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  <p:sldMasterId id="2147483807" r:id="rId2"/>
    <p:sldMasterId id="2147488453" r:id="rId3"/>
    <p:sldMasterId id="2147488519" r:id="rId4"/>
    <p:sldMasterId id="2147488536" r:id="rId5"/>
  </p:sldMasterIdLst>
  <p:notesMasterIdLst>
    <p:notesMasterId r:id="rId123"/>
  </p:notesMasterIdLst>
  <p:handoutMasterIdLst>
    <p:handoutMasterId r:id="rId124"/>
  </p:handoutMasterIdLst>
  <p:sldIdLst>
    <p:sldId id="342" r:id="rId6"/>
    <p:sldId id="1072" r:id="rId7"/>
    <p:sldId id="1160" r:id="rId8"/>
    <p:sldId id="1162" r:id="rId9"/>
    <p:sldId id="1165" r:id="rId10"/>
    <p:sldId id="1076" r:id="rId11"/>
    <p:sldId id="791" r:id="rId12"/>
    <p:sldId id="883" r:id="rId13"/>
    <p:sldId id="941" r:id="rId14"/>
    <p:sldId id="1077" r:id="rId15"/>
    <p:sldId id="1078" r:id="rId16"/>
    <p:sldId id="1079" r:id="rId17"/>
    <p:sldId id="1080" r:id="rId18"/>
    <p:sldId id="1081" r:id="rId19"/>
    <p:sldId id="794" r:id="rId20"/>
    <p:sldId id="1033" r:id="rId21"/>
    <p:sldId id="1035" r:id="rId22"/>
    <p:sldId id="1036" r:id="rId23"/>
    <p:sldId id="1037" r:id="rId24"/>
    <p:sldId id="1038" r:id="rId25"/>
    <p:sldId id="1039" r:id="rId26"/>
    <p:sldId id="1088" r:id="rId27"/>
    <p:sldId id="807" r:id="rId28"/>
    <p:sldId id="809" r:id="rId29"/>
    <p:sldId id="928" r:id="rId30"/>
    <p:sldId id="812" r:id="rId31"/>
    <p:sldId id="813" r:id="rId32"/>
    <p:sldId id="814" r:id="rId33"/>
    <p:sldId id="815" r:id="rId34"/>
    <p:sldId id="821" r:id="rId35"/>
    <p:sldId id="816" r:id="rId36"/>
    <p:sldId id="817" r:id="rId37"/>
    <p:sldId id="1091" r:id="rId38"/>
    <p:sldId id="819" r:id="rId39"/>
    <p:sldId id="942" r:id="rId40"/>
    <p:sldId id="1003" r:id="rId41"/>
    <p:sldId id="1004" r:id="rId42"/>
    <p:sldId id="1093" r:id="rId43"/>
    <p:sldId id="1163" r:id="rId44"/>
    <p:sldId id="1041" r:id="rId45"/>
    <p:sldId id="1084" r:id="rId46"/>
    <p:sldId id="737" r:id="rId47"/>
    <p:sldId id="1094" r:id="rId48"/>
    <p:sldId id="800" r:id="rId49"/>
    <p:sldId id="1095" r:id="rId50"/>
    <p:sldId id="1083" r:id="rId51"/>
    <p:sldId id="831" r:id="rId52"/>
    <p:sldId id="867" r:id="rId53"/>
    <p:sldId id="989" r:id="rId54"/>
    <p:sldId id="869" r:id="rId55"/>
    <p:sldId id="870" r:id="rId56"/>
    <p:sldId id="1085" r:id="rId57"/>
    <p:sldId id="1096" r:id="rId58"/>
    <p:sldId id="1105" r:id="rId59"/>
    <p:sldId id="1106" r:id="rId60"/>
    <p:sldId id="1108" r:id="rId61"/>
    <p:sldId id="956" r:id="rId62"/>
    <p:sldId id="834" r:id="rId63"/>
    <p:sldId id="835" r:id="rId64"/>
    <p:sldId id="1109" r:id="rId65"/>
    <p:sldId id="991" r:id="rId66"/>
    <p:sldId id="838" r:id="rId67"/>
    <p:sldId id="897" r:id="rId68"/>
    <p:sldId id="1110" r:id="rId69"/>
    <p:sldId id="1156" r:id="rId70"/>
    <p:sldId id="842" r:id="rId71"/>
    <p:sldId id="1112" r:id="rId72"/>
    <p:sldId id="1157" r:id="rId73"/>
    <p:sldId id="1114" r:id="rId74"/>
    <p:sldId id="1158" r:id="rId75"/>
    <p:sldId id="853" r:id="rId76"/>
    <p:sldId id="1116" r:id="rId77"/>
    <p:sldId id="1117" r:id="rId78"/>
    <p:sldId id="1118" r:id="rId79"/>
    <p:sldId id="1119" r:id="rId80"/>
    <p:sldId id="1120" r:id="rId81"/>
    <p:sldId id="1121" r:id="rId82"/>
    <p:sldId id="1122" r:id="rId83"/>
    <p:sldId id="1123" r:id="rId84"/>
    <p:sldId id="854" r:id="rId85"/>
    <p:sldId id="907" r:id="rId86"/>
    <p:sldId id="891" r:id="rId87"/>
    <p:sldId id="855" r:id="rId88"/>
    <p:sldId id="1124" r:id="rId89"/>
    <p:sldId id="1125" r:id="rId90"/>
    <p:sldId id="1126" r:id="rId91"/>
    <p:sldId id="1045" r:id="rId92"/>
    <p:sldId id="1046" r:id="rId93"/>
    <p:sldId id="1047" r:id="rId94"/>
    <p:sldId id="1048" r:id="rId95"/>
    <p:sldId id="1049" r:id="rId96"/>
    <p:sldId id="1050" r:id="rId97"/>
    <p:sldId id="1051" r:id="rId98"/>
    <p:sldId id="1052" r:id="rId99"/>
    <p:sldId id="1067" r:id="rId100"/>
    <p:sldId id="1054" r:id="rId101"/>
    <p:sldId id="1055" r:id="rId102"/>
    <p:sldId id="1056" r:id="rId103"/>
    <p:sldId id="1057" r:id="rId104"/>
    <p:sldId id="1058" r:id="rId105"/>
    <p:sldId id="1127" r:id="rId106"/>
    <p:sldId id="1060" r:id="rId107"/>
    <p:sldId id="1062" r:id="rId108"/>
    <p:sldId id="1086" r:id="rId109"/>
    <p:sldId id="1128" r:id="rId110"/>
    <p:sldId id="859" r:id="rId111"/>
    <p:sldId id="1129" r:id="rId112"/>
    <p:sldId id="1130" r:id="rId113"/>
    <p:sldId id="1131" r:id="rId114"/>
    <p:sldId id="1149" r:id="rId115"/>
    <p:sldId id="1150" r:id="rId116"/>
    <p:sldId id="1151" r:id="rId117"/>
    <p:sldId id="1152" r:id="rId118"/>
    <p:sldId id="1153" r:id="rId119"/>
    <p:sldId id="1154" r:id="rId120"/>
    <p:sldId id="1155" r:id="rId121"/>
    <p:sldId id="865" r:id="rId122"/>
  </p:sldIdLst>
  <p:sldSz cx="12192000" cy="6858000"/>
  <p:notesSz cx="9926638" cy="6797675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微軟正黑體" panose="020B0604030504040204" pitchFamily="34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微軟正黑體" panose="020B0604030504040204" pitchFamily="34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微軟正黑體" panose="020B0604030504040204" pitchFamily="34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微軟正黑體" panose="020B0604030504040204" pitchFamily="34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微軟正黑體" panose="020B0604030504040204" pitchFamily="34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微軟正黑體" panose="020B0604030504040204" pitchFamily="34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微軟正黑體" panose="020B0604030504040204" pitchFamily="34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微軟正黑體" panose="020B0604030504040204" pitchFamily="34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微軟正黑體" panose="020B0604030504040204" pitchFamily="34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39FF"/>
    <a:srgbClr val="FF00FF"/>
    <a:srgbClr val="FFFFFF"/>
    <a:srgbClr val="FCD5B5"/>
    <a:srgbClr val="D7E4BD"/>
    <a:srgbClr val="3333FF"/>
    <a:srgbClr val="F5FEB4"/>
    <a:srgbClr val="FAEDE7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150" autoAdjust="0"/>
    <p:restoredTop sz="80604" autoAdjust="0"/>
  </p:normalViewPr>
  <p:slideViewPr>
    <p:cSldViewPr snapToGrid="0">
      <p:cViewPr varScale="1">
        <p:scale>
          <a:sx n="115" d="100"/>
          <a:sy n="115" d="100"/>
        </p:scale>
        <p:origin x="82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notesMaster" Target="notesMasters/notesMaster1.xml"/><Relationship Id="rId12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handoutMaster" Target="handoutMasters/handoutMaster1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theme" Target="theme/theme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0E3625-5FAD-4E63-8783-043FC6B981DE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5EDB91D9-B9E1-4C0E-B08E-ED944D0E82AA}">
      <dgm:prSet phldrT="[文字]"/>
      <dgm:spPr/>
      <dgm:t>
        <a:bodyPr/>
        <a:lstStyle/>
        <a:p>
          <a:r>
            <a:rPr lang="zh-TW" altLang="en-US" dirty="0"/>
            <a:t>普通高中</a:t>
          </a:r>
        </a:p>
      </dgm:t>
    </dgm:pt>
    <dgm:pt modelId="{BA38874B-585D-40F5-904C-CB19925E08B1}" type="parTrans" cxnId="{B58A1CE0-CE0B-4307-8B26-950965684DA8}">
      <dgm:prSet/>
      <dgm:spPr/>
      <dgm:t>
        <a:bodyPr/>
        <a:lstStyle/>
        <a:p>
          <a:endParaRPr lang="zh-TW" altLang="en-US"/>
        </a:p>
      </dgm:t>
    </dgm:pt>
    <dgm:pt modelId="{48C73581-8CA4-4D8D-9815-1320126D3AB9}" type="sibTrans" cxnId="{B58A1CE0-CE0B-4307-8B26-950965684DA8}">
      <dgm:prSet/>
      <dgm:spPr/>
      <dgm:t>
        <a:bodyPr/>
        <a:lstStyle/>
        <a:p>
          <a:endParaRPr lang="zh-TW" altLang="en-US"/>
        </a:p>
      </dgm:t>
    </dgm:pt>
    <dgm:pt modelId="{9301B384-1F30-4213-AAAE-489DE5DE9BA5}">
      <dgm:prSet phldrT="[文字]"/>
      <dgm:spPr/>
      <dgm:t>
        <a:bodyPr/>
        <a:lstStyle/>
        <a:p>
          <a:r>
            <a:rPr lang="zh-TW" altLang="en-US" dirty="0"/>
            <a:t>直升</a:t>
          </a:r>
        </a:p>
      </dgm:t>
    </dgm:pt>
    <dgm:pt modelId="{9ECAD310-F9DA-4AC4-8131-7458B75F7259}" type="parTrans" cxnId="{A7A50B6D-0380-4B5A-B2BB-60D7F9964B1D}">
      <dgm:prSet/>
      <dgm:spPr/>
      <dgm:t>
        <a:bodyPr/>
        <a:lstStyle/>
        <a:p>
          <a:endParaRPr lang="zh-TW" altLang="en-US"/>
        </a:p>
      </dgm:t>
    </dgm:pt>
    <dgm:pt modelId="{9CA0F60C-BDF3-4CF5-B440-47E7B7D5D39C}" type="sibTrans" cxnId="{A7A50B6D-0380-4B5A-B2BB-60D7F9964B1D}">
      <dgm:prSet/>
      <dgm:spPr/>
      <dgm:t>
        <a:bodyPr/>
        <a:lstStyle/>
        <a:p>
          <a:endParaRPr lang="zh-TW" altLang="en-US"/>
        </a:p>
      </dgm:t>
    </dgm:pt>
    <dgm:pt modelId="{77EB3A43-A6A7-48A0-B4CB-AA1D05200F2E}">
      <dgm:prSet phldrT="[文字]"/>
      <dgm:spPr/>
      <dgm:t>
        <a:bodyPr/>
        <a:lstStyle/>
        <a:p>
          <a:r>
            <a:rPr lang="zh-TW" altLang="en-US" dirty="0"/>
            <a:t>免試入學</a:t>
          </a:r>
        </a:p>
      </dgm:t>
    </dgm:pt>
    <dgm:pt modelId="{4F4C8B20-51D2-42CD-BFA3-9A59D8CBDD25}" type="parTrans" cxnId="{A19F2967-68EC-4FAE-B467-93271D1A0538}">
      <dgm:prSet/>
      <dgm:spPr/>
      <dgm:t>
        <a:bodyPr/>
        <a:lstStyle/>
        <a:p>
          <a:endParaRPr lang="zh-TW" altLang="en-US"/>
        </a:p>
      </dgm:t>
    </dgm:pt>
    <dgm:pt modelId="{987D23B4-BA37-4144-B920-118D46153E59}" type="sibTrans" cxnId="{A19F2967-68EC-4FAE-B467-93271D1A0538}">
      <dgm:prSet/>
      <dgm:spPr/>
      <dgm:t>
        <a:bodyPr/>
        <a:lstStyle/>
        <a:p>
          <a:endParaRPr lang="zh-TW" altLang="en-US"/>
        </a:p>
      </dgm:t>
    </dgm:pt>
    <dgm:pt modelId="{DF4F73A6-53B8-49A8-9198-AA5C41A691E7}">
      <dgm:prSet phldrT="[文字]"/>
      <dgm:spPr/>
      <dgm:t>
        <a:bodyPr/>
        <a:lstStyle/>
        <a:p>
          <a:r>
            <a:rPr lang="zh-TW" altLang="en-US" dirty="0"/>
            <a:t>特色招生</a:t>
          </a:r>
          <a:r>
            <a:rPr lang="en-US" altLang="zh-TW" dirty="0"/>
            <a:t>(</a:t>
          </a:r>
          <a:r>
            <a:rPr lang="zh-TW" altLang="en-US" dirty="0"/>
            <a:t>考試分發</a:t>
          </a:r>
          <a:r>
            <a:rPr lang="en-US" altLang="zh-TW" dirty="0"/>
            <a:t>)</a:t>
          </a:r>
          <a:endParaRPr lang="zh-TW" altLang="en-US" dirty="0"/>
        </a:p>
      </dgm:t>
    </dgm:pt>
    <dgm:pt modelId="{DE938286-BBCD-4898-BE07-941E8016928A}" type="parTrans" cxnId="{234FEE00-B02D-40D2-A896-0DF5125C72EF}">
      <dgm:prSet/>
      <dgm:spPr/>
      <dgm:t>
        <a:bodyPr/>
        <a:lstStyle/>
        <a:p>
          <a:endParaRPr lang="zh-TW" altLang="en-US"/>
        </a:p>
      </dgm:t>
    </dgm:pt>
    <dgm:pt modelId="{39C49984-4793-4B3B-AFE3-BDCAD9302B23}" type="sibTrans" cxnId="{234FEE00-B02D-40D2-A896-0DF5125C72EF}">
      <dgm:prSet/>
      <dgm:spPr/>
      <dgm:t>
        <a:bodyPr/>
        <a:lstStyle/>
        <a:p>
          <a:endParaRPr lang="zh-TW" altLang="en-US"/>
        </a:p>
      </dgm:t>
    </dgm:pt>
    <dgm:pt modelId="{A66E1DDB-C8BC-4C27-B256-D9062BA55C84}">
      <dgm:prSet phldrT="[文字]"/>
      <dgm:spPr/>
      <dgm:t>
        <a:bodyPr/>
        <a:lstStyle/>
        <a:p>
          <a:r>
            <a:rPr lang="zh-TW" altLang="en-US" dirty="0"/>
            <a:t>完全免試</a:t>
          </a:r>
        </a:p>
      </dgm:t>
    </dgm:pt>
    <dgm:pt modelId="{834A75D0-EEE8-4787-8114-AE09677D5B90}" type="parTrans" cxnId="{007E4770-A379-4F97-9190-D1E2FD14749B}">
      <dgm:prSet/>
      <dgm:spPr/>
      <dgm:t>
        <a:bodyPr/>
        <a:lstStyle/>
        <a:p>
          <a:endParaRPr lang="zh-TW" altLang="en-US"/>
        </a:p>
      </dgm:t>
    </dgm:pt>
    <dgm:pt modelId="{D08C2970-A9E4-40A0-A808-DF629B007F9D}" type="sibTrans" cxnId="{007E4770-A379-4F97-9190-D1E2FD14749B}">
      <dgm:prSet/>
      <dgm:spPr/>
      <dgm:t>
        <a:bodyPr/>
        <a:lstStyle/>
        <a:p>
          <a:endParaRPr lang="zh-TW" altLang="en-US"/>
        </a:p>
      </dgm:t>
    </dgm:pt>
    <dgm:pt modelId="{F6E29F84-BA21-4635-AD83-9F66D0DF51BE}" type="pres">
      <dgm:prSet presAssocID="{510E3625-5FAD-4E63-8783-043FC6B981D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AFB1254F-0E45-4908-90B1-107C4ECFB9CE}" type="pres">
      <dgm:prSet presAssocID="{5EDB91D9-B9E1-4C0E-B08E-ED944D0E82AA}" presName="root1" presStyleCnt="0"/>
      <dgm:spPr/>
    </dgm:pt>
    <dgm:pt modelId="{54A691FF-C2D0-4C04-9A82-7821AEE40F86}" type="pres">
      <dgm:prSet presAssocID="{5EDB91D9-B9E1-4C0E-B08E-ED944D0E82AA}" presName="LevelOneTextNode" presStyleLbl="node0" presStyleIdx="0" presStyleCnt="1" custAng="5400000" custScaleY="65336" custLinFactX="-34441" custLinFactNeighborX="-100000" custLinFactNeighborY="50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C0B382E-739E-4E8C-8F8B-075B6E096A45}" type="pres">
      <dgm:prSet presAssocID="{5EDB91D9-B9E1-4C0E-B08E-ED944D0E82AA}" presName="level2hierChild" presStyleCnt="0"/>
      <dgm:spPr/>
    </dgm:pt>
    <dgm:pt modelId="{2FF7E122-1708-416B-A349-37490DA21105}" type="pres">
      <dgm:prSet presAssocID="{9ECAD310-F9DA-4AC4-8131-7458B75F7259}" presName="conn2-1" presStyleLbl="parChTrans1D2" presStyleIdx="0" presStyleCnt="4"/>
      <dgm:spPr/>
      <dgm:t>
        <a:bodyPr/>
        <a:lstStyle/>
        <a:p>
          <a:endParaRPr lang="zh-TW" altLang="en-US"/>
        </a:p>
      </dgm:t>
    </dgm:pt>
    <dgm:pt modelId="{C1471463-F326-4F4D-B236-C034E4EC5EEA}" type="pres">
      <dgm:prSet presAssocID="{9ECAD310-F9DA-4AC4-8131-7458B75F7259}" presName="connTx" presStyleLbl="parChTrans1D2" presStyleIdx="0" presStyleCnt="4"/>
      <dgm:spPr/>
      <dgm:t>
        <a:bodyPr/>
        <a:lstStyle/>
        <a:p>
          <a:endParaRPr lang="zh-TW" altLang="en-US"/>
        </a:p>
      </dgm:t>
    </dgm:pt>
    <dgm:pt modelId="{70FB6C22-8902-4928-B471-C583F405A5DC}" type="pres">
      <dgm:prSet presAssocID="{9301B384-1F30-4213-AAAE-489DE5DE9BA5}" presName="root2" presStyleCnt="0"/>
      <dgm:spPr/>
    </dgm:pt>
    <dgm:pt modelId="{67314EDF-1E8E-4C2E-A7E8-960911CD91D1}" type="pres">
      <dgm:prSet presAssocID="{9301B384-1F30-4213-AAAE-489DE5DE9BA5}" presName="LevelTwoTextNode" presStyleLbl="node2" presStyleIdx="0" presStyleCnt="4" custScaleX="128113" custLinFactNeighborX="3981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5C9B607-CE98-4966-A727-38193335EB23}" type="pres">
      <dgm:prSet presAssocID="{9301B384-1F30-4213-AAAE-489DE5DE9BA5}" presName="level3hierChild" presStyleCnt="0"/>
      <dgm:spPr/>
    </dgm:pt>
    <dgm:pt modelId="{B38BFB40-65F4-48C4-A441-AF6A38A38BB0}" type="pres">
      <dgm:prSet presAssocID="{834A75D0-EEE8-4787-8114-AE09677D5B90}" presName="conn2-1" presStyleLbl="parChTrans1D2" presStyleIdx="1" presStyleCnt="4"/>
      <dgm:spPr/>
      <dgm:t>
        <a:bodyPr/>
        <a:lstStyle/>
        <a:p>
          <a:endParaRPr lang="zh-TW" altLang="en-US"/>
        </a:p>
      </dgm:t>
    </dgm:pt>
    <dgm:pt modelId="{1DA46410-5ECA-4BEB-BB21-F2110C451308}" type="pres">
      <dgm:prSet presAssocID="{834A75D0-EEE8-4787-8114-AE09677D5B90}" presName="connTx" presStyleLbl="parChTrans1D2" presStyleIdx="1" presStyleCnt="4"/>
      <dgm:spPr/>
      <dgm:t>
        <a:bodyPr/>
        <a:lstStyle/>
        <a:p>
          <a:endParaRPr lang="zh-TW" altLang="en-US"/>
        </a:p>
      </dgm:t>
    </dgm:pt>
    <dgm:pt modelId="{4708597E-765D-4D42-BB0A-AB583139214A}" type="pres">
      <dgm:prSet presAssocID="{A66E1DDB-C8BC-4C27-B256-D9062BA55C84}" presName="root2" presStyleCnt="0"/>
      <dgm:spPr/>
    </dgm:pt>
    <dgm:pt modelId="{DD3DC7BA-A777-429A-B108-BD1560082D01}" type="pres">
      <dgm:prSet presAssocID="{A66E1DDB-C8BC-4C27-B256-D9062BA55C84}" presName="LevelTwoTextNode" presStyleLbl="node2" presStyleIdx="1" presStyleCnt="4" custScaleX="126410" custLinFactNeighborX="40753" custLinFactNeighborY="198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2E3BAAF8-9801-4B2A-A74B-EF68F75738D5}" type="pres">
      <dgm:prSet presAssocID="{A66E1DDB-C8BC-4C27-B256-D9062BA55C84}" presName="level3hierChild" presStyleCnt="0"/>
      <dgm:spPr/>
    </dgm:pt>
    <dgm:pt modelId="{6C79BBAC-F079-444A-9D58-22D34C924DA8}" type="pres">
      <dgm:prSet presAssocID="{4F4C8B20-51D2-42CD-BFA3-9A59D8CBDD25}" presName="conn2-1" presStyleLbl="parChTrans1D2" presStyleIdx="2" presStyleCnt="4"/>
      <dgm:spPr/>
      <dgm:t>
        <a:bodyPr/>
        <a:lstStyle/>
        <a:p>
          <a:endParaRPr lang="zh-TW" altLang="en-US"/>
        </a:p>
      </dgm:t>
    </dgm:pt>
    <dgm:pt modelId="{03C11FAF-2B0D-4FE2-AEB0-95233FB8F318}" type="pres">
      <dgm:prSet presAssocID="{4F4C8B20-51D2-42CD-BFA3-9A59D8CBDD25}" presName="connTx" presStyleLbl="parChTrans1D2" presStyleIdx="2" presStyleCnt="4"/>
      <dgm:spPr/>
      <dgm:t>
        <a:bodyPr/>
        <a:lstStyle/>
        <a:p>
          <a:endParaRPr lang="zh-TW" altLang="en-US"/>
        </a:p>
      </dgm:t>
    </dgm:pt>
    <dgm:pt modelId="{EE7F0FEB-D7CB-4C00-91F2-62502475BBAF}" type="pres">
      <dgm:prSet presAssocID="{77EB3A43-A6A7-48A0-B4CB-AA1D05200F2E}" presName="root2" presStyleCnt="0"/>
      <dgm:spPr/>
    </dgm:pt>
    <dgm:pt modelId="{CE411765-1D71-476F-80CE-9DE7A98C849A}" type="pres">
      <dgm:prSet presAssocID="{77EB3A43-A6A7-48A0-B4CB-AA1D05200F2E}" presName="LevelTwoTextNode" presStyleLbl="node2" presStyleIdx="2" presStyleCnt="4" custScaleX="128113" custLinFactNeighborX="3981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BA68BD5C-10EF-41C8-8B6E-85D7622DFBE4}" type="pres">
      <dgm:prSet presAssocID="{77EB3A43-A6A7-48A0-B4CB-AA1D05200F2E}" presName="level3hierChild" presStyleCnt="0"/>
      <dgm:spPr/>
    </dgm:pt>
    <dgm:pt modelId="{96FD42EF-1BB8-418E-BC83-3CF55984E24E}" type="pres">
      <dgm:prSet presAssocID="{DE938286-BBCD-4898-BE07-941E8016928A}" presName="conn2-1" presStyleLbl="parChTrans1D2" presStyleIdx="3" presStyleCnt="4"/>
      <dgm:spPr/>
      <dgm:t>
        <a:bodyPr/>
        <a:lstStyle/>
        <a:p>
          <a:endParaRPr lang="zh-TW" altLang="en-US"/>
        </a:p>
      </dgm:t>
    </dgm:pt>
    <dgm:pt modelId="{EBC2ACAD-7BEB-4F1B-90A1-388ADF4894A0}" type="pres">
      <dgm:prSet presAssocID="{DE938286-BBCD-4898-BE07-941E8016928A}" presName="connTx" presStyleLbl="parChTrans1D2" presStyleIdx="3" presStyleCnt="4"/>
      <dgm:spPr/>
      <dgm:t>
        <a:bodyPr/>
        <a:lstStyle/>
        <a:p>
          <a:endParaRPr lang="zh-TW" altLang="en-US"/>
        </a:p>
      </dgm:t>
    </dgm:pt>
    <dgm:pt modelId="{A44B8E9B-AD72-4D52-8C7F-ABCA48E03900}" type="pres">
      <dgm:prSet presAssocID="{DF4F73A6-53B8-49A8-9198-AA5C41A691E7}" presName="root2" presStyleCnt="0"/>
      <dgm:spPr/>
    </dgm:pt>
    <dgm:pt modelId="{9BFDD7F2-B411-430C-A5B2-4A407CB2218A}" type="pres">
      <dgm:prSet presAssocID="{DF4F73A6-53B8-49A8-9198-AA5C41A691E7}" presName="LevelTwoTextNode" presStyleLbl="node2" presStyleIdx="3" presStyleCnt="4" custScaleX="128113" custLinFactNeighborX="3981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6EB941FA-F633-41DD-87DB-8350A22D261F}" type="pres">
      <dgm:prSet presAssocID="{DF4F73A6-53B8-49A8-9198-AA5C41A691E7}" presName="level3hierChild" presStyleCnt="0"/>
      <dgm:spPr/>
    </dgm:pt>
  </dgm:ptLst>
  <dgm:cxnLst>
    <dgm:cxn modelId="{007E4770-A379-4F97-9190-D1E2FD14749B}" srcId="{5EDB91D9-B9E1-4C0E-B08E-ED944D0E82AA}" destId="{A66E1DDB-C8BC-4C27-B256-D9062BA55C84}" srcOrd="1" destOrd="0" parTransId="{834A75D0-EEE8-4787-8114-AE09677D5B90}" sibTransId="{D08C2970-A9E4-40A0-A808-DF629B007F9D}"/>
    <dgm:cxn modelId="{CC8F6FFC-506E-493A-8000-4D9F392C3894}" type="presOf" srcId="{9ECAD310-F9DA-4AC4-8131-7458B75F7259}" destId="{C1471463-F326-4F4D-B236-C034E4EC5EEA}" srcOrd="1" destOrd="0" presId="urn:microsoft.com/office/officeart/2008/layout/HorizontalMultiLevelHierarchy"/>
    <dgm:cxn modelId="{B58A1CE0-CE0B-4307-8B26-950965684DA8}" srcId="{510E3625-5FAD-4E63-8783-043FC6B981DE}" destId="{5EDB91D9-B9E1-4C0E-B08E-ED944D0E82AA}" srcOrd="0" destOrd="0" parTransId="{BA38874B-585D-40F5-904C-CB19925E08B1}" sibTransId="{48C73581-8CA4-4D8D-9815-1320126D3AB9}"/>
    <dgm:cxn modelId="{5EA1673B-5965-4827-A007-364F87A380B3}" type="presOf" srcId="{A66E1DDB-C8BC-4C27-B256-D9062BA55C84}" destId="{DD3DC7BA-A777-429A-B108-BD1560082D01}" srcOrd="0" destOrd="0" presId="urn:microsoft.com/office/officeart/2008/layout/HorizontalMultiLevelHierarchy"/>
    <dgm:cxn modelId="{E2C85DFF-47AC-40E2-820E-4F3A04CDB4F0}" type="presOf" srcId="{77EB3A43-A6A7-48A0-B4CB-AA1D05200F2E}" destId="{CE411765-1D71-476F-80CE-9DE7A98C849A}" srcOrd="0" destOrd="0" presId="urn:microsoft.com/office/officeart/2008/layout/HorizontalMultiLevelHierarchy"/>
    <dgm:cxn modelId="{6C1388FC-254D-475C-9B20-EDEAAF724B12}" type="presOf" srcId="{834A75D0-EEE8-4787-8114-AE09677D5B90}" destId="{B38BFB40-65F4-48C4-A441-AF6A38A38BB0}" srcOrd="0" destOrd="0" presId="urn:microsoft.com/office/officeart/2008/layout/HorizontalMultiLevelHierarchy"/>
    <dgm:cxn modelId="{481AD733-B64D-4F50-AA5C-D483C17B877A}" type="presOf" srcId="{5EDB91D9-B9E1-4C0E-B08E-ED944D0E82AA}" destId="{54A691FF-C2D0-4C04-9A82-7821AEE40F86}" srcOrd="0" destOrd="0" presId="urn:microsoft.com/office/officeart/2008/layout/HorizontalMultiLevelHierarchy"/>
    <dgm:cxn modelId="{A7A50B6D-0380-4B5A-B2BB-60D7F9964B1D}" srcId="{5EDB91D9-B9E1-4C0E-B08E-ED944D0E82AA}" destId="{9301B384-1F30-4213-AAAE-489DE5DE9BA5}" srcOrd="0" destOrd="0" parTransId="{9ECAD310-F9DA-4AC4-8131-7458B75F7259}" sibTransId="{9CA0F60C-BDF3-4CF5-B440-47E7B7D5D39C}"/>
    <dgm:cxn modelId="{A19F2967-68EC-4FAE-B467-93271D1A0538}" srcId="{5EDB91D9-B9E1-4C0E-B08E-ED944D0E82AA}" destId="{77EB3A43-A6A7-48A0-B4CB-AA1D05200F2E}" srcOrd="2" destOrd="0" parTransId="{4F4C8B20-51D2-42CD-BFA3-9A59D8CBDD25}" sibTransId="{987D23B4-BA37-4144-B920-118D46153E59}"/>
    <dgm:cxn modelId="{C78DDA11-395B-456F-85AD-FA12A16643AE}" type="presOf" srcId="{9301B384-1F30-4213-AAAE-489DE5DE9BA5}" destId="{67314EDF-1E8E-4C2E-A7E8-960911CD91D1}" srcOrd="0" destOrd="0" presId="urn:microsoft.com/office/officeart/2008/layout/HorizontalMultiLevelHierarchy"/>
    <dgm:cxn modelId="{16D37940-B667-4926-8617-98FA04740D60}" type="presOf" srcId="{DE938286-BBCD-4898-BE07-941E8016928A}" destId="{96FD42EF-1BB8-418E-BC83-3CF55984E24E}" srcOrd="0" destOrd="0" presId="urn:microsoft.com/office/officeart/2008/layout/HorizontalMultiLevelHierarchy"/>
    <dgm:cxn modelId="{DED142E5-2838-4D70-93A6-874676F8DD97}" type="presOf" srcId="{4F4C8B20-51D2-42CD-BFA3-9A59D8CBDD25}" destId="{6C79BBAC-F079-444A-9D58-22D34C924DA8}" srcOrd="0" destOrd="0" presId="urn:microsoft.com/office/officeart/2008/layout/HorizontalMultiLevelHierarchy"/>
    <dgm:cxn modelId="{9AE03145-817E-4D60-B5D6-F1CC2D467C84}" type="presOf" srcId="{834A75D0-EEE8-4787-8114-AE09677D5B90}" destId="{1DA46410-5ECA-4BEB-BB21-F2110C451308}" srcOrd="1" destOrd="0" presId="urn:microsoft.com/office/officeart/2008/layout/HorizontalMultiLevelHierarchy"/>
    <dgm:cxn modelId="{FA1135D7-CFA2-4EFF-A0A9-ABDC9E0A8292}" type="presOf" srcId="{DE938286-BBCD-4898-BE07-941E8016928A}" destId="{EBC2ACAD-7BEB-4F1B-90A1-388ADF4894A0}" srcOrd="1" destOrd="0" presId="urn:microsoft.com/office/officeart/2008/layout/HorizontalMultiLevelHierarchy"/>
    <dgm:cxn modelId="{8BAAC3CE-191C-4830-AA73-7C36D578B0EB}" type="presOf" srcId="{510E3625-5FAD-4E63-8783-043FC6B981DE}" destId="{F6E29F84-BA21-4635-AD83-9F66D0DF51BE}" srcOrd="0" destOrd="0" presId="urn:microsoft.com/office/officeart/2008/layout/HorizontalMultiLevelHierarchy"/>
    <dgm:cxn modelId="{7ED9093C-627E-47DA-82DF-F460662BF05A}" type="presOf" srcId="{9ECAD310-F9DA-4AC4-8131-7458B75F7259}" destId="{2FF7E122-1708-416B-A349-37490DA21105}" srcOrd="0" destOrd="0" presId="urn:microsoft.com/office/officeart/2008/layout/HorizontalMultiLevelHierarchy"/>
    <dgm:cxn modelId="{234FEE00-B02D-40D2-A896-0DF5125C72EF}" srcId="{5EDB91D9-B9E1-4C0E-B08E-ED944D0E82AA}" destId="{DF4F73A6-53B8-49A8-9198-AA5C41A691E7}" srcOrd="3" destOrd="0" parTransId="{DE938286-BBCD-4898-BE07-941E8016928A}" sibTransId="{39C49984-4793-4B3B-AFE3-BDCAD9302B23}"/>
    <dgm:cxn modelId="{6F06F289-D17D-430F-8ED6-834CD6E16BDB}" type="presOf" srcId="{4F4C8B20-51D2-42CD-BFA3-9A59D8CBDD25}" destId="{03C11FAF-2B0D-4FE2-AEB0-95233FB8F318}" srcOrd="1" destOrd="0" presId="urn:microsoft.com/office/officeart/2008/layout/HorizontalMultiLevelHierarchy"/>
    <dgm:cxn modelId="{EBE612D8-1657-4F49-8813-9C274931CF0E}" type="presOf" srcId="{DF4F73A6-53B8-49A8-9198-AA5C41A691E7}" destId="{9BFDD7F2-B411-430C-A5B2-4A407CB2218A}" srcOrd="0" destOrd="0" presId="urn:microsoft.com/office/officeart/2008/layout/HorizontalMultiLevelHierarchy"/>
    <dgm:cxn modelId="{887B7DDD-B53B-4D5C-94C5-BC32D71E6607}" type="presParOf" srcId="{F6E29F84-BA21-4635-AD83-9F66D0DF51BE}" destId="{AFB1254F-0E45-4908-90B1-107C4ECFB9CE}" srcOrd="0" destOrd="0" presId="urn:microsoft.com/office/officeart/2008/layout/HorizontalMultiLevelHierarchy"/>
    <dgm:cxn modelId="{82061BDD-D6F1-4878-BFC1-6FBAFEB0DAC5}" type="presParOf" srcId="{AFB1254F-0E45-4908-90B1-107C4ECFB9CE}" destId="{54A691FF-C2D0-4C04-9A82-7821AEE40F86}" srcOrd="0" destOrd="0" presId="urn:microsoft.com/office/officeart/2008/layout/HorizontalMultiLevelHierarchy"/>
    <dgm:cxn modelId="{B9F34A37-12B0-46F2-925E-C416559BACCA}" type="presParOf" srcId="{AFB1254F-0E45-4908-90B1-107C4ECFB9CE}" destId="{FC0B382E-739E-4E8C-8F8B-075B6E096A45}" srcOrd="1" destOrd="0" presId="urn:microsoft.com/office/officeart/2008/layout/HorizontalMultiLevelHierarchy"/>
    <dgm:cxn modelId="{137158CF-D97A-4125-A761-40B4F16C980B}" type="presParOf" srcId="{FC0B382E-739E-4E8C-8F8B-075B6E096A45}" destId="{2FF7E122-1708-416B-A349-37490DA21105}" srcOrd="0" destOrd="0" presId="urn:microsoft.com/office/officeart/2008/layout/HorizontalMultiLevelHierarchy"/>
    <dgm:cxn modelId="{C3EC25D1-6316-4703-97BC-5C9D9A5C3C90}" type="presParOf" srcId="{2FF7E122-1708-416B-A349-37490DA21105}" destId="{C1471463-F326-4F4D-B236-C034E4EC5EEA}" srcOrd="0" destOrd="0" presId="urn:microsoft.com/office/officeart/2008/layout/HorizontalMultiLevelHierarchy"/>
    <dgm:cxn modelId="{756F6016-0E73-4BB1-AEC9-A129ECD8D0E5}" type="presParOf" srcId="{FC0B382E-739E-4E8C-8F8B-075B6E096A45}" destId="{70FB6C22-8902-4928-B471-C583F405A5DC}" srcOrd="1" destOrd="0" presId="urn:microsoft.com/office/officeart/2008/layout/HorizontalMultiLevelHierarchy"/>
    <dgm:cxn modelId="{E588D5A3-76F0-46E6-B27C-56942CC85965}" type="presParOf" srcId="{70FB6C22-8902-4928-B471-C583F405A5DC}" destId="{67314EDF-1E8E-4C2E-A7E8-960911CD91D1}" srcOrd="0" destOrd="0" presId="urn:microsoft.com/office/officeart/2008/layout/HorizontalMultiLevelHierarchy"/>
    <dgm:cxn modelId="{8433A7A4-6103-4BF9-A62A-7BEC908686A5}" type="presParOf" srcId="{70FB6C22-8902-4928-B471-C583F405A5DC}" destId="{75C9B607-CE98-4966-A727-38193335EB23}" srcOrd="1" destOrd="0" presId="urn:microsoft.com/office/officeart/2008/layout/HorizontalMultiLevelHierarchy"/>
    <dgm:cxn modelId="{E1218BAB-8331-4A4E-B2FA-C339AB81C28F}" type="presParOf" srcId="{FC0B382E-739E-4E8C-8F8B-075B6E096A45}" destId="{B38BFB40-65F4-48C4-A441-AF6A38A38BB0}" srcOrd="2" destOrd="0" presId="urn:microsoft.com/office/officeart/2008/layout/HorizontalMultiLevelHierarchy"/>
    <dgm:cxn modelId="{43FB98ED-0582-4E2C-99D8-A79E3969BCC8}" type="presParOf" srcId="{B38BFB40-65F4-48C4-A441-AF6A38A38BB0}" destId="{1DA46410-5ECA-4BEB-BB21-F2110C451308}" srcOrd="0" destOrd="0" presId="urn:microsoft.com/office/officeart/2008/layout/HorizontalMultiLevelHierarchy"/>
    <dgm:cxn modelId="{03079322-AAC5-46FF-8172-A05E5B8C5502}" type="presParOf" srcId="{FC0B382E-739E-4E8C-8F8B-075B6E096A45}" destId="{4708597E-765D-4D42-BB0A-AB583139214A}" srcOrd="3" destOrd="0" presId="urn:microsoft.com/office/officeart/2008/layout/HorizontalMultiLevelHierarchy"/>
    <dgm:cxn modelId="{00290AFA-47B4-41AA-820F-6EEDBEACF609}" type="presParOf" srcId="{4708597E-765D-4D42-BB0A-AB583139214A}" destId="{DD3DC7BA-A777-429A-B108-BD1560082D01}" srcOrd="0" destOrd="0" presId="urn:microsoft.com/office/officeart/2008/layout/HorizontalMultiLevelHierarchy"/>
    <dgm:cxn modelId="{49DAE847-1C7C-4082-AAEB-1E138E6FCECE}" type="presParOf" srcId="{4708597E-765D-4D42-BB0A-AB583139214A}" destId="{2E3BAAF8-9801-4B2A-A74B-EF68F75738D5}" srcOrd="1" destOrd="0" presId="urn:microsoft.com/office/officeart/2008/layout/HorizontalMultiLevelHierarchy"/>
    <dgm:cxn modelId="{A2FAB91C-8ABF-43DB-BD70-67DBDEC23173}" type="presParOf" srcId="{FC0B382E-739E-4E8C-8F8B-075B6E096A45}" destId="{6C79BBAC-F079-444A-9D58-22D34C924DA8}" srcOrd="4" destOrd="0" presId="urn:microsoft.com/office/officeart/2008/layout/HorizontalMultiLevelHierarchy"/>
    <dgm:cxn modelId="{C3CA40BF-E744-4279-9D79-A9FAB1F94513}" type="presParOf" srcId="{6C79BBAC-F079-444A-9D58-22D34C924DA8}" destId="{03C11FAF-2B0D-4FE2-AEB0-95233FB8F318}" srcOrd="0" destOrd="0" presId="urn:microsoft.com/office/officeart/2008/layout/HorizontalMultiLevelHierarchy"/>
    <dgm:cxn modelId="{CE7D316A-7D22-4D66-8605-BEF73369737A}" type="presParOf" srcId="{FC0B382E-739E-4E8C-8F8B-075B6E096A45}" destId="{EE7F0FEB-D7CB-4C00-91F2-62502475BBAF}" srcOrd="5" destOrd="0" presId="urn:microsoft.com/office/officeart/2008/layout/HorizontalMultiLevelHierarchy"/>
    <dgm:cxn modelId="{268F60A6-5F6F-4E7B-80A8-D086E4367FB4}" type="presParOf" srcId="{EE7F0FEB-D7CB-4C00-91F2-62502475BBAF}" destId="{CE411765-1D71-476F-80CE-9DE7A98C849A}" srcOrd="0" destOrd="0" presId="urn:microsoft.com/office/officeart/2008/layout/HorizontalMultiLevelHierarchy"/>
    <dgm:cxn modelId="{4D397D9A-9A69-4E4F-8913-8DD3297CED66}" type="presParOf" srcId="{EE7F0FEB-D7CB-4C00-91F2-62502475BBAF}" destId="{BA68BD5C-10EF-41C8-8B6E-85D7622DFBE4}" srcOrd="1" destOrd="0" presId="urn:microsoft.com/office/officeart/2008/layout/HorizontalMultiLevelHierarchy"/>
    <dgm:cxn modelId="{99956E26-CB8C-48E9-AC07-A1A0B5A7E497}" type="presParOf" srcId="{FC0B382E-739E-4E8C-8F8B-075B6E096A45}" destId="{96FD42EF-1BB8-418E-BC83-3CF55984E24E}" srcOrd="6" destOrd="0" presId="urn:microsoft.com/office/officeart/2008/layout/HorizontalMultiLevelHierarchy"/>
    <dgm:cxn modelId="{CDE7C693-D7BA-47BE-A7D1-6DC58879095D}" type="presParOf" srcId="{96FD42EF-1BB8-418E-BC83-3CF55984E24E}" destId="{EBC2ACAD-7BEB-4F1B-90A1-388ADF4894A0}" srcOrd="0" destOrd="0" presId="urn:microsoft.com/office/officeart/2008/layout/HorizontalMultiLevelHierarchy"/>
    <dgm:cxn modelId="{51E8F93B-F736-4111-9EA3-609428D4754B}" type="presParOf" srcId="{FC0B382E-739E-4E8C-8F8B-075B6E096A45}" destId="{A44B8E9B-AD72-4D52-8C7F-ABCA48E03900}" srcOrd="7" destOrd="0" presId="urn:microsoft.com/office/officeart/2008/layout/HorizontalMultiLevelHierarchy"/>
    <dgm:cxn modelId="{BDBA9184-4560-42FD-BD20-5772FD0D6CBF}" type="presParOf" srcId="{A44B8E9B-AD72-4D52-8C7F-ABCA48E03900}" destId="{9BFDD7F2-B411-430C-A5B2-4A407CB2218A}" srcOrd="0" destOrd="0" presId="urn:microsoft.com/office/officeart/2008/layout/HorizontalMultiLevelHierarchy"/>
    <dgm:cxn modelId="{3835C371-50AF-4763-8979-2D7E85618632}" type="presParOf" srcId="{A44B8E9B-AD72-4D52-8C7F-ABCA48E03900}" destId="{6EB941FA-F633-41DD-87DB-8350A22D261F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0E3625-5FAD-4E63-8783-043FC6B981DE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5EDB91D9-B9E1-4C0E-B08E-ED944D0E82AA}">
      <dgm:prSet phldrT="[文字]"/>
      <dgm:spPr/>
      <dgm:t>
        <a:bodyPr/>
        <a:lstStyle/>
        <a:p>
          <a:r>
            <a:rPr lang="zh-TW" altLang="en-US" dirty="0" smtClean="0"/>
            <a:t>技術型高中</a:t>
          </a:r>
          <a:r>
            <a:rPr lang="en-US" altLang="zh-TW" dirty="0" smtClean="0"/>
            <a:t>(</a:t>
          </a:r>
          <a:r>
            <a:rPr lang="zh-TW" altLang="en-US" dirty="0" smtClean="0"/>
            <a:t>高工高商</a:t>
          </a:r>
          <a:r>
            <a:rPr lang="en-US" altLang="zh-TW" dirty="0" smtClean="0"/>
            <a:t>)</a:t>
          </a:r>
          <a:endParaRPr lang="zh-TW" altLang="en-US" dirty="0"/>
        </a:p>
      </dgm:t>
    </dgm:pt>
    <dgm:pt modelId="{BA38874B-585D-40F5-904C-CB19925E08B1}" type="parTrans" cxnId="{B58A1CE0-CE0B-4307-8B26-950965684DA8}">
      <dgm:prSet/>
      <dgm:spPr/>
      <dgm:t>
        <a:bodyPr/>
        <a:lstStyle/>
        <a:p>
          <a:endParaRPr lang="zh-TW" altLang="en-US"/>
        </a:p>
      </dgm:t>
    </dgm:pt>
    <dgm:pt modelId="{48C73581-8CA4-4D8D-9815-1320126D3AB9}" type="sibTrans" cxnId="{B58A1CE0-CE0B-4307-8B26-950965684DA8}">
      <dgm:prSet/>
      <dgm:spPr/>
      <dgm:t>
        <a:bodyPr/>
        <a:lstStyle/>
        <a:p>
          <a:endParaRPr lang="zh-TW" altLang="en-US"/>
        </a:p>
      </dgm:t>
    </dgm:pt>
    <dgm:pt modelId="{9301B384-1F30-4213-AAAE-489DE5DE9BA5}">
      <dgm:prSet phldrT="[文字]"/>
      <dgm:spPr/>
      <dgm:t>
        <a:bodyPr/>
        <a:lstStyle/>
        <a:p>
          <a:r>
            <a:rPr lang="zh-TW" altLang="en-US" dirty="0" smtClean="0"/>
            <a:t>特色招生</a:t>
          </a:r>
          <a:r>
            <a:rPr lang="en-US" altLang="zh-TW" dirty="0" smtClean="0"/>
            <a:t>(</a:t>
          </a:r>
          <a:r>
            <a:rPr lang="zh-TW" altLang="en-US" dirty="0" smtClean="0"/>
            <a:t>專業群科</a:t>
          </a:r>
          <a:r>
            <a:rPr lang="en-US" altLang="zh-TW" dirty="0" smtClean="0"/>
            <a:t>)</a:t>
          </a:r>
          <a:endParaRPr lang="zh-TW" altLang="en-US" dirty="0"/>
        </a:p>
      </dgm:t>
    </dgm:pt>
    <dgm:pt modelId="{9ECAD310-F9DA-4AC4-8131-7458B75F7259}" type="parTrans" cxnId="{A7A50B6D-0380-4B5A-B2BB-60D7F9964B1D}">
      <dgm:prSet/>
      <dgm:spPr/>
      <dgm:t>
        <a:bodyPr/>
        <a:lstStyle/>
        <a:p>
          <a:endParaRPr lang="zh-TW" altLang="en-US"/>
        </a:p>
      </dgm:t>
    </dgm:pt>
    <dgm:pt modelId="{9CA0F60C-BDF3-4CF5-B440-47E7B7D5D39C}" type="sibTrans" cxnId="{A7A50B6D-0380-4B5A-B2BB-60D7F9964B1D}">
      <dgm:prSet/>
      <dgm:spPr/>
      <dgm:t>
        <a:bodyPr/>
        <a:lstStyle/>
        <a:p>
          <a:endParaRPr lang="zh-TW" altLang="en-US"/>
        </a:p>
      </dgm:t>
    </dgm:pt>
    <dgm:pt modelId="{77EB3A43-A6A7-48A0-B4CB-AA1D05200F2E}">
      <dgm:prSet phldrT="[文字]"/>
      <dgm:spPr/>
      <dgm:t>
        <a:bodyPr/>
        <a:lstStyle/>
        <a:p>
          <a:r>
            <a:rPr lang="zh-TW" altLang="en-US" dirty="0" smtClean="0"/>
            <a:t>實用技能班</a:t>
          </a:r>
          <a:endParaRPr lang="zh-TW" altLang="en-US" dirty="0"/>
        </a:p>
      </dgm:t>
    </dgm:pt>
    <dgm:pt modelId="{4F4C8B20-51D2-42CD-BFA3-9A59D8CBDD25}" type="parTrans" cxnId="{A19F2967-68EC-4FAE-B467-93271D1A0538}">
      <dgm:prSet/>
      <dgm:spPr/>
      <dgm:t>
        <a:bodyPr/>
        <a:lstStyle/>
        <a:p>
          <a:endParaRPr lang="zh-TW" altLang="en-US"/>
        </a:p>
      </dgm:t>
    </dgm:pt>
    <dgm:pt modelId="{987D23B4-BA37-4144-B920-118D46153E59}" type="sibTrans" cxnId="{A19F2967-68EC-4FAE-B467-93271D1A0538}">
      <dgm:prSet/>
      <dgm:spPr/>
      <dgm:t>
        <a:bodyPr/>
        <a:lstStyle/>
        <a:p>
          <a:endParaRPr lang="zh-TW" altLang="en-US"/>
        </a:p>
      </dgm:t>
    </dgm:pt>
    <dgm:pt modelId="{DF4F73A6-53B8-49A8-9198-AA5C41A691E7}">
      <dgm:prSet phldrT="[文字]"/>
      <dgm:spPr/>
      <dgm:t>
        <a:bodyPr/>
        <a:lstStyle/>
        <a:p>
          <a:r>
            <a:rPr lang="zh-TW" altLang="en-US" dirty="0" smtClean="0"/>
            <a:t>技優甄審</a:t>
          </a:r>
          <a:endParaRPr lang="zh-TW" altLang="en-US" dirty="0"/>
        </a:p>
      </dgm:t>
    </dgm:pt>
    <dgm:pt modelId="{DE938286-BBCD-4898-BE07-941E8016928A}" type="parTrans" cxnId="{234FEE00-B02D-40D2-A896-0DF5125C72EF}">
      <dgm:prSet/>
      <dgm:spPr/>
      <dgm:t>
        <a:bodyPr/>
        <a:lstStyle/>
        <a:p>
          <a:endParaRPr lang="zh-TW" altLang="en-US"/>
        </a:p>
      </dgm:t>
    </dgm:pt>
    <dgm:pt modelId="{39C49984-4793-4B3B-AFE3-BDCAD9302B23}" type="sibTrans" cxnId="{234FEE00-B02D-40D2-A896-0DF5125C72EF}">
      <dgm:prSet/>
      <dgm:spPr/>
      <dgm:t>
        <a:bodyPr/>
        <a:lstStyle/>
        <a:p>
          <a:endParaRPr lang="zh-TW" altLang="en-US"/>
        </a:p>
      </dgm:t>
    </dgm:pt>
    <dgm:pt modelId="{CAD5B8D2-C3F5-4A55-8703-75573BE6FBFF}">
      <dgm:prSet phldrT="[文字]"/>
      <dgm:spPr/>
      <dgm:t>
        <a:bodyPr/>
        <a:lstStyle/>
        <a:p>
          <a:r>
            <a:rPr lang="zh-TW" altLang="en-US" dirty="0" smtClean="0"/>
            <a:t>免試入學</a:t>
          </a:r>
          <a:endParaRPr lang="zh-TW" altLang="en-US" dirty="0"/>
        </a:p>
      </dgm:t>
    </dgm:pt>
    <dgm:pt modelId="{9EA3AD88-8DFE-4761-9B9E-C9F2A267C436}" type="parTrans" cxnId="{E4274D4B-BC28-4B59-AB31-7604FC7B1AE1}">
      <dgm:prSet/>
      <dgm:spPr/>
      <dgm:t>
        <a:bodyPr/>
        <a:lstStyle/>
        <a:p>
          <a:endParaRPr lang="zh-TW" altLang="en-US"/>
        </a:p>
      </dgm:t>
    </dgm:pt>
    <dgm:pt modelId="{0AC8A0C7-3432-453E-97A1-7CB8BF3E92F3}" type="sibTrans" cxnId="{E4274D4B-BC28-4B59-AB31-7604FC7B1AE1}">
      <dgm:prSet/>
      <dgm:spPr/>
      <dgm:t>
        <a:bodyPr/>
        <a:lstStyle/>
        <a:p>
          <a:endParaRPr lang="zh-TW" altLang="en-US"/>
        </a:p>
      </dgm:t>
    </dgm:pt>
    <dgm:pt modelId="{1BB32180-E904-44C7-AAE4-8E9C7F8F2588}">
      <dgm:prSet phldrT="[文字]"/>
      <dgm:spPr/>
      <dgm:t>
        <a:bodyPr/>
        <a:lstStyle/>
        <a:p>
          <a:r>
            <a:rPr lang="zh-TW" altLang="en-US" dirty="0" smtClean="0"/>
            <a:t>完全免試</a:t>
          </a:r>
          <a:endParaRPr lang="zh-TW" altLang="en-US" dirty="0"/>
        </a:p>
      </dgm:t>
    </dgm:pt>
    <dgm:pt modelId="{AD2806B7-4B20-45AB-9A10-2A4B144FE58C}" type="parTrans" cxnId="{CD7D331E-6534-4A19-96B4-48448C0DD94A}">
      <dgm:prSet/>
      <dgm:spPr/>
      <dgm:t>
        <a:bodyPr/>
        <a:lstStyle/>
        <a:p>
          <a:endParaRPr lang="zh-TW" altLang="en-US"/>
        </a:p>
      </dgm:t>
    </dgm:pt>
    <dgm:pt modelId="{CBFD99BF-4819-480F-97B1-14BFDC1E49D2}" type="sibTrans" cxnId="{CD7D331E-6534-4A19-96B4-48448C0DD94A}">
      <dgm:prSet/>
      <dgm:spPr/>
      <dgm:t>
        <a:bodyPr/>
        <a:lstStyle/>
        <a:p>
          <a:endParaRPr lang="zh-TW" altLang="en-US"/>
        </a:p>
      </dgm:t>
    </dgm:pt>
    <dgm:pt modelId="{F6E29F84-BA21-4635-AD83-9F66D0DF51BE}" type="pres">
      <dgm:prSet presAssocID="{510E3625-5FAD-4E63-8783-043FC6B981D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AFB1254F-0E45-4908-90B1-107C4ECFB9CE}" type="pres">
      <dgm:prSet presAssocID="{5EDB91D9-B9E1-4C0E-B08E-ED944D0E82AA}" presName="root1" presStyleCnt="0"/>
      <dgm:spPr/>
    </dgm:pt>
    <dgm:pt modelId="{54A691FF-C2D0-4C04-9A82-7821AEE40F86}" type="pres">
      <dgm:prSet presAssocID="{5EDB91D9-B9E1-4C0E-B08E-ED944D0E82AA}" presName="LevelOneTextNode" presStyleLbl="node0" presStyleIdx="0" presStyleCnt="1" custAng="5400000" custScaleX="276003" custScaleY="65336" custLinFactX="-34441" custLinFactNeighborX="-100000" custLinFactNeighborY="50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C0B382E-739E-4E8C-8F8B-075B6E096A45}" type="pres">
      <dgm:prSet presAssocID="{5EDB91D9-B9E1-4C0E-B08E-ED944D0E82AA}" presName="level2hierChild" presStyleCnt="0"/>
      <dgm:spPr/>
    </dgm:pt>
    <dgm:pt modelId="{2FF7E122-1708-416B-A349-37490DA21105}" type="pres">
      <dgm:prSet presAssocID="{9ECAD310-F9DA-4AC4-8131-7458B75F7259}" presName="conn2-1" presStyleLbl="parChTrans1D2" presStyleIdx="0" presStyleCnt="5"/>
      <dgm:spPr/>
      <dgm:t>
        <a:bodyPr/>
        <a:lstStyle/>
        <a:p>
          <a:endParaRPr lang="zh-TW" altLang="en-US"/>
        </a:p>
      </dgm:t>
    </dgm:pt>
    <dgm:pt modelId="{C1471463-F326-4F4D-B236-C034E4EC5EEA}" type="pres">
      <dgm:prSet presAssocID="{9ECAD310-F9DA-4AC4-8131-7458B75F7259}" presName="connTx" presStyleLbl="parChTrans1D2" presStyleIdx="0" presStyleCnt="5"/>
      <dgm:spPr/>
      <dgm:t>
        <a:bodyPr/>
        <a:lstStyle/>
        <a:p>
          <a:endParaRPr lang="zh-TW" altLang="en-US"/>
        </a:p>
      </dgm:t>
    </dgm:pt>
    <dgm:pt modelId="{70FB6C22-8902-4928-B471-C583F405A5DC}" type="pres">
      <dgm:prSet presAssocID="{9301B384-1F30-4213-AAAE-489DE5DE9BA5}" presName="root2" presStyleCnt="0"/>
      <dgm:spPr/>
    </dgm:pt>
    <dgm:pt modelId="{67314EDF-1E8E-4C2E-A7E8-960911CD91D1}" type="pres">
      <dgm:prSet presAssocID="{9301B384-1F30-4213-AAAE-489DE5DE9BA5}" presName="LevelTwoTextNode" presStyleLbl="node2" presStyleIdx="0" presStyleCnt="5" custScaleX="128113" custLinFactNeighborX="3981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5C9B607-CE98-4966-A727-38193335EB23}" type="pres">
      <dgm:prSet presAssocID="{9301B384-1F30-4213-AAAE-489DE5DE9BA5}" presName="level3hierChild" presStyleCnt="0"/>
      <dgm:spPr/>
    </dgm:pt>
    <dgm:pt modelId="{284F6FC8-AB76-4C80-823E-10A5C63D4D04}" type="pres">
      <dgm:prSet presAssocID="{AD2806B7-4B20-45AB-9A10-2A4B144FE58C}" presName="conn2-1" presStyleLbl="parChTrans1D2" presStyleIdx="1" presStyleCnt="5"/>
      <dgm:spPr/>
      <dgm:t>
        <a:bodyPr/>
        <a:lstStyle/>
        <a:p>
          <a:endParaRPr lang="zh-TW" altLang="en-US"/>
        </a:p>
      </dgm:t>
    </dgm:pt>
    <dgm:pt modelId="{41F0FBF1-1381-4E54-A6C4-A7F331B49D44}" type="pres">
      <dgm:prSet presAssocID="{AD2806B7-4B20-45AB-9A10-2A4B144FE58C}" presName="connTx" presStyleLbl="parChTrans1D2" presStyleIdx="1" presStyleCnt="5"/>
      <dgm:spPr/>
      <dgm:t>
        <a:bodyPr/>
        <a:lstStyle/>
        <a:p>
          <a:endParaRPr lang="zh-TW" altLang="en-US"/>
        </a:p>
      </dgm:t>
    </dgm:pt>
    <dgm:pt modelId="{1E87F12F-FADE-481B-B609-75C75FFADCC3}" type="pres">
      <dgm:prSet presAssocID="{1BB32180-E904-44C7-AAE4-8E9C7F8F2588}" presName="root2" presStyleCnt="0"/>
      <dgm:spPr/>
    </dgm:pt>
    <dgm:pt modelId="{D15644B8-F193-4181-9656-6BBFC21EE184}" type="pres">
      <dgm:prSet presAssocID="{1BB32180-E904-44C7-AAE4-8E9C7F8F2588}" presName="LevelTwoTextNode" presStyleLbl="node2" presStyleIdx="1" presStyleCnt="5" custScaleX="129669" custLinFactNeighborX="3875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24D1F63-913C-4E9F-AC9D-84094D8BF85D}" type="pres">
      <dgm:prSet presAssocID="{1BB32180-E904-44C7-AAE4-8E9C7F8F2588}" presName="level3hierChild" presStyleCnt="0"/>
      <dgm:spPr/>
    </dgm:pt>
    <dgm:pt modelId="{6C79BBAC-F079-444A-9D58-22D34C924DA8}" type="pres">
      <dgm:prSet presAssocID="{4F4C8B20-51D2-42CD-BFA3-9A59D8CBDD25}" presName="conn2-1" presStyleLbl="parChTrans1D2" presStyleIdx="2" presStyleCnt="5"/>
      <dgm:spPr/>
      <dgm:t>
        <a:bodyPr/>
        <a:lstStyle/>
        <a:p>
          <a:endParaRPr lang="zh-TW" altLang="en-US"/>
        </a:p>
      </dgm:t>
    </dgm:pt>
    <dgm:pt modelId="{03C11FAF-2B0D-4FE2-AEB0-95233FB8F318}" type="pres">
      <dgm:prSet presAssocID="{4F4C8B20-51D2-42CD-BFA3-9A59D8CBDD25}" presName="connTx" presStyleLbl="parChTrans1D2" presStyleIdx="2" presStyleCnt="5"/>
      <dgm:spPr/>
      <dgm:t>
        <a:bodyPr/>
        <a:lstStyle/>
        <a:p>
          <a:endParaRPr lang="zh-TW" altLang="en-US"/>
        </a:p>
      </dgm:t>
    </dgm:pt>
    <dgm:pt modelId="{EE7F0FEB-D7CB-4C00-91F2-62502475BBAF}" type="pres">
      <dgm:prSet presAssocID="{77EB3A43-A6A7-48A0-B4CB-AA1D05200F2E}" presName="root2" presStyleCnt="0"/>
      <dgm:spPr/>
    </dgm:pt>
    <dgm:pt modelId="{CE411765-1D71-476F-80CE-9DE7A98C849A}" type="pres">
      <dgm:prSet presAssocID="{77EB3A43-A6A7-48A0-B4CB-AA1D05200F2E}" presName="LevelTwoTextNode" presStyleLbl="node2" presStyleIdx="2" presStyleCnt="5" custScaleX="128113" custLinFactNeighborX="3981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BA68BD5C-10EF-41C8-8B6E-85D7622DFBE4}" type="pres">
      <dgm:prSet presAssocID="{77EB3A43-A6A7-48A0-B4CB-AA1D05200F2E}" presName="level3hierChild" presStyleCnt="0"/>
      <dgm:spPr/>
    </dgm:pt>
    <dgm:pt modelId="{96FD42EF-1BB8-418E-BC83-3CF55984E24E}" type="pres">
      <dgm:prSet presAssocID="{DE938286-BBCD-4898-BE07-941E8016928A}" presName="conn2-1" presStyleLbl="parChTrans1D2" presStyleIdx="3" presStyleCnt="5"/>
      <dgm:spPr/>
      <dgm:t>
        <a:bodyPr/>
        <a:lstStyle/>
        <a:p>
          <a:endParaRPr lang="zh-TW" altLang="en-US"/>
        </a:p>
      </dgm:t>
    </dgm:pt>
    <dgm:pt modelId="{EBC2ACAD-7BEB-4F1B-90A1-388ADF4894A0}" type="pres">
      <dgm:prSet presAssocID="{DE938286-BBCD-4898-BE07-941E8016928A}" presName="connTx" presStyleLbl="parChTrans1D2" presStyleIdx="3" presStyleCnt="5"/>
      <dgm:spPr/>
      <dgm:t>
        <a:bodyPr/>
        <a:lstStyle/>
        <a:p>
          <a:endParaRPr lang="zh-TW" altLang="en-US"/>
        </a:p>
      </dgm:t>
    </dgm:pt>
    <dgm:pt modelId="{A44B8E9B-AD72-4D52-8C7F-ABCA48E03900}" type="pres">
      <dgm:prSet presAssocID="{DF4F73A6-53B8-49A8-9198-AA5C41A691E7}" presName="root2" presStyleCnt="0"/>
      <dgm:spPr/>
    </dgm:pt>
    <dgm:pt modelId="{9BFDD7F2-B411-430C-A5B2-4A407CB2218A}" type="pres">
      <dgm:prSet presAssocID="{DF4F73A6-53B8-49A8-9198-AA5C41A691E7}" presName="LevelTwoTextNode" presStyleLbl="node2" presStyleIdx="3" presStyleCnt="5" custScaleX="128113" custLinFactNeighborX="3981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6EB941FA-F633-41DD-87DB-8350A22D261F}" type="pres">
      <dgm:prSet presAssocID="{DF4F73A6-53B8-49A8-9198-AA5C41A691E7}" presName="level3hierChild" presStyleCnt="0"/>
      <dgm:spPr/>
    </dgm:pt>
    <dgm:pt modelId="{BBAF1DE3-B1DB-4E00-9671-98F6B257F5A6}" type="pres">
      <dgm:prSet presAssocID="{9EA3AD88-8DFE-4761-9B9E-C9F2A267C436}" presName="conn2-1" presStyleLbl="parChTrans1D2" presStyleIdx="4" presStyleCnt="5"/>
      <dgm:spPr/>
      <dgm:t>
        <a:bodyPr/>
        <a:lstStyle/>
        <a:p>
          <a:endParaRPr lang="zh-TW" altLang="en-US"/>
        </a:p>
      </dgm:t>
    </dgm:pt>
    <dgm:pt modelId="{FDDE3C04-3888-4118-A6DA-7C4E2C5F3B39}" type="pres">
      <dgm:prSet presAssocID="{9EA3AD88-8DFE-4761-9B9E-C9F2A267C436}" presName="connTx" presStyleLbl="parChTrans1D2" presStyleIdx="4" presStyleCnt="5"/>
      <dgm:spPr/>
      <dgm:t>
        <a:bodyPr/>
        <a:lstStyle/>
        <a:p>
          <a:endParaRPr lang="zh-TW" altLang="en-US"/>
        </a:p>
      </dgm:t>
    </dgm:pt>
    <dgm:pt modelId="{2DFA447C-6F36-46FF-BA30-E18EB5C1ACE9}" type="pres">
      <dgm:prSet presAssocID="{CAD5B8D2-C3F5-4A55-8703-75573BE6FBFF}" presName="root2" presStyleCnt="0"/>
      <dgm:spPr/>
    </dgm:pt>
    <dgm:pt modelId="{FFAF69CC-3EE8-466F-B8C8-F10C58F136F1}" type="pres">
      <dgm:prSet presAssocID="{CAD5B8D2-C3F5-4A55-8703-75573BE6FBFF}" presName="LevelTwoTextNode" presStyleLbl="node2" presStyleIdx="4" presStyleCnt="5" custScaleX="128113" custLinFactNeighborX="3981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ECCC546-8FFC-4D74-A7FF-2B8B9823CF26}" type="pres">
      <dgm:prSet presAssocID="{CAD5B8D2-C3F5-4A55-8703-75573BE6FBFF}" presName="level3hierChild" presStyleCnt="0"/>
      <dgm:spPr/>
    </dgm:pt>
  </dgm:ptLst>
  <dgm:cxnLst>
    <dgm:cxn modelId="{4FE257E6-D476-49AC-926F-A2237C13BFD2}" type="presOf" srcId="{9ECAD310-F9DA-4AC4-8131-7458B75F7259}" destId="{2FF7E122-1708-416B-A349-37490DA21105}" srcOrd="0" destOrd="0" presId="urn:microsoft.com/office/officeart/2008/layout/HorizontalMultiLevelHierarchy"/>
    <dgm:cxn modelId="{CD7D331E-6534-4A19-96B4-48448C0DD94A}" srcId="{5EDB91D9-B9E1-4C0E-B08E-ED944D0E82AA}" destId="{1BB32180-E904-44C7-AAE4-8E9C7F8F2588}" srcOrd="1" destOrd="0" parTransId="{AD2806B7-4B20-45AB-9A10-2A4B144FE58C}" sibTransId="{CBFD99BF-4819-480F-97B1-14BFDC1E49D2}"/>
    <dgm:cxn modelId="{2C9B7CB0-381F-446A-AF5C-490C2EFE20B9}" type="presOf" srcId="{AD2806B7-4B20-45AB-9A10-2A4B144FE58C}" destId="{284F6FC8-AB76-4C80-823E-10A5C63D4D04}" srcOrd="0" destOrd="0" presId="urn:microsoft.com/office/officeart/2008/layout/HorizontalMultiLevelHierarchy"/>
    <dgm:cxn modelId="{234FEE00-B02D-40D2-A896-0DF5125C72EF}" srcId="{5EDB91D9-B9E1-4C0E-B08E-ED944D0E82AA}" destId="{DF4F73A6-53B8-49A8-9198-AA5C41A691E7}" srcOrd="3" destOrd="0" parTransId="{DE938286-BBCD-4898-BE07-941E8016928A}" sibTransId="{39C49984-4793-4B3B-AFE3-BDCAD9302B23}"/>
    <dgm:cxn modelId="{DA8A3D58-62A8-4DA7-AA0C-FC506143B6D8}" type="presOf" srcId="{9EA3AD88-8DFE-4761-9B9E-C9F2A267C436}" destId="{FDDE3C04-3888-4118-A6DA-7C4E2C5F3B39}" srcOrd="1" destOrd="0" presId="urn:microsoft.com/office/officeart/2008/layout/HorizontalMultiLevelHierarchy"/>
    <dgm:cxn modelId="{039B538A-3A84-4106-BC33-06294509BBF1}" type="presOf" srcId="{9EA3AD88-8DFE-4761-9B9E-C9F2A267C436}" destId="{BBAF1DE3-B1DB-4E00-9671-98F6B257F5A6}" srcOrd="0" destOrd="0" presId="urn:microsoft.com/office/officeart/2008/layout/HorizontalMultiLevelHierarchy"/>
    <dgm:cxn modelId="{41F776E4-717E-454C-9C10-50C7294F18F6}" type="presOf" srcId="{9301B384-1F30-4213-AAAE-489DE5DE9BA5}" destId="{67314EDF-1E8E-4C2E-A7E8-960911CD91D1}" srcOrd="0" destOrd="0" presId="urn:microsoft.com/office/officeart/2008/layout/HorizontalMultiLevelHierarchy"/>
    <dgm:cxn modelId="{B759DE26-A59D-4AF7-B4FA-B336D82E6C83}" type="presOf" srcId="{DE938286-BBCD-4898-BE07-941E8016928A}" destId="{96FD42EF-1BB8-418E-BC83-3CF55984E24E}" srcOrd="0" destOrd="0" presId="urn:microsoft.com/office/officeart/2008/layout/HorizontalMultiLevelHierarchy"/>
    <dgm:cxn modelId="{A89DAA67-B136-4AD0-B15A-65AF904D4810}" type="presOf" srcId="{CAD5B8D2-C3F5-4A55-8703-75573BE6FBFF}" destId="{FFAF69CC-3EE8-466F-B8C8-F10C58F136F1}" srcOrd="0" destOrd="0" presId="urn:microsoft.com/office/officeart/2008/layout/HorizontalMultiLevelHierarchy"/>
    <dgm:cxn modelId="{6D0E7C73-F0A6-43C0-9C22-C558A228481F}" type="presOf" srcId="{5EDB91D9-B9E1-4C0E-B08E-ED944D0E82AA}" destId="{54A691FF-C2D0-4C04-9A82-7821AEE40F86}" srcOrd="0" destOrd="0" presId="urn:microsoft.com/office/officeart/2008/layout/HorizontalMultiLevelHierarchy"/>
    <dgm:cxn modelId="{CB0BD360-E7E6-4464-93E2-B1E77282A222}" type="presOf" srcId="{4F4C8B20-51D2-42CD-BFA3-9A59D8CBDD25}" destId="{6C79BBAC-F079-444A-9D58-22D34C924DA8}" srcOrd="0" destOrd="0" presId="urn:microsoft.com/office/officeart/2008/layout/HorizontalMultiLevelHierarchy"/>
    <dgm:cxn modelId="{A19F2967-68EC-4FAE-B467-93271D1A0538}" srcId="{5EDB91D9-B9E1-4C0E-B08E-ED944D0E82AA}" destId="{77EB3A43-A6A7-48A0-B4CB-AA1D05200F2E}" srcOrd="2" destOrd="0" parTransId="{4F4C8B20-51D2-42CD-BFA3-9A59D8CBDD25}" sibTransId="{987D23B4-BA37-4144-B920-118D46153E59}"/>
    <dgm:cxn modelId="{45F142D9-73A4-4CE1-87CA-7B707A867939}" type="presOf" srcId="{DE938286-BBCD-4898-BE07-941E8016928A}" destId="{EBC2ACAD-7BEB-4F1B-90A1-388ADF4894A0}" srcOrd="1" destOrd="0" presId="urn:microsoft.com/office/officeart/2008/layout/HorizontalMultiLevelHierarchy"/>
    <dgm:cxn modelId="{A7A50B6D-0380-4B5A-B2BB-60D7F9964B1D}" srcId="{5EDB91D9-B9E1-4C0E-B08E-ED944D0E82AA}" destId="{9301B384-1F30-4213-AAAE-489DE5DE9BA5}" srcOrd="0" destOrd="0" parTransId="{9ECAD310-F9DA-4AC4-8131-7458B75F7259}" sibTransId="{9CA0F60C-BDF3-4CF5-B440-47E7B7D5D39C}"/>
    <dgm:cxn modelId="{EC90791F-DE55-4A33-94B9-D4692B1CB5A6}" type="presOf" srcId="{4F4C8B20-51D2-42CD-BFA3-9A59D8CBDD25}" destId="{03C11FAF-2B0D-4FE2-AEB0-95233FB8F318}" srcOrd="1" destOrd="0" presId="urn:microsoft.com/office/officeart/2008/layout/HorizontalMultiLevelHierarchy"/>
    <dgm:cxn modelId="{E4274D4B-BC28-4B59-AB31-7604FC7B1AE1}" srcId="{5EDB91D9-B9E1-4C0E-B08E-ED944D0E82AA}" destId="{CAD5B8D2-C3F5-4A55-8703-75573BE6FBFF}" srcOrd="4" destOrd="0" parTransId="{9EA3AD88-8DFE-4761-9B9E-C9F2A267C436}" sibTransId="{0AC8A0C7-3432-453E-97A1-7CB8BF3E92F3}"/>
    <dgm:cxn modelId="{6F563B30-1CD0-4976-872B-D22C95B5D3EB}" type="presOf" srcId="{9ECAD310-F9DA-4AC4-8131-7458B75F7259}" destId="{C1471463-F326-4F4D-B236-C034E4EC5EEA}" srcOrd="1" destOrd="0" presId="urn:microsoft.com/office/officeart/2008/layout/HorizontalMultiLevelHierarchy"/>
    <dgm:cxn modelId="{A18B5393-F851-48F7-9F19-857341588784}" type="presOf" srcId="{DF4F73A6-53B8-49A8-9198-AA5C41A691E7}" destId="{9BFDD7F2-B411-430C-A5B2-4A407CB2218A}" srcOrd="0" destOrd="0" presId="urn:microsoft.com/office/officeart/2008/layout/HorizontalMultiLevelHierarchy"/>
    <dgm:cxn modelId="{95FCBF7A-3BE2-414A-913D-18B48668D4C6}" type="presOf" srcId="{AD2806B7-4B20-45AB-9A10-2A4B144FE58C}" destId="{41F0FBF1-1381-4E54-A6C4-A7F331B49D44}" srcOrd="1" destOrd="0" presId="urn:microsoft.com/office/officeart/2008/layout/HorizontalMultiLevelHierarchy"/>
    <dgm:cxn modelId="{F357E1ED-5A1A-478C-93A2-9098A4086FE5}" type="presOf" srcId="{1BB32180-E904-44C7-AAE4-8E9C7F8F2588}" destId="{D15644B8-F193-4181-9656-6BBFC21EE184}" srcOrd="0" destOrd="0" presId="urn:microsoft.com/office/officeart/2008/layout/HorizontalMultiLevelHierarchy"/>
    <dgm:cxn modelId="{B58A1CE0-CE0B-4307-8B26-950965684DA8}" srcId="{510E3625-5FAD-4E63-8783-043FC6B981DE}" destId="{5EDB91D9-B9E1-4C0E-B08E-ED944D0E82AA}" srcOrd="0" destOrd="0" parTransId="{BA38874B-585D-40F5-904C-CB19925E08B1}" sibTransId="{48C73581-8CA4-4D8D-9815-1320126D3AB9}"/>
    <dgm:cxn modelId="{84FA5A48-1BFA-4813-A7B0-B18ACE186510}" type="presOf" srcId="{510E3625-5FAD-4E63-8783-043FC6B981DE}" destId="{F6E29F84-BA21-4635-AD83-9F66D0DF51BE}" srcOrd="0" destOrd="0" presId="urn:microsoft.com/office/officeart/2008/layout/HorizontalMultiLevelHierarchy"/>
    <dgm:cxn modelId="{9BAB0503-12BD-4322-A874-1924B6E3FA5E}" type="presOf" srcId="{77EB3A43-A6A7-48A0-B4CB-AA1D05200F2E}" destId="{CE411765-1D71-476F-80CE-9DE7A98C849A}" srcOrd="0" destOrd="0" presId="urn:microsoft.com/office/officeart/2008/layout/HorizontalMultiLevelHierarchy"/>
    <dgm:cxn modelId="{9D5D234E-C61E-4987-91EB-54EEB0D02650}" type="presParOf" srcId="{F6E29F84-BA21-4635-AD83-9F66D0DF51BE}" destId="{AFB1254F-0E45-4908-90B1-107C4ECFB9CE}" srcOrd="0" destOrd="0" presId="urn:microsoft.com/office/officeart/2008/layout/HorizontalMultiLevelHierarchy"/>
    <dgm:cxn modelId="{2FE66FDF-BF53-4693-ACC3-353FA83937A5}" type="presParOf" srcId="{AFB1254F-0E45-4908-90B1-107C4ECFB9CE}" destId="{54A691FF-C2D0-4C04-9A82-7821AEE40F86}" srcOrd="0" destOrd="0" presId="urn:microsoft.com/office/officeart/2008/layout/HorizontalMultiLevelHierarchy"/>
    <dgm:cxn modelId="{8749DC3A-4FAF-4DCE-B50E-25D94B904F0D}" type="presParOf" srcId="{AFB1254F-0E45-4908-90B1-107C4ECFB9CE}" destId="{FC0B382E-739E-4E8C-8F8B-075B6E096A45}" srcOrd="1" destOrd="0" presId="urn:microsoft.com/office/officeart/2008/layout/HorizontalMultiLevelHierarchy"/>
    <dgm:cxn modelId="{B0617F2C-9794-4CA5-957E-92E62727D8E8}" type="presParOf" srcId="{FC0B382E-739E-4E8C-8F8B-075B6E096A45}" destId="{2FF7E122-1708-416B-A349-37490DA21105}" srcOrd="0" destOrd="0" presId="urn:microsoft.com/office/officeart/2008/layout/HorizontalMultiLevelHierarchy"/>
    <dgm:cxn modelId="{D4F39638-3F80-4080-99F4-06F055BBAC1C}" type="presParOf" srcId="{2FF7E122-1708-416B-A349-37490DA21105}" destId="{C1471463-F326-4F4D-B236-C034E4EC5EEA}" srcOrd="0" destOrd="0" presId="urn:microsoft.com/office/officeart/2008/layout/HorizontalMultiLevelHierarchy"/>
    <dgm:cxn modelId="{BAB69C39-4FBE-4EF6-B867-B9534483DA36}" type="presParOf" srcId="{FC0B382E-739E-4E8C-8F8B-075B6E096A45}" destId="{70FB6C22-8902-4928-B471-C583F405A5DC}" srcOrd="1" destOrd="0" presId="urn:microsoft.com/office/officeart/2008/layout/HorizontalMultiLevelHierarchy"/>
    <dgm:cxn modelId="{929A9812-4A32-400A-99F9-9F41C965E7D9}" type="presParOf" srcId="{70FB6C22-8902-4928-B471-C583F405A5DC}" destId="{67314EDF-1E8E-4C2E-A7E8-960911CD91D1}" srcOrd="0" destOrd="0" presId="urn:microsoft.com/office/officeart/2008/layout/HorizontalMultiLevelHierarchy"/>
    <dgm:cxn modelId="{9E79B466-C943-41C0-B6ED-D177C2198AF1}" type="presParOf" srcId="{70FB6C22-8902-4928-B471-C583F405A5DC}" destId="{75C9B607-CE98-4966-A727-38193335EB23}" srcOrd="1" destOrd="0" presId="urn:microsoft.com/office/officeart/2008/layout/HorizontalMultiLevelHierarchy"/>
    <dgm:cxn modelId="{BD1731AC-CAAB-43CD-9C16-DBB248F2DC6D}" type="presParOf" srcId="{FC0B382E-739E-4E8C-8F8B-075B6E096A45}" destId="{284F6FC8-AB76-4C80-823E-10A5C63D4D04}" srcOrd="2" destOrd="0" presId="urn:microsoft.com/office/officeart/2008/layout/HorizontalMultiLevelHierarchy"/>
    <dgm:cxn modelId="{B13DAAAA-54DF-4869-B1EA-58B71A1E9107}" type="presParOf" srcId="{284F6FC8-AB76-4C80-823E-10A5C63D4D04}" destId="{41F0FBF1-1381-4E54-A6C4-A7F331B49D44}" srcOrd="0" destOrd="0" presId="urn:microsoft.com/office/officeart/2008/layout/HorizontalMultiLevelHierarchy"/>
    <dgm:cxn modelId="{2DE119B5-C674-4859-ADBB-A48F03A1BF50}" type="presParOf" srcId="{FC0B382E-739E-4E8C-8F8B-075B6E096A45}" destId="{1E87F12F-FADE-481B-B609-75C75FFADCC3}" srcOrd="3" destOrd="0" presId="urn:microsoft.com/office/officeart/2008/layout/HorizontalMultiLevelHierarchy"/>
    <dgm:cxn modelId="{A072023E-7869-4B6B-8EFA-0A80EA184B6F}" type="presParOf" srcId="{1E87F12F-FADE-481B-B609-75C75FFADCC3}" destId="{D15644B8-F193-4181-9656-6BBFC21EE184}" srcOrd="0" destOrd="0" presId="urn:microsoft.com/office/officeart/2008/layout/HorizontalMultiLevelHierarchy"/>
    <dgm:cxn modelId="{A5DE91BD-35D7-4E16-813E-9F174096F81F}" type="presParOf" srcId="{1E87F12F-FADE-481B-B609-75C75FFADCC3}" destId="{F24D1F63-913C-4E9F-AC9D-84094D8BF85D}" srcOrd="1" destOrd="0" presId="urn:microsoft.com/office/officeart/2008/layout/HorizontalMultiLevelHierarchy"/>
    <dgm:cxn modelId="{D7619611-FE3E-4BDE-B6D0-F2FAF1D649E8}" type="presParOf" srcId="{FC0B382E-739E-4E8C-8F8B-075B6E096A45}" destId="{6C79BBAC-F079-444A-9D58-22D34C924DA8}" srcOrd="4" destOrd="0" presId="urn:microsoft.com/office/officeart/2008/layout/HorizontalMultiLevelHierarchy"/>
    <dgm:cxn modelId="{24E1E1AE-50CB-4EB3-97B5-ED8F9B380769}" type="presParOf" srcId="{6C79BBAC-F079-444A-9D58-22D34C924DA8}" destId="{03C11FAF-2B0D-4FE2-AEB0-95233FB8F318}" srcOrd="0" destOrd="0" presId="urn:microsoft.com/office/officeart/2008/layout/HorizontalMultiLevelHierarchy"/>
    <dgm:cxn modelId="{491027DC-BD44-42B6-9B6E-C564B292513D}" type="presParOf" srcId="{FC0B382E-739E-4E8C-8F8B-075B6E096A45}" destId="{EE7F0FEB-D7CB-4C00-91F2-62502475BBAF}" srcOrd="5" destOrd="0" presId="urn:microsoft.com/office/officeart/2008/layout/HorizontalMultiLevelHierarchy"/>
    <dgm:cxn modelId="{5E68CFC8-C0A7-4D28-9F97-F7A967E74376}" type="presParOf" srcId="{EE7F0FEB-D7CB-4C00-91F2-62502475BBAF}" destId="{CE411765-1D71-476F-80CE-9DE7A98C849A}" srcOrd="0" destOrd="0" presId="urn:microsoft.com/office/officeart/2008/layout/HorizontalMultiLevelHierarchy"/>
    <dgm:cxn modelId="{2777FC01-D2DD-4D59-AF3B-DE6E63EF8B33}" type="presParOf" srcId="{EE7F0FEB-D7CB-4C00-91F2-62502475BBAF}" destId="{BA68BD5C-10EF-41C8-8B6E-85D7622DFBE4}" srcOrd="1" destOrd="0" presId="urn:microsoft.com/office/officeart/2008/layout/HorizontalMultiLevelHierarchy"/>
    <dgm:cxn modelId="{014167AC-2789-472F-AE8E-C3CA4E00C87A}" type="presParOf" srcId="{FC0B382E-739E-4E8C-8F8B-075B6E096A45}" destId="{96FD42EF-1BB8-418E-BC83-3CF55984E24E}" srcOrd="6" destOrd="0" presId="urn:microsoft.com/office/officeart/2008/layout/HorizontalMultiLevelHierarchy"/>
    <dgm:cxn modelId="{96D540A1-12AB-46AC-9668-573A5DE9A5A3}" type="presParOf" srcId="{96FD42EF-1BB8-418E-BC83-3CF55984E24E}" destId="{EBC2ACAD-7BEB-4F1B-90A1-388ADF4894A0}" srcOrd="0" destOrd="0" presId="urn:microsoft.com/office/officeart/2008/layout/HorizontalMultiLevelHierarchy"/>
    <dgm:cxn modelId="{55D61A96-2EDE-494F-BEA6-A2171593C0F9}" type="presParOf" srcId="{FC0B382E-739E-4E8C-8F8B-075B6E096A45}" destId="{A44B8E9B-AD72-4D52-8C7F-ABCA48E03900}" srcOrd="7" destOrd="0" presId="urn:microsoft.com/office/officeart/2008/layout/HorizontalMultiLevelHierarchy"/>
    <dgm:cxn modelId="{63F83C59-3E38-4CB4-BB35-6991F8F4C72F}" type="presParOf" srcId="{A44B8E9B-AD72-4D52-8C7F-ABCA48E03900}" destId="{9BFDD7F2-B411-430C-A5B2-4A407CB2218A}" srcOrd="0" destOrd="0" presId="urn:microsoft.com/office/officeart/2008/layout/HorizontalMultiLevelHierarchy"/>
    <dgm:cxn modelId="{79576DA0-93DF-4A6E-8581-7EF47BACF30B}" type="presParOf" srcId="{A44B8E9B-AD72-4D52-8C7F-ABCA48E03900}" destId="{6EB941FA-F633-41DD-87DB-8350A22D261F}" srcOrd="1" destOrd="0" presId="urn:microsoft.com/office/officeart/2008/layout/HorizontalMultiLevelHierarchy"/>
    <dgm:cxn modelId="{904A21AB-312E-4A59-B0EE-0EDC56122978}" type="presParOf" srcId="{FC0B382E-739E-4E8C-8F8B-075B6E096A45}" destId="{BBAF1DE3-B1DB-4E00-9671-98F6B257F5A6}" srcOrd="8" destOrd="0" presId="urn:microsoft.com/office/officeart/2008/layout/HorizontalMultiLevelHierarchy"/>
    <dgm:cxn modelId="{7CA4F3E0-1F54-471F-B4D0-1FBC63071550}" type="presParOf" srcId="{BBAF1DE3-B1DB-4E00-9671-98F6B257F5A6}" destId="{FDDE3C04-3888-4118-A6DA-7C4E2C5F3B39}" srcOrd="0" destOrd="0" presId="urn:microsoft.com/office/officeart/2008/layout/HorizontalMultiLevelHierarchy"/>
    <dgm:cxn modelId="{2EBF8EEB-C49F-4F33-8A8C-E6756E1E134E}" type="presParOf" srcId="{FC0B382E-739E-4E8C-8F8B-075B6E096A45}" destId="{2DFA447C-6F36-46FF-BA30-E18EB5C1ACE9}" srcOrd="9" destOrd="0" presId="urn:microsoft.com/office/officeart/2008/layout/HorizontalMultiLevelHierarchy"/>
    <dgm:cxn modelId="{01FB0C9A-F64E-4860-80F2-7A07B46F30FE}" type="presParOf" srcId="{2DFA447C-6F36-46FF-BA30-E18EB5C1ACE9}" destId="{FFAF69CC-3EE8-466F-B8C8-F10C58F136F1}" srcOrd="0" destOrd="0" presId="urn:microsoft.com/office/officeart/2008/layout/HorizontalMultiLevelHierarchy"/>
    <dgm:cxn modelId="{884FB982-6367-4CB9-AF91-56AB433FD93D}" type="presParOf" srcId="{2DFA447C-6F36-46FF-BA30-E18EB5C1ACE9}" destId="{DECCC546-8FFC-4D74-A7FF-2B8B9823CF26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10E3625-5FAD-4E63-8783-043FC6B981DE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5EDB91D9-B9E1-4C0E-B08E-ED944D0E82AA}">
      <dgm:prSet phldrT="[文字]"/>
      <dgm:spPr/>
      <dgm:t>
        <a:bodyPr/>
        <a:lstStyle/>
        <a:p>
          <a:r>
            <a:rPr lang="zh-TW" altLang="en-US" dirty="0"/>
            <a:t>五專</a:t>
          </a:r>
        </a:p>
      </dgm:t>
    </dgm:pt>
    <dgm:pt modelId="{BA38874B-585D-40F5-904C-CB19925E08B1}" type="parTrans" cxnId="{B58A1CE0-CE0B-4307-8B26-950965684DA8}">
      <dgm:prSet/>
      <dgm:spPr/>
      <dgm:t>
        <a:bodyPr/>
        <a:lstStyle/>
        <a:p>
          <a:endParaRPr lang="zh-TW" altLang="en-US"/>
        </a:p>
      </dgm:t>
    </dgm:pt>
    <dgm:pt modelId="{48C73581-8CA4-4D8D-9815-1320126D3AB9}" type="sibTrans" cxnId="{B58A1CE0-CE0B-4307-8B26-950965684DA8}">
      <dgm:prSet/>
      <dgm:spPr/>
      <dgm:t>
        <a:bodyPr/>
        <a:lstStyle/>
        <a:p>
          <a:endParaRPr lang="zh-TW" altLang="en-US"/>
        </a:p>
      </dgm:t>
    </dgm:pt>
    <dgm:pt modelId="{9301B384-1F30-4213-AAAE-489DE5DE9BA5}">
      <dgm:prSet phldrT="[文字]"/>
      <dgm:spPr/>
      <dgm:t>
        <a:bodyPr/>
        <a:lstStyle/>
        <a:p>
          <a:r>
            <a:rPr lang="zh-TW" altLang="en-US" dirty="0"/>
            <a:t>五專特色招生</a:t>
          </a:r>
        </a:p>
      </dgm:t>
    </dgm:pt>
    <dgm:pt modelId="{9ECAD310-F9DA-4AC4-8131-7458B75F7259}" type="parTrans" cxnId="{A7A50B6D-0380-4B5A-B2BB-60D7F9964B1D}">
      <dgm:prSet/>
      <dgm:spPr/>
      <dgm:t>
        <a:bodyPr/>
        <a:lstStyle/>
        <a:p>
          <a:endParaRPr lang="zh-TW" altLang="en-US"/>
        </a:p>
      </dgm:t>
    </dgm:pt>
    <dgm:pt modelId="{9CA0F60C-BDF3-4CF5-B440-47E7B7D5D39C}" type="sibTrans" cxnId="{A7A50B6D-0380-4B5A-B2BB-60D7F9964B1D}">
      <dgm:prSet/>
      <dgm:spPr/>
      <dgm:t>
        <a:bodyPr/>
        <a:lstStyle/>
        <a:p>
          <a:endParaRPr lang="zh-TW" altLang="en-US"/>
        </a:p>
      </dgm:t>
    </dgm:pt>
    <dgm:pt modelId="{77EB3A43-A6A7-48A0-B4CB-AA1D05200F2E}">
      <dgm:prSet phldrT="[文字]"/>
      <dgm:spPr/>
      <dgm:t>
        <a:bodyPr/>
        <a:lstStyle/>
        <a:p>
          <a:r>
            <a:rPr lang="zh-TW" altLang="en-US" b="1" dirty="0">
              <a:solidFill>
                <a:schemeClr val="bg1"/>
              </a:solidFill>
            </a:rPr>
            <a:t>五專優先免試</a:t>
          </a:r>
        </a:p>
      </dgm:t>
    </dgm:pt>
    <dgm:pt modelId="{4F4C8B20-51D2-42CD-BFA3-9A59D8CBDD25}" type="parTrans" cxnId="{A19F2967-68EC-4FAE-B467-93271D1A0538}">
      <dgm:prSet/>
      <dgm:spPr/>
      <dgm:t>
        <a:bodyPr/>
        <a:lstStyle/>
        <a:p>
          <a:endParaRPr lang="zh-TW" altLang="en-US"/>
        </a:p>
      </dgm:t>
    </dgm:pt>
    <dgm:pt modelId="{987D23B4-BA37-4144-B920-118D46153E59}" type="sibTrans" cxnId="{A19F2967-68EC-4FAE-B467-93271D1A0538}">
      <dgm:prSet/>
      <dgm:spPr/>
      <dgm:t>
        <a:bodyPr/>
        <a:lstStyle/>
        <a:p>
          <a:endParaRPr lang="zh-TW" altLang="en-US"/>
        </a:p>
      </dgm:t>
    </dgm:pt>
    <dgm:pt modelId="{DF4F73A6-53B8-49A8-9198-AA5C41A691E7}">
      <dgm:prSet phldrT="[文字]"/>
      <dgm:spPr/>
      <dgm:t>
        <a:bodyPr/>
        <a:lstStyle/>
        <a:p>
          <a:r>
            <a:rPr lang="zh-TW" altLang="en-US"/>
            <a:t>五專免試</a:t>
          </a:r>
        </a:p>
      </dgm:t>
    </dgm:pt>
    <dgm:pt modelId="{DE938286-BBCD-4898-BE07-941E8016928A}" type="parTrans" cxnId="{234FEE00-B02D-40D2-A896-0DF5125C72EF}">
      <dgm:prSet/>
      <dgm:spPr/>
      <dgm:t>
        <a:bodyPr/>
        <a:lstStyle/>
        <a:p>
          <a:endParaRPr lang="zh-TW" altLang="en-US"/>
        </a:p>
      </dgm:t>
    </dgm:pt>
    <dgm:pt modelId="{39C49984-4793-4B3B-AFE3-BDCAD9302B23}" type="sibTrans" cxnId="{234FEE00-B02D-40D2-A896-0DF5125C72EF}">
      <dgm:prSet/>
      <dgm:spPr/>
      <dgm:t>
        <a:bodyPr/>
        <a:lstStyle/>
        <a:p>
          <a:endParaRPr lang="zh-TW" altLang="en-US"/>
        </a:p>
      </dgm:t>
    </dgm:pt>
    <dgm:pt modelId="{F6E29F84-BA21-4635-AD83-9F66D0DF51BE}" type="pres">
      <dgm:prSet presAssocID="{510E3625-5FAD-4E63-8783-043FC6B981D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AFB1254F-0E45-4908-90B1-107C4ECFB9CE}" type="pres">
      <dgm:prSet presAssocID="{5EDB91D9-B9E1-4C0E-B08E-ED944D0E82AA}" presName="root1" presStyleCnt="0"/>
      <dgm:spPr/>
    </dgm:pt>
    <dgm:pt modelId="{54A691FF-C2D0-4C04-9A82-7821AEE40F86}" type="pres">
      <dgm:prSet presAssocID="{5EDB91D9-B9E1-4C0E-B08E-ED944D0E82AA}" presName="LevelOneTextNode" presStyleLbl="node0" presStyleIdx="0" presStyleCnt="1" custAng="5400000" custScaleY="65336" custLinFactX="-34441" custLinFactNeighborX="-100000" custLinFactNeighborY="50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C0B382E-739E-4E8C-8F8B-075B6E096A45}" type="pres">
      <dgm:prSet presAssocID="{5EDB91D9-B9E1-4C0E-B08E-ED944D0E82AA}" presName="level2hierChild" presStyleCnt="0"/>
      <dgm:spPr/>
    </dgm:pt>
    <dgm:pt modelId="{2FF7E122-1708-416B-A349-37490DA21105}" type="pres">
      <dgm:prSet presAssocID="{9ECAD310-F9DA-4AC4-8131-7458B75F7259}" presName="conn2-1" presStyleLbl="parChTrans1D2" presStyleIdx="0" presStyleCnt="3"/>
      <dgm:spPr/>
      <dgm:t>
        <a:bodyPr/>
        <a:lstStyle/>
        <a:p>
          <a:endParaRPr lang="zh-TW" altLang="en-US"/>
        </a:p>
      </dgm:t>
    </dgm:pt>
    <dgm:pt modelId="{C1471463-F326-4F4D-B236-C034E4EC5EEA}" type="pres">
      <dgm:prSet presAssocID="{9ECAD310-F9DA-4AC4-8131-7458B75F7259}" presName="connTx" presStyleLbl="parChTrans1D2" presStyleIdx="0" presStyleCnt="3"/>
      <dgm:spPr/>
      <dgm:t>
        <a:bodyPr/>
        <a:lstStyle/>
        <a:p>
          <a:endParaRPr lang="zh-TW" altLang="en-US"/>
        </a:p>
      </dgm:t>
    </dgm:pt>
    <dgm:pt modelId="{70FB6C22-8902-4928-B471-C583F405A5DC}" type="pres">
      <dgm:prSet presAssocID="{9301B384-1F30-4213-AAAE-489DE5DE9BA5}" presName="root2" presStyleCnt="0"/>
      <dgm:spPr/>
    </dgm:pt>
    <dgm:pt modelId="{67314EDF-1E8E-4C2E-A7E8-960911CD91D1}" type="pres">
      <dgm:prSet presAssocID="{9301B384-1F30-4213-AAAE-489DE5DE9BA5}" presName="LevelTwoTextNode" presStyleLbl="node2" presStyleIdx="0" presStyleCnt="3" custScaleX="128113" custLinFactNeighborX="3981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5C9B607-CE98-4966-A727-38193335EB23}" type="pres">
      <dgm:prSet presAssocID="{9301B384-1F30-4213-AAAE-489DE5DE9BA5}" presName="level3hierChild" presStyleCnt="0"/>
      <dgm:spPr/>
    </dgm:pt>
    <dgm:pt modelId="{6C79BBAC-F079-444A-9D58-22D34C924DA8}" type="pres">
      <dgm:prSet presAssocID="{4F4C8B20-51D2-42CD-BFA3-9A59D8CBDD25}" presName="conn2-1" presStyleLbl="parChTrans1D2" presStyleIdx="1" presStyleCnt="3"/>
      <dgm:spPr/>
      <dgm:t>
        <a:bodyPr/>
        <a:lstStyle/>
        <a:p>
          <a:endParaRPr lang="zh-TW" altLang="en-US"/>
        </a:p>
      </dgm:t>
    </dgm:pt>
    <dgm:pt modelId="{03C11FAF-2B0D-4FE2-AEB0-95233FB8F318}" type="pres">
      <dgm:prSet presAssocID="{4F4C8B20-51D2-42CD-BFA3-9A59D8CBDD25}" presName="connTx" presStyleLbl="parChTrans1D2" presStyleIdx="1" presStyleCnt="3"/>
      <dgm:spPr/>
      <dgm:t>
        <a:bodyPr/>
        <a:lstStyle/>
        <a:p>
          <a:endParaRPr lang="zh-TW" altLang="en-US"/>
        </a:p>
      </dgm:t>
    </dgm:pt>
    <dgm:pt modelId="{EE7F0FEB-D7CB-4C00-91F2-62502475BBAF}" type="pres">
      <dgm:prSet presAssocID="{77EB3A43-A6A7-48A0-B4CB-AA1D05200F2E}" presName="root2" presStyleCnt="0"/>
      <dgm:spPr/>
    </dgm:pt>
    <dgm:pt modelId="{CE411765-1D71-476F-80CE-9DE7A98C849A}" type="pres">
      <dgm:prSet presAssocID="{77EB3A43-A6A7-48A0-B4CB-AA1D05200F2E}" presName="LevelTwoTextNode" presStyleLbl="node2" presStyleIdx="1" presStyleCnt="3" custScaleX="128113" custLinFactNeighborX="3981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BA68BD5C-10EF-41C8-8B6E-85D7622DFBE4}" type="pres">
      <dgm:prSet presAssocID="{77EB3A43-A6A7-48A0-B4CB-AA1D05200F2E}" presName="level3hierChild" presStyleCnt="0"/>
      <dgm:spPr/>
    </dgm:pt>
    <dgm:pt modelId="{96FD42EF-1BB8-418E-BC83-3CF55984E24E}" type="pres">
      <dgm:prSet presAssocID="{DE938286-BBCD-4898-BE07-941E8016928A}" presName="conn2-1" presStyleLbl="parChTrans1D2" presStyleIdx="2" presStyleCnt="3"/>
      <dgm:spPr/>
      <dgm:t>
        <a:bodyPr/>
        <a:lstStyle/>
        <a:p>
          <a:endParaRPr lang="zh-TW" altLang="en-US"/>
        </a:p>
      </dgm:t>
    </dgm:pt>
    <dgm:pt modelId="{EBC2ACAD-7BEB-4F1B-90A1-388ADF4894A0}" type="pres">
      <dgm:prSet presAssocID="{DE938286-BBCD-4898-BE07-941E8016928A}" presName="connTx" presStyleLbl="parChTrans1D2" presStyleIdx="2" presStyleCnt="3"/>
      <dgm:spPr/>
      <dgm:t>
        <a:bodyPr/>
        <a:lstStyle/>
        <a:p>
          <a:endParaRPr lang="zh-TW" altLang="en-US"/>
        </a:p>
      </dgm:t>
    </dgm:pt>
    <dgm:pt modelId="{A44B8E9B-AD72-4D52-8C7F-ABCA48E03900}" type="pres">
      <dgm:prSet presAssocID="{DF4F73A6-53B8-49A8-9198-AA5C41A691E7}" presName="root2" presStyleCnt="0"/>
      <dgm:spPr/>
    </dgm:pt>
    <dgm:pt modelId="{9BFDD7F2-B411-430C-A5B2-4A407CB2218A}" type="pres">
      <dgm:prSet presAssocID="{DF4F73A6-53B8-49A8-9198-AA5C41A691E7}" presName="LevelTwoTextNode" presStyleLbl="node2" presStyleIdx="2" presStyleCnt="3" custScaleX="128113" custLinFactNeighborX="3981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6EB941FA-F633-41DD-87DB-8350A22D261F}" type="pres">
      <dgm:prSet presAssocID="{DF4F73A6-53B8-49A8-9198-AA5C41A691E7}" presName="level3hierChild" presStyleCnt="0"/>
      <dgm:spPr/>
    </dgm:pt>
  </dgm:ptLst>
  <dgm:cxnLst>
    <dgm:cxn modelId="{2F6DEA5C-680C-4D54-9344-DBCA0923FCD1}" type="presOf" srcId="{9ECAD310-F9DA-4AC4-8131-7458B75F7259}" destId="{2FF7E122-1708-416B-A349-37490DA21105}" srcOrd="0" destOrd="0" presId="urn:microsoft.com/office/officeart/2008/layout/HorizontalMultiLevelHierarchy"/>
    <dgm:cxn modelId="{92EEDDA7-78A0-483F-8B32-4C4D6989DE66}" type="presOf" srcId="{5EDB91D9-B9E1-4C0E-B08E-ED944D0E82AA}" destId="{54A691FF-C2D0-4C04-9A82-7821AEE40F86}" srcOrd="0" destOrd="0" presId="urn:microsoft.com/office/officeart/2008/layout/HorizontalMultiLevelHierarchy"/>
    <dgm:cxn modelId="{99263274-1CFB-4671-A88C-94ED9B1222F8}" type="presOf" srcId="{9301B384-1F30-4213-AAAE-489DE5DE9BA5}" destId="{67314EDF-1E8E-4C2E-A7E8-960911CD91D1}" srcOrd="0" destOrd="0" presId="urn:microsoft.com/office/officeart/2008/layout/HorizontalMultiLevelHierarchy"/>
    <dgm:cxn modelId="{A7A50B6D-0380-4B5A-B2BB-60D7F9964B1D}" srcId="{5EDB91D9-B9E1-4C0E-B08E-ED944D0E82AA}" destId="{9301B384-1F30-4213-AAAE-489DE5DE9BA5}" srcOrd="0" destOrd="0" parTransId="{9ECAD310-F9DA-4AC4-8131-7458B75F7259}" sibTransId="{9CA0F60C-BDF3-4CF5-B440-47E7B7D5D39C}"/>
    <dgm:cxn modelId="{A19F2967-68EC-4FAE-B467-93271D1A0538}" srcId="{5EDB91D9-B9E1-4C0E-B08E-ED944D0E82AA}" destId="{77EB3A43-A6A7-48A0-B4CB-AA1D05200F2E}" srcOrd="1" destOrd="0" parTransId="{4F4C8B20-51D2-42CD-BFA3-9A59D8CBDD25}" sibTransId="{987D23B4-BA37-4144-B920-118D46153E59}"/>
    <dgm:cxn modelId="{43F64107-F8B3-469C-9F4A-AE832DA5109D}" type="presOf" srcId="{510E3625-5FAD-4E63-8783-043FC6B981DE}" destId="{F6E29F84-BA21-4635-AD83-9F66D0DF51BE}" srcOrd="0" destOrd="0" presId="urn:microsoft.com/office/officeart/2008/layout/HorizontalMultiLevelHierarchy"/>
    <dgm:cxn modelId="{9604287E-EC25-4F41-A874-767B7FD3CB82}" type="presOf" srcId="{DF4F73A6-53B8-49A8-9198-AA5C41A691E7}" destId="{9BFDD7F2-B411-430C-A5B2-4A407CB2218A}" srcOrd="0" destOrd="0" presId="urn:microsoft.com/office/officeart/2008/layout/HorizontalMultiLevelHierarchy"/>
    <dgm:cxn modelId="{54A89F3F-E8CC-45D0-AE53-7385BE15DC0F}" type="presOf" srcId="{DE938286-BBCD-4898-BE07-941E8016928A}" destId="{96FD42EF-1BB8-418E-BC83-3CF55984E24E}" srcOrd="0" destOrd="0" presId="urn:microsoft.com/office/officeart/2008/layout/HorizontalMultiLevelHierarchy"/>
    <dgm:cxn modelId="{B58A1CE0-CE0B-4307-8B26-950965684DA8}" srcId="{510E3625-5FAD-4E63-8783-043FC6B981DE}" destId="{5EDB91D9-B9E1-4C0E-B08E-ED944D0E82AA}" srcOrd="0" destOrd="0" parTransId="{BA38874B-585D-40F5-904C-CB19925E08B1}" sibTransId="{48C73581-8CA4-4D8D-9815-1320126D3AB9}"/>
    <dgm:cxn modelId="{18018A94-740E-4344-95A3-9A5AE3438926}" type="presOf" srcId="{9ECAD310-F9DA-4AC4-8131-7458B75F7259}" destId="{C1471463-F326-4F4D-B236-C034E4EC5EEA}" srcOrd="1" destOrd="0" presId="urn:microsoft.com/office/officeart/2008/layout/HorizontalMultiLevelHierarchy"/>
    <dgm:cxn modelId="{EC576610-01CB-4155-A438-8F09A4CD2BFF}" type="presOf" srcId="{77EB3A43-A6A7-48A0-B4CB-AA1D05200F2E}" destId="{CE411765-1D71-476F-80CE-9DE7A98C849A}" srcOrd="0" destOrd="0" presId="urn:microsoft.com/office/officeart/2008/layout/HorizontalMultiLevelHierarchy"/>
    <dgm:cxn modelId="{DE495121-AD6E-4DE6-931F-EB36161EDD8B}" type="presOf" srcId="{4F4C8B20-51D2-42CD-BFA3-9A59D8CBDD25}" destId="{03C11FAF-2B0D-4FE2-AEB0-95233FB8F318}" srcOrd="1" destOrd="0" presId="urn:microsoft.com/office/officeart/2008/layout/HorizontalMultiLevelHierarchy"/>
    <dgm:cxn modelId="{234FEE00-B02D-40D2-A896-0DF5125C72EF}" srcId="{5EDB91D9-B9E1-4C0E-B08E-ED944D0E82AA}" destId="{DF4F73A6-53B8-49A8-9198-AA5C41A691E7}" srcOrd="2" destOrd="0" parTransId="{DE938286-BBCD-4898-BE07-941E8016928A}" sibTransId="{39C49984-4793-4B3B-AFE3-BDCAD9302B23}"/>
    <dgm:cxn modelId="{3599EF25-62B0-47DA-9593-C8E7E712CB44}" type="presOf" srcId="{DE938286-BBCD-4898-BE07-941E8016928A}" destId="{EBC2ACAD-7BEB-4F1B-90A1-388ADF4894A0}" srcOrd="1" destOrd="0" presId="urn:microsoft.com/office/officeart/2008/layout/HorizontalMultiLevelHierarchy"/>
    <dgm:cxn modelId="{A95EC019-FCDA-46DB-B657-F9AD17156B2A}" type="presOf" srcId="{4F4C8B20-51D2-42CD-BFA3-9A59D8CBDD25}" destId="{6C79BBAC-F079-444A-9D58-22D34C924DA8}" srcOrd="0" destOrd="0" presId="urn:microsoft.com/office/officeart/2008/layout/HorizontalMultiLevelHierarchy"/>
    <dgm:cxn modelId="{E97AEC21-6296-434B-90EC-77C669F8008C}" type="presParOf" srcId="{F6E29F84-BA21-4635-AD83-9F66D0DF51BE}" destId="{AFB1254F-0E45-4908-90B1-107C4ECFB9CE}" srcOrd="0" destOrd="0" presId="urn:microsoft.com/office/officeart/2008/layout/HorizontalMultiLevelHierarchy"/>
    <dgm:cxn modelId="{40CCBA3A-7B50-44E5-8F87-4A5A2660FB67}" type="presParOf" srcId="{AFB1254F-0E45-4908-90B1-107C4ECFB9CE}" destId="{54A691FF-C2D0-4C04-9A82-7821AEE40F86}" srcOrd="0" destOrd="0" presId="urn:microsoft.com/office/officeart/2008/layout/HorizontalMultiLevelHierarchy"/>
    <dgm:cxn modelId="{FE48B298-1903-4390-9160-6A79C2179947}" type="presParOf" srcId="{AFB1254F-0E45-4908-90B1-107C4ECFB9CE}" destId="{FC0B382E-739E-4E8C-8F8B-075B6E096A45}" srcOrd="1" destOrd="0" presId="urn:microsoft.com/office/officeart/2008/layout/HorizontalMultiLevelHierarchy"/>
    <dgm:cxn modelId="{F370BFD2-44E8-4FFC-A1C8-15DD20E3EEB4}" type="presParOf" srcId="{FC0B382E-739E-4E8C-8F8B-075B6E096A45}" destId="{2FF7E122-1708-416B-A349-37490DA21105}" srcOrd="0" destOrd="0" presId="urn:microsoft.com/office/officeart/2008/layout/HorizontalMultiLevelHierarchy"/>
    <dgm:cxn modelId="{898FDD79-FEBB-485C-8161-8503C0ECD886}" type="presParOf" srcId="{2FF7E122-1708-416B-A349-37490DA21105}" destId="{C1471463-F326-4F4D-B236-C034E4EC5EEA}" srcOrd="0" destOrd="0" presId="urn:microsoft.com/office/officeart/2008/layout/HorizontalMultiLevelHierarchy"/>
    <dgm:cxn modelId="{815ACCD8-0346-4D63-8764-A003F61100E3}" type="presParOf" srcId="{FC0B382E-739E-4E8C-8F8B-075B6E096A45}" destId="{70FB6C22-8902-4928-B471-C583F405A5DC}" srcOrd="1" destOrd="0" presId="urn:microsoft.com/office/officeart/2008/layout/HorizontalMultiLevelHierarchy"/>
    <dgm:cxn modelId="{9A7E6E15-3A17-4395-9868-E93B295F6575}" type="presParOf" srcId="{70FB6C22-8902-4928-B471-C583F405A5DC}" destId="{67314EDF-1E8E-4C2E-A7E8-960911CD91D1}" srcOrd="0" destOrd="0" presId="urn:microsoft.com/office/officeart/2008/layout/HorizontalMultiLevelHierarchy"/>
    <dgm:cxn modelId="{9EC6FF63-0E04-4FF6-9535-CF19BE9B9E71}" type="presParOf" srcId="{70FB6C22-8902-4928-B471-C583F405A5DC}" destId="{75C9B607-CE98-4966-A727-38193335EB23}" srcOrd="1" destOrd="0" presId="urn:microsoft.com/office/officeart/2008/layout/HorizontalMultiLevelHierarchy"/>
    <dgm:cxn modelId="{24298B05-0F22-4A64-BD05-E5CDD27B95F5}" type="presParOf" srcId="{FC0B382E-739E-4E8C-8F8B-075B6E096A45}" destId="{6C79BBAC-F079-444A-9D58-22D34C924DA8}" srcOrd="2" destOrd="0" presId="urn:microsoft.com/office/officeart/2008/layout/HorizontalMultiLevelHierarchy"/>
    <dgm:cxn modelId="{E34A4343-0525-4898-B792-88FB7E7AC3B6}" type="presParOf" srcId="{6C79BBAC-F079-444A-9D58-22D34C924DA8}" destId="{03C11FAF-2B0D-4FE2-AEB0-95233FB8F318}" srcOrd="0" destOrd="0" presId="urn:microsoft.com/office/officeart/2008/layout/HorizontalMultiLevelHierarchy"/>
    <dgm:cxn modelId="{78955744-BBA6-40EE-AA39-F0FB3BF603B3}" type="presParOf" srcId="{FC0B382E-739E-4E8C-8F8B-075B6E096A45}" destId="{EE7F0FEB-D7CB-4C00-91F2-62502475BBAF}" srcOrd="3" destOrd="0" presId="urn:microsoft.com/office/officeart/2008/layout/HorizontalMultiLevelHierarchy"/>
    <dgm:cxn modelId="{2D44BF0A-F24F-4113-9F13-506BA45BBCC7}" type="presParOf" srcId="{EE7F0FEB-D7CB-4C00-91F2-62502475BBAF}" destId="{CE411765-1D71-476F-80CE-9DE7A98C849A}" srcOrd="0" destOrd="0" presId="urn:microsoft.com/office/officeart/2008/layout/HorizontalMultiLevelHierarchy"/>
    <dgm:cxn modelId="{7B90A2E4-53E5-4803-9BB2-82AE9CA8C0C8}" type="presParOf" srcId="{EE7F0FEB-D7CB-4C00-91F2-62502475BBAF}" destId="{BA68BD5C-10EF-41C8-8B6E-85D7622DFBE4}" srcOrd="1" destOrd="0" presId="urn:microsoft.com/office/officeart/2008/layout/HorizontalMultiLevelHierarchy"/>
    <dgm:cxn modelId="{CCC3798C-C144-4CF6-8076-4A41D3D6F61A}" type="presParOf" srcId="{FC0B382E-739E-4E8C-8F8B-075B6E096A45}" destId="{96FD42EF-1BB8-418E-BC83-3CF55984E24E}" srcOrd="4" destOrd="0" presId="urn:microsoft.com/office/officeart/2008/layout/HorizontalMultiLevelHierarchy"/>
    <dgm:cxn modelId="{B6C9DB40-C4DD-4196-8CDA-E46223F0D0DE}" type="presParOf" srcId="{96FD42EF-1BB8-418E-BC83-3CF55984E24E}" destId="{EBC2ACAD-7BEB-4F1B-90A1-388ADF4894A0}" srcOrd="0" destOrd="0" presId="urn:microsoft.com/office/officeart/2008/layout/HorizontalMultiLevelHierarchy"/>
    <dgm:cxn modelId="{90B49823-908B-4E75-A1EF-916BEF2E59D1}" type="presParOf" srcId="{FC0B382E-739E-4E8C-8F8B-075B6E096A45}" destId="{A44B8E9B-AD72-4D52-8C7F-ABCA48E03900}" srcOrd="5" destOrd="0" presId="urn:microsoft.com/office/officeart/2008/layout/HorizontalMultiLevelHierarchy"/>
    <dgm:cxn modelId="{EC504B85-DE6B-44E9-B03D-743FEFF137B4}" type="presParOf" srcId="{A44B8E9B-AD72-4D52-8C7F-ABCA48E03900}" destId="{9BFDD7F2-B411-430C-A5B2-4A407CB2218A}" srcOrd="0" destOrd="0" presId="urn:microsoft.com/office/officeart/2008/layout/HorizontalMultiLevelHierarchy"/>
    <dgm:cxn modelId="{81D9F3C8-7024-4A9A-BF92-E94D9072499B}" type="presParOf" srcId="{A44B8E9B-AD72-4D52-8C7F-ABCA48E03900}" destId="{6EB941FA-F633-41DD-87DB-8350A22D261F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10E3625-5FAD-4E63-8783-043FC6B981DE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5EDB91D9-B9E1-4C0E-B08E-ED944D0E82AA}">
      <dgm:prSet phldrT="[文字]"/>
      <dgm:spPr/>
      <dgm:t>
        <a:bodyPr/>
        <a:lstStyle/>
        <a:p>
          <a:r>
            <a:rPr lang="zh-TW" altLang="en-US" dirty="0" smtClean="0"/>
            <a:t>普通高中</a:t>
          </a:r>
          <a:endParaRPr lang="zh-TW" altLang="en-US" dirty="0"/>
        </a:p>
      </dgm:t>
    </dgm:pt>
    <dgm:pt modelId="{BA38874B-585D-40F5-904C-CB19925E08B1}" type="parTrans" cxnId="{B58A1CE0-CE0B-4307-8B26-950965684DA8}">
      <dgm:prSet/>
      <dgm:spPr/>
      <dgm:t>
        <a:bodyPr/>
        <a:lstStyle/>
        <a:p>
          <a:endParaRPr lang="zh-TW" altLang="en-US"/>
        </a:p>
      </dgm:t>
    </dgm:pt>
    <dgm:pt modelId="{48C73581-8CA4-4D8D-9815-1320126D3AB9}" type="sibTrans" cxnId="{B58A1CE0-CE0B-4307-8B26-950965684DA8}">
      <dgm:prSet/>
      <dgm:spPr/>
      <dgm:t>
        <a:bodyPr/>
        <a:lstStyle/>
        <a:p>
          <a:endParaRPr lang="zh-TW" altLang="en-US"/>
        </a:p>
      </dgm:t>
    </dgm:pt>
    <dgm:pt modelId="{94C6CAD8-909F-4CF8-888E-7F2ED324E368}">
      <dgm:prSet phldrT="[文字]"/>
      <dgm:spPr/>
      <dgm:t>
        <a:bodyPr/>
        <a:lstStyle/>
        <a:p>
          <a:r>
            <a:rPr lang="zh-TW" altLang="en-US" dirty="0" smtClean="0"/>
            <a:t>特色招生</a:t>
          </a:r>
          <a:r>
            <a:rPr lang="en-US" altLang="zh-TW" dirty="0" smtClean="0"/>
            <a:t>(</a:t>
          </a:r>
          <a:r>
            <a:rPr lang="zh-TW" altLang="en-US" dirty="0" smtClean="0"/>
            <a:t>甄選入學</a:t>
          </a:r>
          <a:r>
            <a:rPr lang="en-US" altLang="zh-TW" dirty="0" smtClean="0"/>
            <a:t>)</a:t>
          </a:r>
          <a:endParaRPr lang="zh-TW" altLang="en-US" dirty="0"/>
        </a:p>
      </dgm:t>
    </dgm:pt>
    <dgm:pt modelId="{D62E42E7-FABE-4D13-B7E7-1F45169868C9}" type="parTrans" cxnId="{123C50C3-6869-4269-B5FA-CE14DC1DD65D}">
      <dgm:prSet/>
      <dgm:spPr/>
      <dgm:t>
        <a:bodyPr/>
        <a:lstStyle/>
        <a:p>
          <a:endParaRPr lang="zh-TW" altLang="en-US"/>
        </a:p>
      </dgm:t>
    </dgm:pt>
    <dgm:pt modelId="{56BF4569-5C52-476C-9511-B1B56BD32694}" type="sibTrans" cxnId="{123C50C3-6869-4269-B5FA-CE14DC1DD65D}">
      <dgm:prSet/>
      <dgm:spPr/>
      <dgm:t>
        <a:bodyPr/>
        <a:lstStyle/>
        <a:p>
          <a:endParaRPr lang="zh-TW" altLang="en-US"/>
        </a:p>
      </dgm:t>
    </dgm:pt>
    <dgm:pt modelId="{F6E29F84-BA21-4635-AD83-9F66D0DF51BE}" type="pres">
      <dgm:prSet presAssocID="{510E3625-5FAD-4E63-8783-043FC6B981D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AFB1254F-0E45-4908-90B1-107C4ECFB9CE}" type="pres">
      <dgm:prSet presAssocID="{5EDB91D9-B9E1-4C0E-B08E-ED944D0E82AA}" presName="root1" presStyleCnt="0"/>
      <dgm:spPr/>
    </dgm:pt>
    <dgm:pt modelId="{54A691FF-C2D0-4C04-9A82-7821AEE40F86}" type="pres">
      <dgm:prSet presAssocID="{5EDB91D9-B9E1-4C0E-B08E-ED944D0E82AA}" presName="LevelOneTextNode" presStyleLbl="node0" presStyleIdx="0" presStyleCnt="1" custAng="5400000" custScaleY="65336" custLinFactX="-34441" custLinFactNeighborX="-100000" custLinFactNeighborY="50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C0B382E-739E-4E8C-8F8B-075B6E096A45}" type="pres">
      <dgm:prSet presAssocID="{5EDB91D9-B9E1-4C0E-B08E-ED944D0E82AA}" presName="level2hierChild" presStyleCnt="0"/>
      <dgm:spPr/>
    </dgm:pt>
    <dgm:pt modelId="{3B938DA7-03D5-415E-9189-BD356E87FD12}" type="pres">
      <dgm:prSet presAssocID="{D62E42E7-FABE-4D13-B7E7-1F45169868C9}" presName="conn2-1" presStyleLbl="parChTrans1D2" presStyleIdx="0" presStyleCnt="1"/>
      <dgm:spPr/>
      <dgm:t>
        <a:bodyPr/>
        <a:lstStyle/>
        <a:p>
          <a:endParaRPr lang="zh-TW" altLang="en-US"/>
        </a:p>
      </dgm:t>
    </dgm:pt>
    <dgm:pt modelId="{EA37AD51-AFDD-40C2-8CD0-9F996A09BF56}" type="pres">
      <dgm:prSet presAssocID="{D62E42E7-FABE-4D13-B7E7-1F45169868C9}" presName="connTx" presStyleLbl="parChTrans1D2" presStyleIdx="0" presStyleCnt="1"/>
      <dgm:spPr/>
      <dgm:t>
        <a:bodyPr/>
        <a:lstStyle/>
        <a:p>
          <a:endParaRPr lang="zh-TW" altLang="en-US"/>
        </a:p>
      </dgm:t>
    </dgm:pt>
    <dgm:pt modelId="{D89C0650-C924-4C54-B1DB-09F10F791510}" type="pres">
      <dgm:prSet presAssocID="{94C6CAD8-909F-4CF8-888E-7F2ED324E368}" presName="root2" presStyleCnt="0"/>
      <dgm:spPr/>
    </dgm:pt>
    <dgm:pt modelId="{F55EE499-F150-4B08-B22D-83030417E7A6}" type="pres">
      <dgm:prSet presAssocID="{94C6CAD8-909F-4CF8-888E-7F2ED324E368}" presName="LevelTwoTextNode" presStyleLbl="node2" presStyleIdx="0" presStyleCnt="1" custScaleX="128113" custLinFactNeighborX="3981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E33CDE92-8865-4338-81BE-9262E274EBA1}" type="pres">
      <dgm:prSet presAssocID="{94C6CAD8-909F-4CF8-888E-7F2ED324E368}" presName="level3hierChild" presStyleCnt="0"/>
      <dgm:spPr/>
    </dgm:pt>
  </dgm:ptLst>
  <dgm:cxnLst>
    <dgm:cxn modelId="{123C50C3-6869-4269-B5FA-CE14DC1DD65D}" srcId="{5EDB91D9-B9E1-4C0E-B08E-ED944D0E82AA}" destId="{94C6CAD8-909F-4CF8-888E-7F2ED324E368}" srcOrd="0" destOrd="0" parTransId="{D62E42E7-FABE-4D13-B7E7-1F45169868C9}" sibTransId="{56BF4569-5C52-476C-9511-B1B56BD32694}"/>
    <dgm:cxn modelId="{A2B34AD6-FAAD-4B39-B5CB-E5B02C087B5B}" type="presOf" srcId="{94C6CAD8-909F-4CF8-888E-7F2ED324E368}" destId="{F55EE499-F150-4B08-B22D-83030417E7A6}" srcOrd="0" destOrd="0" presId="urn:microsoft.com/office/officeart/2008/layout/HorizontalMultiLevelHierarchy"/>
    <dgm:cxn modelId="{B58A1CE0-CE0B-4307-8B26-950965684DA8}" srcId="{510E3625-5FAD-4E63-8783-043FC6B981DE}" destId="{5EDB91D9-B9E1-4C0E-B08E-ED944D0E82AA}" srcOrd="0" destOrd="0" parTransId="{BA38874B-585D-40F5-904C-CB19925E08B1}" sibTransId="{48C73581-8CA4-4D8D-9815-1320126D3AB9}"/>
    <dgm:cxn modelId="{F2934FB9-3A28-4758-ADBA-6F636F83DE1F}" type="presOf" srcId="{510E3625-5FAD-4E63-8783-043FC6B981DE}" destId="{F6E29F84-BA21-4635-AD83-9F66D0DF51BE}" srcOrd="0" destOrd="0" presId="urn:microsoft.com/office/officeart/2008/layout/HorizontalMultiLevelHierarchy"/>
    <dgm:cxn modelId="{5B684937-C022-4A9A-8FB7-2B394D71F3DE}" type="presOf" srcId="{D62E42E7-FABE-4D13-B7E7-1F45169868C9}" destId="{3B938DA7-03D5-415E-9189-BD356E87FD12}" srcOrd="0" destOrd="0" presId="urn:microsoft.com/office/officeart/2008/layout/HorizontalMultiLevelHierarchy"/>
    <dgm:cxn modelId="{910FF74B-85E0-4ECE-A50D-44517468AB51}" type="presOf" srcId="{D62E42E7-FABE-4D13-B7E7-1F45169868C9}" destId="{EA37AD51-AFDD-40C2-8CD0-9F996A09BF56}" srcOrd="1" destOrd="0" presId="urn:microsoft.com/office/officeart/2008/layout/HorizontalMultiLevelHierarchy"/>
    <dgm:cxn modelId="{2DCB9B6C-8960-42BF-889F-75F21DA94EEA}" type="presOf" srcId="{5EDB91D9-B9E1-4C0E-B08E-ED944D0E82AA}" destId="{54A691FF-C2D0-4C04-9A82-7821AEE40F86}" srcOrd="0" destOrd="0" presId="urn:microsoft.com/office/officeart/2008/layout/HorizontalMultiLevelHierarchy"/>
    <dgm:cxn modelId="{5A126CFB-5EAD-438E-B038-AB5565B4D8F2}" type="presParOf" srcId="{F6E29F84-BA21-4635-AD83-9F66D0DF51BE}" destId="{AFB1254F-0E45-4908-90B1-107C4ECFB9CE}" srcOrd="0" destOrd="0" presId="urn:microsoft.com/office/officeart/2008/layout/HorizontalMultiLevelHierarchy"/>
    <dgm:cxn modelId="{29468A66-EE59-4237-9BD5-F66800C54781}" type="presParOf" srcId="{AFB1254F-0E45-4908-90B1-107C4ECFB9CE}" destId="{54A691FF-C2D0-4C04-9A82-7821AEE40F86}" srcOrd="0" destOrd="0" presId="urn:microsoft.com/office/officeart/2008/layout/HorizontalMultiLevelHierarchy"/>
    <dgm:cxn modelId="{FE0BC3CB-21F7-4127-AD29-27A27A12E80F}" type="presParOf" srcId="{AFB1254F-0E45-4908-90B1-107C4ECFB9CE}" destId="{FC0B382E-739E-4E8C-8F8B-075B6E096A45}" srcOrd="1" destOrd="0" presId="urn:microsoft.com/office/officeart/2008/layout/HorizontalMultiLevelHierarchy"/>
    <dgm:cxn modelId="{09421C27-AEF4-49E8-AC54-580C61AC341E}" type="presParOf" srcId="{FC0B382E-739E-4E8C-8F8B-075B6E096A45}" destId="{3B938DA7-03D5-415E-9189-BD356E87FD12}" srcOrd="0" destOrd="0" presId="urn:microsoft.com/office/officeart/2008/layout/HorizontalMultiLevelHierarchy"/>
    <dgm:cxn modelId="{2F253408-EC5C-47C1-A9EA-C6AE51162865}" type="presParOf" srcId="{3B938DA7-03D5-415E-9189-BD356E87FD12}" destId="{EA37AD51-AFDD-40C2-8CD0-9F996A09BF56}" srcOrd="0" destOrd="0" presId="urn:microsoft.com/office/officeart/2008/layout/HorizontalMultiLevelHierarchy"/>
    <dgm:cxn modelId="{50B7F902-90B0-4FAE-8188-A295BE62AF08}" type="presParOf" srcId="{FC0B382E-739E-4E8C-8F8B-075B6E096A45}" destId="{D89C0650-C924-4C54-B1DB-09F10F791510}" srcOrd="1" destOrd="0" presId="urn:microsoft.com/office/officeart/2008/layout/HorizontalMultiLevelHierarchy"/>
    <dgm:cxn modelId="{7E5A799F-FBB2-4D89-844A-3D9EB07CFDA6}" type="presParOf" srcId="{D89C0650-C924-4C54-B1DB-09F10F791510}" destId="{F55EE499-F150-4B08-B22D-83030417E7A6}" srcOrd="0" destOrd="0" presId="urn:microsoft.com/office/officeart/2008/layout/HorizontalMultiLevelHierarchy"/>
    <dgm:cxn modelId="{2BD2AE92-E3A9-49E4-A34A-7BD861071458}" type="presParOf" srcId="{D89C0650-C924-4C54-B1DB-09F10F791510}" destId="{E33CDE92-8865-4338-81BE-9262E274EBA1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C2C41FD-B040-4716-AA00-DC68851C18F3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703B1F0B-CD49-4D76-BA7E-1BB073602897}">
      <dgm:prSet phldrT="[文字]"/>
      <dgm:spPr/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五專招生以「優先免試」和「聯合免試入學」為主要招生管道，七年一貫制系組則採「特色招生甄選入學」辦理招生。</a:t>
          </a:r>
        </a:p>
      </dgm:t>
    </dgm:pt>
    <dgm:pt modelId="{60C3AE4C-C849-46DA-A27C-C37102475BEC}" type="parTrans" cxnId="{F02C590F-5086-493C-96AF-7F02B0375165}">
      <dgm:prSet/>
      <dgm:spPr/>
      <dgm:t>
        <a:bodyPr/>
        <a:lstStyle/>
        <a:p>
          <a:endParaRPr lang="zh-TW" altLang="en-US"/>
        </a:p>
      </dgm:t>
    </dgm:pt>
    <dgm:pt modelId="{C6DE72C5-EAA1-491A-ACC3-2C832C69C4F1}" type="sibTrans" cxnId="{F02C590F-5086-493C-96AF-7F02B0375165}">
      <dgm:prSet/>
      <dgm:spPr/>
      <dgm:t>
        <a:bodyPr/>
        <a:lstStyle/>
        <a:p>
          <a:endParaRPr lang="zh-TW" altLang="en-US"/>
        </a:p>
      </dgm:t>
    </dgm:pt>
    <dgm:pt modelId="{9EB224C3-D477-496C-9121-7846B713AF47}">
      <dgm:prSet phldrT="[文字]"/>
      <dgm:spPr/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五專優先免試，全國一區，至多可選</a:t>
          </a:r>
          <a:r>
            <a:rPr lang="en-US" altLang="zh-TW" dirty="0">
              <a:latin typeface="標楷體" panose="03000509000000000000" pitchFamily="65" charset="-120"/>
              <a:ea typeface="標楷體" panose="03000509000000000000" pitchFamily="65" charset="-120"/>
            </a:rPr>
            <a:t>30</a:t>
          </a:r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個科系組志願，由電腦統一分發。</a:t>
          </a:r>
        </a:p>
      </dgm:t>
    </dgm:pt>
    <dgm:pt modelId="{B1E4ECF2-434A-4B6B-B945-D374DDC52082}" type="parTrans" cxnId="{86BBF865-E36B-49EC-9101-D4A00290F91E}">
      <dgm:prSet/>
      <dgm:spPr/>
      <dgm:t>
        <a:bodyPr/>
        <a:lstStyle/>
        <a:p>
          <a:endParaRPr lang="zh-TW" altLang="en-US"/>
        </a:p>
      </dgm:t>
    </dgm:pt>
    <dgm:pt modelId="{85814CA9-C3CC-4CAC-A95A-377F65C2DEDD}" type="sibTrans" cxnId="{86BBF865-E36B-49EC-9101-D4A00290F91E}">
      <dgm:prSet/>
      <dgm:spPr/>
      <dgm:t>
        <a:bodyPr/>
        <a:lstStyle/>
        <a:p>
          <a:endParaRPr lang="zh-TW" altLang="en-US"/>
        </a:p>
      </dgm:t>
    </dgm:pt>
    <dgm:pt modelId="{57EE6AAC-8AC4-4CAC-B589-05975E870EAA}" type="pres">
      <dgm:prSet presAssocID="{EC2C41FD-B040-4716-AA00-DC68851C18F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DBD163C0-8FE3-4939-AF61-83272F74EF16}" type="pres">
      <dgm:prSet presAssocID="{EC2C41FD-B040-4716-AA00-DC68851C18F3}" presName="Name1" presStyleCnt="0"/>
      <dgm:spPr/>
    </dgm:pt>
    <dgm:pt modelId="{4CE333D0-4B31-49D1-AB11-5475D4693BB9}" type="pres">
      <dgm:prSet presAssocID="{EC2C41FD-B040-4716-AA00-DC68851C18F3}" presName="cycle" presStyleCnt="0"/>
      <dgm:spPr/>
    </dgm:pt>
    <dgm:pt modelId="{AC937C83-D513-4FBD-AE4F-1E8AE66013CA}" type="pres">
      <dgm:prSet presAssocID="{EC2C41FD-B040-4716-AA00-DC68851C18F3}" presName="srcNode" presStyleLbl="node1" presStyleIdx="0" presStyleCnt="2"/>
      <dgm:spPr/>
    </dgm:pt>
    <dgm:pt modelId="{5E0EC72E-E400-4617-AFE9-E127AFE37346}" type="pres">
      <dgm:prSet presAssocID="{EC2C41FD-B040-4716-AA00-DC68851C18F3}" presName="conn" presStyleLbl="parChTrans1D2" presStyleIdx="0" presStyleCnt="1"/>
      <dgm:spPr/>
      <dgm:t>
        <a:bodyPr/>
        <a:lstStyle/>
        <a:p>
          <a:endParaRPr lang="zh-TW" altLang="en-US"/>
        </a:p>
      </dgm:t>
    </dgm:pt>
    <dgm:pt modelId="{CE1807D1-C4BF-4E76-B40B-4A78863C2657}" type="pres">
      <dgm:prSet presAssocID="{EC2C41FD-B040-4716-AA00-DC68851C18F3}" presName="extraNode" presStyleLbl="node1" presStyleIdx="0" presStyleCnt="2"/>
      <dgm:spPr/>
    </dgm:pt>
    <dgm:pt modelId="{9ED1EA69-DDF5-4637-9A47-178AEB4CD30A}" type="pres">
      <dgm:prSet presAssocID="{EC2C41FD-B040-4716-AA00-DC68851C18F3}" presName="dstNode" presStyleLbl="node1" presStyleIdx="0" presStyleCnt="2"/>
      <dgm:spPr/>
    </dgm:pt>
    <dgm:pt modelId="{076F4C96-AAC8-4163-8B8A-52DBED489054}" type="pres">
      <dgm:prSet presAssocID="{703B1F0B-CD49-4D76-BA7E-1BB073602897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65FE004-0072-4164-8451-6D86517B58FF}" type="pres">
      <dgm:prSet presAssocID="{703B1F0B-CD49-4D76-BA7E-1BB073602897}" presName="accent_1" presStyleCnt="0"/>
      <dgm:spPr/>
    </dgm:pt>
    <dgm:pt modelId="{F50D32DE-1DB9-4858-84CD-0DB38B9A90EF}" type="pres">
      <dgm:prSet presAssocID="{703B1F0B-CD49-4D76-BA7E-1BB073602897}" presName="accentRepeatNode" presStyleLbl="solidFgAcc1" presStyleIdx="0" presStyleCnt="2"/>
      <dgm:spPr/>
    </dgm:pt>
    <dgm:pt modelId="{2DBFA76E-651F-4186-A79E-4603FC393416}" type="pres">
      <dgm:prSet presAssocID="{9EB224C3-D477-496C-9121-7846B713AF47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7D4300F-739C-4643-90C0-F0726F567A43}" type="pres">
      <dgm:prSet presAssocID="{9EB224C3-D477-496C-9121-7846B713AF47}" presName="accent_2" presStyleCnt="0"/>
      <dgm:spPr/>
    </dgm:pt>
    <dgm:pt modelId="{38994487-6225-407E-B542-1A8813B46A9B}" type="pres">
      <dgm:prSet presAssocID="{9EB224C3-D477-496C-9121-7846B713AF47}" presName="accentRepeatNode" presStyleLbl="solidFgAcc1" presStyleIdx="1" presStyleCnt="2"/>
      <dgm:spPr/>
    </dgm:pt>
  </dgm:ptLst>
  <dgm:cxnLst>
    <dgm:cxn modelId="{DDAB9286-D4AA-408B-ADF7-32B3741A4FC4}" type="presOf" srcId="{703B1F0B-CD49-4D76-BA7E-1BB073602897}" destId="{076F4C96-AAC8-4163-8B8A-52DBED489054}" srcOrd="0" destOrd="0" presId="urn:microsoft.com/office/officeart/2008/layout/VerticalCurvedList"/>
    <dgm:cxn modelId="{86BBF865-E36B-49EC-9101-D4A00290F91E}" srcId="{EC2C41FD-B040-4716-AA00-DC68851C18F3}" destId="{9EB224C3-D477-496C-9121-7846B713AF47}" srcOrd="1" destOrd="0" parTransId="{B1E4ECF2-434A-4B6B-B945-D374DDC52082}" sibTransId="{85814CA9-C3CC-4CAC-A95A-377F65C2DEDD}"/>
    <dgm:cxn modelId="{A2958171-B6DE-4568-A067-706EBBC09ACB}" type="presOf" srcId="{C6DE72C5-EAA1-491A-ACC3-2C832C69C4F1}" destId="{5E0EC72E-E400-4617-AFE9-E127AFE37346}" srcOrd="0" destOrd="0" presId="urn:microsoft.com/office/officeart/2008/layout/VerticalCurvedList"/>
    <dgm:cxn modelId="{03557297-504A-4586-815D-D08F8BD9FEE4}" type="presOf" srcId="{EC2C41FD-B040-4716-AA00-DC68851C18F3}" destId="{57EE6AAC-8AC4-4CAC-B589-05975E870EAA}" srcOrd="0" destOrd="0" presId="urn:microsoft.com/office/officeart/2008/layout/VerticalCurvedList"/>
    <dgm:cxn modelId="{F02C590F-5086-493C-96AF-7F02B0375165}" srcId="{EC2C41FD-B040-4716-AA00-DC68851C18F3}" destId="{703B1F0B-CD49-4D76-BA7E-1BB073602897}" srcOrd="0" destOrd="0" parTransId="{60C3AE4C-C849-46DA-A27C-C37102475BEC}" sibTransId="{C6DE72C5-EAA1-491A-ACC3-2C832C69C4F1}"/>
    <dgm:cxn modelId="{11DEC6BF-AA3C-4A1F-A495-6DB37D42DE9F}" type="presOf" srcId="{9EB224C3-D477-496C-9121-7846B713AF47}" destId="{2DBFA76E-651F-4186-A79E-4603FC393416}" srcOrd="0" destOrd="0" presId="urn:microsoft.com/office/officeart/2008/layout/VerticalCurvedList"/>
    <dgm:cxn modelId="{7C7E84EC-C4F1-47F9-8822-9610B71A0774}" type="presParOf" srcId="{57EE6AAC-8AC4-4CAC-B589-05975E870EAA}" destId="{DBD163C0-8FE3-4939-AF61-83272F74EF16}" srcOrd="0" destOrd="0" presId="urn:microsoft.com/office/officeart/2008/layout/VerticalCurvedList"/>
    <dgm:cxn modelId="{8CC24D7F-388C-4246-9393-4583678EEC7E}" type="presParOf" srcId="{DBD163C0-8FE3-4939-AF61-83272F74EF16}" destId="{4CE333D0-4B31-49D1-AB11-5475D4693BB9}" srcOrd="0" destOrd="0" presId="urn:microsoft.com/office/officeart/2008/layout/VerticalCurvedList"/>
    <dgm:cxn modelId="{0935AB35-EC18-4E5F-80B0-5DD3D0F1075B}" type="presParOf" srcId="{4CE333D0-4B31-49D1-AB11-5475D4693BB9}" destId="{AC937C83-D513-4FBD-AE4F-1E8AE66013CA}" srcOrd="0" destOrd="0" presId="urn:microsoft.com/office/officeart/2008/layout/VerticalCurvedList"/>
    <dgm:cxn modelId="{AD1E6A5F-952C-49A8-A50F-543919AF15B4}" type="presParOf" srcId="{4CE333D0-4B31-49D1-AB11-5475D4693BB9}" destId="{5E0EC72E-E400-4617-AFE9-E127AFE37346}" srcOrd="1" destOrd="0" presId="urn:microsoft.com/office/officeart/2008/layout/VerticalCurvedList"/>
    <dgm:cxn modelId="{F4423C96-B7B8-409F-97FD-B52EFBFB418D}" type="presParOf" srcId="{4CE333D0-4B31-49D1-AB11-5475D4693BB9}" destId="{CE1807D1-C4BF-4E76-B40B-4A78863C2657}" srcOrd="2" destOrd="0" presId="urn:microsoft.com/office/officeart/2008/layout/VerticalCurvedList"/>
    <dgm:cxn modelId="{3118BD37-2938-4736-A350-02124BBAA41B}" type="presParOf" srcId="{4CE333D0-4B31-49D1-AB11-5475D4693BB9}" destId="{9ED1EA69-DDF5-4637-9A47-178AEB4CD30A}" srcOrd="3" destOrd="0" presId="urn:microsoft.com/office/officeart/2008/layout/VerticalCurvedList"/>
    <dgm:cxn modelId="{1ECFED25-745A-4E6D-A8F5-64D6147C75EF}" type="presParOf" srcId="{DBD163C0-8FE3-4939-AF61-83272F74EF16}" destId="{076F4C96-AAC8-4163-8B8A-52DBED489054}" srcOrd="1" destOrd="0" presId="urn:microsoft.com/office/officeart/2008/layout/VerticalCurvedList"/>
    <dgm:cxn modelId="{574E3ACF-522B-4369-8277-489D8091575C}" type="presParOf" srcId="{DBD163C0-8FE3-4939-AF61-83272F74EF16}" destId="{665FE004-0072-4164-8451-6D86517B58FF}" srcOrd="2" destOrd="0" presId="urn:microsoft.com/office/officeart/2008/layout/VerticalCurvedList"/>
    <dgm:cxn modelId="{FED752B5-4783-4AED-9022-C0E816528C3D}" type="presParOf" srcId="{665FE004-0072-4164-8451-6D86517B58FF}" destId="{F50D32DE-1DB9-4858-84CD-0DB38B9A90EF}" srcOrd="0" destOrd="0" presId="urn:microsoft.com/office/officeart/2008/layout/VerticalCurvedList"/>
    <dgm:cxn modelId="{6429C8A1-52DD-4BB0-9524-04294EC7DD11}" type="presParOf" srcId="{DBD163C0-8FE3-4939-AF61-83272F74EF16}" destId="{2DBFA76E-651F-4186-A79E-4603FC393416}" srcOrd="3" destOrd="0" presId="urn:microsoft.com/office/officeart/2008/layout/VerticalCurvedList"/>
    <dgm:cxn modelId="{A472F9B6-FDCE-4433-8293-7385DA079373}" type="presParOf" srcId="{DBD163C0-8FE3-4939-AF61-83272F74EF16}" destId="{97D4300F-739C-4643-90C0-F0726F567A43}" srcOrd="4" destOrd="0" presId="urn:microsoft.com/office/officeart/2008/layout/VerticalCurvedList"/>
    <dgm:cxn modelId="{FD6FF7B7-0650-450E-B628-FD138E305935}" type="presParOf" srcId="{97D4300F-739C-4643-90C0-F0726F567A43}" destId="{38994487-6225-407E-B542-1A8813B46A9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FD42EF-1BB8-418E-BC83-3CF55984E24E}">
      <dsp:nvSpPr>
        <dsp:cNvPr id="0" name=""/>
        <dsp:cNvSpPr/>
      </dsp:nvSpPr>
      <dsp:spPr>
        <a:xfrm>
          <a:off x="1984822" y="2231770"/>
          <a:ext cx="2775789" cy="15516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87894" y="0"/>
              </a:lnTo>
              <a:lnTo>
                <a:pt x="1387894" y="1551696"/>
              </a:lnTo>
              <a:lnTo>
                <a:pt x="2775789" y="1551696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100" kern="1200"/>
        </a:p>
      </dsp:txBody>
      <dsp:txXfrm>
        <a:off x="3293215" y="2928117"/>
        <a:ext cx="159002" cy="159002"/>
      </dsp:txXfrm>
    </dsp:sp>
    <dsp:sp modelId="{6C79BBAC-F079-444A-9D58-22D34C924DA8}">
      <dsp:nvSpPr>
        <dsp:cNvPr id="0" name=""/>
        <dsp:cNvSpPr/>
      </dsp:nvSpPr>
      <dsp:spPr>
        <a:xfrm>
          <a:off x="1984822" y="2231770"/>
          <a:ext cx="2775789" cy="5022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87894" y="0"/>
              </a:lnTo>
              <a:lnTo>
                <a:pt x="1387894" y="502267"/>
              </a:lnTo>
              <a:lnTo>
                <a:pt x="2775789" y="502267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000" kern="1200"/>
        </a:p>
      </dsp:txBody>
      <dsp:txXfrm>
        <a:off x="3302195" y="2412382"/>
        <a:ext cx="141043" cy="141043"/>
      </dsp:txXfrm>
    </dsp:sp>
    <dsp:sp modelId="{B38BFB40-65F4-48C4-A441-AF6A38A38BB0}">
      <dsp:nvSpPr>
        <dsp:cNvPr id="0" name=""/>
        <dsp:cNvSpPr/>
      </dsp:nvSpPr>
      <dsp:spPr>
        <a:xfrm>
          <a:off x="1984822" y="1701232"/>
          <a:ext cx="2801646" cy="530538"/>
        </a:xfrm>
        <a:custGeom>
          <a:avLst/>
          <a:gdLst/>
          <a:ahLst/>
          <a:cxnLst/>
          <a:rect l="0" t="0" r="0" b="0"/>
          <a:pathLst>
            <a:path>
              <a:moveTo>
                <a:pt x="0" y="530538"/>
              </a:moveTo>
              <a:lnTo>
                <a:pt x="1400823" y="530538"/>
              </a:lnTo>
              <a:lnTo>
                <a:pt x="1400823" y="0"/>
              </a:lnTo>
              <a:lnTo>
                <a:pt x="2801646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000" kern="1200"/>
        </a:p>
      </dsp:txBody>
      <dsp:txXfrm>
        <a:off x="3314359" y="1895215"/>
        <a:ext cx="142571" cy="142571"/>
      </dsp:txXfrm>
    </dsp:sp>
    <dsp:sp modelId="{2FF7E122-1708-416B-A349-37490DA21105}">
      <dsp:nvSpPr>
        <dsp:cNvPr id="0" name=""/>
        <dsp:cNvSpPr/>
      </dsp:nvSpPr>
      <dsp:spPr>
        <a:xfrm>
          <a:off x="1984822" y="635180"/>
          <a:ext cx="2775789" cy="1596590"/>
        </a:xfrm>
        <a:custGeom>
          <a:avLst/>
          <a:gdLst/>
          <a:ahLst/>
          <a:cxnLst/>
          <a:rect l="0" t="0" r="0" b="0"/>
          <a:pathLst>
            <a:path>
              <a:moveTo>
                <a:pt x="0" y="1596590"/>
              </a:moveTo>
              <a:lnTo>
                <a:pt x="1387894" y="1596590"/>
              </a:lnTo>
              <a:lnTo>
                <a:pt x="1387894" y="0"/>
              </a:lnTo>
              <a:lnTo>
                <a:pt x="2775789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100" kern="1200"/>
        </a:p>
      </dsp:txBody>
      <dsp:txXfrm>
        <a:off x="3292661" y="1353420"/>
        <a:ext cx="160110" cy="160110"/>
      </dsp:txXfrm>
    </dsp:sp>
    <dsp:sp modelId="{54A691FF-C2D0-4C04-9A82-7821AEE40F86}">
      <dsp:nvSpPr>
        <dsp:cNvPr id="0" name=""/>
        <dsp:cNvSpPr/>
      </dsp:nvSpPr>
      <dsp:spPr>
        <a:xfrm>
          <a:off x="121567" y="1811999"/>
          <a:ext cx="2886967" cy="8395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800" kern="1200" dirty="0"/>
            <a:t>普通高中</a:t>
          </a:r>
        </a:p>
      </dsp:txBody>
      <dsp:txXfrm>
        <a:off x="121567" y="1811999"/>
        <a:ext cx="2886967" cy="839543"/>
      </dsp:txXfrm>
    </dsp:sp>
    <dsp:sp modelId="{67314EDF-1E8E-4C2E-A7E8-960911CD91D1}">
      <dsp:nvSpPr>
        <dsp:cNvPr id="0" name=""/>
        <dsp:cNvSpPr/>
      </dsp:nvSpPr>
      <dsp:spPr>
        <a:xfrm>
          <a:off x="4760611" y="215409"/>
          <a:ext cx="3527849" cy="8395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100" kern="1200" dirty="0"/>
            <a:t>直升</a:t>
          </a:r>
        </a:p>
      </dsp:txBody>
      <dsp:txXfrm>
        <a:off x="4760611" y="215409"/>
        <a:ext cx="3527849" cy="839543"/>
      </dsp:txXfrm>
    </dsp:sp>
    <dsp:sp modelId="{DD3DC7BA-A777-429A-B108-BD1560082D01}">
      <dsp:nvSpPr>
        <dsp:cNvPr id="0" name=""/>
        <dsp:cNvSpPr/>
      </dsp:nvSpPr>
      <dsp:spPr>
        <a:xfrm>
          <a:off x="4786468" y="1281460"/>
          <a:ext cx="3480953" cy="8395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100" kern="1200" dirty="0"/>
            <a:t>完全免試</a:t>
          </a:r>
        </a:p>
      </dsp:txBody>
      <dsp:txXfrm>
        <a:off x="4786468" y="1281460"/>
        <a:ext cx="3480953" cy="839543"/>
      </dsp:txXfrm>
    </dsp:sp>
    <dsp:sp modelId="{CE411765-1D71-476F-80CE-9DE7A98C849A}">
      <dsp:nvSpPr>
        <dsp:cNvPr id="0" name=""/>
        <dsp:cNvSpPr/>
      </dsp:nvSpPr>
      <dsp:spPr>
        <a:xfrm>
          <a:off x="4760611" y="2314266"/>
          <a:ext cx="3527849" cy="8395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100" kern="1200" dirty="0"/>
            <a:t>免試入學</a:t>
          </a:r>
        </a:p>
      </dsp:txBody>
      <dsp:txXfrm>
        <a:off x="4760611" y="2314266"/>
        <a:ext cx="3527849" cy="839543"/>
      </dsp:txXfrm>
    </dsp:sp>
    <dsp:sp modelId="{9BFDD7F2-B411-430C-A5B2-4A407CB2218A}">
      <dsp:nvSpPr>
        <dsp:cNvPr id="0" name=""/>
        <dsp:cNvSpPr/>
      </dsp:nvSpPr>
      <dsp:spPr>
        <a:xfrm>
          <a:off x="4760611" y="3363695"/>
          <a:ext cx="3527849" cy="8395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100" kern="1200" dirty="0"/>
            <a:t>特色招生</a:t>
          </a:r>
          <a:r>
            <a:rPr lang="en-US" altLang="zh-TW" sz="3100" kern="1200" dirty="0"/>
            <a:t>(</a:t>
          </a:r>
          <a:r>
            <a:rPr lang="zh-TW" altLang="en-US" sz="3100" kern="1200" dirty="0"/>
            <a:t>考試分發</a:t>
          </a:r>
          <a:r>
            <a:rPr lang="en-US" altLang="zh-TW" sz="3100" kern="1200" dirty="0"/>
            <a:t>)</a:t>
          </a:r>
          <a:endParaRPr lang="zh-TW" altLang="en-US" sz="3100" kern="1200" dirty="0"/>
        </a:p>
      </dsp:txBody>
      <dsp:txXfrm>
        <a:off x="4760611" y="3363695"/>
        <a:ext cx="3527849" cy="8395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AF1DE3-B1DB-4E00-9671-98F6B257F5A6}">
      <dsp:nvSpPr>
        <dsp:cNvPr id="0" name=""/>
        <dsp:cNvSpPr/>
      </dsp:nvSpPr>
      <dsp:spPr>
        <a:xfrm>
          <a:off x="2952096" y="2229008"/>
          <a:ext cx="2434236" cy="18209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17118" y="0"/>
              </a:lnTo>
              <a:lnTo>
                <a:pt x="1217118" y="1820915"/>
              </a:lnTo>
              <a:lnTo>
                <a:pt x="2434236" y="1820915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000" kern="1200"/>
        </a:p>
      </dsp:txBody>
      <dsp:txXfrm>
        <a:off x="4093216" y="3063467"/>
        <a:ext cx="151997" cy="151997"/>
      </dsp:txXfrm>
    </dsp:sp>
    <dsp:sp modelId="{96FD42EF-1BB8-418E-BC83-3CF55984E24E}">
      <dsp:nvSpPr>
        <dsp:cNvPr id="0" name=""/>
        <dsp:cNvSpPr/>
      </dsp:nvSpPr>
      <dsp:spPr>
        <a:xfrm>
          <a:off x="2952096" y="2229008"/>
          <a:ext cx="2434236" cy="9006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17118" y="0"/>
              </a:lnTo>
              <a:lnTo>
                <a:pt x="1217118" y="900615"/>
              </a:lnTo>
              <a:lnTo>
                <a:pt x="2434236" y="900615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900" kern="1200"/>
        </a:p>
      </dsp:txBody>
      <dsp:txXfrm>
        <a:off x="4104327" y="2614428"/>
        <a:ext cx="129774" cy="129774"/>
      </dsp:txXfrm>
    </dsp:sp>
    <dsp:sp modelId="{6C79BBAC-F079-444A-9D58-22D34C924DA8}">
      <dsp:nvSpPr>
        <dsp:cNvPr id="0" name=""/>
        <dsp:cNvSpPr/>
      </dsp:nvSpPr>
      <dsp:spPr>
        <a:xfrm>
          <a:off x="2952096" y="2163604"/>
          <a:ext cx="243423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65404"/>
              </a:moveTo>
              <a:lnTo>
                <a:pt x="1217118" y="65404"/>
              </a:lnTo>
              <a:lnTo>
                <a:pt x="1217118" y="45720"/>
              </a:lnTo>
              <a:lnTo>
                <a:pt x="2434236" y="4572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800" kern="1200"/>
        </a:p>
      </dsp:txBody>
      <dsp:txXfrm>
        <a:off x="4108356" y="2148466"/>
        <a:ext cx="121715" cy="121715"/>
      </dsp:txXfrm>
    </dsp:sp>
    <dsp:sp modelId="{284F6FC8-AB76-4C80-823E-10A5C63D4D04}">
      <dsp:nvSpPr>
        <dsp:cNvPr id="0" name=""/>
        <dsp:cNvSpPr/>
      </dsp:nvSpPr>
      <dsp:spPr>
        <a:xfrm>
          <a:off x="2952096" y="1289024"/>
          <a:ext cx="2408687" cy="939984"/>
        </a:xfrm>
        <a:custGeom>
          <a:avLst/>
          <a:gdLst/>
          <a:ahLst/>
          <a:cxnLst/>
          <a:rect l="0" t="0" r="0" b="0"/>
          <a:pathLst>
            <a:path>
              <a:moveTo>
                <a:pt x="0" y="939984"/>
              </a:moveTo>
              <a:lnTo>
                <a:pt x="1204343" y="939984"/>
              </a:lnTo>
              <a:lnTo>
                <a:pt x="1204343" y="0"/>
              </a:lnTo>
              <a:lnTo>
                <a:pt x="2408687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900" kern="1200"/>
        </a:p>
      </dsp:txBody>
      <dsp:txXfrm>
        <a:off x="4091799" y="1694376"/>
        <a:ext cx="129280" cy="129280"/>
      </dsp:txXfrm>
    </dsp:sp>
    <dsp:sp modelId="{2FF7E122-1708-416B-A349-37490DA21105}">
      <dsp:nvSpPr>
        <dsp:cNvPr id="0" name=""/>
        <dsp:cNvSpPr/>
      </dsp:nvSpPr>
      <dsp:spPr>
        <a:xfrm>
          <a:off x="2952096" y="368724"/>
          <a:ext cx="2434236" cy="1860284"/>
        </a:xfrm>
        <a:custGeom>
          <a:avLst/>
          <a:gdLst/>
          <a:ahLst/>
          <a:cxnLst/>
          <a:rect l="0" t="0" r="0" b="0"/>
          <a:pathLst>
            <a:path>
              <a:moveTo>
                <a:pt x="0" y="1860284"/>
              </a:moveTo>
              <a:lnTo>
                <a:pt x="1217118" y="1860284"/>
              </a:lnTo>
              <a:lnTo>
                <a:pt x="1217118" y="0"/>
              </a:lnTo>
              <a:lnTo>
                <a:pt x="2434236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000" kern="1200"/>
        </a:p>
      </dsp:txBody>
      <dsp:txXfrm>
        <a:off x="4092622" y="1222274"/>
        <a:ext cx="153184" cy="153184"/>
      </dsp:txXfrm>
    </dsp:sp>
    <dsp:sp modelId="{54A691FF-C2D0-4C04-9A82-7821AEE40F86}">
      <dsp:nvSpPr>
        <dsp:cNvPr id="0" name=""/>
        <dsp:cNvSpPr/>
      </dsp:nvSpPr>
      <dsp:spPr>
        <a:xfrm>
          <a:off x="670206" y="1212986"/>
          <a:ext cx="2531735" cy="20320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800" kern="1200" dirty="0" smtClean="0"/>
            <a:t>技術型高中</a:t>
          </a:r>
          <a:r>
            <a:rPr lang="en-US" altLang="zh-TW" sz="3800" kern="1200" dirty="0" smtClean="0"/>
            <a:t>(</a:t>
          </a:r>
          <a:r>
            <a:rPr lang="zh-TW" altLang="en-US" sz="3800" kern="1200" dirty="0" smtClean="0"/>
            <a:t>高工高商</a:t>
          </a:r>
          <a:r>
            <a:rPr lang="en-US" altLang="zh-TW" sz="3800" kern="1200" dirty="0" smtClean="0"/>
            <a:t>)</a:t>
          </a:r>
          <a:endParaRPr lang="zh-TW" altLang="en-US" sz="3800" kern="1200" dirty="0"/>
        </a:p>
      </dsp:txBody>
      <dsp:txXfrm>
        <a:off x="670206" y="1212986"/>
        <a:ext cx="2531735" cy="2032044"/>
      </dsp:txXfrm>
    </dsp:sp>
    <dsp:sp modelId="{67314EDF-1E8E-4C2E-A7E8-960911CD91D1}">
      <dsp:nvSpPr>
        <dsp:cNvPr id="0" name=""/>
        <dsp:cNvSpPr/>
      </dsp:nvSpPr>
      <dsp:spPr>
        <a:xfrm>
          <a:off x="5386333" y="604"/>
          <a:ext cx="3093758" cy="7362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700" kern="1200" dirty="0" smtClean="0"/>
            <a:t>特色招生</a:t>
          </a:r>
          <a:r>
            <a:rPr lang="en-US" altLang="zh-TW" sz="2700" kern="1200" dirty="0" smtClean="0"/>
            <a:t>(</a:t>
          </a:r>
          <a:r>
            <a:rPr lang="zh-TW" altLang="en-US" sz="2700" kern="1200" dirty="0" smtClean="0"/>
            <a:t>專業群科</a:t>
          </a:r>
          <a:r>
            <a:rPr lang="en-US" altLang="zh-TW" sz="2700" kern="1200" dirty="0" smtClean="0"/>
            <a:t>)</a:t>
          </a:r>
          <a:endParaRPr lang="zh-TW" altLang="en-US" sz="2700" kern="1200" dirty="0"/>
        </a:p>
      </dsp:txBody>
      <dsp:txXfrm>
        <a:off x="5386333" y="604"/>
        <a:ext cx="3093758" cy="736239"/>
      </dsp:txXfrm>
    </dsp:sp>
    <dsp:sp modelId="{D15644B8-F193-4181-9656-6BBFC21EE184}">
      <dsp:nvSpPr>
        <dsp:cNvPr id="0" name=""/>
        <dsp:cNvSpPr/>
      </dsp:nvSpPr>
      <dsp:spPr>
        <a:xfrm>
          <a:off x="5360783" y="920904"/>
          <a:ext cx="3131333" cy="7362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700" kern="1200" dirty="0" smtClean="0"/>
            <a:t>完全免試</a:t>
          </a:r>
          <a:endParaRPr lang="zh-TW" altLang="en-US" sz="2700" kern="1200" dirty="0"/>
        </a:p>
      </dsp:txBody>
      <dsp:txXfrm>
        <a:off x="5360783" y="920904"/>
        <a:ext cx="3131333" cy="736239"/>
      </dsp:txXfrm>
    </dsp:sp>
    <dsp:sp modelId="{CE411765-1D71-476F-80CE-9DE7A98C849A}">
      <dsp:nvSpPr>
        <dsp:cNvPr id="0" name=""/>
        <dsp:cNvSpPr/>
      </dsp:nvSpPr>
      <dsp:spPr>
        <a:xfrm>
          <a:off x="5386333" y="1841204"/>
          <a:ext cx="3093758" cy="7362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700" kern="1200" dirty="0" smtClean="0"/>
            <a:t>實用技能班</a:t>
          </a:r>
          <a:endParaRPr lang="zh-TW" altLang="en-US" sz="2700" kern="1200" dirty="0"/>
        </a:p>
      </dsp:txBody>
      <dsp:txXfrm>
        <a:off x="5386333" y="1841204"/>
        <a:ext cx="3093758" cy="736239"/>
      </dsp:txXfrm>
    </dsp:sp>
    <dsp:sp modelId="{9BFDD7F2-B411-430C-A5B2-4A407CB2218A}">
      <dsp:nvSpPr>
        <dsp:cNvPr id="0" name=""/>
        <dsp:cNvSpPr/>
      </dsp:nvSpPr>
      <dsp:spPr>
        <a:xfrm>
          <a:off x="5386333" y="2761503"/>
          <a:ext cx="3093758" cy="7362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700" kern="1200" dirty="0" smtClean="0"/>
            <a:t>技優甄審</a:t>
          </a:r>
          <a:endParaRPr lang="zh-TW" altLang="en-US" sz="2700" kern="1200" dirty="0"/>
        </a:p>
      </dsp:txBody>
      <dsp:txXfrm>
        <a:off x="5386333" y="2761503"/>
        <a:ext cx="3093758" cy="736239"/>
      </dsp:txXfrm>
    </dsp:sp>
    <dsp:sp modelId="{FFAF69CC-3EE8-466F-B8C8-F10C58F136F1}">
      <dsp:nvSpPr>
        <dsp:cNvPr id="0" name=""/>
        <dsp:cNvSpPr/>
      </dsp:nvSpPr>
      <dsp:spPr>
        <a:xfrm>
          <a:off x="5386333" y="3681803"/>
          <a:ext cx="3093758" cy="7362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700" kern="1200" dirty="0" smtClean="0"/>
            <a:t>免試入學</a:t>
          </a:r>
          <a:endParaRPr lang="zh-TW" altLang="en-US" sz="2700" kern="1200" dirty="0"/>
        </a:p>
      </dsp:txBody>
      <dsp:txXfrm>
        <a:off x="5386333" y="3681803"/>
        <a:ext cx="3093758" cy="7362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FD42EF-1BB8-418E-BC83-3CF55984E24E}">
      <dsp:nvSpPr>
        <dsp:cNvPr id="0" name=""/>
        <dsp:cNvSpPr/>
      </dsp:nvSpPr>
      <dsp:spPr>
        <a:xfrm>
          <a:off x="1984822" y="2231770"/>
          <a:ext cx="2775789" cy="10269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87894" y="0"/>
              </a:lnTo>
              <a:lnTo>
                <a:pt x="1387894" y="1026982"/>
              </a:lnTo>
              <a:lnTo>
                <a:pt x="2775789" y="1026982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000" kern="1200"/>
        </a:p>
      </dsp:txBody>
      <dsp:txXfrm>
        <a:off x="3298725" y="2671269"/>
        <a:ext cx="147983" cy="147983"/>
      </dsp:txXfrm>
    </dsp:sp>
    <dsp:sp modelId="{6C79BBAC-F079-444A-9D58-22D34C924DA8}">
      <dsp:nvSpPr>
        <dsp:cNvPr id="0" name=""/>
        <dsp:cNvSpPr/>
      </dsp:nvSpPr>
      <dsp:spPr>
        <a:xfrm>
          <a:off x="1984822" y="2163604"/>
          <a:ext cx="277578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68166"/>
              </a:moveTo>
              <a:lnTo>
                <a:pt x="1387894" y="68166"/>
              </a:lnTo>
              <a:lnTo>
                <a:pt x="1387894" y="45720"/>
              </a:lnTo>
              <a:lnTo>
                <a:pt x="2775789" y="4572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900" kern="1200"/>
        </a:p>
      </dsp:txBody>
      <dsp:txXfrm>
        <a:off x="3303320" y="2139927"/>
        <a:ext cx="138793" cy="138793"/>
      </dsp:txXfrm>
    </dsp:sp>
    <dsp:sp modelId="{2FF7E122-1708-416B-A349-37490DA21105}">
      <dsp:nvSpPr>
        <dsp:cNvPr id="0" name=""/>
        <dsp:cNvSpPr/>
      </dsp:nvSpPr>
      <dsp:spPr>
        <a:xfrm>
          <a:off x="1984822" y="1159895"/>
          <a:ext cx="2775789" cy="1071875"/>
        </a:xfrm>
        <a:custGeom>
          <a:avLst/>
          <a:gdLst/>
          <a:ahLst/>
          <a:cxnLst/>
          <a:rect l="0" t="0" r="0" b="0"/>
          <a:pathLst>
            <a:path>
              <a:moveTo>
                <a:pt x="0" y="1071875"/>
              </a:moveTo>
              <a:lnTo>
                <a:pt x="1387894" y="1071875"/>
              </a:lnTo>
              <a:lnTo>
                <a:pt x="1387894" y="0"/>
              </a:lnTo>
              <a:lnTo>
                <a:pt x="2775789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000" kern="1200"/>
        </a:p>
      </dsp:txBody>
      <dsp:txXfrm>
        <a:off x="3298328" y="1621444"/>
        <a:ext cx="148777" cy="148777"/>
      </dsp:txXfrm>
    </dsp:sp>
    <dsp:sp modelId="{54A691FF-C2D0-4C04-9A82-7821AEE40F86}">
      <dsp:nvSpPr>
        <dsp:cNvPr id="0" name=""/>
        <dsp:cNvSpPr/>
      </dsp:nvSpPr>
      <dsp:spPr>
        <a:xfrm>
          <a:off x="121567" y="1811999"/>
          <a:ext cx="2886967" cy="8395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800" kern="1200" dirty="0"/>
            <a:t>五專</a:t>
          </a:r>
        </a:p>
      </dsp:txBody>
      <dsp:txXfrm>
        <a:off x="121567" y="1811999"/>
        <a:ext cx="2886967" cy="839543"/>
      </dsp:txXfrm>
    </dsp:sp>
    <dsp:sp modelId="{67314EDF-1E8E-4C2E-A7E8-960911CD91D1}">
      <dsp:nvSpPr>
        <dsp:cNvPr id="0" name=""/>
        <dsp:cNvSpPr/>
      </dsp:nvSpPr>
      <dsp:spPr>
        <a:xfrm>
          <a:off x="4760611" y="740123"/>
          <a:ext cx="3527849" cy="8395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500" kern="1200" dirty="0"/>
            <a:t>五專特色招生</a:t>
          </a:r>
        </a:p>
      </dsp:txBody>
      <dsp:txXfrm>
        <a:off x="4760611" y="740123"/>
        <a:ext cx="3527849" cy="839543"/>
      </dsp:txXfrm>
    </dsp:sp>
    <dsp:sp modelId="{CE411765-1D71-476F-80CE-9DE7A98C849A}">
      <dsp:nvSpPr>
        <dsp:cNvPr id="0" name=""/>
        <dsp:cNvSpPr/>
      </dsp:nvSpPr>
      <dsp:spPr>
        <a:xfrm>
          <a:off x="4760611" y="1789552"/>
          <a:ext cx="3527849" cy="8395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500" b="1" kern="1200" dirty="0">
              <a:solidFill>
                <a:schemeClr val="bg1"/>
              </a:solidFill>
            </a:rPr>
            <a:t>五專優先免試</a:t>
          </a:r>
        </a:p>
      </dsp:txBody>
      <dsp:txXfrm>
        <a:off x="4760611" y="1789552"/>
        <a:ext cx="3527849" cy="839543"/>
      </dsp:txXfrm>
    </dsp:sp>
    <dsp:sp modelId="{9BFDD7F2-B411-430C-A5B2-4A407CB2218A}">
      <dsp:nvSpPr>
        <dsp:cNvPr id="0" name=""/>
        <dsp:cNvSpPr/>
      </dsp:nvSpPr>
      <dsp:spPr>
        <a:xfrm>
          <a:off x="4760611" y="2838981"/>
          <a:ext cx="3527849" cy="8395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500" kern="1200"/>
            <a:t>五專免試</a:t>
          </a:r>
        </a:p>
      </dsp:txBody>
      <dsp:txXfrm>
        <a:off x="4760611" y="2838981"/>
        <a:ext cx="3527849" cy="8395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938DA7-03D5-415E-9189-BD356E87FD12}">
      <dsp:nvSpPr>
        <dsp:cNvPr id="0" name=""/>
        <dsp:cNvSpPr/>
      </dsp:nvSpPr>
      <dsp:spPr>
        <a:xfrm>
          <a:off x="1984822" y="2163604"/>
          <a:ext cx="277578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68166"/>
              </a:moveTo>
              <a:lnTo>
                <a:pt x="1387894" y="68166"/>
              </a:lnTo>
              <a:lnTo>
                <a:pt x="1387894" y="45720"/>
              </a:lnTo>
              <a:lnTo>
                <a:pt x="2775789" y="4572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900" kern="1200"/>
        </a:p>
      </dsp:txBody>
      <dsp:txXfrm>
        <a:off x="3303320" y="2139927"/>
        <a:ext cx="138793" cy="138793"/>
      </dsp:txXfrm>
    </dsp:sp>
    <dsp:sp modelId="{54A691FF-C2D0-4C04-9A82-7821AEE40F86}">
      <dsp:nvSpPr>
        <dsp:cNvPr id="0" name=""/>
        <dsp:cNvSpPr/>
      </dsp:nvSpPr>
      <dsp:spPr>
        <a:xfrm>
          <a:off x="121567" y="1811999"/>
          <a:ext cx="2886967" cy="8395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800" kern="1200" dirty="0" smtClean="0"/>
            <a:t>普通高中</a:t>
          </a:r>
          <a:endParaRPr lang="zh-TW" altLang="en-US" sz="3800" kern="1200" dirty="0"/>
        </a:p>
      </dsp:txBody>
      <dsp:txXfrm>
        <a:off x="121567" y="1811999"/>
        <a:ext cx="2886967" cy="839543"/>
      </dsp:txXfrm>
    </dsp:sp>
    <dsp:sp modelId="{F55EE499-F150-4B08-B22D-83030417E7A6}">
      <dsp:nvSpPr>
        <dsp:cNvPr id="0" name=""/>
        <dsp:cNvSpPr/>
      </dsp:nvSpPr>
      <dsp:spPr>
        <a:xfrm>
          <a:off x="4760611" y="1789552"/>
          <a:ext cx="3527849" cy="8395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100" kern="1200" dirty="0" smtClean="0"/>
            <a:t>特色招生</a:t>
          </a:r>
          <a:r>
            <a:rPr lang="en-US" altLang="zh-TW" sz="3100" kern="1200" dirty="0" smtClean="0"/>
            <a:t>(</a:t>
          </a:r>
          <a:r>
            <a:rPr lang="zh-TW" altLang="en-US" sz="3100" kern="1200" dirty="0" smtClean="0"/>
            <a:t>甄選入學</a:t>
          </a:r>
          <a:r>
            <a:rPr lang="en-US" altLang="zh-TW" sz="3100" kern="1200" dirty="0" smtClean="0"/>
            <a:t>)</a:t>
          </a:r>
          <a:endParaRPr lang="zh-TW" altLang="en-US" sz="3100" kern="1200" dirty="0"/>
        </a:p>
      </dsp:txBody>
      <dsp:txXfrm>
        <a:off x="4760611" y="1789552"/>
        <a:ext cx="3527849" cy="83954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0EC72E-E400-4617-AFE9-E127AFE37346}">
      <dsp:nvSpPr>
        <dsp:cNvPr id="0" name=""/>
        <dsp:cNvSpPr/>
      </dsp:nvSpPr>
      <dsp:spPr>
        <a:xfrm>
          <a:off x="-7315652" y="-1127181"/>
          <a:ext cx="8776349" cy="8776349"/>
        </a:xfrm>
        <a:prstGeom prst="blockArc">
          <a:avLst>
            <a:gd name="adj1" fmla="val 18900000"/>
            <a:gd name="adj2" fmla="val 2700000"/>
            <a:gd name="adj3" fmla="val 246"/>
          </a:avLst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6F4C96-AAC8-4163-8B8A-52DBED489054}">
      <dsp:nvSpPr>
        <dsp:cNvPr id="0" name=""/>
        <dsp:cNvSpPr/>
      </dsp:nvSpPr>
      <dsp:spPr>
        <a:xfrm>
          <a:off x="1198904" y="931730"/>
          <a:ext cx="8765113" cy="1863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8916" tIns="83820" rIns="83820" bIns="8382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300" kern="1200" dirty="0">
              <a:latin typeface="標楷體" panose="03000509000000000000" pitchFamily="65" charset="-120"/>
              <a:ea typeface="標楷體" panose="03000509000000000000" pitchFamily="65" charset="-120"/>
            </a:rPr>
            <a:t>五專招生以「優先免試」和「聯合免試入學」為主要招生管道，七年一貫制系組則採「特色招生甄選入學」辦理招生。</a:t>
          </a:r>
        </a:p>
      </dsp:txBody>
      <dsp:txXfrm>
        <a:off x="1198904" y="931730"/>
        <a:ext cx="8765113" cy="1863200"/>
      </dsp:txXfrm>
    </dsp:sp>
    <dsp:sp modelId="{F50D32DE-1DB9-4858-84CD-0DB38B9A90EF}">
      <dsp:nvSpPr>
        <dsp:cNvPr id="0" name=""/>
        <dsp:cNvSpPr/>
      </dsp:nvSpPr>
      <dsp:spPr>
        <a:xfrm>
          <a:off x="34403" y="698830"/>
          <a:ext cx="2329001" cy="23290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BFA76E-651F-4186-A79E-4603FC393416}">
      <dsp:nvSpPr>
        <dsp:cNvPr id="0" name=""/>
        <dsp:cNvSpPr/>
      </dsp:nvSpPr>
      <dsp:spPr>
        <a:xfrm>
          <a:off x="1198904" y="3727054"/>
          <a:ext cx="8765113" cy="1863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8916" tIns="83820" rIns="83820" bIns="8382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300" kern="1200" dirty="0">
              <a:latin typeface="標楷體" panose="03000509000000000000" pitchFamily="65" charset="-120"/>
              <a:ea typeface="標楷體" panose="03000509000000000000" pitchFamily="65" charset="-120"/>
            </a:rPr>
            <a:t>五專優先免試，全國一區，至多可選</a:t>
          </a:r>
          <a:r>
            <a:rPr lang="en-US" altLang="zh-TW" sz="3300" kern="1200" dirty="0">
              <a:latin typeface="標楷體" panose="03000509000000000000" pitchFamily="65" charset="-120"/>
              <a:ea typeface="標楷體" panose="03000509000000000000" pitchFamily="65" charset="-120"/>
            </a:rPr>
            <a:t>30</a:t>
          </a:r>
          <a:r>
            <a:rPr lang="zh-TW" altLang="en-US" sz="3300" kern="1200" dirty="0">
              <a:latin typeface="標楷體" panose="03000509000000000000" pitchFamily="65" charset="-120"/>
              <a:ea typeface="標楷體" panose="03000509000000000000" pitchFamily="65" charset="-120"/>
            </a:rPr>
            <a:t>個科系組志願，由電腦統一分發。</a:t>
          </a:r>
        </a:p>
      </dsp:txBody>
      <dsp:txXfrm>
        <a:off x="1198904" y="3727054"/>
        <a:ext cx="8765113" cy="1863200"/>
      </dsp:txXfrm>
    </dsp:sp>
    <dsp:sp modelId="{38994487-6225-407E-B542-1A8813B46A9B}">
      <dsp:nvSpPr>
        <dsp:cNvPr id="0" name=""/>
        <dsp:cNvSpPr/>
      </dsp:nvSpPr>
      <dsp:spPr>
        <a:xfrm>
          <a:off x="34403" y="3494153"/>
          <a:ext cx="2329001" cy="23290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>
            <a:extLst>
              <a:ext uri="{FF2B5EF4-FFF2-40B4-BE49-F238E27FC236}">
                <a16:creationId xmlns:a16="http://schemas.microsoft.com/office/drawing/2014/main" id="{659594F2-2048-4D6F-9DB6-C7596487959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微軟正黑體"/>
                <a:cs typeface="微軟正黑體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ACC75166-C7D0-47D5-A79C-F494025B990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1338" y="0"/>
            <a:ext cx="43037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微軟正黑體"/>
                <a:cs typeface="微軟正黑體"/>
              </a:defRPr>
            </a:lvl1pPr>
          </a:lstStyle>
          <a:p>
            <a:pPr>
              <a:defRPr/>
            </a:pPr>
            <a:fld id="{DEC08C01-EDE6-4DCC-92BC-C7BDC4D73A61}" type="datetimeFigureOut">
              <a:rPr lang="zh-TW" altLang="en-US"/>
              <a:pPr>
                <a:defRPr/>
              </a:pPr>
              <a:t>2021/3/15</a:t>
            </a:fld>
            <a:endParaRPr lang="en-US" altLang="zh-TW"/>
          </a:p>
        </p:txBody>
      </p:sp>
      <p:sp>
        <p:nvSpPr>
          <p:cNvPr id="155652" name="Rectangle 4">
            <a:extLst>
              <a:ext uri="{FF2B5EF4-FFF2-40B4-BE49-F238E27FC236}">
                <a16:creationId xmlns:a16="http://schemas.microsoft.com/office/drawing/2014/main" id="{EDA343E9-9B0E-4D8D-9CDC-E9D428DBF294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363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微軟正黑體"/>
                <a:cs typeface="微軟正黑體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5653" name="Rectangle 5">
            <a:extLst>
              <a:ext uri="{FF2B5EF4-FFF2-40B4-BE49-F238E27FC236}">
                <a16:creationId xmlns:a16="http://schemas.microsoft.com/office/drawing/2014/main" id="{CCB49815-A848-4A13-AB79-284542FD328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1338" y="6456363"/>
            <a:ext cx="43037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E9919ED-2764-4FF9-8DDE-01C3091F0C2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BC78F405-4BFC-44D9-AB37-3254BEB2EB4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9F4081B-BB47-48DE-8D29-0D1B501AE5D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621338" y="0"/>
            <a:ext cx="4303712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F47F5EB-99C0-423A-A71F-7BC79CE75A3E}" type="datetimeFigureOut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4" name="投影片圖像版面配置區 3">
            <a:extLst>
              <a:ext uri="{FF2B5EF4-FFF2-40B4-BE49-F238E27FC236}">
                <a16:creationId xmlns:a16="http://schemas.microsoft.com/office/drawing/2014/main" id="{08DC2B4F-B535-490E-9730-F7ECF8E5BD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>
            <a:extLst>
              <a:ext uri="{FF2B5EF4-FFF2-40B4-BE49-F238E27FC236}">
                <a16:creationId xmlns:a16="http://schemas.microsoft.com/office/drawing/2014/main" id="{619AD093-542A-4DEB-A15C-55DBA96AA9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92188" y="3271838"/>
            <a:ext cx="7942262" cy="26749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95E645A-DFD7-436C-B2FF-C8CE6EEFE72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5ACE1E5-EB33-44B6-8A20-D2AC81BA39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621338" y="6456363"/>
            <a:ext cx="4303712" cy="3413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latin typeface="Calibri" panose="020F050202020403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DDBB7D91-37F2-4C79-AF6B-E6378261BF4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462213" y="554038"/>
            <a:ext cx="4919662" cy="27670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81075" y="3505200"/>
            <a:ext cx="7877175" cy="3321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2186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EA9F7140-C2B8-4129-B702-29C7D9630C86}" type="slidenum">
              <a:rPr kumimoji="0" lang="en-US" altLang="zh-TW" smtClean="0">
                <a:solidFill>
                  <a:srgbClr val="000000"/>
                </a:solidFill>
                <a:latin typeface="Calibri" panose="020F0502020204030204" pitchFamily="34" charset="0"/>
                <a:ea typeface="新細明體" panose="02020500000000000000" pitchFamily="18" charset="-120"/>
              </a:rPr>
              <a:pPr/>
              <a:t>23</a:t>
            </a:fld>
            <a:endParaRPr kumimoji="0" lang="en-US" altLang="zh-TW">
              <a:solidFill>
                <a:srgbClr val="000000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2390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C7A33E97-1384-471D-A6FC-5784CE26045D}" type="slidenum">
              <a:rPr kumimoji="0" lang="zh-TW" altLang="en-US" smtClean="0">
                <a:latin typeface="Calibri" panose="020F0502020204030204" pitchFamily="34" charset="0"/>
                <a:ea typeface="新細明體" panose="02020500000000000000" pitchFamily="18" charset="-120"/>
              </a:rPr>
              <a:pPr/>
              <a:t>24</a:t>
            </a:fld>
            <a:endParaRPr kumimoji="0" lang="zh-TW" altLang="en-US"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備忘稿版面配置區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25956" name="投影片編號版面配置區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E3120102-70DF-426B-ABD3-FA1DBA8A8869}" type="slidenum">
              <a:rPr kumimoji="0" lang="zh-TW" altLang="en-US" smtClean="0">
                <a:latin typeface="Calibri" panose="020F0502020204030204" pitchFamily="34" charset="0"/>
                <a:ea typeface="新細明體" panose="02020500000000000000" pitchFamily="18" charset="-120"/>
              </a:rPr>
              <a:pPr/>
              <a:t>25</a:t>
            </a:fld>
            <a:endParaRPr kumimoji="0" lang="zh-TW" altLang="en-US"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3517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788B54C0-B192-4D45-B20C-03EC3B5CC15A}" type="slidenum">
              <a:rPr kumimoji="0" lang="zh-TW" altLang="en-US" smtClean="0">
                <a:latin typeface="Calibri" panose="020F0502020204030204" pitchFamily="34" charset="0"/>
                <a:ea typeface="新細明體" panose="02020500000000000000" pitchFamily="18" charset="-120"/>
              </a:rPr>
              <a:pPr/>
              <a:t>39</a:t>
            </a:fld>
            <a:endParaRPr kumimoji="0" lang="zh-TW" altLang="en-US" smtClean="0"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3" name="頁首版面配置區 2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18986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5565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6EFAE5CD-A67A-427F-B1BE-D894B7BD0237}" type="slidenum">
              <a:rPr kumimoji="0" lang="zh-TW" altLang="en-US" smtClean="0">
                <a:solidFill>
                  <a:srgbClr val="000000"/>
                </a:solidFill>
                <a:latin typeface="Calibri" panose="020F0502020204030204" pitchFamily="34" charset="0"/>
                <a:ea typeface="新細明體" panose="02020500000000000000" pitchFamily="18" charset="-120"/>
              </a:rPr>
              <a:pPr/>
              <a:t>40</a:t>
            </a:fld>
            <a:endParaRPr kumimoji="0" lang="zh-TW" altLang="en-US">
              <a:solidFill>
                <a:srgbClr val="000000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55653" name="頁尾版面配置區 1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zh-TW" altLang="en-US">
              <a:solidFill>
                <a:srgbClr val="000000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55654" name="頁首版面配置區 2"/>
          <p:cNvSpPr>
            <a:spLocks noGrp="1" noChangeArrowheads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zh-TW" altLang="en-US">
              <a:solidFill>
                <a:srgbClr val="000000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73882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974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5974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40715672-3DD7-4DA7-9959-3FFFD7725D83}" type="slidenum">
              <a:rPr kumimoji="0" lang="zh-TW" altLang="en-US" smtClean="0">
                <a:solidFill>
                  <a:srgbClr val="000000"/>
                </a:solidFill>
                <a:latin typeface="Calibri" panose="020F0502020204030204" pitchFamily="34" charset="0"/>
                <a:ea typeface="新細明體" panose="02020500000000000000" pitchFamily="18" charset="-120"/>
              </a:rPr>
              <a:pPr/>
              <a:t>49</a:t>
            </a:fld>
            <a:endParaRPr kumimoji="0" lang="zh-TW" altLang="en-US">
              <a:solidFill>
                <a:srgbClr val="000000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6179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8E621C6D-21F5-4B61-94B0-D6BB3C184926}" type="slidenum">
              <a:rPr kumimoji="0" lang="zh-TW" altLang="en-US" smtClean="0">
                <a:solidFill>
                  <a:srgbClr val="000000"/>
                </a:solidFill>
                <a:latin typeface="Calibri" panose="020F0502020204030204" pitchFamily="34" charset="0"/>
                <a:ea typeface="新細明體" panose="02020500000000000000" pitchFamily="18" charset="-120"/>
              </a:rPr>
              <a:pPr/>
              <a:t>50</a:t>
            </a:fld>
            <a:endParaRPr kumimoji="0" lang="zh-TW" altLang="en-US">
              <a:solidFill>
                <a:srgbClr val="000000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638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B45F4334-D76D-47DB-A7A2-DEE9BC6ABE88}" type="slidenum">
              <a:rPr kumimoji="0" lang="zh-TW" altLang="en-US" smtClean="0">
                <a:solidFill>
                  <a:srgbClr val="000000"/>
                </a:solidFill>
                <a:latin typeface="Calibri" panose="020F0502020204030204" pitchFamily="34" charset="0"/>
                <a:ea typeface="新細明體" panose="02020500000000000000" pitchFamily="18" charset="-120"/>
              </a:rPr>
              <a:pPr/>
              <a:t>51</a:t>
            </a:fld>
            <a:endParaRPr kumimoji="0" lang="zh-TW" altLang="en-US">
              <a:solidFill>
                <a:srgbClr val="000000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6589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B34AFA82-A313-4678-939A-67AEDA19A2EB}" type="slidenum">
              <a:rPr kumimoji="0" lang="zh-TW" altLang="en-US" smtClean="0">
                <a:latin typeface="Calibri" panose="020F0502020204030204" pitchFamily="34" charset="0"/>
                <a:ea typeface="新細明體" panose="02020500000000000000" pitchFamily="18" charset="-120"/>
              </a:rPr>
              <a:pPr/>
              <a:t>53</a:t>
            </a:fld>
            <a:endParaRPr kumimoji="0" lang="zh-TW" altLang="en-US"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710053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715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7715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328A616A-A03E-4B01-904E-37BFF65E5369}" type="slidenum">
              <a:rPr kumimoji="0" lang="zh-TW" altLang="en-US" smtClean="0">
                <a:latin typeface="Calibri" panose="020F0502020204030204" pitchFamily="34" charset="0"/>
                <a:ea typeface="新細明體" panose="02020500000000000000" pitchFamily="18" charset="-120"/>
              </a:rPr>
              <a:pPr/>
              <a:t>58</a:t>
            </a:fld>
            <a:endParaRPr kumimoji="0" lang="zh-TW" altLang="en-US"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dirty="0" smtClean="0"/>
          </a:p>
        </p:txBody>
      </p:sp>
      <p:sp>
        <p:nvSpPr>
          <p:cNvPr id="5837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4CDA9151-E286-42A8-91FC-B1EFF64A7C7E}" type="slidenum">
              <a:rPr kumimoji="0" lang="zh-TW" altLang="en-US" smtClean="0">
                <a:latin typeface="Calibri" panose="020F0502020204030204" pitchFamily="34" charset="0"/>
                <a:ea typeface="新細明體" panose="02020500000000000000" pitchFamily="18" charset="-120"/>
              </a:rPr>
              <a:pPr/>
              <a:t>2</a:t>
            </a:fld>
            <a:endParaRPr kumimoji="0" lang="zh-TW" altLang="en-US" smtClean="0"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207967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92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7920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15FE90A4-457B-401A-A6FA-C6B082863BB5}" type="slidenum">
              <a:rPr lang="zh-TW" altLang="en-US" smtClean="0">
                <a:solidFill>
                  <a:srgbClr val="000000"/>
                </a:solidFill>
                <a:ea typeface="新細明體" panose="02020500000000000000" pitchFamily="18" charset="-120"/>
              </a:rPr>
              <a:pPr/>
              <a:t>59</a:t>
            </a:fld>
            <a:endParaRPr lang="zh-TW" altLang="en-US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1251" name="備忘稿版面配置區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81252" name="投影片編號版面配置區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49163FB5-7586-4B75-9998-E8BEEBE7674D}" type="slidenum">
              <a:rPr kumimoji="0" lang="zh-TW" altLang="en-US" smtClean="0">
                <a:latin typeface="Calibri" panose="020F0502020204030204" pitchFamily="34" charset="0"/>
                <a:ea typeface="新細明體" panose="02020500000000000000" pitchFamily="18" charset="-120"/>
              </a:rPr>
              <a:pPr/>
              <a:t>60</a:t>
            </a:fld>
            <a:endParaRPr kumimoji="0" lang="zh-TW" altLang="en-US"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357855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5347" name="備忘稿版面配置區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85348" name="投影片編號版面配置區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76B85EF2-A16F-42C9-B651-D0367FB5201F}" type="slidenum">
              <a:rPr kumimoji="0" lang="zh-TW" altLang="en-US" smtClean="0">
                <a:latin typeface="Calibri" panose="020F0502020204030204" pitchFamily="34" charset="0"/>
                <a:ea typeface="新細明體" panose="02020500000000000000" pitchFamily="18" charset="-120"/>
              </a:rPr>
              <a:pPr/>
              <a:t>63</a:t>
            </a:fld>
            <a:endParaRPr kumimoji="0" lang="zh-TW" altLang="en-US"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739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8739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466C6375-F7D8-41F7-B7FF-8486D5FD2682}" type="slidenum">
              <a:rPr kumimoji="0" lang="zh-TW" altLang="en-US" smtClean="0">
                <a:latin typeface="Calibri" panose="020F0502020204030204" pitchFamily="34" charset="0"/>
                <a:ea typeface="新細明體" panose="02020500000000000000" pitchFamily="18" charset="-120"/>
              </a:rPr>
              <a:pPr/>
              <a:t>64</a:t>
            </a:fld>
            <a:endParaRPr kumimoji="0" lang="zh-TW" altLang="en-US"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332195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9149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82D48F1B-ED7C-433C-BD97-9DB275D4D181}" type="slidenum">
              <a:rPr kumimoji="0" lang="zh-TW" altLang="en-US" smtClean="0">
                <a:solidFill>
                  <a:srgbClr val="000000"/>
                </a:solidFill>
                <a:latin typeface="Calibri" panose="020F0502020204030204" pitchFamily="34" charset="0"/>
                <a:ea typeface="新細明體" panose="02020500000000000000" pitchFamily="18" charset="-120"/>
              </a:rPr>
              <a:pPr/>
              <a:t>67</a:t>
            </a:fld>
            <a:endParaRPr kumimoji="0" lang="zh-TW" altLang="en-US">
              <a:solidFill>
                <a:srgbClr val="000000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4186654-FEB8-4ADB-A3D7-04470788F56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3" name="頁首版面配置區 2">
            <a:extLst>
              <a:ext uri="{FF2B5EF4-FFF2-40B4-BE49-F238E27FC236}">
                <a16:creationId xmlns:a16="http://schemas.microsoft.com/office/drawing/2014/main" id="{9EF10AD7-1CBE-4145-B4C9-60176AD76F1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97840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353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9354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C598B173-7696-43FA-9DD0-597BECE95BFD}" type="slidenum">
              <a:rPr kumimoji="0" lang="zh-TW" altLang="en-US" smtClean="0">
                <a:solidFill>
                  <a:srgbClr val="000000"/>
                </a:solidFill>
                <a:latin typeface="Calibri" panose="020F0502020204030204" pitchFamily="34" charset="0"/>
                <a:ea typeface="新細明體" panose="02020500000000000000" pitchFamily="18" charset="-120"/>
              </a:rPr>
              <a:pPr/>
              <a:t>68</a:t>
            </a:fld>
            <a:endParaRPr kumimoji="0" lang="zh-TW" altLang="en-US">
              <a:solidFill>
                <a:srgbClr val="000000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16C87000-0F50-4BB4-ABBA-31F2E2CEAA8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3" name="頁首版面配置區 2">
            <a:extLst>
              <a:ext uri="{FF2B5EF4-FFF2-40B4-BE49-F238E27FC236}">
                <a16:creationId xmlns:a16="http://schemas.microsoft.com/office/drawing/2014/main" id="{784C0475-F9B4-4FE2-9AA3-20E424F43B7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0684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558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9558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D75846C8-8916-4251-AA43-8D62139CA206}" type="slidenum">
              <a:rPr kumimoji="0" lang="zh-TW" altLang="en-US" smtClean="0">
                <a:solidFill>
                  <a:srgbClr val="000000"/>
                </a:solidFill>
                <a:latin typeface="Calibri" panose="020F0502020204030204" pitchFamily="34" charset="0"/>
                <a:ea typeface="新細明體" panose="02020500000000000000" pitchFamily="18" charset="-120"/>
              </a:rPr>
              <a:pPr/>
              <a:t>69</a:t>
            </a:fld>
            <a:endParaRPr kumimoji="0" lang="zh-TW" altLang="en-US">
              <a:solidFill>
                <a:srgbClr val="000000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C254A2E-0E4D-4BA1-B17A-CF1951BAB65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3" name="頁首版面配置區 2">
            <a:extLst>
              <a:ext uri="{FF2B5EF4-FFF2-40B4-BE49-F238E27FC236}">
                <a16:creationId xmlns:a16="http://schemas.microsoft.com/office/drawing/2014/main" id="{4F88AB7E-228A-4588-8761-0C81B111CB2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97430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763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9763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F7EC2DFB-5A4D-4EC2-B2DF-E5D5B7D45917}" type="slidenum">
              <a:rPr kumimoji="0" lang="zh-TW" altLang="en-US" smtClean="0">
                <a:solidFill>
                  <a:srgbClr val="000000"/>
                </a:solidFill>
                <a:latin typeface="Calibri" panose="020F0502020204030204" pitchFamily="34" charset="0"/>
                <a:ea typeface="新細明體" panose="02020500000000000000" pitchFamily="18" charset="-120"/>
              </a:rPr>
              <a:pPr/>
              <a:t>70</a:t>
            </a:fld>
            <a:endParaRPr kumimoji="0" lang="zh-TW" altLang="en-US">
              <a:solidFill>
                <a:srgbClr val="000000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3D0661F6-C7B1-497A-8DB6-A1FF04D37C5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3" name="頁首版面配置區 2">
            <a:extLst>
              <a:ext uri="{FF2B5EF4-FFF2-40B4-BE49-F238E27FC236}">
                <a16:creationId xmlns:a16="http://schemas.microsoft.com/office/drawing/2014/main" id="{DFDB902D-EFA6-440C-99CA-33DB7A6BED6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46736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4C1C24-0B99-4AA0-BEC6-B67720CCF62C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7109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126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3842" indent="-28609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4372" indent="-228874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2120" indent="-228874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9869" indent="-228874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7618" indent="-22887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5366" indent="-22887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33115" indent="-22887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90863" indent="-22887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50B955-1B5E-4171-98F9-7D0B10906BCA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767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9421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58B97A2A-E5CA-47C3-91EF-56A114EDE9ED}" type="slidenum">
              <a:rPr kumimoji="0" lang="zh-TW" altLang="en-US" smtClean="0">
                <a:latin typeface="Calibri" panose="020F0502020204030204" pitchFamily="34" charset="0"/>
                <a:ea typeface="新細明體" panose="02020500000000000000" pitchFamily="18" charset="-120"/>
              </a:rPr>
              <a:pPr/>
              <a:t>7</a:t>
            </a:fld>
            <a:endParaRPr kumimoji="0" lang="zh-TW" altLang="en-US"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dirty="0"/>
          </a:p>
        </p:txBody>
      </p:sp>
      <p:sp>
        <p:nvSpPr>
          <p:cNvPr id="1331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3842" indent="-28609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4372" indent="-228874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2120" indent="-228874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9869" indent="-228874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7618" indent="-22887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5366" indent="-22887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33115" indent="-22887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90863" indent="-22887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574342-EA57-41ED-A3B3-D75D4C580EF9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4740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dirty="0"/>
          </a:p>
        </p:txBody>
      </p:sp>
      <p:sp>
        <p:nvSpPr>
          <p:cNvPr id="1536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3842" indent="-28609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4372" indent="-228874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2120" indent="-228874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9869" indent="-228874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7618" indent="-22887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5366" indent="-22887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33115" indent="-22887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90863" indent="-22887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3B6548-6396-4DE5-B7F0-B522AF9A1E52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2502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4C1C24-0B99-4AA0-BEC6-B67720CCF62C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9000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dirty="0"/>
          </a:p>
        </p:txBody>
      </p:sp>
      <p:sp>
        <p:nvSpPr>
          <p:cNvPr id="245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3842" indent="-28609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4372" indent="-228874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2120" indent="-228874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9869" indent="-228874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7618" indent="-22887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5366" indent="-22887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33115" indent="-22887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90863" indent="-22887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7FBA06-6A5C-44AE-95B7-6E0F042B9FBD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6184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dirty="0"/>
          </a:p>
        </p:txBody>
      </p:sp>
      <p:sp>
        <p:nvSpPr>
          <p:cNvPr id="2662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3842" indent="-28609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4372" indent="-228874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2120" indent="-228874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9869" indent="-228874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7618" indent="-22887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5366" indent="-22887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33115" indent="-22887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90863" indent="-22887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AA519B-ACB3-4F1F-9CD2-85E0E1D3D413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6466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070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0070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885AAD34-49DD-4980-9780-CCFF6171B688}" type="slidenum">
              <a:rPr kumimoji="0" lang="zh-TW" altLang="en-US" smtClean="0">
                <a:latin typeface="Calibri" panose="020F0502020204030204" pitchFamily="34" charset="0"/>
                <a:ea typeface="新細明體" panose="02020500000000000000" pitchFamily="18" charset="-120"/>
              </a:rPr>
              <a:pPr/>
              <a:t>80</a:t>
            </a:fld>
            <a:endParaRPr kumimoji="0" lang="zh-TW" altLang="en-US"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6851" name="備忘稿版面配置區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06852" name="投影片編號版面配置區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716AD3EA-3A45-4C38-8B0B-9392D4D7AA5C}" type="slidenum">
              <a:rPr kumimoji="0" lang="zh-TW" altLang="en-US" smtClean="0">
                <a:latin typeface="Calibri" panose="020F0502020204030204" pitchFamily="34" charset="0"/>
                <a:ea typeface="新細明體" panose="02020500000000000000" pitchFamily="18" charset="-120"/>
              </a:rPr>
              <a:pPr/>
              <a:t>86</a:t>
            </a:fld>
            <a:endParaRPr kumimoji="0" lang="zh-TW" altLang="en-US"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034398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備忘稿版面配置區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10948" name="投影片編號版面配置區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D58136A6-04BD-479E-B728-614EC09A02A9}" type="slidenum">
              <a:rPr kumimoji="0" lang="zh-TW" altLang="en-US" smtClean="0">
                <a:latin typeface="Calibri" panose="020F0502020204030204" pitchFamily="34" charset="0"/>
                <a:ea typeface="新細明體" panose="02020500000000000000" pitchFamily="18" charset="-120"/>
              </a:rPr>
              <a:pPr/>
              <a:t>89</a:t>
            </a:fld>
            <a:endParaRPr kumimoji="0" lang="zh-TW" altLang="en-US"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730995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299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/>
            <a:r>
              <a:rPr lang="zh-TW" altLang="en-US" sz="3600">
                <a:solidFill>
                  <a:srgbClr val="C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同學年度同項競賽擇優</a:t>
            </a:r>
            <a:r>
              <a:rPr lang="en-US" altLang="zh-TW" sz="3600">
                <a:solidFill>
                  <a:srgbClr val="C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1</a:t>
            </a:r>
            <a:r>
              <a:rPr lang="zh-TW" altLang="en-US" sz="3600">
                <a:solidFill>
                  <a:srgbClr val="C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次採計。</a:t>
            </a:r>
            <a:r>
              <a:rPr lang="en-US" altLang="zh-TW" sz="3600">
                <a:solidFill>
                  <a:srgbClr val="C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(</a:t>
            </a:r>
            <a:r>
              <a:rPr lang="zh-TW" altLang="en-US" sz="3600">
                <a:solidFill>
                  <a:srgbClr val="C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大免有，優免沒有</a:t>
            </a:r>
            <a:r>
              <a:rPr lang="en-US" altLang="zh-TW" sz="3600">
                <a:solidFill>
                  <a:srgbClr val="C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)</a:t>
            </a:r>
          </a:p>
          <a:p>
            <a:endParaRPr lang="zh-TW" altLang="en-US"/>
          </a:p>
        </p:txBody>
      </p:sp>
      <p:sp>
        <p:nvSpPr>
          <p:cNvPr id="21299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CA46E9A5-A39B-4D44-8DE5-0404C2A02F20}" type="slidenum">
              <a:rPr kumimoji="0" lang="zh-TW" altLang="en-US" smtClean="0">
                <a:latin typeface="Calibri" panose="020F0502020204030204" pitchFamily="34" charset="0"/>
                <a:ea typeface="新細明體" panose="02020500000000000000" pitchFamily="18" charset="-120"/>
              </a:rPr>
              <a:pPr/>
              <a:t>90</a:t>
            </a:fld>
            <a:endParaRPr kumimoji="0" lang="zh-TW" altLang="en-US"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171924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/>
            <a:r>
              <a:rPr lang="zh-TW" altLang="en-US" sz="3600">
                <a:solidFill>
                  <a:srgbClr val="C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同學年度同項競賽擇優</a:t>
            </a:r>
            <a:r>
              <a:rPr lang="en-US" altLang="zh-TW" sz="3600">
                <a:solidFill>
                  <a:srgbClr val="C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1</a:t>
            </a:r>
            <a:r>
              <a:rPr lang="zh-TW" altLang="en-US" sz="3600">
                <a:solidFill>
                  <a:srgbClr val="C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次採計。</a:t>
            </a:r>
            <a:r>
              <a:rPr lang="en-US" altLang="zh-TW" sz="3600">
                <a:solidFill>
                  <a:srgbClr val="C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(</a:t>
            </a:r>
            <a:r>
              <a:rPr lang="zh-TW" altLang="en-US" sz="3600">
                <a:solidFill>
                  <a:srgbClr val="C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大免有，優免沒有</a:t>
            </a:r>
            <a:r>
              <a:rPr lang="en-US" altLang="zh-TW" sz="3600">
                <a:solidFill>
                  <a:srgbClr val="C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)</a:t>
            </a:r>
          </a:p>
          <a:p>
            <a:endParaRPr lang="zh-TW" altLang="en-US"/>
          </a:p>
        </p:txBody>
      </p:sp>
      <p:sp>
        <p:nvSpPr>
          <p:cNvPr id="2150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C68A5430-571E-46B9-9D38-7087B9A0E165}" type="slidenum">
              <a:rPr kumimoji="0" lang="zh-TW" altLang="en-US" smtClean="0">
                <a:latin typeface="Calibri" panose="020F0502020204030204" pitchFamily="34" charset="0"/>
                <a:ea typeface="新細明體" panose="02020500000000000000" pitchFamily="18" charset="-120"/>
              </a:rPr>
              <a:pPr/>
              <a:t>91</a:t>
            </a:fld>
            <a:endParaRPr kumimoji="0" lang="zh-TW" altLang="en-US"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75724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8192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C17AB289-2156-4B48-A375-4C866797696C}" type="slidenum">
              <a:rPr kumimoji="0" lang="zh-TW" altLang="en-US" smtClean="0">
                <a:latin typeface="Calibri" panose="020F0502020204030204" pitchFamily="34" charset="0"/>
                <a:ea typeface="新細明體" panose="02020500000000000000" pitchFamily="18" charset="-120"/>
              </a:rPr>
              <a:pPr/>
              <a:t>10</a:t>
            </a:fld>
            <a:endParaRPr kumimoji="0" lang="zh-TW" altLang="en-US" smtClean="0"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717169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221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2221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9D4F5457-7FE1-4C56-87E0-7C35ED644C64}" type="slidenum">
              <a:rPr kumimoji="0" lang="zh-TW" altLang="en-US" smtClean="0">
                <a:latin typeface="Calibri" panose="020F0502020204030204" pitchFamily="34" charset="0"/>
                <a:ea typeface="新細明體" panose="02020500000000000000" pitchFamily="18" charset="-120"/>
              </a:rPr>
              <a:pPr/>
              <a:t>97</a:t>
            </a:fld>
            <a:endParaRPr kumimoji="0" lang="zh-TW" altLang="en-US"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890207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425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2426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82E06B6A-786C-4F70-9FB9-D8A0B16EBA01}" type="slidenum">
              <a:rPr kumimoji="0" lang="zh-TW" altLang="en-US" smtClean="0">
                <a:latin typeface="Calibri" panose="020F0502020204030204" pitchFamily="34" charset="0"/>
                <a:ea typeface="新細明體" panose="02020500000000000000" pitchFamily="18" charset="-120"/>
              </a:rPr>
              <a:pPr/>
              <a:t>98</a:t>
            </a:fld>
            <a:endParaRPr kumimoji="0" lang="zh-TW" altLang="en-US"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08033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835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2835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77F1373E-9F04-44FB-93CD-BECA1431922A}" type="slidenum">
              <a:rPr kumimoji="0" lang="zh-TW" altLang="en-US" smtClean="0">
                <a:latin typeface="Calibri" panose="020F0502020204030204" pitchFamily="34" charset="0"/>
                <a:ea typeface="新細明體" panose="02020500000000000000" pitchFamily="18" charset="-120"/>
              </a:rPr>
              <a:pPr/>
              <a:t>101</a:t>
            </a:fld>
            <a:endParaRPr kumimoji="0" lang="zh-TW" altLang="en-US"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843829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4499" name="備忘稿版面配置區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34500" name="投影片編號版面配置區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10D09E3B-B264-4476-9D6E-E4A9C253AC00}" type="slidenum">
              <a:rPr kumimoji="0" lang="zh-TW" altLang="en-US" smtClean="0">
                <a:latin typeface="Calibri" panose="020F0502020204030204" pitchFamily="34" charset="0"/>
                <a:ea typeface="新細明體" panose="02020500000000000000" pitchFamily="18" charset="-120"/>
              </a:rPr>
              <a:pPr/>
              <a:t>105</a:t>
            </a:fld>
            <a:endParaRPr kumimoji="0" lang="zh-TW" altLang="en-US"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18221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654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2691" name="備忘稿版面配置區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42692" name="投影片編號版面配置區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ACF3A1A3-D614-40E4-B0D1-AD4CF887653E}" type="slidenum">
              <a:rPr kumimoji="0" lang="zh-TW" altLang="en-US" smtClean="0">
                <a:latin typeface="Calibri" panose="020F0502020204030204" pitchFamily="34" charset="0"/>
                <a:ea typeface="新細明體" panose="02020500000000000000" pitchFamily="18" charset="-120"/>
              </a:rPr>
              <a:pPr/>
              <a:t>115</a:t>
            </a:fld>
            <a:endParaRPr kumimoji="0" lang="zh-TW" altLang="en-US"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7058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9933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2AB3DD7E-DEFF-4D81-A485-37192223FD90}" type="slidenum">
              <a:rPr kumimoji="0" lang="zh-TW" altLang="en-US" smtClean="0">
                <a:latin typeface="Calibri" panose="020F0502020204030204" pitchFamily="34" charset="0"/>
                <a:ea typeface="新細明體" panose="02020500000000000000" pitchFamily="18" charset="-120"/>
              </a:rPr>
              <a:pPr/>
              <a:t>11</a:t>
            </a:fld>
            <a:endParaRPr kumimoji="0" lang="zh-TW" altLang="en-US"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22278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860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25BE1F41-5B74-48EF-8C02-342A67CF2692}" type="slidenum">
              <a:rPr kumimoji="0" lang="zh-TW" altLang="en-US" smtClean="0">
                <a:latin typeface="Calibri" panose="020F0502020204030204" pitchFamily="34" charset="0"/>
                <a:ea typeface="新細明體" panose="02020500000000000000" pitchFamily="18" charset="-120"/>
              </a:rPr>
              <a:pPr/>
              <a:t>12</a:t>
            </a:fld>
            <a:endParaRPr kumimoji="0" lang="zh-TW" altLang="en-US" smtClean="0"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49595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8806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D79B8439-8C4E-4BC8-90EF-A03C0748119D}" type="slidenum">
              <a:rPr kumimoji="0" lang="zh-TW" altLang="en-US" smtClean="0">
                <a:latin typeface="Calibri" panose="020F0502020204030204" pitchFamily="34" charset="0"/>
                <a:ea typeface="新細明體" panose="02020500000000000000" pitchFamily="18" charset="-120"/>
              </a:rPr>
              <a:pPr/>
              <a:t>13</a:t>
            </a:fld>
            <a:endParaRPr kumimoji="0" lang="zh-TW" altLang="en-US" smtClean="0"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72940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8397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3A8C49DC-7988-4FD8-89BC-65D33F394C7A}" type="slidenum">
              <a:rPr kumimoji="0" lang="zh-TW" altLang="en-US" smtClean="0">
                <a:latin typeface="Calibri" panose="020F0502020204030204" pitchFamily="34" charset="0"/>
                <a:ea typeface="新細明體" panose="02020500000000000000" pitchFamily="18" charset="-120"/>
              </a:rPr>
              <a:pPr/>
              <a:t>14</a:t>
            </a:fld>
            <a:endParaRPr kumimoji="0" lang="zh-TW" altLang="en-US" smtClean="0"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50601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備忘稿版面配置區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05476" name="投影片編號版面配置區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E4F25B95-56C5-4921-A6F1-A20FC6031381}" type="slidenum">
              <a:rPr kumimoji="0" lang="zh-TW" altLang="en-US" smtClean="0">
                <a:latin typeface="Calibri" panose="020F0502020204030204" pitchFamily="34" charset="0"/>
                <a:ea typeface="新細明體" panose="02020500000000000000" pitchFamily="18" charset="-120"/>
              </a:rPr>
              <a:pPr/>
              <a:t>15</a:t>
            </a:fld>
            <a:endParaRPr kumimoji="0" lang="zh-TW" altLang="en-US"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auto">
          <a:xfrm>
            <a:off x="0" y="4324350"/>
            <a:ext cx="1744663" cy="777875"/>
          </a:xfrm>
          <a:custGeom>
            <a:avLst/>
            <a:gdLst>
              <a:gd name="T0" fmla="*/ 2147483646 w 372"/>
              <a:gd name="T1" fmla="*/ 2147483646 h 166"/>
              <a:gd name="T2" fmla="*/ 2147483646 w 372"/>
              <a:gd name="T3" fmla="*/ 2147483646 h 166"/>
              <a:gd name="T4" fmla="*/ 2147483646 w 372"/>
              <a:gd name="T5" fmla="*/ 2147483646 h 166"/>
              <a:gd name="T6" fmla="*/ 2147483646 w 372"/>
              <a:gd name="T7" fmla="*/ 2147483646 h 166"/>
              <a:gd name="T8" fmla="*/ 2147483646 w 372"/>
              <a:gd name="T9" fmla="*/ 2147483646 h 166"/>
              <a:gd name="T10" fmla="*/ 2147483646 w 372"/>
              <a:gd name="T11" fmla="*/ 2147483646 h 166"/>
              <a:gd name="T12" fmla="*/ 2147483646 w 372"/>
              <a:gd name="T13" fmla="*/ 2147483646 h 166"/>
              <a:gd name="T14" fmla="*/ 2147483646 w 372"/>
              <a:gd name="T15" fmla="*/ 0 h 166"/>
              <a:gd name="T16" fmla="*/ 0 w 372"/>
              <a:gd name="T17" fmla="*/ 0 h 166"/>
              <a:gd name="T18" fmla="*/ 0 w 372"/>
              <a:gd name="T19" fmla="*/ 2147483646 h 166"/>
              <a:gd name="T20" fmla="*/ 2147483646 w 372"/>
              <a:gd name="T21" fmla="*/ 2147483646 h 1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72"/>
              <a:gd name="T34" fmla="*/ 0 h 166"/>
              <a:gd name="T35" fmla="*/ 372 w 372"/>
              <a:gd name="T36" fmla="*/ 166 h 16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95DE7ED-EA8C-4F58-A58E-2F913ADC9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A9814-75E6-4160-BEDB-4DD69F51398B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C5EA1C6-A64E-49D0-9790-046B8C9DC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D18143-956B-4A73-8CF6-E28EA9210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4529138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8C464-89E2-49BE-9614-3950C6852F3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9427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C73B33-1F0B-4F5A-BA91-B5B8400A4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3ADAC-E40B-44BB-B6AF-F8DC3A3F3019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570C674-1FB9-449D-BC1C-E22E45829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FFC9AC6-392D-4657-B256-F07B654C2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39BCA-09EE-44F8-9940-B736EB93F60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9401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BB9790E1-7EF4-416D-837B-3D483ED095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6975" y="647700"/>
            <a:ext cx="609600" cy="585788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800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529994DC-DCA4-4731-9A4B-7315D8932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4088" y="2905125"/>
            <a:ext cx="609600" cy="5842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800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C97F476-02CD-46C6-AC78-5FAF514B051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36FAB-8C25-41E8-A9DA-F47A7F55D5D1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D29A355-F58A-4913-B924-081997F40A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68A393A-9513-4675-92FC-909907FC23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D136E-9E49-4252-8B36-866A4C36123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9312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1277303C-36A9-4FD7-8280-D08FB8AC6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E16DD-02E2-458B-B514-B80E0CB2CF8D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203ECAF7-3083-41B0-BC80-A54802EA8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988A72A6-505B-4E4A-8875-A007A7B87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19667-6EED-4EAE-A3B0-71D99504A05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2271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22D6E8FA-3A0A-4499-957F-ABB529B1F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6975" y="647700"/>
            <a:ext cx="609600" cy="585788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800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7D115396-7192-4C28-8162-8DDCF2D56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4088" y="2905125"/>
            <a:ext cx="609600" cy="5842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800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FA86FC14-206C-4069-A6E8-80B9AEF9A95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6BBAF-1D3D-4A09-AAEF-D9BAA100A091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CE3506A4-90DD-4733-BB39-0C277F44318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42C4075E-3BAB-4110-9F7C-93DB93166AD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366EA-5BCB-4E5E-92A1-D8B96022018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75283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000ED576-A230-4CD4-A6C8-26443CC1B7E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0DB24F-7EC8-45E9-8D17-EEB60D4C6A61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A1C42132-E9D2-4CF1-9CBD-F84E0385934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A9C5AE0C-13F9-484F-A39F-C863ADDC903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5ED485-6932-4394-8793-955FE71BFA1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50247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181B318-5D1D-41F9-AFBE-E67C3F868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F29D1-CCB4-4275-8E1A-18F9DF8C4EFE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60E9737-E6E5-4AA9-BA41-37882D3D5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18244F-9468-43C5-8339-267332EE9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198C1-207C-41C9-A74F-B972F932677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84157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436A57-E9C2-4EBE-8293-B59B598F2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ACF42-6951-4908-ADD6-7A851D8A7387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05916BB-D52B-4E70-A9E2-7F412CA44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3A0EF5-61D9-428C-98C5-494A51F16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6F989-0FD9-47AE-A108-8EEF09DB05B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30416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798546B8-7C5B-4DDA-B89C-0F559B799E27}"/>
              </a:ext>
            </a:extLst>
          </p:cNvPr>
          <p:cNvSpPr>
            <a:spLocks/>
          </p:cNvSpPr>
          <p:nvPr/>
        </p:nvSpPr>
        <p:spPr bwMode="auto">
          <a:xfrm>
            <a:off x="0" y="4324350"/>
            <a:ext cx="1744663" cy="777875"/>
          </a:xfrm>
          <a:custGeom>
            <a:avLst/>
            <a:gdLst>
              <a:gd name="T0" fmla="*/ 0 w 372"/>
              <a:gd name="T1" fmla="*/ 0 h 166"/>
              <a:gd name="T2" fmla="*/ 372 w 372"/>
              <a:gd name="T3" fmla="*/ 166 h 166"/>
            </a:gdLst>
            <a:ahLst/>
            <a:cxnLst>
              <a:cxn ang="0">
                <a:pos x="287" y="166"/>
              </a:cxn>
              <a:cxn ang="0">
                <a:pos x="293" y="164"/>
              </a:cxn>
              <a:cxn ang="0">
                <a:pos x="294" y="163"/>
              </a:cxn>
              <a:cxn ang="0">
                <a:pos x="370" y="87"/>
              </a:cxn>
              <a:cxn ang="0">
                <a:pos x="370" y="78"/>
              </a:cxn>
              <a:cxn ang="0">
                <a:pos x="294" y="3"/>
              </a:cxn>
              <a:cxn ang="0">
                <a:pos x="293" y="2"/>
              </a:cxn>
              <a:cxn ang="0">
                <a:pos x="287" y="0"/>
              </a:cxn>
              <a:cxn ang="0">
                <a:pos x="0" y="0"/>
              </a:cxn>
              <a:cxn ang="0">
                <a:pos x="0" y="166"/>
              </a:cxn>
              <a:cxn ang="0">
                <a:pos x="287" y="166"/>
              </a:cxn>
            </a:cxnLst>
            <a:rect l="T0" t="T1" r="T2" b="T3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zh-TW" altLang="en-US" sz="1350">
              <a:solidFill>
                <a:prstClr val="black"/>
              </a:solidFill>
              <a:latin typeface="Arial" charset="0"/>
              <a:ea typeface="新細明體" charset="-120"/>
              <a:cs typeface="微軟正黑體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4" y="2514601"/>
            <a:ext cx="8915399" cy="2262781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4" y="4777381"/>
            <a:ext cx="8915399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3E20B27-02A2-4B16-810C-352447EB6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4F121-3416-49AC-A1D0-959D207F7B45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5F66893-1A97-4051-8013-C2DEFB8AB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221FB31-83C5-4F23-BBF6-A47B07247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4529138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5D6A1B-4461-4575-BF24-39F4179FABC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39424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11F92198-E251-4BEF-8D34-04E11E3074CE}"/>
              </a:ext>
            </a:extLst>
          </p:cNvPr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zh-TW" altLang="en-US" sz="1350">
              <a:solidFill>
                <a:prstClr val="black"/>
              </a:solidFill>
              <a:latin typeface="Arial" charset="0"/>
              <a:ea typeface="新細明體" charset="-120"/>
              <a:cs typeface="微軟正黑體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8911687" cy="12808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D35AB7B-2D9C-46CF-B384-1256892DE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4997C-D1B3-4F4E-880A-FD028B177015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5FDAE1A-018D-43F2-BFCF-67C20DBB7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2E92B2A-C8B8-4B50-AB45-83D5B89A7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A976E-043D-4EF5-A10F-29321EF8963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53706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C1C5F890-A1DB-43DC-BB87-418713A7ADE2}"/>
              </a:ext>
            </a:extLst>
          </p:cNvPr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zh-TW" altLang="en-US" sz="1350">
              <a:solidFill>
                <a:prstClr val="black"/>
              </a:solidFill>
              <a:latin typeface="Arial" charset="0"/>
              <a:ea typeface="新細明體" charset="-120"/>
              <a:cs typeface="微軟正黑體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2058750"/>
            <a:ext cx="8915399" cy="14688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4" y="3530129"/>
            <a:ext cx="8915399" cy="860400"/>
          </a:xfrm>
        </p:spPr>
        <p:txBody>
          <a:bodyPr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7CC44DC-3FB1-41C9-9628-CB67DA55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32C69-CF17-40CF-98CA-1810E4E0D416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7B03900-3124-4010-B4A4-C2EE82630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DBE2F87-206B-419E-8E4D-32FBAA351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A5B07-9F2B-4277-8CF9-E76FBC05035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8413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AF8040F-0035-4646-AE60-9854F782A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83A30-B697-46A4-90FE-132A3359E78D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4D74F8F-607D-433F-9D5B-233D319BA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5453B26-85E2-48E5-8F1D-7C844F245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4EF61-0EF2-426E-A98D-103D907F6B6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31904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F4E63BDE-ADEB-46F4-B10B-30CEE4129EDA}"/>
              </a:ext>
            </a:extLst>
          </p:cNvPr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zh-TW" altLang="en-US" sz="1350">
              <a:solidFill>
                <a:prstClr val="black"/>
              </a:solidFill>
              <a:latin typeface="Arial" charset="0"/>
              <a:ea typeface="新細明體" charset="-120"/>
              <a:cs typeface="微軟正黑體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7EE6BFD8-257C-4B86-9BA8-F2FD56F4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7AFA0-CD23-4B99-B21D-EDFE22BDF78B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D36891F9-683E-4D6E-9090-A594F035B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19EBDB2-E810-4F4D-924C-7C012FAB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E540F-C1ED-4BAE-87B0-59C58AF577E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88786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>
            <a:extLst>
              <a:ext uri="{FF2B5EF4-FFF2-40B4-BE49-F238E27FC236}">
                <a16:creationId xmlns:a16="http://schemas.microsoft.com/office/drawing/2014/main" id="{1EA11677-352E-41D2-99C9-FEF1BA6EFCA9}"/>
              </a:ext>
            </a:extLst>
          </p:cNvPr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zh-TW" altLang="en-US" sz="1350">
              <a:solidFill>
                <a:prstClr val="black"/>
              </a:solidFill>
              <a:latin typeface="Arial" charset="0"/>
              <a:ea typeface="新細明體" charset="-120"/>
              <a:cs typeface="微軟正黑體"/>
            </a:endParaRPr>
          </a:p>
        </p:txBody>
      </p:sp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4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30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5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FFAD2925-AE45-441F-B82A-12E240457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58890-3014-4230-8DB5-9293D9DCA3D2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8AD0113F-037D-44A4-8586-A912655C7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73485FB-417C-433F-91A8-2668B830D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2FFB8-92C0-4EF8-92CB-2D67D8E464C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74632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>
            <a:extLst>
              <a:ext uri="{FF2B5EF4-FFF2-40B4-BE49-F238E27FC236}">
                <a16:creationId xmlns:a16="http://schemas.microsoft.com/office/drawing/2014/main" id="{77465265-95CC-43D4-AC27-20272E84C105}"/>
              </a:ext>
            </a:extLst>
          </p:cNvPr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zh-TW" altLang="en-US" sz="1350">
              <a:solidFill>
                <a:prstClr val="black"/>
              </a:solidFill>
              <a:latin typeface="Arial" charset="0"/>
              <a:ea typeface="新細明體" charset="-120"/>
              <a:cs typeface="微軟正黑體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758F9C2B-D8C6-4A0B-A566-7E6296203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41E29-DF0F-49DE-B3FF-BCC8EB0F53FE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BDE3858-E61F-488B-B666-B2CE4B8BC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9E52F84-EECD-4FFF-9076-ED9ED55DF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FC114-F0E0-47F9-A258-BDFAE5C6E7D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44970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>
            <a:extLst>
              <a:ext uri="{FF2B5EF4-FFF2-40B4-BE49-F238E27FC236}">
                <a16:creationId xmlns:a16="http://schemas.microsoft.com/office/drawing/2014/main" id="{EC22C46B-E97D-4BEE-829E-208FED209430}"/>
              </a:ext>
            </a:extLst>
          </p:cNvPr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zh-TW" altLang="en-US" sz="1350">
              <a:solidFill>
                <a:prstClr val="black"/>
              </a:solidFill>
              <a:latin typeface="Arial" charset="0"/>
              <a:ea typeface="新細明體" charset="-120"/>
              <a:cs typeface="微軟正黑體"/>
            </a:endParaRP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28E4F578-A1DE-4A1E-BB7F-2A3E2E81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374C4-7194-488F-89BC-25C383BC6A3B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282384D7-720F-47DA-A2B5-39119C512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3D91AD1-3778-4205-9EAC-734C6312D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06098-D2B8-4FED-A5FC-9CAEECEBE87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27708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687BF6AE-54AC-4264-88E0-19647D020338}"/>
              </a:ext>
            </a:extLst>
          </p:cNvPr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zh-TW" altLang="en-US" sz="1350">
              <a:solidFill>
                <a:prstClr val="black"/>
              </a:solidFill>
              <a:latin typeface="Arial" charset="0"/>
              <a:ea typeface="新細明體" charset="-120"/>
              <a:cs typeface="微軟正黑體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446088"/>
            <a:ext cx="3505199" cy="976312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90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4" y="1598613"/>
            <a:ext cx="3505199" cy="4262436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23483C47-AC92-484B-A540-73E7E161B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DCE46-57D9-4AE0-88C9-1EEF74CDB6C0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DD38FE73-21CD-452B-BD9F-7BE2A56FD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84012294-5123-4143-BFC2-2907E9815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49FC5-C313-4756-BB64-63D328CA3DD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88855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3CC06FDD-827C-4931-B807-0B31FE2299DD}"/>
              </a:ext>
            </a:extLst>
          </p:cNvPr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zh-TW" altLang="en-US" sz="1350">
              <a:solidFill>
                <a:prstClr val="black"/>
              </a:solidFill>
              <a:latin typeface="Arial" charset="0"/>
              <a:ea typeface="新細明體" charset="-120"/>
              <a:cs typeface="微軟正黑體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0253EA16-BA23-486E-B472-54E7F2A8D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35500-49B8-403F-BFB0-4E7E46C42C9E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766A80BB-31EE-4F52-A00B-F672732ED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B4F2C25-266A-4084-B3DA-EF4BDD734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50430-1A20-41F7-AB90-FD9906673D0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73715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33EC7891-F5F1-4239-B08A-BF2868B9D0B2}"/>
              </a:ext>
            </a:extLst>
          </p:cNvPr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zh-TW" altLang="en-US" sz="1350">
              <a:solidFill>
                <a:prstClr val="black"/>
              </a:solidFill>
              <a:latin typeface="Arial" charset="0"/>
              <a:ea typeface="新細明體" charset="-120"/>
              <a:cs typeface="微軟正黑體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4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C712CF3-1DFF-466C-A637-EBB0380D9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6190F-7CFC-4F78-B50F-9F12ADE32CAA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5E395DB-AD47-4127-A87C-310E1CCE8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55CDEA8-0978-4127-BBF1-41BF10F4A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A7B5E-C0A1-448C-9A8A-AFB9C7C49DC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32404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A97BD4C4-6669-443A-B66C-2AAAA181FD12}"/>
              </a:ext>
            </a:extLst>
          </p:cNvPr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zh-TW" altLang="en-US" sz="1350">
              <a:solidFill>
                <a:prstClr val="black"/>
              </a:solidFill>
              <a:latin typeface="Arial" charset="0"/>
              <a:ea typeface="新細明體" charset="-120"/>
              <a:cs typeface="微軟正黑體"/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BB977151-D293-48C6-BE45-55B0D6AE3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6975" y="647700"/>
            <a:ext cx="609600" cy="585788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6000">
                <a:solidFill>
                  <a:srgbClr val="E78712"/>
                </a:solidFill>
              </a:rPr>
              <a:t>“</a:t>
            </a: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E15B6DEA-CBD4-45EB-8FEA-D6920F493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4088" y="2905125"/>
            <a:ext cx="609600" cy="5842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6000">
                <a:solidFill>
                  <a:srgbClr val="E78712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50" y="609600"/>
            <a:ext cx="8393927" cy="28956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4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94B2922-1368-465A-883F-67F04D1BC01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B77C1-3BD4-457E-9704-B5B137CC55EB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7192732-B654-4009-9298-30EDCB15636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AF348B-1371-498C-87D8-4314DA5B1F5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FB535-A736-4676-A714-5DE0EBBFF02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83142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AF5B9337-8FB2-4D7B-A5C2-5CEFA865AD82}"/>
              </a:ext>
            </a:extLst>
          </p:cNvPr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zh-TW" altLang="en-US" sz="1350">
              <a:solidFill>
                <a:prstClr val="black"/>
              </a:solidFill>
              <a:latin typeface="Arial" charset="0"/>
              <a:ea typeface="新細明體" charset="-120"/>
              <a:cs typeface="微軟正黑體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2"/>
            <a:ext cx="8915400" cy="2724845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5130083D-BD58-431E-B006-CB8C2FDB6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87F03-7F8C-470A-A4DC-858DBFF62711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75427546-397B-4A32-B745-51BDBFE09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CA6AC1B-CFF1-43FA-8059-B2708268B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8AF254-695D-4307-AE37-EF6B7851939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69706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85A2426C-DDB0-414D-914A-908325B4F7A4}"/>
              </a:ext>
            </a:extLst>
          </p:cNvPr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zh-TW" altLang="en-US" sz="1350">
              <a:solidFill>
                <a:prstClr val="black"/>
              </a:solidFill>
              <a:latin typeface="Arial" charset="0"/>
              <a:ea typeface="新細明體" charset="-120"/>
              <a:cs typeface="微軟正黑體"/>
            </a:endParaRPr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A5D75DBE-240B-4556-AA86-469DD4B68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6975" y="647700"/>
            <a:ext cx="609600" cy="585788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6000">
                <a:solidFill>
                  <a:srgbClr val="E78712"/>
                </a:solidFill>
              </a:rPr>
              <a:t>“</a:t>
            </a: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E5F61E80-5E06-4301-A68C-853323705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4088" y="2905125"/>
            <a:ext cx="609600" cy="5842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6000">
                <a:solidFill>
                  <a:srgbClr val="E78712"/>
                </a:solidFill>
              </a:rPr>
              <a:t>”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50" y="609600"/>
            <a:ext cx="8393927" cy="28956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841C025D-6321-4CB6-9382-6A5FB3D4276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EB617-FC42-4A73-96E1-9BC733177A83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105165C2-6D02-4BC3-A91E-CDC891A3DA1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C30C8651-CB23-48C1-9226-D21FC922950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82CC9-07B6-4EA1-8788-72A2FA674D0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4800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3F6ED37-2415-460B-8F3E-9B97947D5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01603-D65B-46DF-860A-6B751551CFFD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6D34C40-BBD3-47D8-A58D-3D020C770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04640D9-BB45-4FF4-A382-1362CE3FC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60AC1-3B6E-4597-A1AA-55423F91E2D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81541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0B55F398-51BD-431C-ACD0-49D1F0E69F8E}"/>
              </a:ext>
            </a:extLst>
          </p:cNvPr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zh-TW" altLang="en-US" sz="1350">
              <a:solidFill>
                <a:prstClr val="black"/>
              </a:solidFill>
              <a:latin typeface="Arial" charset="0"/>
              <a:ea typeface="新細明體" charset="-120"/>
              <a:cs typeface="微軟正黑體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772FE40A-F6B7-4A7F-95DF-B915DDE7EC9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3DA3A-306A-4D4A-9E8C-5F96B7359ECF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1DC74008-494C-4CAC-BBCC-9CBBA12BE16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75C33BE3-2127-4832-AB34-DBF381A7CF6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FDAB7E-C4CC-40AA-A460-F818A33BB5A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38109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2C6EEEED-CFF3-464B-850E-9BA91A7A9788}"/>
              </a:ext>
            </a:extLst>
          </p:cNvPr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zh-TW" altLang="en-US" sz="1350">
              <a:solidFill>
                <a:prstClr val="black"/>
              </a:solidFill>
              <a:latin typeface="Arial" charset="0"/>
              <a:ea typeface="新細明體" charset="-120"/>
              <a:cs typeface="微軟正黑體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1BADEBE-3AEE-4E70-9F20-F32070E2D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AE5E0-6F04-4889-83B4-B10298B1F179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5E87D17-5FA8-4117-AD2E-97629E2F5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0617AA1-8B19-44D3-8777-459B1A665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AF2C9-E13E-4736-8307-635DB3BB9ED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28800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9EC43437-59C5-4509-B791-3A9B661BD30C}"/>
              </a:ext>
            </a:extLst>
          </p:cNvPr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zh-TW" altLang="en-US" sz="1350">
              <a:solidFill>
                <a:prstClr val="black"/>
              </a:solidFill>
              <a:latin typeface="Arial" charset="0"/>
              <a:ea typeface="新細明體" charset="-120"/>
              <a:cs typeface="微軟正黑體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3" y="627407"/>
            <a:ext cx="2207601" cy="5283817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7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F3157B-E6AF-4434-B137-8268B04BF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3419C-DF11-4D89-B73F-8DF6B50A401E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599C490-310B-4F45-9590-F3359393D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CC8871C-5595-444B-AB38-23EF3A03F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4783A-D94A-4C61-ADE5-771035D2DB2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88990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auto">
          <a:xfrm>
            <a:off x="0" y="4324350"/>
            <a:ext cx="1744663" cy="777875"/>
          </a:xfrm>
          <a:custGeom>
            <a:avLst/>
            <a:gdLst>
              <a:gd name="T0" fmla="*/ 1346017 w 372"/>
              <a:gd name="T1" fmla="*/ 777875 h 166"/>
              <a:gd name="T2" fmla="*/ 1374157 w 372"/>
              <a:gd name="T3" fmla="*/ 768503 h 166"/>
              <a:gd name="T4" fmla="*/ 1378847 w 372"/>
              <a:gd name="T5" fmla="*/ 763817 h 166"/>
              <a:gd name="T6" fmla="*/ 1735283 w 372"/>
              <a:gd name="T7" fmla="*/ 407681 h 166"/>
              <a:gd name="T8" fmla="*/ 1735283 w 372"/>
              <a:gd name="T9" fmla="*/ 365508 h 166"/>
              <a:gd name="T10" fmla="*/ 1378847 w 372"/>
              <a:gd name="T11" fmla="*/ 14058 h 166"/>
              <a:gd name="T12" fmla="*/ 1374157 w 372"/>
              <a:gd name="T13" fmla="*/ 9372 h 166"/>
              <a:gd name="T14" fmla="*/ 1346017 w 372"/>
              <a:gd name="T15" fmla="*/ 0 h 166"/>
              <a:gd name="T16" fmla="*/ 0 w 372"/>
              <a:gd name="T17" fmla="*/ 0 h 166"/>
              <a:gd name="T18" fmla="*/ 0 w 372"/>
              <a:gd name="T19" fmla="*/ 777875 h 166"/>
              <a:gd name="T20" fmla="*/ 1346017 w 372"/>
              <a:gd name="T21" fmla="*/ 777875 h 1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48847D4-9C55-417F-97E6-244B4716C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09EB7-CD15-4378-B91E-73588519A100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FA60397-27F0-4598-87C0-8DA8DA703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7374B63-3EEB-4597-A622-87AD267B1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4529138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DE3A3-E8FA-42DF-A3B9-24DA5D5F472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26199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72B9F02-9FEC-42ED-BA10-E8E1FA1D9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41175-7843-4607-8A04-E31C8FE3D2A6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E73BD56-A75D-4A1F-B6EE-B58974FBA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DE8AAC6-7CB6-4B83-A5EF-64D13863C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BA665-F772-4A3A-A257-69D5D9DE521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30161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C8417EA-EEBC-42B0-9A72-10DBC0057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21F55-EE78-464A-B72C-E82DE1297B20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CB25B3C-82B4-4935-8A7B-8967D3A54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EB1A314-B7A0-4760-B813-B1C95C150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BF5B7-5E40-44EC-81B8-54DD34557F6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78158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426CBB6E-D9DF-4670-96AF-6FB8E3C8E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FEAAD-84FA-4FB7-A28F-412A793D405A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5E7B69C4-CA87-4140-961F-503C1D7A9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E457527-85EF-4400-B3B7-BE2A98216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5F3AC-6376-4360-95A2-876F5887360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65206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264B6A96-1D25-41C4-A143-1645B6FAF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1AF42-CEAD-48B9-A45E-CFFCEDAF126B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CC328D81-04B3-4E0E-8464-E802D55D6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4DB71AF-CFD9-449F-9216-DB6FF83D8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1F5D3-6BEC-4EAB-9C26-13A3E61E7FF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19588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2443A699-B054-45EA-B60D-01AB834BF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593D2-624F-4287-9C12-7129536BB37B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7F2CC08C-0E64-452B-8C14-72CAE3ADC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B7B7EB94-0BE5-423F-9AA8-836FE9160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1D36C-884E-4CA9-9A03-52130CE7482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11061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2EBC24DB-0BC7-430E-A3AB-7838A9B3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99114-885A-4566-8FBF-E2D8F9F23B0F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C02FECD0-B14C-4C1F-87F6-A22BC6F33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19228AC-EAF5-4437-835C-114E84A1D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CDA61-A3A2-4E4A-9B45-F3E57EBEE1F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0395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99B09B52-3FEC-4095-BCB7-4F45998C8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571B0-3FDA-4CBE-9813-96627253447C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DB338A58-8310-4B0A-B3CD-4CEA9BB04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2718126-458F-4ED2-8ADD-5FFF39FF3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74255-E86C-40F9-9ACF-D292E097726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68241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159B0187-A07D-4667-97B7-7FD61F737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B9A35-9E36-4669-8E98-23C09E3D29D3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DE969E9B-119E-4E7D-8CED-608ABCF80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226F8761-62CB-41B3-BAA0-612BCA39D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339F6-3958-4DCA-AD29-F7D526B1A00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7606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ECB1C634-E116-475C-9805-5E8464B35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DD624-10B1-4AD4-B4E9-C735DE21D640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CA279513-57AF-46AD-97E0-49136236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94BD5ED8-D0FB-425C-8312-048F5D9A3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FD3EC-7896-44CF-B403-216F3B6CFC3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84343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671F1A8-F820-46AE-B937-49357FBD6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4D078-80A0-486F-9994-1DCF01F835A2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E2E90C7-A616-47A7-90B9-856CEA44F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A7EB7F7-3A28-4C26-A99C-20D7EC47D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C1220-A203-423F-9A4A-E7355AE9CDC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49399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AFD8D5C7-3BDB-4640-AB83-AC3D50419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6975" y="647700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defRPr/>
            </a:pPr>
            <a:r>
              <a:rPr lang="en-US" altLang="zh-TW" sz="800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E7643EF6-C2C9-4E67-A70B-48D7900D5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4088" y="290512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defRPr/>
            </a:pPr>
            <a:r>
              <a:rPr lang="en-US" altLang="zh-TW" sz="800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D11C00A-4999-4304-9146-D2209BFA2D6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60A1C2-E2AC-4EC0-ADF9-12E84F88370A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E18078B-F853-4286-A9AB-B36D55B42FB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20618FD-1FFC-4DD1-ADCE-5EA00F192EB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5F809-01DD-4663-8512-1DB3DFAE38A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77439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A0E0ABC9-3582-44B5-B475-4D3FEB46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7E93F-F774-482B-9742-225FE77EDDD3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F28C2C24-2D79-44ED-BBFA-B11F7DA2E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B9F4B96B-C905-4E71-8164-AEA6617D4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96BBA8-BCC8-4B9E-AE59-F96755087A9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92371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DB9401F4-1C2B-45D9-864C-07D194304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6975" y="647700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defRPr/>
            </a:pPr>
            <a:r>
              <a:rPr lang="en-US" altLang="zh-TW" sz="800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F00E01B5-84CA-4D58-AE1A-B63EFF2DE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4088" y="290512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defRPr/>
            </a:pPr>
            <a:r>
              <a:rPr lang="en-US" altLang="zh-TW" sz="800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F02F997E-83F9-4AE6-B931-CFDD2C7EC2F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EC365-9A9B-41A6-9994-FC777B75B648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FDC26A97-CAB7-418B-B717-4D81592407E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05AFFBF6-8D42-48AB-A663-D6223AC9515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3945C3-F38B-4BB5-BA16-6362D1B269A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67475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64CB0488-2483-4647-BF80-5518E0A5CA6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55712-D6B2-4C44-B7AB-A94159B15EBC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DB660DA0-9AB3-49DD-9E4E-119A7EAA0A9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88C5F1ED-CF87-443A-85A4-DD8EA95C2A2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E6985C-8BFB-420C-BC25-F4E54B202ED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37922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68A2D50-4396-4E65-871B-E5B043F39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9B2B5-7D1E-4812-8AA5-4806D94A5A61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9362ADB-6A52-4722-B10C-B3F29604B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8BE0551-92F4-4676-BD72-F6E6D0BD7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3B792-05B5-48A1-931D-80C04D21422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87562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EAB3F37-0E46-4AD3-B45C-4E6AC7714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26705-07D0-4DDB-850E-0AE482D01861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499705C-905A-4D16-A02B-5D270CD6E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DF901D7-2B6A-4B8A-BCC1-CD7929901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54E7D-A729-4348-B236-A9A30431C01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52125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CD09B3FA-CDC1-42F1-95FD-C857427C1524}"/>
              </a:ext>
            </a:extLst>
          </p:cNvPr>
          <p:cNvSpPr>
            <a:spLocks/>
          </p:cNvSpPr>
          <p:nvPr/>
        </p:nvSpPr>
        <p:spPr bwMode="auto">
          <a:xfrm>
            <a:off x="0" y="4324350"/>
            <a:ext cx="1744663" cy="777875"/>
          </a:xfrm>
          <a:custGeom>
            <a:avLst/>
            <a:gdLst>
              <a:gd name="T0" fmla="*/ 0 w 372"/>
              <a:gd name="T1" fmla="*/ 0 h 166"/>
              <a:gd name="T2" fmla="*/ 372 w 372"/>
              <a:gd name="T3" fmla="*/ 166 h 166"/>
            </a:gdLst>
            <a:ahLst/>
            <a:cxnLst>
              <a:cxn ang="0">
                <a:pos x="287" y="166"/>
              </a:cxn>
              <a:cxn ang="0">
                <a:pos x="293" y="164"/>
              </a:cxn>
              <a:cxn ang="0">
                <a:pos x="294" y="163"/>
              </a:cxn>
              <a:cxn ang="0">
                <a:pos x="370" y="87"/>
              </a:cxn>
              <a:cxn ang="0">
                <a:pos x="370" y="78"/>
              </a:cxn>
              <a:cxn ang="0">
                <a:pos x="294" y="3"/>
              </a:cxn>
              <a:cxn ang="0">
                <a:pos x="293" y="2"/>
              </a:cxn>
              <a:cxn ang="0">
                <a:pos x="287" y="0"/>
              </a:cxn>
              <a:cxn ang="0">
                <a:pos x="0" y="0"/>
              </a:cxn>
              <a:cxn ang="0">
                <a:pos x="0" y="166"/>
              </a:cxn>
              <a:cxn ang="0">
                <a:pos x="287" y="166"/>
              </a:cxn>
            </a:cxnLst>
            <a:rect l="T0" t="T1" r="T2" b="T3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zh-TW" altLang="en-US" sz="1351">
              <a:solidFill>
                <a:prstClr val="black"/>
              </a:solidFill>
              <a:latin typeface="Arial" charset="0"/>
              <a:ea typeface="新細明體" charset="-120"/>
              <a:cs typeface="微軟正黑體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6" y="2514601"/>
            <a:ext cx="8915399" cy="2262781"/>
          </a:xfrm>
        </p:spPr>
        <p:txBody>
          <a:bodyPr anchor="b">
            <a:normAutofit/>
          </a:bodyPr>
          <a:lstStyle>
            <a:lvl1pPr>
              <a:defRPr sz="405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6" y="4777385"/>
            <a:ext cx="8915399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59F351D-4197-4DFC-8B82-2318B2EBF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B9904-2B69-40D4-8EA4-3773B1FEE739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87D0AD7-AE59-42CA-8A80-7DF82C82B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409C1DA-F41E-4C76-8343-0595DC56C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4529138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BA277-ADD8-4FCF-BC83-7A2CAF962B1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9115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23C5B748-0D1D-4366-8796-D4BF23E30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94423-0289-455A-BEFC-B7FAE7FFDE1B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BE6976C9-A7B1-4F81-868F-86AD00738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71E16F7-83C2-4D34-96A4-2DB92D024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F529B-C2D0-48A4-957F-7D8AA8A4CA7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93081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B0E5727E-546E-4165-9B2D-C168A477063C}"/>
              </a:ext>
            </a:extLst>
          </p:cNvPr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zh-TW" altLang="en-US" sz="1351">
              <a:solidFill>
                <a:prstClr val="black"/>
              </a:solidFill>
              <a:latin typeface="Arial" charset="0"/>
              <a:ea typeface="新細明體" charset="-120"/>
              <a:cs typeface="微軟正黑體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9" y="624110"/>
            <a:ext cx="8911687" cy="12808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6712997-D7ED-4D6E-947B-8F6E0FBBF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1A901-0B39-46F4-BE9D-570E00BC3DA0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4FC9C48-0DC9-4CE2-9A7E-E317DD488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37A83C5-D8F0-4FD9-9B65-80701FD7A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F49C6-FE6D-43EB-94EA-6EDB723F9B6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1978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ED7EB2EC-7A30-40BD-97E4-40CC8A032413}"/>
              </a:ext>
            </a:extLst>
          </p:cNvPr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zh-TW" altLang="en-US" sz="1351">
              <a:solidFill>
                <a:prstClr val="black"/>
              </a:solidFill>
              <a:latin typeface="Arial" charset="0"/>
              <a:ea typeface="新細明體" charset="-120"/>
              <a:cs typeface="微軟正黑體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6" y="2058750"/>
            <a:ext cx="8915399" cy="14688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6" y="3530129"/>
            <a:ext cx="8915399" cy="860400"/>
          </a:xfrm>
        </p:spPr>
        <p:txBody>
          <a:bodyPr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891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175DAAE-EA23-4313-933D-D55F06844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F9A73-F273-41D1-B871-DE0D9BDEEB19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ABE3B47-7F6F-4850-9AC2-A8DEC192D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EEDDE21-41C2-4DCE-8A2C-61EDFA314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3BA430-D225-46B1-BE73-02A86BC2243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69886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A02CB9C0-1096-4D76-8781-9C0130941645}"/>
              </a:ext>
            </a:extLst>
          </p:cNvPr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zh-TW" altLang="en-US" sz="1351">
              <a:solidFill>
                <a:prstClr val="black"/>
              </a:solidFill>
              <a:latin typeface="Arial" charset="0"/>
              <a:ea typeface="新細明體" charset="-120"/>
              <a:cs typeface="微軟正黑體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9820940D-B5CE-4E3A-B574-3956E6A98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5E222-B17E-4C43-B1A7-54490AF36EA5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9D4B9D48-17E6-4ADF-A9DB-56029451D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59B1F52-06A8-429B-A870-4A9CAF992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4870C-AC9D-4128-A4EC-22449284773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34757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>
            <a:extLst>
              <a:ext uri="{FF2B5EF4-FFF2-40B4-BE49-F238E27FC236}">
                <a16:creationId xmlns:a16="http://schemas.microsoft.com/office/drawing/2014/main" id="{69BF4A8D-BFA2-4EAB-A3ED-B4B29B3D3DF5}"/>
              </a:ext>
            </a:extLst>
          </p:cNvPr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zh-TW" altLang="en-US" sz="1351">
              <a:solidFill>
                <a:prstClr val="black"/>
              </a:solidFill>
              <a:latin typeface="Arial" charset="0"/>
              <a:ea typeface="新細明體" charset="-120"/>
              <a:cs typeface="微軟正黑體"/>
            </a:endParaRPr>
          </a:p>
        </p:txBody>
      </p:sp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5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33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5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15106521-E7B2-4DC3-86B0-EFAC3B24F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BE8650-DDBB-40A6-92EB-0AC59334969E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4A2B5FA8-823B-4710-BDAC-AF959FC64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A6E230B-ECFD-4D17-AF5D-9F4C3EF12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14455-2E9B-4B94-BC58-AD8A00F93EA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92013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>
            <a:extLst>
              <a:ext uri="{FF2B5EF4-FFF2-40B4-BE49-F238E27FC236}">
                <a16:creationId xmlns:a16="http://schemas.microsoft.com/office/drawing/2014/main" id="{6FC5F463-1441-4378-B2C5-E77015CE06E9}"/>
              </a:ext>
            </a:extLst>
          </p:cNvPr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zh-TW" altLang="en-US" sz="1351">
              <a:solidFill>
                <a:prstClr val="black"/>
              </a:solidFill>
              <a:latin typeface="Arial" charset="0"/>
              <a:ea typeface="新細明體" charset="-120"/>
              <a:cs typeface="微軟正黑體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90A36542-7673-49C1-B67C-C1429D7BF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4D611-AE0C-453D-966A-97F05629FC74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7C8D674-1401-49DC-84B8-26CF16564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666C62E5-DE79-4F33-8BE4-8F1910EAB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E663E-5106-4F56-8D5D-440BAFD507A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28818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>
            <a:extLst>
              <a:ext uri="{FF2B5EF4-FFF2-40B4-BE49-F238E27FC236}">
                <a16:creationId xmlns:a16="http://schemas.microsoft.com/office/drawing/2014/main" id="{B5480F2D-BEEE-4C1C-8980-7AAC7B9957CD}"/>
              </a:ext>
            </a:extLst>
          </p:cNvPr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zh-TW" altLang="en-US" sz="1351">
              <a:solidFill>
                <a:prstClr val="black"/>
              </a:solidFill>
              <a:latin typeface="Arial" charset="0"/>
              <a:ea typeface="新細明體" charset="-120"/>
              <a:cs typeface="微軟正黑體"/>
            </a:endParaRP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365B2895-A00D-4F43-AF1C-247E65054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3EE2A-6A67-4994-9B9E-D324DA27E3DC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A8DC6085-53DB-41B6-BBB0-6B34B7A04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BD0531A-31BB-4438-8789-1EEA051A5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0CA69-D77D-4EBA-89E0-D52E19C7FB4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19742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FA58C9BE-DA09-4B58-84E9-B4C138ACBE76}"/>
              </a:ext>
            </a:extLst>
          </p:cNvPr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zh-TW" altLang="en-US" sz="1351">
              <a:solidFill>
                <a:prstClr val="black"/>
              </a:solidFill>
              <a:latin typeface="Arial" charset="0"/>
              <a:ea typeface="新細明體" charset="-120"/>
              <a:cs typeface="微軟正黑體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7" y="446088"/>
            <a:ext cx="3505199" cy="976312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94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7" y="1598613"/>
            <a:ext cx="3505199" cy="4262436"/>
          </a:xfrm>
        </p:spPr>
        <p:txBody>
          <a:bodyPr/>
          <a:lstStyle>
            <a:lvl1pPr marL="0" indent="0">
              <a:buNone/>
              <a:defRPr sz="1051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1E126A01-C041-47E9-842E-B658AFB84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FEBC0-3462-43B1-A187-834BA9088BF7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0F5DE00D-AA2A-4A7E-8BEE-D03B5D568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3F42C7AE-7A48-4A3F-A2CB-27E5CC976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444BA-A2B5-420C-AC44-E9B0DDB6423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5808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49109B76-11F2-4576-A4F6-890D7E5C60AF}"/>
              </a:ext>
            </a:extLst>
          </p:cNvPr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zh-TW" altLang="en-US" sz="1351">
              <a:solidFill>
                <a:prstClr val="black"/>
              </a:solidFill>
              <a:latin typeface="Arial" charset="0"/>
              <a:ea typeface="新細明體" charset="-120"/>
              <a:cs typeface="微軟正黑體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891" indent="0">
              <a:buNone/>
              <a:defRPr sz="1200"/>
            </a:lvl2pPr>
            <a:lvl3pPr marL="685783" indent="0">
              <a:buNone/>
              <a:defRPr sz="1200"/>
            </a:lvl3pPr>
            <a:lvl4pPr marL="1028674" indent="0">
              <a:buNone/>
              <a:defRPr sz="1200"/>
            </a:lvl4pPr>
            <a:lvl5pPr marL="1371566" indent="0">
              <a:buNone/>
              <a:defRPr sz="1200"/>
            </a:lvl5pPr>
            <a:lvl6pPr marL="1714457" indent="0">
              <a:buNone/>
              <a:defRPr sz="1200"/>
            </a:lvl6pPr>
            <a:lvl7pPr marL="2057349" indent="0">
              <a:buNone/>
              <a:defRPr sz="1200"/>
            </a:lvl7pPr>
            <a:lvl8pPr marL="2400240" indent="0">
              <a:buNone/>
              <a:defRPr sz="1200"/>
            </a:lvl8pPr>
            <a:lvl9pPr marL="2743131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38F4DD10-D7CB-482C-8820-2B1858C19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EF9BB-D1EA-4B4A-A22B-E2D1229F8669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CB159A5F-4822-480F-8002-5FF1E2728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A4FF17D3-3D87-4B45-A4EC-6C71D8890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CD4941-EBAA-4D1C-93BB-C10F88ECDE8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63530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E8E82486-E9FD-4D2C-B193-59560B5D6932}"/>
              </a:ext>
            </a:extLst>
          </p:cNvPr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zh-TW" altLang="en-US" sz="1351">
              <a:solidFill>
                <a:prstClr val="black"/>
              </a:solidFill>
              <a:latin typeface="Arial" charset="0"/>
              <a:ea typeface="新細明體" charset="-120"/>
              <a:cs typeface="微軟正黑體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6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6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35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891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A91CFB-E884-42D2-8C6D-E6605C755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9DE45-59FF-4A1E-92FB-3C0505EE90AA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BA0EB19-EBE7-47EB-8BE5-315AC52AC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FA4C7B7-FFF0-4DDB-A65D-8AFF10E51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F632D2-68DC-4C89-A4E1-001D819B812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30588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A3C55AFD-72D2-4F52-84B1-3E9BB8D8B21D}"/>
              </a:ext>
            </a:extLst>
          </p:cNvPr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zh-TW" altLang="en-US" sz="1351">
              <a:solidFill>
                <a:prstClr val="black"/>
              </a:solidFill>
              <a:latin typeface="Arial" charset="0"/>
              <a:ea typeface="新細明體" charset="-120"/>
              <a:cs typeface="微軟正黑體"/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F89556DA-07C2-4A5F-8195-E2D110D2F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6975" y="647700"/>
            <a:ext cx="609600" cy="585788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6000">
                <a:solidFill>
                  <a:srgbClr val="E78712"/>
                </a:solidFill>
              </a:rPr>
              <a:t>“</a:t>
            </a: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D7CD0697-8014-4C96-8EE3-48ED1B007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4088" y="2905125"/>
            <a:ext cx="609600" cy="5842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6000">
                <a:solidFill>
                  <a:srgbClr val="E78712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52" y="609600"/>
            <a:ext cx="8393927" cy="28956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3" y="3505200"/>
            <a:ext cx="753655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91" indent="0">
              <a:buFontTx/>
              <a:buNone/>
              <a:defRPr/>
            </a:lvl2pPr>
            <a:lvl3pPr marL="685783" indent="0">
              <a:buFontTx/>
              <a:buNone/>
              <a:defRPr/>
            </a:lvl3pPr>
            <a:lvl4pPr marL="1028674" indent="0">
              <a:buFontTx/>
              <a:buNone/>
              <a:defRPr/>
            </a:lvl4pPr>
            <a:lvl5pPr marL="1371566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6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35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891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F2DAD4D-D365-47D1-8DA5-6248CF11110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FB467-66D3-4146-AF3A-0BC1A648477F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3B484BB-9A00-494B-9233-9EB60D8AE83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2BD7C67-84F9-4C10-AEEB-F2851BAC2CB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760CE-914A-4D06-B497-7CD06A13DF0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6390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2B1674C8-2BC7-4940-8277-525B10816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94111-61AE-481B-A7DF-48D51635A731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6ACA069-B503-4415-B252-99B5D668B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3C2DD28-8DF3-4FFA-A8B1-CB11F055D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FB544-D8FA-4ED4-9A90-4D063DBAB89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0587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0CE5A912-E6A8-493B-AEA0-5969BF8A266F}"/>
              </a:ext>
            </a:extLst>
          </p:cNvPr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zh-TW" altLang="en-US" sz="1351">
              <a:solidFill>
                <a:prstClr val="black"/>
              </a:solidFill>
              <a:latin typeface="Arial" charset="0"/>
              <a:ea typeface="新細明體" charset="-120"/>
              <a:cs typeface="微軟正黑體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3"/>
            <a:ext cx="8915400" cy="2724845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D8239A3A-6972-4F2C-98AB-A7A075119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58F94-D612-4996-9745-954F321B5BDE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FCC8BB1D-5AF2-4079-8C88-035AAF76F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774EE28-0A08-4375-8BD8-903B49D1F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37DB17-8B69-46B7-B177-5CCA5D66730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44336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F7FF9671-E119-4A1F-9B17-F3632896D130}"/>
              </a:ext>
            </a:extLst>
          </p:cNvPr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zh-TW" altLang="en-US" sz="1351">
              <a:solidFill>
                <a:prstClr val="black"/>
              </a:solidFill>
              <a:latin typeface="Arial" charset="0"/>
              <a:ea typeface="新細明體" charset="-120"/>
              <a:cs typeface="微軟正黑體"/>
            </a:endParaRPr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9C980A77-9B9E-468F-8756-9A671E52B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6975" y="647700"/>
            <a:ext cx="609600" cy="585788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6000">
                <a:solidFill>
                  <a:srgbClr val="E78712"/>
                </a:solidFill>
              </a:rPr>
              <a:t>“</a:t>
            </a: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5F092DFA-5DD4-4D56-937F-3DDAE58F8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4088" y="2905125"/>
            <a:ext cx="609600" cy="5842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6000">
                <a:solidFill>
                  <a:srgbClr val="E78712"/>
                </a:solidFill>
              </a:rPr>
              <a:t>”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52" y="609600"/>
            <a:ext cx="8393927" cy="28956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891" indent="0">
              <a:buFontTx/>
              <a:buNone/>
              <a:defRPr/>
            </a:lvl2pPr>
            <a:lvl3pPr marL="685783" indent="0">
              <a:buFontTx/>
              <a:buNone/>
              <a:defRPr/>
            </a:lvl3pPr>
            <a:lvl4pPr marL="1028674" indent="0">
              <a:buFontTx/>
              <a:buNone/>
              <a:defRPr/>
            </a:lvl4pPr>
            <a:lvl5pPr marL="1371566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1CAE3D32-0376-4FF5-A9E2-2E4E0828A3C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0E86C-1610-4E59-AB3A-59903303DEEC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AF006E1C-BE51-4CA0-A7F4-3424EEEF50D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C5B63389-211B-4B15-B168-E5216AAE3AB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EB871-C0E4-44CA-AB0B-4A375B3328B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54240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1C636AAD-E797-47EC-8802-3F207CC7CAF3}"/>
              </a:ext>
            </a:extLst>
          </p:cNvPr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zh-TW" altLang="en-US" sz="1351">
              <a:solidFill>
                <a:prstClr val="black"/>
              </a:solidFill>
              <a:latin typeface="Arial" charset="0"/>
              <a:ea typeface="新細明體" charset="-120"/>
              <a:cs typeface="微軟正黑體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6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891" indent="0">
              <a:buFontTx/>
              <a:buNone/>
              <a:defRPr/>
            </a:lvl2pPr>
            <a:lvl3pPr marL="685783" indent="0">
              <a:buFontTx/>
              <a:buNone/>
              <a:defRPr/>
            </a:lvl3pPr>
            <a:lvl4pPr marL="1028674" indent="0">
              <a:buFontTx/>
              <a:buNone/>
              <a:defRPr/>
            </a:lvl4pPr>
            <a:lvl5pPr marL="1371566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B22DCFC8-C0FC-4055-8C90-5EB128A0057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6A69A-80EF-4E6E-BDD1-D8A999FBDCE5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EDF1CCDC-9675-43A6-B660-CFE298895A8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D4680DB-379C-4BB7-A0E0-F0E2DC84DF9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C77A4-2522-4C57-B7A6-8C1760CF1E0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46865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44AC78AD-B6CF-4029-AC3A-AC3AD9C8C2B1}"/>
              </a:ext>
            </a:extLst>
          </p:cNvPr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zh-TW" altLang="en-US" sz="1351">
              <a:solidFill>
                <a:prstClr val="black"/>
              </a:solidFill>
              <a:latin typeface="Arial" charset="0"/>
              <a:ea typeface="新細明體" charset="-120"/>
              <a:cs typeface="微軟正黑體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D034645-D9E9-4485-BAC2-7A2152D96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87923-5348-4822-85D3-CC52F75DE52B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678BF04-D9D9-4FFB-9365-46A05A3D4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D7E580-8FBF-4C3C-8F9C-434CD9571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27D97-7A0A-4876-B75D-47ADF59C213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99446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18B714AE-85A1-44FF-8FC5-E98447A802C6}"/>
              </a:ext>
            </a:extLst>
          </p:cNvPr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zh-TW" altLang="en-US" sz="1351">
              <a:solidFill>
                <a:prstClr val="black"/>
              </a:solidFill>
              <a:latin typeface="Arial" charset="0"/>
              <a:ea typeface="新細明體" charset="-120"/>
              <a:cs typeface="微軟正黑體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6" y="627411"/>
            <a:ext cx="2207601" cy="5283817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11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C501DD2-E213-4296-99D7-4CE438703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E8B43-6CA4-47BB-AB6E-1D9897849956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11C682B-6BF9-4294-B416-FD5776257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2730BED-9306-4D4B-987C-7C3F0EBC6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B123F-419D-4695-8981-6F012A2E85D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24869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</p:spTree>
    <p:extLst>
      <p:ext uri="{BB962C8B-B14F-4D97-AF65-F5344CB8AC3E}">
        <p14:creationId xmlns:p14="http://schemas.microsoft.com/office/powerpoint/2010/main" val="40324658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4587750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2600008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4871265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721840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A2938727-99B6-4D95-B0CA-5B5B8A3A2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74D4A-D7D3-4E38-A0BF-5058E518605D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8E3BAB6-8309-466B-8C5A-C879AC4B9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B80AA78-15DC-43F2-A07F-11DB18778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D4A0F-F097-40A8-B67E-BCDFB85B4C5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345784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7651155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35871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3240956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6399523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0947025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1600201"/>
            <a:ext cx="2743200" cy="452596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8026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244343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748549E2-6FFB-4858-BDC7-6E0F779D1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E933D-B0F7-4102-9E26-7597F1760E44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69DAC71A-8EE6-41CC-9CD3-AE30D1F93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E4A8F92E-DA87-4301-AA7C-58EE3DDBA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DEFAC-1370-4570-ACA2-F93FDE4A49B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3929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E37F7570-21AB-4022-9A40-634742368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9EC1A-76AD-443D-9BDE-7C626FAD6C0A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93F8BA05-3070-4666-84E4-86E60FF91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B7177FC6-C796-4D4C-BAEC-8B4390D68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AED44-74AD-490D-A8D3-799D7C5DF0A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1163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2"/>
          <p:cNvGrpSpPr>
            <a:grpSpLocks/>
          </p:cNvGrpSpPr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1046" name="Freeform 11"/>
            <p:cNvSpPr>
              <a:spLocks/>
            </p:cNvSpPr>
            <p:nvPr/>
          </p:nvSpPr>
          <p:spPr bwMode="auto">
            <a:xfrm>
              <a:off x="2487613" y="2284222"/>
              <a:ext cx="85200" cy="534098"/>
            </a:xfrm>
            <a:custGeom>
              <a:avLst/>
              <a:gdLst>
                <a:gd name="T0" fmla="*/ 2147483646 w 22"/>
                <a:gd name="T1" fmla="*/ 2147483646 h 136"/>
                <a:gd name="T2" fmla="*/ 2147483646 w 22"/>
                <a:gd name="T3" fmla="*/ 2147483646 h 136"/>
                <a:gd name="T4" fmla="*/ 0 w 22"/>
                <a:gd name="T5" fmla="*/ 0 h 136"/>
                <a:gd name="T6" fmla="*/ 0 w 22"/>
                <a:gd name="T7" fmla="*/ 2147483646 h 136"/>
                <a:gd name="T8" fmla="*/ 2147483646 w 22"/>
                <a:gd name="T9" fmla="*/ 2147483646 h 136"/>
                <a:gd name="T10" fmla="*/ 2147483646 w 22"/>
                <a:gd name="T11" fmla="*/ 2147483646 h 1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36"/>
                <a:gd name="T20" fmla="*/ 22 w 22"/>
                <a:gd name="T21" fmla="*/ 136 h 1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47" name="Freeform 12"/>
            <p:cNvSpPr>
              <a:spLocks/>
            </p:cNvSpPr>
            <p:nvPr/>
          </p:nvSpPr>
          <p:spPr bwMode="auto">
            <a:xfrm>
              <a:off x="2597156" y="2779108"/>
              <a:ext cx="550418" cy="1978191"/>
            </a:xfrm>
            <a:custGeom>
              <a:avLst/>
              <a:gdLst>
                <a:gd name="T0" fmla="*/ 2147483646 w 140"/>
                <a:gd name="T1" fmla="*/ 2147483646 h 504"/>
                <a:gd name="T2" fmla="*/ 2147483646 w 140"/>
                <a:gd name="T3" fmla="*/ 2147483646 h 504"/>
                <a:gd name="T4" fmla="*/ 2147483646 w 140"/>
                <a:gd name="T5" fmla="*/ 2147483646 h 504"/>
                <a:gd name="T6" fmla="*/ 2147483646 w 140"/>
                <a:gd name="T7" fmla="*/ 2147483646 h 504"/>
                <a:gd name="T8" fmla="*/ 0 w 140"/>
                <a:gd name="T9" fmla="*/ 0 h 504"/>
                <a:gd name="T10" fmla="*/ 2147483646 w 140"/>
                <a:gd name="T11" fmla="*/ 2147483646 h 504"/>
                <a:gd name="T12" fmla="*/ 2147483646 w 140"/>
                <a:gd name="T13" fmla="*/ 2147483646 h 5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0"/>
                <a:gd name="T22" fmla="*/ 0 h 504"/>
                <a:gd name="T23" fmla="*/ 140 w 140"/>
                <a:gd name="T24" fmla="*/ 504 h 50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48" name="Freeform 13"/>
            <p:cNvSpPr>
              <a:spLocks/>
            </p:cNvSpPr>
            <p:nvPr/>
          </p:nvSpPr>
          <p:spPr bwMode="auto">
            <a:xfrm>
              <a:off x="3174622" y="4730255"/>
              <a:ext cx="519314" cy="1210171"/>
            </a:xfrm>
            <a:custGeom>
              <a:avLst/>
              <a:gdLst>
                <a:gd name="T0" fmla="*/ 2147483646 w 132"/>
                <a:gd name="T1" fmla="*/ 2147483646 h 308"/>
                <a:gd name="T2" fmla="*/ 0 w 132"/>
                <a:gd name="T3" fmla="*/ 0 h 308"/>
                <a:gd name="T4" fmla="*/ 0 w 132"/>
                <a:gd name="T5" fmla="*/ 2147483646 h 308"/>
                <a:gd name="T6" fmla="*/ 2147483646 w 132"/>
                <a:gd name="T7" fmla="*/ 2147483646 h 308"/>
                <a:gd name="T8" fmla="*/ 2147483646 w 132"/>
                <a:gd name="T9" fmla="*/ 2147483646 h 308"/>
                <a:gd name="T10" fmla="*/ 2147483646 w 132"/>
                <a:gd name="T11" fmla="*/ 2147483646 h 308"/>
                <a:gd name="T12" fmla="*/ 2147483646 w 132"/>
                <a:gd name="T13" fmla="*/ 2147483646 h 308"/>
                <a:gd name="T14" fmla="*/ 2147483646 w 132"/>
                <a:gd name="T15" fmla="*/ 2147483646 h 3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2"/>
                <a:gd name="T25" fmla="*/ 0 h 308"/>
                <a:gd name="T26" fmla="*/ 132 w 132"/>
                <a:gd name="T27" fmla="*/ 308 h 30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49" name="Freeform 14"/>
            <p:cNvSpPr>
              <a:spLocks/>
            </p:cNvSpPr>
            <p:nvPr/>
          </p:nvSpPr>
          <p:spPr bwMode="auto">
            <a:xfrm>
              <a:off x="3305804" y="5630785"/>
              <a:ext cx="146057" cy="309641"/>
            </a:xfrm>
            <a:custGeom>
              <a:avLst/>
              <a:gdLst>
                <a:gd name="T0" fmla="*/ 2147483646 w 37"/>
                <a:gd name="T1" fmla="*/ 2147483646 h 79"/>
                <a:gd name="T2" fmla="*/ 2147483646 w 37"/>
                <a:gd name="T3" fmla="*/ 2147483646 h 79"/>
                <a:gd name="T4" fmla="*/ 0 w 37"/>
                <a:gd name="T5" fmla="*/ 0 h 79"/>
                <a:gd name="T6" fmla="*/ 2147483646 w 37"/>
                <a:gd name="T7" fmla="*/ 2147483646 h 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"/>
                <a:gd name="T13" fmla="*/ 0 h 79"/>
                <a:gd name="T14" fmla="*/ 37 w 37"/>
                <a:gd name="T15" fmla="*/ 79 h 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50" name="Freeform 15"/>
            <p:cNvSpPr>
              <a:spLocks/>
            </p:cNvSpPr>
            <p:nvPr/>
          </p:nvSpPr>
          <p:spPr bwMode="auto">
            <a:xfrm>
              <a:off x="2572813" y="2818321"/>
              <a:ext cx="700533" cy="2834099"/>
            </a:xfrm>
            <a:custGeom>
              <a:avLst/>
              <a:gdLst>
                <a:gd name="T0" fmla="*/ 2147483646 w 178"/>
                <a:gd name="T1" fmla="*/ 2147483646 h 722"/>
                <a:gd name="T2" fmla="*/ 2147483646 w 178"/>
                <a:gd name="T3" fmla="*/ 2147483646 h 722"/>
                <a:gd name="T4" fmla="*/ 2147483646 w 178"/>
                <a:gd name="T5" fmla="*/ 2147483646 h 722"/>
                <a:gd name="T6" fmla="*/ 2147483646 w 178"/>
                <a:gd name="T7" fmla="*/ 2147483646 h 722"/>
                <a:gd name="T8" fmla="*/ 0 w 178"/>
                <a:gd name="T9" fmla="*/ 0 h 722"/>
                <a:gd name="T10" fmla="*/ 2147483646 w 178"/>
                <a:gd name="T11" fmla="*/ 2147483646 h 722"/>
                <a:gd name="T12" fmla="*/ 2147483646 w 178"/>
                <a:gd name="T13" fmla="*/ 2147483646 h 722"/>
                <a:gd name="T14" fmla="*/ 2147483646 w 178"/>
                <a:gd name="T15" fmla="*/ 2147483646 h 722"/>
                <a:gd name="T16" fmla="*/ 2147483646 w 178"/>
                <a:gd name="T17" fmla="*/ 2147483646 h 722"/>
                <a:gd name="T18" fmla="*/ 2147483646 w 178"/>
                <a:gd name="T19" fmla="*/ 2147483646 h 722"/>
                <a:gd name="T20" fmla="*/ 2147483646 w 178"/>
                <a:gd name="T21" fmla="*/ 2147483646 h 7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8"/>
                <a:gd name="T34" fmla="*/ 0 h 722"/>
                <a:gd name="T35" fmla="*/ 178 w 178"/>
                <a:gd name="T36" fmla="*/ 722 h 72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51" name="Freeform 16"/>
            <p:cNvSpPr>
              <a:spLocks/>
            </p:cNvSpPr>
            <p:nvPr/>
          </p:nvSpPr>
          <p:spPr bwMode="auto">
            <a:xfrm>
              <a:off x="2506546" y="285750"/>
              <a:ext cx="90610" cy="2493358"/>
            </a:xfrm>
            <a:custGeom>
              <a:avLst/>
              <a:gdLst>
                <a:gd name="T0" fmla="*/ 2147483646 w 23"/>
                <a:gd name="T1" fmla="*/ 2147483646 h 635"/>
                <a:gd name="T2" fmla="*/ 2147483646 w 23"/>
                <a:gd name="T3" fmla="*/ 2147483646 h 635"/>
                <a:gd name="T4" fmla="*/ 2147483646 w 23"/>
                <a:gd name="T5" fmla="*/ 2147483646 h 635"/>
                <a:gd name="T6" fmla="*/ 2147483646 w 23"/>
                <a:gd name="T7" fmla="*/ 2147483646 h 635"/>
                <a:gd name="T8" fmla="*/ 2147483646 w 23"/>
                <a:gd name="T9" fmla="*/ 2147483646 h 635"/>
                <a:gd name="T10" fmla="*/ 2147483646 w 23"/>
                <a:gd name="T11" fmla="*/ 2147483646 h 635"/>
                <a:gd name="T12" fmla="*/ 2147483646 w 23"/>
                <a:gd name="T13" fmla="*/ 0 h 635"/>
                <a:gd name="T14" fmla="*/ 2147483646 w 23"/>
                <a:gd name="T15" fmla="*/ 0 h 635"/>
                <a:gd name="T16" fmla="*/ 2147483646 w 23"/>
                <a:gd name="T17" fmla="*/ 2147483646 h 635"/>
                <a:gd name="T18" fmla="*/ 2147483646 w 23"/>
                <a:gd name="T19" fmla="*/ 2147483646 h 6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635"/>
                <a:gd name="T32" fmla="*/ 23 w 23"/>
                <a:gd name="T33" fmla="*/ 635 h 6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52" name="Freeform 17"/>
            <p:cNvSpPr>
              <a:spLocks/>
            </p:cNvSpPr>
            <p:nvPr/>
          </p:nvSpPr>
          <p:spPr bwMode="auto">
            <a:xfrm>
              <a:off x="2553880" y="2599273"/>
              <a:ext cx="67619" cy="420517"/>
            </a:xfrm>
            <a:custGeom>
              <a:avLst/>
              <a:gdLst>
                <a:gd name="T0" fmla="*/ 0 w 17"/>
                <a:gd name="T1" fmla="*/ 0 h 107"/>
                <a:gd name="T2" fmla="*/ 2147483646 w 17"/>
                <a:gd name="T3" fmla="*/ 2147483646 h 107"/>
                <a:gd name="T4" fmla="*/ 2147483646 w 17"/>
                <a:gd name="T5" fmla="*/ 2147483646 h 107"/>
                <a:gd name="T6" fmla="*/ 2147483646 w 17"/>
                <a:gd name="T7" fmla="*/ 2147483646 h 107"/>
                <a:gd name="T8" fmla="*/ 2147483646 w 17"/>
                <a:gd name="T9" fmla="*/ 2147483646 h 107"/>
                <a:gd name="T10" fmla="*/ 0 w 17"/>
                <a:gd name="T11" fmla="*/ 0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07"/>
                <a:gd name="T20" fmla="*/ 17 w 17"/>
                <a:gd name="T21" fmla="*/ 107 h 10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53" name="Freeform 18"/>
            <p:cNvSpPr>
              <a:spLocks/>
            </p:cNvSpPr>
            <p:nvPr/>
          </p:nvSpPr>
          <p:spPr bwMode="auto">
            <a:xfrm>
              <a:off x="3143518" y="4757298"/>
              <a:ext cx="162286" cy="873487"/>
            </a:xfrm>
            <a:custGeom>
              <a:avLst/>
              <a:gdLst>
                <a:gd name="T0" fmla="*/ 0 w 41"/>
                <a:gd name="T1" fmla="*/ 0 h 222"/>
                <a:gd name="T2" fmla="*/ 2147483646 w 41"/>
                <a:gd name="T3" fmla="*/ 2147483646 h 222"/>
                <a:gd name="T4" fmla="*/ 2147483646 w 41"/>
                <a:gd name="T5" fmla="*/ 2147483646 h 222"/>
                <a:gd name="T6" fmla="*/ 2147483646 w 41"/>
                <a:gd name="T7" fmla="*/ 2147483646 h 222"/>
                <a:gd name="T8" fmla="*/ 2147483646 w 41"/>
                <a:gd name="T9" fmla="*/ 2147483646 h 222"/>
                <a:gd name="T10" fmla="*/ 2147483646 w 41"/>
                <a:gd name="T11" fmla="*/ 2147483646 h 222"/>
                <a:gd name="T12" fmla="*/ 2147483646 w 41"/>
                <a:gd name="T13" fmla="*/ 2147483646 h 222"/>
                <a:gd name="T14" fmla="*/ 2147483646 w 41"/>
                <a:gd name="T15" fmla="*/ 2147483646 h 222"/>
                <a:gd name="T16" fmla="*/ 2147483646 w 41"/>
                <a:gd name="T17" fmla="*/ 2147483646 h 222"/>
                <a:gd name="T18" fmla="*/ 0 w 41"/>
                <a:gd name="T19" fmla="*/ 0 h 2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1"/>
                <a:gd name="T31" fmla="*/ 0 h 222"/>
                <a:gd name="T32" fmla="*/ 41 w 41"/>
                <a:gd name="T33" fmla="*/ 222 h 22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54" name="Freeform 19"/>
            <p:cNvSpPr>
              <a:spLocks/>
            </p:cNvSpPr>
            <p:nvPr/>
          </p:nvSpPr>
          <p:spPr bwMode="auto">
            <a:xfrm>
              <a:off x="3147575" y="1282282"/>
              <a:ext cx="1768913" cy="3447973"/>
            </a:xfrm>
            <a:custGeom>
              <a:avLst/>
              <a:gdLst>
                <a:gd name="T0" fmla="*/ 2147483646 w 450"/>
                <a:gd name="T1" fmla="*/ 2147483646 h 878"/>
                <a:gd name="T2" fmla="*/ 2147483646 w 450"/>
                <a:gd name="T3" fmla="*/ 2147483646 h 878"/>
                <a:gd name="T4" fmla="*/ 2147483646 w 450"/>
                <a:gd name="T5" fmla="*/ 2147483646 h 878"/>
                <a:gd name="T6" fmla="*/ 2147483646 w 450"/>
                <a:gd name="T7" fmla="*/ 2147483646 h 878"/>
                <a:gd name="T8" fmla="*/ 2147483646 w 450"/>
                <a:gd name="T9" fmla="*/ 2147483646 h 878"/>
                <a:gd name="T10" fmla="*/ 2147483646 w 450"/>
                <a:gd name="T11" fmla="*/ 2147483646 h 878"/>
                <a:gd name="T12" fmla="*/ 2147483646 w 450"/>
                <a:gd name="T13" fmla="*/ 2147483646 h 878"/>
                <a:gd name="T14" fmla="*/ 2147483646 w 450"/>
                <a:gd name="T15" fmla="*/ 0 h 878"/>
                <a:gd name="T16" fmla="*/ 2147483646 w 450"/>
                <a:gd name="T17" fmla="*/ 2147483646 h 878"/>
                <a:gd name="T18" fmla="*/ 2147483646 w 450"/>
                <a:gd name="T19" fmla="*/ 2147483646 h 878"/>
                <a:gd name="T20" fmla="*/ 2147483646 w 450"/>
                <a:gd name="T21" fmla="*/ 2147483646 h 878"/>
                <a:gd name="T22" fmla="*/ 2147483646 w 450"/>
                <a:gd name="T23" fmla="*/ 2147483646 h 878"/>
                <a:gd name="T24" fmla="*/ 2147483646 w 450"/>
                <a:gd name="T25" fmla="*/ 2147483646 h 878"/>
                <a:gd name="T26" fmla="*/ 0 w 450"/>
                <a:gd name="T27" fmla="*/ 2147483646 h 878"/>
                <a:gd name="T28" fmla="*/ 0 w 450"/>
                <a:gd name="T29" fmla="*/ 2147483646 h 878"/>
                <a:gd name="T30" fmla="*/ 2147483646 w 450"/>
                <a:gd name="T31" fmla="*/ 2147483646 h 878"/>
                <a:gd name="T32" fmla="*/ 2147483646 w 450"/>
                <a:gd name="T33" fmla="*/ 2147483646 h 8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0"/>
                <a:gd name="T52" fmla="*/ 0 h 878"/>
                <a:gd name="T53" fmla="*/ 450 w 450"/>
                <a:gd name="T54" fmla="*/ 878 h 87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55" name="Freeform 20"/>
            <p:cNvSpPr>
              <a:spLocks/>
            </p:cNvSpPr>
            <p:nvPr/>
          </p:nvSpPr>
          <p:spPr bwMode="auto">
            <a:xfrm>
              <a:off x="3273346" y="5652419"/>
              <a:ext cx="137943" cy="288007"/>
            </a:xfrm>
            <a:custGeom>
              <a:avLst/>
              <a:gdLst>
                <a:gd name="T0" fmla="*/ 0 w 35"/>
                <a:gd name="T1" fmla="*/ 0 h 73"/>
                <a:gd name="T2" fmla="*/ 2147483646 w 35"/>
                <a:gd name="T3" fmla="*/ 2147483646 h 73"/>
                <a:gd name="T4" fmla="*/ 2147483646 w 35"/>
                <a:gd name="T5" fmla="*/ 2147483646 h 73"/>
                <a:gd name="T6" fmla="*/ 0 w 35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"/>
                <a:gd name="T13" fmla="*/ 0 h 73"/>
                <a:gd name="T14" fmla="*/ 35 w 35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56" name="Freeform 21"/>
            <p:cNvSpPr>
              <a:spLocks/>
            </p:cNvSpPr>
            <p:nvPr/>
          </p:nvSpPr>
          <p:spPr bwMode="auto">
            <a:xfrm>
              <a:off x="3143518" y="4655887"/>
              <a:ext cx="31104" cy="189300"/>
            </a:xfrm>
            <a:custGeom>
              <a:avLst/>
              <a:gdLst>
                <a:gd name="T0" fmla="*/ 2147483646 w 8"/>
                <a:gd name="T1" fmla="*/ 2147483646 h 48"/>
                <a:gd name="T2" fmla="*/ 2147483646 w 8"/>
                <a:gd name="T3" fmla="*/ 2147483646 h 48"/>
                <a:gd name="T4" fmla="*/ 2147483646 w 8"/>
                <a:gd name="T5" fmla="*/ 2147483646 h 48"/>
                <a:gd name="T6" fmla="*/ 2147483646 w 8"/>
                <a:gd name="T7" fmla="*/ 0 h 48"/>
                <a:gd name="T8" fmla="*/ 0 w 8"/>
                <a:gd name="T9" fmla="*/ 2147483646 h 48"/>
                <a:gd name="T10" fmla="*/ 2147483646 w 8"/>
                <a:gd name="T11" fmla="*/ 2147483646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48"/>
                <a:gd name="T20" fmla="*/ 8 w 8"/>
                <a:gd name="T21" fmla="*/ 48 h 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57" name="Freeform 22"/>
            <p:cNvSpPr>
              <a:spLocks/>
            </p:cNvSpPr>
            <p:nvPr/>
          </p:nvSpPr>
          <p:spPr bwMode="auto">
            <a:xfrm>
              <a:off x="3211137" y="5410385"/>
              <a:ext cx="204209" cy="530041"/>
            </a:xfrm>
            <a:custGeom>
              <a:avLst/>
              <a:gdLst>
                <a:gd name="T0" fmla="*/ 2147483646 w 52"/>
                <a:gd name="T1" fmla="*/ 2147483646 h 135"/>
                <a:gd name="T2" fmla="*/ 0 w 52"/>
                <a:gd name="T3" fmla="*/ 0 h 135"/>
                <a:gd name="T4" fmla="*/ 2147483646 w 52"/>
                <a:gd name="T5" fmla="*/ 2147483646 h 135"/>
                <a:gd name="T6" fmla="*/ 2147483646 w 52"/>
                <a:gd name="T7" fmla="*/ 2147483646 h 135"/>
                <a:gd name="T8" fmla="*/ 2147483646 w 52"/>
                <a:gd name="T9" fmla="*/ 2147483646 h 135"/>
                <a:gd name="T10" fmla="*/ 2147483646 w 52"/>
                <a:gd name="T11" fmla="*/ 2147483646 h 135"/>
                <a:gd name="T12" fmla="*/ 2147483646 w 52"/>
                <a:gd name="T13" fmla="*/ 2147483646 h 135"/>
                <a:gd name="T14" fmla="*/ 2147483646 w 52"/>
                <a:gd name="T15" fmla="*/ 2147483646 h 1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135"/>
                <a:gd name="T26" fmla="*/ 52 w 52"/>
                <a:gd name="T27" fmla="*/ 135 h 13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26988" y="0"/>
            <a:ext cx="2357437" cy="6853238"/>
            <a:chOff x="6627813" y="195454"/>
            <a:chExt cx="1952625" cy="5678297"/>
          </a:xfrm>
        </p:grpSpPr>
        <p:sp>
          <p:nvSpPr>
            <p:cNvPr id="1034" name="Freeform 27"/>
            <p:cNvSpPr>
              <a:spLocks/>
            </p:cNvSpPr>
            <p:nvPr/>
          </p:nvSpPr>
          <p:spPr bwMode="auto">
            <a:xfrm>
              <a:off x="6627813" y="195454"/>
              <a:ext cx="408933" cy="3646106"/>
            </a:xfrm>
            <a:custGeom>
              <a:avLst/>
              <a:gdLst>
                <a:gd name="T0" fmla="*/ 2147483646 w 103"/>
                <a:gd name="T1" fmla="*/ 2147483646 h 920"/>
                <a:gd name="T2" fmla="*/ 2147483646 w 103"/>
                <a:gd name="T3" fmla="*/ 2147483646 h 920"/>
                <a:gd name="T4" fmla="*/ 2147483646 w 103"/>
                <a:gd name="T5" fmla="*/ 2147483646 h 920"/>
                <a:gd name="T6" fmla="*/ 2147483646 w 103"/>
                <a:gd name="T7" fmla="*/ 2147483646 h 920"/>
                <a:gd name="T8" fmla="*/ 2147483646 w 103"/>
                <a:gd name="T9" fmla="*/ 2147483646 h 920"/>
                <a:gd name="T10" fmla="*/ 2147483646 w 103"/>
                <a:gd name="T11" fmla="*/ 2147483646 h 920"/>
                <a:gd name="T12" fmla="*/ 2147483646 w 103"/>
                <a:gd name="T13" fmla="*/ 2147483646 h 920"/>
                <a:gd name="T14" fmla="*/ 2147483646 w 103"/>
                <a:gd name="T15" fmla="*/ 2147483646 h 920"/>
                <a:gd name="T16" fmla="*/ 2147483646 w 103"/>
                <a:gd name="T17" fmla="*/ 2147483646 h 920"/>
                <a:gd name="T18" fmla="*/ 2147483646 w 103"/>
                <a:gd name="T19" fmla="*/ 2147483646 h 920"/>
                <a:gd name="T20" fmla="*/ 2147483646 w 103"/>
                <a:gd name="T21" fmla="*/ 2147483646 h 920"/>
                <a:gd name="T22" fmla="*/ 2147483646 w 103"/>
                <a:gd name="T23" fmla="*/ 0 h 920"/>
                <a:gd name="T24" fmla="*/ 0 w 103"/>
                <a:gd name="T25" fmla="*/ 0 h 920"/>
                <a:gd name="T26" fmla="*/ 2147483646 w 103"/>
                <a:gd name="T27" fmla="*/ 2147483646 h 920"/>
                <a:gd name="T28" fmla="*/ 2147483646 w 103"/>
                <a:gd name="T29" fmla="*/ 2147483646 h 9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3"/>
                <a:gd name="T46" fmla="*/ 0 h 920"/>
                <a:gd name="T47" fmla="*/ 103 w 103"/>
                <a:gd name="T48" fmla="*/ 920 h 9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35" name="Freeform 28"/>
            <p:cNvSpPr>
              <a:spLocks/>
            </p:cNvSpPr>
            <p:nvPr/>
          </p:nvSpPr>
          <p:spPr bwMode="auto">
            <a:xfrm>
              <a:off x="7061730" y="3771847"/>
              <a:ext cx="349763" cy="1310073"/>
            </a:xfrm>
            <a:custGeom>
              <a:avLst/>
              <a:gdLst>
                <a:gd name="T0" fmla="*/ 2147483646 w 88"/>
                <a:gd name="T1" fmla="*/ 2147483646 h 330"/>
                <a:gd name="T2" fmla="*/ 2147483646 w 88"/>
                <a:gd name="T3" fmla="*/ 2147483646 h 330"/>
                <a:gd name="T4" fmla="*/ 2147483646 w 88"/>
                <a:gd name="T5" fmla="*/ 2147483646 h 330"/>
                <a:gd name="T6" fmla="*/ 2147483646 w 88"/>
                <a:gd name="T7" fmla="*/ 2147483646 h 330"/>
                <a:gd name="T8" fmla="*/ 2147483646 w 88"/>
                <a:gd name="T9" fmla="*/ 2147483646 h 330"/>
                <a:gd name="T10" fmla="*/ 0 w 88"/>
                <a:gd name="T11" fmla="*/ 0 h 330"/>
                <a:gd name="T12" fmla="*/ 2147483646 w 88"/>
                <a:gd name="T13" fmla="*/ 2147483646 h 330"/>
                <a:gd name="T14" fmla="*/ 2147483646 w 88"/>
                <a:gd name="T15" fmla="*/ 2147483646 h 3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8"/>
                <a:gd name="T25" fmla="*/ 0 h 330"/>
                <a:gd name="T26" fmla="*/ 88 w 88"/>
                <a:gd name="T27" fmla="*/ 330 h 33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36" name="Freeform 29"/>
            <p:cNvSpPr>
              <a:spLocks/>
            </p:cNvSpPr>
            <p:nvPr/>
          </p:nvSpPr>
          <p:spPr bwMode="auto">
            <a:xfrm>
              <a:off x="7439105" y="5052983"/>
              <a:ext cx="357653" cy="820768"/>
            </a:xfrm>
            <a:custGeom>
              <a:avLst/>
              <a:gdLst>
                <a:gd name="T0" fmla="*/ 2147483646 w 90"/>
                <a:gd name="T1" fmla="*/ 2147483646 h 207"/>
                <a:gd name="T2" fmla="*/ 0 w 90"/>
                <a:gd name="T3" fmla="*/ 0 h 207"/>
                <a:gd name="T4" fmla="*/ 2147483646 w 90"/>
                <a:gd name="T5" fmla="*/ 2147483646 h 207"/>
                <a:gd name="T6" fmla="*/ 2147483646 w 90"/>
                <a:gd name="T7" fmla="*/ 2147483646 h 207"/>
                <a:gd name="T8" fmla="*/ 2147483646 w 90"/>
                <a:gd name="T9" fmla="*/ 2147483646 h 207"/>
                <a:gd name="T10" fmla="*/ 2147483646 w 90"/>
                <a:gd name="T11" fmla="*/ 2147483646 h 207"/>
                <a:gd name="T12" fmla="*/ 2147483646 w 90"/>
                <a:gd name="T13" fmla="*/ 2147483646 h 207"/>
                <a:gd name="T14" fmla="*/ 2147483646 w 90"/>
                <a:gd name="T15" fmla="*/ 2147483646 h 2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0"/>
                <a:gd name="T25" fmla="*/ 0 h 207"/>
                <a:gd name="T26" fmla="*/ 90 w 90"/>
                <a:gd name="T27" fmla="*/ 207 h 20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37" name="Freeform 30"/>
            <p:cNvSpPr>
              <a:spLocks/>
            </p:cNvSpPr>
            <p:nvPr/>
          </p:nvSpPr>
          <p:spPr bwMode="auto">
            <a:xfrm>
              <a:off x="7036746" y="3811307"/>
              <a:ext cx="457585" cy="1853305"/>
            </a:xfrm>
            <a:custGeom>
              <a:avLst/>
              <a:gdLst>
                <a:gd name="T0" fmla="*/ 2147483646 w 115"/>
                <a:gd name="T1" fmla="*/ 2147483646 h 467"/>
                <a:gd name="T2" fmla="*/ 2147483646 w 115"/>
                <a:gd name="T3" fmla="*/ 2147483646 h 467"/>
                <a:gd name="T4" fmla="*/ 2147483646 w 115"/>
                <a:gd name="T5" fmla="*/ 2147483646 h 467"/>
                <a:gd name="T6" fmla="*/ 2147483646 w 115"/>
                <a:gd name="T7" fmla="*/ 2147483646 h 467"/>
                <a:gd name="T8" fmla="*/ 0 w 115"/>
                <a:gd name="T9" fmla="*/ 0 h 467"/>
                <a:gd name="T10" fmla="*/ 2147483646 w 115"/>
                <a:gd name="T11" fmla="*/ 2147483646 h 467"/>
                <a:gd name="T12" fmla="*/ 2147483646 w 115"/>
                <a:gd name="T13" fmla="*/ 2147483646 h 467"/>
                <a:gd name="T14" fmla="*/ 2147483646 w 115"/>
                <a:gd name="T15" fmla="*/ 2147483646 h 467"/>
                <a:gd name="T16" fmla="*/ 2147483646 w 115"/>
                <a:gd name="T17" fmla="*/ 2147483646 h 467"/>
                <a:gd name="T18" fmla="*/ 2147483646 w 115"/>
                <a:gd name="T19" fmla="*/ 2147483646 h 467"/>
                <a:gd name="T20" fmla="*/ 2147483646 w 115"/>
                <a:gd name="T21" fmla="*/ 2147483646 h 4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467"/>
                <a:gd name="T35" fmla="*/ 115 w 115"/>
                <a:gd name="T36" fmla="*/ 467 h 46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38" name="Freeform 31"/>
            <p:cNvSpPr>
              <a:spLocks/>
            </p:cNvSpPr>
            <p:nvPr/>
          </p:nvSpPr>
          <p:spPr bwMode="auto">
            <a:xfrm>
              <a:off x="6993355" y="1263505"/>
              <a:ext cx="144639" cy="2508342"/>
            </a:xfrm>
            <a:custGeom>
              <a:avLst/>
              <a:gdLst>
                <a:gd name="T0" fmla="*/ 2147483646 w 36"/>
                <a:gd name="T1" fmla="*/ 2147483646 h 633"/>
                <a:gd name="T2" fmla="*/ 2147483646 w 36"/>
                <a:gd name="T3" fmla="*/ 2147483646 h 633"/>
                <a:gd name="T4" fmla="*/ 2147483646 w 36"/>
                <a:gd name="T5" fmla="*/ 2147483646 h 633"/>
                <a:gd name="T6" fmla="*/ 2147483646 w 36"/>
                <a:gd name="T7" fmla="*/ 2147483646 h 633"/>
                <a:gd name="T8" fmla="*/ 2147483646 w 36"/>
                <a:gd name="T9" fmla="*/ 2147483646 h 633"/>
                <a:gd name="T10" fmla="*/ 2147483646 w 36"/>
                <a:gd name="T11" fmla="*/ 0 h 633"/>
                <a:gd name="T12" fmla="*/ 2147483646 w 36"/>
                <a:gd name="T13" fmla="*/ 0 h 633"/>
                <a:gd name="T14" fmla="*/ 2147483646 w 36"/>
                <a:gd name="T15" fmla="*/ 2147483646 h 633"/>
                <a:gd name="T16" fmla="*/ 2147483646 w 36"/>
                <a:gd name="T17" fmla="*/ 2147483646 h 633"/>
                <a:gd name="T18" fmla="*/ 2147483646 w 36"/>
                <a:gd name="T19" fmla="*/ 2147483646 h 633"/>
                <a:gd name="T20" fmla="*/ 2147483646 w 36"/>
                <a:gd name="T21" fmla="*/ 2147483646 h 633"/>
                <a:gd name="T22" fmla="*/ 2147483646 w 36"/>
                <a:gd name="T23" fmla="*/ 2147483646 h 633"/>
                <a:gd name="T24" fmla="*/ 2147483646 w 36"/>
                <a:gd name="T25" fmla="*/ 2147483646 h 6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6"/>
                <a:gd name="T40" fmla="*/ 0 h 633"/>
                <a:gd name="T41" fmla="*/ 36 w 36"/>
                <a:gd name="T42" fmla="*/ 633 h 63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39" name="Freeform 32"/>
            <p:cNvSpPr>
              <a:spLocks/>
            </p:cNvSpPr>
            <p:nvPr/>
          </p:nvSpPr>
          <p:spPr bwMode="auto">
            <a:xfrm>
              <a:off x="7525889" y="5640936"/>
              <a:ext cx="111767" cy="232815"/>
            </a:xfrm>
            <a:custGeom>
              <a:avLst/>
              <a:gdLst>
                <a:gd name="T0" fmla="*/ 2147483646 w 28"/>
                <a:gd name="T1" fmla="*/ 2147483646 h 59"/>
                <a:gd name="T2" fmla="*/ 2147483646 w 28"/>
                <a:gd name="T3" fmla="*/ 2147483646 h 59"/>
                <a:gd name="T4" fmla="*/ 0 w 28"/>
                <a:gd name="T5" fmla="*/ 0 h 59"/>
                <a:gd name="T6" fmla="*/ 2147483646 w 28"/>
                <a:gd name="T7" fmla="*/ 2147483646 h 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"/>
                <a:gd name="T13" fmla="*/ 0 h 59"/>
                <a:gd name="T14" fmla="*/ 28 w 28"/>
                <a:gd name="T15" fmla="*/ 59 h 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40" name="Freeform 33"/>
            <p:cNvSpPr>
              <a:spLocks/>
            </p:cNvSpPr>
            <p:nvPr/>
          </p:nvSpPr>
          <p:spPr bwMode="auto">
            <a:xfrm>
              <a:off x="7020967" y="3598223"/>
              <a:ext cx="68375" cy="424852"/>
            </a:xfrm>
            <a:custGeom>
              <a:avLst/>
              <a:gdLst>
                <a:gd name="T0" fmla="*/ 2147483646 w 17"/>
                <a:gd name="T1" fmla="*/ 2147483646 h 107"/>
                <a:gd name="T2" fmla="*/ 2147483646 w 17"/>
                <a:gd name="T3" fmla="*/ 2147483646 h 107"/>
                <a:gd name="T4" fmla="*/ 2147483646 w 17"/>
                <a:gd name="T5" fmla="*/ 2147483646 h 107"/>
                <a:gd name="T6" fmla="*/ 2147483646 w 17"/>
                <a:gd name="T7" fmla="*/ 2147483646 h 107"/>
                <a:gd name="T8" fmla="*/ 0 w 17"/>
                <a:gd name="T9" fmla="*/ 0 h 107"/>
                <a:gd name="T10" fmla="*/ 0 w 17"/>
                <a:gd name="T11" fmla="*/ 2147483646 h 107"/>
                <a:gd name="T12" fmla="*/ 2147483646 w 17"/>
                <a:gd name="T13" fmla="*/ 2147483646 h 1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07"/>
                <a:gd name="T23" fmla="*/ 17 w 17"/>
                <a:gd name="T24" fmla="*/ 107 h 10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41" name="Freeform 34"/>
            <p:cNvSpPr>
              <a:spLocks/>
            </p:cNvSpPr>
            <p:nvPr/>
          </p:nvSpPr>
          <p:spPr bwMode="auto">
            <a:xfrm>
              <a:off x="7411493" y="2802446"/>
              <a:ext cx="1168945" cy="2250537"/>
            </a:xfrm>
            <a:custGeom>
              <a:avLst/>
              <a:gdLst>
                <a:gd name="T0" fmla="*/ 2147483646 w 294"/>
                <a:gd name="T1" fmla="*/ 2147483646 h 568"/>
                <a:gd name="T2" fmla="*/ 2147483646 w 294"/>
                <a:gd name="T3" fmla="*/ 2147483646 h 568"/>
                <a:gd name="T4" fmla="*/ 2147483646 w 294"/>
                <a:gd name="T5" fmla="*/ 2147483646 h 568"/>
                <a:gd name="T6" fmla="*/ 2147483646 w 294"/>
                <a:gd name="T7" fmla="*/ 2147483646 h 568"/>
                <a:gd name="T8" fmla="*/ 2147483646 w 294"/>
                <a:gd name="T9" fmla="*/ 2147483646 h 568"/>
                <a:gd name="T10" fmla="*/ 2147483646 w 294"/>
                <a:gd name="T11" fmla="*/ 2147483646 h 568"/>
                <a:gd name="T12" fmla="*/ 2147483646 w 294"/>
                <a:gd name="T13" fmla="*/ 0 h 568"/>
                <a:gd name="T14" fmla="*/ 2147483646 w 294"/>
                <a:gd name="T15" fmla="*/ 0 h 568"/>
                <a:gd name="T16" fmla="*/ 2147483646 w 294"/>
                <a:gd name="T17" fmla="*/ 2147483646 h 568"/>
                <a:gd name="T18" fmla="*/ 2147483646 w 294"/>
                <a:gd name="T19" fmla="*/ 2147483646 h 568"/>
                <a:gd name="T20" fmla="*/ 2147483646 w 294"/>
                <a:gd name="T21" fmla="*/ 2147483646 h 568"/>
                <a:gd name="T22" fmla="*/ 2147483646 w 294"/>
                <a:gd name="T23" fmla="*/ 2147483646 h 568"/>
                <a:gd name="T24" fmla="*/ 2147483646 w 294"/>
                <a:gd name="T25" fmla="*/ 2147483646 h 568"/>
                <a:gd name="T26" fmla="*/ 0 w 294"/>
                <a:gd name="T27" fmla="*/ 2147483646 h 568"/>
                <a:gd name="T28" fmla="*/ 2147483646 w 294"/>
                <a:gd name="T29" fmla="*/ 2147483646 h 568"/>
                <a:gd name="T30" fmla="*/ 2147483646 w 294"/>
                <a:gd name="T31" fmla="*/ 2147483646 h 5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4"/>
                <a:gd name="T49" fmla="*/ 0 h 568"/>
                <a:gd name="T50" fmla="*/ 294 w 294"/>
                <a:gd name="T51" fmla="*/ 568 h 56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42" name="Freeform 35"/>
            <p:cNvSpPr>
              <a:spLocks/>
            </p:cNvSpPr>
            <p:nvPr/>
          </p:nvSpPr>
          <p:spPr bwMode="auto">
            <a:xfrm>
              <a:off x="7494331" y="5664612"/>
              <a:ext cx="99932" cy="209139"/>
            </a:xfrm>
            <a:custGeom>
              <a:avLst/>
              <a:gdLst>
                <a:gd name="T0" fmla="*/ 0 w 25"/>
                <a:gd name="T1" fmla="*/ 0 h 53"/>
                <a:gd name="T2" fmla="*/ 2147483646 w 25"/>
                <a:gd name="T3" fmla="*/ 2147483646 h 53"/>
                <a:gd name="T4" fmla="*/ 2147483646 w 25"/>
                <a:gd name="T5" fmla="*/ 2147483646 h 53"/>
                <a:gd name="T6" fmla="*/ 0 w 25"/>
                <a:gd name="T7" fmla="*/ 0 h 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"/>
                <a:gd name="T13" fmla="*/ 0 h 53"/>
                <a:gd name="T14" fmla="*/ 25 w 25"/>
                <a:gd name="T15" fmla="*/ 53 h 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43" name="Freeform 36"/>
            <p:cNvSpPr>
              <a:spLocks/>
            </p:cNvSpPr>
            <p:nvPr/>
          </p:nvSpPr>
          <p:spPr bwMode="auto">
            <a:xfrm>
              <a:off x="7411493" y="5081920"/>
              <a:ext cx="114396" cy="559017"/>
            </a:xfrm>
            <a:custGeom>
              <a:avLst/>
              <a:gdLst>
                <a:gd name="T0" fmla="*/ 0 w 29"/>
                <a:gd name="T1" fmla="*/ 0 h 141"/>
                <a:gd name="T2" fmla="*/ 2147483646 w 29"/>
                <a:gd name="T3" fmla="*/ 2147483646 h 141"/>
                <a:gd name="T4" fmla="*/ 2147483646 w 29"/>
                <a:gd name="T5" fmla="*/ 2147483646 h 141"/>
                <a:gd name="T6" fmla="*/ 2147483646 w 29"/>
                <a:gd name="T7" fmla="*/ 2147483646 h 141"/>
                <a:gd name="T8" fmla="*/ 2147483646 w 29"/>
                <a:gd name="T9" fmla="*/ 2147483646 h 141"/>
                <a:gd name="T10" fmla="*/ 2147483646 w 29"/>
                <a:gd name="T11" fmla="*/ 2147483646 h 141"/>
                <a:gd name="T12" fmla="*/ 2147483646 w 29"/>
                <a:gd name="T13" fmla="*/ 2147483646 h 141"/>
                <a:gd name="T14" fmla="*/ 0 w 29"/>
                <a:gd name="T15" fmla="*/ 0 h 1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9"/>
                <a:gd name="T25" fmla="*/ 0 h 141"/>
                <a:gd name="T26" fmla="*/ 29 w 29"/>
                <a:gd name="T27" fmla="*/ 141 h 14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44" name="Freeform 37"/>
            <p:cNvSpPr>
              <a:spLocks/>
            </p:cNvSpPr>
            <p:nvPr/>
          </p:nvSpPr>
          <p:spPr bwMode="auto">
            <a:xfrm>
              <a:off x="7411493" y="4978008"/>
              <a:ext cx="32872" cy="189408"/>
            </a:xfrm>
            <a:custGeom>
              <a:avLst/>
              <a:gdLst>
                <a:gd name="T0" fmla="*/ 0 w 8"/>
                <a:gd name="T1" fmla="*/ 2147483646 h 48"/>
                <a:gd name="T2" fmla="*/ 2147483646 w 8"/>
                <a:gd name="T3" fmla="*/ 2147483646 h 48"/>
                <a:gd name="T4" fmla="*/ 2147483646 w 8"/>
                <a:gd name="T5" fmla="*/ 2147483646 h 48"/>
                <a:gd name="T6" fmla="*/ 2147483646 w 8"/>
                <a:gd name="T7" fmla="*/ 2147483646 h 48"/>
                <a:gd name="T8" fmla="*/ 0 w 8"/>
                <a:gd name="T9" fmla="*/ 0 h 48"/>
                <a:gd name="T10" fmla="*/ 0 w 8"/>
                <a:gd name="T11" fmla="*/ 2147483646 h 48"/>
                <a:gd name="T12" fmla="*/ 0 w 8"/>
                <a:gd name="T13" fmla="*/ 2147483646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48"/>
                <a:gd name="T23" fmla="*/ 8 w 8"/>
                <a:gd name="T24" fmla="*/ 48 h 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45" name="Freeform 38"/>
            <p:cNvSpPr>
              <a:spLocks/>
            </p:cNvSpPr>
            <p:nvPr/>
          </p:nvSpPr>
          <p:spPr bwMode="auto">
            <a:xfrm>
              <a:off x="7439105" y="5434429"/>
              <a:ext cx="174882" cy="439322"/>
            </a:xfrm>
            <a:custGeom>
              <a:avLst/>
              <a:gdLst>
                <a:gd name="T0" fmla="*/ 2147483646 w 44"/>
                <a:gd name="T1" fmla="*/ 2147483646 h 111"/>
                <a:gd name="T2" fmla="*/ 0 w 44"/>
                <a:gd name="T3" fmla="*/ 0 h 111"/>
                <a:gd name="T4" fmla="*/ 2147483646 w 44"/>
                <a:gd name="T5" fmla="*/ 2147483646 h 111"/>
                <a:gd name="T6" fmla="*/ 2147483646 w 44"/>
                <a:gd name="T7" fmla="*/ 2147483646 h 111"/>
                <a:gd name="T8" fmla="*/ 2147483646 w 44"/>
                <a:gd name="T9" fmla="*/ 2147483646 h 111"/>
                <a:gd name="T10" fmla="*/ 2147483646 w 44"/>
                <a:gd name="T11" fmla="*/ 2147483646 h 111"/>
                <a:gd name="T12" fmla="*/ 2147483646 w 44"/>
                <a:gd name="T13" fmla="*/ 2147483646 h 111"/>
                <a:gd name="T14" fmla="*/ 2147483646 w 44"/>
                <a:gd name="T15" fmla="*/ 2147483646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4"/>
                <a:gd name="T25" fmla="*/ 0 h 111"/>
                <a:gd name="T26" fmla="*/ 44 w 44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94AD823D-6DB5-45F8-8722-3816A84D3E54}"/>
              </a:ext>
            </a:extLst>
          </p:cNvPr>
          <p:cNvSpPr/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2592388" y="623888"/>
            <a:ext cx="8912225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zh-TW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89213" y="2133600"/>
            <a:ext cx="8915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zh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452E4D-620F-477D-82C6-0FCD9D0930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8B4E757-32EF-4CD0-A382-07ED8D8BAA08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56467-0B7B-4A71-B15D-F532525389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59A2B-510A-4F19-B7E5-8582937118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2000">
                <a:solidFill>
                  <a:srgbClr val="FEFFFF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3898AB13-A835-43E8-B62C-A6B4A7E894D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871" r:id="rId1"/>
    <p:sldLayoutId id="2147488872" r:id="rId2"/>
    <p:sldLayoutId id="2147488873" r:id="rId3"/>
    <p:sldLayoutId id="2147488874" r:id="rId4"/>
    <p:sldLayoutId id="2147488875" r:id="rId5"/>
    <p:sldLayoutId id="2147488876" r:id="rId6"/>
    <p:sldLayoutId id="2147488877" r:id="rId7"/>
    <p:sldLayoutId id="2147488878" r:id="rId8"/>
    <p:sldLayoutId id="2147488879" r:id="rId9"/>
    <p:sldLayoutId id="2147488880" r:id="rId10"/>
    <p:sldLayoutId id="2147488881" r:id="rId11"/>
    <p:sldLayoutId id="2147488882" r:id="rId12"/>
    <p:sldLayoutId id="2147488883" r:id="rId13"/>
    <p:sldLayoutId id="2147488884" r:id="rId14"/>
    <p:sldLayoutId id="2147488885" r:id="rId15"/>
    <p:sldLayoutId id="2147488886" r:id="rId16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262626"/>
          </a:solidFill>
          <a:latin typeface="+mj-lt"/>
          <a:ea typeface="+mj-ea"/>
          <a:cs typeface="微軟正黑體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  <a:ea typeface="微軟正黑體"/>
          <a:cs typeface="微軟正黑體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  <a:ea typeface="微軟正黑體"/>
          <a:cs typeface="微軟正黑體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  <a:ea typeface="微軟正黑體"/>
          <a:cs typeface="微軟正黑體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  <a:ea typeface="微軟正黑體"/>
          <a:cs typeface="微軟正黑體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微軟正黑體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微軟正黑體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微軟正黑體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微軟正黑體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微軟正黑體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2"/>
          <p:cNvGrpSpPr>
            <a:grpSpLocks/>
          </p:cNvGrpSpPr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1046" name="Freeform 11">
              <a:extLst>
                <a:ext uri="{FF2B5EF4-FFF2-40B4-BE49-F238E27FC236}">
                  <a16:creationId xmlns:a16="http://schemas.microsoft.com/office/drawing/2014/main" id="{DBD17385-EA2F-4FA9-90AE-9E13BB0406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7613" y="2284222"/>
              <a:ext cx="85200" cy="534098"/>
            </a:xfrm>
            <a:custGeom>
              <a:avLst/>
              <a:gdLst>
                <a:gd name="T0" fmla="*/ 0 w 22"/>
                <a:gd name="T1" fmla="*/ 0 h 136"/>
                <a:gd name="T2" fmla="*/ 22 w 22"/>
                <a:gd name="T3" fmla="*/ 136 h 136"/>
              </a:gdLst>
              <a:ahLst/>
              <a:cxnLst>
                <a:cxn ang="0">
                  <a:pos x="22" y="136"/>
                </a:cxn>
                <a:cxn ang="0">
                  <a:pos x="17" y="80"/>
                </a:cxn>
                <a:cxn ang="0">
                  <a:pos x="0" y="0"/>
                </a:cxn>
                <a:cxn ang="0">
                  <a:pos x="0" y="35"/>
                </a:cxn>
                <a:cxn ang="0">
                  <a:pos x="20" y="124"/>
                </a:cxn>
                <a:cxn ang="0">
                  <a:pos x="22" y="136"/>
                </a:cxn>
              </a:cxnLst>
              <a:rect l="T0" t="T1" r="T2" b="T3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1350">
                <a:solidFill>
                  <a:prstClr val="black"/>
                </a:solidFill>
                <a:latin typeface="Arial" charset="0"/>
                <a:ea typeface="新細明體" charset="-120"/>
                <a:cs typeface="微軟正黑體"/>
              </a:endParaRPr>
            </a:p>
          </p:txBody>
        </p:sp>
        <p:sp>
          <p:nvSpPr>
            <p:cNvPr id="1047" name="Freeform 12">
              <a:extLst>
                <a:ext uri="{FF2B5EF4-FFF2-40B4-BE49-F238E27FC236}">
                  <a16:creationId xmlns:a16="http://schemas.microsoft.com/office/drawing/2014/main" id="{B8CABF8F-C756-4C52-982F-BE3A213EA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7156" y="2779108"/>
              <a:ext cx="550418" cy="1978191"/>
            </a:xfrm>
            <a:custGeom>
              <a:avLst/>
              <a:gdLst>
                <a:gd name="T0" fmla="*/ 0 w 140"/>
                <a:gd name="T1" fmla="*/ 0 h 504"/>
                <a:gd name="T2" fmla="*/ 140 w 140"/>
                <a:gd name="T3" fmla="*/ 504 h 504"/>
              </a:gdLst>
              <a:ahLst/>
              <a:cxnLst>
                <a:cxn ang="0">
                  <a:pos x="86" y="350"/>
                </a:cxn>
                <a:cxn ang="0">
                  <a:pos x="139" y="504"/>
                </a:cxn>
                <a:cxn ang="0">
                  <a:pos x="140" y="478"/>
                </a:cxn>
                <a:cxn ang="0">
                  <a:pos x="95" y="347"/>
                </a:cxn>
                <a:cxn ang="0">
                  <a:pos x="0" y="0"/>
                </a:cxn>
                <a:cxn ang="0">
                  <a:pos x="6" y="61"/>
                </a:cxn>
                <a:cxn ang="0">
                  <a:pos x="86" y="350"/>
                </a:cxn>
              </a:cxnLst>
              <a:rect l="T0" t="T1" r="T2" b="T3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1350">
                <a:solidFill>
                  <a:prstClr val="black"/>
                </a:solidFill>
                <a:latin typeface="Arial" charset="0"/>
                <a:ea typeface="新細明體" charset="-120"/>
                <a:cs typeface="微軟正黑體"/>
              </a:endParaRPr>
            </a:p>
          </p:txBody>
        </p:sp>
        <p:sp>
          <p:nvSpPr>
            <p:cNvPr id="1048" name="Freeform 13">
              <a:extLst>
                <a:ext uri="{FF2B5EF4-FFF2-40B4-BE49-F238E27FC236}">
                  <a16:creationId xmlns:a16="http://schemas.microsoft.com/office/drawing/2014/main" id="{C06BFBAB-ACE9-46DC-9153-97CF8FE14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4622" y="4730255"/>
              <a:ext cx="519314" cy="1210171"/>
            </a:xfrm>
            <a:custGeom>
              <a:avLst/>
              <a:gdLst>
                <a:gd name="T0" fmla="*/ 0 w 132"/>
                <a:gd name="T1" fmla="*/ 0 h 308"/>
                <a:gd name="T2" fmla="*/ 132 w 132"/>
                <a:gd name="T3" fmla="*/ 308 h 308"/>
              </a:gdLst>
              <a:ahLst/>
              <a:cxnLst>
                <a:cxn ang="0">
                  <a:pos x="8" y="22"/>
                </a:cxn>
                <a:cxn ang="0">
                  <a:pos x="0" y="0"/>
                </a:cxn>
                <a:cxn ang="0">
                  <a:pos x="0" y="29"/>
                </a:cxn>
                <a:cxn ang="0">
                  <a:pos x="68" y="194"/>
                </a:cxn>
                <a:cxn ang="0">
                  <a:pos x="123" y="308"/>
                </a:cxn>
                <a:cxn ang="0">
                  <a:pos x="132" y="308"/>
                </a:cxn>
                <a:cxn ang="0">
                  <a:pos x="77" y="190"/>
                </a:cxn>
                <a:cxn ang="0">
                  <a:pos x="8" y="22"/>
                </a:cxn>
              </a:cxnLst>
              <a:rect l="T0" t="T1" r="T2" b="T3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1350">
                <a:solidFill>
                  <a:prstClr val="black"/>
                </a:solidFill>
                <a:latin typeface="Arial" charset="0"/>
                <a:ea typeface="新細明體" charset="-120"/>
                <a:cs typeface="微軟正黑體"/>
              </a:endParaRPr>
            </a:p>
          </p:txBody>
        </p:sp>
        <p:sp>
          <p:nvSpPr>
            <p:cNvPr id="1049" name="Freeform 14">
              <a:extLst>
                <a:ext uri="{FF2B5EF4-FFF2-40B4-BE49-F238E27FC236}">
                  <a16:creationId xmlns:a16="http://schemas.microsoft.com/office/drawing/2014/main" id="{73417FC6-96FF-424A-9D22-D098B448C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804" y="5630785"/>
              <a:ext cx="146057" cy="309641"/>
            </a:xfrm>
            <a:custGeom>
              <a:avLst/>
              <a:gdLst>
                <a:gd name="T0" fmla="*/ 0 w 37"/>
                <a:gd name="T1" fmla="*/ 0 h 79"/>
                <a:gd name="T2" fmla="*/ 37 w 37"/>
                <a:gd name="T3" fmla="*/ 79 h 79"/>
              </a:gdLst>
              <a:ahLst/>
              <a:cxnLst>
                <a:cxn ang="0">
                  <a:pos x="28" y="79"/>
                </a:cxn>
                <a:cxn ang="0">
                  <a:pos x="37" y="79"/>
                </a:cxn>
                <a:cxn ang="0">
                  <a:pos x="0" y="0"/>
                </a:cxn>
                <a:cxn ang="0">
                  <a:pos x="28" y="79"/>
                </a:cxn>
              </a:cxnLst>
              <a:rect l="T0" t="T1" r="T2" b="T3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1350">
                <a:solidFill>
                  <a:prstClr val="black"/>
                </a:solidFill>
                <a:latin typeface="Arial" charset="0"/>
                <a:ea typeface="新細明體" charset="-120"/>
                <a:cs typeface="微軟正黑體"/>
              </a:endParaRPr>
            </a:p>
          </p:txBody>
        </p:sp>
        <p:sp>
          <p:nvSpPr>
            <p:cNvPr id="1050" name="Freeform 15">
              <a:extLst>
                <a:ext uri="{FF2B5EF4-FFF2-40B4-BE49-F238E27FC236}">
                  <a16:creationId xmlns:a16="http://schemas.microsoft.com/office/drawing/2014/main" id="{C6A7A68D-2F30-4894-B0D0-76B18585BE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813" y="2818321"/>
              <a:ext cx="700533" cy="2834099"/>
            </a:xfrm>
            <a:custGeom>
              <a:avLst/>
              <a:gdLst>
                <a:gd name="T0" fmla="*/ 0 w 178"/>
                <a:gd name="T1" fmla="*/ 0 h 722"/>
                <a:gd name="T2" fmla="*/ 178 w 178"/>
                <a:gd name="T3" fmla="*/ 722 h 722"/>
              </a:gdLst>
              <a:ahLst/>
              <a:cxnLst>
                <a:cxn ang="0">
                  <a:pos x="162" y="660"/>
                </a:cxn>
                <a:cxn ang="0">
                  <a:pos x="116" y="534"/>
                </a:cxn>
                <a:cxn ang="0">
                  <a:pos x="40" y="236"/>
                </a:cxn>
                <a:cxn ang="0">
                  <a:pos x="12" y="51"/>
                </a:cxn>
                <a:cxn ang="0">
                  <a:pos x="0" y="0"/>
                </a:cxn>
                <a:cxn ang="0">
                  <a:pos x="33" y="237"/>
                </a:cxn>
                <a:cxn ang="0">
                  <a:pos x="107" y="537"/>
                </a:cxn>
                <a:cxn ang="0">
                  <a:pos x="160" y="681"/>
                </a:cxn>
                <a:cxn ang="0">
                  <a:pos x="178" y="722"/>
                </a:cxn>
                <a:cxn ang="0">
                  <a:pos x="174" y="708"/>
                </a:cxn>
                <a:cxn ang="0">
                  <a:pos x="162" y="660"/>
                </a:cxn>
              </a:cxnLst>
              <a:rect l="T0" t="T1" r="T2" b="T3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1350">
                <a:solidFill>
                  <a:prstClr val="black"/>
                </a:solidFill>
                <a:latin typeface="Arial" charset="0"/>
                <a:ea typeface="新細明體" charset="-120"/>
                <a:cs typeface="微軟正黑體"/>
              </a:endParaRPr>
            </a:p>
          </p:txBody>
        </p:sp>
        <p:sp>
          <p:nvSpPr>
            <p:cNvPr id="1051" name="Freeform 16">
              <a:extLst>
                <a:ext uri="{FF2B5EF4-FFF2-40B4-BE49-F238E27FC236}">
                  <a16:creationId xmlns:a16="http://schemas.microsoft.com/office/drawing/2014/main" id="{77F03E58-7E09-4616-B2DB-EE5F76159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6546" y="285750"/>
              <a:ext cx="90610" cy="2493358"/>
            </a:xfrm>
            <a:custGeom>
              <a:avLst/>
              <a:gdLst>
                <a:gd name="T0" fmla="*/ 0 w 23"/>
                <a:gd name="T1" fmla="*/ 0 h 635"/>
                <a:gd name="T2" fmla="*/ 23 w 23"/>
                <a:gd name="T3" fmla="*/ 635 h 635"/>
              </a:gdLst>
              <a:ahLst/>
              <a:cxnLst>
                <a:cxn ang="0">
                  <a:pos x="11" y="577"/>
                </a:cxn>
                <a:cxn ang="0">
                  <a:pos x="12" y="589"/>
                </a:cxn>
                <a:cxn ang="0">
                  <a:pos x="22" y="632"/>
                </a:cxn>
                <a:cxn ang="0">
                  <a:pos x="23" y="635"/>
                </a:cxn>
                <a:cxn ang="0">
                  <a:pos x="17" y="576"/>
                </a:cxn>
                <a:cxn ang="0">
                  <a:pos x="5" y="269"/>
                </a:cxn>
                <a:cxn ang="0">
                  <a:pos x="15" y="0"/>
                </a:cxn>
                <a:cxn ang="0">
                  <a:pos x="12" y="0"/>
                </a:cxn>
                <a:cxn ang="0">
                  <a:pos x="1" y="269"/>
                </a:cxn>
                <a:cxn ang="0">
                  <a:pos x="11" y="577"/>
                </a:cxn>
              </a:cxnLst>
              <a:rect l="T0" t="T1" r="T2" b="T3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1350">
                <a:solidFill>
                  <a:prstClr val="black"/>
                </a:solidFill>
                <a:latin typeface="Arial" charset="0"/>
                <a:ea typeface="新細明體" charset="-120"/>
                <a:cs typeface="微軟正黑體"/>
              </a:endParaRPr>
            </a:p>
          </p:txBody>
        </p:sp>
        <p:sp>
          <p:nvSpPr>
            <p:cNvPr id="1052" name="Freeform 17">
              <a:extLst>
                <a:ext uri="{FF2B5EF4-FFF2-40B4-BE49-F238E27FC236}">
                  <a16:creationId xmlns:a16="http://schemas.microsoft.com/office/drawing/2014/main" id="{8E4F1033-3807-4C18-A00C-5225375B5F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3880" y="2599273"/>
              <a:ext cx="67619" cy="420517"/>
            </a:xfrm>
            <a:custGeom>
              <a:avLst/>
              <a:gdLst>
                <a:gd name="T0" fmla="*/ 0 w 17"/>
                <a:gd name="T1" fmla="*/ 0 h 107"/>
                <a:gd name="T2" fmla="*/ 17 w 17"/>
                <a:gd name="T3" fmla="*/ 107 h 107"/>
              </a:gdLst>
              <a:ahLst/>
              <a:cxnLst>
                <a:cxn ang="0">
                  <a:pos x="0" y="0"/>
                </a:cxn>
                <a:cxn ang="0">
                  <a:pos x="5" y="56"/>
                </a:cxn>
                <a:cxn ang="0">
                  <a:pos x="17" y="107"/>
                </a:cxn>
                <a:cxn ang="0">
                  <a:pos x="11" y="46"/>
                </a:cxn>
                <a:cxn ang="0">
                  <a:pos x="10" y="43"/>
                </a:cxn>
                <a:cxn ang="0">
                  <a:pos x="0" y="0"/>
                </a:cxn>
              </a:cxnLst>
              <a:rect l="T0" t="T1" r="T2" b="T3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1350">
                <a:solidFill>
                  <a:prstClr val="black"/>
                </a:solidFill>
                <a:latin typeface="Arial" charset="0"/>
                <a:ea typeface="新細明體" charset="-120"/>
                <a:cs typeface="微軟正黑體"/>
              </a:endParaRPr>
            </a:p>
          </p:txBody>
        </p:sp>
        <p:sp>
          <p:nvSpPr>
            <p:cNvPr id="1053" name="Freeform 18">
              <a:extLst>
                <a:ext uri="{FF2B5EF4-FFF2-40B4-BE49-F238E27FC236}">
                  <a16:creationId xmlns:a16="http://schemas.microsoft.com/office/drawing/2014/main" id="{5F463049-37A7-4441-982D-FA360DA87B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518" y="4757298"/>
              <a:ext cx="162286" cy="873487"/>
            </a:xfrm>
            <a:custGeom>
              <a:avLst/>
              <a:gdLst>
                <a:gd name="T0" fmla="*/ 0 w 41"/>
                <a:gd name="T1" fmla="*/ 0 h 222"/>
                <a:gd name="T2" fmla="*/ 41 w 41"/>
                <a:gd name="T3" fmla="*/ 222 h 222"/>
              </a:gdLst>
              <a:ahLst/>
              <a:cxnLst>
                <a:cxn ang="0">
                  <a:pos x="0" y="0"/>
                </a:cxn>
                <a:cxn ang="0">
                  <a:pos x="5" y="93"/>
                </a:cxn>
                <a:cxn ang="0">
                  <a:pos x="17" y="166"/>
                </a:cxn>
                <a:cxn ang="0">
                  <a:pos x="24" y="184"/>
                </a:cxn>
                <a:cxn ang="0">
                  <a:pos x="41" y="222"/>
                </a:cxn>
                <a:cxn ang="0">
                  <a:pos x="38" y="212"/>
                </a:cxn>
                <a:cxn ang="0">
                  <a:pos x="13" y="92"/>
                </a:cxn>
                <a:cxn ang="0">
                  <a:pos x="8" y="22"/>
                </a:cxn>
                <a:cxn ang="0">
                  <a:pos x="7" y="18"/>
                </a:cxn>
                <a:cxn ang="0">
                  <a:pos x="0" y="0"/>
                </a:cxn>
              </a:cxnLst>
              <a:rect l="T0" t="T1" r="T2" b="T3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1350">
                <a:solidFill>
                  <a:prstClr val="black"/>
                </a:solidFill>
                <a:latin typeface="Arial" charset="0"/>
                <a:ea typeface="新細明體" charset="-120"/>
                <a:cs typeface="微軟正黑體"/>
              </a:endParaRPr>
            </a:p>
          </p:txBody>
        </p:sp>
        <p:sp>
          <p:nvSpPr>
            <p:cNvPr id="1054" name="Freeform 19">
              <a:extLst>
                <a:ext uri="{FF2B5EF4-FFF2-40B4-BE49-F238E27FC236}">
                  <a16:creationId xmlns:a16="http://schemas.microsoft.com/office/drawing/2014/main" id="{82412A86-88EA-49FF-A0DE-CD4D2E35D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7575" y="1282282"/>
              <a:ext cx="1768913" cy="3447973"/>
            </a:xfrm>
            <a:custGeom>
              <a:avLst/>
              <a:gdLst>
                <a:gd name="T0" fmla="*/ 0 w 450"/>
                <a:gd name="T1" fmla="*/ 0 h 878"/>
                <a:gd name="T2" fmla="*/ 450 w 450"/>
                <a:gd name="T3" fmla="*/ 878 h 878"/>
              </a:gdLst>
              <a:ahLst/>
              <a:cxnLst>
                <a:cxn ang="0">
                  <a:pos x="7" y="854"/>
                </a:cxn>
                <a:cxn ang="0">
                  <a:pos x="50" y="613"/>
                </a:cxn>
                <a:cxn ang="0">
                  <a:pos x="149" y="388"/>
                </a:cxn>
                <a:cxn ang="0">
                  <a:pos x="285" y="183"/>
                </a:cxn>
                <a:cxn ang="0">
                  <a:pos x="364" y="89"/>
                </a:cxn>
                <a:cxn ang="0">
                  <a:pos x="406" y="44"/>
                </a:cxn>
                <a:cxn ang="0">
                  <a:pos x="450" y="1"/>
                </a:cxn>
                <a:cxn ang="0">
                  <a:pos x="450" y="0"/>
                </a:cxn>
                <a:cxn ang="0">
                  <a:pos x="405" y="43"/>
                </a:cxn>
                <a:cxn ang="0">
                  <a:pos x="363" y="88"/>
                </a:cxn>
                <a:cxn ang="0">
                  <a:pos x="283" y="181"/>
                </a:cxn>
                <a:cxn ang="0">
                  <a:pos x="145" y="386"/>
                </a:cxn>
                <a:cxn ang="0">
                  <a:pos x="45" y="611"/>
                </a:cxn>
                <a:cxn ang="0">
                  <a:pos x="0" y="854"/>
                </a:cxn>
                <a:cxn ang="0">
                  <a:pos x="0" y="859"/>
                </a:cxn>
                <a:cxn ang="0">
                  <a:pos x="7" y="878"/>
                </a:cxn>
                <a:cxn ang="0">
                  <a:pos x="7" y="854"/>
                </a:cxn>
              </a:cxnLst>
              <a:rect l="T0" t="T1" r="T2" b="T3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1350">
                <a:solidFill>
                  <a:prstClr val="black"/>
                </a:solidFill>
                <a:latin typeface="Arial" charset="0"/>
                <a:ea typeface="新細明體" charset="-120"/>
                <a:cs typeface="微軟正黑體"/>
              </a:endParaRPr>
            </a:p>
          </p:txBody>
        </p:sp>
        <p:sp>
          <p:nvSpPr>
            <p:cNvPr id="1055" name="Freeform 20">
              <a:extLst>
                <a:ext uri="{FF2B5EF4-FFF2-40B4-BE49-F238E27FC236}">
                  <a16:creationId xmlns:a16="http://schemas.microsoft.com/office/drawing/2014/main" id="{E408EAEC-00F9-43A7-AA4E-E47ECCDC11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346" y="5652419"/>
              <a:ext cx="137943" cy="288007"/>
            </a:xfrm>
            <a:custGeom>
              <a:avLst/>
              <a:gdLst>
                <a:gd name="T0" fmla="*/ 0 w 35"/>
                <a:gd name="T1" fmla="*/ 0 h 73"/>
                <a:gd name="T2" fmla="*/ 35 w 35"/>
                <a:gd name="T3" fmla="*/ 73 h 73"/>
              </a:gdLst>
              <a:ahLst/>
              <a:cxnLst>
                <a:cxn ang="0">
                  <a:pos x="0" y="0"/>
                </a:cxn>
                <a:cxn ang="0">
                  <a:pos x="26" y="73"/>
                </a:cxn>
                <a:cxn ang="0">
                  <a:pos x="35" y="73"/>
                </a:cxn>
                <a:cxn ang="0">
                  <a:pos x="0" y="0"/>
                </a:cxn>
              </a:cxnLst>
              <a:rect l="T0" t="T1" r="T2" b="T3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1350">
                <a:solidFill>
                  <a:prstClr val="black"/>
                </a:solidFill>
                <a:latin typeface="Arial" charset="0"/>
                <a:ea typeface="新細明體" charset="-120"/>
                <a:cs typeface="微軟正黑體"/>
              </a:endParaRPr>
            </a:p>
          </p:txBody>
        </p:sp>
        <p:sp>
          <p:nvSpPr>
            <p:cNvPr id="1056" name="Freeform 21">
              <a:extLst>
                <a:ext uri="{FF2B5EF4-FFF2-40B4-BE49-F238E27FC236}">
                  <a16:creationId xmlns:a16="http://schemas.microsoft.com/office/drawing/2014/main" id="{3DFE54CF-46E0-4E94-8E8E-C50DCD061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518" y="4655887"/>
              <a:ext cx="31104" cy="189300"/>
            </a:xfrm>
            <a:custGeom>
              <a:avLst/>
              <a:gdLst>
                <a:gd name="T0" fmla="*/ 0 w 8"/>
                <a:gd name="T1" fmla="*/ 0 h 48"/>
                <a:gd name="T2" fmla="*/ 8 w 8"/>
                <a:gd name="T3" fmla="*/ 48 h 48"/>
              </a:gdLst>
              <a:ahLst/>
              <a:cxnLst>
                <a:cxn ang="0">
                  <a:pos x="7" y="44"/>
                </a:cxn>
                <a:cxn ang="0">
                  <a:pos x="8" y="48"/>
                </a:cxn>
                <a:cxn ang="0">
                  <a:pos x="8" y="19"/>
                </a:cxn>
                <a:cxn ang="0">
                  <a:pos x="1" y="0"/>
                </a:cxn>
                <a:cxn ang="0">
                  <a:pos x="0" y="26"/>
                </a:cxn>
                <a:cxn ang="0">
                  <a:pos x="7" y="44"/>
                </a:cxn>
              </a:cxnLst>
              <a:rect l="T0" t="T1" r="T2" b="T3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1350">
                <a:solidFill>
                  <a:prstClr val="black"/>
                </a:solidFill>
                <a:latin typeface="Arial" charset="0"/>
                <a:ea typeface="新細明體" charset="-120"/>
                <a:cs typeface="微軟正黑體"/>
              </a:endParaRPr>
            </a:p>
          </p:txBody>
        </p:sp>
        <p:sp>
          <p:nvSpPr>
            <p:cNvPr id="1057" name="Freeform 22">
              <a:extLst>
                <a:ext uri="{FF2B5EF4-FFF2-40B4-BE49-F238E27FC236}">
                  <a16:creationId xmlns:a16="http://schemas.microsoft.com/office/drawing/2014/main" id="{11EACFF0-71A0-450F-A686-F652B60EA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1137" y="5410385"/>
              <a:ext cx="204209" cy="530041"/>
            </a:xfrm>
            <a:custGeom>
              <a:avLst/>
              <a:gdLst>
                <a:gd name="T0" fmla="*/ 0 w 52"/>
                <a:gd name="T1" fmla="*/ 0 h 135"/>
                <a:gd name="T2" fmla="*/ 52 w 52"/>
                <a:gd name="T3" fmla="*/ 135 h 135"/>
              </a:gdLst>
              <a:ahLst/>
              <a:cxnLst>
                <a:cxn ang="0">
                  <a:pos x="7" y="18"/>
                </a:cxn>
                <a:cxn ang="0">
                  <a:pos x="0" y="0"/>
                </a:cxn>
                <a:cxn ang="0">
                  <a:pos x="12" y="48"/>
                </a:cxn>
                <a:cxn ang="0">
                  <a:pos x="16" y="62"/>
                </a:cxn>
                <a:cxn ang="0">
                  <a:pos x="51" y="135"/>
                </a:cxn>
                <a:cxn ang="0">
                  <a:pos x="52" y="135"/>
                </a:cxn>
                <a:cxn ang="0">
                  <a:pos x="24" y="56"/>
                </a:cxn>
                <a:cxn ang="0">
                  <a:pos x="7" y="18"/>
                </a:cxn>
              </a:cxnLst>
              <a:rect l="T0" t="T1" r="T2" b="T3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1350">
                <a:solidFill>
                  <a:prstClr val="black"/>
                </a:solidFill>
                <a:latin typeface="Arial" charset="0"/>
                <a:ea typeface="新細明體" charset="-120"/>
                <a:cs typeface="微軟正黑體"/>
              </a:endParaRPr>
            </a:p>
          </p:txBody>
        </p:sp>
      </p:grpSp>
      <p:grpSp>
        <p:nvGrpSpPr>
          <p:cNvPr id="2051" name="Group 9"/>
          <p:cNvGrpSpPr>
            <a:grpSpLocks/>
          </p:cNvGrpSpPr>
          <p:nvPr/>
        </p:nvGrpSpPr>
        <p:grpSpPr bwMode="auto">
          <a:xfrm>
            <a:off x="26988" y="0"/>
            <a:ext cx="2357437" cy="6853238"/>
            <a:chOff x="6627813" y="195454"/>
            <a:chExt cx="1952625" cy="5678297"/>
          </a:xfrm>
        </p:grpSpPr>
        <p:sp>
          <p:nvSpPr>
            <p:cNvPr id="1034" name="Freeform 27">
              <a:extLst>
                <a:ext uri="{FF2B5EF4-FFF2-40B4-BE49-F238E27FC236}">
                  <a16:creationId xmlns:a16="http://schemas.microsoft.com/office/drawing/2014/main" id="{897CFFFE-5D80-4DDB-8E3F-22DD8E589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7813" y="195454"/>
              <a:ext cx="408933" cy="3646106"/>
            </a:xfrm>
            <a:custGeom>
              <a:avLst/>
              <a:gdLst>
                <a:gd name="T0" fmla="*/ 0 w 103"/>
                <a:gd name="T1" fmla="*/ 0 h 920"/>
                <a:gd name="T2" fmla="*/ 103 w 103"/>
                <a:gd name="T3" fmla="*/ 920 h 920"/>
              </a:gdLst>
              <a:ahLst/>
              <a:cxnLst>
                <a:cxn ang="0">
                  <a:pos x="7" y="210"/>
                </a:cxn>
                <a:cxn ang="0">
                  <a:pos x="26" y="445"/>
                </a:cxn>
                <a:cxn ang="0">
                  <a:pos x="57" y="679"/>
                </a:cxn>
                <a:cxn ang="0">
                  <a:pos x="101" y="911"/>
                </a:cxn>
                <a:cxn ang="0">
                  <a:pos x="103" y="920"/>
                </a:cxn>
                <a:cxn ang="0">
                  <a:pos x="99" y="874"/>
                </a:cxn>
                <a:cxn ang="0">
                  <a:pos x="99" y="866"/>
                </a:cxn>
                <a:cxn ang="0">
                  <a:pos x="63" y="678"/>
                </a:cxn>
                <a:cxn ang="0">
                  <a:pos x="30" y="444"/>
                </a:cxn>
                <a:cxn ang="0">
                  <a:pos x="9" y="209"/>
                </a:cxn>
                <a:cxn ang="0">
                  <a:pos x="3" y="92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92"/>
                </a:cxn>
                <a:cxn ang="0">
                  <a:pos x="7" y="210"/>
                </a:cxn>
              </a:cxnLst>
              <a:rect l="T0" t="T1" r="T2" b="T3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1350">
                <a:solidFill>
                  <a:prstClr val="black"/>
                </a:solidFill>
                <a:latin typeface="Arial" charset="0"/>
                <a:ea typeface="新細明體" charset="-120"/>
                <a:cs typeface="微軟正黑體"/>
              </a:endParaRPr>
            </a:p>
          </p:txBody>
        </p:sp>
        <p:sp>
          <p:nvSpPr>
            <p:cNvPr id="1035" name="Freeform 28">
              <a:extLst>
                <a:ext uri="{FF2B5EF4-FFF2-40B4-BE49-F238E27FC236}">
                  <a16:creationId xmlns:a16="http://schemas.microsoft.com/office/drawing/2014/main" id="{B29BFF3B-53A1-46B7-8FF0-8EC7E8556E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1730" y="3771847"/>
              <a:ext cx="349763" cy="1310073"/>
            </a:xfrm>
            <a:custGeom>
              <a:avLst/>
              <a:gdLst>
                <a:gd name="T0" fmla="*/ 0 w 88"/>
                <a:gd name="T1" fmla="*/ 0 h 330"/>
                <a:gd name="T2" fmla="*/ 88 w 88"/>
                <a:gd name="T3" fmla="*/ 330 h 330"/>
              </a:gdLst>
              <a:ahLst/>
              <a:cxnLst>
                <a:cxn ang="0">
                  <a:pos x="53" y="229"/>
                </a:cxn>
                <a:cxn ang="0">
                  <a:pos x="88" y="330"/>
                </a:cxn>
                <a:cxn ang="0">
                  <a:pos x="88" y="308"/>
                </a:cxn>
                <a:cxn ang="0">
                  <a:pos x="88" y="304"/>
                </a:cxn>
                <a:cxn ang="0">
                  <a:pos x="62" y="226"/>
                </a:cxn>
                <a:cxn ang="0">
                  <a:pos x="0" y="0"/>
                </a:cxn>
                <a:cxn ang="0">
                  <a:pos x="7" y="63"/>
                </a:cxn>
                <a:cxn ang="0">
                  <a:pos x="53" y="229"/>
                </a:cxn>
              </a:cxnLst>
              <a:rect l="T0" t="T1" r="T2" b="T3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1350">
                <a:solidFill>
                  <a:prstClr val="black"/>
                </a:solidFill>
                <a:latin typeface="Arial" charset="0"/>
                <a:ea typeface="新細明體" charset="-120"/>
                <a:cs typeface="微軟正黑體"/>
              </a:endParaRPr>
            </a:p>
          </p:txBody>
        </p:sp>
        <p:sp>
          <p:nvSpPr>
            <p:cNvPr id="1036" name="Freeform 29">
              <a:extLst>
                <a:ext uri="{FF2B5EF4-FFF2-40B4-BE49-F238E27FC236}">
                  <a16:creationId xmlns:a16="http://schemas.microsoft.com/office/drawing/2014/main" id="{8F724FD2-AD18-4972-BABA-AAD0F78088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9105" y="5052983"/>
              <a:ext cx="357653" cy="820768"/>
            </a:xfrm>
            <a:custGeom>
              <a:avLst/>
              <a:gdLst>
                <a:gd name="T0" fmla="*/ 0 w 90"/>
                <a:gd name="T1" fmla="*/ 0 h 207"/>
                <a:gd name="T2" fmla="*/ 90 w 90"/>
                <a:gd name="T3" fmla="*/ 207 h 207"/>
              </a:gdLst>
              <a:ahLst/>
              <a:cxnLst>
                <a:cxn ang="0">
                  <a:pos x="6" y="15"/>
                </a:cxn>
                <a:cxn ang="0">
                  <a:pos x="0" y="0"/>
                </a:cxn>
                <a:cxn ang="0">
                  <a:pos x="1" y="29"/>
                </a:cxn>
                <a:cxn ang="0">
                  <a:pos x="42" y="127"/>
                </a:cxn>
                <a:cxn ang="0">
                  <a:pos x="80" y="207"/>
                </a:cxn>
                <a:cxn ang="0">
                  <a:pos x="90" y="207"/>
                </a:cxn>
                <a:cxn ang="0">
                  <a:pos x="50" y="123"/>
                </a:cxn>
                <a:cxn ang="0">
                  <a:pos x="6" y="15"/>
                </a:cxn>
              </a:cxnLst>
              <a:rect l="T0" t="T1" r="T2" b="T3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1350">
                <a:solidFill>
                  <a:prstClr val="black"/>
                </a:solidFill>
                <a:latin typeface="Arial" charset="0"/>
                <a:ea typeface="新細明體" charset="-120"/>
                <a:cs typeface="微軟正黑體"/>
              </a:endParaRPr>
            </a:p>
          </p:txBody>
        </p:sp>
        <p:sp>
          <p:nvSpPr>
            <p:cNvPr id="1037" name="Freeform 30">
              <a:extLst>
                <a:ext uri="{FF2B5EF4-FFF2-40B4-BE49-F238E27FC236}">
                  <a16:creationId xmlns:a16="http://schemas.microsoft.com/office/drawing/2014/main" id="{978A3EA2-6F58-435E-98A9-8296126762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6746" y="3811307"/>
              <a:ext cx="457585" cy="1853305"/>
            </a:xfrm>
            <a:custGeom>
              <a:avLst/>
              <a:gdLst>
                <a:gd name="T0" fmla="*/ 0 w 115"/>
                <a:gd name="T1" fmla="*/ 0 h 467"/>
                <a:gd name="T2" fmla="*/ 115 w 115"/>
                <a:gd name="T3" fmla="*/ 467 h 467"/>
              </a:gdLst>
              <a:ahLst/>
              <a:cxnLst>
                <a:cxn ang="0">
                  <a:pos x="101" y="409"/>
                </a:cxn>
                <a:cxn ang="0">
                  <a:pos x="78" y="344"/>
                </a:cxn>
                <a:cxn ang="0">
                  <a:pos x="29" y="151"/>
                </a:cxn>
                <a:cxn ang="0">
                  <a:pos x="13" y="53"/>
                </a:cxn>
                <a:cxn ang="0">
                  <a:pos x="0" y="0"/>
                </a:cxn>
                <a:cxn ang="0">
                  <a:pos x="21" y="152"/>
                </a:cxn>
                <a:cxn ang="0">
                  <a:pos x="69" y="347"/>
                </a:cxn>
                <a:cxn ang="0">
                  <a:pos x="103" y="441"/>
                </a:cxn>
                <a:cxn ang="0">
                  <a:pos x="115" y="467"/>
                </a:cxn>
                <a:cxn ang="0">
                  <a:pos x="112" y="458"/>
                </a:cxn>
                <a:cxn ang="0">
                  <a:pos x="101" y="409"/>
                </a:cxn>
              </a:cxnLst>
              <a:rect l="T0" t="T1" r="T2" b="T3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1350">
                <a:solidFill>
                  <a:prstClr val="black"/>
                </a:solidFill>
                <a:latin typeface="Arial" charset="0"/>
                <a:ea typeface="新細明體" charset="-120"/>
                <a:cs typeface="微軟正黑體"/>
              </a:endParaRPr>
            </a:p>
          </p:txBody>
        </p:sp>
        <p:sp>
          <p:nvSpPr>
            <p:cNvPr id="1038" name="Freeform 31">
              <a:extLst>
                <a:ext uri="{FF2B5EF4-FFF2-40B4-BE49-F238E27FC236}">
                  <a16:creationId xmlns:a16="http://schemas.microsoft.com/office/drawing/2014/main" id="{351805A3-8E33-47B1-9DA4-A08A1FAC5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3355" y="1263505"/>
              <a:ext cx="144639" cy="2508342"/>
            </a:xfrm>
            <a:custGeom>
              <a:avLst/>
              <a:gdLst>
                <a:gd name="T0" fmla="*/ 0 w 36"/>
                <a:gd name="T1" fmla="*/ 0 h 633"/>
                <a:gd name="T2" fmla="*/ 36 w 36"/>
                <a:gd name="T3" fmla="*/ 633 h 633"/>
              </a:gdLst>
              <a:ahLst/>
              <a:cxnLst>
                <a:cxn ang="0">
                  <a:pos x="17" y="633"/>
                </a:cxn>
                <a:cxn ang="0">
                  <a:pos x="13" y="597"/>
                </a:cxn>
                <a:cxn ang="0">
                  <a:pos x="5" y="398"/>
                </a:cxn>
                <a:cxn ang="0">
                  <a:pos x="13" y="198"/>
                </a:cxn>
                <a:cxn ang="0">
                  <a:pos x="22" y="99"/>
                </a:cxn>
                <a:cxn ang="0">
                  <a:pos x="36" y="0"/>
                </a:cxn>
                <a:cxn ang="0">
                  <a:pos x="35" y="0"/>
                </a:cxn>
                <a:cxn ang="0">
                  <a:pos x="20" y="99"/>
                </a:cxn>
                <a:cxn ang="0">
                  <a:pos x="10" y="198"/>
                </a:cxn>
                <a:cxn ang="0">
                  <a:pos x="1" y="398"/>
                </a:cxn>
                <a:cxn ang="0">
                  <a:pos x="7" y="589"/>
                </a:cxn>
                <a:cxn ang="0">
                  <a:pos x="16" y="632"/>
                </a:cxn>
                <a:cxn ang="0">
                  <a:pos x="17" y="633"/>
                </a:cxn>
              </a:cxnLst>
              <a:rect l="T0" t="T1" r="T2" b="T3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1350">
                <a:solidFill>
                  <a:prstClr val="black"/>
                </a:solidFill>
                <a:latin typeface="Arial" charset="0"/>
                <a:ea typeface="新細明體" charset="-120"/>
                <a:cs typeface="微軟正黑體"/>
              </a:endParaRPr>
            </a:p>
          </p:txBody>
        </p:sp>
        <p:sp>
          <p:nvSpPr>
            <p:cNvPr id="1039" name="Freeform 32">
              <a:extLst>
                <a:ext uri="{FF2B5EF4-FFF2-40B4-BE49-F238E27FC236}">
                  <a16:creationId xmlns:a16="http://schemas.microsoft.com/office/drawing/2014/main" id="{C8915321-5BC8-47C1-BD48-00AA21AE0B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5889" y="5640936"/>
              <a:ext cx="111767" cy="232815"/>
            </a:xfrm>
            <a:custGeom>
              <a:avLst/>
              <a:gdLst>
                <a:gd name="T0" fmla="*/ 0 w 28"/>
                <a:gd name="T1" fmla="*/ 0 h 59"/>
                <a:gd name="T2" fmla="*/ 28 w 28"/>
                <a:gd name="T3" fmla="*/ 59 h 59"/>
              </a:gdLst>
              <a:ahLst/>
              <a:cxnLst>
                <a:cxn ang="0">
                  <a:pos x="22" y="59"/>
                </a:cxn>
                <a:cxn ang="0">
                  <a:pos x="28" y="59"/>
                </a:cxn>
                <a:cxn ang="0">
                  <a:pos x="0" y="0"/>
                </a:cxn>
                <a:cxn ang="0">
                  <a:pos x="22" y="59"/>
                </a:cxn>
              </a:cxnLst>
              <a:rect l="T0" t="T1" r="T2" b="T3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1350">
                <a:solidFill>
                  <a:prstClr val="black"/>
                </a:solidFill>
                <a:latin typeface="Arial" charset="0"/>
                <a:ea typeface="新細明體" charset="-120"/>
                <a:cs typeface="微軟正黑體"/>
              </a:endParaRPr>
            </a:p>
          </p:txBody>
        </p:sp>
        <p:sp>
          <p:nvSpPr>
            <p:cNvPr id="1040" name="Freeform 33">
              <a:extLst>
                <a:ext uri="{FF2B5EF4-FFF2-40B4-BE49-F238E27FC236}">
                  <a16:creationId xmlns:a16="http://schemas.microsoft.com/office/drawing/2014/main" id="{3F46491B-6AF3-44E1-BF36-2C7DF725A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0967" y="3598223"/>
              <a:ext cx="68375" cy="424852"/>
            </a:xfrm>
            <a:custGeom>
              <a:avLst/>
              <a:gdLst>
                <a:gd name="T0" fmla="*/ 0 w 17"/>
                <a:gd name="T1" fmla="*/ 0 h 107"/>
                <a:gd name="T2" fmla="*/ 17 w 17"/>
                <a:gd name="T3" fmla="*/ 107 h 107"/>
              </a:gdLst>
              <a:ahLst/>
              <a:cxnLst>
                <a:cxn ang="0">
                  <a:pos x="4" y="54"/>
                </a:cxn>
                <a:cxn ang="0">
                  <a:pos x="17" y="107"/>
                </a:cxn>
                <a:cxn ang="0">
                  <a:pos x="10" y="44"/>
                </a:cxn>
                <a:cxn ang="0">
                  <a:pos x="9" y="43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4" y="54"/>
                </a:cxn>
              </a:cxnLst>
              <a:rect l="T0" t="T1" r="T2" b="T3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1350">
                <a:solidFill>
                  <a:prstClr val="black"/>
                </a:solidFill>
                <a:latin typeface="Arial" charset="0"/>
                <a:ea typeface="新細明體" charset="-120"/>
                <a:cs typeface="微軟正黑體"/>
              </a:endParaRPr>
            </a:p>
          </p:txBody>
        </p:sp>
        <p:sp>
          <p:nvSpPr>
            <p:cNvPr id="1041" name="Freeform 34">
              <a:extLst>
                <a:ext uri="{FF2B5EF4-FFF2-40B4-BE49-F238E27FC236}">
                  <a16:creationId xmlns:a16="http://schemas.microsoft.com/office/drawing/2014/main" id="{DAE5D86E-1546-47AE-8E0D-BE05BAB10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1493" y="2802446"/>
              <a:ext cx="1168945" cy="2250537"/>
            </a:xfrm>
            <a:custGeom>
              <a:avLst/>
              <a:gdLst>
                <a:gd name="T0" fmla="*/ 0 w 294"/>
                <a:gd name="T1" fmla="*/ 0 h 568"/>
                <a:gd name="T2" fmla="*/ 294 w 294"/>
                <a:gd name="T3" fmla="*/ 568 h 568"/>
              </a:gdLst>
              <a:ahLst/>
              <a:cxnLst>
                <a:cxn ang="0">
                  <a:pos x="8" y="553"/>
                </a:cxn>
                <a:cxn ang="0">
                  <a:pos x="35" y="397"/>
                </a:cxn>
                <a:cxn ang="0">
                  <a:pos x="99" y="252"/>
                </a:cxn>
                <a:cxn ang="0">
                  <a:pos x="187" y="119"/>
                </a:cxn>
                <a:cxn ang="0">
                  <a:pos x="238" y="58"/>
                </a:cxn>
                <a:cxn ang="0">
                  <a:pos x="265" y="28"/>
                </a:cxn>
                <a:cxn ang="0">
                  <a:pos x="294" y="0"/>
                </a:cxn>
                <a:cxn ang="0">
                  <a:pos x="293" y="0"/>
                </a:cxn>
                <a:cxn ang="0">
                  <a:pos x="264" y="27"/>
                </a:cxn>
                <a:cxn ang="0">
                  <a:pos x="237" y="56"/>
                </a:cxn>
                <a:cxn ang="0">
                  <a:pos x="185" y="117"/>
                </a:cxn>
                <a:cxn ang="0">
                  <a:pos x="95" y="249"/>
                </a:cxn>
                <a:cxn ang="0">
                  <a:pos x="30" y="396"/>
                </a:cxn>
                <a:cxn ang="0">
                  <a:pos x="0" y="549"/>
                </a:cxn>
                <a:cxn ang="0">
                  <a:pos x="7" y="568"/>
                </a:cxn>
                <a:cxn ang="0">
                  <a:pos x="8" y="553"/>
                </a:cxn>
              </a:cxnLst>
              <a:rect l="T0" t="T1" r="T2" b="T3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1350">
                <a:solidFill>
                  <a:prstClr val="black"/>
                </a:solidFill>
                <a:latin typeface="Arial" charset="0"/>
                <a:ea typeface="新細明體" charset="-120"/>
                <a:cs typeface="微軟正黑體"/>
              </a:endParaRPr>
            </a:p>
          </p:txBody>
        </p:sp>
        <p:sp>
          <p:nvSpPr>
            <p:cNvPr id="1042" name="Freeform 35">
              <a:extLst>
                <a:ext uri="{FF2B5EF4-FFF2-40B4-BE49-F238E27FC236}">
                  <a16:creationId xmlns:a16="http://schemas.microsoft.com/office/drawing/2014/main" id="{A8B899DF-FC5E-4E25-A96B-C314F40241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4331" y="5664612"/>
              <a:ext cx="99932" cy="209139"/>
            </a:xfrm>
            <a:custGeom>
              <a:avLst/>
              <a:gdLst>
                <a:gd name="T0" fmla="*/ 0 w 25"/>
                <a:gd name="T1" fmla="*/ 0 h 53"/>
                <a:gd name="T2" fmla="*/ 25 w 25"/>
                <a:gd name="T3" fmla="*/ 53 h 53"/>
              </a:gdLst>
              <a:ahLst/>
              <a:cxnLst>
                <a:cxn ang="0">
                  <a:pos x="0" y="0"/>
                </a:cxn>
                <a:cxn ang="0">
                  <a:pos x="19" y="53"/>
                </a:cxn>
                <a:cxn ang="0">
                  <a:pos x="25" y="53"/>
                </a:cxn>
                <a:cxn ang="0">
                  <a:pos x="0" y="0"/>
                </a:cxn>
              </a:cxnLst>
              <a:rect l="T0" t="T1" r="T2" b="T3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1350">
                <a:solidFill>
                  <a:prstClr val="black"/>
                </a:solidFill>
                <a:latin typeface="Arial" charset="0"/>
                <a:ea typeface="新細明體" charset="-120"/>
                <a:cs typeface="微軟正黑體"/>
              </a:endParaRPr>
            </a:p>
          </p:txBody>
        </p:sp>
        <p:sp>
          <p:nvSpPr>
            <p:cNvPr id="1043" name="Freeform 36">
              <a:extLst>
                <a:ext uri="{FF2B5EF4-FFF2-40B4-BE49-F238E27FC236}">
                  <a16:creationId xmlns:a16="http://schemas.microsoft.com/office/drawing/2014/main" id="{BF90DA5C-1861-453E-8D7A-96FBFCD071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1493" y="5081920"/>
              <a:ext cx="114396" cy="559017"/>
            </a:xfrm>
            <a:custGeom>
              <a:avLst/>
              <a:gdLst>
                <a:gd name="T0" fmla="*/ 0 w 29"/>
                <a:gd name="T1" fmla="*/ 0 h 141"/>
                <a:gd name="T2" fmla="*/ 29 w 29"/>
                <a:gd name="T3" fmla="*/ 141 h 141"/>
              </a:gdLst>
              <a:ahLst/>
              <a:cxnLst>
                <a:cxn ang="0">
                  <a:pos x="0" y="0"/>
                </a:cxn>
                <a:cxn ang="0">
                  <a:pos x="7" y="89"/>
                </a:cxn>
                <a:cxn ang="0">
                  <a:pos x="18" y="117"/>
                </a:cxn>
                <a:cxn ang="0">
                  <a:pos x="29" y="141"/>
                </a:cxn>
                <a:cxn ang="0">
                  <a:pos x="27" y="135"/>
                </a:cxn>
                <a:cxn ang="0">
                  <a:pos x="8" y="22"/>
                </a:cxn>
                <a:cxn ang="0">
                  <a:pos x="4" y="11"/>
                </a:cxn>
                <a:cxn ang="0">
                  <a:pos x="0" y="0"/>
                </a:cxn>
              </a:cxnLst>
              <a:rect l="T0" t="T1" r="T2" b="T3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1350">
                <a:solidFill>
                  <a:prstClr val="black"/>
                </a:solidFill>
                <a:latin typeface="Arial" charset="0"/>
                <a:ea typeface="新細明體" charset="-120"/>
                <a:cs typeface="微軟正黑體"/>
              </a:endParaRPr>
            </a:p>
          </p:txBody>
        </p:sp>
        <p:sp>
          <p:nvSpPr>
            <p:cNvPr id="1044" name="Freeform 37">
              <a:extLst>
                <a:ext uri="{FF2B5EF4-FFF2-40B4-BE49-F238E27FC236}">
                  <a16:creationId xmlns:a16="http://schemas.microsoft.com/office/drawing/2014/main" id="{64D7448E-7944-49E8-97FF-6AA394F323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1493" y="4978008"/>
              <a:ext cx="32872" cy="189408"/>
            </a:xfrm>
            <a:custGeom>
              <a:avLst/>
              <a:gdLst>
                <a:gd name="T0" fmla="*/ 0 w 8"/>
                <a:gd name="T1" fmla="*/ 0 h 48"/>
                <a:gd name="T2" fmla="*/ 8 w 8"/>
                <a:gd name="T3" fmla="*/ 48 h 48"/>
              </a:gdLst>
              <a:ahLst/>
              <a:cxnLst>
                <a:cxn ang="0">
                  <a:pos x="0" y="26"/>
                </a:cxn>
                <a:cxn ang="0">
                  <a:pos x="4" y="37"/>
                </a:cxn>
                <a:cxn ang="0">
                  <a:pos x="8" y="48"/>
                </a:cxn>
                <a:cxn ang="0">
                  <a:pos x="7" y="19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26"/>
                </a:cxn>
              </a:cxnLst>
              <a:rect l="T0" t="T1" r="T2" b="T3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1350">
                <a:solidFill>
                  <a:prstClr val="black"/>
                </a:solidFill>
                <a:latin typeface="Arial" charset="0"/>
                <a:ea typeface="新細明體" charset="-120"/>
                <a:cs typeface="微軟正黑體"/>
              </a:endParaRPr>
            </a:p>
          </p:txBody>
        </p:sp>
        <p:sp>
          <p:nvSpPr>
            <p:cNvPr id="1045" name="Freeform 38">
              <a:extLst>
                <a:ext uri="{FF2B5EF4-FFF2-40B4-BE49-F238E27FC236}">
                  <a16:creationId xmlns:a16="http://schemas.microsoft.com/office/drawing/2014/main" id="{88B5868F-119A-4A2C-882C-BF49F15594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9105" y="5434429"/>
              <a:ext cx="174882" cy="439322"/>
            </a:xfrm>
            <a:custGeom>
              <a:avLst/>
              <a:gdLst>
                <a:gd name="T0" fmla="*/ 0 w 44"/>
                <a:gd name="T1" fmla="*/ 0 h 111"/>
                <a:gd name="T2" fmla="*/ 44 w 44"/>
                <a:gd name="T3" fmla="*/ 111 h 111"/>
              </a:gdLst>
              <a:ahLst/>
              <a:cxnLst>
                <a:cxn ang="0">
                  <a:pos x="11" y="28"/>
                </a:cxn>
                <a:cxn ang="0">
                  <a:pos x="0" y="0"/>
                </a:cxn>
                <a:cxn ang="0">
                  <a:pos x="11" y="49"/>
                </a:cxn>
                <a:cxn ang="0">
                  <a:pos x="14" y="58"/>
                </a:cxn>
                <a:cxn ang="0">
                  <a:pos x="39" y="111"/>
                </a:cxn>
                <a:cxn ang="0">
                  <a:pos x="44" y="111"/>
                </a:cxn>
                <a:cxn ang="0">
                  <a:pos x="22" y="52"/>
                </a:cxn>
                <a:cxn ang="0">
                  <a:pos x="11" y="28"/>
                </a:cxn>
              </a:cxnLst>
              <a:rect l="T0" t="T1" r="T2" b="T3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1350">
                <a:solidFill>
                  <a:prstClr val="black"/>
                </a:solidFill>
                <a:latin typeface="Arial" charset="0"/>
                <a:ea typeface="新細明體" charset="-120"/>
                <a:cs typeface="微軟正黑體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5E2FB576-31C7-4D13-A354-C6D44D16F61C}"/>
              </a:ext>
            </a:extLst>
          </p:cNvPr>
          <p:cNvSpPr/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53" name="Title Placeholder 1"/>
          <p:cNvSpPr>
            <a:spLocks noGrp="1"/>
          </p:cNvSpPr>
          <p:nvPr>
            <p:ph type="title"/>
          </p:nvPr>
        </p:nvSpPr>
        <p:spPr bwMode="auto">
          <a:xfrm>
            <a:off x="2592388" y="623888"/>
            <a:ext cx="8912225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zh-TW"/>
          </a:p>
        </p:txBody>
      </p:sp>
      <p:sp>
        <p:nvSpPr>
          <p:cNvPr id="205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89213" y="2133600"/>
            <a:ext cx="8915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zh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1182A-9988-45A2-BD80-D66C9913D1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675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CCA327A-B8C3-4075-9EB1-B9A352FF2092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FE6406-5D7A-4D53-9700-B72258765F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675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8BE86-0719-4F50-998B-D3A1A527E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500">
                <a:solidFill>
                  <a:srgbClr val="FEFFFF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D5187A17-72CC-4F21-9989-B48D667A79A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887" r:id="rId1"/>
    <p:sldLayoutId id="2147488888" r:id="rId2"/>
    <p:sldLayoutId id="2147488889" r:id="rId3"/>
    <p:sldLayoutId id="2147488890" r:id="rId4"/>
    <p:sldLayoutId id="2147488891" r:id="rId5"/>
    <p:sldLayoutId id="2147488892" r:id="rId6"/>
    <p:sldLayoutId id="2147488893" r:id="rId7"/>
    <p:sldLayoutId id="2147488894" r:id="rId8"/>
    <p:sldLayoutId id="2147488895" r:id="rId9"/>
    <p:sldLayoutId id="2147488896" r:id="rId10"/>
    <p:sldLayoutId id="2147488897" r:id="rId11"/>
    <p:sldLayoutId id="2147488898" r:id="rId12"/>
    <p:sldLayoutId id="2147488899" r:id="rId13"/>
    <p:sldLayoutId id="2147488900" r:id="rId14"/>
    <p:sldLayoutId id="2147488901" r:id="rId15"/>
    <p:sldLayoutId id="2147488902" r:id="rId16"/>
  </p:sldLayoutIdLst>
  <p:hf hdr="0" ftr="0" dt="0"/>
  <p:txStyles>
    <p:titleStyle>
      <a:lvl1pPr algn="l" defTabSz="342900" rtl="0" eaLnBrk="0" fontAlgn="base" hangingPunct="0">
        <a:spcBef>
          <a:spcPct val="0"/>
        </a:spcBef>
        <a:spcAft>
          <a:spcPct val="0"/>
        </a:spcAft>
        <a:defRPr sz="2700" kern="1200">
          <a:solidFill>
            <a:srgbClr val="262626"/>
          </a:solidFill>
          <a:latin typeface="+mj-lt"/>
          <a:ea typeface="+mj-ea"/>
          <a:cs typeface="微軟正黑體"/>
        </a:defRPr>
      </a:lvl1pPr>
      <a:lvl2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rgbClr val="262626"/>
          </a:solidFill>
          <a:latin typeface="Century Gothic" pitchFamily="34" charset="0"/>
          <a:ea typeface="微軟正黑體"/>
          <a:cs typeface="微軟正黑體"/>
        </a:defRPr>
      </a:lvl2pPr>
      <a:lvl3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rgbClr val="262626"/>
          </a:solidFill>
          <a:latin typeface="Century Gothic" pitchFamily="34" charset="0"/>
          <a:ea typeface="微軟正黑體"/>
          <a:cs typeface="微軟正黑體"/>
        </a:defRPr>
      </a:lvl3pPr>
      <a:lvl4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rgbClr val="262626"/>
          </a:solidFill>
          <a:latin typeface="Century Gothic" pitchFamily="34" charset="0"/>
          <a:ea typeface="微軟正黑體"/>
          <a:cs typeface="微軟正黑體"/>
        </a:defRPr>
      </a:lvl4pPr>
      <a:lvl5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rgbClr val="262626"/>
          </a:solidFill>
          <a:latin typeface="Century Gothic" pitchFamily="34" charset="0"/>
          <a:ea typeface="微軟正黑體"/>
          <a:cs typeface="微軟正黑體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微軟正黑體"/>
        </a:defRPr>
      </a:lvl1pPr>
      <a:lvl2pPr marL="557213" indent="-214313" algn="l" defTabSz="342900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微軟正黑體"/>
        </a:defRPr>
      </a:lvl2pPr>
      <a:lvl3pPr marL="857250" indent="-171450" algn="l" defTabSz="342900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000" kern="1200">
          <a:solidFill>
            <a:srgbClr val="404040"/>
          </a:solidFill>
          <a:latin typeface="+mn-lt"/>
          <a:ea typeface="+mn-ea"/>
          <a:cs typeface="微軟正黑體"/>
        </a:defRPr>
      </a:lvl3pPr>
      <a:lvl4pPr marL="1200150" indent="-171450" algn="l" defTabSz="342900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900" kern="1200">
          <a:solidFill>
            <a:srgbClr val="404040"/>
          </a:solidFill>
          <a:latin typeface="+mn-lt"/>
          <a:ea typeface="+mn-ea"/>
          <a:cs typeface="微軟正黑體"/>
        </a:defRPr>
      </a:lvl4pPr>
      <a:lvl5pPr marL="1543050" indent="-171450" algn="l" defTabSz="342900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900" kern="1200">
          <a:solidFill>
            <a:srgbClr val="404040"/>
          </a:solidFill>
          <a:latin typeface="+mn-lt"/>
          <a:ea typeface="+mn-ea"/>
          <a:cs typeface="微軟正黑體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2"/>
          <p:cNvGrpSpPr>
            <a:grpSpLocks/>
          </p:cNvGrpSpPr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3094" name="Freeform 11"/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85725 w 22"/>
                <a:gd name="T1" fmla="*/ 533400 h 136"/>
                <a:gd name="T2" fmla="*/ 66242 w 22"/>
                <a:gd name="T3" fmla="*/ 313765 h 136"/>
                <a:gd name="T4" fmla="*/ 0 w 22"/>
                <a:gd name="T5" fmla="*/ 0 h 136"/>
                <a:gd name="T6" fmla="*/ 0 w 22"/>
                <a:gd name="T7" fmla="*/ 137272 h 136"/>
                <a:gd name="T8" fmla="*/ 77932 w 22"/>
                <a:gd name="T9" fmla="*/ 486335 h 136"/>
                <a:gd name="T10" fmla="*/ 85725 w 22"/>
                <a:gd name="T11" fmla="*/ 533400 h 1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95" name="Freeform 12"/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338387 w 140"/>
                <a:gd name="T1" fmla="*/ 1373628 h 504"/>
                <a:gd name="T2" fmla="*/ 546928 w 140"/>
                <a:gd name="T3" fmla="*/ 1978025 h 504"/>
                <a:gd name="T4" fmla="*/ 550863 w 140"/>
                <a:gd name="T5" fmla="*/ 1875984 h 504"/>
                <a:gd name="T6" fmla="*/ 373800 w 140"/>
                <a:gd name="T7" fmla="*/ 1361855 h 504"/>
                <a:gd name="T8" fmla="*/ 0 w 140"/>
                <a:gd name="T9" fmla="*/ 0 h 504"/>
                <a:gd name="T10" fmla="*/ 23608 w 140"/>
                <a:gd name="T11" fmla="*/ 239404 h 504"/>
                <a:gd name="T12" fmla="*/ 338387 w 140"/>
                <a:gd name="T13" fmla="*/ 1373628 h 5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96" name="Freeform 13"/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31461 w 132"/>
                <a:gd name="T1" fmla="*/ 86405 h 308"/>
                <a:gd name="T2" fmla="*/ 0 w 132"/>
                <a:gd name="T3" fmla="*/ 0 h 308"/>
                <a:gd name="T4" fmla="*/ 0 w 132"/>
                <a:gd name="T5" fmla="*/ 113898 h 308"/>
                <a:gd name="T6" fmla="*/ 267422 w 132"/>
                <a:gd name="T7" fmla="*/ 761938 h 308"/>
                <a:gd name="T8" fmla="*/ 483719 w 132"/>
                <a:gd name="T9" fmla="*/ 1209675 h 308"/>
                <a:gd name="T10" fmla="*/ 519113 w 132"/>
                <a:gd name="T11" fmla="*/ 1209675 h 308"/>
                <a:gd name="T12" fmla="*/ 302816 w 132"/>
                <a:gd name="T13" fmla="*/ 746228 h 308"/>
                <a:gd name="T14" fmla="*/ 31461 w 132"/>
                <a:gd name="T15" fmla="*/ 86405 h 3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97" name="Freeform 14"/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110524 w 37"/>
                <a:gd name="T1" fmla="*/ 309563 h 79"/>
                <a:gd name="T2" fmla="*/ 146050 w 37"/>
                <a:gd name="T3" fmla="*/ 309563 h 79"/>
                <a:gd name="T4" fmla="*/ 0 w 37"/>
                <a:gd name="T5" fmla="*/ 0 h 79"/>
                <a:gd name="T6" fmla="*/ 110524 w 37"/>
                <a:gd name="T7" fmla="*/ 309563 h 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98" name="Freeform 15"/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637159 w 178"/>
                <a:gd name="T1" fmla="*/ 2591803 h 722"/>
                <a:gd name="T2" fmla="*/ 456237 w 178"/>
                <a:gd name="T3" fmla="*/ 2097004 h 722"/>
                <a:gd name="T4" fmla="*/ 157323 w 178"/>
                <a:gd name="T5" fmla="*/ 926766 h 722"/>
                <a:gd name="T6" fmla="*/ 47197 w 178"/>
                <a:gd name="T7" fmla="*/ 200276 h 722"/>
                <a:gd name="T8" fmla="*/ 0 w 178"/>
                <a:gd name="T9" fmla="*/ 0 h 722"/>
                <a:gd name="T10" fmla="*/ 129792 w 178"/>
                <a:gd name="T11" fmla="*/ 930693 h 722"/>
                <a:gd name="T12" fmla="*/ 420839 w 178"/>
                <a:gd name="T13" fmla="*/ 2108785 h 722"/>
                <a:gd name="T14" fmla="*/ 629293 w 178"/>
                <a:gd name="T15" fmla="*/ 2674269 h 722"/>
                <a:gd name="T16" fmla="*/ 700088 w 178"/>
                <a:gd name="T17" fmla="*/ 2835275 h 722"/>
                <a:gd name="T18" fmla="*/ 684356 w 178"/>
                <a:gd name="T19" fmla="*/ 2780297 h 722"/>
                <a:gd name="T20" fmla="*/ 637159 w 178"/>
                <a:gd name="T21" fmla="*/ 2591803 h 7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99" name="Freeform 16"/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43277 w 23"/>
                <a:gd name="T1" fmla="*/ 2266168 h 635"/>
                <a:gd name="T2" fmla="*/ 47211 w 23"/>
                <a:gd name="T3" fmla="*/ 2313298 h 635"/>
                <a:gd name="T4" fmla="*/ 86554 w 23"/>
                <a:gd name="T5" fmla="*/ 2482180 h 635"/>
                <a:gd name="T6" fmla="*/ 90488 w 23"/>
                <a:gd name="T7" fmla="*/ 2493963 h 635"/>
                <a:gd name="T8" fmla="*/ 66882 w 23"/>
                <a:gd name="T9" fmla="*/ 2262240 h 635"/>
                <a:gd name="T10" fmla="*/ 19671 w 23"/>
                <a:gd name="T11" fmla="*/ 1056498 h 635"/>
                <a:gd name="T12" fmla="*/ 59014 w 23"/>
                <a:gd name="T13" fmla="*/ 0 h 635"/>
                <a:gd name="T14" fmla="*/ 47211 w 23"/>
                <a:gd name="T15" fmla="*/ 0 h 635"/>
                <a:gd name="T16" fmla="*/ 3934 w 23"/>
                <a:gd name="T17" fmla="*/ 1056498 h 635"/>
                <a:gd name="T18" fmla="*/ 43277 w 23"/>
                <a:gd name="T19" fmla="*/ 2266168 h 6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100" name="Freeform 17"/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19610 w 17"/>
                <a:gd name="T3" fmla="*/ 220173 h 107"/>
                <a:gd name="T4" fmla="*/ 66675 w 17"/>
                <a:gd name="T5" fmla="*/ 420688 h 107"/>
                <a:gd name="T6" fmla="*/ 43143 w 17"/>
                <a:gd name="T7" fmla="*/ 180857 h 107"/>
                <a:gd name="T8" fmla="*/ 39221 w 17"/>
                <a:gd name="T9" fmla="*/ 169062 h 107"/>
                <a:gd name="T10" fmla="*/ 0 w 17"/>
                <a:gd name="T11" fmla="*/ 0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101" name="Freeform 18"/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19747 w 41"/>
                <a:gd name="T3" fmla="*/ 365769 h 222"/>
                <a:gd name="T4" fmla="*/ 67140 w 41"/>
                <a:gd name="T5" fmla="*/ 652877 h 222"/>
                <a:gd name="T6" fmla="*/ 94785 w 41"/>
                <a:gd name="T7" fmla="*/ 723671 h 222"/>
                <a:gd name="T8" fmla="*/ 161925 w 41"/>
                <a:gd name="T9" fmla="*/ 873125 h 222"/>
                <a:gd name="T10" fmla="*/ 150077 w 41"/>
                <a:gd name="T11" fmla="*/ 833795 h 222"/>
                <a:gd name="T12" fmla="*/ 51342 w 41"/>
                <a:gd name="T13" fmla="*/ 361836 h 222"/>
                <a:gd name="T14" fmla="*/ 31595 w 41"/>
                <a:gd name="T15" fmla="*/ 86526 h 222"/>
                <a:gd name="T16" fmla="*/ 27646 w 41"/>
                <a:gd name="T17" fmla="*/ 70794 h 222"/>
                <a:gd name="T18" fmla="*/ 0 w 41"/>
                <a:gd name="T19" fmla="*/ 0 h 2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102" name="Freeform 19"/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27510 w 450"/>
                <a:gd name="T1" fmla="*/ 3353798 h 878"/>
                <a:gd name="T2" fmla="*/ 196497 w 450"/>
                <a:gd name="T3" fmla="*/ 2407352 h 878"/>
                <a:gd name="T4" fmla="*/ 585562 w 450"/>
                <a:gd name="T5" fmla="*/ 1523740 h 878"/>
                <a:gd name="T6" fmla="*/ 1120034 w 450"/>
                <a:gd name="T7" fmla="*/ 718671 h 878"/>
                <a:gd name="T8" fmla="*/ 1430500 w 450"/>
                <a:gd name="T9" fmla="*/ 349518 h 878"/>
                <a:gd name="T10" fmla="*/ 1595557 w 450"/>
                <a:gd name="T11" fmla="*/ 172795 h 878"/>
                <a:gd name="T12" fmla="*/ 1768475 w 450"/>
                <a:gd name="T13" fmla="*/ 3927 h 878"/>
                <a:gd name="T14" fmla="*/ 1768475 w 450"/>
                <a:gd name="T15" fmla="*/ 0 h 878"/>
                <a:gd name="T16" fmla="*/ 1591628 w 450"/>
                <a:gd name="T17" fmla="*/ 168868 h 878"/>
                <a:gd name="T18" fmla="*/ 1426570 w 450"/>
                <a:gd name="T19" fmla="*/ 345590 h 878"/>
                <a:gd name="T20" fmla="*/ 1112174 w 450"/>
                <a:gd name="T21" fmla="*/ 710817 h 878"/>
                <a:gd name="T22" fmla="*/ 569842 w 450"/>
                <a:gd name="T23" fmla="*/ 1515885 h 878"/>
                <a:gd name="T24" fmla="*/ 176848 w 450"/>
                <a:gd name="T25" fmla="*/ 2399497 h 878"/>
                <a:gd name="T26" fmla="*/ 0 w 450"/>
                <a:gd name="T27" fmla="*/ 3353798 h 878"/>
                <a:gd name="T28" fmla="*/ 0 w 450"/>
                <a:gd name="T29" fmla="*/ 3373434 h 878"/>
                <a:gd name="T30" fmla="*/ 27510 w 450"/>
                <a:gd name="T31" fmla="*/ 3448050 h 878"/>
                <a:gd name="T32" fmla="*/ 27510 w 450"/>
                <a:gd name="T33" fmla="*/ 3353798 h 8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103" name="Freeform 20"/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102598 w 35"/>
                <a:gd name="T3" fmla="*/ 287338 h 73"/>
                <a:gd name="T4" fmla="*/ 138113 w 35"/>
                <a:gd name="T5" fmla="*/ 287338 h 73"/>
                <a:gd name="T6" fmla="*/ 0 w 35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104" name="Freeform 21"/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27781 w 8"/>
                <a:gd name="T1" fmla="*/ 173170 h 48"/>
                <a:gd name="T2" fmla="*/ 31750 w 8"/>
                <a:gd name="T3" fmla="*/ 188913 h 48"/>
                <a:gd name="T4" fmla="*/ 31750 w 8"/>
                <a:gd name="T5" fmla="*/ 74778 h 48"/>
                <a:gd name="T6" fmla="*/ 3969 w 8"/>
                <a:gd name="T7" fmla="*/ 0 h 48"/>
                <a:gd name="T8" fmla="*/ 0 w 8"/>
                <a:gd name="T9" fmla="*/ 102328 h 48"/>
                <a:gd name="T10" fmla="*/ 27781 w 8"/>
                <a:gd name="T11" fmla="*/ 173170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105" name="Freeform 22"/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27354 w 52"/>
                <a:gd name="T1" fmla="*/ 70697 h 135"/>
                <a:gd name="T2" fmla="*/ 0 w 52"/>
                <a:gd name="T3" fmla="*/ 0 h 135"/>
                <a:gd name="T4" fmla="*/ 46892 w 52"/>
                <a:gd name="T5" fmla="*/ 188524 h 135"/>
                <a:gd name="T6" fmla="*/ 62523 w 52"/>
                <a:gd name="T7" fmla="*/ 243511 h 135"/>
                <a:gd name="T8" fmla="*/ 199292 w 52"/>
                <a:gd name="T9" fmla="*/ 530225 h 135"/>
                <a:gd name="T10" fmla="*/ 203200 w 52"/>
                <a:gd name="T11" fmla="*/ 530225 h 135"/>
                <a:gd name="T12" fmla="*/ 93785 w 52"/>
                <a:gd name="T13" fmla="*/ 219945 h 135"/>
                <a:gd name="T14" fmla="*/ 27354 w 52"/>
                <a:gd name="T15" fmla="*/ 70697 h 1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3075" name="Group 9"/>
          <p:cNvGrpSpPr>
            <a:grpSpLocks/>
          </p:cNvGrpSpPr>
          <p:nvPr/>
        </p:nvGrpSpPr>
        <p:grpSpPr bwMode="auto">
          <a:xfrm>
            <a:off x="26988" y="0"/>
            <a:ext cx="2357437" cy="6853238"/>
            <a:chOff x="6627813" y="195454"/>
            <a:chExt cx="1952625" cy="5678297"/>
          </a:xfrm>
        </p:grpSpPr>
        <p:sp>
          <p:nvSpPr>
            <p:cNvPr id="3082" name="Freeform 27"/>
            <p:cNvSpPr>
              <a:spLocks/>
            </p:cNvSpPr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>
                <a:gd name="T0" fmla="*/ 27835 w 103"/>
                <a:gd name="T1" fmla="*/ 832351 h 920"/>
                <a:gd name="T2" fmla="*/ 103388 w 103"/>
                <a:gd name="T3" fmla="*/ 1763790 h 920"/>
                <a:gd name="T4" fmla="*/ 226658 w 103"/>
                <a:gd name="T5" fmla="*/ 2691267 h 920"/>
                <a:gd name="T6" fmla="*/ 401622 w 103"/>
                <a:gd name="T7" fmla="*/ 3610816 h 920"/>
                <a:gd name="T8" fmla="*/ 409575 w 103"/>
                <a:gd name="T9" fmla="*/ 3646488 h 920"/>
                <a:gd name="T10" fmla="*/ 393669 w 103"/>
                <a:gd name="T11" fmla="*/ 3464164 h 920"/>
                <a:gd name="T12" fmla="*/ 393669 w 103"/>
                <a:gd name="T13" fmla="*/ 3432455 h 920"/>
                <a:gd name="T14" fmla="*/ 250517 w 103"/>
                <a:gd name="T15" fmla="*/ 2687303 h 920"/>
                <a:gd name="T16" fmla="*/ 119294 w 103"/>
                <a:gd name="T17" fmla="*/ 1759827 h 920"/>
                <a:gd name="T18" fmla="*/ 35788 w 103"/>
                <a:gd name="T19" fmla="*/ 828387 h 920"/>
                <a:gd name="T20" fmla="*/ 11929 w 103"/>
                <a:gd name="T21" fmla="*/ 364649 h 920"/>
                <a:gd name="T22" fmla="*/ 3976 w 103"/>
                <a:gd name="T23" fmla="*/ 0 h 920"/>
                <a:gd name="T24" fmla="*/ 0 w 103"/>
                <a:gd name="T25" fmla="*/ 0 h 920"/>
                <a:gd name="T26" fmla="*/ 3976 w 103"/>
                <a:gd name="T27" fmla="*/ 364649 h 920"/>
                <a:gd name="T28" fmla="*/ 27835 w 103"/>
                <a:gd name="T29" fmla="*/ 832351 h 9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83" name="Freeform 28"/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211300 w 88"/>
                <a:gd name="T1" fmla="*/ 908844 h 330"/>
                <a:gd name="T2" fmla="*/ 350838 w 88"/>
                <a:gd name="T3" fmla="*/ 1309688 h 330"/>
                <a:gd name="T4" fmla="*/ 350838 w 88"/>
                <a:gd name="T5" fmla="*/ 1222375 h 330"/>
                <a:gd name="T6" fmla="*/ 350838 w 88"/>
                <a:gd name="T7" fmla="*/ 1206500 h 330"/>
                <a:gd name="T8" fmla="*/ 247181 w 88"/>
                <a:gd name="T9" fmla="*/ 896938 h 330"/>
                <a:gd name="T10" fmla="*/ 0 w 88"/>
                <a:gd name="T11" fmla="*/ 0 h 330"/>
                <a:gd name="T12" fmla="*/ 27908 w 88"/>
                <a:gd name="T13" fmla="*/ 250031 h 330"/>
                <a:gd name="T14" fmla="*/ 211300 w 88"/>
                <a:gd name="T15" fmla="*/ 908844 h 3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84" name="Freeform 29"/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23813 w 90"/>
                <a:gd name="T1" fmla="*/ 59474 h 207"/>
                <a:gd name="T2" fmla="*/ 0 w 90"/>
                <a:gd name="T3" fmla="*/ 0 h 207"/>
                <a:gd name="T4" fmla="*/ 3969 w 90"/>
                <a:gd name="T5" fmla="*/ 114983 h 207"/>
                <a:gd name="T6" fmla="*/ 166688 w 90"/>
                <a:gd name="T7" fmla="*/ 503545 h 207"/>
                <a:gd name="T8" fmla="*/ 317500 w 90"/>
                <a:gd name="T9" fmla="*/ 820738 h 207"/>
                <a:gd name="T10" fmla="*/ 357188 w 90"/>
                <a:gd name="T11" fmla="*/ 820738 h 207"/>
                <a:gd name="T12" fmla="*/ 198438 w 90"/>
                <a:gd name="T13" fmla="*/ 487685 h 207"/>
                <a:gd name="T14" fmla="*/ 23813 w 90"/>
                <a:gd name="T15" fmla="*/ 59474 h 2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85" name="Freeform 30"/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401541 w 115"/>
                <a:gd name="T1" fmla="*/ 1622524 h 467"/>
                <a:gd name="T2" fmla="*/ 310101 w 115"/>
                <a:gd name="T3" fmla="*/ 1364666 h 467"/>
                <a:gd name="T4" fmla="*/ 115294 w 115"/>
                <a:gd name="T5" fmla="*/ 599025 h 467"/>
                <a:gd name="T6" fmla="*/ 51683 w 115"/>
                <a:gd name="T7" fmla="*/ 210254 h 467"/>
                <a:gd name="T8" fmla="*/ 0 w 115"/>
                <a:gd name="T9" fmla="*/ 0 h 467"/>
                <a:gd name="T10" fmla="*/ 83489 w 115"/>
                <a:gd name="T11" fmla="*/ 602992 h 467"/>
                <a:gd name="T12" fmla="*/ 274320 w 115"/>
                <a:gd name="T13" fmla="*/ 1376567 h 467"/>
                <a:gd name="T14" fmla="*/ 409492 w 115"/>
                <a:gd name="T15" fmla="*/ 1749470 h 467"/>
                <a:gd name="T16" fmla="*/ 457200 w 115"/>
                <a:gd name="T17" fmla="*/ 1852613 h 467"/>
                <a:gd name="T18" fmla="*/ 445273 w 115"/>
                <a:gd name="T19" fmla="*/ 1816910 h 467"/>
                <a:gd name="T20" fmla="*/ 401541 w 115"/>
                <a:gd name="T21" fmla="*/ 1622524 h 4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86" name="Freeform 31"/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68219 w 36"/>
                <a:gd name="T1" fmla="*/ 2508250 h 633"/>
                <a:gd name="T2" fmla="*/ 52167 w 36"/>
                <a:gd name="T3" fmla="*/ 2365601 h 633"/>
                <a:gd name="T4" fmla="*/ 20064 w 36"/>
                <a:gd name="T5" fmla="*/ 1577067 h 633"/>
                <a:gd name="T6" fmla="*/ 52167 w 36"/>
                <a:gd name="T7" fmla="*/ 784571 h 633"/>
                <a:gd name="T8" fmla="*/ 88283 w 36"/>
                <a:gd name="T9" fmla="*/ 392286 h 633"/>
                <a:gd name="T10" fmla="*/ 144463 w 36"/>
                <a:gd name="T11" fmla="*/ 0 h 633"/>
                <a:gd name="T12" fmla="*/ 140450 w 36"/>
                <a:gd name="T13" fmla="*/ 0 h 633"/>
                <a:gd name="T14" fmla="*/ 80257 w 36"/>
                <a:gd name="T15" fmla="*/ 392286 h 633"/>
                <a:gd name="T16" fmla="*/ 40129 w 36"/>
                <a:gd name="T17" fmla="*/ 784571 h 633"/>
                <a:gd name="T18" fmla="*/ 4013 w 36"/>
                <a:gd name="T19" fmla="*/ 1577067 h 633"/>
                <a:gd name="T20" fmla="*/ 28090 w 36"/>
                <a:gd name="T21" fmla="*/ 2333901 h 633"/>
                <a:gd name="T22" fmla="*/ 64206 w 36"/>
                <a:gd name="T23" fmla="*/ 2504288 h 633"/>
                <a:gd name="T24" fmla="*/ 68219 w 36"/>
                <a:gd name="T25" fmla="*/ 2508250 h 6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87" name="Freeform 32"/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87313 w 28"/>
                <a:gd name="T1" fmla="*/ 233363 h 59"/>
                <a:gd name="T2" fmla="*/ 111125 w 28"/>
                <a:gd name="T3" fmla="*/ 233363 h 59"/>
                <a:gd name="T4" fmla="*/ 0 w 28"/>
                <a:gd name="T5" fmla="*/ 0 h 59"/>
                <a:gd name="T6" fmla="*/ 87313 w 28"/>
                <a:gd name="T7" fmla="*/ 233363 h 5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88" name="Freeform 33"/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16062 w 17"/>
                <a:gd name="T1" fmla="*/ 213912 h 107"/>
                <a:gd name="T2" fmla="*/ 68263 w 17"/>
                <a:gd name="T3" fmla="*/ 423863 h 107"/>
                <a:gd name="T4" fmla="*/ 40155 w 17"/>
                <a:gd name="T5" fmla="*/ 174299 h 107"/>
                <a:gd name="T6" fmla="*/ 36139 w 17"/>
                <a:gd name="T7" fmla="*/ 170337 h 107"/>
                <a:gd name="T8" fmla="*/ 0 w 17"/>
                <a:gd name="T9" fmla="*/ 0 h 107"/>
                <a:gd name="T10" fmla="*/ 0 w 17"/>
                <a:gd name="T11" fmla="*/ 31691 h 107"/>
                <a:gd name="T12" fmla="*/ 16062 w 17"/>
                <a:gd name="T13" fmla="*/ 213912 h 1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89" name="Freeform 34"/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31793 w 294"/>
                <a:gd name="T1" fmla="*/ 2191628 h 568"/>
                <a:gd name="T2" fmla="*/ 139095 w 294"/>
                <a:gd name="T3" fmla="*/ 1573375 h 568"/>
                <a:gd name="T4" fmla="*/ 393441 w 294"/>
                <a:gd name="T5" fmla="*/ 998716 h 568"/>
                <a:gd name="T6" fmla="*/ 743166 w 294"/>
                <a:gd name="T7" fmla="*/ 471616 h 568"/>
                <a:gd name="T8" fmla="*/ 945848 w 294"/>
                <a:gd name="T9" fmla="*/ 229863 h 568"/>
                <a:gd name="T10" fmla="*/ 1053150 w 294"/>
                <a:gd name="T11" fmla="*/ 110968 h 568"/>
                <a:gd name="T12" fmla="*/ 1168400 w 294"/>
                <a:gd name="T13" fmla="*/ 0 h 568"/>
                <a:gd name="T14" fmla="*/ 1164426 w 294"/>
                <a:gd name="T15" fmla="*/ 0 h 568"/>
                <a:gd name="T16" fmla="*/ 1049176 w 294"/>
                <a:gd name="T17" fmla="*/ 107005 h 568"/>
                <a:gd name="T18" fmla="*/ 941873 w 294"/>
                <a:gd name="T19" fmla="*/ 221937 h 568"/>
                <a:gd name="T20" fmla="*/ 735218 w 294"/>
                <a:gd name="T21" fmla="*/ 463690 h 568"/>
                <a:gd name="T22" fmla="*/ 377544 w 294"/>
                <a:gd name="T23" fmla="*/ 986827 h 568"/>
                <a:gd name="T24" fmla="*/ 119224 w 294"/>
                <a:gd name="T25" fmla="*/ 1569411 h 568"/>
                <a:gd name="T26" fmla="*/ 0 w 294"/>
                <a:gd name="T27" fmla="*/ 2175775 h 568"/>
                <a:gd name="T28" fmla="*/ 27819 w 294"/>
                <a:gd name="T29" fmla="*/ 2251075 h 568"/>
                <a:gd name="T30" fmla="*/ 31793 w 294"/>
                <a:gd name="T31" fmla="*/ 2191628 h 5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90" name="Freeform 35"/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76010 w 25"/>
                <a:gd name="T3" fmla="*/ 209550 h 53"/>
                <a:gd name="T4" fmla="*/ 100013 w 25"/>
                <a:gd name="T5" fmla="*/ 209550 h 53"/>
                <a:gd name="T6" fmla="*/ 0 w 25"/>
                <a:gd name="T7" fmla="*/ 0 h 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91" name="Freeform 36"/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27590 w 29"/>
                <a:gd name="T3" fmla="*/ 352718 h 141"/>
                <a:gd name="T4" fmla="*/ 70945 w 29"/>
                <a:gd name="T5" fmla="*/ 463685 h 141"/>
                <a:gd name="T6" fmla="*/ 114300 w 29"/>
                <a:gd name="T7" fmla="*/ 558800 h 141"/>
                <a:gd name="T8" fmla="*/ 106417 w 29"/>
                <a:gd name="T9" fmla="*/ 535021 h 141"/>
                <a:gd name="T10" fmla="*/ 31531 w 29"/>
                <a:gd name="T11" fmla="*/ 87189 h 141"/>
                <a:gd name="T12" fmla="*/ 15766 w 29"/>
                <a:gd name="T13" fmla="*/ 43594 h 141"/>
                <a:gd name="T14" fmla="*/ 0 w 29"/>
                <a:gd name="T15" fmla="*/ 0 h 1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92" name="Freeform 37"/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102328 h 48"/>
                <a:gd name="T2" fmla="*/ 15875 w 8"/>
                <a:gd name="T3" fmla="*/ 145620 h 48"/>
                <a:gd name="T4" fmla="*/ 31750 w 8"/>
                <a:gd name="T5" fmla="*/ 188913 h 48"/>
                <a:gd name="T6" fmla="*/ 27781 w 8"/>
                <a:gd name="T7" fmla="*/ 74778 h 48"/>
                <a:gd name="T8" fmla="*/ 0 w 8"/>
                <a:gd name="T9" fmla="*/ 0 h 48"/>
                <a:gd name="T10" fmla="*/ 0 w 8"/>
                <a:gd name="T11" fmla="*/ 15743 h 48"/>
                <a:gd name="T12" fmla="*/ 0 w 8"/>
                <a:gd name="T13" fmla="*/ 102328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93" name="Freeform 38"/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43656 w 44"/>
                <a:gd name="T1" fmla="*/ 110925 h 111"/>
                <a:gd name="T2" fmla="*/ 0 w 44"/>
                <a:gd name="T3" fmla="*/ 0 h 111"/>
                <a:gd name="T4" fmla="*/ 43656 w 44"/>
                <a:gd name="T5" fmla="*/ 194119 h 111"/>
                <a:gd name="T6" fmla="*/ 55563 w 44"/>
                <a:gd name="T7" fmla="*/ 229773 h 111"/>
                <a:gd name="T8" fmla="*/ 154781 w 44"/>
                <a:gd name="T9" fmla="*/ 439738 h 111"/>
                <a:gd name="T10" fmla="*/ 174625 w 44"/>
                <a:gd name="T11" fmla="*/ 439738 h 111"/>
                <a:gd name="T12" fmla="*/ 87313 w 44"/>
                <a:gd name="T13" fmla="*/ 206003 h 111"/>
                <a:gd name="T14" fmla="*/ 43656 w 44"/>
                <a:gd name="T15" fmla="*/ 110925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4E010ADD-0A4E-49F6-983A-EE55288829A7}"/>
              </a:ext>
            </a:extLst>
          </p:cNvPr>
          <p:cNvSpPr/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77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2592388" y="623888"/>
            <a:ext cx="8912225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zh-TW"/>
          </a:p>
        </p:txBody>
      </p:sp>
      <p:sp>
        <p:nvSpPr>
          <p:cNvPr id="3078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89213" y="2133600"/>
            <a:ext cx="8915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zh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1E8D2-1AC1-4827-BDAC-CA2FAEC2B5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708323-8882-4546-B962-EFED0F6AD77E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544F6-1257-49A4-BF7E-C038868AB1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4E287-4671-438C-B4F2-9BE0B80A99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>
              <a:defRPr/>
            </a:pPr>
            <a:fld id="{2950B6AD-6F19-4295-B6CD-F1EA5BEED97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903" r:id="rId1"/>
    <p:sldLayoutId id="2147488904" r:id="rId2"/>
    <p:sldLayoutId id="2147488905" r:id="rId3"/>
    <p:sldLayoutId id="2147488906" r:id="rId4"/>
    <p:sldLayoutId id="2147488907" r:id="rId5"/>
    <p:sldLayoutId id="2147488908" r:id="rId6"/>
    <p:sldLayoutId id="2147488909" r:id="rId7"/>
    <p:sldLayoutId id="2147488910" r:id="rId8"/>
    <p:sldLayoutId id="2147488911" r:id="rId9"/>
    <p:sldLayoutId id="2147488912" r:id="rId10"/>
    <p:sldLayoutId id="2147488913" r:id="rId11"/>
    <p:sldLayoutId id="2147488914" r:id="rId12"/>
    <p:sldLayoutId id="2147488915" r:id="rId13"/>
    <p:sldLayoutId id="2147488916" r:id="rId14"/>
    <p:sldLayoutId id="2147488917" r:id="rId15"/>
    <p:sldLayoutId id="2147488918" r:id="rId16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  <a:ea typeface="微軟正黑體" panose="020B0604030504040204" pitchFamily="34" charset="-12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  <a:ea typeface="微軟正黑體" panose="020B0604030504040204" pitchFamily="34" charset="-12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  <a:ea typeface="微軟正黑體" panose="020B0604030504040204" pitchFamily="34" charset="-12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  <a:ea typeface="微軟正黑體" panose="020B0604030504040204" pitchFamily="34" charset="-12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2"/>
          <p:cNvGrpSpPr>
            <a:grpSpLocks/>
          </p:cNvGrpSpPr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1046" name="Freeform 11">
              <a:extLst>
                <a:ext uri="{FF2B5EF4-FFF2-40B4-BE49-F238E27FC236}">
                  <a16:creationId xmlns:a16="http://schemas.microsoft.com/office/drawing/2014/main" id="{E8AC5D07-DE22-4698-AD49-1FF84900F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7613" y="2284222"/>
              <a:ext cx="85200" cy="534098"/>
            </a:xfrm>
            <a:custGeom>
              <a:avLst/>
              <a:gdLst>
                <a:gd name="T0" fmla="*/ 0 w 22"/>
                <a:gd name="T1" fmla="*/ 0 h 136"/>
                <a:gd name="T2" fmla="*/ 22 w 22"/>
                <a:gd name="T3" fmla="*/ 136 h 136"/>
              </a:gdLst>
              <a:ahLst/>
              <a:cxnLst>
                <a:cxn ang="0">
                  <a:pos x="22" y="136"/>
                </a:cxn>
                <a:cxn ang="0">
                  <a:pos x="17" y="80"/>
                </a:cxn>
                <a:cxn ang="0">
                  <a:pos x="0" y="0"/>
                </a:cxn>
                <a:cxn ang="0">
                  <a:pos x="0" y="35"/>
                </a:cxn>
                <a:cxn ang="0">
                  <a:pos x="20" y="124"/>
                </a:cxn>
                <a:cxn ang="0">
                  <a:pos x="22" y="136"/>
                </a:cxn>
              </a:cxnLst>
              <a:rect l="T0" t="T1" r="T2" b="T3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1351">
                <a:solidFill>
                  <a:prstClr val="black"/>
                </a:solidFill>
                <a:latin typeface="Arial" charset="0"/>
                <a:ea typeface="新細明體" charset="-120"/>
                <a:cs typeface="微軟正黑體"/>
              </a:endParaRPr>
            </a:p>
          </p:txBody>
        </p:sp>
        <p:sp>
          <p:nvSpPr>
            <p:cNvPr id="1047" name="Freeform 12">
              <a:extLst>
                <a:ext uri="{FF2B5EF4-FFF2-40B4-BE49-F238E27FC236}">
                  <a16:creationId xmlns:a16="http://schemas.microsoft.com/office/drawing/2014/main" id="{B05AE4B7-488A-4E2B-A236-A7D04BE849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7156" y="2779108"/>
              <a:ext cx="550418" cy="1978191"/>
            </a:xfrm>
            <a:custGeom>
              <a:avLst/>
              <a:gdLst>
                <a:gd name="T0" fmla="*/ 0 w 140"/>
                <a:gd name="T1" fmla="*/ 0 h 504"/>
                <a:gd name="T2" fmla="*/ 140 w 140"/>
                <a:gd name="T3" fmla="*/ 504 h 504"/>
              </a:gdLst>
              <a:ahLst/>
              <a:cxnLst>
                <a:cxn ang="0">
                  <a:pos x="86" y="350"/>
                </a:cxn>
                <a:cxn ang="0">
                  <a:pos x="139" y="504"/>
                </a:cxn>
                <a:cxn ang="0">
                  <a:pos x="140" y="478"/>
                </a:cxn>
                <a:cxn ang="0">
                  <a:pos x="95" y="347"/>
                </a:cxn>
                <a:cxn ang="0">
                  <a:pos x="0" y="0"/>
                </a:cxn>
                <a:cxn ang="0">
                  <a:pos x="6" y="61"/>
                </a:cxn>
                <a:cxn ang="0">
                  <a:pos x="86" y="350"/>
                </a:cxn>
              </a:cxnLst>
              <a:rect l="T0" t="T1" r="T2" b="T3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1351">
                <a:solidFill>
                  <a:prstClr val="black"/>
                </a:solidFill>
                <a:latin typeface="Arial" charset="0"/>
                <a:ea typeface="新細明體" charset="-120"/>
                <a:cs typeface="微軟正黑體"/>
              </a:endParaRPr>
            </a:p>
          </p:txBody>
        </p:sp>
        <p:sp>
          <p:nvSpPr>
            <p:cNvPr id="1048" name="Freeform 13">
              <a:extLst>
                <a:ext uri="{FF2B5EF4-FFF2-40B4-BE49-F238E27FC236}">
                  <a16:creationId xmlns:a16="http://schemas.microsoft.com/office/drawing/2014/main" id="{228090FD-E821-460C-9EC8-D2D6DA5AE3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4622" y="4730255"/>
              <a:ext cx="519314" cy="1210171"/>
            </a:xfrm>
            <a:custGeom>
              <a:avLst/>
              <a:gdLst>
                <a:gd name="T0" fmla="*/ 0 w 132"/>
                <a:gd name="T1" fmla="*/ 0 h 308"/>
                <a:gd name="T2" fmla="*/ 132 w 132"/>
                <a:gd name="T3" fmla="*/ 308 h 308"/>
              </a:gdLst>
              <a:ahLst/>
              <a:cxnLst>
                <a:cxn ang="0">
                  <a:pos x="8" y="22"/>
                </a:cxn>
                <a:cxn ang="0">
                  <a:pos x="0" y="0"/>
                </a:cxn>
                <a:cxn ang="0">
                  <a:pos x="0" y="29"/>
                </a:cxn>
                <a:cxn ang="0">
                  <a:pos x="68" y="194"/>
                </a:cxn>
                <a:cxn ang="0">
                  <a:pos x="123" y="308"/>
                </a:cxn>
                <a:cxn ang="0">
                  <a:pos x="132" y="308"/>
                </a:cxn>
                <a:cxn ang="0">
                  <a:pos x="77" y="190"/>
                </a:cxn>
                <a:cxn ang="0">
                  <a:pos x="8" y="22"/>
                </a:cxn>
              </a:cxnLst>
              <a:rect l="T0" t="T1" r="T2" b="T3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1351">
                <a:solidFill>
                  <a:prstClr val="black"/>
                </a:solidFill>
                <a:latin typeface="Arial" charset="0"/>
                <a:ea typeface="新細明體" charset="-120"/>
                <a:cs typeface="微軟正黑體"/>
              </a:endParaRPr>
            </a:p>
          </p:txBody>
        </p:sp>
        <p:sp>
          <p:nvSpPr>
            <p:cNvPr id="1049" name="Freeform 14">
              <a:extLst>
                <a:ext uri="{FF2B5EF4-FFF2-40B4-BE49-F238E27FC236}">
                  <a16:creationId xmlns:a16="http://schemas.microsoft.com/office/drawing/2014/main" id="{885EA3AB-128E-4144-ADBB-1041A3DEA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804" y="5630785"/>
              <a:ext cx="146057" cy="309641"/>
            </a:xfrm>
            <a:custGeom>
              <a:avLst/>
              <a:gdLst>
                <a:gd name="T0" fmla="*/ 0 w 37"/>
                <a:gd name="T1" fmla="*/ 0 h 79"/>
                <a:gd name="T2" fmla="*/ 37 w 37"/>
                <a:gd name="T3" fmla="*/ 79 h 79"/>
              </a:gdLst>
              <a:ahLst/>
              <a:cxnLst>
                <a:cxn ang="0">
                  <a:pos x="28" y="79"/>
                </a:cxn>
                <a:cxn ang="0">
                  <a:pos x="37" y="79"/>
                </a:cxn>
                <a:cxn ang="0">
                  <a:pos x="0" y="0"/>
                </a:cxn>
                <a:cxn ang="0">
                  <a:pos x="28" y="79"/>
                </a:cxn>
              </a:cxnLst>
              <a:rect l="T0" t="T1" r="T2" b="T3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1351">
                <a:solidFill>
                  <a:prstClr val="black"/>
                </a:solidFill>
                <a:latin typeface="Arial" charset="0"/>
                <a:ea typeface="新細明體" charset="-120"/>
                <a:cs typeface="微軟正黑體"/>
              </a:endParaRPr>
            </a:p>
          </p:txBody>
        </p:sp>
        <p:sp>
          <p:nvSpPr>
            <p:cNvPr id="1050" name="Freeform 15">
              <a:extLst>
                <a:ext uri="{FF2B5EF4-FFF2-40B4-BE49-F238E27FC236}">
                  <a16:creationId xmlns:a16="http://schemas.microsoft.com/office/drawing/2014/main" id="{90126050-7B32-4B24-B0C4-23F21717E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813" y="2818321"/>
              <a:ext cx="700533" cy="2834099"/>
            </a:xfrm>
            <a:custGeom>
              <a:avLst/>
              <a:gdLst>
                <a:gd name="T0" fmla="*/ 0 w 178"/>
                <a:gd name="T1" fmla="*/ 0 h 722"/>
                <a:gd name="T2" fmla="*/ 178 w 178"/>
                <a:gd name="T3" fmla="*/ 722 h 722"/>
              </a:gdLst>
              <a:ahLst/>
              <a:cxnLst>
                <a:cxn ang="0">
                  <a:pos x="162" y="660"/>
                </a:cxn>
                <a:cxn ang="0">
                  <a:pos x="116" y="534"/>
                </a:cxn>
                <a:cxn ang="0">
                  <a:pos x="40" y="236"/>
                </a:cxn>
                <a:cxn ang="0">
                  <a:pos x="12" y="51"/>
                </a:cxn>
                <a:cxn ang="0">
                  <a:pos x="0" y="0"/>
                </a:cxn>
                <a:cxn ang="0">
                  <a:pos x="33" y="237"/>
                </a:cxn>
                <a:cxn ang="0">
                  <a:pos x="107" y="537"/>
                </a:cxn>
                <a:cxn ang="0">
                  <a:pos x="160" y="681"/>
                </a:cxn>
                <a:cxn ang="0">
                  <a:pos x="178" y="722"/>
                </a:cxn>
                <a:cxn ang="0">
                  <a:pos x="174" y="708"/>
                </a:cxn>
                <a:cxn ang="0">
                  <a:pos x="162" y="660"/>
                </a:cxn>
              </a:cxnLst>
              <a:rect l="T0" t="T1" r="T2" b="T3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1351">
                <a:solidFill>
                  <a:prstClr val="black"/>
                </a:solidFill>
                <a:latin typeface="Arial" charset="0"/>
                <a:ea typeface="新細明體" charset="-120"/>
                <a:cs typeface="微軟正黑體"/>
              </a:endParaRPr>
            </a:p>
          </p:txBody>
        </p:sp>
        <p:sp>
          <p:nvSpPr>
            <p:cNvPr id="1051" name="Freeform 16">
              <a:extLst>
                <a:ext uri="{FF2B5EF4-FFF2-40B4-BE49-F238E27FC236}">
                  <a16:creationId xmlns:a16="http://schemas.microsoft.com/office/drawing/2014/main" id="{B033A49F-F8B6-4C4F-AC7B-2FA079589A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6546" y="285750"/>
              <a:ext cx="90610" cy="2493358"/>
            </a:xfrm>
            <a:custGeom>
              <a:avLst/>
              <a:gdLst>
                <a:gd name="T0" fmla="*/ 0 w 23"/>
                <a:gd name="T1" fmla="*/ 0 h 635"/>
                <a:gd name="T2" fmla="*/ 23 w 23"/>
                <a:gd name="T3" fmla="*/ 635 h 635"/>
              </a:gdLst>
              <a:ahLst/>
              <a:cxnLst>
                <a:cxn ang="0">
                  <a:pos x="11" y="577"/>
                </a:cxn>
                <a:cxn ang="0">
                  <a:pos x="12" y="589"/>
                </a:cxn>
                <a:cxn ang="0">
                  <a:pos x="22" y="632"/>
                </a:cxn>
                <a:cxn ang="0">
                  <a:pos x="23" y="635"/>
                </a:cxn>
                <a:cxn ang="0">
                  <a:pos x="17" y="576"/>
                </a:cxn>
                <a:cxn ang="0">
                  <a:pos x="5" y="269"/>
                </a:cxn>
                <a:cxn ang="0">
                  <a:pos x="15" y="0"/>
                </a:cxn>
                <a:cxn ang="0">
                  <a:pos x="12" y="0"/>
                </a:cxn>
                <a:cxn ang="0">
                  <a:pos x="1" y="269"/>
                </a:cxn>
                <a:cxn ang="0">
                  <a:pos x="11" y="577"/>
                </a:cxn>
              </a:cxnLst>
              <a:rect l="T0" t="T1" r="T2" b="T3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1351">
                <a:solidFill>
                  <a:prstClr val="black"/>
                </a:solidFill>
                <a:latin typeface="Arial" charset="0"/>
                <a:ea typeface="新細明體" charset="-120"/>
                <a:cs typeface="微軟正黑體"/>
              </a:endParaRPr>
            </a:p>
          </p:txBody>
        </p:sp>
        <p:sp>
          <p:nvSpPr>
            <p:cNvPr id="1052" name="Freeform 17">
              <a:extLst>
                <a:ext uri="{FF2B5EF4-FFF2-40B4-BE49-F238E27FC236}">
                  <a16:creationId xmlns:a16="http://schemas.microsoft.com/office/drawing/2014/main" id="{D3C92EE9-9693-46DA-B835-F8EA538936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3880" y="2599273"/>
              <a:ext cx="67619" cy="420517"/>
            </a:xfrm>
            <a:custGeom>
              <a:avLst/>
              <a:gdLst>
                <a:gd name="T0" fmla="*/ 0 w 17"/>
                <a:gd name="T1" fmla="*/ 0 h 107"/>
                <a:gd name="T2" fmla="*/ 17 w 17"/>
                <a:gd name="T3" fmla="*/ 107 h 107"/>
              </a:gdLst>
              <a:ahLst/>
              <a:cxnLst>
                <a:cxn ang="0">
                  <a:pos x="0" y="0"/>
                </a:cxn>
                <a:cxn ang="0">
                  <a:pos x="5" y="56"/>
                </a:cxn>
                <a:cxn ang="0">
                  <a:pos x="17" y="107"/>
                </a:cxn>
                <a:cxn ang="0">
                  <a:pos x="11" y="46"/>
                </a:cxn>
                <a:cxn ang="0">
                  <a:pos x="10" y="43"/>
                </a:cxn>
                <a:cxn ang="0">
                  <a:pos x="0" y="0"/>
                </a:cxn>
              </a:cxnLst>
              <a:rect l="T0" t="T1" r="T2" b="T3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1351">
                <a:solidFill>
                  <a:prstClr val="black"/>
                </a:solidFill>
                <a:latin typeface="Arial" charset="0"/>
                <a:ea typeface="新細明體" charset="-120"/>
                <a:cs typeface="微軟正黑體"/>
              </a:endParaRPr>
            </a:p>
          </p:txBody>
        </p:sp>
        <p:sp>
          <p:nvSpPr>
            <p:cNvPr id="1053" name="Freeform 18">
              <a:extLst>
                <a:ext uri="{FF2B5EF4-FFF2-40B4-BE49-F238E27FC236}">
                  <a16:creationId xmlns:a16="http://schemas.microsoft.com/office/drawing/2014/main" id="{65AC4284-2ACA-4F69-A0AE-1CA17D241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518" y="4757298"/>
              <a:ext cx="162286" cy="873487"/>
            </a:xfrm>
            <a:custGeom>
              <a:avLst/>
              <a:gdLst>
                <a:gd name="T0" fmla="*/ 0 w 41"/>
                <a:gd name="T1" fmla="*/ 0 h 222"/>
                <a:gd name="T2" fmla="*/ 41 w 41"/>
                <a:gd name="T3" fmla="*/ 222 h 222"/>
              </a:gdLst>
              <a:ahLst/>
              <a:cxnLst>
                <a:cxn ang="0">
                  <a:pos x="0" y="0"/>
                </a:cxn>
                <a:cxn ang="0">
                  <a:pos x="5" y="93"/>
                </a:cxn>
                <a:cxn ang="0">
                  <a:pos x="17" y="166"/>
                </a:cxn>
                <a:cxn ang="0">
                  <a:pos x="24" y="184"/>
                </a:cxn>
                <a:cxn ang="0">
                  <a:pos x="41" y="222"/>
                </a:cxn>
                <a:cxn ang="0">
                  <a:pos x="38" y="212"/>
                </a:cxn>
                <a:cxn ang="0">
                  <a:pos x="13" y="92"/>
                </a:cxn>
                <a:cxn ang="0">
                  <a:pos x="8" y="22"/>
                </a:cxn>
                <a:cxn ang="0">
                  <a:pos x="7" y="18"/>
                </a:cxn>
                <a:cxn ang="0">
                  <a:pos x="0" y="0"/>
                </a:cxn>
              </a:cxnLst>
              <a:rect l="T0" t="T1" r="T2" b="T3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1351">
                <a:solidFill>
                  <a:prstClr val="black"/>
                </a:solidFill>
                <a:latin typeface="Arial" charset="0"/>
                <a:ea typeface="新細明體" charset="-120"/>
                <a:cs typeface="微軟正黑體"/>
              </a:endParaRPr>
            </a:p>
          </p:txBody>
        </p:sp>
        <p:sp>
          <p:nvSpPr>
            <p:cNvPr id="1054" name="Freeform 19">
              <a:extLst>
                <a:ext uri="{FF2B5EF4-FFF2-40B4-BE49-F238E27FC236}">
                  <a16:creationId xmlns:a16="http://schemas.microsoft.com/office/drawing/2014/main" id="{2980E2CA-4B1D-49E4-A93C-A15A6FA4C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7575" y="1282282"/>
              <a:ext cx="1768913" cy="3447973"/>
            </a:xfrm>
            <a:custGeom>
              <a:avLst/>
              <a:gdLst>
                <a:gd name="T0" fmla="*/ 0 w 450"/>
                <a:gd name="T1" fmla="*/ 0 h 878"/>
                <a:gd name="T2" fmla="*/ 450 w 450"/>
                <a:gd name="T3" fmla="*/ 878 h 878"/>
              </a:gdLst>
              <a:ahLst/>
              <a:cxnLst>
                <a:cxn ang="0">
                  <a:pos x="7" y="854"/>
                </a:cxn>
                <a:cxn ang="0">
                  <a:pos x="50" y="613"/>
                </a:cxn>
                <a:cxn ang="0">
                  <a:pos x="149" y="388"/>
                </a:cxn>
                <a:cxn ang="0">
                  <a:pos x="285" y="183"/>
                </a:cxn>
                <a:cxn ang="0">
                  <a:pos x="364" y="89"/>
                </a:cxn>
                <a:cxn ang="0">
                  <a:pos x="406" y="44"/>
                </a:cxn>
                <a:cxn ang="0">
                  <a:pos x="450" y="1"/>
                </a:cxn>
                <a:cxn ang="0">
                  <a:pos x="450" y="0"/>
                </a:cxn>
                <a:cxn ang="0">
                  <a:pos x="405" y="43"/>
                </a:cxn>
                <a:cxn ang="0">
                  <a:pos x="363" y="88"/>
                </a:cxn>
                <a:cxn ang="0">
                  <a:pos x="283" y="181"/>
                </a:cxn>
                <a:cxn ang="0">
                  <a:pos x="145" y="386"/>
                </a:cxn>
                <a:cxn ang="0">
                  <a:pos x="45" y="611"/>
                </a:cxn>
                <a:cxn ang="0">
                  <a:pos x="0" y="854"/>
                </a:cxn>
                <a:cxn ang="0">
                  <a:pos x="0" y="859"/>
                </a:cxn>
                <a:cxn ang="0">
                  <a:pos x="7" y="878"/>
                </a:cxn>
                <a:cxn ang="0">
                  <a:pos x="7" y="854"/>
                </a:cxn>
              </a:cxnLst>
              <a:rect l="T0" t="T1" r="T2" b="T3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1351">
                <a:solidFill>
                  <a:prstClr val="black"/>
                </a:solidFill>
                <a:latin typeface="Arial" charset="0"/>
                <a:ea typeface="新細明體" charset="-120"/>
                <a:cs typeface="微軟正黑體"/>
              </a:endParaRPr>
            </a:p>
          </p:txBody>
        </p:sp>
        <p:sp>
          <p:nvSpPr>
            <p:cNvPr id="1055" name="Freeform 20">
              <a:extLst>
                <a:ext uri="{FF2B5EF4-FFF2-40B4-BE49-F238E27FC236}">
                  <a16:creationId xmlns:a16="http://schemas.microsoft.com/office/drawing/2014/main" id="{5D2B7DFE-FE36-4C9A-B5BD-8FC4601C62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346" y="5652419"/>
              <a:ext cx="137943" cy="288007"/>
            </a:xfrm>
            <a:custGeom>
              <a:avLst/>
              <a:gdLst>
                <a:gd name="T0" fmla="*/ 0 w 35"/>
                <a:gd name="T1" fmla="*/ 0 h 73"/>
                <a:gd name="T2" fmla="*/ 35 w 35"/>
                <a:gd name="T3" fmla="*/ 73 h 73"/>
              </a:gdLst>
              <a:ahLst/>
              <a:cxnLst>
                <a:cxn ang="0">
                  <a:pos x="0" y="0"/>
                </a:cxn>
                <a:cxn ang="0">
                  <a:pos x="26" y="73"/>
                </a:cxn>
                <a:cxn ang="0">
                  <a:pos x="35" y="73"/>
                </a:cxn>
                <a:cxn ang="0">
                  <a:pos x="0" y="0"/>
                </a:cxn>
              </a:cxnLst>
              <a:rect l="T0" t="T1" r="T2" b="T3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1351">
                <a:solidFill>
                  <a:prstClr val="black"/>
                </a:solidFill>
                <a:latin typeface="Arial" charset="0"/>
                <a:ea typeface="新細明體" charset="-120"/>
                <a:cs typeface="微軟正黑體"/>
              </a:endParaRPr>
            </a:p>
          </p:txBody>
        </p:sp>
        <p:sp>
          <p:nvSpPr>
            <p:cNvPr id="1056" name="Freeform 21">
              <a:extLst>
                <a:ext uri="{FF2B5EF4-FFF2-40B4-BE49-F238E27FC236}">
                  <a16:creationId xmlns:a16="http://schemas.microsoft.com/office/drawing/2014/main" id="{CE527AC5-194B-4D35-8C97-4818A536B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518" y="4655887"/>
              <a:ext cx="31104" cy="189300"/>
            </a:xfrm>
            <a:custGeom>
              <a:avLst/>
              <a:gdLst>
                <a:gd name="T0" fmla="*/ 0 w 8"/>
                <a:gd name="T1" fmla="*/ 0 h 48"/>
                <a:gd name="T2" fmla="*/ 8 w 8"/>
                <a:gd name="T3" fmla="*/ 48 h 48"/>
              </a:gdLst>
              <a:ahLst/>
              <a:cxnLst>
                <a:cxn ang="0">
                  <a:pos x="7" y="44"/>
                </a:cxn>
                <a:cxn ang="0">
                  <a:pos x="8" y="48"/>
                </a:cxn>
                <a:cxn ang="0">
                  <a:pos x="8" y="19"/>
                </a:cxn>
                <a:cxn ang="0">
                  <a:pos x="1" y="0"/>
                </a:cxn>
                <a:cxn ang="0">
                  <a:pos x="0" y="26"/>
                </a:cxn>
                <a:cxn ang="0">
                  <a:pos x="7" y="44"/>
                </a:cxn>
              </a:cxnLst>
              <a:rect l="T0" t="T1" r="T2" b="T3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1351">
                <a:solidFill>
                  <a:prstClr val="black"/>
                </a:solidFill>
                <a:latin typeface="Arial" charset="0"/>
                <a:ea typeface="新細明體" charset="-120"/>
                <a:cs typeface="微軟正黑體"/>
              </a:endParaRPr>
            </a:p>
          </p:txBody>
        </p:sp>
        <p:sp>
          <p:nvSpPr>
            <p:cNvPr id="1057" name="Freeform 22">
              <a:extLst>
                <a:ext uri="{FF2B5EF4-FFF2-40B4-BE49-F238E27FC236}">
                  <a16:creationId xmlns:a16="http://schemas.microsoft.com/office/drawing/2014/main" id="{08C8CC30-E9C2-4ECB-B130-C66948BC79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1137" y="5410385"/>
              <a:ext cx="204209" cy="530041"/>
            </a:xfrm>
            <a:custGeom>
              <a:avLst/>
              <a:gdLst>
                <a:gd name="T0" fmla="*/ 0 w 52"/>
                <a:gd name="T1" fmla="*/ 0 h 135"/>
                <a:gd name="T2" fmla="*/ 52 w 52"/>
                <a:gd name="T3" fmla="*/ 135 h 135"/>
              </a:gdLst>
              <a:ahLst/>
              <a:cxnLst>
                <a:cxn ang="0">
                  <a:pos x="7" y="18"/>
                </a:cxn>
                <a:cxn ang="0">
                  <a:pos x="0" y="0"/>
                </a:cxn>
                <a:cxn ang="0">
                  <a:pos x="12" y="48"/>
                </a:cxn>
                <a:cxn ang="0">
                  <a:pos x="16" y="62"/>
                </a:cxn>
                <a:cxn ang="0">
                  <a:pos x="51" y="135"/>
                </a:cxn>
                <a:cxn ang="0">
                  <a:pos x="52" y="135"/>
                </a:cxn>
                <a:cxn ang="0">
                  <a:pos x="24" y="56"/>
                </a:cxn>
                <a:cxn ang="0">
                  <a:pos x="7" y="18"/>
                </a:cxn>
              </a:cxnLst>
              <a:rect l="T0" t="T1" r="T2" b="T3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1351">
                <a:solidFill>
                  <a:prstClr val="black"/>
                </a:solidFill>
                <a:latin typeface="Arial" charset="0"/>
                <a:ea typeface="新細明體" charset="-120"/>
                <a:cs typeface="微軟正黑體"/>
              </a:endParaRPr>
            </a:p>
          </p:txBody>
        </p:sp>
      </p:grpSp>
      <p:grpSp>
        <p:nvGrpSpPr>
          <p:cNvPr id="4099" name="Group 9"/>
          <p:cNvGrpSpPr>
            <a:grpSpLocks/>
          </p:cNvGrpSpPr>
          <p:nvPr/>
        </p:nvGrpSpPr>
        <p:grpSpPr bwMode="auto">
          <a:xfrm>
            <a:off x="26988" y="0"/>
            <a:ext cx="2357437" cy="6853238"/>
            <a:chOff x="6627813" y="195454"/>
            <a:chExt cx="1952625" cy="5678297"/>
          </a:xfrm>
        </p:grpSpPr>
        <p:sp>
          <p:nvSpPr>
            <p:cNvPr id="1034" name="Freeform 27">
              <a:extLst>
                <a:ext uri="{FF2B5EF4-FFF2-40B4-BE49-F238E27FC236}">
                  <a16:creationId xmlns:a16="http://schemas.microsoft.com/office/drawing/2014/main" id="{B766F6A9-93A3-4B93-AC33-E40D188A5B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7813" y="195454"/>
              <a:ext cx="408933" cy="3646106"/>
            </a:xfrm>
            <a:custGeom>
              <a:avLst/>
              <a:gdLst>
                <a:gd name="T0" fmla="*/ 0 w 103"/>
                <a:gd name="T1" fmla="*/ 0 h 920"/>
                <a:gd name="T2" fmla="*/ 103 w 103"/>
                <a:gd name="T3" fmla="*/ 920 h 920"/>
              </a:gdLst>
              <a:ahLst/>
              <a:cxnLst>
                <a:cxn ang="0">
                  <a:pos x="7" y="210"/>
                </a:cxn>
                <a:cxn ang="0">
                  <a:pos x="26" y="445"/>
                </a:cxn>
                <a:cxn ang="0">
                  <a:pos x="57" y="679"/>
                </a:cxn>
                <a:cxn ang="0">
                  <a:pos x="101" y="911"/>
                </a:cxn>
                <a:cxn ang="0">
                  <a:pos x="103" y="920"/>
                </a:cxn>
                <a:cxn ang="0">
                  <a:pos x="99" y="874"/>
                </a:cxn>
                <a:cxn ang="0">
                  <a:pos x="99" y="866"/>
                </a:cxn>
                <a:cxn ang="0">
                  <a:pos x="63" y="678"/>
                </a:cxn>
                <a:cxn ang="0">
                  <a:pos x="30" y="444"/>
                </a:cxn>
                <a:cxn ang="0">
                  <a:pos x="9" y="209"/>
                </a:cxn>
                <a:cxn ang="0">
                  <a:pos x="3" y="92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92"/>
                </a:cxn>
                <a:cxn ang="0">
                  <a:pos x="7" y="210"/>
                </a:cxn>
              </a:cxnLst>
              <a:rect l="T0" t="T1" r="T2" b="T3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1351">
                <a:solidFill>
                  <a:prstClr val="black"/>
                </a:solidFill>
                <a:latin typeface="Arial" charset="0"/>
                <a:ea typeface="新細明體" charset="-120"/>
                <a:cs typeface="微軟正黑體"/>
              </a:endParaRPr>
            </a:p>
          </p:txBody>
        </p:sp>
        <p:sp>
          <p:nvSpPr>
            <p:cNvPr id="1035" name="Freeform 28">
              <a:extLst>
                <a:ext uri="{FF2B5EF4-FFF2-40B4-BE49-F238E27FC236}">
                  <a16:creationId xmlns:a16="http://schemas.microsoft.com/office/drawing/2014/main" id="{470D3F5F-07BA-414C-A6F3-36AA78C39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1730" y="3771847"/>
              <a:ext cx="349763" cy="1310073"/>
            </a:xfrm>
            <a:custGeom>
              <a:avLst/>
              <a:gdLst>
                <a:gd name="T0" fmla="*/ 0 w 88"/>
                <a:gd name="T1" fmla="*/ 0 h 330"/>
                <a:gd name="T2" fmla="*/ 88 w 88"/>
                <a:gd name="T3" fmla="*/ 330 h 330"/>
              </a:gdLst>
              <a:ahLst/>
              <a:cxnLst>
                <a:cxn ang="0">
                  <a:pos x="53" y="229"/>
                </a:cxn>
                <a:cxn ang="0">
                  <a:pos x="88" y="330"/>
                </a:cxn>
                <a:cxn ang="0">
                  <a:pos x="88" y="308"/>
                </a:cxn>
                <a:cxn ang="0">
                  <a:pos x="88" y="304"/>
                </a:cxn>
                <a:cxn ang="0">
                  <a:pos x="62" y="226"/>
                </a:cxn>
                <a:cxn ang="0">
                  <a:pos x="0" y="0"/>
                </a:cxn>
                <a:cxn ang="0">
                  <a:pos x="7" y="63"/>
                </a:cxn>
                <a:cxn ang="0">
                  <a:pos x="53" y="229"/>
                </a:cxn>
              </a:cxnLst>
              <a:rect l="T0" t="T1" r="T2" b="T3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1351">
                <a:solidFill>
                  <a:prstClr val="black"/>
                </a:solidFill>
                <a:latin typeface="Arial" charset="0"/>
                <a:ea typeface="新細明體" charset="-120"/>
                <a:cs typeface="微軟正黑體"/>
              </a:endParaRPr>
            </a:p>
          </p:txBody>
        </p:sp>
        <p:sp>
          <p:nvSpPr>
            <p:cNvPr id="1036" name="Freeform 29">
              <a:extLst>
                <a:ext uri="{FF2B5EF4-FFF2-40B4-BE49-F238E27FC236}">
                  <a16:creationId xmlns:a16="http://schemas.microsoft.com/office/drawing/2014/main" id="{0FB60859-53C6-4F4B-81F8-0FCC6DCF4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9105" y="5052983"/>
              <a:ext cx="357653" cy="820768"/>
            </a:xfrm>
            <a:custGeom>
              <a:avLst/>
              <a:gdLst>
                <a:gd name="T0" fmla="*/ 0 w 90"/>
                <a:gd name="T1" fmla="*/ 0 h 207"/>
                <a:gd name="T2" fmla="*/ 90 w 90"/>
                <a:gd name="T3" fmla="*/ 207 h 207"/>
              </a:gdLst>
              <a:ahLst/>
              <a:cxnLst>
                <a:cxn ang="0">
                  <a:pos x="6" y="15"/>
                </a:cxn>
                <a:cxn ang="0">
                  <a:pos x="0" y="0"/>
                </a:cxn>
                <a:cxn ang="0">
                  <a:pos x="1" y="29"/>
                </a:cxn>
                <a:cxn ang="0">
                  <a:pos x="42" y="127"/>
                </a:cxn>
                <a:cxn ang="0">
                  <a:pos x="80" y="207"/>
                </a:cxn>
                <a:cxn ang="0">
                  <a:pos x="90" y="207"/>
                </a:cxn>
                <a:cxn ang="0">
                  <a:pos x="50" y="123"/>
                </a:cxn>
                <a:cxn ang="0">
                  <a:pos x="6" y="15"/>
                </a:cxn>
              </a:cxnLst>
              <a:rect l="T0" t="T1" r="T2" b="T3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1351">
                <a:solidFill>
                  <a:prstClr val="black"/>
                </a:solidFill>
                <a:latin typeface="Arial" charset="0"/>
                <a:ea typeface="新細明體" charset="-120"/>
                <a:cs typeface="微軟正黑體"/>
              </a:endParaRPr>
            </a:p>
          </p:txBody>
        </p:sp>
        <p:sp>
          <p:nvSpPr>
            <p:cNvPr id="1037" name="Freeform 30">
              <a:extLst>
                <a:ext uri="{FF2B5EF4-FFF2-40B4-BE49-F238E27FC236}">
                  <a16:creationId xmlns:a16="http://schemas.microsoft.com/office/drawing/2014/main" id="{7BBDC41A-C066-4E04-9771-B70826658E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6746" y="3811307"/>
              <a:ext cx="457585" cy="1853305"/>
            </a:xfrm>
            <a:custGeom>
              <a:avLst/>
              <a:gdLst>
                <a:gd name="T0" fmla="*/ 0 w 115"/>
                <a:gd name="T1" fmla="*/ 0 h 467"/>
                <a:gd name="T2" fmla="*/ 115 w 115"/>
                <a:gd name="T3" fmla="*/ 467 h 467"/>
              </a:gdLst>
              <a:ahLst/>
              <a:cxnLst>
                <a:cxn ang="0">
                  <a:pos x="101" y="409"/>
                </a:cxn>
                <a:cxn ang="0">
                  <a:pos x="78" y="344"/>
                </a:cxn>
                <a:cxn ang="0">
                  <a:pos x="29" y="151"/>
                </a:cxn>
                <a:cxn ang="0">
                  <a:pos x="13" y="53"/>
                </a:cxn>
                <a:cxn ang="0">
                  <a:pos x="0" y="0"/>
                </a:cxn>
                <a:cxn ang="0">
                  <a:pos x="21" y="152"/>
                </a:cxn>
                <a:cxn ang="0">
                  <a:pos x="69" y="347"/>
                </a:cxn>
                <a:cxn ang="0">
                  <a:pos x="103" y="441"/>
                </a:cxn>
                <a:cxn ang="0">
                  <a:pos x="115" y="467"/>
                </a:cxn>
                <a:cxn ang="0">
                  <a:pos x="112" y="458"/>
                </a:cxn>
                <a:cxn ang="0">
                  <a:pos x="101" y="409"/>
                </a:cxn>
              </a:cxnLst>
              <a:rect l="T0" t="T1" r="T2" b="T3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1351">
                <a:solidFill>
                  <a:prstClr val="black"/>
                </a:solidFill>
                <a:latin typeface="Arial" charset="0"/>
                <a:ea typeface="新細明體" charset="-120"/>
                <a:cs typeface="微軟正黑體"/>
              </a:endParaRPr>
            </a:p>
          </p:txBody>
        </p:sp>
        <p:sp>
          <p:nvSpPr>
            <p:cNvPr id="1038" name="Freeform 31">
              <a:extLst>
                <a:ext uri="{FF2B5EF4-FFF2-40B4-BE49-F238E27FC236}">
                  <a16:creationId xmlns:a16="http://schemas.microsoft.com/office/drawing/2014/main" id="{9446A39E-C6B0-47F2-86F9-AEBF23319A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3355" y="1263505"/>
              <a:ext cx="144639" cy="2508342"/>
            </a:xfrm>
            <a:custGeom>
              <a:avLst/>
              <a:gdLst>
                <a:gd name="T0" fmla="*/ 0 w 36"/>
                <a:gd name="T1" fmla="*/ 0 h 633"/>
                <a:gd name="T2" fmla="*/ 36 w 36"/>
                <a:gd name="T3" fmla="*/ 633 h 633"/>
              </a:gdLst>
              <a:ahLst/>
              <a:cxnLst>
                <a:cxn ang="0">
                  <a:pos x="17" y="633"/>
                </a:cxn>
                <a:cxn ang="0">
                  <a:pos x="13" y="597"/>
                </a:cxn>
                <a:cxn ang="0">
                  <a:pos x="5" y="398"/>
                </a:cxn>
                <a:cxn ang="0">
                  <a:pos x="13" y="198"/>
                </a:cxn>
                <a:cxn ang="0">
                  <a:pos x="22" y="99"/>
                </a:cxn>
                <a:cxn ang="0">
                  <a:pos x="36" y="0"/>
                </a:cxn>
                <a:cxn ang="0">
                  <a:pos x="35" y="0"/>
                </a:cxn>
                <a:cxn ang="0">
                  <a:pos x="20" y="99"/>
                </a:cxn>
                <a:cxn ang="0">
                  <a:pos x="10" y="198"/>
                </a:cxn>
                <a:cxn ang="0">
                  <a:pos x="1" y="398"/>
                </a:cxn>
                <a:cxn ang="0">
                  <a:pos x="7" y="589"/>
                </a:cxn>
                <a:cxn ang="0">
                  <a:pos x="16" y="632"/>
                </a:cxn>
                <a:cxn ang="0">
                  <a:pos x="17" y="633"/>
                </a:cxn>
              </a:cxnLst>
              <a:rect l="T0" t="T1" r="T2" b="T3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1351">
                <a:solidFill>
                  <a:prstClr val="black"/>
                </a:solidFill>
                <a:latin typeface="Arial" charset="0"/>
                <a:ea typeface="新細明體" charset="-120"/>
                <a:cs typeface="微軟正黑體"/>
              </a:endParaRPr>
            </a:p>
          </p:txBody>
        </p:sp>
        <p:sp>
          <p:nvSpPr>
            <p:cNvPr id="1039" name="Freeform 32">
              <a:extLst>
                <a:ext uri="{FF2B5EF4-FFF2-40B4-BE49-F238E27FC236}">
                  <a16:creationId xmlns:a16="http://schemas.microsoft.com/office/drawing/2014/main" id="{730963DA-A203-4972-8EB6-7A135EC580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5889" y="5640936"/>
              <a:ext cx="111767" cy="232815"/>
            </a:xfrm>
            <a:custGeom>
              <a:avLst/>
              <a:gdLst>
                <a:gd name="T0" fmla="*/ 0 w 28"/>
                <a:gd name="T1" fmla="*/ 0 h 59"/>
                <a:gd name="T2" fmla="*/ 28 w 28"/>
                <a:gd name="T3" fmla="*/ 59 h 59"/>
              </a:gdLst>
              <a:ahLst/>
              <a:cxnLst>
                <a:cxn ang="0">
                  <a:pos x="22" y="59"/>
                </a:cxn>
                <a:cxn ang="0">
                  <a:pos x="28" y="59"/>
                </a:cxn>
                <a:cxn ang="0">
                  <a:pos x="0" y="0"/>
                </a:cxn>
                <a:cxn ang="0">
                  <a:pos x="22" y="59"/>
                </a:cxn>
              </a:cxnLst>
              <a:rect l="T0" t="T1" r="T2" b="T3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1351">
                <a:solidFill>
                  <a:prstClr val="black"/>
                </a:solidFill>
                <a:latin typeface="Arial" charset="0"/>
                <a:ea typeface="新細明體" charset="-120"/>
                <a:cs typeface="微軟正黑體"/>
              </a:endParaRPr>
            </a:p>
          </p:txBody>
        </p:sp>
        <p:sp>
          <p:nvSpPr>
            <p:cNvPr id="1040" name="Freeform 33">
              <a:extLst>
                <a:ext uri="{FF2B5EF4-FFF2-40B4-BE49-F238E27FC236}">
                  <a16:creationId xmlns:a16="http://schemas.microsoft.com/office/drawing/2014/main" id="{056655CA-901E-44EC-A28F-1878F1945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0967" y="3598223"/>
              <a:ext cx="68375" cy="424852"/>
            </a:xfrm>
            <a:custGeom>
              <a:avLst/>
              <a:gdLst>
                <a:gd name="T0" fmla="*/ 0 w 17"/>
                <a:gd name="T1" fmla="*/ 0 h 107"/>
                <a:gd name="T2" fmla="*/ 17 w 17"/>
                <a:gd name="T3" fmla="*/ 107 h 107"/>
              </a:gdLst>
              <a:ahLst/>
              <a:cxnLst>
                <a:cxn ang="0">
                  <a:pos x="4" y="54"/>
                </a:cxn>
                <a:cxn ang="0">
                  <a:pos x="17" y="107"/>
                </a:cxn>
                <a:cxn ang="0">
                  <a:pos x="10" y="44"/>
                </a:cxn>
                <a:cxn ang="0">
                  <a:pos x="9" y="43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4" y="54"/>
                </a:cxn>
              </a:cxnLst>
              <a:rect l="T0" t="T1" r="T2" b="T3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1351">
                <a:solidFill>
                  <a:prstClr val="black"/>
                </a:solidFill>
                <a:latin typeface="Arial" charset="0"/>
                <a:ea typeface="新細明體" charset="-120"/>
                <a:cs typeface="微軟正黑體"/>
              </a:endParaRPr>
            </a:p>
          </p:txBody>
        </p:sp>
        <p:sp>
          <p:nvSpPr>
            <p:cNvPr id="1041" name="Freeform 34">
              <a:extLst>
                <a:ext uri="{FF2B5EF4-FFF2-40B4-BE49-F238E27FC236}">
                  <a16:creationId xmlns:a16="http://schemas.microsoft.com/office/drawing/2014/main" id="{DAFA4B43-9BAB-4355-A341-8FD3ECCC31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1493" y="2802446"/>
              <a:ext cx="1168945" cy="2250537"/>
            </a:xfrm>
            <a:custGeom>
              <a:avLst/>
              <a:gdLst>
                <a:gd name="T0" fmla="*/ 0 w 294"/>
                <a:gd name="T1" fmla="*/ 0 h 568"/>
                <a:gd name="T2" fmla="*/ 294 w 294"/>
                <a:gd name="T3" fmla="*/ 568 h 568"/>
              </a:gdLst>
              <a:ahLst/>
              <a:cxnLst>
                <a:cxn ang="0">
                  <a:pos x="8" y="553"/>
                </a:cxn>
                <a:cxn ang="0">
                  <a:pos x="35" y="397"/>
                </a:cxn>
                <a:cxn ang="0">
                  <a:pos x="99" y="252"/>
                </a:cxn>
                <a:cxn ang="0">
                  <a:pos x="187" y="119"/>
                </a:cxn>
                <a:cxn ang="0">
                  <a:pos x="238" y="58"/>
                </a:cxn>
                <a:cxn ang="0">
                  <a:pos x="265" y="28"/>
                </a:cxn>
                <a:cxn ang="0">
                  <a:pos x="294" y="0"/>
                </a:cxn>
                <a:cxn ang="0">
                  <a:pos x="293" y="0"/>
                </a:cxn>
                <a:cxn ang="0">
                  <a:pos x="264" y="27"/>
                </a:cxn>
                <a:cxn ang="0">
                  <a:pos x="237" y="56"/>
                </a:cxn>
                <a:cxn ang="0">
                  <a:pos x="185" y="117"/>
                </a:cxn>
                <a:cxn ang="0">
                  <a:pos x="95" y="249"/>
                </a:cxn>
                <a:cxn ang="0">
                  <a:pos x="30" y="396"/>
                </a:cxn>
                <a:cxn ang="0">
                  <a:pos x="0" y="549"/>
                </a:cxn>
                <a:cxn ang="0">
                  <a:pos x="7" y="568"/>
                </a:cxn>
                <a:cxn ang="0">
                  <a:pos x="8" y="553"/>
                </a:cxn>
              </a:cxnLst>
              <a:rect l="T0" t="T1" r="T2" b="T3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1351">
                <a:solidFill>
                  <a:prstClr val="black"/>
                </a:solidFill>
                <a:latin typeface="Arial" charset="0"/>
                <a:ea typeface="新細明體" charset="-120"/>
                <a:cs typeface="微軟正黑體"/>
              </a:endParaRPr>
            </a:p>
          </p:txBody>
        </p:sp>
        <p:sp>
          <p:nvSpPr>
            <p:cNvPr id="1042" name="Freeform 35">
              <a:extLst>
                <a:ext uri="{FF2B5EF4-FFF2-40B4-BE49-F238E27FC236}">
                  <a16:creationId xmlns:a16="http://schemas.microsoft.com/office/drawing/2014/main" id="{099FC001-6235-4CA3-B72A-BED15E8A8A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4331" y="5664612"/>
              <a:ext cx="99932" cy="209139"/>
            </a:xfrm>
            <a:custGeom>
              <a:avLst/>
              <a:gdLst>
                <a:gd name="T0" fmla="*/ 0 w 25"/>
                <a:gd name="T1" fmla="*/ 0 h 53"/>
                <a:gd name="T2" fmla="*/ 25 w 25"/>
                <a:gd name="T3" fmla="*/ 53 h 53"/>
              </a:gdLst>
              <a:ahLst/>
              <a:cxnLst>
                <a:cxn ang="0">
                  <a:pos x="0" y="0"/>
                </a:cxn>
                <a:cxn ang="0">
                  <a:pos x="19" y="53"/>
                </a:cxn>
                <a:cxn ang="0">
                  <a:pos x="25" y="53"/>
                </a:cxn>
                <a:cxn ang="0">
                  <a:pos x="0" y="0"/>
                </a:cxn>
              </a:cxnLst>
              <a:rect l="T0" t="T1" r="T2" b="T3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1351">
                <a:solidFill>
                  <a:prstClr val="black"/>
                </a:solidFill>
                <a:latin typeface="Arial" charset="0"/>
                <a:ea typeface="新細明體" charset="-120"/>
                <a:cs typeface="微軟正黑體"/>
              </a:endParaRPr>
            </a:p>
          </p:txBody>
        </p:sp>
        <p:sp>
          <p:nvSpPr>
            <p:cNvPr id="1043" name="Freeform 36">
              <a:extLst>
                <a:ext uri="{FF2B5EF4-FFF2-40B4-BE49-F238E27FC236}">
                  <a16:creationId xmlns:a16="http://schemas.microsoft.com/office/drawing/2014/main" id="{B2A6943A-EFFB-437D-AD7B-2476A3943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1493" y="5081920"/>
              <a:ext cx="114396" cy="559017"/>
            </a:xfrm>
            <a:custGeom>
              <a:avLst/>
              <a:gdLst>
                <a:gd name="T0" fmla="*/ 0 w 29"/>
                <a:gd name="T1" fmla="*/ 0 h 141"/>
                <a:gd name="T2" fmla="*/ 29 w 29"/>
                <a:gd name="T3" fmla="*/ 141 h 141"/>
              </a:gdLst>
              <a:ahLst/>
              <a:cxnLst>
                <a:cxn ang="0">
                  <a:pos x="0" y="0"/>
                </a:cxn>
                <a:cxn ang="0">
                  <a:pos x="7" y="89"/>
                </a:cxn>
                <a:cxn ang="0">
                  <a:pos x="18" y="117"/>
                </a:cxn>
                <a:cxn ang="0">
                  <a:pos x="29" y="141"/>
                </a:cxn>
                <a:cxn ang="0">
                  <a:pos x="27" y="135"/>
                </a:cxn>
                <a:cxn ang="0">
                  <a:pos x="8" y="22"/>
                </a:cxn>
                <a:cxn ang="0">
                  <a:pos x="4" y="11"/>
                </a:cxn>
                <a:cxn ang="0">
                  <a:pos x="0" y="0"/>
                </a:cxn>
              </a:cxnLst>
              <a:rect l="T0" t="T1" r="T2" b="T3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1351">
                <a:solidFill>
                  <a:prstClr val="black"/>
                </a:solidFill>
                <a:latin typeface="Arial" charset="0"/>
                <a:ea typeface="新細明體" charset="-120"/>
                <a:cs typeface="微軟正黑體"/>
              </a:endParaRPr>
            </a:p>
          </p:txBody>
        </p:sp>
        <p:sp>
          <p:nvSpPr>
            <p:cNvPr id="1044" name="Freeform 37">
              <a:extLst>
                <a:ext uri="{FF2B5EF4-FFF2-40B4-BE49-F238E27FC236}">
                  <a16:creationId xmlns:a16="http://schemas.microsoft.com/office/drawing/2014/main" id="{0321B001-8CA8-4AD9-8B0C-6EF22AE69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1493" y="4978008"/>
              <a:ext cx="32872" cy="189408"/>
            </a:xfrm>
            <a:custGeom>
              <a:avLst/>
              <a:gdLst>
                <a:gd name="T0" fmla="*/ 0 w 8"/>
                <a:gd name="T1" fmla="*/ 0 h 48"/>
                <a:gd name="T2" fmla="*/ 8 w 8"/>
                <a:gd name="T3" fmla="*/ 48 h 48"/>
              </a:gdLst>
              <a:ahLst/>
              <a:cxnLst>
                <a:cxn ang="0">
                  <a:pos x="0" y="26"/>
                </a:cxn>
                <a:cxn ang="0">
                  <a:pos x="4" y="37"/>
                </a:cxn>
                <a:cxn ang="0">
                  <a:pos x="8" y="48"/>
                </a:cxn>
                <a:cxn ang="0">
                  <a:pos x="7" y="19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26"/>
                </a:cxn>
              </a:cxnLst>
              <a:rect l="T0" t="T1" r="T2" b="T3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1351">
                <a:solidFill>
                  <a:prstClr val="black"/>
                </a:solidFill>
                <a:latin typeface="Arial" charset="0"/>
                <a:ea typeface="新細明體" charset="-120"/>
                <a:cs typeface="微軟正黑體"/>
              </a:endParaRPr>
            </a:p>
          </p:txBody>
        </p:sp>
        <p:sp>
          <p:nvSpPr>
            <p:cNvPr id="1045" name="Freeform 38">
              <a:extLst>
                <a:ext uri="{FF2B5EF4-FFF2-40B4-BE49-F238E27FC236}">
                  <a16:creationId xmlns:a16="http://schemas.microsoft.com/office/drawing/2014/main" id="{BCE374E1-B843-4B30-8273-CC0257FBE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9105" y="5434429"/>
              <a:ext cx="174882" cy="439322"/>
            </a:xfrm>
            <a:custGeom>
              <a:avLst/>
              <a:gdLst>
                <a:gd name="T0" fmla="*/ 0 w 44"/>
                <a:gd name="T1" fmla="*/ 0 h 111"/>
                <a:gd name="T2" fmla="*/ 44 w 44"/>
                <a:gd name="T3" fmla="*/ 111 h 111"/>
              </a:gdLst>
              <a:ahLst/>
              <a:cxnLst>
                <a:cxn ang="0">
                  <a:pos x="11" y="28"/>
                </a:cxn>
                <a:cxn ang="0">
                  <a:pos x="0" y="0"/>
                </a:cxn>
                <a:cxn ang="0">
                  <a:pos x="11" y="49"/>
                </a:cxn>
                <a:cxn ang="0">
                  <a:pos x="14" y="58"/>
                </a:cxn>
                <a:cxn ang="0">
                  <a:pos x="39" y="111"/>
                </a:cxn>
                <a:cxn ang="0">
                  <a:pos x="44" y="111"/>
                </a:cxn>
                <a:cxn ang="0">
                  <a:pos x="22" y="52"/>
                </a:cxn>
                <a:cxn ang="0">
                  <a:pos x="11" y="28"/>
                </a:cxn>
              </a:cxnLst>
              <a:rect l="T0" t="T1" r="T2" b="T3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1351">
                <a:solidFill>
                  <a:prstClr val="black"/>
                </a:solidFill>
                <a:latin typeface="Arial" charset="0"/>
                <a:ea typeface="新細明體" charset="-120"/>
                <a:cs typeface="微軟正黑體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CB155344-7370-4ABD-85AB-8E9CDEF06383}"/>
              </a:ext>
            </a:extLst>
          </p:cNvPr>
          <p:cNvSpPr/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01" name="Title Placeholder 1"/>
          <p:cNvSpPr>
            <a:spLocks noGrp="1"/>
          </p:cNvSpPr>
          <p:nvPr>
            <p:ph type="title"/>
          </p:nvPr>
        </p:nvSpPr>
        <p:spPr bwMode="auto">
          <a:xfrm>
            <a:off x="2592388" y="623888"/>
            <a:ext cx="8912225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zh-TW"/>
          </a:p>
        </p:txBody>
      </p:sp>
      <p:sp>
        <p:nvSpPr>
          <p:cNvPr id="410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89213" y="2133600"/>
            <a:ext cx="8915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zh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696A0-B8A0-4D46-A164-D7A8644486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675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B69B8C5-8660-4634-8957-3C9A78BD6CD7}" type="datetime1">
              <a:rPr lang="zh-TW" altLang="en-US"/>
              <a:pPr>
                <a:defRPr/>
              </a:pPr>
              <a:t>2021/3/15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CC3B0F-30B7-4E93-B843-2C7E7E8081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675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B1C62-6D5C-4E39-9C86-8D946DBE58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500">
                <a:solidFill>
                  <a:srgbClr val="FEFFFF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11A7FE10-FD90-4015-A992-BACA9040FF5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919" r:id="rId1"/>
    <p:sldLayoutId id="2147488920" r:id="rId2"/>
    <p:sldLayoutId id="2147488921" r:id="rId3"/>
    <p:sldLayoutId id="2147488922" r:id="rId4"/>
    <p:sldLayoutId id="2147488923" r:id="rId5"/>
    <p:sldLayoutId id="2147488924" r:id="rId6"/>
    <p:sldLayoutId id="2147488925" r:id="rId7"/>
    <p:sldLayoutId id="2147488926" r:id="rId8"/>
    <p:sldLayoutId id="2147488927" r:id="rId9"/>
    <p:sldLayoutId id="2147488928" r:id="rId10"/>
    <p:sldLayoutId id="2147488929" r:id="rId11"/>
    <p:sldLayoutId id="2147488930" r:id="rId12"/>
    <p:sldLayoutId id="2147488931" r:id="rId13"/>
    <p:sldLayoutId id="2147488932" r:id="rId14"/>
    <p:sldLayoutId id="2147488933" r:id="rId15"/>
    <p:sldLayoutId id="2147488934" r:id="rId16"/>
  </p:sldLayoutIdLst>
  <p:hf hdr="0" ftr="0" dt="0"/>
  <p:txStyles>
    <p:titleStyle>
      <a:lvl1pPr algn="l" defTabSz="341313" rtl="0" eaLnBrk="0" fontAlgn="base" hangingPunct="0">
        <a:spcBef>
          <a:spcPct val="0"/>
        </a:spcBef>
        <a:spcAft>
          <a:spcPct val="0"/>
        </a:spcAft>
        <a:defRPr sz="2700" kern="1200">
          <a:solidFill>
            <a:srgbClr val="262626"/>
          </a:solidFill>
          <a:latin typeface="+mj-lt"/>
          <a:ea typeface="+mj-ea"/>
          <a:cs typeface="微軟正黑體"/>
        </a:defRPr>
      </a:lvl1pPr>
      <a:lvl2pPr algn="l" defTabSz="341313" rtl="0" eaLnBrk="0" fontAlgn="base" hangingPunct="0">
        <a:spcBef>
          <a:spcPct val="0"/>
        </a:spcBef>
        <a:spcAft>
          <a:spcPct val="0"/>
        </a:spcAft>
        <a:defRPr sz="2700">
          <a:solidFill>
            <a:srgbClr val="262626"/>
          </a:solidFill>
          <a:latin typeface="Century Gothic" pitchFamily="34" charset="0"/>
          <a:ea typeface="微軟正黑體"/>
          <a:cs typeface="微軟正黑體"/>
        </a:defRPr>
      </a:lvl2pPr>
      <a:lvl3pPr algn="l" defTabSz="341313" rtl="0" eaLnBrk="0" fontAlgn="base" hangingPunct="0">
        <a:spcBef>
          <a:spcPct val="0"/>
        </a:spcBef>
        <a:spcAft>
          <a:spcPct val="0"/>
        </a:spcAft>
        <a:defRPr sz="2700">
          <a:solidFill>
            <a:srgbClr val="262626"/>
          </a:solidFill>
          <a:latin typeface="Century Gothic" pitchFamily="34" charset="0"/>
          <a:ea typeface="微軟正黑體"/>
          <a:cs typeface="微軟正黑體"/>
        </a:defRPr>
      </a:lvl3pPr>
      <a:lvl4pPr algn="l" defTabSz="341313" rtl="0" eaLnBrk="0" fontAlgn="base" hangingPunct="0">
        <a:spcBef>
          <a:spcPct val="0"/>
        </a:spcBef>
        <a:spcAft>
          <a:spcPct val="0"/>
        </a:spcAft>
        <a:defRPr sz="2700">
          <a:solidFill>
            <a:srgbClr val="262626"/>
          </a:solidFill>
          <a:latin typeface="Century Gothic" pitchFamily="34" charset="0"/>
          <a:ea typeface="微軟正黑體"/>
          <a:cs typeface="微軟正黑體"/>
        </a:defRPr>
      </a:lvl4pPr>
      <a:lvl5pPr algn="l" defTabSz="341313" rtl="0" eaLnBrk="0" fontAlgn="base" hangingPunct="0">
        <a:spcBef>
          <a:spcPct val="0"/>
        </a:spcBef>
        <a:spcAft>
          <a:spcPct val="0"/>
        </a:spcAft>
        <a:defRPr sz="2700">
          <a:solidFill>
            <a:srgbClr val="262626"/>
          </a:solidFill>
          <a:latin typeface="Century Gothic" pitchFamily="34" charset="0"/>
          <a:ea typeface="微軟正黑體"/>
          <a:cs typeface="微軟正黑體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5588" indent="-255588" algn="l" defTabSz="341313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微軟正黑體"/>
        </a:defRPr>
      </a:lvl1pPr>
      <a:lvl2pPr marL="555625" indent="-212725" algn="l" defTabSz="341313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微軟正黑體"/>
        </a:defRPr>
      </a:lvl2pPr>
      <a:lvl3pPr marL="855663" indent="-169863" algn="l" defTabSz="341313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000" kern="1200">
          <a:solidFill>
            <a:srgbClr val="404040"/>
          </a:solidFill>
          <a:latin typeface="+mn-lt"/>
          <a:ea typeface="+mn-ea"/>
          <a:cs typeface="微軟正黑體"/>
        </a:defRPr>
      </a:lvl3pPr>
      <a:lvl4pPr marL="1198563" indent="-169863" algn="l" defTabSz="341313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900" kern="1200">
          <a:solidFill>
            <a:srgbClr val="404040"/>
          </a:solidFill>
          <a:latin typeface="+mn-lt"/>
          <a:ea typeface="+mn-ea"/>
          <a:cs typeface="微軟正黑體"/>
        </a:defRPr>
      </a:lvl4pPr>
      <a:lvl5pPr marL="1541463" indent="-169863" algn="l" defTabSz="341313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900" kern="1200">
          <a:solidFill>
            <a:srgbClr val="404040"/>
          </a:solidFill>
          <a:latin typeface="+mn-lt"/>
          <a:ea typeface="+mn-ea"/>
          <a:cs typeface="微軟正黑體"/>
        </a:defRPr>
      </a:lvl5pPr>
      <a:lvl6pPr marL="1885904" indent="-171446" algn="l" defTabSz="342891" rtl="0" eaLnBrk="1" latinLnBrk="0" hangingPunct="1">
        <a:spcBef>
          <a:spcPts val="751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795" indent="-171446" algn="l" defTabSz="342891" rtl="0" eaLnBrk="1" latinLnBrk="0" hangingPunct="1">
        <a:spcBef>
          <a:spcPts val="751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686" indent="-171446" algn="l" defTabSz="342891" rtl="0" eaLnBrk="1" latinLnBrk="0" hangingPunct="1">
        <a:spcBef>
          <a:spcPts val="751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578" indent="-171446" algn="l" defTabSz="342891" rtl="0" eaLnBrk="1" latinLnBrk="0" hangingPunct="1">
        <a:spcBef>
          <a:spcPts val="751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圖片 3" descr="108宣導簡報底圖-標題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14563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860" r:id="rId1"/>
    <p:sldLayoutId id="2147488861" r:id="rId2"/>
    <p:sldLayoutId id="2147488862" r:id="rId3"/>
    <p:sldLayoutId id="2147488863" r:id="rId4"/>
    <p:sldLayoutId id="2147488864" r:id="rId5"/>
    <p:sldLayoutId id="2147488865" r:id="rId6"/>
    <p:sldLayoutId id="2147488866" r:id="rId7"/>
    <p:sldLayoutId id="2147488867" r:id="rId8"/>
    <p:sldLayoutId id="2147488868" r:id="rId9"/>
    <p:sldLayoutId id="2147488869" r:id="rId10"/>
    <p:sldLayoutId id="2147488870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5400" b="1">
          <a:solidFill>
            <a:srgbClr val="660066"/>
          </a:solidFill>
          <a:latin typeface="標楷體" pitchFamily="65" charset="-120"/>
          <a:ea typeface="標楷體" pitchFamily="65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5400" b="1">
          <a:solidFill>
            <a:srgbClr val="660066"/>
          </a:solidFill>
          <a:latin typeface="標楷體" panose="03000509000000000000" pitchFamily="65" charset="-12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5400" b="1">
          <a:solidFill>
            <a:srgbClr val="660066"/>
          </a:solidFill>
          <a:latin typeface="標楷體" panose="03000509000000000000" pitchFamily="65" charset="-12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5400" b="1">
          <a:solidFill>
            <a:srgbClr val="660066"/>
          </a:solidFill>
          <a:latin typeface="標楷體" panose="03000509000000000000" pitchFamily="65" charset="-12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5400" b="1">
          <a:solidFill>
            <a:srgbClr val="660066"/>
          </a:solidFill>
          <a:latin typeface="標楷體" panose="03000509000000000000" pitchFamily="65" charset="-12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5400" b="1">
          <a:solidFill>
            <a:schemeClr val="tx2"/>
          </a:solidFill>
          <a:latin typeface="Arial" charset="0"/>
          <a:ea typeface="標楷體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5400" b="1">
          <a:solidFill>
            <a:schemeClr val="tx2"/>
          </a:solidFill>
          <a:latin typeface="Arial" charset="0"/>
          <a:ea typeface="標楷體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5400" b="1">
          <a:solidFill>
            <a:schemeClr val="tx2"/>
          </a:solidFill>
          <a:latin typeface="Arial" charset="0"/>
          <a:ea typeface="標楷體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5400" b="1">
          <a:solidFill>
            <a:schemeClr val="tx2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3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mp"/><Relationship Id="rId1" Type="http://schemas.openxmlformats.org/officeDocument/2006/relationships/slideLayout" Target="../slideLayouts/slideLayout18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mp"/><Relationship Id="rId1" Type="http://schemas.openxmlformats.org/officeDocument/2006/relationships/slideLayout" Target="../slideLayouts/slideLayout18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mp"/><Relationship Id="rId1" Type="http://schemas.openxmlformats.org/officeDocument/2006/relationships/slideLayout" Target="../slideLayouts/slideLayout2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mp"/><Relationship Id="rId1" Type="http://schemas.openxmlformats.org/officeDocument/2006/relationships/slideLayout" Target="../slideLayouts/slideLayout2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mp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3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mp"/><Relationship Id="rId2" Type="http://schemas.openxmlformats.org/officeDocument/2006/relationships/hyperlink" Target="https://tn.entry.edu.tw/" TargetMode="External"/><Relationship Id="rId1" Type="http://schemas.openxmlformats.org/officeDocument/2006/relationships/slideLayout" Target="../slideLayouts/slideLayout18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107&#24180;&#33274;&#21335;&#21312;&#20813;&#35430;&#20837;&#23416;&#36229;&#38989;&#27604;&#24207;&#38917;&#30446;&#31309;&#20998;&#23565;&#29031;&#34920;.doc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1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3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2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22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mp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圖片 4" descr="人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3175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1562273" y="709526"/>
            <a:ext cx="8907463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0" lang="zh-TW" altLang="en-US" sz="4400" dirty="0">
                <a:solidFill>
                  <a:srgbClr val="FF3300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臺南區十二年國民基本教育</a:t>
            </a:r>
            <a:endParaRPr kumimoji="0" lang="en-US" altLang="zh-TW" sz="4400" dirty="0">
              <a:solidFill>
                <a:srgbClr val="FF3300"/>
              </a:solidFill>
              <a:latin typeface="華康華綜體W5" panose="020B0509000000000000" pitchFamily="49" charset="-120"/>
              <a:ea typeface="華康華綜體W5" panose="020B0509000000000000" pitchFamily="49" charset="-12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0" lang="zh-TW" altLang="en-US" sz="4400" dirty="0">
                <a:solidFill>
                  <a:srgbClr val="FF3300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適性入學宣導 </a:t>
            </a:r>
          </a:p>
        </p:txBody>
      </p:sp>
      <p:sp>
        <p:nvSpPr>
          <p:cNvPr id="91140" name="投影片編號版面配置區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B23387D-7C51-45AB-9EDF-4850FD4F01A4}" type="slidenum">
              <a:rPr lang="zh-TW" altLang="en-US" smtClean="0">
                <a:solidFill>
                  <a:srgbClr val="FE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zh-TW" altLang="en-US">
              <a:solidFill>
                <a:srgbClr val="FEFFFF"/>
              </a:solidFill>
            </a:endParaRPr>
          </a:p>
        </p:txBody>
      </p:sp>
      <p:sp>
        <p:nvSpPr>
          <p:cNvPr id="2" name="圓角矩形 1"/>
          <p:cNvSpPr/>
          <p:nvPr/>
        </p:nvSpPr>
        <p:spPr>
          <a:xfrm>
            <a:off x="4002059" y="2427316"/>
            <a:ext cx="4397432" cy="12469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/>
              <a:t>臺南市新市國中</a:t>
            </a:r>
            <a:endParaRPr lang="en-US" altLang="zh-TW" sz="3200" dirty="0" smtClean="0"/>
          </a:p>
          <a:p>
            <a:pPr algn="ctr"/>
            <a:r>
              <a:rPr lang="zh-TW" altLang="en-US" sz="3200" dirty="0" smtClean="0"/>
              <a:t>薛</a:t>
            </a:r>
            <a:r>
              <a:rPr lang="zh-TW" altLang="en-US" sz="3200" dirty="0"/>
              <a:t>英斌</a:t>
            </a:r>
            <a:r>
              <a:rPr lang="zh-TW" altLang="en-US" sz="3200" dirty="0" smtClean="0"/>
              <a:t>校</a:t>
            </a:r>
            <a:r>
              <a:rPr lang="zh-TW" altLang="en-US" sz="3200" dirty="0"/>
              <a:t>長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1665288"/>
            <a:ext cx="11180762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89A92141-9557-487B-B822-A09E0BB6CBAB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10</a:t>
            </a:fld>
            <a:endParaRPr kumimoji="0" lang="zh-TW" altLang="en-US" smtClean="0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圓角矩形 2"/>
          <p:cNvSpPr/>
          <p:nvPr/>
        </p:nvSpPr>
        <p:spPr>
          <a:xfrm>
            <a:off x="3521413" y="2305455"/>
            <a:ext cx="8472791" cy="3560324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689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3D91A2B5-121A-4F1A-A7D6-933373CA842A}"/>
              </a:ext>
            </a:extLst>
          </p:cNvPr>
          <p:cNvGraphicFramePr>
            <a:graphicFrameLocks noGrp="1"/>
          </p:cNvGraphicFramePr>
          <p:nvPr/>
        </p:nvGraphicFramePr>
        <p:xfrm>
          <a:off x="1852613" y="4344988"/>
          <a:ext cx="8081962" cy="23764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2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23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23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23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23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23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239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72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724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563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1563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1563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1563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1563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02698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3030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0" spc="-3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比序順序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8" marR="3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8" marR="3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8" marR="3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8" marR="3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8" marR="3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8" marR="3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8" marR="3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8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8" marR="3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9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8" marR="3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8" marR="3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11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8" marR="3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12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8" marR="3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13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8" marR="3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14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8" marR="3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10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0" spc="-3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同分比序項目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8" marR="3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均衡學習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8" marR="3698" marT="3697" marB="3697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技藝優良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志願序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弱勢身分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表現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16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多元學習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寫作測驗</a:t>
                      </a:r>
                      <a:endParaRPr lang="en-US" altLang="zh-TW" sz="16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會考</a:t>
                      </a:r>
                      <a:r>
                        <a:rPr lang="en-US" altLang="zh-TW" sz="16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3698" marR="3698" marT="0" marB="0" vert="eaVert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服務學習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8" marR="3698" marT="0" marB="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競賽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國文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數學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英語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自然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社會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寫作測驗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3088">
                <a:tc rowSpan="2">
                  <a:txBody>
                    <a:bodyPr/>
                    <a:lstStyle/>
                    <a:p>
                      <a:pPr marL="17780" algn="ctr"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特種身分生加分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indent="-62230" algn="ctr">
                        <a:spcAft>
                          <a:spcPts val="0"/>
                        </a:spcAft>
                      </a:pPr>
                      <a:r>
                        <a:rPr lang="zh-TW" sz="1600" kern="0" spc="-6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（加</a:t>
                      </a:r>
                      <a:r>
                        <a:rPr lang="en-US" sz="1600" kern="0" spc="-6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10%</a:t>
                      </a:r>
                      <a:r>
                        <a:rPr lang="zh-TW" sz="1600" kern="0" spc="-6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）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特種身分生同分比序項目積分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8" marR="369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三等級四標示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8" marR="3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級分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8" marR="3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617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23.1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8" marR="3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2.75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8" marR="3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28.6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8" marR="3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3.3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8" marR="3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16.5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8" marR="3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21.56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8" marR="3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14.03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8" marR="3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7.7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8" marR="3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1600" kern="0" baseline="300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+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8" marR="3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600" kern="0" baseline="300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+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8" marR="3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B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8" marR="3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A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8" marR="3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600" kern="0" baseline="300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+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8" marR="3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2540"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zh-TW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級分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8" marR="3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088">
                <a:tc gridSpan="15">
                  <a:txBody>
                    <a:bodyPr/>
                    <a:lstStyle/>
                    <a:p>
                      <a:pPr marL="43180" algn="just"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註：陳同學未持有原住民文化及語言能力證明，加分比率以</a:t>
                      </a:r>
                      <a:r>
                        <a:rPr lang="en-US" sz="16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10%</a:t>
                      </a:r>
                      <a:r>
                        <a:rPr lang="zh-TW" sz="16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計算。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8" marR="3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0CE9F329-9BE0-4900-8FB0-E81A8CCBD31B}"/>
              </a:ext>
            </a:extLst>
          </p:cNvPr>
          <p:cNvGraphicFramePr>
            <a:graphicFrameLocks noGrp="1"/>
          </p:cNvGraphicFramePr>
          <p:nvPr/>
        </p:nvGraphicFramePr>
        <p:xfrm>
          <a:off x="1852613" y="1763713"/>
          <a:ext cx="7864474" cy="21653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9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86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86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86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86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86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332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332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175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0175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0175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0175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01753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87598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3643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0" spc="-3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比序順序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9" marR="3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9" marR="3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9" marR="3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9" marR="3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9" marR="3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9" marR="3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9" marR="3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8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9" marR="3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9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9" marR="3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9" marR="3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11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9" marR="3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12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9" marR="3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13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9" marR="3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14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9" marR="3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19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0" spc="-3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同分比序項目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9" marR="3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均衡學習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9" marR="3699" marT="3697" marB="3697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技藝優良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志願序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弱勢身分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表現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16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多元學習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寫作測驗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會考</a:t>
                      </a:r>
                      <a:r>
                        <a:rPr lang="en-US" altLang="zh-TW" sz="16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+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9" marR="3699" marT="0" marB="0" vert="eaVert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服務學習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9" marR="3699" marT="0" marB="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競賽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國文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數學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英語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自然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社會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寫作測驗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430">
                <a:tc rowSpan="2">
                  <a:txBody>
                    <a:bodyPr/>
                    <a:lstStyle/>
                    <a:p>
                      <a:pPr marL="7620" indent="-69850" algn="ctr"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比序積分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7620" indent="-69850" algn="ctr"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與級分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一般生同分比序項目積分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9" marR="36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三等級四標示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9" marR="3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級分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9" marR="3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66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21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9" marR="3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2.5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9" marR="3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26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9" marR="3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9" marR="3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15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9" marR="3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19.6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9" marR="3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12.75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9" marR="3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9" marR="3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1600" kern="0" baseline="300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+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9" marR="3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600" kern="0" baseline="300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+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9" marR="3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B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9" marR="3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A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9" marR="3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600" kern="0" baseline="300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+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9" marR="3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2540"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zh-TW" sz="16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級分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99" marR="3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26470" name="文字方塊 6"/>
          <p:cNvSpPr txBox="1">
            <a:spLocks noChangeArrowheads="1"/>
          </p:cNvSpPr>
          <p:nvPr/>
        </p:nvSpPr>
        <p:spPr bwMode="auto">
          <a:xfrm>
            <a:off x="1789113" y="1447800"/>
            <a:ext cx="10126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r>
              <a:rPr lang="zh-TW" altLang="en-US" sz="1400" b="1">
                <a:latin typeface="Book Antiqua" panose="02040602050305030304" pitchFamily="18" charset="0"/>
                <a:ea typeface="標楷體" panose="03000509000000000000" pitchFamily="65" charset="-120"/>
              </a:rPr>
              <a:t>表</a:t>
            </a:r>
            <a:r>
              <a:rPr lang="en-US" altLang="zh-TW" sz="1400" b="1">
                <a:latin typeface="Book Antiqua" panose="02040602050305030304" pitchFamily="18" charset="0"/>
                <a:ea typeface="標楷體" panose="03000509000000000000" pitchFamily="65" charset="-120"/>
              </a:rPr>
              <a:t>4</a:t>
            </a:r>
            <a:r>
              <a:rPr lang="zh-TW" altLang="en-US" sz="1400" b="1">
                <a:latin typeface="Book Antiqua" panose="02040602050305030304" pitchFamily="18" charset="0"/>
                <a:ea typeface="標楷體" panose="03000509000000000000" pitchFamily="65" charset="-120"/>
              </a:rPr>
              <a:t>：陳同學選填登記○○科技大學○○科（組）之一般生同分比序項目積分順序採計表 </a:t>
            </a:r>
          </a:p>
        </p:txBody>
      </p:sp>
      <p:sp>
        <p:nvSpPr>
          <p:cNvPr id="226471" name="文字方塊 7"/>
          <p:cNvSpPr txBox="1">
            <a:spLocks noChangeArrowheads="1"/>
          </p:cNvSpPr>
          <p:nvPr/>
        </p:nvSpPr>
        <p:spPr bwMode="auto">
          <a:xfrm>
            <a:off x="1755775" y="928688"/>
            <a:ext cx="5854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r>
              <a:rPr lang="zh-TW" altLang="en-US" sz="2000" b="1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免試生超額比序總積分計算範例</a:t>
            </a:r>
          </a:p>
        </p:txBody>
      </p:sp>
      <p:sp>
        <p:nvSpPr>
          <p:cNvPr id="226472" name="文字方塊 9"/>
          <p:cNvSpPr txBox="1">
            <a:spLocks noChangeArrowheads="1"/>
          </p:cNvSpPr>
          <p:nvPr/>
        </p:nvSpPr>
        <p:spPr bwMode="auto">
          <a:xfrm>
            <a:off x="1789113" y="4037013"/>
            <a:ext cx="82819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r>
              <a:rPr lang="zh-TW" altLang="en-US" sz="1400" b="1">
                <a:latin typeface="Book Antiqua" panose="02040602050305030304" pitchFamily="18" charset="0"/>
                <a:ea typeface="標楷體" panose="03000509000000000000" pitchFamily="65" charset="-120"/>
              </a:rPr>
              <a:t>表</a:t>
            </a:r>
            <a:r>
              <a:rPr lang="en-US" altLang="zh-TW" sz="1400" b="1">
                <a:latin typeface="Book Antiqua" panose="02040602050305030304" pitchFamily="18" charset="0"/>
                <a:ea typeface="標楷體" panose="03000509000000000000" pitchFamily="65" charset="-120"/>
              </a:rPr>
              <a:t>5</a:t>
            </a:r>
            <a:r>
              <a:rPr lang="zh-TW" altLang="en-US" sz="1400" b="1">
                <a:latin typeface="Book Antiqua" panose="02040602050305030304" pitchFamily="18" charset="0"/>
                <a:ea typeface="標楷體" panose="03000509000000000000" pitchFamily="65" charset="-120"/>
              </a:rPr>
              <a:t>：陳同學選填登記○○科技大學○○科（組）特種身分生之同分比序項目積分順序採計表 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5E5112C-4DEA-43F3-B93E-00E012221AFB}"/>
              </a:ext>
            </a:extLst>
          </p:cNvPr>
          <p:cNvSpPr/>
          <p:nvPr/>
        </p:nvSpPr>
        <p:spPr>
          <a:xfrm>
            <a:off x="1871663" y="3175000"/>
            <a:ext cx="7845425" cy="7540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A703F94-5BF1-4F63-9071-B753EB5A1E1B}"/>
              </a:ext>
            </a:extLst>
          </p:cNvPr>
          <p:cNvSpPr/>
          <p:nvPr/>
        </p:nvSpPr>
        <p:spPr>
          <a:xfrm>
            <a:off x="1852613" y="5529263"/>
            <a:ext cx="8081962" cy="914400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26475" name="標題 1"/>
          <p:cNvSpPr txBox="1">
            <a:spLocks/>
          </p:cNvSpPr>
          <p:nvPr/>
        </p:nvSpPr>
        <p:spPr bwMode="auto">
          <a:xfrm>
            <a:off x="1581150" y="214313"/>
            <a:ext cx="10502900" cy="67945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557213" indent="-214313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8572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0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2001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15430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0002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4574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29146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3718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TW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kumimoji="0" lang="en-US" altLang="zh-TW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五專優先免試積分</a:t>
            </a:r>
            <a:r>
              <a:rPr kumimoji="0" lang="en-US" altLang="zh-TW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kumimoji="0" lang="zh-TW" altLang="en-US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分發比序原則範例</a:t>
            </a:r>
          </a:p>
        </p:txBody>
      </p:sp>
      <p:sp>
        <p:nvSpPr>
          <p:cNvPr id="226476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F547BC9C-408D-48C3-8239-0758CC8B5919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100</a:t>
            </a:fld>
            <a:endParaRPr kumimoji="0" lang="zh-TW" altLang="en-US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73321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1DE64A75-F1B7-417F-9B0C-7CF676DACB8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693863" y="1422400"/>
          <a:ext cx="8535987" cy="465444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158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773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662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rgbClr val="FF0000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項目</a:t>
                      </a:r>
                    </a:p>
                  </a:txBody>
                  <a:tcPr marL="91441" marR="91441" marT="45709" marB="45709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zh-TW" altLang="en-US" sz="3000" b="1" kern="1200" dirty="0">
                          <a:solidFill>
                            <a:srgbClr val="FF0000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  <a:cs typeface="+mn-cs"/>
                        </a:rPr>
                        <a:t>日程</a:t>
                      </a:r>
                    </a:p>
                  </a:txBody>
                  <a:tcPr marL="91441" marR="91441" marT="45709" marB="45709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662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rgbClr val="0000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簡章公告</a:t>
                      </a:r>
                    </a:p>
                  </a:txBody>
                  <a:tcPr marL="91441" marR="91441" marT="45709" marB="45709" anchor="ctr"/>
                </a:tc>
                <a:tc>
                  <a:txBody>
                    <a:bodyPr/>
                    <a:lstStyle/>
                    <a:p>
                      <a:pPr marL="457200" indent="-457200" algn="l">
                        <a:buFont typeface="Wingdings" panose="05000000000000000000" pitchFamily="2" charset="2"/>
                        <a:buChar char="l"/>
                      </a:pPr>
                      <a:r>
                        <a:rPr lang="en-US" altLang="zh-TW" sz="2800" b="1" dirty="0">
                          <a:solidFill>
                            <a:srgbClr val="3333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110</a:t>
                      </a:r>
                      <a:r>
                        <a:rPr lang="zh-TW" altLang="en-US" sz="2800" b="1" dirty="0">
                          <a:solidFill>
                            <a:srgbClr val="3333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年</a:t>
                      </a:r>
                      <a:r>
                        <a:rPr lang="en-US" altLang="zh-TW" sz="2800" b="1" dirty="0">
                          <a:solidFill>
                            <a:srgbClr val="3333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2800" b="1" dirty="0">
                          <a:solidFill>
                            <a:srgbClr val="3333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月</a:t>
                      </a:r>
                      <a:r>
                        <a:rPr lang="en-US" altLang="zh-TW" sz="2800" b="1" dirty="0">
                          <a:solidFill>
                            <a:srgbClr val="3333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15</a:t>
                      </a:r>
                      <a:r>
                        <a:rPr lang="zh-TW" altLang="en-US" sz="2800" b="1" dirty="0">
                          <a:solidFill>
                            <a:srgbClr val="3333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日</a:t>
                      </a:r>
                    </a:p>
                  </a:txBody>
                  <a:tcPr marL="91441" marR="91441" marT="45709" marB="4570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662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rgbClr val="0000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報        名 </a:t>
                      </a:r>
                    </a:p>
                  </a:txBody>
                  <a:tcPr marL="91441" marR="91441" marT="45709" marB="45709" anchor="ctr"/>
                </a:tc>
                <a:tc>
                  <a:txBody>
                    <a:bodyPr/>
                    <a:lstStyle/>
                    <a:p>
                      <a:pPr marL="457200" indent="-457200" algn="l">
                        <a:buFont typeface="Wingdings" panose="05000000000000000000" pitchFamily="2" charset="2"/>
                        <a:buChar char="l"/>
                      </a:pPr>
                      <a:r>
                        <a:rPr lang="en-US" altLang="zh-TW" sz="2800" b="1" dirty="0">
                          <a:solidFill>
                            <a:srgbClr val="0000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110</a:t>
                      </a:r>
                      <a:r>
                        <a:rPr lang="zh-TW" altLang="en-US" sz="2800" b="1" dirty="0">
                          <a:solidFill>
                            <a:srgbClr val="0000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年</a:t>
                      </a:r>
                      <a:r>
                        <a:rPr lang="en-US" altLang="zh-TW" sz="2800" b="1" dirty="0">
                          <a:solidFill>
                            <a:srgbClr val="0000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5</a:t>
                      </a:r>
                      <a:r>
                        <a:rPr lang="zh-TW" altLang="en-US" sz="2800" b="1" dirty="0">
                          <a:solidFill>
                            <a:srgbClr val="0000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月</a:t>
                      </a:r>
                      <a:r>
                        <a:rPr lang="en-US" altLang="zh-TW" sz="2800" b="1" dirty="0">
                          <a:solidFill>
                            <a:srgbClr val="0000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17</a:t>
                      </a:r>
                      <a:r>
                        <a:rPr lang="zh-TW" altLang="en-US" sz="2800" b="1" dirty="0">
                          <a:solidFill>
                            <a:srgbClr val="0000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日～</a:t>
                      </a:r>
                      <a:r>
                        <a:rPr lang="en-US" altLang="zh-TW" sz="2800" b="1" dirty="0">
                          <a:solidFill>
                            <a:srgbClr val="0000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5</a:t>
                      </a:r>
                      <a:r>
                        <a:rPr lang="zh-TW" altLang="en-US" sz="2800" b="1" dirty="0">
                          <a:solidFill>
                            <a:srgbClr val="0000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月</a:t>
                      </a:r>
                      <a:r>
                        <a:rPr lang="en-US" altLang="zh-TW" sz="2800" b="1" dirty="0">
                          <a:solidFill>
                            <a:srgbClr val="0000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21</a:t>
                      </a:r>
                      <a:r>
                        <a:rPr lang="zh-TW" altLang="en-US" sz="2800" b="1" dirty="0">
                          <a:solidFill>
                            <a:srgbClr val="0000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日</a:t>
                      </a:r>
                      <a:endParaRPr lang="en-US" altLang="zh-TW" sz="2800" b="1" dirty="0">
                        <a:solidFill>
                          <a:srgbClr val="0000FF"/>
                        </a:solidFill>
                        <a:latin typeface="Book Antiqua" panose="02040602050305030304" pitchFamily="18" charset="0"/>
                        <a:ea typeface="標楷體" panose="03000509000000000000" pitchFamily="65" charset="-120"/>
                      </a:endParaRPr>
                    </a:p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lang="en-US" altLang="zh-TW" sz="2800" b="1" dirty="0">
                          <a:solidFill>
                            <a:srgbClr val="0000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2800" b="1" dirty="0">
                          <a:solidFill>
                            <a:srgbClr val="0000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國中集體報名或網路個別報名</a:t>
                      </a:r>
                      <a:r>
                        <a:rPr lang="en-US" altLang="zh-TW" sz="2800" b="1" dirty="0">
                          <a:solidFill>
                            <a:srgbClr val="0000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2800" b="1" dirty="0">
                        <a:solidFill>
                          <a:srgbClr val="0000FF"/>
                        </a:solidFill>
                        <a:latin typeface="Book Antiqua" panose="0204060205030503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1441" marR="91441" marT="45709" marB="45709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662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rgbClr val="0000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志願選填</a:t>
                      </a:r>
                    </a:p>
                  </a:txBody>
                  <a:tcPr marL="91441" marR="91441" marT="45709" marB="45709" anchor="ctr"/>
                </a:tc>
                <a:tc>
                  <a:txBody>
                    <a:bodyPr/>
                    <a:lstStyle/>
                    <a:p>
                      <a:pPr marL="457200" indent="-457200" algn="l">
                        <a:buFont typeface="Wingdings" panose="05000000000000000000" pitchFamily="2" charset="2"/>
                        <a:buChar char="l"/>
                      </a:pPr>
                      <a:r>
                        <a:rPr lang="en-US" altLang="zh-TW" sz="2800" b="1" dirty="0">
                          <a:solidFill>
                            <a:srgbClr val="3333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110</a:t>
                      </a:r>
                      <a:r>
                        <a:rPr lang="zh-TW" altLang="en-US" sz="2800" b="1" dirty="0">
                          <a:solidFill>
                            <a:srgbClr val="3333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年</a:t>
                      </a:r>
                      <a:r>
                        <a:rPr lang="en-US" altLang="zh-TW" sz="2800" b="1" dirty="0">
                          <a:solidFill>
                            <a:srgbClr val="3333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6</a:t>
                      </a:r>
                      <a:r>
                        <a:rPr lang="zh-TW" altLang="en-US" sz="2800" b="1" dirty="0">
                          <a:solidFill>
                            <a:srgbClr val="3333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月</a:t>
                      </a:r>
                      <a:r>
                        <a:rPr lang="en-US" altLang="zh-TW" sz="2800" b="1" dirty="0">
                          <a:solidFill>
                            <a:srgbClr val="3333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lang="zh-TW" altLang="en-US" sz="2800" b="1" dirty="0">
                          <a:solidFill>
                            <a:srgbClr val="3333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日上午</a:t>
                      </a:r>
                      <a:r>
                        <a:rPr lang="en-US" altLang="zh-TW" sz="2800" b="1" dirty="0">
                          <a:solidFill>
                            <a:srgbClr val="3333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10:00</a:t>
                      </a:r>
                      <a:r>
                        <a:rPr lang="zh-TW" altLang="en-US" sz="2800" b="1" dirty="0">
                          <a:solidFill>
                            <a:srgbClr val="3333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en-US" altLang="zh-TW" sz="2800" b="1" dirty="0">
                          <a:solidFill>
                            <a:srgbClr val="3333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~</a:t>
                      </a:r>
                      <a:r>
                        <a:rPr lang="zh-TW" altLang="en-US" sz="2800" b="1" dirty="0">
                          <a:solidFill>
                            <a:srgbClr val="3333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 </a:t>
                      </a:r>
                      <a:endParaRPr lang="en-US" altLang="zh-TW" sz="2800" b="1" dirty="0">
                        <a:solidFill>
                          <a:srgbClr val="3333FF"/>
                        </a:solidFill>
                        <a:latin typeface="Book Antiqua" panose="02040602050305030304" pitchFamily="18" charset="0"/>
                        <a:ea typeface="標楷體" panose="03000509000000000000" pitchFamily="65" charset="-120"/>
                      </a:endParaRPr>
                    </a:p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lang="zh-TW" altLang="en-US" sz="2800" b="1" dirty="0">
                          <a:solidFill>
                            <a:srgbClr val="3333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     </a:t>
                      </a:r>
                      <a:r>
                        <a:rPr lang="en-US" altLang="zh-TW" sz="2800" b="1" dirty="0">
                          <a:solidFill>
                            <a:srgbClr val="3333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110</a:t>
                      </a:r>
                      <a:r>
                        <a:rPr lang="zh-TW" altLang="en-US" sz="2800" b="1" dirty="0">
                          <a:solidFill>
                            <a:srgbClr val="3333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年</a:t>
                      </a:r>
                      <a:r>
                        <a:rPr lang="en-US" altLang="zh-TW" sz="2800" b="1" dirty="0">
                          <a:solidFill>
                            <a:srgbClr val="3333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6</a:t>
                      </a:r>
                      <a:r>
                        <a:rPr lang="zh-TW" altLang="en-US" sz="2800" b="1" dirty="0">
                          <a:solidFill>
                            <a:srgbClr val="3333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月</a:t>
                      </a:r>
                      <a:r>
                        <a:rPr lang="en-US" altLang="zh-TW" sz="2800" b="1" dirty="0">
                          <a:solidFill>
                            <a:srgbClr val="3333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8</a:t>
                      </a:r>
                      <a:r>
                        <a:rPr lang="zh-TW" altLang="en-US" sz="2800" b="1" dirty="0">
                          <a:solidFill>
                            <a:srgbClr val="3333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日下午</a:t>
                      </a:r>
                      <a:r>
                        <a:rPr lang="en-US" altLang="zh-TW" sz="2800" b="1" dirty="0">
                          <a:solidFill>
                            <a:srgbClr val="3333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17:00</a:t>
                      </a:r>
                      <a:endParaRPr lang="zh-TW" altLang="en-US" sz="2800" b="1" dirty="0">
                        <a:solidFill>
                          <a:srgbClr val="3333FF"/>
                        </a:solidFill>
                        <a:latin typeface="Book Antiqua" panose="0204060205030503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1441" marR="91441" marT="45709" marB="45709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662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rgbClr val="0000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錄取公告</a:t>
                      </a:r>
                    </a:p>
                  </a:txBody>
                  <a:tcPr marL="91441" marR="91441" marT="45709" marB="45709" anchor="ctr"/>
                </a:tc>
                <a:tc>
                  <a:txBody>
                    <a:bodyPr/>
                    <a:lstStyle/>
                    <a:p>
                      <a:pPr marL="457200" indent="-457200" algn="l">
                        <a:buFont typeface="Wingdings" panose="05000000000000000000" pitchFamily="2" charset="2"/>
                        <a:buChar char="l"/>
                      </a:pPr>
                      <a:r>
                        <a:rPr lang="en-US" altLang="zh-TW" sz="2800" b="1" dirty="0">
                          <a:solidFill>
                            <a:srgbClr val="0000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110</a:t>
                      </a:r>
                      <a:r>
                        <a:rPr lang="zh-TW" altLang="en-US" sz="2800" b="1" dirty="0">
                          <a:solidFill>
                            <a:srgbClr val="0000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年</a:t>
                      </a:r>
                      <a:r>
                        <a:rPr lang="en-US" altLang="zh-TW" sz="2800" b="1" dirty="0">
                          <a:solidFill>
                            <a:srgbClr val="0000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6</a:t>
                      </a:r>
                      <a:r>
                        <a:rPr lang="zh-TW" altLang="en-US" sz="2800" b="1" dirty="0">
                          <a:solidFill>
                            <a:srgbClr val="0000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月</a:t>
                      </a:r>
                      <a:r>
                        <a:rPr lang="en-US" altLang="zh-TW" sz="2800" b="1" dirty="0">
                          <a:solidFill>
                            <a:srgbClr val="0000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10</a:t>
                      </a:r>
                      <a:r>
                        <a:rPr lang="zh-TW" altLang="en-US" sz="2800" b="1" dirty="0">
                          <a:solidFill>
                            <a:srgbClr val="0000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日上午</a:t>
                      </a:r>
                      <a:r>
                        <a:rPr lang="en-US" altLang="zh-TW" sz="2800" b="1" dirty="0">
                          <a:solidFill>
                            <a:srgbClr val="0000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9:00</a:t>
                      </a:r>
                      <a:endParaRPr lang="zh-TW" altLang="en-US" sz="2800" b="1" dirty="0">
                        <a:solidFill>
                          <a:srgbClr val="FF0000"/>
                        </a:solidFill>
                        <a:latin typeface="Book Antiqua" panose="0204060205030503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1441" marR="91441" marT="45709" marB="45709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662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rgbClr val="0000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錄取報到與放棄錄取資格截止日</a:t>
                      </a:r>
                    </a:p>
                  </a:txBody>
                  <a:tcPr marL="91441" marR="91441" marT="45709" marB="45709" anchor="ctr"/>
                </a:tc>
                <a:tc>
                  <a:txBody>
                    <a:bodyPr/>
                    <a:lstStyle/>
                    <a:p>
                      <a:pPr marL="457200" indent="-457200" algn="l">
                        <a:buFont typeface="Wingdings" panose="05000000000000000000" pitchFamily="2" charset="2"/>
                        <a:buChar char="l"/>
                      </a:pPr>
                      <a:r>
                        <a:rPr lang="en-US" altLang="zh-TW" sz="2800" b="1" dirty="0">
                          <a:solidFill>
                            <a:srgbClr val="0000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110</a:t>
                      </a:r>
                      <a:r>
                        <a:rPr lang="zh-TW" altLang="en-US" sz="2800" b="1" dirty="0">
                          <a:solidFill>
                            <a:srgbClr val="0000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年</a:t>
                      </a:r>
                      <a:r>
                        <a:rPr lang="en-US" altLang="zh-TW" sz="2800" b="1" dirty="0">
                          <a:solidFill>
                            <a:srgbClr val="0000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6</a:t>
                      </a:r>
                      <a:r>
                        <a:rPr lang="zh-TW" altLang="en-US" sz="2800" b="1" dirty="0">
                          <a:solidFill>
                            <a:srgbClr val="0000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月</a:t>
                      </a:r>
                      <a:r>
                        <a:rPr lang="en-US" altLang="zh-TW" sz="2800" b="1" dirty="0">
                          <a:solidFill>
                            <a:srgbClr val="0000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15</a:t>
                      </a:r>
                      <a:r>
                        <a:rPr lang="zh-TW" altLang="en-US" sz="2800" b="1" dirty="0">
                          <a:solidFill>
                            <a:srgbClr val="0000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日下午</a:t>
                      </a:r>
                      <a:r>
                        <a:rPr lang="en-US" altLang="zh-TW" sz="2800" b="1" dirty="0">
                          <a:solidFill>
                            <a:srgbClr val="0000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15:00</a:t>
                      </a:r>
                      <a:endParaRPr lang="zh-TW" altLang="en-US" sz="2800" b="1" dirty="0">
                        <a:solidFill>
                          <a:srgbClr val="FF0000"/>
                        </a:solidFill>
                        <a:latin typeface="Book Antiqua" panose="0204060205030503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1441" marR="91441" marT="45709" marB="45709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27359" name="標題 1"/>
          <p:cNvSpPr txBox="1">
            <a:spLocks/>
          </p:cNvSpPr>
          <p:nvPr/>
        </p:nvSpPr>
        <p:spPr bwMode="auto">
          <a:xfrm>
            <a:off x="1693863" y="488950"/>
            <a:ext cx="7272337" cy="67945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557213" indent="-214313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8572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0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2001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15430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0002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4574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29146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3718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TW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kumimoji="0" lang="en-US" altLang="zh-TW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五專優先免試</a:t>
            </a:r>
            <a:r>
              <a:rPr kumimoji="0" lang="en-US" altLang="zh-TW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kumimoji="0" lang="zh-TW" altLang="en-US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辦理期程</a:t>
            </a:r>
          </a:p>
        </p:txBody>
      </p:sp>
      <p:sp>
        <p:nvSpPr>
          <p:cNvPr id="6" name="投影片編號版面配置區 11">
            <a:extLst>
              <a:ext uri="{FF2B5EF4-FFF2-40B4-BE49-F238E27FC236}">
                <a16:creationId xmlns:a16="http://schemas.microsoft.com/office/drawing/2014/main" id="{A73B5BD7-A1C9-463F-9B26-F00AD7FE2C77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umimoji="0" sz="1500" kern="1200">
                <a:solidFill>
                  <a:srgbClr val="FEFFFF"/>
                </a:solidFill>
                <a:latin typeface="Century Gothic" panose="020B0502020202020204" pitchFamily="34" charset="0"/>
                <a:ea typeface="微軟正黑體" panose="020B0604030504040204" pitchFamily="34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9pPr>
          </a:lstStyle>
          <a:p>
            <a:pPr algn="l" defTabSz="914377" fontAlgn="auto">
              <a:spcBef>
                <a:spcPts val="0"/>
              </a:spcBef>
              <a:spcAft>
                <a:spcPts val="0"/>
              </a:spcAft>
              <a:defRPr/>
            </a:pPr>
            <a:fld id="{A97BCE92-EB7B-4203-B62B-3B5BA4CEB04B}" type="slidenum">
              <a:rPr lang="zh-TW" altLang="en-US" sz="1800" smtClean="0">
                <a:solidFill>
                  <a:srgbClr val="FFFFFF"/>
                </a:solidFill>
                <a:latin typeface="Arial"/>
                <a:ea typeface="微软雅黑"/>
              </a:rPr>
              <a:pPr algn="l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t>101</a:t>
            </a:fld>
            <a:endParaRPr lang="zh-TW" altLang="en-US" sz="1800" dirty="0">
              <a:solidFill>
                <a:srgbClr val="FFFFFF"/>
              </a:solidFill>
              <a:latin typeface="Arial"/>
              <a:ea typeface="微软雅黑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7F6A32F-0AF3-4B0D-A5CF-9B4A0C08A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0591" y="6330846"/>
            <a:ext cx="3353310" cy="369887"/>
          </a:xfrm>
          <a:prstGeom prst="rect">
            <a:avLst/>
          </a:prstGeom>
          <a:solidFill>
            <a:srgbClr val="FFFF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r>
              <a:rPr lang="zh-TW" altLang="en-US" b="1" dirty="0">
                <a:solidFill>
                  <a:srgbClr val="FF0000"/>
                </a:solidFill>
              </a:rPr>
              <a:t>如有更動，請以簡章公布為準</a:t>
            </a:r>
          </a:p>
        </p:txBody>
      </p:sp>
    </p:spTree>
    <p:extLst>
      <p:ext uri="{BB962C8B-B14F-4D97-AF65-F5344CB8AC3E}">
        <p14:creationId xmlns:p14="http://schemas.microsoft.com/office/powerpoint/2010/main" val="84602554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899EA8F-3E03-4D74-856A-35FCF5BAC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275" y="1747838"/>
            <a:ext cx="11050588" cy="4748212"/>
          </a:xfrm>
        </p:spPr>
        <p:txBody>
          <a:bodyPr/>
          <a:lstStyle/>
          <a:p>
            <a:pPr marL="757231" lvl="1" indent="-457200">
              <a:defRPr/>
            </a:pPr>
            <a:r>
              <a:rPr lang="zh-TW" altLang="en-US" sz="3067" dirty="0">
                <a:latin typeface="標楷體" panose="03000509000000000000" pitchFamily="65" charset="-120"/>
                <a:ea typeface="標楷體" panose="03000509000000000000" pitchFamily="65" charset="-120"/>
              </a:rPr>
              <a:t>重視學生基本能力，達成基本能力即取得分數。</a:t>
            </a:r>
          </a:p>
          <a:p>
            <a:pPr marL="757231" lvl="1" indent="-457200">
              <a:defRPr/>
            </a:pPr>
            <a:endParaRPr lang="en-US" altLang="zh-TW" sz="3067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57231" lvl="1" indent="-457200">
              <a:defRPr/>
            </a:pPr>
            <a:r>
              <a:rPr lang="zh-TW" altLang="en-US" sz="3067" dirty="0">
                <a:latin typeface="標楷體" panose="03000509000000000000" pitchFamily="65" charset="-120"/>
                <a:ea typeface="標楷體" panose="03000509000000000000" pitchFamily="65" charset="-120"/>
              </a:rPr>
              <a:t>設定單項及總項積分上限，避免學生分分計較。</a:t>
            </a:r>
          </a:p>
          <a:p>
            <a:pPr marL="757231" lvl="1" indent="-457200">
              <a:defRPr/>
            </a:pPr>
            <a:endParaRPr lang="en-US" altLang="zh-TW" sz="3067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57231" lvl="1" indent="-457200">
              <a:defRPr/>
            </a:pPr>
            <a:r>
              <a:rPr lang="zh-TW" altLang="en-US" sz="3067" dirty="0">
                <a:latin typeface="標楷體" panose="03000509000000000000" pitchFamily="65" charset="-120"/>
                <a:ea typeface="標楷體" panose="03000509000000000000" pitchFamily="65" charset="-120"/>
              </a:rPr>
              <a:t>以適當之比序項目規劃，達成零抽籤目標。</a:t>
            </a:r>
          </a:p>
          <a:p>
            <a:pPr marL="757231" lvl="1" indent="-457200">
              <a:defRPr/>
            </a:pPr>
            <a:endParaRPr lang="en-US" altLang="zh-TW" sz="3067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57231" lvl="1" indent="-457200">
              <a:defRPr/>
            </a:pPr>
            <a:r>
              <a:rPr lang="zh-TW" altLang="en-US" sz="3067" dirty="0">
                <a:latin typeface="標楷體" panose="03000509000000000000" pitchFamily="65" charset="-120"/>
                <a:ea typeface="標楷體" panose="03000509000000000000" pitchFamily="65" charset="-120"/>
              </a:rPr>
              <a:t>注重學生多元學習成效，引導學生五育均衡發展。</a:t>
            </a:r>
            <a:endParaRPr lang="en-US" altLang="zh-TW" sz="3067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9379" name="標題 1"/>
          <p:cNvSpPr txBox="1">
            <a:spLocks/>
          </p:cNvSpPr>
          <p:nvPr/>
        </p:nvSpPr>
        <p:spPr bwMode="auto">
          <a:xfrm>
            <a:off x="1514475" y="563563"/>
            <a:ext cx="10461625" cy="79375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557213" indent="-214313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8572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0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2001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15430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0002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4574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29146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3718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TW" sz="39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39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kumimoji="0" lang="en-US" altLang="zh-TW" sz="39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39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五專聯合免試</a:t>
            </a:r>
            <a:r>
              <a:rPr kumimoji="0" lang="en-US" altLang="zh-TW" sz="39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kumimoji="0" lang="zh-TW" altLang="en-US" sz="39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比序項目積分對照訂定原則</a:t>
            </a:r>
          </a:p>
        </p:txBody>
      </p:sp>
      <p:sp>
        <p:nvSpPr>
          <p:cNvPr id="229380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47C8525F-3967-4E53-A62E-911E7ED48423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102</a:t>
            </a:fld>
            <a:endParaRPr kumimoji="0" lang="zh-TW" altLang="en-US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49884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標題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6" name="內容版面配置區 5">
            <a:extLst>
              <a:ext uri="{FF2B5EF4-FFF2-40B4-BE49-F238E27FC236}">
                <a16:creationId xmlns:a16="http://schemas.microsoft.com/office/drawing/2014/main" id="{E20F32FB-DB69-4AED-97E7-C6C0103F284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76250" y="23813"/>
          <a:ext cx="11398250" cy="67579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66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2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74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6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509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91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651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3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08202">
                <a:tc rowSpan="3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比序項目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 rowSpan="3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層級與積分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積分上限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202"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層級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單項積分上限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210"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第</a:t>
                      </a:r>
                      <a:r>
                        <a:rPr lang="en-US" sz="1200" kern="0" dirty="0">
                          <a:effectLst/>
                        </a:rPr>
                        <a:t>1</a:t>
                      </a:r>
                      <a:r>
                        <a:rPr lang="zh-TW" sz="1200" kern="0" dirty="0">
                          <a:effectLst/>
                        </a:rPr>
                        <a:t>級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第</a:t>
                      </a:r>
                      <a:r>
                        <a:rPr lang="en-US" sz="1200" kern="0" dirty="0">
                          <a:effectLst/>
                        </a:rPr>
                        <a:t>2</a:t>
                      </a:r>
                      <a:r>
                        <a:rPr lang="zh-TW" sz="1200" kern="0" dirty="0">
                          <a:effectLst/>
                        </a:rPr>
                        <a:t>級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第</a:t>
                      </a:r>
                      <a:r>
                        <a:rPr lang="en-US" sz="1200" kern="0" dirty="0">
                          <a:effectLst/>
                        </a:rPr>
                        <a:t>3</a:t>
                      </a:r>
                      <a:r>
                        <a:rPr lang="zh-TW" sz="1200" kern="0" dirty="0">
                          <a:effectLst/>
                        </a:rPr>
                        <a:t>級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第</a:t>
                      </a:r>
                      <a:r>
                        <a:rPr lang="en-US" sz="1200" kern="0">
                          <a:effectLst/>
                        </a:rPr>
                        <a:t>4</a:t>
                      </a:r>
                      <a:r>
                        <a:rPr lang="zh-TW" sz="1200" kern="0">
                          <a:effectLst/>
                        </a:rPr>
                        <a:t>級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3962">
                <a:tc row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多元學習表現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競賽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全國第一名得</a:t>
                      </a:r>
                      <a:r>
                        <a:rPr lang="en-US" sz="1200" kern="0" dirty="0">
                          <a:effectLst/>
                        </a:rPr>
                        <a:t>6</a:t>
                      </a:r>
                      <a:r>
                        <a:rPr lang="zh-TW" sz="1200" kern="0" dirty="0">
                          <a:effectLst/>
                        </a:rPr>
                        <a:t>分、第二名得</a:t>
                      </a:r>
                      <a:r>
                        <a:rPr lang="en-US" sz="1200" kern="0" dirty="0">
                          <a:effectLst/>
                        </a:rPr>
                        <a:t>5</a:t>
                      </a:r>
                      <a:r>
                        <a:rPr lang="zh-TW" sz="1200" kern="0" dirty="0">
                          <a:effectLst/>
                        </a:rPr>
                        <a:t>分、第三名得</a:t>
                      </a:r>
                      <a:r>
                        <a:rPr lang="en-US" sz="1200" kern="0" dirty="0">
                          <a:effectLst/>
                        </a:rPr>
                        <a:t>4</a:t>
                      </a:r>
                      <a:r>
                        <a:rPr lang="zh-TW" sz="1200" kern="0" dirty="0">
                          <a:effectLst/>
                        </a:rPr>
                        <a:t>分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全國四至六名與區域及縣</a:t>
                      </a:r>
                      <a:r>
                        <a:rPr lang="en-US" sz="1200" kern="0" dirty="0">
                          <a:effectLst/>
                        </a:rPr>
                        <a:t>(</a:t>
                      </a:r>
                      <a:r>
                        <a:rPr lang="zh-TW" sz="1200" kern="0" dirty="0">
                          <a:effectLst/>
                        </a:rPr>
                        <a:t>市</a:t>
                      </a:r>
                      <a:r>
                        <a:rPr lang="en-US" sz="1200" kern="0" dirty="0">
                          <a:effectLst/>
                        </a:rPr>
                        <a:t>)</a:t>
                      </a:r>
                      <a:r>
                        <a:rPr lang="zh-TW" sz="1200" kern="0" dirty="0">
                          <a:effectLst/>
                        </a:rPr>
                        <a:t>第一名得</a:t>
                      </a:r>
                      <a:r>
                        <a:rPr lang="en-US" sz="1200" kern="0" dirty="0">
                          <a:effectLst/>
                        </a:rPr>
                        <a:t>3</a:t>
                      </a:r>
                      <a:r>
                        <a:rPr lang="zh-TW" sz="1200" kern="0" dirty="0">
                          <a:effectLst/>
                        </a:rPr>
                        <a:t>分、區域及縣</a:t>
                      </a:r>
                      <a:r>
                        <a:rPr lang="en-US" sz="1200" kern="0" dirty="0">
                          <a:effectLst/>
                        </a:rPr>
                        <a:t>(</a:t>
                      </a:r>
                      <a:r>
                        <a:rPr lang="zh-TW" sz="1200" kern="0" dirty="0">
                          <a:effectLst/>
                        </a:rPr>
                        <a:t>市</a:t>
                      </a:r>
                      <a:r>
                        <a:rPr lang="en-US" sz="1200" kern="0" dirty="0">
                          <a:effectLst/>
                        </a:rPr>
                        <a:t>)</a:t>
                      </a:r>
                      <a:r>
                        <a:rPr lang="zh-TW" sz="1200" kern="0" dirty="0">
                          <a:effectLst/>
                        </a:rPr>
                        <a:t>第二名得</a:t>
                      </a:r>
                      <a:r>
                        <a:rPr lang="en-US" sz="1200" kern="0" dirty="0">
                          <a:effectLst/>
                        </a:rPr>
                        <a:t>2</a:t>
                      </a:r>
                      <a:r>
                        <a:rPr lang="zh-TW" sz="1200" kern="0" dirty="0">
                          <a:effectLst/>
                        </a:rPr>
                        <a:t>分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區域及縣</a:t>
                      </a:r>
                      <a:r>
                        <a:rPr lang="en-US" sz="1200" kern="0">
                          <a:effectLst/>
                        </a:rPr>
                        <a:t>(</a:t>
                      </a:r>
                      <a:r>
                        <a:rPr lang="zh-TW" sz="1200" kern="0">
                          <a:effectLst/>
                        </a:rPr>
                        <a:t>市</a:t>
                      </a:r>
                      <a:r>
                        <a:rPr lang="en-US" sz="1200" kern="0">
                          <a:effectLst/>
                        </a:rPr>
                        <a:t>)</a:t>
                      </a:r>
                      <a:r>
                        <a:rPr lang="zh-TW" sz="1200" kern="0">
                          <a:effectLst/>
                        </a:rPr>
                        <a:t>第三名得</a:t>
                      </a:r>
                      <a:r>
                        <a:rPr lang="en-US" sz="1200" kern="0">
                          <a:effectLst/>
                        </a:rPr>
                        <a:t>1</a:t>
                      </a:r>
                      <a:r>
                        <a:rPr lang="zh-TW" sz="1200" kern="0">
                          <a:effectLst/>
                        </a:rPr>
                        <a:t>分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　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7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16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732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國際科技展覽、國際運動會、學科國際奧林匹亞競賽、國際國中科學奧林匹亞競賽、國際技能競賽、國際展能節職業技能競賽等獲得第一名得</a:t>
                      </a:r>
                      <a:r>
                        <a:rPr lang="en-US" sz="1200" kern="0" dirty="0">
                          <a:effectLst/>
                        </a:rPr>
                        <a:t>7</a:t>
                      </a:r>
                      <a:r>
                        <a:rPr lang="zh-TW" sz="1200" kern="0" dirty="0">
                          <a:effectLst/>
                        </a:rPr>
                        <a:t>分、獲得第二名得</a:t>
                      </a:r>
                      <a:r>
                        <a:rPr lang="en-US" sz="1200" kern="0" dirty="0">
                          <a:effectLst/>
                        </a:rPr>
                        <a:t>6</a:t>
                      </a:r>
                      <a:r>
                        <a:rPr lang="zh-TW" sz="1200" kern="0" dirty="0">
                          <a:effectLst/>
                        </a:rPr>
                        <a:t>分、獲得第三名得</a:t>
                      </a:r>
                      <a:r>
                        <a:rPr lang="en-US" sz="1200" kern="0" dirty="0">
                          <a:effectLst/>
                        </a:rPr>
                        <a:t>5</a:t>
                      </a:r>
                      <a:r>
                        <a:rPr lang="zh-TW" sz="1200" kern="0" dirty="0">
                          <a:effectLst/>
                        </a:rPr>
                        <a:t>分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國際發明展及台北國際發明暨技術交易展獲得第一名得</a:t>
                      </a:r>
                      <a:r>
                        <a:rPr lang="en-US" sz="1200" kern="0" dirty="0">
                          <a:effectLst/>
                        </a:rPr>
                        <a:t>4</a:t>
                      </a:r>
                      <a:r>
                        <a:rPr lang="zh-TW" sz="1200" kern="0" dirty="0">
                          <a:effectLst/>
                        </a:rPr>
                        <a:t>分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國際發明展及台北國際發明暨技術交易展獲得第二名得</a:t>
                      </a:r>
                      <a:r>
                        <a:rPr lang="en-US" sz="1200" kern="0" dirty="0">
                          <a:effectLst/>
                        </a:rPr>
                        <a:t>3</a:t>
                      </a:r>
                      <a:r>
                        <a:rPr lang="zh-TW" sz="1200" kern="0" dirty="0">
                          <a:effectLst/>
                        </a:rPr>
                        <a:t>分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國際發明展及台北國際發明暨技術交易展獲得第三名得</a:t>
                      </a:r>
                      <a:r>
                        <a:rPr lang="en-US" sz="1200" kern="0">
                          <a:effectLst/>
                        </a:rPr>
                        <a:t>2</a:t>
                      </a:r>
                      <a:r>
                        <a:rPr lang="zh-TW" sz="1200" kern="0">
                          <a:effectLst/>
                        </a:rPr>
                        <a:t>分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72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服務學習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學校服務表現及校外服務學習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　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　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　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7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396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日常生活表現評量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無記小過以上處分紀錄，並經獎懲相抵後得</a:t>
                      </a:r>
                      <a:r>
                        <a:rPr lang="en-US" sz="1200" kern="0">
                          <a:effectLst/>
                        </a:rPr>
                        <a:t>1</a:t>
                      </a:r>
                      <a:r>
                        <a:rPr lang="zh-TW" sz="1200" kern="0">
                          <a:effectLst/>
                        </a:rPr>
                        <a:t>次大功</a:t>
                      </a:r>
                      <a:r>
                        <a:rPr lang="en-US" sz="1200" kern="0">
                          <a:effectLst/>
                        </a:rPr>
                        <a:t>(</a:t>
                      </a:r>
                      <a:r>
                        <a:rPr lang="zh-TW" sz="1200" kern="0">
                          <a:effectLst/>
                        </a:rPr>
                        <a:t>含以上</a:t>
                      </a:r>
                      <a:r>
                        <a:rPr lang="en-US" sz="1200" kern="0">
                          <a:effectLst/>
                        </a:rPr>
                        <a:t>)</a:t>
                      </a:r>
                      <a:r>
                        <a:rPr lang="zh-TW" sz="1200" kern="0">
                          <a:effectLst/>
                        </a:rPr>
                        <a:t>者得</a:t>
                      </a:r>
                      <a:r>
                        <a:rPr lang="en-US" sz="1200" kern="0">
                          <a:effectLst/>
                        </a:rPr>
                        <a:t>4</a:t>
                      </a:r>
                      <a:r>
                        <a:rPr lang="zh-TW" sz="1200" kern="0">
                          <a:effectLst/>
                        </a:rPr>
                        <a:t>分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無記小過以上處分紀錄，並經獎懲相抵後得</a:t>
                      </a:r>
                      <a:r>
                        <a:rPr lang="en-US" sz="1200" kern="0">
                          <a:effectLst/>
                        </a:rPr>
                        <a:t>1</a:t>
                      </a:r>
                      <a:r>
                        <a:rPr lang="zh-TW" sz="1200" kern="0">
                          <a:effectLst/>
                        </a:rPr>
                        <a:t>次小功</a:t>
                      </a:r>
                      <a:r>
                        <a:rPr lang="en-US" sz="1200" kern="0">
                          <a:effectLst/>
                        </a:rPr>
                        <a:t>(</a:t>
                      </a:r>
                      <a:r>
                        <a:rPr lang="zh-TW" sz="1200" kern="0">
                          <a:effectLst/>
                        </a:rPr>
                        <a:t>含以上</a:t>
                      </a:r>
                      <a:r>
                        <a:rPr lang="en-US" sz="1200" kern="0">
                          <a:effectLst/>
                        </a:rPr>
                        <a:t>)</a:t>
                      </a:r>
                      <a:r>
                        <a:rPr lang="zh-TW" sz="1200" kern="0">
                          <a:effectLst/>
                        </a:rPr>
                        <a:t>者得</a:t>
                      </a:r>
                      <a:r>
                        <a:rPr lang="en-US" sz="1200" kern="0">
                          <a:effectLst/>
                        </a:rPr>
                        <a:t>3</a:t>
                      </a:r>
                      <a:r>
                        <a:rPr lang="zh-TW" sz="1200" kern="0">
                          <a:effectLst/>
                        </a:rPr>
                        <a:t>分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無記小過以上處分紀錄，並經獎懲相抵後得</a:t>
                      </a:r>
                      <a:r>
                        <a:rPr lang="en-US" sz="1200" kern="0" dirty="0">
                          <a:effectLst/>
                        </a:rPr>
                        <a:t>1</a:t>
                      </a:r>
                      <a:r>
                        <a:rPr lang="zh-TW" sz="1200" kern="0" dirty="0">
                          <a:effectLst/>
                        </a:rPr>
                        <a:t>次嘉獎</a:t>
                      </a:r>
                      <a:r>
                        <a:rPr lang="en-US" sz="1200" kern="0" dirty="0">
                          <a:effectLst/>
                        </a:rPr>
                        <a:t>(</a:t>
                      </a:r>
                      <a:r>
                        <a:rPr lang="zh-TW" sz="1200" kern="0" dirty="0">
                          <a:effectLst/>
                        </a:rPr>
                        <a:t>含以上</a:t>
                      </a:r>
                      <a:r>
                        <a:rPr lang="en-US" sz="1200" kern="0" dirty="0">
                          <a:effectLst/>
                        </a:rPr>
                        <a:t>)</a:t>
                      </a:r>
                      <a:r>
                        <a:rPr lang="zh-TW" sz="1200" kern="0" dirty="0">
                          <a:effectLst/>
                        </a:rPr>
                        <a:t>者得</a:t>
                      </a:r>
                      <a:r>
                        <a:rPr lang="en-US" sz="1200" kern="0" dirty="0">
                          <a:effectLst/>
                        </a:rPr>
                        <a:t>2</a:t>
                      </a:r>
                      <a:r>
                        <a:rPr lang="zh-TW" sz="1200" kern="0" dirty="0">
                          <a:effectLst/>
                        </a:rPr>
                        <a:t>分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獎懲相抵後無任何懲處紀錄者得</a:t>
                      </a:r>
                      <a:r>
                        <a:rPr lang="en-US" sz="1200" kern="0">
                          <a:effectLst/>
                        </a:rPr>
                        <a:t>1</a:t>
                      </a:r>
                      <a:r>
                        <a:rPr lang="zh-TW" sz="1200" kern="0">
                          <a:effectLst/>
                        </a:rPr>
                        <a:t>分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4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108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體適能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體適能檢測成績</a:t>
                      </a:r>
                      <a:r>
                        <a:rPr lang="en-US" sz="1200" kern="0">
                          <a:effectLst/>
                        </a:rPr>
                        <a:t>3</a:t>
                      </a:r>
                      <a:r>
                        <a:rPr lang="zh-TW" sz="1200" kern="0">
                          <a:effectLst/>
                        </a:rPr>
                        <a:t>項達門檻標準者得</a:t>
                      </a:r>
                      <a:r>
                        <a:rPr lang="en-US" sz="1200" kern="0">
                          <a:effectLst/>
                        </a:rPr>
                        <a:t>6</a:t>
                      </a:r>
                      <a:r>
                        <a:rPr lang="zh-TW" sz="1200" kern="0">
                          <a:effectLst/>
                        </a:rPr>
                        <a:t>分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體適能檢測成績</a:t>
                      </a:r>
                      <a:r>
                        <a:rPr lang="en-US" sz="1200" kern="0">
                          <a:effectLst/>
                        </a:rPr>
                        <a:t>2</a:t>
                      </a:r>
                      <a:r>
                        <a:rPr lang="zh-TW" sz="1200" kern="0">
                          <a:effectLst/>
                        </a:rPr>
                        <a:t>項達門檻標準者得</a:t>
                      </a:r>
                      <a:r>
                        <a:rPr lang="en-US" sz="1200" kern="0">
                          <a:effectLst/>
                        </a:rPr>
                        <a:t>4</a:t>
                      </a:r>
                      <a:r>
                        <a:rPr lang="zh-TW" sz="1200" kern="0">
                          <a:effectLst/>
                        </a:rPr>
                        <a:t>分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體適能檢測成績</a:t>
                      </a:r>
                      <a:r>
                        <a:rPr lang="en-US" sz="1200" kern="0" dirty="0">
                          <a:effectLst/>
                        </a:rPr>
                        <a:t>1</a:t>
                      </a:r>
                      <a:r>
                        <a:rPr lang="zh-TW" sz="1200" kern="0" dirty="0">
                          <a:effectLst/>
                        </a:rPr>
                        <a:t>項達門檻標準者得</a:t>
                      </a:r>
                      <a:r>
                        <a:rPr lang="en-US" sz="1200" kern="0" dirty="0">
                          <a:effectLst/>
                        </a:rPr>
                        <a:t>2</a:t>
                      </a:r>
                      <a:r>
                        <a:rPr lang="zh-TW" sz="1200" kern="0" dirty="0">
                          <a:effectLst/>
                        </a:rPr>
                        <a:t>分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　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6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3962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技藝優良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技藝教育課程平均總成績達</a:t>
                      </a:r>
                      <a:r>
                        <a:rPr lang="en-US" sz="1200" kern="0">
                          <a:effectLst/>
                        </a:rPr>
                        <a:t>90</a:t>
                      </a:r>
                      <a:r>
                        <a:rPr lang="zh-TW" sz="1200" kern="0">
                          <a:effectLst/>
                        </a:rPr>
                        <a:t>分以上者得</a:t>
                      </a:r>
                      <a:r>
                        <a:rPr lang="en-US" sz="1200" kern="0">
                          <a:effectLst/>
                        </a:rPr>
                        <a:t>3</a:t>
                      </a:r>
                      <a:r>
                        <a:rPr lang="zh-TW" sz="1200" kern="0">
                          <a:effectLst/>
                        </a:rPr>
                        <a:t>分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技藝教育課程平均總成績達</a:t>
                      </a:r>
                      <a:r>
                        <a:rPr lang="en-US" sz="1200" kern="0">
                          <a:effectLst/>
                        </a:rPr>
                        <a:t>80</a:t>
                      </a:r>
                      <a:r>
                        <a:rPr lang="zh-TW" sz="1200" kern="0">
                          <a:effectLst/>
                        </a:rPr>
                        <a:t>分以上，未滿</a:t>
                      </a:r>
                      <a:r>
                        <a:rPr lang="en-US" sz="1200" kern="0">
                          <a:effectLst/>
                        </a:rPr>
                        <a:t>90</a:t>
                      </a:r>
                      <a:r>
                        <a:rPr lang="zh-TW" sz="1200" kern="0">
                          <a:effectLst/>
                        </a:rPr>
                        <a:t>分者得</a:t>
                      </a:r>
                      <a:r>
                        <a:rPr lang="en-US" sz="1200" kern="0">
                          <a:effectLst/>
                        </a:rPr>
                        <a:t>2</a:t>
                      </a:r>
                      <a:r>
                        <a:rPr lang="zh-TW" sz="1200" kern="0">
                          <a:effectLst/>
                        </a:rPr>
                        <a:t>分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技藝教育課程平均總成績達</a:t>
                      </a:r>
                      <a:r>
                        <a:rPr lang="en-US" sz="1200" kern="0" dirty="0">
                          <a:effectLst/>
                        </a:rPr>
                        <a:t>60</a:t>
                      </a:r>
                      <a:r>
                        <a:rPr lang="zh-TW" sz="1200" kern="0" dirty="0">
                          <a:effectLst/>
                        </a:rPr>
                        <a:t>分以上，未滿</a:t>
                      </a:r>
                      <a:r>
                        <a:rPr lang="en-US" sz="1200" kern="0" dirty="0">
                          <a:effectLst/>
                        </a:rPr>
                        <a:t>80</a:t>
                      </a:r>
                      <a:r>
                        <a:rPr lang="zh-TW" sz="1200" kern="0" dirty="0">
                          <a:effectLst/>
                        </a:rPr>
                        <a:t>分者得</a:t>
                      </a:r>
                      <a:r>
                        <a:rPr lang="en-US" sz="1200" kern="0" dirty="0">
                          <a:effectLst/>
                        </a:rPr>
                        <a:t>1</a:t>
                      </a:r>
                      <a:r>
                        <a:rPr lang="zh-TW" sz="1200" kern="0" dirty="0">
                          <a:effectLst/>
                        </a:rPr>
                        <a:t>分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　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3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3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3962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弱勢身分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低收入戶、中低收入戶、直系血親尊親屬支領失業給付之子女或特殊境遇家庭子女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　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　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　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2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2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1082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均衡學習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3</a:t>
                      </a:r>
                      <a:r>
                        <a:rPr lang="zh-TW" sz="1200" kern="0">
                          <a:effectLst/>
                        </a:rPr>
                        <a:t>項領域「</a:t>
                      </a:r>
                      <a:r>
                        <a:rPr lang="en-US" sz="1200" kern="0">
                          <a:effectLst/>
                        </a:rPr>
                        <a:t>5</a:t>
                      </a:r>
                      <a:r>
                        <a:rPr lang="zh-TW" sz="1200" kern="0">
                          <a:effectLst/>
                        </a:rPr>
                        <a:t>學期平均成績」皆達</a:t>
                      </a:r>
                      <a:r>
                        <a:rPr lang="en-US" sz="1200" kern="0">
                          <a:effectLst/>
                        </a:rPr>
                        <a:t>60</a:t>
                      </a:r>
                      <a:r>
                        <a:rPr lang="zh-TW" sz="1200" kern="0">
                          <a:effectLst/>
                        </a:rPr>
                        <a:t>分以上得</a:t>
                      </a:r>
                      <a:r>
                        <a:rPr lang="en-US" sz="1200" kern="0">
                          <a:effectLst/>
                        </a:rPr>
                        <a:t>6</a:t>
                      </a:r>
                      <a:r>
                        <a:rPr lang="zh-TW" sz="1200" kern="0">
                          <a:effectLst/>
                        </a:rPr>
                        <a:t>分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2</a:t>
                      </a:r>
                      <a:r>
                        <a:rPr lang="zh-TW" sz="1200" kern="0">
                          <a:effectLst/>
                        </a:rPr>
                        <a:t>項領域「</a:t>
                      </a:r>
                      <a:r>
                        <a:rPr lang="en-US" sz="1200" kern="0">
                          <a:effectLst/>
                        </a:rPr>
                        <a:t>5</a:t>
                      </a:r>
                      <a:r>
                        <a:rPr lang="zh-TW" sz="1200" kern="0">
                          <a:effectLst/>
                        </a:rPr>
                        <a:t>學期平均成績」皆達</a:t>
                      </a:r>
                      <a:r>
                        <a:rPr lang="en-US" sz="1200" kern="0">
                          <a:effectLst/>
                        </a:rPr>
                        <a:t>60</a:t>
                      </a:r>
                      <a:r>
                        <a:rPr lang="zh-TW" sz="1200" kern="0">
                          <a:effectLst/>
                        </a:rPr>
                        <a:t>分以上得</a:t>
                      </a:r>
                      <a:r>
                        <a:rPr lang="en-US" sz="1200" kern="0">
                          <a:effectLst/>
                        </a:rPr>
                        <a:t>4</a:t>
                      </a:r>
                      <a:r>
                        <a:rPr lang="zh-TW" sz="1200" kern="0">
                          <a:effectLst/>
                        </a:rPr>
                        <a:t>分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僅</a:t>
                      </a:r>
                      <a:r>
                        <a:rPr lang="en-US" sz="1200" kern="0" dirty="0">
                          <a:effectLst/>
                        </a:rPr>
                        <a:t>1</a:t>
                      </a:r>
                      <a:r>
                        <a:rPr lang="zh-TW" sz="1200" kern="0" dirty="0">
                          <a:effectLst/>
                        </a:rPr>
                        <a:t>項領域「</a:t>
                      </a:r>
                      <a:r>
                        <a:rPr lang="en-US" sz="1200" kern="0" dirty="0">
                          <a:effectLst/>
                        </a:rPr>
                        <a:t>5</a:t>
                      </a:r>
                      <a:r>
                        <a:rPr lang="zh-TW" sz="1200" kern="0" dirty="0">
                          <a:effectLst/>
                        </a:rPr>
                        <a:t>學期平均成績」達</a:t>
                      </a:r>
                      <a:r>
                        <a:rPr lang="en-US" sz="1200" kern="0" dirty="0">
                          <a:effectLst/>
                        </a:rPr>
                        <a:t>60</a:t>
                      </a:r>
                      <a:r>
                        <a:rPr lang="zh-TW" sz="1200" kern="0" dirty="0">
                          <a:effectLst/>
                        </a:rPr>
                        <a:t>分以上得</a:t>
                      </a:r>
                      <a:r>
                        <a:rPr lang="en-US" sz="1200" kern="0" dirty="0">
                          <a:effectLst/>
                        </a:rPr>
                        <a:t>2</a:t>
                      </a:r>
                      <a:r>
                        <a:rPr lang="zh-TW" sz="1200" kern="0" dirty="0">
                          <a:effectLst/>
                        </a:rPr>
                        <a:t>分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　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6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6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939722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適性輔導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《生涯發展規劃書》中「家長意見」、「導師意見」、「輔導教師意見」</a:t>
                      </a:r>
                      <a:r>
                        <a:rPr lang="en-US" sz="1200" kern="0">
                          <a:effectLst/>
                        </a:rPr>
                        <a:t>3</a:t>
                      </a:r>
                      <a:r>
                        <a:rPr lang="zh-TW" sz="1200" kern="0">
                          <a:effectLst/>
                        </a:rPr>
                        <a:t>者皆勾選五專者得</a:t>
                      </a:r>
                      <a:r>
                        <a:rPr lang="en-US" sz="1200" kern="0">
                          <a:effectLst/>
                        </a:rPr>
                        <a:t>3</a:t>
                      </a:r>
                      <a:r>
                        <a:rPr lang="zh-TW" sz="1200" kern="0">
                          <a:effectLst/>
                        </a:rPr>
                        <a:t>分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《生涯發展規劃書》中「家長意見」、「導師意見」、「輔導教師意見」任</a:t>
                      </a:r>
                      <a:r>
                        <a:rPr lang="en-US" sz="1200" kern="0">
                          <a:effectLst/>
                        </a:rPr>
                        <a:t>2</a:t>
                      </a:r>
                      <a:r>
                        <a:rPr lang="zh-TW" sz="1200" kern="0">
                          <a:effectLst/>
                        </a:rPr>
                        <a:t>者勾選五專者得</a:t>
                      </a:r>
                      <a:r>
                        <a:rPr lang="en-US" sz="1200" kern="0">
                          <a:effectLst/>
                        </a:rPr>
                        <a:t>2</a:t>
                      </a:r>
                      <a:r>
                        <a:rPr lang="zh-TW" sz="1200" kern="0">
                          <a:effectLst/>
                        </a:rPr>
                        <a:t>分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《生涯發展規劃書》中「家長意見」、「導師意見」、「輔導教師意見」任</a:t>
                      </a:r>
                      <a:r>
                        <a:rPr lang="en-US" sz="1200" kern="0">
                          <a:effectLst/>
                        </a:rPr>
                        <a:t>1</a:t>
                      </a:r>
                      <a:r>
                        <a:rPr lang="zh-TW" sz="1200" kern="0">
                          <a:effectLst/>
                        </a:rPr>
                        <a:t>者勾選五專者得</a:t>
                      </a:r>
                      <a:r>
                        <a:rPr lang="en-US" sz="1200" kern="0">
                          <a:effectLst/>
                        </a:rPr>
                        <a:t>1</a:t>
                      </a:r>
                      <a:r>
                        <a:rPr lang="zh-TW" sz="1200" kern="0">
                          <a:effectLst/>
                        </a:rPr>
                        <a:t>分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　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3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3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7968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國中教育會考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「精熟」科目每科得</a:t>
                      </a:r>
                      <a:r>
                        <a:rPr lang="en-US" sz="1200" kern="0">
                          <a:effectLst/>
                        </a:rPr>
                        <a:t>3</a:t>
                      </a:r>
                      <a:r>
                        <a:rPr lang="zh-TW" sz="1200" kern="0">
                          <a:effectLst/>
                        </a:rPr>
                        <a:t>分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「基礎」科目每科得</a:t>
                      </a:r>
                      <a:r>
                        <a:rPr lang="en-US" sz="1200" kern="0">
                          <a:effectLst/>
                        </a:rPr>
                        <a:t>2</a:t>
                      </a:r>
                      <a:r>
                        <a:rPr lang="zh-TW" sz="1200" kern="0">
                          <a:effectLst/>
                        </a:rPr>
                        <a:t>分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「待加強」科目每科得</a:t>
                      </a:r>
                      <a:r>
                        <a:rPr lang="en-US" sz="1200" kern="0">
                          <a:effectLst/>
                        </a:rPr>
                        <a:t>1</a:t>
                      </a:r>
                      <a:r>
                        <a:rPr lang="zh-TW" sz="1200" kern="0">
                          <a:effectLst/>
                        </a:rPr>
                        <a:t>分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　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15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15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5625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其他</a:t>
                      </a:r>
                      <a:r>
                        <a:rPr lang="en-US" sz="1200" kern="0">
                          <a:effectLst/>
                        </a:rPr>
                        <a:t>(</a:t>
                      </a:r>
                      <a:r>
                        <a:rPr lang="zh-TW" sz="1200" kern="0">
                          <a:effectLst/>
                        </a:rPr>
                        <a:t>招生學校自訂項目</a:t>
                      </a:r>
                      <a:r>
                        <a:rPr lang="en-US" sz="1200" kern="0">
                          <a:effectLst/>
                        </a:rPr>
                        <a:t>)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各校自訂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各校自訂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各校自訂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各校自訂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5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5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662" marR="12662" marT="12661" marB="12661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CFBAE15E-03EE-46B6-98B7-5DF5FCC2F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3113" y="228600"/>
            <a:ext cx="19958050" cy="7810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zh-TW" altLang="en-US"/>
          </a:p>
        </p:txBody>
      </p:sp>
      <p:sp>
        <p:nvSpPr>
          <p:cNvPr id="231540" name="投影片編號版面配置區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05976039-3F83-44E3-9612-C334295C607C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103</a:t>
            </a:fld>
            <a:endParaRPr kumimoji="0" lang="zh-TW" altLang="en-US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4452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內容版面配置區 2"/>
          <p:cNvSpPr>
            <a:spLocks noGrp="1"/>
          </p:cNvSpPr>
          <p:nvPr>
            <p:ph idx="1"/>
          </p:nvPr>
        </p:nvSpPr>
        <p:spPr>
          <a:xfrm>
            <a:off x="1311275" y="1519238"/>
            <a:ext cx="10498138" cy="5511800"/>
          </a:xfrm>
        </p:spPr>
        <p:txBody>
          <a:bodyPr/>
          <a:lstStyle/>
          <a:p>
            <a:r>
              <a:rPr lang="zh-TW" altLang="en-US" sz="3600" dirty="0" smtClean="0">
                <a:solidFill>
                  <a:schemeClr val="tx1"/>
                </a:solidFill>
              </a:rPr>
              <a:t>超額比序總積分之計算，以採計報名學生於國中在學期間至</a:t>
            </a:r>
            <a:r>
              <a:rPr lang="en-US" altLang="zh-TW" sz="3600" b="1" u="sng" dirty="0" smtClean="0">
                <a:solidFill>
                  <a:schemeClr val="tx1"/>
                </a:solidFill>
              </a:rPr>
              <a:t>110</a:t>
            </a:r>
            <a:r>
              <a:rPr lang="zh-TW" altLang="en-US" sz="3600" b="1" u="sng" dirty="0" smtClean="0">
                <a:solidFill>
                  <a:schemeClr val="tx1"/>
                </a:solidFill>
              </a:rPr>
              <a:t>年</a:t>
            </a:r>
            <a:r>
              <a:rPr lang="en-US" altLang="zh-TW" sz="3600" b="1" u="sng" dirty="0" smtClean="0">
                <a:solidFill>
                  <a:schemeClr val="tx1"/>
                </a:solidFill>
              </a:rPr>
              <a:t>5</a:t>
            </a:r>
            <a:r>
              <a:rPr lang="zh-TW" altLang="en-US" sz="3600" b="1" u="sng" dirty="0" smtClean="0">
                <a:solidFill>
                  <a:schemeClr val="tx1"/>
                </a:solidFill>
              </a:rPr>
              <a:t>月</a:t>
            </a:r>
            <a:r>
              <a:rPr lang="en-US" altLang="zh-TW" sz="3600" b="1" u="sng" dirty="0" smtClean="0">
                <a:solidFill>
                  <a:schemeClr val="tx1"/>
                </a:solidFill>
              </a:rPr>
              <a:t>14</a:t>
            </a:r>
            <a:r>
              <a:rPr lang="zh-TW" altLang="en-US" sz="3600" b="1" u="sng" dirty="0" smtClean="0">
                <a:solidFill>
                  <a:schemeClr val="tx1"/>
                </a:solidFill>
              </a:rPr>
              <a:t>日</a:t>
            </a:r>
            <a:r>
              <a:rPr lang="en-US" altLang="zh-TW" sz="3600" b="1" u="sng" dirty="0" smtClean="0">
                <a:solidFill>
                  <a:schemeClr val="tx1"/>
                </a:solidFill>
              </a:rPr>
              <a:t>(</a:t>
            </a:r>
            <a:r>
              <a:rPr lang="zh-TW" altLang="en-US" sz="3600" b="1" u="sng" dirty="0" smtClean="0">
                <a:solidFill>
                  <a:schemeClr val="tx1"/>
                </a:solidFill>
              </a:rPr>
              <a:t>含</a:t>
            </a:r>
            <a:r>
              <a:rPr lang="en-US" altLang="zh-TW" sz="3600" b="1" u="sng" dirty="0" smtClean="0">
                <a:solidFill>
                  <a:schemeClr val="tx1"/>
                </a:solidFill>
              </a:rPr>
              <a:t>)</a:t>
            </a:r>
            <a:r>
              <a:rPr lang="zh-TW" altLang="en-US" sz="3600" b="1" u="sng" dirty="0" smtClean="0">
                <a:solidFill>
                  <a:schemeClr val="tx1"/>
                </a:solidFill>
              </a:rPr>
              <a:t>止</a:t>
            </a:r>
            <a:r>
              <a:rPr lang="zh-TW" altLang="en-US" sz="3600" dirty="0" smtClean="0">
                <a:solidFill>
                  <a:schemeClr val="tx1"/>
                </a:solidFill>
              </a:rPr>
              <a:t>。</a:t>
            </a:r>
            <a:endParaRPr lang="en-US" altLang="zh-TW" sz="3600" dirty="0" smtClean="0">
              <a:solidFill>
                <a:schemeClr val="tx1"/>
              </a:solidFill>
            </a:endParaRPr>
          </a:p>
          <a:p>
            <a:r>
              <a:rPr lang="zh-TW" altLang="en-US" sz="3600" dirty="0" smtClean="0">
                <a:solidFill>
                  <a:schemeClr val="tx1"/>
                </a:solidFill>
              </a:rPr>
              <a:t>招生學校得依學校發展特色及科組特性，</a:t>
            </a:r>
            <a:r>
              <a:rPr lang="zh-TW" altLang="en-US" sz="3600" b="1" u="sng" dirty="0" smtClean="0">
                <a:solidFill>
                  <a:srgbClr val="FF0000"/>
                </a:solidFill>
              </a:rPr>
              <a:t>加權採計部分項目</a:t>
            </a:r>
            <a:r>
              <a:rPr lang="zh-TW" altLang="en-US" sz="3600" dirty="0" smtClean="0">
                <a:solidFill>
                  <a:schemeClr val="tx1"/>
                </a:solidFill>
              </a:rPr>
              <a:t>，加權項目</a:t>
            </a:r>
            <a:r>
              <a:rPr lang="zh-TW" altLang="en-US" sz="3600" b="1" u="sng" dirty="0" smtClean="0">
                <a:solidFill>
                  <a:srgbClr val="FF0000"/>
                </a:solidFill>
              </a:rPr>
              <a:t>至多得擇</a:t>
            </a:r>
            <a:r>
              <a:rPr lang="en-US" altLang="zh-TW" sz="3600" b="1" u="sng" dirty="0" smtClean="0">
                <a:solidFill>
                  <a:srgbClr val="FF0000"/>
                </a:solidFill>
              </a:rPr>
              <a:t>3</a:t>
            </a:r>
            <a:r>
              <a:rPr lang="zh-TW" altLang="en-US" sz="3600" b="1" u="sng" dirty="0" smtClean="0">
                <a:solidFill>
                  <a:srgbClr val="FF0000"/>
                </a:solidFill>
              </a:rPr>
              <a:t>項</a:t>
            </a:r>
            <a:r>
              <a:rPr lang="zh-TW" altLang="en-US" sz="3600" dirty="0" smtClean="0">
                <a:solidFill>
                  <a:schemeClr val="tx1"/>
                </a:solidFill>
              </a:rPr>
              <a:t>，其權重可訂為</a:t>
            </a:r>
            <a:r>
              <a:rPr lang="en-US" altLang="zh-TW" sz="3600" dirty="0" smtClean="0">
                <a:solidFill>
                  <a:schemeClr val="tx1"/>
                </a:solidFill>
              </a:rPr>
              <a:t>1.1</a:t>
            </a:r>
            <a:r>
              <a:rPr lang="zh-TW" altLang="en-US" sz="3600" dirty="0" smtClean="0">
                <a:solidFill>
                  <a:schemeClr val="tx1"/>
                </a:solidFill>
              </a:rPr>
              <a:t>、</a:t>
            </a:r>
            <a:r>
              <a:rPr lang="en-US" altLang="zh-TW" sz="3600" dirty="0" smtClean="0">
                <a:solidFill>
                  <a:schemeClr val="tx1"/>
                </a:solidFill>
              </a:rPr>
              <a:t>1.2</a:t>
            </a:r>
            <a:r>
              <a:rPr lang="zh-TW" altLang="en-US" sz="3600" dirty="0" smtClean="0">
                <a:solidFill>
                  <a:schemeClr val="tx1"/>
                </a:solidFill>
              </a:rPr>
              <a:t>、</a:t>
            </a:r>
            <a:r>
              <a:rPr lang="en-US" altLang="zh-TW" sz="3600" dirty="0" smtClean="0">
                <a:solidFill>
                  <a:schemeClr val="tx1"/>
                </a:solidFill>
              </a:rPr>
              <a:t>1.3</a:t>
            </a:r>
            <a:r>
              <a:rPr lang="zh-TW" altLang="en-US" sz="3600" dirty="0" smtClean="0">
                <a:solidFill>
                  <a:schemeClr val="tx1"/>
                </a:solidFill>
              </a:rPr>
              <a:t>、</a:t>
            </a:r>
            <a:r>
              <a:rPr lang="en-US" altLang="zh-TW" sz="3600" dirty="0" smtClean="0">
                <a:solidFill>
                  <a:schemeClr val="tx1"/>
                </a:solidFill>
              </a:rPr>
              <a:t>1.4</a:t>
            </a:r>
            <a:r>
              <a:rPr lang="zh-TW" altLang="en-US" sz="3600" dirty="0" smtClean="0">
                <a:solidFill>
                  <a:schemeClr val="tx1"/>
                </a:solidFill>
              </a:rPr>
              <a:t>、</a:t>
            </a:r>
            <a:r>
              <a:rPr lang="en-US" altLang="zh-TW" sz="3600" dirty="0" smtClean="0">
                <a:solidFill>
                  <a:schemeClr val="tx1"/>
                </a:solidFill>
              </a:rPr>
              <a:t>1.5</a:t>
            </a:r>
            <a:r>
              <a:rPr lang="zh-TW" altLang="en-US" sz="3600" dirty="0" smtClean="0">
                <a:solidFill>
                  <a:schemeClr val="tx1"/>
                </a:solidFill>
              </a:rPr>
              <a:t>，並以</a:t>
            </a:r>
            <a:r>
              <a:rPr lang="en-US" altLang="zh-TW" sz="3600" dirty="0" smtClean="0">
                <a:solidFill>
                  <a:schemeClr val="tx1"/>
                </a:solidFill>
              </a:rPr>
              <a:t>1.5</a:t>
            </a:r>
            <a:r>
              <a:rPr lang="zh-TW" altLang="en-US" sz="3600" dirty="0" smtClean="0">
                <a:solidFill>
                  <a:schemeClr val="tx1"/>
                </a:solidFill>
              </a:rPr>
              <a:t>為上限。</a:t>
            </a:r>
            <a:endParaRPr lang="en-US" altLang="zh-TW" sz="3600" dirty="0" smtClean="0">
              <a:solidFill>
                <a:schemeClr val="tx1"/>
              </a:solidFill>
            </a:endParaRPr>
          </a:p>
          <a:p>
            <a:r>
              <a:rPr lang="zh-TW" altLang="en-US" sz="3600" dirty="0" smtClean="0">
                <a:solidFill>
                  <a:schemeClr val="tx1"/>
                </a:solidFill>
              </a:rPr>
              <a:t>於分發時若超額比序</a:t>
            </a:r>
            <a:r>
              <a:rPr lang="zh-TW" altLang="en-US" sz="3600" dirty="0" smtClean="0">
                <a:solidFill>
                  <a:srgbClr val="FF0000"/>
                </a:solidFill>
              </a:rPr>
              <a:t>總積分相同時，針對各校所訂優先比序條件進行同分比序</a:t>
            </a:r>
            <a:r>
              <a:rPr lang="zh-TW" altLang="en-US" sz="3600" dirty="0" smtClean="0">
                <a:solidFill>
                  <a:schemeClr val="tx1"/>
                </a:solidFill>
              </a:rPr>
              <a:t>，其比序順序先行以主項目進行比序，再依其主項目下之分項進行比序。</a:t>
            </a:r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1709738" y="523875"/>
            <a:ext cx="10482262" cy="86360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257175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262626"/>
                </a:solidFill>
                <a:latin typeface="+mj-lt"/>
                <a:ea typeface="+mj-ea"/>
                <a:cs typeface="微軟正黑體"/>
              </a:defRPr>
            </a:lvl1pPr>
            <a:lvl2pPr algn="l" defTabSz="257175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262626"/>
                </a:solidFill>
                <a:latin typeface="Century Gothic" pitchFamily="34" charset="0"/>
                <a:ea typeface="微軟正黑體"/>
                <a:cs typeface="微軟正黑體"/>
              </a:defRPr>
            </a:lvl2pPr>
            <a:lvl3pPr algn="l" defTabSz="257175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262626"/>
                </a:solidFill>
                <a:latin typeface="Century Gothic" pitchFamily="34" charset="0"/>
                <a:ea typeface="微軟正黑體"/>
                <a:cs typeface="微軟正黑體"/>
              </a:defRPr>
            </a:lvl3pPr>
            <a:lvl4pPr algn="l" defTabSz="257175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262626"/>
                </a:solidFill>
                <a:latin typeface="Century Gothic" pitchFamily="34" charset="0"/>
                <a:ea typeface="微軟正黑體"/>
                <a:cs typeface="微軟正黑體"/>
              </a:defRPr>
            </a:lvl4pPr>
            <a:lvl5pPr algn="l" defTabSz="257175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262626"/>
                </a:solidFill>
                <a:latin typeface="Century Gothic" pitchFamily="34" charset="0"/>
                <a:ea typeface="微軟正黑體"/>
                <a:cs typeface="微軟正黑體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kumimoji="0" lang="en-US" altLang="zh-TW" sz="4000" dirty="0">
                <a:latin typeface="+mn-ea"/>
                <a:ea typeface="+mn-ea"/>
              </a:rPr>
              <a:t>(</a:t>
            </a:r>
            <a:r>
              <a:rPr kumimoji="0" lang="zh-TW" altLang="en-US" sz="4000" dirty="0">
                <a:latin typeface="+mn-ea"/>
                <a:ea typeface="+mn-ea"/>
              </a:rPr>
              <a:t>三</a:t>
            </a:r>
            <a:r>
              <a:rPr kumimoji="0" lang="en-US" altLang="zh-TW" sz="4000" dirty="0">
                <a:latin typeface="+mn-ea"/>
                <a:ea typeface="+mn-ea"/>
              </a:rPr>
              <a:t>)</a:t>
            </a:r>
            <a:r>
              <a:rPr kumimoji="0" lang="zh-TW" altLang="en-US" sz="4000" dirty="0">
                <a:latin typeface="+mn-ea"/>
                <a:ea typeface="+mn-ea"/>
              </a:rPr>
              <a:t>五專招生超額比序項目積分對照訂定原則</a:t>
            </a:r>
            <a:r>
              <a:rPr kumimoji="0" lang="en-US" altLang="zh-TW" sz="4000" dirty="0">
                <a:latin typeface="+mn-ea"/>
                <a:ea typeface="+mn-ea"/>
              </a:rPr>
              <a:t>2</a:t>
            </a:r>
            <a:endParaRPr kumimoji="0" lang="zh-TW" altLang="en-US" sz="4000" dirty="0">
              <a:latin typeface="+mn-ea"/>
              <a:ea typeface="+mn-ea"/>
            </a:endParaRPr>
          </a:p>
        </p:txBody>
      </p:sp>
      <p:sp>
        <p:nvSpPr>
          <p:cNvPr id="215044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6B0A0E5E-8FD0-496B-AFC3-48598C9DB965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104</a:t>
            </a:fld>
            <a:endParaRPr kumimoji="0" lang="zh-TW" altLang="en-US" smtClean="0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12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5" name="標題 1"/>
          <p:cNvSpPr txBox="1">
            <a:spLocks/>
          </p:cNvSpPr>
          <p:nvPr/>
        </p:nvSpPr>
        <p:spPr bwMode="auto">
          <a:xfrm>
            <a:off x="9832975" y="523875"/>
            <a:ext cx="1362075" cy="509111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557213" indent="-214313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8572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0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2001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15430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0002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4574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29146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3718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TW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kumimoji="0" lang="en-US" altLang="zh-TW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五專招生超額比序項目積分範例</a:t>
            </a:r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351FC48A-5F74-437F-A99B-85E2F5D2E6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BDACB7E-7300-4C1C-B048-87F328B1E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571" y="0"/>
            <a:ext cx="7418842" cy="6934594"/>
          </a:xfrm>
          <a:prstGeom prst="rect">
            <a:avLst/>
          </a:prstGeom>
        </p:spPr>
      </p:pic>
      <p:sp>
        <p:nvSpPr>
          <p:cNvPr id="6" name="投影片編號版面配置區 11">
            <a:extLst>
              <a:ext uri="{FF2B5EF4-FFF2-40B4-BE49-F238E27FC236}">
                <a16:creationId xmlns:a16="http://schemas.microsoft.com/office/drawing/2014/main" id="{A91DBBED-21F8-42A1-BB26-E10237BE7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7BCE92-EB7B-4203-B62B-3B5BA4CEB04B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2572109" y="2136913"/>
            <a:ext cx="2247541" cy="247318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2724151" y="6305550"/>
            <a:ext cx="4876800" cy="3048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198582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矩形 6"/>
          <p:cNvSpPr>
            <a:spLocks noChangeArrowheads="1"/>
          </p:cNvSpPr>
          <p:nvPr/>
        </p:nvSpPr>
        <p:spPr bwMode="auto">
          <a:xfrm>
            <a:off x="1651000" y="431800"/>
            <a:ext cx="9144000" cy="863600"/>
          </a:xfrm>
          <a:prstGeom prst="rect">
            <a:avLst/>
          </a:prstGeom>
          <a:solidFill>
            <a:srgbClr val="FFC000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lnSpc>
                <a:spcPts val="2600"/>
              </a:lnSpc>
            </a:pPr>
            <a:r>
              <a:rPr lang="zh-TW" altLang="en-US" sz="48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新儷粗黑"/>
              </a:rPr>
              <a:t>肆、十二年國教及適性入學資源</a:t>
            </a:r>
          </a:p>
        </p:txBody>
      </p:sp>
      <p:sp>
        <p:nvSpPr>
          <p:cNvPr id="14" name="剪去對角線角落矩形 13">
            <a:extLst>
              <a:ext uri="{FF2B5EF4-FFF2-40B4-BE49-F238E27FC236}">
                <a16:creationId xmlns:a16="http://schemas.microsoft.com/office/drawing/2014/main" id="{147F1442-8B93-46D0-AD0C-0D5B00337F48}"/>
              </a:ext>
            </a:extLst>
          </p:cNvPr>
          <p:cNvSpPr/>
          <p:nvPr/>
        </p:nvSpPr>
        <p:spPr bwMode="auto">
          <a:xfrm>
            <a:off x="1651000" y="5519738"/>
            <a:ext cx="8247063" cy="936625"/>
          </a:xfrm>
          <a:prstGeom prst="snip2Diag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r>
              <a:rPr lang="zh-TW" altLang="en-US" sz="2800" dirty="0">
                <a:solidFill>
                  <a:srgbClr val="CC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教育部諮詢專線： </a:t>
            </a:r>
            <a:r>
              <a:rPr lang="en-US" altLang="zh-TW" sz="2800" dirty="0">
                <a:solidFill>
                  <a:srgbClr val="CC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微軟正黑體" pitchFamily="34" charset="-120"/>
              </a:rPr>
              <a:t>0800-012580</a:t>
            </a:r>
            <a:r>
              <a:rPr lang="zh-TW" altLang="en-US" sz="2800" dirty="0">
                <a:solidFill>
                  <a:srgbClr val="CC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微軟正黑體" pitchFamily="34" charset="-120"/>
              </a:rPr>
              <a:t> （十二 我幫你）</a:t>
            </a:r>
          </a:p>
        </p:txBody>
      </p:sp>
      <p:sp>
        <p:nvSpPr>
          <p:cNvPr id="15" name="五邊形 14">
            <a:extLst>
              <a:ext uri="{FF2B5EF4-FFF2-40B4-BE49-F238E27FC236}">
                <a16:creationId xmlns:a16="http://schemas.microsoft.com/office/drawing/2014/main" id="{8845BE6A-8D70-4F1D-A195-8C780441C616}"/>
              </a:ext>
            </a:extLst>
          </p:cNvPr>
          <p:cNvSpPr/>
          <p:nvPr/>
        </p:nvSpPr>
        <p:spPr bwMode="auto">
          <a:xfrm rot="7740605">
            <a:off x="10015538" y="2054225"/>
            <a:ext cx="693737" cy="290513"/>
          </a:xfrm>
          <a:prstGeom prst="homePlate">
            <a:avLst/>
          </a:prstGeom>
          <a:solidFill>
            <a:srgbClr val="FFFF00">
              <a:alpha val="8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chemeClr val="tx1">
                <a:lumMod val="65000"/>
                <a:lumOff val="35000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zh-TW" altLang="en-US">
              <a:solidFill>
                <a:prstClr val="black"/>
              </a:solidFill>
              <a:latin typeface="Arial" charset="0"/>
              <a:ea typeface="微軟正黑體"/>
              <a:cs typeface="微軟正黑體"/>
            </a:endParaRPr>
          </a:p>
        </p:txBody>
      </p:sp>
      <p:sp>
        <p:nvSpPr>
          <p:cNvPr id="17" name="剪去對角線角落矩形 16">
            <a:extLst>
              <a:ext uri="{FF2B5EF4-FFF2-40B4-BE49-F238E27FC236}">
                <a16:creationId xmlns:a16="http://schemas.microsoft.com/office/drawing/2014/main" id="{887D309C-B8C1-4EA2-B7B3-0BA0FEA578C3}"/>
              </a:ext>
            </a:extLst>
          </p:cNvPr>
          <p:cNvSpPr/>
          <p:nvPr/>
        </p:nvSpPr>
        <p:spPr bwMode="auto">
          <a:xfrm>
            <a:off x="1701800" y="4232275"/>
            <a:ext cx="8205788" cy="1141413"/>
          </a:xfrm>
          <a:prstGeom prst="snip2DiagRect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r>
              <a:rPr lang="zh-TW" altLang="en-US" sz="3600" dirty="0">
                <a:solidFill>
                  <a:srgbClr val="CCFF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地方宣導團講師</a:t>
            </a:r>
            <a:endParaRPr lang="en-US" altLang="zh-TW" sz="2800" dirty="0">
              <a:solidFill>
                <a:srgbClr val="CCFFCC"/>
              </a:solidFill>
              <a:latin typeface="標楷體" panose="03000509000000000000" pitchFamily="65" charset="-120"/>
              <a:ea typeface="標楷體" panose="03000509000000000000" pitchFamily="65" charset="-120"/>
              <a:cs typeface="微軟正黑體" pitchFamily="34" charset="-120"/>
            </a:endParaRPr>
          </a:p>
        </p:txBody>
      </p:sp>
      <p:sp>
        <p:nvSpPr>
          <p:cNvPr id="137223" name="五邊形 17">
            <a:extLst>
              <a:ext uri="{FF2B5EF4-FFF2-40B4-BE49-F238E27FC236}">
                <a16:creationId xmlns:a16="http://schemas.microsoft.com/office/drawing/2014/main" id="{44072E54-6BF1-41DB-9C64-D18BB3731334}"/>
              </a:ext>
            </a:extLst>
          </p:cNvPr>
          <p:cNvSpPr>
            <a:spLocks noChangeArrowheads="1"/>
          </p:cNvSpPr>
          <p:nvPr/>
        </p:nvSpPr>
        <p:spPr bwMode="auto">
          <a:xfrm rot="7740605">
            <a:off x="9940925" y="4454526"/>
            <a:ext cx="693737" cy="290512"/>
          </a:xfrm>
          <a:prstGeom prst="homePlate">
            <a:avLst>
              <a:gd name="adj" fmla="val 50004"/>
            </a:avLst>
          </a:prstGeom>
          <a:solidFill>
            <a:srgbClr val="00CC00"/>
          </a:solidFill>
          <a:ln>
            <a:noFill/>
          </a:ln>
          <a:effectLst>
            <a:outerShdw dist="50800" dir="5400000" algn="ctr" rotWithShape="0">
              <a:srgbClr val="595959"/>
            </a:outerShdw>
          </a:effectLst>
          <a:extLst/>
        </p:spPr>
        <p:txBody>
          <a:bodyPr rot="10800000" vert="eaVert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zh-TW" altLang="en-US" sz="1867">
              <a:solidFill>
                <a:prstClr val="black"/>
              </a:solidFill>
              <a:latin typeface="Arial" panose="020B0604020202020204" pitchFamily="34" charset="0"/>
              <a:cs typeface="微軟正黑體"/>
            </a:endParaRPr>
          </a:p>
        </p:txBody>
      </p:sp>
      <p:sp>
        <p:nvSpPr>
          <p:cNvPr id="19" name="剪去對角線角落矩形 18">
            <a:extLst>
              <a:ext uri="{FF2B5EF4-FFF2-40B4-BE49-F238E27FC236}">
                <a16:creationId xmlns:a16="http://schemas.microsoft.com/office/drawing/2014/main" id="{49D079CC-8FC6-42AC-82D1-D018FBA94653}"/>
              </a:ext>
            </a:extLst>
          </p:cNvPr>
          <p:cNvSpPr/>
          <p:nvPr/>
        </p:nvSpPr>
        <p:spPr bwMode="auto">
          <a:xfrm>
            <a:off x="1701800" y="1519238"/>
            <a:ext cx="8270875" cy="1352550"/>
          </a:xfrm>
          <a:prstGeom prst="snip2Diag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微軟正黑體" pitchFamily="34" charset="-120"/>
                <a:ea typeface="標楷體" pitchFamily="65" charset="-120"/>
                <a:cs typeface="微軟正黑體" pitchFamily="34" charset="-120"/>
              </a:rPr>
              <a:t>各國中電話諮詢：</a:t>
            </a:r>
            <a:endParaRPr lang="en-US" altLang="zh-TW" sz="3600" b="1" dirty="0">
              <a:solidFill>
                <a:prstClr val="black"/>
              </a:solidFill>
              <a:latin typeface="微軟正黑體" pitchFamily="34" charset="-120"/>
              <a:ea typeface="標楷體" pitchFamily="65" charset="-120"/>
              <a:cs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微軟正黑體" pitchFamily="34" charset="-120"/>
                <a:ea typeface="標楷體" pitchFamily="65" charset="-120"/>
                <a:cs typeface="微軟正黑體" pitchFamily="34" charset="-120"/>
              </a:rPr>
              <a:t>可電詢教務主任及輔導主任</a:t>
            </a:r>
            <a:endParaRPr lang="en-US" altLang="zh-TW" sz="3600" b="1" dirty="0">
              <a:solidFill>
                <a:prstClr val="black"/>
              </a:solidFill>
              <a:latin typeface="微軟正黑體" pitchFamily="34" charset="-120"/>
              <a:ea typeface="標楷體" pitchFamily="65" charset="-120"/>
              <a:cs typeface="微軟正黑體" pitchFamily="34" charset="-120"/>
            </a:endParaRPr>
          </a:p>
        </p:txBody>
      </p:sp>
      <p:sp>
        <p:nvSpPr>
          <p:cNvPr id="137225" name="五邊形 19">
            <a:extLst>
              <a:ext uri="{FF2B5EF4-FFF2-40B4-BE49-F238E27FC236}">
                <a16:creationId xmlns:a16="http://schemas.microsoft.com/office/drawing/2014/main" id="{C2E707B5-7F3F-43CF-88EC-F4B28E1CDA02}"/>
              </a:ext>
            </a:extLst>
          </p:cNvPr>
          <p:cNvSpPr>
            <a:spLocks noChangeArrowheads="1"/>
          </p:cNvSpPr>
          <p:nvPr/>
        </p:nvSpPr>
        <p:spPr bwMode="auto">
          <a:xfrm rot="7740605">
            <a:off x="9998075" y="5646738"/>
            <a:ext cx="693738" cy="290512"/>
          </a:xfrm>
          <a:prstGeom prst="homePlate">
            <a:avLst>
              <a:gd name="adj" fmla="val 50004"/>
            </a:avLst>
          </a:prstGeom>
          <a:solidFill>
            <a:srgbClr val="FF00FF"/>
          </a:solidFill>
          <a:ln>
            <a:noFill/>
          </a:ln>
          <a:effectLst>
            <a:outerShdw dist="50800" dir="5400000" algn="ctr" rotWithShape="0">
              <a:srgbClr val="595959"/>
            </a:outerShdw>
          </a:effectLst>
          <a:extLst/>
        </p:spPr>
        <p:txBody>
          <a:bodyPr rot="10800000" vert="eaVert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zh-TW" altLang="en-US" sz="1867">
              <a:solidFill>
                <a:prstClr val="black"/>
              </a:solidFill>
              <a:latin typeface="Arial" panose="020B0604020202020204" pitchFamily="34" charset="0"/>
              <a:cs typeface="微軟正黑體"/>
            </a:endParaRPr>
          </a:p>
        </p:txBody>
      </p:sp>
      <p:pic>
        <p:nvPicPr>
          <p:cNvPr id="235529" name="圖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4503738"/>
            <a:ext cx="1163637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剪去對角線角落矩形 13"/>
          <p:cNvSpPr>
            <a:spLocks noChangeArrowheads="1"/>
          </p:cNvSpPr>
          <p:nvPr/>
        </p:nvSpPr>
        <p:spPr bwMode="auto">
          <a:xfrm>
            <a:off x="1689100" y="2998788"/>
            <a:ext cx="8208963" cy="1117600"/>
          </a:xfrm>
          <a:custGeom>
            <a:avLst/>
            <a:gdLst>
              <a:gd name="T0" fmla="*/ 3697866 w 8305800"/>
              <a:gd name="T1" fmla="*/ 2 h 1439862"/>
              <a:gd name="T2" fmla="*/ 1848937 w 8305800"/>
              <a:gd name="T3" fmla="*/ 2 h 1439862"/>
              <a:gd name="T4" fmla="*/ 0 w 8305800"/>
              <a:gd name="T5" fmla="*/ 2 h 1439862"/>
              <a:gd name="T6" fmla="*/ 1848937 w 8305800"/>
              <a:gd name="T7" fmla="*/ 0 h 1439862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119991 w 8305800"/>
              <a:gd name="T13" fmla="*/ 119992 h 1439862"/>
              <a:gd name="T14" fmla="*/ 8185808 w 8305800"/>
              <a:gd name="T15" fmla="*/ 1319870 h 143986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05800" h="1439862">
                <a:moveTo>
                  <a:pt x="0" y="0"/>
                </a:moveTo>
                <a:lnTo>
                  <a:pt x="8065818" y="0"/>
                </a:lnTo>
                <a:lnTo>
                  <a:pt x="8305800" y="239982"/>
                </a:lnTo>
                <a:lnTo>
                  <a:pt x="8305800" y="1439862"/>
                </a:lnTo>
                <a:lnTo>
                  <a:pt x="239982" y="1439862"/>
                </a:lnTo>
                <a:lnTo>
                  <a:pt x="0" y="1199880"/>
                </a:lnTo>
                <a:lnTo>
                  <a:pt x="0" y="0"/>
                </a:lnTo>
                <a:close/>
              </a:path>
            </a:pathLst>
          </a:custGeom>
          <a:solidFill>
            <a:schemeClr val="folHlink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rgbClr val="000000"/>
            </a:prstShdw>
          </a:effec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/>
            <a:r>
              <a:rPr lang="zh-TW" altLang="en-US" sz="36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臺南市教育局諮詢專線：</a:t>
            </a:r>
            <a:r>
              <a:rPr lang="en-US" altLang="zh-TW" sz="36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06-2982586</a:t>
            </a:r>
          </a:p>
        </p:txBody>
      </p:sp>
      <p:sp>
        <p:nvSpPr>
          <p:cNvPr id="137228" name="五邊形 17">
            <a:extLst>
              <a:ext uri="{FF2B5EF4-FFF2-40B4-BE49-F238E27FC236}">
                <a16:creationId xmlns:a16="http://schemas.microsoft.com/office/drawing/2014/main" id="{A92BEC50-885F-4C26-A454-CC604CBA4F4A}"/>
              </a:ext>
            </a:extLst>
          </p:cNvPr>
          <p:cNvSpPr>
            <a:spLocks noChangeArrowheads="1"/>
          </p:cNvSpPr>
          <p:nvPr/>
        </p:nvSpPr>
        <p:spPr bwMode="auto">
          <a:xfrm rot="7740605">
            <a:off x="9906000" y="3195638"/>
            <a:ext cx="693738" cy="290512"/>
          </a:xfrm>
          <a:prstGeom prst="homePlate">
            <a:avLst>
              <a:gd name="adj" fmla="val 50004"/>
            </a:avLst>
          </a:prstGeom>
          <a:solidFill>
            <a:srgbClr val="FF6600"/>
          </a:solidFill>
          <a:ln>
            <a:noFill/>
          </a:ln>
          <a:effectLst>
            <a:outerShdw dist="50800" dir="5400000" algn="ctr" rotWithShape="0">
              <a:srgbClr val="595959"/>
            </a:outerShdw>
          </a:effectLst>
          <a:extLst/>
        </p:spPr>
        <p:txBody>
          <a:bodyPr rot="10800000" vert="eaVert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zh-TW" altLang="en-US" sz="1867">
              <a:solidFill>
                <a:prstClr val="black"/>
              </a:solidFill>
              <a:latin typeface="Arial" panose="020B0604020202020204" pitchFamily="34" charset="0"/>
              <a:cs typeface="微軟正黑體"/>
            </a:endParaRPr>
          </a:p>
        </p:txBody>
      </p:sp>
      <p:sp>
        <p:nvSpPr>
          <p:cNvPr id="235532" name="投影片編號版面配置區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078624F6-014B-4017-8215-EF61D3A78A35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106</a:t>
            </a:fld>
            <a:endParaRPr kumimoji="0" lang="zh-TW" altLang="en-US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9" grpId="0" animBg="1"/>
      <p:bldP spid="2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E64CF6F-6802-49CB-A87D-77EE75F1F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6A976E-043D-4EF5-A10F-29321EF89634}" type="slidenum">
              <a:rPr lang="zh-TW" altLang="en-US" smtClean="0"/>
              <a:pPr>
                <a:defRPr/>
              </a:pPr>
              <a:t>107</a:t>
            </a:fld>
            <a:endParaRPr lang="zh-TW" altLang="en-US"/>
          </a:p>
        </p:txBody>
      </p:sp>
      <p:sp>
        <p:nvSpPr>
          <p:cNvPr id="5" name="矩形 6">
            <a:extLst>
              <a:ext uri="{FF2B5EF4-FFF2-40B4-BE49-F238E27FC236}">
                <a16:creationId xmlns:a16="http://schemas.microsoft.com/office/drawing/2014/main" id="{94D31287-273C-405B-9945-71562B5FD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0" y="431800"/>
            <a:ext cx="9144000" cy="863600"/>
          </a:xfrm>
          <a:prstGeom prst="rect">
            <a:avLst/>
          </a:prstGeom>
          <a:solidFill>
            <a:srgbClr val="FFC000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ctr" eaLnBrk="1" hangingPunct="1">
              <a:lnSpc>
                <a:spcPts val="2600"/>
              </a:lnSpc>
            </a:pPr>
            <a:r>
              <a:rPr lang="zh-TW" altLang="en-US" sz="4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新儷粗黑"/>
              </a:rPr>
              <a:t>適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新儷粗黑"/>
              </a:rPr>
              <a:t>性入學注意事項</a:t>
            </a: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23047880-6290-48FE-907D-1D3E4D0E9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875" y="1320800"/>
            <a:ext cx="10498138" cy="5511800"/>
          </a:xfrm>
        </p:spPr>
        <p:txBody>
          <a:bodyPr/>
          <a:lstStyle/>
          <a:p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考招分離</a:t>
            </a:r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sz="4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報名國中教育會考，不意謂報名入學管道。</a:t>
            </a:r>
            <a:endParaRPr lang="en-US" altLang="zh-TW" sz="4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務必詳閱簡章：</a:t>
            </a:r>
            <a:endParaRPr lang="en-US" altLang="zh-TW" sz="4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	</a:t>
            </a:r>
            <a:r>
              <a:rPr lang="en-US" altLang="zh-TW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重要日程表。</a:t>
            </a:r>
            <a:endParaRPr lang="en-US" altLang="zh-TW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	2.</a:t>
            </a:r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報名時需準備的資料。</a:t>
            </a:r>
            <a:endParaRPr lang="en-US" altLang="zh-TW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	3.</a:t>
            </a:r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報到與放棄錄取資格的時間。</a:t>
            </a:r>
          </a:p>
        </p:txBody>
      </p:sp>
    </p:spTree>
    <p:extLst>
      <p:ext uri="{BB962C8B-B14F-4D97-AF65-F5344CB8AC3E}">
        <p14:creationId xmlns:p14="http://schemas.microsoft.com/office/powerpoint/2010/main" val="406721294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E64CF6F-6802-49CB-A87D-77EE75F1F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6A976E-043D-4EF5-A10F-29321EF89634}" type="slidenum">
              <a:rPr lang="zh-TW" altLang="en-US" smtClean="0"/>
              <a:pPr>
                <a:defRPr/>
              </a:pPr>
              <a:t>108</a:t>
            </a:fld>
            <a:endParaRPr lang="zh-TW" altLang="en-US"/>
          </a:p>
        </p:txBody>
      </p:sp>
      <p:sp>
        <p:nvSpPr>
          <p:cNvPr id="5" name="矩形 6">
            <a:extLst>
              <a:ext uri="{FF2B5EF4-FFF2-40B4-BE49-F238E27FC236}">
                <a16:creationId xmlns:a16="http://schemas.microsoft.com/office/drawing/2014/main" id="{94D31287-273C-405B-9945-71562B5FD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0" y="431800"/>
            <a:ext cx="9144000" cy="863600"/>
          </a:xfrm>
          <a:prstGeom prst="rect">
            <a:avLst/>
          </a:prstGeom>
          <a:solidFill>
            <a:srgbClr val="FFC000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ctr" eaLnBrk="1" hangingPunct="1">
              <a:lnSpc>
                <a:spcPts val="2600"/>
              </a:lnSpc>
            </a:pPr>
            <a:r>
              <a:rPr lang="zh-TW" altLang="en-US" sz="4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新儷粗黑"/>
              </a:rPr>
              <a:t>適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新儷粗黑"/>
              </a:rPr>
              <a:t>性入學注意事項</a:t>
            </a: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23047880-6290-48FE-907D-1D3E4D0E9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875" y="1320800"/>
            <a:ext cx="10498138" cy="5511800"/>
          </a:xfrm>
        </p:spPr>
        <p:txBody>
          <a:bodyPr/>
          <a:lstStyle/>
          <a:p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每位學生僅佔一個錄取名額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sz="3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僅能選擇一入學管道報到。</a:t>
            </a:r>
            <a:endParaRPr lang="en-US" altLang="zh-TW" sz="3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對於沒有簡章之招生行為，勿隨意同意招生學校 </a:t>
            </a:r>
            <a:endParaRPr lang="en-US" altLang="zh-TW" sz="3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就讀：</a:t>
            </a:r>
            <a:endParaRPr lang="en-US" altLang="zh-TW" sz="3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	</a:t>
            </a:r>
            <a:r>
              <a:rPr lang="en-US" alt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保管好畢業證書。</a:t>
            </a:r>
            <a:endParaRPr lang="en-US" altLang="zh-TW" sz="3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	2.</a:t>
            </a: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勿隨意繳交入學相關費用。</a:t>
            </a:r>
            <a:endParaRPr lang="en-US" altLang="zh-TW" sz="3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	3.</a:t>
            </a: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有問題請向主管機關或主委學校反映，請求協</a:t>
            </a:r>
            <a:endParaRPr lang="en-US" altLang="zh-TW" sz="3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助。</a:t>
            </a:r>
          </a:p>
        </p:txBody>
      </p:sp>
    </p:spTree>
    <p:extLst>
      <p:ext uri="{BB962C8B-B14F-4D97-AF65-F5344CB8AC3E}">
        <p14:creationId xmlns:p14="http://schemas.microsoft.com/office/powerpoint/2010/main" val="404704658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E64CF6F-6802-49CB-A87D-77EE75F1F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6A976E-043D-4EF5-A10F-29321EF89634}" type="slidenum">
              <a:rPr lang="zh-TW" altLang="en-US" smtClean="0"/>
              <a:pPr>
                <a:defRPr/>
              </a:pPr>
              <a:t>109</a:t>
            </a:fld>
            <a:endParaRPr lang="zh-TW" altLang="en-US"/>
          </a:p>
        </p:txBody>
      </p:sp>
      <p:sp>
        <p:nvSpPr>
          <p:cNvPr id="5" name="矩形 6">
            <a:extLst>
              <a:ext uri="{FF2B5EF4-FFF2-40B4-BE49-F238E27FC236}">
                <a16:creationId xmlns:a16="http://schemas.microsoft.com/office/drawing/2014/main" id="{94D31287-273C-405B-9945-71562B5FD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0" y="431800"/>
            <a:ext cx="9144000" cy="863600"/>
          </a:xfrm>
          <a:prstGeom prst="rect">
            <a:avLst/>
          </a:prstGeom>
          <a:solidFill>
            <a:srgbClr val="FFC000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ctr" eaLnBrk="1" hangingPunct="1">
              <a:lnSpc>
                <a:spcPts val="2600"/>
              </a:lnSpc>
            </a:pPr>
            <a:r>
              <a:rPr lang="zh-TW" altLang="en-US" sz="4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新儷粗黑"/>
              </a:rPr>
              <a:t>適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新儷粗黑"/>
              </a:rPr>
              <a:t>性入學注意事項</a:t>
            </a: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23047880-6290-48FE-907D-1D3E4D0E9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875" y="1320800"/>
            <a:ext cx="10498138" cy="5511800"/>
          </a:xfrm>
        </p:spPr>
        <p:txBody>
          <a:bodyPr/>
          <a:lstStyle/>
          <a:p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注意各入學管道的比序規則</a:t>
            </a:r>
            <a:r>
              <a:rPr lang="zh-TW" altLang="en-US" sz="3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6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3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可至想要就讀的學校瀏覽學校的三年課程規劃：</a:t>
            </a:r>
            <a:r>
              <a:rPr lang="en-US" altLang="zh-TW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	</a:t>
            </a:r>
            <a:r>
              <a:rPr lang="en-US" alt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適用</a:t>
            </a:r>
            <a:r>
              <a:rPr lang="en-US" alt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學年度入學學生之課程規劃。</a:t>
            </a:r>
            <a:endParaRPr lang="en-US" altLang="zh-TW" sz="3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	2.</a:t>
            </a: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學習歷程的參採。</a:t>
            </a:r>
            <a:endParaRPr lang="en-US" altLang="zh-TW" sz="3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	3.</a:t>
            </a: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學測及分科考試之科目及範圍。</a:t>
            </a:r>
          </a:p>
        </p:txBody>
      </p:sp>
    </p:spTree>
    <p:extLst>
      <p:ext uri="{BB962C8B-B14F-4D97-AF65-F5344CB8AC3E}">
        <p14:creationId xmlns:p14="http://schemas.microsoft.com/office/powerpoint/2010/main" val="2110652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標題 1"/>
          <p:cNvSpPr txBox="1">
            <a:spLocks/>
          </p:cNvSpPr>
          <p:nvPr/>
        </p:nvSpPr>
        <p:spPr bwMode="auto">
          <a:xfrm>
            <a:off x="1671638" y="538163"/>
            <a:ext cx="5292725" cy="8636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257175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557213" indent="-214313" defTabSz="257175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857250" indent="-171450" defTabSz="257175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200150" indent="-171450" defTabSz="257175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1543050" indent="-171450" defTabSz="257175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000250" indent="-171450" defTabSz="257175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457450" indent="-171450" defTabSz="257175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2914650" indent="-171450" defTabSz="257175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371850" indent="-171450" defTabSz="257175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zh-TW" altLang="en-US" sz="4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升學管道</a:t>
            </a:r>
            <a:r>
              <a:rPr kumimoji="0" lang="en-US" altLang="zh-TW" sz="4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kumimoji="0" lang="zh-TW" altLang="en-US" sz="4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學術傾向</a:t>
            </a:r>
          </a:p>
        </p:txBody>
      </p:sp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id="{A2FA010A-B250-47BB-AF66-682D416DF76F}"/>
              </a:ext>
            </a:extLst>
          </p:cNvPr>
          <p:cNvGraphicFramePr/>
          <p:nvPr/>
        </p:nvGraphicFramePr>
        <p:xfrm>
          <a:off x="1908844" y="1504633"/>
          <a:ext cx="9466072" cy="4418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8308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C5D0027-2DBF-4573-99EB-8F6802EF3C55}" type="slidenum">
              <a:rPr lang="zh-TW" altLang="en-US" smtClean="0">
                <a:solidFill>
                  <a:srgbClr val="FE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zh-TW" altLang="en-US">
              <a:solidFill>
                <a:srgbClr val="FEFFFF"/>
              </a:solidFill>
            </a:endParaRP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AED704F3-D03A-4898-B9DF-72E15517F35B}"/>
              </a:ext>
            </a:extLst>
          </p:cNvPr>
          <p:cNvCxnSpPr/>
          <p:nvPr/>
        </p:nvCxnSpPr>
        <p:spPr>
          <a:xfrm>
            <a:off x="6715125" y="4876800"/>
            <a:ext cx="3417888" cy="79375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圓角矩形 6"/>
          <p:cNvSpPr/>
          <p:nvPr/>
        </p:nvSpPr>
        <p:spPr>
          <a:xfrm>
            <a:off x="9776338" y="4040409"/>
            <a:ext cx="1598578" cy="58366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rgbClr val="7030A0"/>
                </a:solidFill>
              </a:rPr>
              <a:t>大部分同學</a:t>
            </a:r>
            <a:endParaRPr lang="zh-TW" altLang="en-US" sz="2000" b="1" dirty="0">
              <a:solidFill>
                <a:srgbClr val="7030A0"/>
              </a:solidFill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9233865" y="1619075"/>
            <a:ext cx="3073059" cy="89999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rgbClr val="7030A0"/>
                </a:solidFill>
              </a:rPr>
              <a:t>大灣高中名額</a:t>
            </a:r>
            <a:endParaRPr lang="en-US" altLang="zh-TW" sz="2800" b="1" dirty="0" smtClean="0">
              <a:solidFill>
                <a:srgbClr val="7030A0"/>
              </a:solidFill>
            </a:endParaRPr>
          </a:p>
          <a:p>
            <a:pPr algn="ctr"/>
            <a:r>
              <a:rPr lang="zh-TW" altLang="en-US" sz="2800" b="1" dirty="0" smtClean="0">
                <a:solidFill>
                  <a:srgbClr val="7030A0"/>
                </a:solidFill>
              </a:rPr>
              <a:t>以最新簡章為主</a:t>
            </a:r>
            <a:endParaRPr lang="en-US" altLang="zh-TW" sz="2800" b="1" dirty="0" smtClean="0">
              <a:solidFill>
                <a:srgbClr val="7030A0"/>
              </a:solidFill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6715125" y="5885841"/>
            <a:ext cx="3527849" cy="839543"/>
            <a:chOff x="4760611" y="3363695"/>
            <a:chExt cx="3527849" cy="839543"/>
          </a:xfrm>
        </p:grpSpPr>
        <p:sp>
          <p:nvSpPr>
            <p:cNvPr id="10" name="矩形 9"/>
            <p:cNvSpPr/>
            <p:nvPr/>
          </p:nvSpPr>
          <p:spPr>
            <a:xfrm>
              <a:off x="4760611" y="3363695"/>
              <a:ext cx="3527849" cy="839543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文字方塊 10"/>
            <p:cNvSpPr txBox="1"/>
            <p:nvPr/>
          </p:nvSpPr>
          <p:spPr>
            <a:xfrm>
              <a:off x="4760611" y="3363695"/>
              <a:ext cx="3527849" cy="8395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600" kern="1200" dirty="0" smtClean="0"/>
                <a:t>特色招生</a:t>
              </a:r>
              <a:r>
                <a:rPr lang="en-US" altLang="zh-TW" sz="2600" kern="1200" dirty="0" smtClean="0"/>
                <a:t>(</a:t>
              </a:r>
              <a:r>
                <a:rPr lang="zh-TW" altLang="en-US" sz="2600" kern="1200" dirty="0" smtClean="0"/>
                <a:t>甄選入學</a:t>
              </a:r>
              <a:r>
                <a:rPr lang="en-US" altLang="zh-TW" sz="2600" kern="1200" dirty="0" smtClean="0"/>
                <a:t>)</a:t>
              </a:r>
              <a:endParaRPr lang="zh-TW" altLang="en-US" sz="2600" kern="1200" dirty="0"/>
            </a:p>
          </p:txBody>
        </p:sp>
      </p:grpSp>
      <p:sp>
        <p:nvSpPr>
          <p:cNvPr id="12" name="圓角矩形 11"/>
          <p:cNvSpPr/>
          <p:nvPr/>
        </p:nvSpPr>
        <p:spPr>
          <a:xfrm>
            <a:off x="10133476" y="6091031"/>
            <a:ext cx="1598578" cy="58366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rgbClr val="7030A0"/>
                </a:solidFill>
              </a:rPr>
              <a:t>科學班</a:t>
            </a:r>
            <a:r>
              <a:rPr lang="en-US" altLang="zh-TW" sz="2000" b="1" dirty="0" smtClean="0">
                <a:solidFill>
                  <a:srgbClr val="7030A0"/>
                </a:solidFill>
              </a:rPr>
              <a:t>—</a:t>
            </a:r>
          </a:p>
          <a:p>
            <a:pPr algn="ctr"/>
            <a:r>
              <a:rPr lang="zh-TW" altLang="en-US" sz="2000" b="1" dirty="0" smtClean="0">
                <a:solidFill>
                  <a:srgbClr val="7030A0"/>
                </a:solidFill>
              </a:rPr>
              <a:t>科學性向</a:t>
            </a:r>
            <a:endParaRPr lang="zh-TW" altLang="en-US" sz="2000" b="1" dirty="0">
              <a:solidFill>
                <a:srgbClr val="7030A0"/>
              </a:solidFill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9702494" y="2946476"/>
            <a:ext cx="2214893" cy="58366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rgbClr val="7030A0"/>
                </a:solidFill>
              </a:rPr>
              <a:t>不採計會考成績</a:t>
            </a:r>
            <a:endParaRPr lang="zh-TW" altLang="en-US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4890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標題 1"/>
          <p:cNvSpPr>
            <a:spLocks noGrp="1"/>
          </p:cNvSpPr>
          <p:nvPr>
            <p:ph type="title"/>
          </p:nvPr>
        </p:nvSpPr>
        <p:spPr>
          <a:xfrm>
            <a:off x="2101850" y="194641"/>
            <a:ext cx="8912225" cy="719759"/>
          </a:xfrm>
          <a:solidFill>
            <a:srgbClr val="00FFFF"/>
          </a:solidFill>
        </p:spPr>
        <p:txBody>
          <a:bodyPr anchor="b"/>
          <a:lstStyle/>
          <a:p>
            <a:pPr defTabSz="608013" eaLnBrk="1" hangingPunct="1"/>
            <a:r>
              <a:rPr lang="zh-TW" altLang="en-US" sz="4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zh-TW" altLang="en-US" sz="4000" dirty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TW" altLang="en-US" sz="4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教育部十二年國教資訊網</a:t>
            </a:r>
          </a:p>
        </p:txBody>
      </p:sp>
      <p:sp>
        <p:nvSpPr>
          <p:cNvPr id="237572" name="文字方塊 4"/>
          <p:cNvSpPr txBox="1">
            <a:spLocks noChangeArrowheads="1"/>
          </p:cNvSpPr>
          <p:nvPr/>
        </p:nvSpPr>
        <p:spPr bwMode="auto">
          <a:xfrm>
            <a:off x="2101850" y="923925"/>
            <a:ext cx="39417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r>
              <a:rPr lang="en-US" altLang="zh-TW" sz="3200" dirty="0"/>
              <a:t>http://12basic.edu.tw</a:t>
            </a:r>
            <a:endParaRPr lang="zh-TW" altLang="en-US" sz="3200" dirty="0"/>
          </a:p>
        </p:txBody>
      </p:sp>
      <p:pic>
        <p:nvPicPr>
          <p:cNvPr id="3" name="圖片 2" descr="畫面剪輯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8"/>
          <a:stretch/>
        </p:blipFill>
        <p:spPr>
          <a:xfrm>
            <a:off x="2101850" y="1403194"/>
            <a:ext cx="8686871" cy="525417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640173" y="1403194"/>
            <a:ext cx="1558977" cy="3210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投影片編號版面配置區 11">
            <a:extLst>
              <a:ext uri="{FF2B5EF4-FFF2-40B4-BE49-F238E27FC236}">
                <a16:creationId xmlns:a16="http://schemas.microsoft.com/office/drawing/2014/main" id="{5CCED038-10AE-420D-A34A-CDC6571BC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7BCE92-EB7B-4203-B62B-3B5BA4CEB04B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12979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標題 1"/>
          <p:cNvSpPr>
            <a:spLocks noGrp="1"/>
          </p:cNvSpPr>
          <p:nvPr>
            <p:ph type="title"/>
          </p:nvPr>
        </p:nvSpPr>
        <p:spPr>
          <a:xfrm>
            <a:off x="2101850" y="194641"/>
            <a:ext cx="8912225" cy="719759"/>
          </a:xfrm>
          <a:solidFill>
            <a:srgbClr val="00FFFF"/>
          </a:solidFill>
        </p:spPr>
        <p:txBody>
          <a:bodyPr anchor="b"/>
          <a:lstStyle/>
          <a:p>
            <a:pPr defTabSz="608013" eaLnBrk="1" hangingPunct="1"/>
            <a:r>
              <a:rPr lang="zh-TW" altLang="en-US" sz="4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zh-TW" altLang="en-US" sz="4000" dirty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TW" altLang="en-US" sz="4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臺南市十二年國教資訊網</a:t>
            </a:r>
          </a:p>
        </p:txBody>
      </p:sp>
      <p:sp>
        <p:nvSpPr>
          <p:cNvPr id="237572" name="文字方塊 4"/>
          <p:cNvSpPr txBox="1">
            <a:spLocks noChangeArrowheads="1"/>
          </p:cNvSpPr>
          <p:nvPr/>
        </p:nvSpPr>
        <p:spPr bwMode="auto">
          <a:xfrm>
            <a:off x="2101850" y="923925"/>
            <a:ext cx="43973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r>
              <a:rPr lang="en-US" altLang="zh-TW" sz="3200" dirty="0"/>
              <a:t>http://</a:t>
            </a:r>
            <a:r>
              <a:rPr lang="en-US" altLang="zh-TW" sz="3200" dirty="0" err="1"/>
              <a:t>12basic.tn.edu.tw</a:t>
            </a:r>
            <a:endParaRPr lang="zh-TW" altLang="en-US" sz="3200" dirty="0"/>
          </a:p>
        </p:txBody>
      </p:sp>
      <p:sp>
        <p:nvSpPr>
          <p:cNvPr id="7" name="投影片編號版面配置區 11">
            <a:extLst>
              <a:ext uri="{FF2B5EF4-FFF2-40B4-BE49-F238E27FC236}">
                <a16:creationId xmlns:a16="http://schemas.microsoft.com/office/drawing/2014/main" id="{5CCED038-10AE-420D-A34A-CDC6571BC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7BCE92-EB7B-4203-B62B-3B5BA4CEB04B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D2EAAA8D-8D16-4267-87CA-D2FC9E2F9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850" y="1518225"/>
            <a:ext cx="8267284" cy="510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7896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標題 1"/>
          <p:cNvSpPr>
            <a:spLocks noGrp="1"/>
          </p:cNvSpPr>
          <p:nvPr>
            <p:ph type="title"/>
          </p:nvPr>
        </p:nvSpPr>
        <p:spPr>
          <a:xfrm>
            <a:off x="1728443" y="225182"/>
            <a:ext cx="8912225" cy="689218"/>
          </a:xfrm>
          <a:solidFill>
            <a:srgbClr val="00FFFF"/>
          </a:solidFill>
        </p:spPr>
        <p:txBody>
          <a:bodyPr anchor="b"/>
          <a:lstStyle/>
          <a:p>
            <a:pPr eaLnBrk="1" hangingPunct="1"/>
            <a:r>
              <a:rPr lang="zh-TW" altLang="en-US" sz="4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三、國中畢業生適性入學宣導網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38596" name="文字方塊 5"/>
          <p:cNvSpPr txBox="1">
            <a:spLocks noChangeArrowheads="1"/>
          </p:cNvSpPr>
          <p:nvPr/>
        </p:nvSpPr>
        <p:spPr bwMode="auto">
          <a:xfrm>
            <a:off x="1609173" y="969962"/>
            <a:ext cx="4845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r>
              <a:rPr lang="en-US" altLang="zh-TW" sz="3200" dirty="0"/>
              <a:t>http://adapt.k12ea.gov.tw/</a:t>
            </a:r>
            <a:endParaRPr lang="zh-TW" altLang="en-US" sz="3200" dirty="0"/>
          </a:p>
        </p:txBody>
      </p:sp>
      <p:sp>
        <p:nvSpPr>
          <p:cNvPr id="6" name="投影片編號版面配置區 11">
            <a:extLst>
              <a:ext uri="{FF2B5EF4-FFF2-40B4-BE49-F238E27FC236}">
                <a16:creationId xmlns:a16="http://schemas.microsoft.com/office/drawing/2014/main" id="{791685A3-8D0F-4B93-BFA6-17AEF3844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7BCE92-EB7B-4203-B62B-3B5BA4CEB04B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" name="圖片 3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173" y="1495973"/>
            <a:ext cx="8442065" cy="529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68878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20" name="標題 1"/>
          <p:cNvSpPr txBox="1">
            <a:spLocks/>
          </p:cNvSpPr>
          <p:nvPr/>
        </p:nvSpPr>
        <p:spPr bwMode="auto">
          <a:xfrm>
            <a:off x="1785938" y="53975"/>
            <a:ext cx="6623050" cy="623888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608013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557213" indent="-214313" defTabSz="608013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857250" indent="-171450" defTabSz="608013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0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200150" indent="-171450" defTabSz="608013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1543050" indent="-171450" defTabSz="608013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000250" indent="-171450" defTabSz="608013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457450" indent="-171450" defTabSz="608013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2914650" indent="-171450" defTabSz="608013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371850" indent="-171450" defTabSz="608013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en-US" altLang="zh-TW" sz="4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zh-TW" altLang="en-US" sz="4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四、國中教育會考網站</a:t>
            </a:r>
          </a:p>
        </p:txBody>
      </p:sp>
      <p:sp>
        <p:nvSpPr>
          <p:cNvPr id="239621" name="文字方塊 4"/>
          <p:cNvSpPr txBox="1">
            <a:spLocks noChangeArrowheads="1"/>
          </p:cNvSpPr>
          <p:nvPr/>
        </p:nvSpPr>
        <p:spPr bwMode="auto">
          <a:xfrm>
            <a:off x="1785938" y="636468"/>
            <a:ext cx="5795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r>
              <a:rPr lang="en-US" altLang="zh-TW" sz="3200" dirty="0"/>
              <a:t>https://cap.rcpet.edu.tw/</a:t>
            </a:r>
            <a:endParaRPr lang="zh-TW" altLang="en-US" sz="3200" dirty="0"/>
          </a:p>
        </p:txBody>
      </p:sp>
      <p:sp>
        <p:nvSpPr>
          <p:cNvPr id="6" name="投影片編號版面配置區 11">
            <a:extLst>
              <a:ext uri="{FF2B5EF4-FFF2-40B4-BE49-F238E27FC236}">
                <a16:creationId xmlns:a16="http://schemas.microsoft.com/office/drawing/2014/main" id="{03C4196F-017F-424A-B24E-A7D7E9537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7BCE92-EB7B-4203-B62B-3B5BA4CEB04B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圖片 2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51" y="1155118"/>
            <a:ext cx="8912412" cy="570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63017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標題 1"/>
          <p:cNvSpPr txBox="1">
            <a:spLocks/>
          </p:cNvSpPr>
          <p:nvPr/>
        </p:nvSpPr>
        <p:spPr bwMode="auto">
          <a:xfrm>
            <a:off x="1785938" y="142875"/>
            <a:ext cx="8640762" cy="731768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608013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557213" indent="-214313" defTabSz="608013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857250" indent="-171450" defTabSz="608013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0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200150" indent="-171450" defTabSz="608013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1543050" indent="-171450" defTabSz="608013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000250" indent="-171450" defTabSz="608013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457450" indent="-171450" defTabSz="608013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2914650" indent="-171450" defTabSz="608013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371850" indent="-171450" defTabSz="608013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zh-TW" altLang="en-US" sz="4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五、技專校院招生委員會聯合會</a:t>
            </a:r>
          </a:p>
        </p:txBody>
      </p:sp>
      <p:sp>
        <p:nvSpPr>
          <p:cNvPr id="240643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59C933AE-2AAC-4FC6-9FCF-F4E2C76E7BAC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114</a:t>
            </a:fld>
            <a:endParaRPr kumimoji="0" lang="zh-TW" altLang="en-US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240644" name="文字方塊 3"/>
          <p:cNvSpPr txBox="1">
            <a:spLocks noChangeArrowheads="1"/>
          </p:cNvSpPr>
          <p:nvPr/>
        </p:nvSpPr>
        <p:spPr bwMode="auto">
          <a:xfrm>
            <a:off x="1785938" y="874643"/>
            <a:ext cx="5211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r>
              <a:rPr lang="en-US" altLang="zh-TW" sz="3200" dirty="0"/>
              <a:t>https://www.jctv.ntut.edu.tw/</a:t>
            </a:r>
            <a:endParaRPr lang="zh-TW" altLang="en-US" sz="3200" dirty="0"/>
          </a:p>
        </p:txBody>
      </p:sp>
      <p:pic>
        <p:nvPicPr>
          <p:cNvPr id="3" name="圖片 2" descr="畫面剪輯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6"/>
          <a:stretch/>
        </p:blipFill>
        <p:spPr>
          <a:xfrm>
            <a:off x="1705630" y="1458843"/>
            <a:ext cx="8406112" cy="529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5588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標題 1"/>
          <p:cNvSpPr txBox="1">
            <a:spLocks/>
          </p:cNvSpPr>
          <p:nvPr/>
        </p:nvSpPr>
        <p:spPr bwMode="auto">
          <a:xfrm>
            <a:off x="1858963" y="142875"/>
            <a:ext cx="9144000" cy="731768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608013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557213" indent="-214313" defTabSz="608013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857250" indent="-171450" defTabSz="608013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0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200150" indent="-171450" defTabSz="608013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1543050" indent="-171450" defTabSz="608013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000250" indent="-171450" defTabSz="608013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457450" indent="-171450" defTabSz="608013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2914650" indent="-171450" defTabSz="608013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371850" indent="-171450" defTabSz="608013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zh-TW" altLang="en-US" sz="4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六、技專校院招生策略委員會</a:t>
            </a:r>
          </a:p>
        </p:txBody>
      </p:sp>
      <p:sp>
        <p:nvSpPr>
          <p:cNvPr id="241668" name="文字方塊 3"/>
          <p:cNvSpPr txBox="1">
            <a:spLocks noChangeArrowheads="1"/>
          </p:cNvSpPr>
          <p:nvPr/>
        </p:nvSpPr>
        <p:spPr bwMode="auto">
          <a:xfrm>
            <a:off x="1858963" y="787400"/>
            <a:ext cx="57197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r>
              <a:rPr lang="en-US" altLang="zh-TW" sz="3200" dirty="0"/>
              <a:t>https://www.techadmi.edu.tw/ </a:t>
            </a:r>
            <a:endParaRPr lang="zh-TW" altLang="en-US" sz="3200" dirty="0"/>
          </a:p>
        </p:txBody>
      </p:sp>
      <p:sp>
        <p:nvSpPr>
          <p:cNvPr id="6" name="投影片編號版面配置區 11">
            <a:extLst>
              <a:ext uri="{FF2B5EF4-FFF2-40B4-BE49-F238E27FC236}">
                <a16:creationId xmlns:a16="http://schemas.microsoft.com/office/drawing/2014/main" id="{7981570A-1A66-4CBB-B205-D6100E59A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7BCE92-EB7B-4203-B62B-3B5BA4CEB04B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圖片 2" descr="畫面剪輯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7"/>
          <a:stretch/>
        </p:blipFill>
        <p:spPr>
          <a:xfrm>
            <a:off x="1713491" y="1373187"/>
            <a:ext cx="9375688" cy="516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06836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26D7CFA-83E0-4780-91C4-BE299EBBF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525" y="147638"/>
            <a:ext cx="8912225" cy="1279525"/>
          </a:xfrm>
          <a:solidFill>
            <a:srgbClr val="00FFFF"/>
          </a:solidFill>
        </p:spPr>
        <p:txBody>
          <a:bodyPr/>
          <a:lstStyle/>
          <a:p>
            <a:pPr>
              <a:defRPr/>
            </a:pPr>
            <a:r>
              <a:rPr lang="zh-TW" altLang="en-US" sz="4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七、臺南區高級中等學校免試入學志願選填網站</a:t>
            </a:r>
            <a:r>
              <a:rPr lang="en-US" altLang="zh-TW" sz="4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/>
            </a:r>
            <a:br>
              <a:rPr lang="en-US" altLang="zh-TW" sz="4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</a:br>
            <a:r>
              <a:rPr kumimoji="1" lang="en-US" altLang="zh-TW" sz="3200" dirty="0">
                <a:solidFill>
                  <a:schemeClr val="tx1"/>
                </a:solidFill>
                <a:latin typeface="Arial" panose="020B0604020202020204" pitchFamily="34" charset="0"/>
                <a:cs typeface="+mn-cs"/>
                <a:hlinkClick r:id="rId2"/>
              </a:rPr>
              <a:t>https://tn.entry.edu.tw</a:t>
            </a:r>
            <a:r>
              <a:rPr kumimoji="1" lang="zh-TW" altLang="en-US" sz="3200" dirty="0">
                <a:solidFill>
                  <a:schemeClr val="tx1"/>
                </a:solidFill>
                <a:latin typeface="Arial" panose="020B0604020202020204" pitchFamily="34" charset="0"/>
                <a:cs typeface="+mn-cs"/>
              </a:rPr>
              <a:t> </a:t>
            </a:r>
          </a:p>
        </p:txBody>
      </p:sp>
      <p:sp>
        <p:nvSpPr>
          <p:cNvPr id="5" name="投影片編號版面配置區 11">
            <a:extLst>
              <a:ext uri="{FF2B5EF4-FFF2-40B4-BE49-F238E27FC236}">
                <a16:creationId xmlns:a16="http://schemas.microsoft.com/office/drawing/2014/main" id="{FF9F9E62-0523-42B6-9BFE-191D4A1F2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7BCE92-EB7B-4203-B62B-3B5BA4CEB04B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" name="圖片 3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275" y="2095343"/>
            <a:ext cx="9667702" cy="464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16698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1E3E7307-C57F-4EE6-8A82-B886A6AAB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771650"/>
            <a:ext cx="10271125" cy="4216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0000" tIns="62400" rIns="120000" bIns="62400">
            <a:spAutoFit/>
          </a:bodyPr>
          <a:lstStyle/>
          <a:p>
            <a:pPr eaLnBrk="1" hangingPunct="1">
              <a:lnSpc>
                <a:spcPct val="90000"/>
              </a:lnSpc>
              <a:buSzPct val="100000"/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  <a:defRPr/>
            </a:pPr>
            <a:r>
              <a:rPr lang="zh-TW" altLang="en-US" sz="9600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終身學習</a:t>
            </a:r>
            <a:endParaRPr lang="en-US" altLang="zh-TW" sz="9600" b="1" dirty="0" smtClean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90000"/>
              </a:lnSpc>
              <a:buSzPct val="100000"/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  <a:defRPr/>
            </a:pPr>
            <a:r>
              <a:rPr lang="zh-TW" altLang="en-US" sz="96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功不唐</a:t>
            </a:r>
            <a:r>
              <a:rPr lang="zh-TW" altLang="en-US" sz="9600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捐</a:t>
            </a:r>
            <a:endParaRPr lang="zh-TW" altLang="en-US" sz="9600" b="1" dirty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90000"/>
              </a:lnSpc>
              <a:buSzPct val="100000"/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  <a:defRPr/>
            </a:pPr>
            <a:endParaRPr lang="en-US" altLang="zh-TW" sz="4800" b="1" dirty="0">
              <a:solidFill>
                <a:srgbClr val="0099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90000"/>
              </a:lnSpc>
              <a:buSzPct val="100000"/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  <a:defRPr/>
            </a:pPr>
            <a:endParaRPr lang="en-US" altLang="zh-TW" sz="3733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90000"/>
              </a:lnSpc>
              <a:buSzPct val="100000"/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  <a:defRPr/>
            </a:pPr>
            <a:endParaRPr lang="en-US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44740" name="Text Box 3"/>
          <p:cNvSpPr txBox="1">
            <a:spLocks noChangeArrowheads="1"/>
          </p:cNvSpPr>
          <p:nvPr/>
        </p:nvSpPr>
        <p:spPr bwMode="auto">
          <a:xfrm>
            <a:off x="8737600" y="7627938"/>
            <a:ext cx="28448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0000" tIns="62400" rIns="120000" bIns="624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r" eaLnBrk="1" hangingPunct="1">
              <a:buSzPct val="100000"/>
            </a:pPr>
            <a:fld id="{DD098088-2C56-4B60-9CF7-B99893A64A76}" type="slidenum">
              <a:rPr lang="en-US" altLang="zh-TW" sz="1600">
                <a:solidFill>
                  <a:srgbClr val="898989"/>
                </a:solidFill>
                <a:ea typeface="新細明體" panose="02020500000000000000" pitchFamily="18" charset="-120"/>
              </a:rPr>
              <a:pPr algn="r" eaLnBrk="1" hangingPunct="1">
                <a:buSzPct val="100000"/>
              </a:pPr>
              <a:t>117</a:t>
            </a:fld>
            <a:endParaRPr lang="en-US" altLang="zh-TW" sz="1600">
              <a:solidFill>
                <a:srgbClr val="898989"/>
              </a:solidFill>
              <a:ea typeface="新細明體" panose="02020500000000000000" pitchFamily="18" charset="-120"/>
            </a:endParaRPr>
          </a:p>
        </p:txBody>
      </p:sp>
      <p:sp>
        <p:nvSpPr>
          <p:cNvPr id="244741" name="投影片編號版面配置區 1"/>
          <p:cNvSpPr txBox="1">
            <a:spLocks/>
          </p:cNvSpPr>
          <p:nvPr/>
        </p:nvSpPr>
        <p:spPr bwMode="auto">
          <a:xfrm>
            <a:off x="8737600" y="7627938"/>
            <a:ext cx="28448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342900" indent="-214313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685800" indent="-17145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0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028700" indent="-17145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1371600" indent="-17145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1828800" indent="-17145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286000" indent="-17145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2743200" indent="-17145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200400" indent="-17145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328E7E19-6CED-467E-83E5-EF9AE32A81E8}" type="slidenum">
              <a:rPr kumimoji="0" lang="zh-TW" altLang="en-US" sz="2000">
                <a:solidFill>
                  <a:srgbClr val="FEFFFF"/>
                </a:solidFill>
              </a:rPr>
              <a:pPr algn="r">
                <a:spcBef>
                  <a:spcPct val="0"/>
                </a:spcBef>
                <a:buClrTx/>
                <a:buFontTx/>
                <a:buNone/>
              </a:pPr>
              <a:t>117</a:t>
            </a:fld>
            <a:endParaRPr kumimoji="0" lang="zh-TW" altLang="en-US" sz="2000">
              <a:solidFill>
                <a:srgbClr val="FEFFFF"/>
              </a:solidFill>
            </a:endParaRPr>
          </a:p>
        </p:txBody>
      </p:sp>
      <p:sp>
        <p:nvSpPr>
          <p:cNvPr id="244742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B97AE084-3CC7-40DC-822F-0C27DE08A16A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117</a:t>
            </a:fld>
            <a:endParaRPr kumimoji="0" lang="zh-TW" altLang="en-US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894" y="206898"/>
            <a:ext cx="4867673" cy="649315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標題 1"/>
          <p:cNvSpPr txBox="1">
            <a:spLocks/>
          </p:cNvSpPr>
          <p:nvPr/>
        </p:nvSpPr>
        <p:spPr bwMode="auto">
          <a:xfrm>
            <a:off x="1671638" y="538163"/>
            <a:ext cx="5292725" cy="8636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257175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557213" indent="-214313" defTabSz="257175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857250" indent="-171450" defTabSz="257175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200150" indent="-171450" defTabSz="257175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1543050" indent="-171450" defTabSz="257175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000250" indent="-171450" defTabSz="257175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457450" indent="-171450" defTabSz="257175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2914650" indent="-171450" defTabSz="257175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371850" indent="-171450" defTabSz="257175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升學管道</a:t>
            </a:r>
            <a:r>
              <a:rPr kumimoji="0" lang="en-US" altLang="zh-TW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kumimoji="0" lang="zh-TW" altLang="en-US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技職傾向</a:t>
            </a:r>
          </a:p>
        </p:txBody>
      </p:sp>
      <p:graphicFrame>
        <p:nvGraphicFramePr>
          <p:cNvPr id="5" name="資料庫圖表 4"/>
          <p:cNvGraphicFramePr/>
          <p:nvPr>
            <p:extLst/>
          </p:nvPr>
        </p:nvGraphicFramePr>
        <p:xfrm>
          <a:off x="1869942" y="1684779"/>
          <a:ext cx="9466072" cy="4418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4996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908ED9AD-35CF-4F71-A834-FF7377593F7A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12</a:t>
            </a:fld>
            <a:endParaRPr kumimoji="0" lang="zh-TW" altLang="en-US" smtClean="0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9835228" y="5434378"/>
            <a:ext cx="1598578" cy="58366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rgbClr val="7030A0"/>
                </a:solidFill>
              </a:rPr>
              <a:t>大部分同學</a:t>
            </a:r>
            <a:endParaRPr lang="zh-TW" altLang="en-US" sz="2000" b="1" dirty="0">
              <a:solidFill>
                <a:srgbClr val="7030A0"/>
              </a:solidFill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9737436" y="4556528"/>
            <a:ext cx="1598578" cy="58366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rgbClr val="7030A0"/>
                </a:solidFill>
              </a:rPr>
              <a:t>技藝競賽</a:t>
            </a:r>
            <a:endParaRPr lang="zh-TW" altLang="en-US" sz="2000" b="1" dirty="0">
              <a:solidFill>
                <a:srgbClr val="7030A0"/>
              </a:solidFill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9977107" y="2684089"/>
            <a:ext cx="2214893" cy="58366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rgbClr val="7030A0"/>
                </a:solidFill>
              </a:rPr>
              <a:t>不採計會考成績</a:t>
            </a:r>
            <a:endParaRPr lang="zh-TW" altLang="en-US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65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標題 1"/>
          <p:cNvSpPr txBox="1">
            <a:spLocks/>
          </p:cNvSpPr>
          <p:nvPr/>
        </p:nvSpPr>
        <p:spPr bwMode="auto">
          <a:xfrm>
            <a:off x="1671638" y="538163"/>
            <a:ext cx="5292725" cy="8636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257175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557213" indent="-214313" defTabSz="257175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857250" indent="-171450" defTabSz="257175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200150" indent="-171450" defTabSz="257175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1543050" indent="-171450" defTabSz="257175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000250" indent="-171450" defTabSz="257175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457450" indent="-171450" defTabSz="257175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2914650" indent="-171450" defTabSz="257175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371850" indent="-171450" defTabSz="257175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升學管道</a:t>
            </a:r>
            <a:r>
              <a:rPr kumimoji="0" lang="en-US" altLang="zh-TW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kumimoji="0" lang="zh-TW" altLang="en-US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技職傾向</a:t>
            </a:r>
          </a:p>
        </p:txBody>
      </p:sp>
      <p:graphicFrame>
        <p:nvGraphicFramePr>
          <p:cNvPr id="5" name="資料庫圖表 4"/>
          <p:cNvGraphicFramePr/>
          <p:nvPr>
            <p:extLst/>
          </p:nvPr>
        </p:nvGraphicFramePr>
        <p:xfrm>
          <a:off x="1872488" y="1652968"/>
          <a:ext cx="9466072" cy="4418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7044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8E0CBB40-3F1E-446F-B8D7-895F123507AB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13</a:t>
            </a:fld>
            <a:endParaRPr kumimoji="0" lang="zh-TW" altLang="en-US" smtClean="0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圓角矩形 1"/>
          <p:cNvSpPr/>
          <p:nvPr/>
        </p:nvSpPr>
        <p:spPr>
          <a:xfrm>
            <a:off x="9980577" y="3608962"/>
            <a:ext cx="1598578" cy="66486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特別注意</a:t>
            </a:r>
            <a:endParaRPr lang="zh-TW" altLang="en-US" dirty="0"/>
          </a:p>
        </p:txBody>
      </p:sp>
      <p:sp>
        <p:nvSpPr>
          <p:cNvPr id="6" name="圓角矩形 5"/>
          <p:cNvSpPr/>
          <p:nvPr/>
        </p:nvSpPr>
        <p:spPr>
          <a:xfrm>
            <a:off x="9980577" y="2597285"/>
            <a:ext cx="1598578" cy="58366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rgbClr val="7030A0"/>
                </a:solidFill>
              </a:rPr>
              <a:t>七年制</a:t>
            </a:r>
            <a:endParaRPr lang="zh-TW" altLang="en-US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4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標題 1"/>
          <p:cNvSpPr txBox="1">
            <a:spLocks/>
          </p:cNvSpPr>
          <p:nvPr/>
        </p:nvSpPr>
        <p:spPr bwMode="auto">
          <a:xfrm>
            <a:off x="1671637" y="538163"/>
            <a:ext cx="7551876" cy="8636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257175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557213" indent="-214313" defTabSz="257175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857250" indent="-171450" defTabSz="257175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200150" indent="-171450" defTabSz="257175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1543050" indent="-171450" defTabSz="257175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000250" indent="-171450" defTabSz="257175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457450" indent="-171450" defTabSz="257175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2914650" indent="-171450" defTabSz="257175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371850" indent="-171450" defTabSz="257175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升學管道</a:t>
            </a:r>
            <a:r>
              <a:rPr kumimoji="0" lang="en-US" altLang="zh-TW" sz="4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kumimoji="0" lang="zh-TW" altLang="en-US" sz="4400" b="1" dirty="0" smtClean="0">
                <a:solidFill>
                  <a:srgbClr val="3939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藝術才能體育傾向</a:t>
            </a:r>
            <a:endParaRPr kumimoji="0" lang="zh-TW" altLang="en-US" sz="4400" b="1" dirty="0">
              <a:solidFill>
                <a:srgbClr val="3939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5" name="資料庫圖表 4"/>
          <p:cNvGraphicFramePr/>
          <p:nvPr>
            <p:extLst/>
          </p:nvPr>
        </p:nvGraphicFramePr>
        <p:xfrm>
          <a:off x="1908844" y="1504633"/>
          <a:ext cx="9466072" cy="4418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2948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24C5B17D-4C14-4BB0-B10F-023EA98AC06A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14</a:t>
            </a:fld>
            <a:endParaRPr kumimoji="0" lang="zh-TW" altLang="en-US" smtClean="0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圓角矩形 2"/>
          <p:cNvSpPr/>
          <p:nvPr/>
        </p:nvSpPr>
        <p:spPr>
          <a:xfrm>
            <a:off x="6551931" y="3180945"/>
            <a:ext cx="3813244" cy="105545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8105678" y="4387035"/>
            <a:ext cx="3489973" cy="190774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 smtClean="0">
                <a:solidFill>
                  <a:srgbClr val="7030A0"/>
                </a:solidFill>
              </a:rPr>
              <a:t>美術 音樂</a:t>
            </a:r>
            <a:endParaRPr lang="en-US" altLang="zh-TW" sz="4400" b="1" dirty="0" smtClean="0">
              <a:solidFill>
                <a:srgbClr val="7030A0"/>
              </a:solidFill>
            </a:endParaRPr>
          </a:p>
          <a:p>
            <a:pPr algn="ctr"/>
            <a:r>
              <a:rPr lang="zh-TW" altLang="en-US" sz="4400" b="1" dirty="0" smtClean="0">
                <a:solidFill>
                  <a:srgbClr val="7030A0"/>
                </a:solidFill>
              </a:rPr>
              <a:t>舞蹈 體育</a:t>
            </a:r>
            <a:endParaRPr lang="zh-TW" altLang="en-US" sz="4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87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335B77F7-EDF2-4E83-BF7E-E19EBE730341}"/>
              </a:ext>
            </a:extLst>
          </p:cNvPr>
          <p:cNvCxnSpPr/>
          <p:nvPr/>
        </p:nvCxnSpPr>
        <p:spPr>
          <a:xfrm>
            <a:off x="1012825" y="3387725"/>
            <a:ext cx="10464800" cy="7938"/>
          </a:xfrm>
          <a:prstGeom prst="straightConnector1">
            <a:avLst/>
          </a:prstGeom>
          <a:ln w="762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圓角矩形 6">
            <a:extLst>
              <a:ext uri="{FF2B5EF4-FFF2-40B4-BE49-F238E27FC236}">
                <a16:creationId xmlns:a16="http://schemas.microsoft.com/office/drawing/2014/main" id="{E6D4C3B3-C805-476C-915C-BC809FBA13A8}"/>
              </a:ext>
            </a:extLst>
          </p:cNvPr>
          <p:cNvSpPr/>
          <p:nvPr/>
        </p:nvSpPr>
        <p:spPr>
          <a:xfrm>
            <a:off x="4906963" y="4232275"/>
            <a:ext cx="2195512" cy="982663"/>
          </a:xfrm>
          <a:prstGeom prst="roundRect">
            <a:avLst/>
          </a:prstGeom>
          <a:solidFill>
            <a:srgbClr val="DA433E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3200" dirty="0">
                <a:solidFill>
                  <a:prstClr val="white"/>
                </a:solidFill>
                <a:latin typeface="華康粗圓體" pitchFamily="49" charset="-120"/>
                <a:ea typeface="華康粗圓體" pitchFamily="49" charset="-120"/>
              </a:rPr>
              <a:t>免試入學</a:t>
            </a: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69657734-8F56-4D78-9FF6-FCC642D5DF5B}"/>
              </a:ext>
            </a:extLst>
          </p:cNvPr>
          <p:cNvSpPr/>
          <p:nvPr/>
        </p:nvSpPr>
        <p:spPr>
          <a:xfrm>
            <a:off x="3176588" y="3243263"/>
            <a:ext cx="288925" cy="287337"/>
          </a:xfrm>
          <a:prstGeom prst="ellipse">
            <a:avLst/>
          </a:prstGeom>
          <a:solidFill>
            <a:srgbClr val="9BBA5A"/>
          </a:solidFill>
          <a:ln>
            <a:solidFill>
              <a:srgbClr val="9BBA5A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9" name="圓角矩形 8">
            <a:extLst>
              <a:ext uri="{FF2B5EF4-FFF2-40B4-BE49-F238E27FC236}">
                <a16:creationId xmlns:a16="http://schemas.microsoft.com/office/drawing/2014/main" id="{CC43587A-5038-470B-80E5-BC0300E0DACB}"/>
              </a:ext>
            </a:extLst>
          </p:cNvPr>
          <p:cNvSpPr/>
          <p:nvPr/>
        </p:nvSpPr>
        <p:spPr>
          <a:xfrm>
            <a:off x="2505075" y="4254500"/>
            <a:ext cx="1944688" cy="960438"/>
          </a:xfrm>
          <a:prstGeom prst="roundRect">
            <a:avLst/>
          </a:prstGeom>
          <a:solidFill>
            <a:srgbClr val="9BBA5A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3200" dirty="0">
                <a:solidFill>
                  <a:srgbClr val="FF0000"/>
                </a:solidFill>
                <a:latin typeface="華康粗圓體" pitchFamily="49" charset="-120"/>
                <a:ea typeface="華康粗圓體" pitchFamily="49" charset="-120"/>
              </a:rPr>
              <a:t>教育會考</a:t>
            </a:r>
          </a:p>
        </p:txBody>
      </p:sp>
      <p:sp>
        <p:nvSpPr>
          <p:cNvPr id="10" name="文字方塊 9"/>
          <p:cNvSpPr txBox="1">
            <a:spLocks noChangeArrowheads="1"/>
          </p:cNvSpPr>
          <p:nvPr/>
        </p:nvSpPr>
        <p:spPr bwMode="auto">
          <a:xfrm>
            <a:off x="2649538" y="2859088"/>
            <a:ext cx="1651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 algn="ctr"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en-US" altLang="zh-TW" sz="2000">
                <a:solidFill>
                  <a:srgbClr val="00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5</a:t>
            </a:r>
            <a:r>
              <a:rPr lang="zh-TW" altLang="en-US" sz="2000">
                <a:solidFill>
                  <a:srgbClr val="00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月中旬</a:t>
            </a: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0448D9CC-9616-4E75-8118-1AB8BA779124}"/>
              </a:ext>
            </a:extLst>
          </p:cNvPr>
          <p:cNvCxnSpPr>
            <a:stCxn id="8" idx="4"/>
          </p:cNvCxnSpPr>
          <p:nvPr/>
        </p:nvCxnSpPr>
        <p:spPr>
          <a:xfrm>
            <a:off x="3321050" y="3530600"/>
            <a:ext cx="0" cy="709613"/>
          </a:xfrm>
          <a:prstGeom prst="straightConnector1">
            <a:avLst/>
          </a:prstGeom>
          <a:ln w="76200">
            <a:solidFill>
              <a:srgbClr val="9BBA5A"/>
            </a:solidFill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988883CD-B946-4EA0-948A-A0B9BE1E8759}"/>
              </a:ext>
            </a:extLst>
          </p:cNvPr>
          <p:cNvCxnSpPr/>
          <p:nvPr/>
        </p:nvCxnSpPr>
        <p:spPr>
          <a:xfrm>
            <a:off x="6510338" y="3509963"/>
            <a:ext cx="0" cy="701675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B6FE542E-8B2C-4792-9E58-677291850C61}"/>
              </a:ext>
            </a:extLst>
          </p:cNvPr>
          <p:cNvCxnSpPr/>
          <p:nvPr/>
        </p:nvCxnSpPr>
        <p:spPr>
          <a:xfrm>
            <a:off x="8109766" y="3395663"/>
            <a:ext cx="17463" cy="814387"/>
          </a:xfrm>
          <a:prstGeom prst="straightConnector1">
            <a:avLst/>
          </a:prstGeom>
          <a:ln w="76200">
            <a:solidFill>
              <a:srgbClr val="393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/>
          <p:cNvSpPr txBox="1">
            <a:spLocks noChangeArrowheads="1"/>
          </p:cNvSpPr>
          <p:nvPr/>
        </p:nvSpPr>
        <p:spPr bwMode="auto">
          <a:xfrm>
            <a:off x="4695825" y="5338763"/>
            <a:ext cx="2376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2400" dirty="0">
                <a:solidFill>
                  <a:srgbClr val="00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  </a:t>
            </a:r>
            <a:r>
              <a:rPr lang="zh-TW" altLang="en-US" sz="2400" dirty="0">
                <a:solidFill>
                  <a:srgbClr val="00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臺南區高中職</a:t>
            </a:r>
          </a:p>
        </p:txBody>
      </p:sp>
      <p:sp>
        <p:nvSpPr>
          <p:cNvPr id="15" name="文字方塊 14"/>
          <p:cNvSpPr txBox="1">
            <a:spLocks noChangeArrowheads="1"/>
          </p:cNvSpPr>
          <p:nvPr/>
        </p:nvSpPr>
        <p:spPr bwMode="auto">
          <a:xfrm>
            <a:off x="7425554" y="5321122"/>
            <a:ext cx="2374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2400" dirty="0">
                <a:solidFill>
                  <a:srgbClr val="00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1.</a:t>
            </a:r>
            <a:r>
              <a:rPr lang="zh-TW" altLang="en-US" sz="2400" dirty="0">
                <a:solidFill>
                  <a:srgbClr val="00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可跨區報考</a:t>
            </a:r>
          </a:p>
        </p:txBody>
      </p:sp>
      <p:sp>
        <p:nvSpPr>
          <p:cNvPr id="16" name="文字方塊 15"/>
          <p:cNvSpPr txBox="1">
            <a:spLocks noChangeArrowheads="1"/>
          </p:cNvSpPr>
          <p:nvPr/>
        </p:nvSpPr>
        <p:spPr bwMode="auto">
          <a:xfrm>
            <a:off x="7425554" y="5800547"/>
            <a:ext cx="2374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2400" dirty="0">
                <a:solidFill>
                  <a:srgbClr val="00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2.</a:t>
            </a:r>
            <a:r>
              <a:rPr lang="zh-TW" altLang="en-US" sz="2400" dirty="0">
                <a:solidFill>
                  <a:srgbClr val="00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參加學科測驗</a:t>
            </a:r>
          </a:p>
        </p:txBody>
      </p:sp>
      <p:sp>
        <p:nvSpPr>
          <p:cNvPr id="17" name="圓角矩形 16">
            <a:extLst>
              <a:ext uri="{FF2B5EF4-FFF2-40B4-BE49-F238E27FC236}">
                <a16:creationId xmlns:a16="http://schemas.microsoft.com/office/drawing/2014/main" id="{66D67DAB-CFF2-4A9E-A91E-798432A99CB6}"/>
              </a:ext>
            </a:extLst>
          </p:cNvPr>
          <p:cNvSpPr/>
          <p:nvPr/>
        </p:nvSpPr>
        <p:spPr>
          <a:xfrm>
            <a:off x="7425554" y="4232275"/>
            <a:ext cx="2139950" cy="982663"/>
          </a:xfrm>
          <a:prstGeom prst="roundRect">
            <a:avLst/>
          </a:prstGeom>
          <a:solidFill>
            <a:srgbClr val="3333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3200" dirty="0">
                <a:solidFill>
                  <a:prstClr val="white"/>
                </a:solidFill>
                <a:latin typeface="華康粗圓體" pitchFamily="49" charset="-120"/>
                <a:ea typeface="華康粗圓體" pitchFamily="49" charset="-120"/>
              </a:rPr>
              <a:t>特色招生</a:t>
            </a:r>
            <a:endParaRPr lang="en-US" altLang="zh-TW" sz="3200" dirty="0">
              <a:solidFill>
                <a:prstClr val="white"/>
              </a:solidFill>
              <a:latin typeface="華康粗圓體" pitchFamily="49" charset="-120"/>
              <a:ea typeface="華康粗圓體" pitchFamily="49" charset="-120"/>
            </a:endParaRPr>
          </a:p>
          <a:p>
            <a:pPr algn="ctr">
              <a:defRPr/>
            </a:pPr>
            <a:r>
              <a:rPr lang="zh-TW" altLang="en-US" dirty="0">
                <a:solidFill>
                  <a:prstClr val="white"/>
                </a:solidFill>
                <a:latin typeface="華康粗圓體" pitchFamily="49" charset="-120"/>
                <a:ea typeface="華康粗圓體" pitchFamily="49" charset="-120"/>
              </a:rPr>
              <a:t>（考試分發）</a:t>
            </a:r>
          </a:p>
        </p:txBody>
      </p:sp>
      <p:sp>
        <p:nvSpPr>
          <p:cNvPr id="18" name="圓角矩形 17">
            <a:extLst>
              <a:ext uri="{FF2B5EF4-FFF2-40B4-BE49-F238E27FC236}">
                <a16:creationId xmlns:a16="http://schemas.microsoft.com/office/drawing/2014/main" id="{C41C1664-1FEB-4ABC-82D6-A22B2ED8D1AF}"/>
              </a:ext>
            </a:extLst>
          </p:cNvPr>
          <p:cNvSpPr/>
          <p:nvPr/>
        </p:nvSpPr>
        <p:spPr>
          <a:xfrm>
            <a:off x="5099050" y="1931988"/>
            <a:ext cx="2292350" cy="863600"/>
          </a:xfrm>
          <a:prstGeom prst="roundRect">
            <a:avLst/>
          </a:prstGeom>
          <a:solidFill>
            <a:srgbClr val="3333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3200" dirty="0">
                <a:solidFill>
                  <a:prstClr val="white"/>
                </a:solidFill>
                <a:latin typeface="華康粗圓體" pitchFamily="49" charset="-120"/>
                <a:ea typeface="華康粗圓體" pitchFamily="49" charset="-120"/>
              </a:rPr>
              <a:t>特色招生</a:t>
            </a:r>
            <a:endParaRPr lang="en-US" altLang="zh-TW" sz="3200" dirty="0">
              <a:solidFill>
                <a:prstClr val="white"/>
              </a:solidFill>
              <a:latin typeface="華康粗圓體" pitchFamily="49" charset="-120"/>
              <a:ea typeface="華康粗圓體" pitchFamily="49" charset="-120"/>
            </a:endParaRPr>
          </a:p>
          <a:p>
            <a:pPr algn="ctr">
              <a:defRPr/>
            </a:pPr>
            <a:r>
              <a:rPr lang="zh-TW" altLang="en-US" dirty="0">
                <a:solidFill>
                  <a:prstClr val="white"/>
                </a:solidFill>
                <a:latin typeface="華康粗圓體" pitchFamily="49" charset="-120"/>
                <a:ea typeface="華康粗圓體" pitchFamily="49" charset="-120"/>
              </a:rPr>
              <a:t>（甄選入學）</a:t>
            </a:r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6A4DF46C-0FC2-42AC-BE74-0C90904ABF4D}"/>
              </a:ext>
            </a:extLst>
          </p:cNvPr>
          <p:cNvCxnSpPr>
            <a:stCxn id="27" idx="0"/>
          </p:cNvCxnSpPr>
          <p:nvPr/>
        </p:nvCxnSpPr>
        <p:spPr>
          <a:xfrm flipV="1">
            <a:off x="6510338" y="2755900"/>
            <a:ext cx="0" cy="466725"/>
          </a:xfrm>
          <a:prstGeom prst="straightConnector1">
            <a:avLst/>
          </a:prstGeom>
          <a:ln w="76200">
            <a:solidFill>
              <a:srgbClr val="393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/>
          <p:cNvSpPr txBox="1">
            <a:spLocks noChangeArrowheads="1"/>
          </p:cNvSpPr>
          <p:nvPr/>
        </p:nvSpPr>
        <p:spPr bwMode="auto">
          <a:xfrm>
            <a:off x="4946650" y="787400"/>
            <a:ext cx="65754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2400" dirty="0">
                <a:solidFill>
                  <a:srgbClr val="00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1.</a:t>
            </a:r>
            <a:r>
              <a:rPr lang="zh-TW" altLang="en-US" sz="2400" dirty="0">
                <a:solidFill>
                  <a:srgbClr val="00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藝術才能班、專業群科、體育班、科學班</a:t>
            </a:r>
            <a:endParaRPr lang="en-US" altLang="zh-TW" sz="2400" dirty="0">
              <a:solidFill>
                <a:srgbClr val="00000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2400" dirty="0">
                <a:solidFill>
                  <a:srgbClr val="00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2.</a:t>
            </a:r>
            <a:r>
              <a:rPr lang="zh-TW" altLang="en-US" sz="2400" dirty="0">
                <a:solidFill>
                  <a:srgbClr val="00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可跨區報考</a:t>
            </a:r>
            <a:endParaRPr lang="en-US" altLang="zh-TW" sz="2400" dirty="0">
              <a:solidFill>
                <a:srgbClr val="00000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en-US" altLang="zh-TW" sz="2400" dirty="0">
                <a:solidFill>
                  <a:srgbClr val="00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3.</a:t>
            </a:r>
            <a:r>
              <a:rPr lang="zh-TW" altLang="en-US" sz="2400" dirty="0">
                <a:solidFill>
                  <a:srgbClr val="00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需先術科測驗</a:t>
            </a:r>
          </a:p>
        </p:txBody>
      </p: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9177D91C-18FA-49CA-A822-44A71C8E2050}"/>
              </a:ext>
            </a:extLst>
          </p:cNvPr>
          <p:cNvCxnSpPr/>
          <p:nvPr/>
        </p:nvCxnSpPr>
        <p:spPr>
          <a:xfrm flipH="1" flipV="1">
            <a:off x="2339975" y="2740025"/>
            <a:ext cx="20638" cy="636588"/>
          </a:xfrm>
          <a:prstGeom prst="straightConnector1">
            <a:avLst/>
          </a:prstGeom>
          <a:ln w="76200">
            <a:solidFill>
              <a:srgbClr val="393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橢圓 23">
            <a:extLst>
              <a:ext uri="{FF2B5EF4-FFF2-40B4-BE49-F238E27FC236}">
                <a16:creationId xmlns:a16="http://schemas.microsoft.com/office/drawing/2014/main" id="{9F5D0242-E7AE-42E6-AB1D-6F85979986E3}"/>
              </a:ext>
            </a:extLst>
          </p:cNvPr>
          <p:cNvSpPr/>
          <p:nvPr/>
        </p:nvSpPr>
        <p:spPr>
          <a:xfrm>
            <a:off x="2217738" y="3232150"/>
            <a:ext cx="287337" cy="288925"/>
          </a:xfrm>
          <a:prstGeom prst="ellipse">
            <a:avLst/>
          </a:prstGeom>
          <a:solidFill>
            <a:srgbClr val="3939FF"/>
          </a:solidFill>
          <a:ln>
            <a:solidFill>
              <a:srgbClr val="3939FF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6" name="橢圓 25">
            <a:extLst>
              <a:ext uri="{FF2B5EF4-FFF2-40B4-BE49-F238E27FC236}">
                <a16:creationId xmlns:a16="http://schemas.microsoft.com/office/drawing/2014/main" id="{0696EE2A-CACE-4C8D-9207-D216D8E4485A}"/>
              </a:ext>
            </a:extLst>
          </p:cNvPr>
          <p:cNvSpPr/>
          <p:nvPr/>
        </p:nvSpPr>
        <p:spPr>
          <a:xfrm>
            <a:off x="9866313" y="3251200"/>
            <a:ext cx="287337" cy="288925"/>
          </a:xfrm>
          <a:prstGeom prst="ellipse">
            <a:avLst/>
          </a:prstGeom>
          <a:solidFill>
            <a:srgbClr val="4181CD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7" name="橢圓 26">
            <a:extLst>
              <a:ext uri="{FF2B5EF4-FFF2-40B4-BE49-F238E27FC236}">
                <a16:creationId xmlns:a16="http://schemas.microsoft.com/office/drawing/2014/main" id="{065E43F0-2E63-4DCC-B194-CA2B693C2F16}"/>
              </a:ext>
            </a:extLst>
          </p:cNvPr>
          <p:cNvSpPr/>
          <p:nvPr/>
        </p:nvSpPr>
        <p:spPr>
          <a:xfrm>
            <a:off x="6367463" y="3222625"/>
            <a:ext cx="287337" cy="28733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9" name="文字方塊 28"/>
          <p:cNvSpPr txBox="1">
            <a:spLocks noChangeArrowheads="1"/>
          </p:cNvSpPr>
          <p:nvPr/>
        </p:nvSpPr>
        <p:spPr bwMode="auto">
          <a:xfrm>
            <a:off x="1881188" y="3541713"/>
            <a:ext cx="984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zh-TW" sz="2000">
                <a:solidFill>
                  <a:srgbClr val="00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4</a:t>
            </a:r>
            <a:r>
              <a:rPr lang="zh-TW" altLang="en-US" sz="2000">
                <a:solidFill>
                  <a:srgbClr val="00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、</a:t>
            </a:r>
            <a:r>
              <a:rPr lang="en-US" altLang="zh-TW" sz="2000">
                <a:solidFill>
                  <a:srgbClr val="00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5</a:t>
            </a:r>
            <a:r>
              <a:rPr lang="zh-TW" altLang="en-US" sz="2000">
                <a:solidFill>
                  <a:srgbClr val="00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月</a:t>
            </a:r>
          </a:p>
        </p:txBody>
      </p:sp>
      <p:sp>
        <p:nvSpPr>
          <p:cNvPr id="30" name="文字方塊 29"/>
          <p:cNvSpPr txBox="1">
            <a:spLocks noChangeArrowheads="1"/>
          </p:cNvSpPr>
          <p:nvPr/>
        </p:nvSpPr>
        <p:spPr bwMode="auto">
          <a:xfrm>
            <a:off x="4695825" y="2922588"/>
            <a:ext cx="827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zh-TW" sz="2400">
                <a:solidFill>
                  <a:srgbClr val="00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6</a:t>
            </a:r>
            <a:r>
              <a:rPr lang="zh-TW" altLang="en-US" sz="2400">
                <a:solidFill>
                  <a:srgbClr val="00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月</a:t>
            </a:r>
          </a:p>
        </p:txBody>
      </p:sp>
      <p:sp>
        <p:nvSpPr>
          <p:cNvPr id="31" name="圓角矩形 30">
            <a:extLst>
              <a:ext uri="{FF2B5EF4-FFF2-40B4-BE49-F238E27FC236}">
                <a16:creationId xmlns:a16="http://schemas.microsoft.com/office/drawing/2014/main" id="{40527BD3-BDC0-4704-A330-292E69131464}"/>
              </a:ext>
            </a:extLst>
          </p:cNvPr>
          <p:cNvSpPr/>
          <p:nvPr/>
        </p:nvSpPr>
        <p:spPr>
          <a:xfrm>
            <a:off x="4541838" y="3490913"/>
            <a:ext cx="1133475" cy="496887"/>
          </a:xfrm>
          <a:prstGeom prst="roundRect">
            <a:avLst/>
          </a:prstGeom>
          <a:solidFill>
            <a:srgbClr val="7030A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dirty="0">
                <a:solidFill>
                  <a:prstClr val="white"/>
                </a:solidFill>
                <a:latin typeface="華康粗圓體" pitchFamily="49" charset="-120"/>
                <a:ea typeface="華康粗圓體" pitchFamily="49" charset="-120"/>
              </a:rPr>
              <a:t>直升</a:t>
            </a:r>
          </a:p>
        </p:txBody>
      </p:sp>
      <p:sp>
        <p:nvSpPr>
          <p:cNvPr id="32" name="文字方塊 31"/>
          <p:cNvSpPr txBox="1">
            <a:spLocks noChangeArrowheads="1"/>
          </p:cNvSpPr>
          <p:nvPr/>
        </p:nvSpPr>
        <p:spPr bwMode="auto">
          <a:xfrm>
            <a:off x="8065615" y="2919413"/>
            <a:ext cx="827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zh-TW" sz="2400" dirty="0">
                <a:solidFill>
                  <a:srgbClr val="00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7</a:t>
            </a:r>
            <a:r>
              <a:rPr lang="zh-TW" altLang="en-US" sz="2400" dirty="0">
                <a:solidFill>
                  <a:srgbClr val="00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月</a:t>
            </a:r>
          </a:p>
        </p:txBody>
      </p: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354B24F0-B034-420C-9895-3F9935C7F4CF}"/>
              </a:ext>
            </a:extLst>
          </p:cNvPr>
          <p:cNvCxnSpPr/>
          <p:nvPr/>
        </p:nvCxnSpPr>
        <p:spPr>
          <a:xfrm flipV="1">
            <a:off x="10010775" y="2784475"/>
            <a:ext cx="0" cy="466725"/>
          </a:xfrm>
          <a:prstGeom prst="straightConnector1">
            <a:avLst/>
          </a:prstGeom>
          <a:ln w="76200">
            <a:solidFill>
              <a:srgbClr val="3D79C2"/>
            </a:solidFill>
            <a:tailEnd type="arrow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sp>
        <p:nvSpPr>
          <p:cNvPr id="34" name="圓角矩形 33">
            <a:extLst>
              <a:ext uri="{FF2B5EF4-FFF2-40B4-BE49-F238E27FC236}">
                <a16:creationId xmlns:a16="http://schemas.microsoft.com/office/drawing/2014/main" id="{DE5F57E4-CCA1-40EB-A9D7-049FC06B2CF4}"/>
              </a:ext>
            </a:extLst>
          </p:cNvPr>
          <p:cNvSpPr/>
          <p:nvPr/>
        </p:nvSpPr>
        <p:spPr>
          <a:xfrm>
            <a:off x="9559925" y="1973263"/>
            <a:ext cx="1082675" cy="86518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800" dirty="0">
                <a:solidFill>
                  <a:prstClr val="white"/>
                </a:solidFill>
                <a:latin typeface="華康粗圓體" pitchFamily="49" charset="-120"/>
                <a:ea typeface="華康粗圓體" pitchFamily="49" charset="-120"/>
              </a:rPr>
              <a:t>報到</a:t>
            </a:r>
          </a:p>
        </p:txBody>
      </p:sp>
      <p:sp>
        <p:nvSpPr>
          <p:cNvPr id="36" name="文字方塊 35"/>
          <p:cNvSpPr txBox="1">
            <a:spLocks noChangeArrowheads="1"/>
          </p:cNvSpPr>
          <p:nvPr/>
        </p:nvSpPr>
        <p:spPr bwMode="auto">
          <a:xfrm>
            <a:off x="1627188" y="776288"/>
            <a:ext cx="2044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2400" dirty="0">
                <a:solidFill>
                  <a:srgbClr val="00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1.</a:t>
            </a:r>
            <a:r>
              <a:rPr lang="zh-TW" altLang="en-US" sz="2400" dirty="0">
                <a:solidFill>
                  <a:srgbClr val="00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藝術才能班</a:t>
            </a:r>
            <a:endParaRPr lang="en-US" altLang="zh-TW" sz="2400" dirty="0">
              <a:solidFill>
                <a:srgbClr val="00000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2400" dirty="0">
                <a:solidFill>
                  <a:srgbClr val="00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2.</a:t>
            </a:r>
            <a:r>
              <a:rPr lang="zh-TW" altLang="en-US" sz="2400" dirty="0">
                <a:solidFill>
                  <a:srgbClr val="00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專業群科</a:t>
            </a:r>
            <a:endParaRPr lang="en-US" altLang="zh-TW" sz="2400" dirty="0">
              <a:solidFill>
                <a:srgbClr val="00000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2400" dirty="0">
                <a:solidFill>
                  <a:srgbClr val="00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3.</a:t>
            </a:r>
            <a:r>
              <a:rPr lang="zh-TW" altLang="en-US" sz="2400" dirty="0">
                <a:solidFill>
                  <a:srgbClr val="00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體育班</a:t>
            </a:r>
          </a:p>
        </p:txBody>
      </p:sp>
      <p:sp>
        <p:nvSpPr>
          <p:cNvPr id="37" name="橢圓 36">
            <a:extLst>
              <a:ext uri="{FF2B5EF4-FFF2-40B4-BE49-F238E27FC236}">
                <a16:creationId xmlns:a16="http://schemas.microsoft.com/office/drawing/2014/main" id="{E0252260-A105-40E2-89A8-A8927F6CC7C7}"/>
              </a:ext>
            </a:extLst>
          </p:cNvPr>
          <p:cNvSpPr/>
          <p:nvPr/>
        </p:nvSpPr>
        <p:spPr>
          <a:xfrm>
            <a:off x="908050" y="3213100"/>
            <a:ext cx="288925" cy="287338"/>
          </a:xfrm>
          <a:prstGeom prst="ellipse">
            <a:avLst/>
          </a:prstGeom>
          <a:solidFill>
            <a:srgbClr val="3939FF"/>
          </a:solidFill>
          <a:ln>
            <a:solidFill>
              <a:srgbClr val="3939FF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88E746A1-7D4F-4A23-A9AC-837B7527E38A}"/>
              </a:ext>
            </a:extLst>
          </p:cNvPr>
          <p:cNvCxnSpPr>
            <a:stCxn id="37" idx="4"/>
          </p:cNvCxnSpPr>
          <p:nvPr/>
        </p:nvCxnSpPr>
        <p:spPr>
          <a:xfrm>
            <a:off x="1052513" y="3500438"/>
            <a:ext cx="0" cy="709612"/>
          </a:xfrm>
          <a:prstGeom prst="straightConnector1">
            <a:avLst/>
          </a:prstGeom>
          <a:ln w="76200">
            <a:solidFill>
              <a:srgbClr val="393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字方塊 38"/>
          <p:cNvSpPr txBox="1">
            <a:spLocks noChangeArrowheads="1"/>
          </p:cNvSpPr>
          <p:nvPr/>
        </p:nvSpPr>
        <p:spPr bwMode="auto">
          <a:xfrm>
            <a:off x="1017588" y="3797300"/>
            <a:ext cx="13985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2400">
                <a:solidFill>
                  <a:srgbClr val="00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 </a:t>
            </a:r>
            <a:r>
              <a:rPr lang="zh-TW" altLang="en-US" sz="2400">
                <a:solidFill>
                  <a:srgbClr val="00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科學班</a:t>
            </a:r>
          </a:p>
        </p:txBody>
      </p:sp>
      <p:sp>
        <p:nvSpPr>
          <p:cNvPr id="40" name="文字方塊 39"/>
          <p:cNvSpPr txBox="1">
            <a:spLocks noChangeArrowheads="1"/>
          </p:cNvSpPr>
          <p:nvPr/>
        </p:nvSpPr>
        <p:spPr bwMode="auto">
          <a:xfrm>
            <a:off x="603250" y="2794000"/>
            <a:ext cx="984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zh-TW" sz="2000">
                <a:solidFill>
                  <a:srgbClr val="00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3</a:t>
            </a:r>
            <a:r>
              <a:rPr lang="zh-TW" altLang="en-US" sz="2000">
                <a:solidFill>
                  <a:srgbClr val="00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月</a:t>
            </a:r>
          </a:p>
        </p:txBody>
      </p:sp>
      <p:sp>
        <p:nvSpPr>
          <p:cNvPr id="41" name="橢圓 40">
            <a:extLst>
              <a:ext uri="{FF2B5EF4-FFF2-40B4-BE49-F238E27FC236}">
                <a16:creationId xmlns:a16="http://schemas.microsoft.com/office/drawing/2014/main" id="{A173A903-674C-46E8-9FB2-9F2E8719FF4B}"/>
              </a:ext>
            </a:extLst>
          </p:cNvPr>
          <p:cNvSpPr/>
          <p:nvPr/>
        </p:nvSpPr>
        <p:spPr>
          <a:xfrm>
            <a:off x="7963716" y="3213100"/>
            <a:ext cx="288925" cy="287338"/>
          </a:xfrm>
          <a:prstGeom prst="ellipse">
            <a:avLst/>
          </a:prstGeom>
          <a:solidFill>
            <a:srgbClr val="3939FF"/>
          </a:solidFill>
          <a:ln>
            <a:solidFill>
              <a:srgbClr val="3939FF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5" name="圓角矩形 44">
            <a:extLst>
              <a:ext uri="{FF2B5EF4-FFF2-40B4-BE49-F238E27FC236}">
                <a16:creationId xmlns:a16="http://schemas.microsoft.com/office/drawing/2014/main" id="{3E9442E5-C97A-485B-B06B-BBEC323B9C31}"/>
              </a:ext>
            </a:extLst>
          </p:cNvPr>
          <p:cNvSpPr/>
          <p:nvPr/>
        </p:nvSpPr>
        <p:spPr>
          <a:xfrm>
            <a:off x="9755188" y="4270375"/>
            <a:ext cx="2195512" cy="962025"/>
          </a:xfrm>
          <a:prstGeom prst="roundRect">
            <a:avLst/>
          </a:prstGeom>
          <a:solidFill>
            <a:srgbClr val="DA433E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3200" dirty="0">
                <a:solidFill>
                  <a:prstClr val="white"/>
                </a:solidFill>
                <a:latin typeface="華康粗圓體" pitchFamily="49" charset="-120"/>
                <a:ea typeface="華康粗圓體" pitchFamily="49" charset="-120"/>
              </a:rPr>
              <a:t>免試續招</a:t>
            </a:r>
            <a:endParaRPr lang="en-US" altLang="zh-TW" sz="3200" dirty="0">
              <a:solidFill>
                <a:prstClr val="white"/>
              </a:solidFill>
              <a:latin typeface="華康粗圓體" pitchFamily="49" charset="-120"/>
              <a:ea typeface="華康粗圓體" pitchFamily="49" charset="-120"/>
            </a:endParaRPr>
          </a:p>
          <a:p>
            <a:pPr algn="ctr">
              <a:defRPr/>
            </a:pPr>
            <a:r>
              <a:rPr lang="en-US" altLang="zh-TW" sz="2400" dirty="0">
                <a:solidFill>
                  <a:prstClr val="white"/>
                </a:solidFill>
                <a:latin typeface="華康粗圓體" pitchFamily="49" charset="-120"/>
                <a:ea typeface="華康粗圓體" pitchFamily="49" charset="-120"/>
              </a:rPr>
              <a:t>(7</a:t>
            </a:r>
            <a:r>
              <a:rPr lang="zh-TW" altLang="en-US" sz="2400" dirty="0">
                <a:solidFill>
                  <a:prstClr val="white"/>
                </a:solidFill>
                <a:latin typeface="華康粗圓體" pitchFamily="49" charset="-120"/>
                <a:ea typeface="華康粗圓體" pitchFamily="49" charset="-120"/>
              </a:rPr>
              <a:t>月中下旬</a:t>
            </a:r>
            <a:r>
              <a:rPr lang="en-US" altLang="zh-TW" sz="2400" dirty="0">
                <a:solidFill>
                  <a:prstClr val="white"/>
                </a:solidFill>
                <a:latin typeface="華康粗圓體" pitchFamily="49" charset="-120"/>
                <a:ea typeface="華康粗圓體" pitchFamily="49" charset="-120"/>
              </a:rPr>
              <a:t>)</a:t>
            </a:r>
            <a:endParaRPr lang="zh-TW" altLang="en-US" sz="3200" dirty="0">
              <a:solidFill>
                <a:prstClr val="white"/>
              </a:solidFill>
              <a:latin typeface="華康粗圓體" pitchFamily="49" charset="-120"/>
              <a:ea typeface="華康粗圓體" pitchFamily="49" charset="-120"/>
            </a:endParaRPr>
          </a:p>
        </p:txBody>
      </p:sp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BF0DA6FB-A944-4237-BD43-96DB2D19768D}"/>
              </a:ext>
            </a:extLst>
          </p:cNvPr>
          <p:cNvCxnSpPr/>
          <p:nvPr/>
        </p:nvCxnSpPr>
        <p:spPr>
          <a:xfrm>
            <a:off x="10674350" y="3567113"/>
            <a:ext cx="0" cy="701675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sp>
        <p:nvSpPr>
          <p:cNvPr id="47" name="橢圓 46">
            <a:extLst>
              <a:ext uri="{FF2B5EF4-FFF2-40B4-BE49-F238E27FC236}">
                <a16:creationId xmlns:a16="http://schemas.microsoft.com/office/drawing/2014/main" id="{6DC1B5CF-F825-4098-A79B-F3174EB38199}"/>
              </a:ext>
            </a:extLst>
          </p:cNvPr>
          <p:cNvSpPr/>
          <p:nvPr/>
        </p:nvSpPr>
        <p:spPr>
          <a:xfrm>
            <a:off x="10531475" y="3279775"/>
            <a:ext cx="287338" cy="28733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8" name="圓角矩形 47">
            <a:extLst>
              <a:ext uri="{FF2B5EF4-FFF2-40B4-BE49-F238E27FC236}">
                <a16:creationId xmlns:a16="http://schemas.microsoft.com/office/drawing/2014/main" id="{E5B95323-1A22-40FE-B01E-6CBBAF75FBC3}"/>
              </a:ext>
            </a:extLst>
          </p:cNvPr>
          <p:cNvSpPr/>
          <p:nvPr/>
        </p:nvSpPr>
        <p:spPr>
          <a:xfrm>
            <a:off x="301625" y="4254500"/>
            <a:ext cx="2106613" cy="960438"/>
          </a:xfrm>
          <a:prstGeom prst="roundRect">
            <a:avLst/>
          </a:prstGeom>
          <a:solidFill>
            <a:srgbClr val="3333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3200" dirty="0">
                <a:solidFill>
                  <a:prstClr val="white"/>
                </a:solidFill>
                <a:latin typeface="華康粗圓體" pitchFamily="49" charset="-120"/>
                <a:ea typeface="華康粗圓體" pitchFamily="49" charset="-120"/>
              </a:rPr>
              <a:t>特色招生</a:t>
            </a:r>
            <a:endParaRPr lang="en-US" altLang="zh-TW" sz="3200" dirty="0">
              <a:solidFill>
                <a:prstClr val="white"/>
              </a:solidFill>
              <a:latin typeface="華康粗圓體" pitchFamily="49" charset="-120"/>
              <a:ea typeface="華康粗圓體" pitchFamily="49" charset="-120"/>
            </a:endParaRPr>
          </a:p>
          <a:p>
            <a:pPr algn="ctr">
              <a:defRPr/>
            </a:pPr>
            <a:r>
              <a:rPr lang="zh-TW" altLang="en-US" sz="2133" dirty="0">
                <a:solidFill>
                  <a:prstClr val="white"/>
                </a:solidFill>
                <a:latin typeface="華康粗圓體" pitchFamily="49" charset="-120"/>
                <a:ea typeface="華康粗圓體" pitchFamily="49" charset="-120"/>
              </a:rPr>
              <a:t>（甄選入學）</a:t>
            </a:r>
          </a:p>
        </p:txBody>
      </p:sp>
      <p:sp>
        <p:nvSpPr>
          <p:cNvPr id="49" name="圓角矩形 48">
            <a:extLst>
              <a:ext uri="{FF2B5EF4-FFF2-40B4-BE49-F238E27FC236}">
                <a16:creationId xmlns:a16="http://schemas.microsoft.com/office/drawing/2014/main" id="{53844A78-0FF1-4CB0-8E07-7BC08FE4CB7D}"/>
              </a:ext>
            </a:extLst>
          </p:cNvPr>
          <p:cNvSpPr/>
          <p:nvPr/>
        </p:nvSpPr>
        <p:spPr>
          <a:xfrm>
            <a:off x="1503363" y="1930400"/>
            <a:ext cx="2292350" cy="863600"/>
          </a:xfrm>
          <a:prstGeom prst="roundRect">
            <a:avLst/>
          </a:prstGeom>
          <a:solidFill>
            <a:srgbClr val="3333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3200" dirty="0">
                <a:solidFill>
                  <a:prstClr val="white"/>
                </a:solidFill>
                <a:latin typeface="華康粗圓體" pitchFamily="49" charset="-120"/>
                <a:ea typeface="華康粗圓體" pitchFamily="49" charset="-120"/>
              </a:rPr>
              <a:t>術科測驗</a:t>
            </a:r>
          </a:p>
        </p:txBody>
      </p:sp>
      <p:sp>
        <p:nvSpPr>
          <p:cNvPr id="50" name="文字方塊 49"/>
          <p:cNvSpPr txBox="1">
            <a:spLocks noChangeArrowheads="1"/>
          </p:cNvSpPr>
          <p:nvPr/>
        </p:nvSpPr>
        <p:spPr bwMode="auto">
          <a:xfrm>
            <a:off x="9089231" y="1376362"/>
            <a:ext cx="29511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2400" dirty="0">
                <a:solidFill>
                  <a:srgbClr val="00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7</a:t>
            </a:r>
            <a:r>
              <a:rPr lang="zh-TW" altLang="en-US" sz="2400" dirty="0">
                <a:solidFill>
                  <a:srgbClr val="00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月放榜  報到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C81915A-10A4-45BF-A293-135B584476E8}"/>
              </a:ext>
            </a:extLst>
          </p:cNvPr>
          <p:cNvSpPr/>
          <p:nvPr/>
        </p:nvSpPr>
        <p:spPr>
          <a:xfrm>
            <a:off x="1716088" y="34925"/>
            <a:ext cx="8437562" cy="749300"/>
          </a:xfrm>
          <a:prstGeom prst="rect">
            <a:avLst/>
          </a:prstGeom>
          <a:solidFill>
            <a:srgbClr val="0000FF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4267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臺南區高中職多元入學重要日程表</a:t>
            </a:r>
          </a:p>
        </p:txBody>
      </p:sp>
      <p:sp>
        <p:nvSpPr>
          <p:cNvPr id="51" name="圓角矩形 50">
            <a:extLst>
              <a:ext uri="{FF2B5EF4-FFF2-40B4-BE49-F238E27FC236}">
                <a16:creationId xmlns:a16="http://schemas.microsoft.com/office/drawing/2014/main" id="{9A820408-0FF5-48A7-998D-74643FBF4EC2}"/>
              </a:ext>
            </a:extLst>
          </p:cNvPr>
          <p:cNvSpPr/>
          <p:nvPr/>
        </p:nvSpPr>
        <p:spPr>
          <a:xfrm>
            <a:off x="1587500" y="5338763"/>
            <a:ext cx="2195513" cy="982662"/>
          </a:xfrm>
          <a:prstGeom prst="roundRect">
            <a:avLst/>
          </a:prstGeom>
          <a:solidFill>
            <a:srgbClr val="DA433E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3200" dirty="0">
                <a:solidFill>
                  <a:prstClr val="white"/>
                </a:solidFill>
                <a:latin typeface="華康粗圓體" pitchFamily="49" charset="-120"/>
                <a:ea typeface="華康粗圓體" pitchFamily="49" charset="-120"/>
              </a:rPr>
              <a:t>完全免試</a:t>
            </a:r>
          </a:p>
        </p:txBody>
      </p:sp>
      <p:sp>
        <p:nvSpPr>
          <p:cNvPr id="104489" name="投影片編號版面配置區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4ECEAF5-58E6-4767-B92E-2C4AF151EF38}" type="slidenum">
              <a:rPr lang="zh-TW" altLang="en-US" smtClean="0">
                <a:solidFill>
                  <a:srgbClr val="FE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zh-TW" altLang="en-US">
              <a:solidFill>
                <a:srgbClr val="FEFFFF"/>
              </a:solidFill>
            </a:endParaRPr>
          </a:p>
        </p:txBody>
      </p:sp>
      <p:cxnSp>
        <p:nvCxnSpPr>
          <p:cNvPr id="52" name="直線接點 51">
            <a:extLst>
              <a:ext uri="{FF2B5EF4-FFF2-40B4-BE49-F238E27FC236}">
                <a16:creationId xmlns:a16="http://schemas.microsoft.com/office/drawing/2014/main" id="{8055246E-5DEB-4F67-B6ED-F152D8E185F8}"/>
              </a:ext>
            </a:extLst>
          </p:cNvPr>
          <p:cNvCxnSpPr>
            <a:cxnSpLocks/>
          </p:cNvCxnSpPr>
          <p:nvPr/>
        </p:nvCxnSpPr>
        <p:spPr>
          <a:xfrm>
            <a:off x="7500166" y="4268788"/>
            <a:ext cx="1995488" cy="865187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 nodeType="clickPar">
                      <p:stCondLst>
                        <p:cond delay="indefinite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4" grpId="0"/>
      <p:bldP spid="15" grpId="0"/>
      <p:bldP spid="16" grpId="0"/>
      <p:bldP spid="20" grpId="0"/>
      <p:bldP spid="24" grpId="0" animBg="1"/>
      <p:bldP spid="27" grpId="0" animBg="1"/>
      <p:bldP spid="29" grpId="0"/>
      <p:bldP spid="30" grpId="0"/>
      <p:bldP spid="32" grpId="0"/>
      <p:bldP spid="36" grpId="0"/>
      <p:bldP spid="37" grpId="0" animBg="1"/>
      <p:bldP spid="39" grpId="0"/>
      <p:bldP spid="40" grpId="0"/>
      <p:bldP spid="47" grpId="0" animBg="1"/>
      <p:bldP spid="5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標題 1"/>
          <p:cNvSpPr>
            <a:spLocks noGrp="1"/>
          </p:cNvSpPr>
          <p:nvPr>
            <p:ph type="title"/>
          </p:nvPr>
        </p:nvSpPr>
        <p:spPr>
          <a:xfrm>
            <a:off x="2125663" y="512763"/>
            <a:ext cx="8912225" cy="639762"/>
          </a:xfrm>
        </p:spPr>
        <p:txBody>
          <a:bodyPr/>
          <a:lstStyle/>
          <a:p>
            <a:r>
              <a:rPr lang="zh-TW" altLang="en-US" b="1" dirty="0"/>
              <a:t>「多元學習表現」</a:t>
            </a:r>
            <a:r>
              <a:rPr lang="zh-TW" altLang="en-US" dirty="0"/>
              <a:t>調整前後對照 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752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5DD1AC7-9407-4578-BAD5-D8B4F99F34B8}" type="slidenum">
              <a:rPr lang="zh-TW" altLang="en-US" smtClean="0">
                <a:solidFill>
                  <a:srgbClr val="FE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zh-TW" altLang="en-US">
              <a:solidFill>
                <a:srgbClr val="FEFFFF"/>
              </a:solidFill>
            </a:endParaRPr>
          </a:p>
        </p:txBody>
      </p:sp>
      <p:pic>
        <p:nvPicPr>
          <p:cNvPr id="107524" name="圖片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663" y="1152525"/>
            <a:ext cx="8228012" cy="543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標題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604837"/>
          </a:xfrm>
        </p:spPr>
        <p:txBody>
          <a:bodyPr/>
          <a:lstStyle/>
          <a:p>
            <a:r>
              <a:rPr lang="zh-TW" altLang="en-US" b="1"/>
              <a:t>「國中教育會考」</a:t>
            </a:r>
            <a:r>
              <a:rPr lang="zh-TW" altLang="en-US"/>
              <a:t>調整前後對照 </a:t>
            </a:r>
          </a:p>
        </p:txBody>
      </p:sp>
      <p:sp>
        <p:nvSpPr>
          <p:cNvPr id="109571" name="投影片編號版面配置區 3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55842FA8-3998-4BB6-935C-3039BA6D0133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17</a:t>
            </a:fld>
            <a:endParaRPr kumimoji="0" lang="zh-TW" altLang="en-US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9572" name="圖片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013" y="1228725"/>
            <a:ext cx="7996237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BA744E02-EF9C-4991-90A3-FDDC3744568F}"/>
              </a:ext>
            </a:extLst>
          </p:cNvPr>
          <p:cNvSpPr txBox="1"/>
          <p:nvPr/>
        </p:nvSpPr>
        <p:spPr>
          <a:xfrm>
            <a:off x="1428750" y="5606324"/>
            <a:ext cx="34676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FF0000"/>
                </a:solidFill>
              </a:rPr>
              <a:t>   總積點只在</a:t>
            </a:r>
            <a:endParaRPr lang="en-US" altLang="zh-TW" sz="3200" b="1" dirty="0">
              <a:solidFill>
                <a:srgbClr val="FF0000"/>
              </a:solidFill>
            </a:endParaRPr>
          </a:p>
          <a:p>
            <a:pPr algn="ctr"/>
            <a:r>
              <a:rPr lang="zh-TW" altLang="en-US" sz="3200" b="1" dirty="0">
                <a:solidFill>
                  <a:srgbClr val="FF0000"/>
                </a:solidFill>
              </a:rPr>
              <a:t>「同分比序」時用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7714138"/>
              </p:ext>
            </p:extLst>
          </p:nvPr>
        </p:nvGraphicFramePr>
        <p:xfrm>
          <a:off x="2576513" y="1284288"/>
          <a:ext cx="6540501" cy="34051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3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27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2724">
                  <a:extLst>
                    <a:ext uri="{9D8B030D-6E8A-4147-A177-3AD203B41FA5}">
                      <a16:colId xmlns:a16="http://schemas.microsoft.com/office/drawing/2014/main" val="1047505374"/>
                    </a:ext>
                  </a:extLst>
                </a:gridCol>
                <a:gridCol w="622724">
                  <a:extLst>
                    <a:ext uri="{9D8B030D-6E8A-4147-A177-3AD203B41FA5}">
                      <a16:colId xmlns:a16="http://schemas.microsoft.com/office/drawing/2014/main" val="1697171055"/>
                    </a:ext>
                  </a:extLst>
                </a:gridCol>
                <a:gridCol w="6227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2724">
                  <a:extLst>
                    <a:ext uri="{9D8B030D-6E8A-4147-A177-3AD203B41FA5}">
                      <a16:colId xmlns:a16="http://schemas.microsoft.com/office/drawing/2014/main" val="4213801140"/>
                    </a:ext>
                  </a:extLst>
                </a:gridCol>
                <a:gridCol w="622724">
                  <a:extLst>
                    <a:ext uri="{9D8B030D-6E8A-4147-A177-3AD203B41FA5}">
                      <a16:colId xmlns:a16="http://schemas.microsoft.com/office/drawing/2014/main" val="3548984853"/>
                    </a:ext>
                  </a:extLst>
                </a:gridCol>
                <a:gridCol w="12609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0689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2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等級</a:t>
                      </a:r>
                      <a:endParaRPr lang="zh-TW" alt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764" marR="4764" marT="4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EB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32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精熟</a:t>
                      </a:r>
                      <a:endParaRPr lang="zh-TW" alt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764" marR="4764" marT="4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E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32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基礎</a:t>
                      </a:r>
                      <a:endParaRPr lang="zh-TW" alt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764" marR="4764" marT="4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E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2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待加強</a:t>
                      </a:r>
                      <a:endParaRPr lang="zh-TW" alt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764" marR="4764" marT="4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E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968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2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等級</a:t>
                      </a:r>
                      <a:endParaRPr lang="zh-TW" alt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764" marR="4764" marT="4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EB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3200" u="none" strike="noStrike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A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764" marR="4764" marT="4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E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3200" u="none" strike="noStrike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B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764" marR="4764" marT="4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E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u="none" strike="noStrike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C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764" marR="4764" marT="4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E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375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2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積分</a:t>
                      </a:r>
                      <a:endParaRPr lang="zh-TW" alt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764" marR="4764" marT="4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EB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altLang="zh-TW" sz="3200" u="none" strike="noStrike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</a:t>
                      </a:r>
                      <a:endParaRPr lang="en-US" altLang="zh-TW" sz="3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764" marR="4764" marT="4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E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altLang="zh-TW" sz="3200" u="none" strike="noStrike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</a:t>
                      </a:r>
                      <a:endParaRPr lang="en-US" altLang="zh-TW" sz="3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764" marR="4764" marT="4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E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3200" u="none" strike="noStrike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endParaRPr lang="en-US" altLang="zh-TW" sz="3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764" marR="4764" marT="4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E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052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標註</a:t>
                      </a:r>
                    </a:p>
                  </a:txBody>
                  <a:tcPr marL="4764" marR="4764" marT="4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A++</a:t>
                      </a:r>
                      <a:endParaRPr lang="en-US" altLang="zh-TW" sz="3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764" marR="4764" marT="4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/>
                      <a:r>
                        <a:rPr lang="en-US" altLang="zh-TW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A+</a:t>
                      </a:r>
                    </a:p>
                  </a:txBody>
                  <a:tcPr marL="4764" marR="4764" marT="4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/>
                      <a:r>
                        <a:rPr lang="en-US" altLang="zh-TW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4764" marR="4764" marT="4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/>
                      <a:r>
                        <a:rPr lang="en-US" altLang="zh-TW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B++</a:t>
                      </a:r>
                    </a:p>
                  </a:txBody>
                  <a:tcPr marL="4764" marR="4764" marT="4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/>
                      <a:r>
                        <a:rPr lang="en-US" altLang="zh-TW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B+</a:t>
                      </a:r>
                    </a:p>
                  </a:txBody>
                  <a:tcPr marL="4764" marR="4764" marT="4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/>
                      <a:r>
                        <a:rPr lang="en-US" altLang="zh-TW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4764" marR="4764" marT="4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/>
                      <a:r>
                        <a:rPr lang="en-US" altLang="zh-TW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4764" marR="4764" marT="4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3345719"/>
                  </a:ext>
                </a:extLst>
              </a:tr>
              <a:tr h="78052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積點</a:t>
                      </a:r>
                    </a:p>
                  </a:txBody>
                  <a:tcPr marL="4764" marR="4764" marT="4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4764" marR="4764" marT="4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4764" marR="4764" marT="4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764" marR="4764" marT="4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764" marR="4764" marT="4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764" marR="4764" marT="4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764" marR="4764" marT="4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764" marR="4764" marT="4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1145964"/>
                  </a:ext>
                </a:extLst>
              </a:tr>
            </a:tbl>
          </a:graphicData>
        </a:graphic>
      </p:graphicFrame>
      <p:sp>
        <p:nvSpPr>
          <p:cNvPr id="110638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C1F6827-0418-4EB2-8E8F-AA7E5A30C73E}" type="slidenum">
              <a:rPr lang="zh-TW" altLang="en-US" smtClean="0">
                <a:solidFill>
                  <a:srgbClr val="FE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zh-TW" altLang="en-US">
              <a:solidFill>
                <a:srgbClr val="FEFFFF"/>
              </a:solidFill>
            </a:endParaRPr>
          </a:p>
        </p:txBody>
      </p:sp>
      <p:sp>
        <p:nvSpPr>
          <p:cNvPr id="110639" name="標題 1"/>
          <p:cNvSpPr txBox="1">
            <a:spLocks/>
          </p:cNvSpPr>
          <p:nvPr/>
        </p:nvSpPr>
        <p:spPr bwMode="auto">
          <a:xfrm>
            <a:off x="2349500" y="501650"/>
            <a:ext cx="90233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429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 defTabSz="3429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 defTabSz="3429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 defTabSz="3429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 defTabSz="3429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defTabSz="3429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defTabSz="3429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defTabSz="3429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defTabSz="3429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zh-TW" altLang="en-US" sz="3600" b="1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教育會考</a:t>
            </a:r>
            <a:r>
              <a:rPr kumimoji="0" lang="en-US" altLang="zh-TW" sz="3600" b="1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kumimoji="0" lang="zh-TW" altLang="en-US" sz="3600" b="1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臺南區</a:t>
            </a:r>
            <a:r>
              <a:rPr kumimoji="0" lang="zh-TW" altLang="en-US" sz="36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採計方式</a:t>
            </a:r>
            <a:endParaRPr kumimoji="0" lang="zh-TW" altLang="en-US" sz="3600">
              <a:solidFill>
                <a:srgbClr val="26262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9292F493-FDFE-4FA1-8F1E-225A9A84B0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4467921"/>
              </p:ext>
            </p:extLst>
          </p:nvPr>
        </p:nvGraphicFramePr>
        <p:xfrm>
          <a:off x="2576513" y="5008563"/>
          <a:ext cx="6540501" cy="15605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3187">
                  <a:extLst>
                    <a:ext uri="{9D8B030D-6E8A-4147-A177-3AD203B41FA5}">
                      <a16:colId xmlns:a16="http://schemas.microsoft.com/office/drawing/2014/main" val="523914258"/>
                    </a:ext>
                  </a:extLst>
                </a:gridCol>
                <a:gridCol w="713902">
                  <a:extLst>
                    <a:ext uri="{9D8B030D-6E8A-4147-A177-3AD203B41FA5}">
                      <a16:colId xmlns:a16="http://schemas.microsoft.com/office/drawing/2014/main" val="651610285"/>
                    </a:ext>
                  </a:extLst>
                </a:gridCol>
                <a:gridCol w="713902">
                  <a:extLst>
                    <a:ext uri="{9D8B030D-6E8A-4147-A177-3AD203B41FA5}">
                      <a16:colId xmlns:a16="http://schemas.microsoft.com/office/drawing/2014/main" val="1888766754"/>
                    </a:ext>
                  </a:extLst>
                </a:gridCol>
                <a:gridCol w="713902">
                  <a:extLst>
                    <a:ext uri="{9D8B030D-6E8A-4147-A177-3AD203B41FA5}">
                      <a16:colId xmlns:a16="http://schemas.microsoft.com/office/drawing/2014/main" val="3543000124"/>
                    </a:ext>
                  </a:extLst>
                </a:gridCol>
                <a:gridCol w="713902">
                  <a:extLst>
                    <a:ext uri="{9D8B030D-6E8A-4147-A177-3AD203B41FA5}">
                      <a16:colId xmlns:a16="http://schemas.microsoft.com/office/drawing/2014/main" val="4007140634"/>
                    </a:ext>
                  </a:extLst>
                </a:gridCol>
                <a:gridCol w="713902">
                  <a:extLst>
                    <a:ext uri="{9D8B030D-6E8A-4147-A177-3AD203B41FA5}">
                      <a16:colId xmlns:a16="http://schemas.microsoft.com/office/drawing/2014/main" val="3441389201"/>
                    </a:ext>
                  </a:extLst>
                </a:gridCol>
                <a:gridCol w="713902">
                  <a:extLst>
                    <a:ext uri="{9D8B030D-6E8A-4147-A177-3AD203B41FA5}">
                      <a16:colId xmlns:a16="http://schemas.microsoft.com/office/drawing/2014/main" val="2391163664"/>
                    </a:ext>
                  </a:extLst>
                </a:gridCol>
                <a:gridCol w="713902">
                  <a:extLst>
                    <a:ext uri="{9D8B030D-6E8A-4147-A177-3AD203B41FA5}">
                      <a16:colId xmlns:a16="http://schemas.microsoft.com/office/drawing/2014/main" val="3444163180"/>
                    </a:ext>
                  </a:extLst>
                </a:gridCol>
              </a:tblGrid>
              <a:tr h="78025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作文級分</a:t>
                      </a:r>
                    </a:p>
                  </a:txBody>
                  <a:tcPr marL="4764" marR="4764" marT="47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4764" marR="4764" marT="47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/>
                      <a:r>
                        <a:rPr lang="en-US" altLang="zh-TW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764" marR="4764" marT="47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/>
                      <a:r>
                        <a:rPr lang="en-US" altLang="zh-TW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764" marR="4764" marT="47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/>
                      <a:r>
                        <a:rPr lang="en-US" altLang="zh-TW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764" marR="4764" marT="47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/>
                      <a:r>
                        <a:rPr lang="en-US" altLang="zh-TW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764" marR="4764" marT="47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/>
                      <a:r>
                        <a:rPr lang="en-US" altLang="zh-TW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764" marR="4764" marT="47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/>
                      <a:r>
                        <a:rPr lang="en-US" altLang="zh-TW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764" marR="4764" marT="47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7276836"/>
                  </a:ext>
                </a:extLst>
              </a:tr>
              <a:tr h="78025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積點</a:t>
                      </a:r>
                    </a:p>
                  </a:txBody>
                  <a:tcPr marL="4764" marR="4764" marT="47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/>
                      <a:r>
                        <a:rPr lang="en-US" altLang="zh-TW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764" marR="4764" marT="47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/>
                      <a:r>
                        <a:rPr lang="en-US" altLang="zh-TW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0.8</a:t>
                      </a:r>
                    </a:p>
                  </a:txBody>
                  <a:tcPr marL="4764" marR="4764" marT="47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/>
                      <a:r>
                        <a:rPr lang="en-US" altLang="zh-TW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0.6</a:t>
                      </a:r>
                    </a:p>
                  </a:txBody>
                  <a:tcPr marL="4764" marR="4764" marT="47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/>
                      <a:r>
                        <a:rPr lang="en-US" altLang="zh-TW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0.4</a:t>
                      </a:r>
                    </a:p>
                  </a:txBody>
                  <a:tcPr marL="4764" marR="4764" marT="47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/>
                      <a:r>
                        <a:rPr lang="en-US" altLang="zh-TW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0.2</a:t>
                      </a:r>
                    </a:p>
                  </a:txBody>
                  <a:tcPr marL="4764" marR="4764" marT="47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/>
                      <a:r>
                        <a:rPr lang="en-US" altLang="zh-TW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0.1</a:t>
                      </a:r>
                    </a:p>
                  </a:txBody>
                  <a:tcPr marL="4764" marR="4764" marT="47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/>
                      <a:r>
                        <a:rPr lang="en-US" altLang="zh-TW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764" marR="4764" marT="47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701107"/>
                  </a:ext>
                </a:extLst>
              </a:tr>
            </a:tbl>
          </a:graphicData>
        </a:graphic>
      </p:graphicFrame>
      <p:sp>
        <p:nvSpPr>
          <p:cNvPr id="3" name="矩形 2">
            <a:extLst>
              <a:ext uri="{FF2B5EF4-FFF2-40B4-BE49-F238E27FC236}">
                <a16:creationId xmlns:a16="http://schemas.microsoft.com/office/drawing/2014/main" id="{632BB0F0-72FE-455D-B6ED-E2ED77437456}"/>
              </a:ext>
            </a:extLst>
          </p:cNvPr>
          <p:cNvSpPr/>
          <p:nvPr/>
        </p:nvSpPr>
        <p:spPr>
          <a:xfrm>
            <a:off x="2576513" y="1284288"/>
            <a:ext cx="6540500" cy="18303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10670" name="文字方塊 3"/>
          <p:cNvSpPr txBox="1">
            <a:spLocks noChangeArrowheads="1"/>
          </p:cNvSpPr>
          <p:nvPr/>
        </p:nvSpPr>
        <p:spPr bwMode="auto">
          <a:xfrm>
            <a:off x="9228138" y="1782763"/>
            <a:ext cx="28511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r>
              <a:rPr lang="zh-TW" altLang="en-US" sz="3200">
                <a:solidFill>
                  <a:srgbClr val="FF0000"/>
                </a:solidFill>
              </a:rPr>
              <a:t>總積「分」</a:t>
            </a:r>
            <a:endParaRPr lang="en-US" altLang="zh-TW" sz="3200">
              <a:solidFill>
                <a:srgbClr val="FF0000"/>
              </a:solidFill>
            </a:endParaRPr>
          </a:p>
          <a:p>
            <a:r>
              <a:rPr lang="en-US" altLang="zh-TW" sz="3200">
                <a:solidFill>
                  <a:srgbClr val="FF0000"/>
                </a:solidFill>
              </a:rPr>
              <a:t>(</a:t>
            </a:r>
            <a:r>
              <a:rPr lang="zh-TW" altLang="en-US" sz="3200">
                <a:solidFill>
                  <a:srgbClr val="FF0000"/>
                </a:solidFill>
              </a:rPr>
              <a:t>滿分</a:t>
            </a:r>
            <a:r>
              <a:rPr lang="en-US" altLang="zh-TW" sz="3200">
                <a:solidFill>
                  <a:srgbClr val="FF0000"/>
                </a:solidFill>
              </a:rPr>
              <a:t>30</a:t>
            </a:r>
            <a:r>
              <a:rPr lang="zh-TW" altLang="en-US" sz="3200">
                <a:solidFill>
                  <a:srgbClr val="FF0000"/>
                </a:solidFill>
              </a:rPr>
              <a:t>分</a:t>
            </a:r>
            <a:r>
              <a:rPr lang="en-US" altLang="zh-TW" sz="3200">
                <a:solidFill>
                  <a:srgbClr val="FF0000"/>
                </a:solidFill>
              </a:rPr>
              <a:t>)</a:t>
            </a:r>
            <a:endParaRPr lang="zh-TW" altLang="en-US" sz="3200">
              <a:solidFill>
                <a:srgbClr val="FF000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685CF2E-B2DB-427E-A191-9C2E4DFEA9EC}"/>
              </a:ext>
            </a:extLst>
          </p:cNvPr>
          <p:cNvSpPr/>
          <p:nvPr/>
        </p:nvSpPr>
        <p:spPr>
          <a:xfrm>
            <a:off x="2576513" y="3182938"/>
            <a:ext cx="6540500" cy="3375025"/>
          </a:xfrm>
          <a:prstGeom prst="rect">
            <a:avLst/>
          </a:prstGeom>
          <a:noFill/>
          <a:ln w="762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rgbClr val="3939FF"/>
              </a:solidFill>
            </a:endParaRPr>
          </a:p>
        </p:txBody>
      </p:sp>
      <p:sp>
        <p:nvSpPr>
          <p:cNvPr id="110672" name="文字方塊 8"/>
          <p:cNvSpPr txBox="1">
            <a:spLocks noChangeArrowheads="1"/>
          </p:cNvSpPr>
          <p:nvPr/>
        </p:nvSpPr>
        <p:spPr bwMode="auto">
          <a:xfrm>
            <a:off x="9228138" y="4310063"/>
            <a:ext cx="28511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r>
              <a:rPr lang="zh-TW" altLang="en-US" sz="3200">
                <a:solidFill>
                  <a:srgbClr val="FF0000"/>
                </a:solidFill>
              </a:rPr>
              <a:t>總積「點」</a:t>
            </a:r>
            <a:endParaRPr lang="en-US" altLang="zh-TW" sz="3200">
              <a:solidFill>
                <a:srgbClr val="FF0000"/>
              </a:solidFill>
            </a:endParaRPr>
          </a:p>
          <a:p>
            <a:r>
              <a:rPr lang="en-US" altLang="zh-TW" sz="3200">
                <a:solidFill>
                  <a:srgbClr val="FF0000"/>
                </a:solidFill>
              </a:rPr>
              <a:t>(</a:t>
            </a:r>
            <a:r>
              <a:rPr lang="zh-TW" altLang="en-US" sz="3200">
                <a:solidFill>
                  <a:srgbClr val="FF0000"/>
                </a:solidFill>
              </a:rPr>
              <a:t>最高</a:t>
            </a:r>
            <a:r>
              <a:rPr lang="en-US" altLang="zh-TW" sz="3200">
                <a:solidFill>
                  <a:srgbClr val="FF0000"/>
                </a:solidFill>
              </a:rPr>
              <a:t>36</a:t>
            </a:r>
            <a:r>
              <a:rPr lang="zh-TW" altLang="en-US" sz="3200">
                <a:solidFill>
                  <a:srgbClr val="FF0000"/>
                </a:solidFill>
              </a:rPr>
              <a:t>積點</a:t>
            </a:r>
            <a:r>
              <a:rPr lang="en-US" altLang="zh-TW" sz="3200">
                <a:solidFill>
                  <a:srgbClr val="FF0000"/>
                </a:solidFill>
              </a:rPr>
              <a:t>)</a:t>
            </a:r>
          </a:p>
          <a:p>
            <a:endParaRPr lang="en-US" altLang="zh-TW" sz="3200">
              <a:solidFill>
                <a:srgbClr val="FF0000"/>
              </a:solidFill>
            </a:endParaRPr>
          </a:p>
          <a:p>
            <a:r>
              <a:rPr lang="zh-TW" altLang="en-US" sz="2800">
                <a:solidFill>
                  <a:srgbClr val="FF0000"/>
                </a:solidFill>
              </a:rPr>
              <a:t>同分比序時使用</a:t>
            </a:r>
            <a:endParaRPr lang="zh-TW" altLang="en-US" sz="32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標題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671512"/>
          </a:xfrm>
        </p:spPr>
        <p:txBody>
          <a:bodyPr/>
          <a:lstStyle/>
          <a:p>
            <a:r>
              <a:rPr lang="zh-TW" altLang="en-US" b="1"/>
              <a:t>「臺南區超額比序」</a:t>
            </a:r>
            <a:r>
              <a:rPr lang="zh-TW" altLang="en-US"/>
              <a:t>調整前後對照 </a:t>
            </a:r>
          </a:p>
        </p:txBody>
      </p:sp>
      <p:sp>
        <p:nvSpPr>
          <p:cNvPr id="111619" name="投影片編號版面配置區 3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A610C8F9-876C-40CB-839F-37D11D37E4C3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19</a:t>
            </a:fld>
            <a:endParaRPr kumimoji="0" lang="zh-TW" altLang="en-US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1620" name="圖片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9"/>
          <a:stretch>
            <a:fillRect/>
          </a:stretch>
        </p:blipFill>
        <p:spPr bwMode="auto">
          <a:xfrm>
            <a:off x="2592388" y="1295400"/>
            <a:ext cx="8275637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13" y="180975"/>
            <a:ext cx="9871075" cy="629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文字方塊 3"/>
          <p:cNvSpPr txBox="1">
            <a:spLocks noChangeArrowheads="1"/>
          </p:cNvSpPr>
          <p:nvPr/>
        </p:nvSpPr>
        <p:spPr bwMode="auto">
          <a:xfrm>
            <a:off x="2465388" y="5461000"/>
            <a:ext cx="8772525" cy="10144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6000" b="1">
                <a:solidFill>
                  <a:srgbClr val="FF0000"/>
                </a:solidFill>
                <a:latin typeface="Arial" panose="020B0604020202020204" pitchFamily="34" charset="0"/>
              </a:rPr>
              <a:t>http://12basic.tn.edu.tw</a:t>
            </a:r>
            <a:endParaRPr lang="zh-TW" altLang="en-US" sz="60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7348" name="投影片編號版面配置區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5F5A06B6-3A30-425C-B05E-45E830DF9500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2</a:t>
            </a:fld>
            <a:endParaRPr kumimoji="0" lang="zh-TW" altLang="en-US" smtClean="0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4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標題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604837"/>
          </a:xfrm>
        </p:spPr>
        <p:txBody>
          <a:bodyPr/>
          <a:lstStyle/>
          <a:p>
            <a:r>
              <a:rPr lang="zh-TW" altLang="en-US" b="1"/>
              <a:t>「同分比序順序」</a:t>
            </a:r>
            <a:r>
              <a:rPr lang="zh-TW" altLang="en-US"/>
              <a:t>調整前後對照 </a:t>
            </a:r>
          </a:p>
        </p:txBody>
      </p:sp>
      <p:sp>
        <p:nvSpPr>
          <p:cNvPr id="112643" name="投影片編號版面配置區 3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CE0EC164-2719-4960-AD35-104B11E97E16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20</a:t>
            </a:fld>
            <a:endParaRPr kumimoji="0" lang="zh-TW" altLang="en-US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ECA8637F-38B8-465B-BB78-3A75E99E01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549068"/>
              </p:ext>
            </p:extLst>
          </p:nvPr>
        </p:nvGraphicFramePr>
        <p:xfrm>
          <a:off x="2592388" y="1201738"/>
          <a:ext cx="8456612" cy="56086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7017">
                  <a:extLst>
                    <a:ext uri="{9D8B030D-6E8A-4147-A177-3AD203B41FA5}">
                      <a16:colId xmlns:a16="http://schemas.microsoft.com/office/drawing/2014/main" val="904826775"/>
                    </a:ext>
                  </a:extLst>
                </a:gridCol>
                <a:gridCol w="4939595">
                  <a:extLst>
                    <a:ext uri="{9D8B030D-6E8A-4147-A177-3AD203B41FA5}">
                      <a16:colId xmlns:a16="http://schemas.microsoft.com/office/drawing/2014/main" val="1500797496"/>
                    </a:ext>
                  </a:extLst>
                </a:gridCol>
              </a:tblGrid>
              <a:tr h="45722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調整前同分比序順序</a:t>
                      </a:r>
                    </a:p>
                  </a:txBody>
                  <a:tcPr marL="91446" marR="91446" marT="45723" marB="45723"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調整後</a:t>
                      </a:r>
                      <a:r>
                        <a:rPr lang="zh-TW" altLang="en-US" sz="2400" b="1" dirty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同分比序順序</a:t>
                      </a:r>
                    </a:p>
                  </a:txBody>
                  <a:tcPr marL="91446" marR="91446" marT="45723" marB="45723"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7562529"/>
                  </a:ext>
                </a:extLst>
              </a:tr>
              <a:tr h="45722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總積分</a:t>
                      </a:r>
                    </a:p>
                  </a:txBody>
                  <a:tcPr marL="91446" marR="91446" marT="45723" marB="45723"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總積分</a:t>
                      </a:r>
                    </a:p>
                  </a:txBody>
                  <a:tcPr marL="91446" marR="91446" marT="45723" marB="45723"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1293203"/>
                  </a:ext>
                </a:extLst>
              </a:tr>
              <a:tr h="45722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志願序</a:t>
                      </a:r>
                    </a:p>
                  </a:txBody>
                  <a:tcPr marL="91446" marR="91446" marT="45723" marB="45723"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志願序</a:t>
                      </a:r>
                    </a:p>
                  </a:txBody>
                  <a:tcPr marL="91446" marR="91446" marT="45723" marB="45723"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1306325"/>
                  </a:ext>
                </a:extLst>
              </a:tr>
              <a:tr h="45722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國中教育會考總積分</a:t>
                      </a:r>
                    </a:p>
                  </a:txBody>
                  <a:tcPr marL="91446" marR="91446" marT="45723" marB="45723"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國中教育會考總積分</a:t>
                      </a:r>
                    </a:p>
                  </a:txBody>
                  <a:tcPr marL="91446" marR="91446" marT="45723" marB="45723"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869259"/>
                  </a:ext>
                </a:extLst>
              </a:tr>
              <a:tr h="45722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多元學習表現總積分</a:t>
                      </a:r>
                    </a:p>
                  </a:txBody>
                  <a:tcPr marL="91446" marR="91446" marT="45723" marB="45723"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多元學習表現總積分</a:t>
                      </a:r>
                    </a:p>
                  </a:txBody>
                  <a:tcPr marL="91446" marR="91446" marT="45723" marB="45723"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6722533"/>
                  </a:ext>
                </a:extLst>
              </a:tr>
              <a:tr h="45722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體適能</a:t>
                      </a:r>
                    </a:p>
                  </a:txBody>
                  <a:tcPr marL="91446" marR="91446" marT="45723" marB="45723"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國中教育會考總積點</a:t>
                      </a:r>
                    </a:p>
                  </a:txBody>
                  <a:tcPr marL="91446" marR="91446" marT="45723" marB="45723"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102263"/>
                  </a:ext>
                </a:extLst>
              </a:tr>
              <a:tr h="82300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社團參與</a:t>
                      </a:r>
                    </a:p>
                  </a:txBody>
                  <a:tcPr marL="91446" marR="91446" marT="45723" marB="45723"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會考加註標示</a:t>
                      </a:r>
                      <a:endParaRPr lang="en-US" altLang="zh-TW" sz="2400" b="1" dirty="0">
                        <a:solidFill>
                          <a:schemeClr val="tx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en-US" altLang="zh-TW" sz="2400" b="1" dirty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(</a:t>
                      </a:r>
                      <a:r>
                        <a:rPr lang="zh-TW" altLang="en-US" sz="2400" b="1" dirty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含總標示及國英數自社分科標示</a:t>
                      </a:r>
                      <a:r>
                        <a:rPr lang="en-US" altLang="zh-TW" sz="2400" b="1" dirty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)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1446" marR="91446" marT="45723" marB="45723"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297946"/>
                  </a:ext>
                </a:extLst>
              </a:tr>
              <a:tr h="45722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寫作測驗</a:t>
                      </a:r>
                    </a:p>
                  </a:txBody>
                  <a:tcPr marL="91446" marR="91446" marT="45723" marB="45723"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u="sng" dirty="0">
                          <a:solidFill>
                            <a:srgbClr val="FF0000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志願序內之學校序</a:t>
                      </a:r>
                    </a:p>
                  </a:txBody>
                  <a:tcPr marL="91446" marR="91446" marT="45723" marB="45723"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712643"/>
                  </a:ext>
                </a:extLst>
              </a:tr>
              <a:tr h="39626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獎勵紀錄</a:t>
                      </a:r>
                    </a:p>
                  </a:txBody>
                  <a:tcPr marL="91446" marR="91446" marT="45723" marB="45723"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0" dirty="0">
                        <a:solidFill>
                          <a:schemeClr val="tx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1446" marR="91446" marT="45723" marB="45723"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6404455"/>
                  </a:ext>
                </a:extLst>
              </a:tr>
              <a:tr h="39626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服務學習</a:t>
                      </a:r>
                    </a:p>
                  </a:txBody>
                  <a:tcPr marL="91446" marR="91446" marT="45723" marB="45723"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0" dirty="0">
                        <a:solidFill>
                          <a:schemeClr val="tx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1446" marR="91446" marT="45723" marB="45723"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4480614"/>
                  </a:ext>
                </a:extLst>
              </a:tr>
              <a:tr h="39626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競賽成績</a:t>
                      </a:r>
                    </a:p>
                  </a:txBody>
                  <a:tcPr marL="91446" marR="91446" marT="45723" marB="45723"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0" dirty="0">
                        <a:solidFill>
                          <a:schemeClr val="tx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1446" marR="91446" marT="45723" marB="45723"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121742"/>
                  </a:ext>
                </a:extLst>
              </a:tr>
              <a:tr h="39626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會考加註標示</a:t>
                      </a:r>
                    </a:p>
                  </a:txBody>
                  <a:tcPr marL="91446" marR="91446" marT="45723" marB="45723"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0" dirty="0">
                        <a:solidFill>
                          <a:schemeClr val="tx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1446" marR="91446" marT="45723" marB="45723"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697493"/>
                  </a:ext>
                </a:extLst>
              </a:tr>
            </a:tbl>
          </a:graphicData>
        </a:graphic>
      </p:graphicFrame>
      <p:sp>
        <p:nvSpPr>
          <p:cNvPr id="6" name="語音泡泡: 矩形 5">
            <a:extLst>
              <a:ext uri="{FF2B5EF4-FFF2-40B4-BE49-F238E27FC236}">
                <a16:creationId xmlns:a16="http://schemas.microsoft.com/office/drawing/2014/main" id="{96A56608-EC08-4D99-913A-62982831AC72}"/>
              </a:ext>
            </a:extLst>
          </p:cNvPr>
          <p:cNvSpPr/>
          <p:nvPr/>
        </p:nvSpPr>
        <p:spPr>
          <a:xfrm>
            <a:off x="6934200" y="5499100"/>
            <a:ext cx="3429000" cy="1206500"/>
          </a:xfrm>
          <a:prstGeom prst="wedgeRectCallout">
            <a:avLst>
              <a:gd name="adj1" fmla="val 7422"/>
              <a:gd name="adj2" fmla="val -68026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2400" b="1" dirty="0">
                <a:solidFill>
                  <a:srgbClr val="3939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由</a:t>
            </a:r>
            <a:r>
              <a:rPr lang="en-US" altLang="zh-TW" sz="2400" b="1" dirty="0">
                <a:solidFill>
                  <a:srgbClr val="3939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11</a:t>
            </a:r>
            <a:r>
              <a:rPr lang="zh-TW" altLang="en-US" sz="2400" b="1" dirty="0">
                <a:solidFill>
                  <a:srgbClr val="3939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項減為</a:t>
            </a:r>
            <a:r>
              <a:rPr lang="en-US" altLang="zh-TW" sz="2400" b="1" dirty="0">
                <a:solidFill>
                  <a:srgbClr val="3939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7</a:t>
            </a:r>
            <a:r>
              <a:rPr lang="zh-TW" altLang="en-US" sz="2400" b="1" dirty="0">
                <a:solidFill>
                  <a:srgbClr val="3939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項，不列體適能等單項比序，強調項項等值，減輕壓力。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標題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FF1C447-904D-4286-A5B7-7C64C1E726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4768740-6777-422B-8C15-B827C3ABF0DA}"/>
              </a:ext>
            </a:extLst>
          </p:cNvPr>
          <p:cNvSpPr/>
          <p:nvPr/>
        </p:nvSpPr>
        <p:spPr>
          <a:xfrm>
            <a:off x="1692275" y="2943225"/>
            <a:ext cx="7632700" cy="1889125"/>
          </a:xfrm>
          <a:prstGeom prst="rect">
            <a:avLst/>
          </a:prstGeom>
          <a:solidFill>
            <a:srgbClr val="008000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350">
              <a:solidFill>
                <a:prstClr val="white"/>
              </a:solidFill>
            </a:endParaRPr>
          </a:p>
        </p:txBody>
      </p:sp>
      <p:sp>
        <p:nvSpPr>
          <p:cNvPr id="114691" name="標題 3"/>
          <p:cNvSpPr>
            <a:spLocks noGrp="1"/>
          </p:cNvSpPr>
          <p:nvPr>
            <p:ph type="title"/>
          </p:nvPr>
        </p:nvSpPr>
        <p:spPr>
          <a:xfrm>
            <a:off x="2300288" y="3159125"/>
            <a:ext cx="7213600" cy="1020763"/>
          </a:xfrm>
        </p:spPr>
        <p:txBody>
          <a:bodyPr/>
          <a:lstStyle/>
          <a:p>
            <a:pPr eaLnBrk="1" hangingPunct="1"/>
            <a:r>
              <a:rPr lang="en-US" altLang="zh-TW" sz="4500" dirty="0">
                <a:solidFill>
                  <a:schemeClr val="bg1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110</a:t>
            </a:r>
            <a:r>
              <a:rPr lang="zh-TW" altLang="en-US" sz="4500" dirty="0">
                <a:solidFill>
                  <a:schemeClr val="bg1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學年度臺南區免試入學</a:t>
            </a:r>
          </a:p>
        </p:txBody>
      </p:sp>
      <p:pic>
        <p:nvPicPr>
          <p:cNvPr id="114692" name="圖片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5" y="1755775"/>
            <a:ext cx="4075113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3" name="副標題 4"/>
          <p:cNvSpPr>
            <a:spLocks noGrp="1"/>
          </p:cNvSpPr>
          <p:nvPr>
            <p:ph type="body" idx="1"/>
          </p:nvPr>
        </p:nvSpPr>
        <p:spPr>
          <a:xfrm>
            <a:off x="2335213" y="4179888"/>
            <a:ext cx="7435850" cy="1336675"/>
          </a:xfrm>
        </p:spPr>
        <p:txBody>
          <a:bodyPr/>
          <a:lstStyle/>
          <a:p>
            <a:pPr eaLnBrk="1" hangingPunct="1"/>
            <a:r>
              <a:rPr lang="zh-TW" altLang="en-US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承辦學校：國立曾文高級農工職業學校</a:t>
            </a:r>
            <a:endParaRPr lang="en-US" altLang="zh-TW" sz="28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投影片編號版面配置區 11">
            <a:extLst>
              <a:ext uri="{FF2B5EF4-FFF2-40B4-BE49-F238E27FC236}">
                <a16:creationId xmlns:a16="http://schemas.microsoft.com/office/drawing/2014/main" id="{94EE5794-8DC5-49C3-AF06-976DC6CE4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9308" y="3246437"/>
            <a:ext cx="77946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7BCE92-EB7B-4203-B62B-3B5BA4CEB04B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412158"/>
      </p:ext>
    </p:extLst>
  </p:cSld>
  <p:clrMapOvr>
    <a:masterClrMapping/>
  </p:clrMapOvr>
  <p:transition spd="slow"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圖片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1027113"/>
            <a:ext cx="8466138" cy="58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5" name="標題 1"/>
          <p:cNvSpPr>
            <a:spLocks noGrp="1"/>
          </p:cNvSpPr>
          <p:nvPr>
            <p:ph type="title"/>
          </p:nvPr>
        </p:nvSpPr>
        <p:spPr>
          <a:xfrm>
            <a:off x="1722438" y="119063"/>
            <a:ext cx="6575425" cy="850900"/>
          </a:xfrm>
          <a:solidFill>
            <a:srgbClr val="006600"/>
          </a:solidFill>
        </p:spPr>
        <p:txBody>
          <a:bodyPr/>
          <a:lstStyle/>
          <a:p>
            <a:pPr eaLnBrk="1" hangingPunct="1"/>
            <a:r>
              <a:rPr lang="en-US" altLang="zh-TW" sz="40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超研澤顏楷"/>
              </a:rPr>
              <a:t>(</a:t>
            </a:r>
            <a:r>
              <a:rPr lang="zh-TW" altLang="en-US" sz="40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超研澤顏楷"/>
              </a:rPr>
              <a:t>二</a:t>
            </a:r>
            <a:r>
              <a:rPr lang="en-US" altLang="zh-TW" sz="40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超研澤顏楷"/>
              </a:rPr>
              <a:t>)</a:t>
            </a:r>
            <a:r>
              <a:rPr lang="zh-TW" altLang="en-US" sz="40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超研澤顏楷"/>
              </a:rPr>
              <a:t>特殊情形變更學區申請</a:t>
            </a:r>
            <a:r>
              <a:rPr lang="zh-TW" altLang="en-US" sz="28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超研澤顏楷"/>
              </a:rPr>
              <a:t/>
            </a:r>
            <a:br>
              <a:rPr lang="zh-TW" altLang="en-US" sz="28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超研澤顏楷"/>
              </a:rPr>
            </a:br>
            <a:endParaRPr lang="zh-TW" altLang="en-US" sz="280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cs typeface="超研澤顏楷"/>
            </a:endParaRPr>
          </a:p>
        </p:txBody>
      </p:sp>
      <p:sp>
        <p:nvSpPr>
          <p:cNvPr id="120836" name="文字方塊 2"/>
          <p:cNvSpPr txBox="1">
            <a:spLocks noChangeArrowheads="1"/>
          </p:cNvSpPr>
          <p:nvPr/>
        </p:nvSpPr>
        <p:spPr bwMode="auto">
          <a:xfrm>
            <a:off x="682625" y="2252663"/>
            <a:ext cx="1651000" cy="3108543"/>
          </a:xfrm>
          <a:prstGeom prst="rect">
            <a:avLst/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r>
              <a:rPr lang="zh-TW" altLang="en-US" sz="28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超研澤顏楷"/>
              </a:rPr>
              <a:t>需變更就學區的同學，務必向註冊組詢問申請日期及應備資料</a:t>
            </a:r>
          </a:p>
        </p:txBody>
      </p:sp>
      <p:sp>
        <p:nvSpPr>
          <p:cNvPr id="120837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ABE0D993-81A9-4FA2-A77C-4437074B954E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23</a:t>
            </a:fld>
            <a:endParaRPr kumimoji="0" lang="zh-TW" altLang="en-US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20838" name="文字方塊 5"/>
          <p:cNvSpPr txBox="1">
            <a:spLocks noChangeArrowheads="1"/>
          </p:cNvSpPr>
          <p:nvPr/>
        </p:nvSpPr>
        <p:spPr bwMode="auto">
          <a:xfrm>
            <a:off x="5788025" y="6251575"/>
            <a:ext cx="50630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r>
              <a:rPr lang="en-US" altLang="zh-TW" sz="2800" b="1" dirty="0">
                <a:solidFill>
                  <a:srgbClr val="FF0000"/>
                </a:solidFill>
              </a:rPr>
              <a:t>110</a:t>
            </a:r>
            <a:r>
              <a:rPr lang="zh-TW" altLang="en-US" sz="2800" b="1" dirty="0">
                <a:solidFill>
                  <a:srgbClr val="FF0000"/>
                </a:solidFill>
              </a:rPr>
              <a:t>年</a:t>
            </a:r>
            <a:r>
              <a:rPr lang="en-US" altLang="zh-TW" sz="2800" b="1" dirty="0">
                <a:solidFill>
                  <a:srgbClr val="FF0000"/>
                </a:solidFill>
              </a:rPr>
              <a:t>4</a:t>
            </a:r>
            <a:r>
              <a:rPr lang="zh-TW" altLang="en-US" sz="2800" b="1" dirty="0">
                <a:solidFill>
                  <a:srgbClr val="FF0000"/>
                </a:solidFill>
              </a:rPr>
              <a:t>月</a:t>
            </a:r>
            <a:r>
              <a:rPr lang="en-US" altLang="zh-TW" sz="2800" b="1" dirty="0">
                <a:solidFill>
                  <a:srgbClr val="FF0000"/>
                </a:solidFill>
              </a:rPr>
              <a:t>26</a:t>
            </a:r>
            <a:r>
              <a:rPr lang="zh-TW" altLang="en-US" sz="2800" b="1" dirty="0">
                <a:solidFill>
                  <a:srgbClr val="FF0000"/>
                </a:solidFill>
              </a:rPr>
              <a:t>日至</a:t>
            </a:r>
            <a:r>
              <a:rPr lang="en-US" altLang="zh-TW" sz="2800" b="1" dirty="0">
                <a:solidFill>
                  <a:srgbClr val="FF0000"/>
                </a:solidFill>
              </a:rPr>
              <a:t>110</a:t>
            </a:r>
            <a:r>
              <a:rPr lang="zh-TW" altLang="en-US" sz="2800" b="1" dirty="0">
                <a:solidFill>
                  <a:srgbClr val="FF0000"/>
                </a:solidFill>
              </a:rPr>
              <a:t>年</a:t>
            </a:r>
            <a:r>
              <a:rPr lang="en-US" altLang="zh-TW" sz="2800" b="1" dirty="0">
                <a:solidFill>
                  <a:srgbClr val="FF0000"/>
                </a:solidFill>
              </a:rPr>
              <a:t>4</a:t>
            </a:r>
            <a:r>
              <a:rPr lang="zh-TW" altLang="en-US" sz="2800" b="1" dirty="0">
                <a:solidFill>
                  <a:srgbClr val="FF0000"/>
                </a:solidFill>
              </a:rPr>
              <a:t>月</a:t>
            </a:r>
            <a:r>
              <a:rPr lang="en-US" altLang="zh-TW" sz="2800" b="1" dirty="0">
                <a:solidFill>
                  <a:srgbClr val="FF0000"/>
                </a:solidFill>
              </a:rPr>
              <a:t>30</a:t>
            </a:r>
            <a:r>
              <a:rPr lang="zh-TW" altLang="en-US" sz="2800" b="1" dirty="0">
                <a:solidFill>
                  <a:srgbClr val="FF0000"/>
                </a:solidFill>
              </a:rPr>
              <a:t>日</a:t>
            </a:r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標題 1"/>
          <p:cNvSpPr>
            <a:spLocks noGrp="1"/>
          </p:cNvSpPr>
          <p:nvPr>
            <p:ph type="title"/>
          </p:nvPr>
        </p:nvSpPr>
        <p:spPr>
          <a:xfrm>
            <a:off x="2001838" y="466725"/>
            <a:ext cx="6216650" cy="823913"/>
          </a:xfrm>
          <a:solidFill>
            <a:srgbClr val="006600"/>
          </a:solidFill>
        </p:spPr>
        <p:txBody>
          <a:bodyPr/>
          <a:lstStyle/>
          <a:p>
            <a:r>
              <a:rPr lang="en-US" altLang="zh-TW" sz="40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超研澤顏楷"/>
              </a:rPr>
              <a:t>(</a:t>
            </a:r>
            <a:r>
              <a:rPr lang="zh-TW" altLang="en-US" sz="40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超研澤顏楷"/>
              </a:rPr>
              <a:t>三</a:t>
            </a:r>
            <a:r>
              <a:rPr lang="en-US" altLang="zh-TW" sz="40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超研澤顏楷"/>
              </a:rPr>
              <a:t>)</a:t>
            </a:r>
            <a:r>
              <a:rPr lang="zh-TW" altLang="en-US" sz="40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超研澤顏楷"/>
              </a:rPr>
              <a:t>免試入學作業程序</a:t>
            </a:r>
          </a:p>
        </p:txBody>
      </p:sp>
      <p:graphicFrame>
        <p:nvGraphicFramePr>
          <p:cNvPr id="122883" name="Object 8"/>
          <p:cNvGraphicFramePr>
            <a:graphicFrameLocks noChangeAspect="1"/>
          </p:cNvGraphicFramePr>
          <p:nvPr/>
        </p:nvGraphicFramePr>
        <p:xfrm>
          <a:off x="747713" y="1468438"/>
          <a:ext cx="11260137" cy="3506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59" name="Visio" r:id="rId4" imgW="4426729" imgH="1541786" progId="">
                  <p:embed/>
                </p:oleObj>
              </mc:Choice>
              <mc:Fallback>
                <p:oleObj name="Visio" r:id="rId4" imgW="4426729" imgH="1541786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713" y="1468438"/>
                        <a:ext cx="11260137" cy="3506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矩形 1">
            <a:extLst>
              <a:ext uri="{FF2B5EF4-FFF2-40B4-BE49-F238E27FC236}">
                <a16:creationId xmlns:a16="http://schemas.microsoft.com/office/drawing/2014/main" id="{D7E160C1-90CA-4B3D-BB04-4E46930D4238}"/>
              </a:ext>
            </a:extLst>
          </p:cNvPr>
          <p:cNvSpPr/>
          <p:nvPr/>
        </p:nvSpPr>
        <p:spPr>
          <a:xfrm>
            <a:off x="531813" y="5429250"/>
            <a:ext cx="11660187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4000" b="1" spc="51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須</a:t>
            </a:r>
            <a:r>
              <a:rPr lang="zh-TW" altLang="en-US" sz="4000" b="1" spc="51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就讀該校滿</a:t>
            </a:r>
            <a:r>
              <a:rPr lang="en-US" altLang="zh-TW" sz="4000" b="1" spc="51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r>
              <a:rPr lang="zh-TW" altLang="en-US" sz="4000" b="1" spc="51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學年以上</a:t>
            </a:r>
            <a:r>
              <a:rPr lang="zh-TW" altLang="en-US" sz="4000" b="1" spc="51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，才</a:t>
            </a:r>
            <a:r>
              <a:rPr lang="zh-TW" altLang="en-US" sz="4000" b="1" spc="51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有保障名額資格</a:t>
            </a:r>
          </a:p>
        </p:txBody>
      </p:sp>
      <p:sp>
        <p:nvSpPr>
          <p:cNvPr id="122885" name="投影片編號版面配置區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59F9A9D0-A01F-4CDD-9FBA-9B1CC1E28D66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24</a:t>
            </a:fld>
            <a:endParaRPr kumimoji="0" lang="zh-TW" altLang="en-US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內容版面配置區 4">
            <a:extLst>
              <a:ext uri="{FF2B5EF4-FFF2-40B4-BE49-F238E27FC236}">
                <a16:creationId xmlns:a16="http://schemas.microsoft.com/office/drawing/2014/main" id="{36F7F91D-0C27-4091-B902-A9EBFD6460D0}"/>
              </a:ext>
            </a:extLst>
          </p:cNvPr>
          <p:cNvGraphicFramePr>
            <a:graphicFrameLocks/>
          </p:cNvGraphicFramePr>
          <p:nvPr/>
        </p:nvGraphicFramePr>
        <p:xfrm>
          <a:off x="2281238" y="34062988"/>
          <a:ext cx="8110538" cy="82708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3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3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3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84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62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8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26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156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2278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6750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03849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57207">
                <a:tc gridSpan="2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zh-TW" sz="1200" kern="0" dirty="0">
                          <a:effectLst/>
                        </a:rPr>
                        <a:t>比序</a:t>
                      </a:r>
                      <a:r>
                        <a:rPr lang="zh-TW" sz="1200" kern="100" dirty="0">
                          <a:effectLst/>
                        </a:rPr>
                        <a:t>項目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238" marR="4238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積分換算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238" marR="42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最高</a:t>
                      </a:r>
                      <a:endParaRPr lang="zh-TW" sz="1200" kern="100">
                        <a:effectLst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分數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238" marR="42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備註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238" marR="42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7429"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1.志願序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238" marR="4238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志願序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238" marR="42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第1志願序學校</a:t>
                      </a:r>
                      <a:endParaRPr lang="zh-TW" sz="1200" kern="100">
                        <a:effectLst/>
                      </a:endParaRPr>
                    </a:p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 </a:t>
                      </a:r>
                      <a:endParaRPr lang="zh-TW" sz="1200" kern="100">
                        <a:effectLst/>
                      </a:endParaRPr>
                    </a:p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10分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238" marR="42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第2志願序學校</a:t>
                      </a:r>
                      <a:endParaRPr lang="zh-TW" sz="1200" kern="100">
                        <a:effectLst/>
                      </a:endParaRPr>
                    </a:p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 </a:t>
                      </a:r>
                      <a:endParaRPr lang="zh-TW" sz="1200" kern="100">
                        <a:effectLst/>
                      </a:endParaRPr>
                    </a:p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9分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238" marR="42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第3志願序學校</a:t>
                      </a:r>
                      <a:endParaRPr lang="zh-TW" sz="1200" kern="100">
                        <a:effectLst/>
                      </a:endParaRPr>
                    </a:p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8分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238" marR="42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第4志願序學校</a:t>
                      </a:r>
                      <a:endParaRPr lang="zh-TW" sz="1200" kern="100">
                        <a:effectLst/>
                      </a:endParaRPr>
                    </a:p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7分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238" marR="42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651" marR="56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第5志願序學校</a:t>
                      </a:r>
                      <a:endParaRPr lang="zh-TW" sz="1200" kern="100">
                        <a:effectLst/>
                      </a:endParaRPr>
                    </a:p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6分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238" marR="42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651" marR="56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10分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238" marR="42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學生參考國中學生生涯輔導紀錄手冊之生涯發展規劃書，選填志願。</a:t>
                      </a:r>
                      <a:endParaRPr lang="zh-TW" sz="1200" kern="1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ts val="18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1200" u="none" strike="noStrike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每一志願序至多可選填</a:t>
                      </a:r>
                      <a:r>
                        <a:rPr lang="en-US" sz="1200" u="none" strike="noStrike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  <a:r>
                        <a:rPr lang="zh-TW" sz="1200" u="none" strike="noStrike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校</a:t>
                      </a:r>
                      <a:r>
                        <a:rPr lang="zh-TW" sz="1200" u="none" strike="noStrike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為一群組，</a:t>
                      </a:r>
                      <a:r>
                        <a:rPr lang="zh-TW" sz="1200" u="none" strike="noStrike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其志願序積分相同。</a:t>
                      </a:r>
                    </a:p>
                    <a:p>
                      <a:pPr marL="342900" lvl="0" indent="-342900" algn="l">
                        <a:lnSpc>
                          <a:spcPts val="18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1200" u="none" strike="noStrike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同一志願序學校如有多科別，選填時視為同一志願序，其志願序積分相同。</a:t>
                      </a:r>
                    </a:p>
                    <a:p>
                      <a:pPr marL="342900" lvl="0" indent="-342900" algn="l">
                        <a:lnSpc>
                          <a:spcPts val="18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1200" u="none" strike="noStrike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同一學校第</a:t>
                      </a:r>
                      <a:r>
                        <a:rPr lang="en-US" sz="1200" u="none" strike="noStrike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</a:t>
                      </a:r>
                      <a:r>
                        <a:rPr lang="zh-TW" sz="1200" u="none" strike="noStrike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次選填，視為不同志願序。</a:t>
                      </a:r>
                    </a:p>
                    <a:p>
                      <a:pPr marL="342900" lvl="0" indent="-342900" algn="l">
                        <a:lnSpc>
                          <a:spcPts val="18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1200" u="none" strike="noStrike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第</a:t>
                      </a:r>
                      <a:r>
                        <a:rPr lang="en-US" sz="1200" u="none" strike="noStrike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6</a:t>
                      </a:r>
                      <a:r>
                        <a:rPr lang="zh-TW" sz="1200" u="none" strike="noStrike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志願序</a:t>
                      </a:r>
                      <a:r>
                        <a:rPr lang="en-US" sz="1200" u="none" strike="noStrike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(</a:t>
                      </a:r>
                      <a:r>
                        <a:rPr lang="zh-TW" sz="1200" u="none" strike="noStrike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含</a:t>
                      </a:r>
                      <a:r>
                        <a:rPr lang="en-US" sz="1200" u="none" strike="noStrike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)</a:t>
                      </a:r>
                      <a:r>
                        <a:rPr lang="zh-TW" sz="1200" u="none" strike="noStrike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後志願選填以單科為單位，以</a:t>
                      </a:r>
                      <a:r>
                        <a:rPr lang="en-US" sz="1200" u="none" strike="noStrike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5</a:t>
                      </a:r>
                      <a:r>
                        <a:rPr lang="zh-TW" sz="1200" u="none" strike="noStrike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分計。</a:t>
                      </a:r>
                      <a:endParaRPr lang="zh-TW" sz="1200" u="none" strike="noStrike" kern="100" dirty="0"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238" marR="42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810">
                <a:tc rowSpan="7"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2.多</a:t>
                      </a:r>
                      <a:endParaRPr lang="zh-TW" sz="1200" kern="100">
                        <a:effectLst/>
                      </a:endParaRPr>
                    </a:p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元</a:t>
                      </a:r>
                      <a:endParaRPr lang="zh-TW" sz="1200" kern="100">
                        <a:effectLst/>
                      </a:endParaRPr>
                    </a:p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學</a:t>
                      </a:r>
                      <a:endParaRPr lang="zh-TW" sz="1200" kern="100">
                        <a:effectLst/>
                      </a:endParaRPr>
                    </a:p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習</a:t>
                      </a:r>
                      <a:endParaRPr lang="zh-TW" sz="1200" kern="100">
                        <a:effectLst/>
                      </a:endParaRPr>
                    </a:p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表</a:t>
                      </a:r>
                      <a:endParaRPr lang="zh-TW" sz="1200" kern="100">
                        <a:effectLst/>
                      </a:endParaRPr>
                    </a:p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現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238" marR="4238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競賽成績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238" marR="42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國際第一名</a:t>
                      </a:r>
                      <a:r>
                        <a:rPr lang="en-US" sz="1200" kern="100">
                          <a:effectLst/>
                        </a:rPr>
                        <a:t>10</a:t>
                      </a:r>
                      <a:r>
                        <a:rPr lang="zh-TW" sz="1200" kern="100">
                          <a:effectLst/>
                        </a:rPr>
                        <a:t>分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238" marR="42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國際第二名</a:t>
                      </a:r>
                      <a:r>
                        <a:rPr lang="en-US" sz="1200" kern="100">
                          <a:effectLst/>
                        </a:rPr>
                        <a:t>9</a:t>
                      </a:r>
                      <a:r>
                        <a:rPr lang="zh-TW" sz="1200" kern="100">
                          <a:effectLst/>
                        </a:rPr>
                        <a:t>分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238" marR="42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國際第三名</a:t>
                      </a:r>
                      <a:r>
                        <a:rPr lang="en-US" sz="1200" kern="100">
                          <a:effectLst/>
                        </a:rPr>
                        <a:t>8</a:t>
                      </a:r>
                      <a:r>
                        <a:rPr lang="zh-TW" sz="1200" kern="100">
                          <a:effectLst/>
                        </a:rPr>
                        <a:t>分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238" marR="42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國際第四至八名</a:t>
                      </a:r>
                    </a:p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7</a:t>
                      </a:r>
                      <a:r>
                        <a:rPr lang="zh-TW" sz="1200" kern="100">
                          <a:effectLst/>
                        </a:rPr>
                        <a:t>分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238" marR="42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651" marR="56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651" marR="56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 </a:t>
                      </a:r>
                      <a:endParaRPr lang="zh-TW" sz="1200" kern="100">
                        <a:effectLst/>
                      </a:endParaRPr>
                    </a:p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 </a:t>
                      </a:r>
                      <a:endParaRPr lang="zh-TW" sz="1200" kern="100">
                        <a:effectLst/>
                      </a:endParaRPr>
                    </a:p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 </a:t>
                      </a:r>
                      <a:endParaRPr lang="zh-TW" sz="1200" kern="100">
                        <a:effectLst/>
                      </a:endParaRPr>
                    </a:p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 </a:t>
                      </a:r>
                      <a:endParaRPr lang="zh-TW" sz="1200" kern="100">
                        <a:effectLst/>
                      </a:endParaRPr>
                    </a:p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 </a:t>
                      </a:r>
                      <a:endParaRPr lang="zh-TW" sz="1200" kern="100">
                        <a:effectLst/>
                      </a:endParaRPr>
                    </a:p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最</a:t>
                      </a:r>
                      <a:endParaRPr lang="zh-TW" sz="1200" kern="100">
                        <a:effectLst/>
                      </a:endParaRPr>
                    </a:p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高</a:t>
                      </a:r>
                      <a:endParaRPr lang="zh-TW" sz="1200" kern="100">
                        <a:effectLst/>
                      </a:endParaRPr>
                    </a:p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採</a:t>
                      </a:r>
                      <a:endParaRPr lang="zh-TW" sz="1200" kern="100">
                        <a:effectLst/>
                      </a:endParaRPr>
                    </a:p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計</a:t>
                      </a:r>
                      <a:endParaRPr lang="zh-TW" sz="1200" kern="100">
                        <a:effectLst/>
                      </a:endParaRPr>
                    </a:p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50</a:t>
                      </a:r>
                      <a:endParaRPr lang="zh-TW" sz="1200" kern="100">
                        <a:effectLst/>
                      </a:endParaRPr>
                    </a:p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分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238" marR="42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139700" indent="-139700" algn="just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221615" algn="l"/>
                        </a:tabLst>
                      </a:pPr>
                      <a:r>
                        <a:rPr lang="zh-TW" sz="1200" kern="0" dirty="0">
                          <a:effectLst/>
                        </a:rPr>
                        <a:t>1.限國中階段(七上至九上五學期)獲得之成績始採計。</a:t>
                      </a:r>
                      <a:endParaRPr lang="zh-TW" sz="1200" kern="100" dirty="0">
                        <a:effectLst/>
                      </a:endParaRPr>
                    </a:p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221615" algn="l"/>
                        </a:tabLst>
                      </a:pPr>
                      <a:r>
                        <a:rPr lang="zh-TW" sz="1200" kern="0" dirty="0">
                          <a:effectLst/>
                        </a:rPr>
                        <a:t>2.競賽項目：科學展覽、各學科能</a:t>
                      </a:r>
                      <a:endParaRPr lang="zh-TW" sz="1200" kern="100" dirty="0">
                        <a:effectLst/>
                      </a:endParaRPr>
                    </a:p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221615" algn="l"/>
                        </a:tabLst>
                      </a:pPr>
                      <a:r>
                        <a:rPr lang="en-US" sz="1200" kern="0" dirty="0">
                          <a:effectLst/>
                        </a:rPr>
                        <a:t>  </a:t>
                      </a:r>
                      <a:r>
                        <a:rPr lang="zh-TW" sz="1200" kern="0" dirty="0">
                          <a:effectLst/>
                        </a:rPr>
                        <a:t>力競賽、語文類競賽、藝能類競</a:t>
                      </a:r>
                      <a:endParaRPr lang="zh-TW" sz="1200" kern="100" dirty="0">
                        <a:effectLst/>
                      </a:endParaRPr>
                    </a:p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221615" algn="l"/>
                        </a:tabLst>
                      </a:pPr>
                      <a:r>
                        <a:rPr lang="en-US" sz="1200" kern="0" dirty="0">
                          <a:effectLst/>
                        </a:rPr>
                        <a:t>  </a:t>
                      </a:r>
                      <a:r>
                        <a:rPr lang="zh-TW" sz="1200" kern="0" dirty="0">
                          <a:effectLst/>
                        </a:rPr>
                        <a:t>賽、運動類競賽。</a:t>
                      </a:r>
                      <a:endParaRPr lang="zh-TW" sz="1200" kern="100" dirty="0">
                        <a:effectLst/>
                      </a:endParaRPr>
                    </a:p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221615" algn="l"/>
                        </a:tabLst>
                      </a:pPr>
                      <a:r>
                        <a:rPr lang="zh-TW" sz="1200" kern="0" dirty="0">
                          <a:effectLst/>
                        </a:rPr>
                        <a:t>3.同一性質或同一項目之競賽，僅</a:t>
                      </a:r>
                      <a:endParaRPr lang="zh-TW" sz="1200" kern="100" dirty="0">
                        <a:effectLst/>
                      </a:endParaRPr>
                    </a:p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221615" algn="l"/>
                        </a:tabLst>
                      </a:pPr>
                      <a:r>
                        <a:rPr lang="en-US" sz="1200" kern="0" dirty="0">
                          <a:effectLst/>
                        </a:rPr>
                        <a:t>  </a:t>
                      </a:r>
                      <a:r>
                        <a:rPr lang="zh-TW" sz="1200" kern="0" dirty="0">
                          <a:effectLst/>
                        </a:rPr>
                        <a:t>擇優計分一次。</a:t>
                      </a:r>
                      <a:endParaRPr lang="zh-TW" sz="1200" kern="100" dirty="0">
                        <a:effectLst/>
                      </a:endParaRPr>
                    </a:p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221615" algn="l"/>
                        </a:tabLst>
                      </a:pPr>
                      <a:r>
                        <a:rPr lang="zh-TW" sz="1200" kern="0" dirty="0">
                          <a:effectLst/>
                        </a:rPr>
                        <a:t>4.</a:t>
                      </a:r>
                      <a:r>
                        <a:rPr lang="zh-TW" sz="1200" u="sng" kern="0" dirty="0">
                          <a:effectLst/>
                        </a:rPr>
                        <a:t>本項最高</a:t>
                      </a:r>
                      <a:r>
                        <a:rPr lang="en-US" sz="1200" u="sng" kern="0" dirty="0">
                          <a:effectLst/>
                        </a:rPr>
                        <a:t>10</a:t>
                      </a:r>
                      <a:r>
                        <a:rPr lang="zh-TW" sz="1200" u="sng" kern="0" dirty="0">
                          <a:effectLst/>
                        </a:rPr>
                        <a:t>分</a:t>
                      </a:r>
                      <a:r>
                        <a:rPr lang="zh-TW" sz="1200" kern="0" dirty="0">
                          <a:effectLst/>
                        </a:rPr>
                        <a:t>。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238" marR="42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全國第一名</a:t>
                      </a:r>
                      <a:r>
                        <a:rPr lang="en-US" sz="1200" kern="100">
                          <a:effectLst/>
                        </a:rPr>
                        <a:t>7</a:t>
                      </a:r>
                      <a:r>
                        <a:rPr lang="zh-TW" sz="1200" kern="100">
                          <a:effectLst/>
                        </a:rPr>
                        <a:t>分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238" marR="42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全國第二名</a:t>
                      </a:r>
                      <a:r>
                        <a:rPr lang="en-US" sz="1200" kern="100">
                          <a:effectLst/>
                        </a:rPr>
                        <a:t>6</a:t>
                      </a:r>
                      <a:r>
                        <a:rPr lang="zh-TW" sz="1200" kern="100">
                          <a:effectLst/>
                        </a:rPr>
                        <a:t>分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238" marR="42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全國第三名</a:t>
                      </a:r>
                      <a:r>
                        <a:rPr lang="en-US" sz="1200" kern="100">
                          <a:effectLst/>
                        </a:rPr>
                        <a:t>5</a:t>
                      </a:r>
                      <a:r>
                        <a:rPr lang="zh-TW" sz="1200" kern="100">
                          <a:effectLst/>
                        </a:rPr>
                        <a:t>分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238" marR="42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全國第四至八名</a:t>
                      </a:r>
                    </a:p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4</a:t>
                      </a:r>
                      <a:r>
                        <a:rPr lang="zh-TW" sz="1200" kern="100">
                          <a:effectLst/>
                        </a:rPr>
                        <a:t>分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238" marR="42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651" marR="56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651" marR="56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982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縣市第一名</a:t>
                      </a:r>
                      <a:r>
                        <a:rPr lang="en-US" sz="1200" kern="100">
                          <a:effectLst/>
                        </a:rPr>
                        <a:t>4</a:t>
                      </a:r>
                      <a:r>
                        <a:rPr lang="zh-TW" sz="1200" kern="100">
                          <a:effectLst/>
                        </a:rPr>
                        <a:t>分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238" marR="42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縣市第二名</a:t>
                      </a:r>
                      <a:r>
                        <a:rPr lang="en-US" sz="1200" kern="100">
                          <a:effectLst/>
                        </a:rPr>
                        <a:t>3</a:t>
                      </a:r>
                      <a:r>
                        <a:rPr lang="zh-TW" sz="1200" kern="100">
                          <a:effectLst/>
                        </a:rPr>
                        <a:t>分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238" marR="42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縣市第三名</a:t>
                      </a:r>
                      <a:r>
                        <a:rPr lang="en-US" sz="1200" kern="100">
                          <a:effectLst/>
                        </a:rPr>
                        <a:t>2</a:t>
                      </a:r>
                      <a:r>
                        <a:rPr lang="zh-TW" sz="1200" kern="100">
                          <a:effectLst/>
                        </a:rPr>
                        <a:t>分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238" marR="42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縣市第四至八名</a:t>
                      </a:r>
                    </a:p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</a:t>
                      </a:r>
                      <a:r>
                        <a:rPr lang="zh-TW" sz="1200" kern="100">
                          <a:effectLst/>
                        </a:rPr>
                        <a:t>分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238" marR="42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651" marR="56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651" marR="56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獎勵紀錄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238" marR="42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gridSpan="7"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238" marR="42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1.由國中依學生表現計算之。</a:t>
                      </a:r>
                      <a:endParaRPr lang="zh-TW" sz="1200" kern="100" dirty="0">
                        <a:effectLst/>
                      </a:endParaRPr>
                    </a:p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2.獎勵紀錄至體適能等四項均以</a:t>
                      </a:r>
                      <a:endParaRPr lang="zh-TW" sz="1200" kern="100" dirty="0">
                        <a:effectLst/>
                      </a:endParaRPr>
                    </a:p>
                    <a:p>
                      <a:pPr indent="139700"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原始分數計分，</a:t>
                      </a:r>
                      <a:r>
                        <a:rPr lang="zh-TW" sz="1200" u="sng" kern="0" dirty="0">
                          <a:effectLst/>
                        </a:rPr>
                        <a:t>獎勵紀錄、服務學</a:t>
                      </a:r>
                      <a:endParaRPr lang="zh-TW" sz="1200" kern="100" dirty="0">
                        <a:effectLst/>
                      </a:endParaRPr>
                    </a:p>
                    <a:p>
                      <a:pPr indent="139700"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u="sng" kern="0" dirty="0">
                          <a:effectLst/>
                        </a:rPr>
                        <a:t>習各單項最高採計15分</a:t>
                      </a:r>
                      <a:r>
                        <a:rPr lang="zh-TW" sz="1200" kern="0" dirty="0">
                          <a:effectLst/>
                        </a:rPr>
                        <a:t>。</a:t>
                      </a:r>
                      <a:endParaRPr lang="zh-TW" sz="1200" kern="100" dirty="0">
                        <a:effectLst/>
                      </a:endParaRPr>
                    </a:p>
                    <a:p>
                      <a:pPr marL="247650" indent="-171450"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(嘉獎/警告每支0.5分；小功/小過每支1.5</a:t>
                      </a:r>
                      <a:endParaRPr lang="zh-TW" sz="1200" kern="100" dirty="0">
                        <a:effectLst/>
                      </a:endParaRPr>
                    </a:p>
                    <a:p>
                      <a:pPr indent="114300"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分；大功/大過每支4.5分；服務學習每小</a:t>
                      </a:r>
                      <a:endParaRPr lang="zh-TW" sz="1200" kern="100" dirty="0">
                        <a:effectLst/>
                      </a:endParaRPr>
                    </a:p>
                    <a:p>
                      <a:pPr indent="114300"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時0.3分)</a:t>
                      </a:r>
                      <a:endParaRPr lang="zh-TW" sz="1200" kern="100" dirty="0">
                        <a:effectLst/>
                      </a:endParaRPr>
                    </a:p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3.社團參與、體適能各單項最高採計</a:t>
                      </a:r>
                      <a:endParaRPr lang="zh-TW" sz="1200" kern="100" dirty="0">
                        <a:effectLst/>
                      </a:endParaRPr>
                    </a:p>
                    <a:p>
                      <a:pPr indent="139700"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10分。 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238" marR="42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服務學習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238" marR="42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社團參與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238" marR="42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7736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體適能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238" marR="42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7">
                <a:tc gridSpan="2"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3.就近入學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238" marR="4238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符合</a:t>
                      </a:r>
                      <a:r>
                        <a:rPr lang="en-US" sz="1200" kern="0">
                          <a:effectLst/>
                        </a:rPr>
                        <a:t>10</a:t>
                      </a:r>
                      <a:r>
                        <a:rPr lang="zh-TW" sz="1200" kern="0">
                          <a:effectLst/>
                        </a:rPr>
                        <a:t>分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238" marR="42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不符</a:t>
                      </a:r>
                      <a:r>
                        <a:rPr lang="en-US" sz="1200" kern="0">
                          <a:effectLst/>
                        </a:rPr>
                        <a:t>0</a:t>
                      </a:r>
                      <a:r>
                        <a:rPr lang="zh-TW" sz="1200" kern="0">
                          <a:effectLst/>
                        </a:rPr>
                        <a:t>分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238" marR="42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238" marR="42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238" marR="42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10分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238" marR="42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238" marR="42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914413">
                <a:tc gridSpan="2"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4.</a:t>
                      </a:r>
                      <a:r>
                        <a:rPr lang="zh-TW" sz="1200" kern="100">
                          <a:effectLst/>
                        </a:rPr>
                        <a:t>國中</a:t>
                      </a:r>
                      <a:r>
                        <a:rPr lang="zh-TW" sz="1200" kern="0">
                          <a:effectLst/>
                        </a:rPr>
                        <a:t>教育會考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238" marR="4238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精熟</a:t>
                      </a:r>
                      <a:endParaRPr lang="zh-TW" sz="1200" kern="100">
                        <a:effectLst/>
                      </a:endParaRPr>
                    </a:p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每科6分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238" marR="42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基礎</a:t>
                      </a:r>
                      <a:endParaRPr lang="zh-TW" sz="1200" kern="100">
                        <a:effectLst/>
                      </a:endParaRPr>
                    </a:p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每科4分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238" marR="42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待加強</a:t>
                      </a:r>
                      <a:endParaRPr lang="zh-TW" sz="1200" kern="100">
                        <a:effectLst/>
                      </a:endParaRPr>
                    </a:p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每科2分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238" marR="42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238" marR="42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30分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238" marR="42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238" marR="42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8603">
                <a:tc gridSpan="9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參考總分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238" marR="4238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100分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238" marR="42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238" marR="42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8" name="內容版面配置區 4">
            <a:extLst>
              <a:ext uri="{FF2B5EF4-FFF2-40B4-BE49-F238E27FC236}">
                <a16:creationId xmlns:a16="http://schemas.microsoft.com/office/drawing/2014/main" id="{3A59C84D-1821-4C10-A665-6AF7B93534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7828093"/>
              </p:ext>
            </p:extLst>
          </p:nvPr>
        </p:nvGraphicFramePr>
        <p:xfrm>
          <a:off x="2782888" y="175846"/>
          <a:ext cx="9086726" cy="62933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07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1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21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73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49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57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304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304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7172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37991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73466">
                <a:tc gridSpan="2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比序</a:t>
                      </a:r>
                      <a:r>
                        <a:rPr lang="zh-TW" sz="1400" b="0" kern="10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項目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4239" marR="4239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積分換算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4239" marR="42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最高</a:t>
                      </a:r>
                      <a:endParaRPr lang="zh-TW" sz="1400" b="0" kern="10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分數</a:t>
                      </a:r>
                      <a:endParaRPr lang="zh-TW" sz="1400" b="0" kern="10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4239" marR="42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備註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4239" marR="42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0948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1.志願序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4239" marR="4239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志願序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4239" marR="42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第1志願序學校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 10分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4239" marR="42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第2志願序學校9分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4239" marR="42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第3志願序學校8分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4239" marR="42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651" marR="56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第4志願序學校7分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4239" marR="42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第5志願序學校6分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4239" marR="42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10分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4239" marR="42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學生參考國中學生生涯輔導紀錄手冊之生涯發展規劃書，選填志願。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marL="177800" lvl="0" indent="-177800" algn="l">
                        <a:lnSpc>
                          <a:spcPts val="15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1400" b="0" u="none" strike="noStrike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每一志願序至多可選填</a:t>
                      </a:r>
                      <a:r>
                        <a:rPr lang="en-US" sz="1400" b="0" u="none" strike="noStrike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</a:t>
                      </a:r>
                      <a:r>
                        <a:rPr lang="zh-TW" sz="1400" b="0" u="none" strike="noStrike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校為一群組，其志願序積分相同。</a:t>
                      </a:r>
                    </a:p>
                    <a:p>
                      <a:pPr marL="177800" lvl="0" indent="-177800" algn="l">
                        <a:lnSpc>
                          <a:spcPts val="15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1400" b="0" u="none" strike="noStrike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同一志願序學校如有多科別，選填時視為同一志願序，其志願序積分相同。</a:t>
                      </a:r>
                    </a:p>
                    <a:p>
                      <a:pPr marL="177800" lvl="0" indent="-177800" algn="l">
                        <a:lnSpc>
                          <a:spcPts val="15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1400" b="0" u="none" strike="noStrike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同一學校第</a:t>
                      </a:r>
                      <a:r>
                        <a:rPr lang="en-US" sz="1400" b="0" u="none" strike="noStrike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</a:t>
                      </a:r>
                      <a:r>
                        <a:rPr lang="zh-TW" sz="1400" b="0" u="none" strike="noStrike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次選填，視為不同志願序。</a:t>
                      </a:r>
                    </a:p>
                    <a:p>
                      <a:pPr marL="177800" lvl="0" indent="-177800" algn="l">
                        <a:lnSpc>
                          <a:spcPts val="15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1400" b="0" u="none" strike="noStrike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第</a:t>
                      </a:r>
                      <a:r>
                        <a:rPr lang="en-US" sz="1400" b="0" u="none" strike="noStrike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</a:t>
                      </a:r>
                      <a:r>
                        <a:rPr lang="zh-TW" sz="1400" b="0" u="none" strike="noStrike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志願序</a:t>
                      </a:r>
                      <a:r>
                        <a:rPr lang="en-US" sz="1400" b="0" u="none" strike="noStrike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(</a:t>
                      </a:r>
                      <a:r>
                        <a:rPr lang="zh-TW" sz="1400" b="0" u="none" strike="noStrike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含</a:t>
                      </a:r>
                      <a:r>
                        <a:rPr lang="en-US" sz="1400" b="0" u="none" strike="noStrike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)</a:t>
                      </a:r>
                      <a:r>
                        <a:rPr lang="zh-TW" sz="1400" b="0" u="none" strike="noStrike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後志願選填以單科為單位，以</a:t>
                      </a:r>
                      <a:r>
                        <a:rPr lang="en-US" sz="1400" b="0" u="none" strike="noStrike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</a:t>
                      </a:r>
                      <a:r>
                        <a:rPr lang="zh-TW" sz="1400" b="0" u="none" strike="noStrike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分計。</a:t>
                      </a:r>
                      <a:endParaRPr lang="zh-TW" sz="1400" b="0" u="none" strike="noStrike" kern="100" dirty="0"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4239" marR="42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3427">
                <a:tc rowSpan="8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2.多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元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學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習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表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現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4239" marR="4239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競賽成績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4239" marR="42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10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國際第一名</a:t>
                      </a:r>
                      <a:r>
                        <a:rPr lang="en-US" sz="1400" b="0" kern="10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10</a:t>
                      </a:r>
                      <a:r>
                        <a:rPr lang="zh-TW" sz="1400" b="0" kern="10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分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4239" marR="42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10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國際第二名</a:t>
                      </a:r>
                      <a:r>
                        <a:rPr lang="en-US" sz="1400" b="0" kern="10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9</a:t>
                      </a:r>
                      <a:r>
                        <a:rPr lang="zh-TW" sz="1400" b="0" kern="10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分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4239" marR="42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10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國際第三名</a:t>
                      </a:r>
                      <a:r>
                        <a:rPr lang="en-US" sz="1400" b="0" kern="10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</a:t>
                      </a:r>
                      <a:r>
                        <a:rPr lang="zh-TW" sz="1400" b="0" kern="10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分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4239" marR="42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651" marR="56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10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國際第四至八名</a:t>
                      </a:r>
                      <a:r>
                        <a:rPr lang="en-US" sz="1400" b="0" kern="10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</a:t>
                      </a:r>
                      <a:r>
                        <a:rPr lang="zh-TW" sz="1400" b="0" kern="10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分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4239" marR="42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8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 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 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 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 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 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最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高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採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計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50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分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4239" marR="42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77800" lvl="0" indent="-177800" algn="l" defTabSz="3429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21615" algn="l"/>
                        </a:tabLst>
                      </a:pPr>
                      <a:r>
                        <a:rPr lang="zh-TW" altLang="en-US" sz="1400" b="0" u="none" strike="noStrike" kern="100" dirty="0">
                          <a:solidFill>
                            <a:schemeClr val="dk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cs"/>
                        </a:rPr>
                        <a:t>限國中階段</a:t>
                      </a:r>
                      <a:r>
                        <a:rPr lang="en-US" altLang="zh-TW" sz="1400" b="0" u="none" strike="noStrike" kern="100" dirty="0">
                          <a:solidFill>
                            <a:schemeClr val="dk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cs"/>
                        </a:rPr>
                        <a:t>(</a:t>
                      </a:r>
                      <a:r>
                        <a:rPr lang="zh-TW" altLang="en-US" sz="1400" b="0" u="none" strike="noStrike" kern="100" dirty="0">
                          <a:solidFill>
                            <a:schemeClr val="dk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cs"/>
                        </a:rPr>
                        <a:t>七上至九上五學期</a:t>
                      </a:r>
                      <a:r>
                        <a:rPr lang="en-US" altLang="zh-TW" sz="1400" b="0" u="none" strike="noStrike" kern="100" dirty="0">
                          <a:solidFill>
                            <a:schemeClr val="dk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cs"/>
                        </a:rPr>
                        <a:t>)</a:t>
                      </a:r>
                      <a:r>
                        <a:rPr lang="zh-TW" altLang="en-US" sz="1400" b="0" u="none" strike="noStrike" kern="100" dirty="0">
                          <a:solidFill>
                            <a:schemeClr val="dk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cs"/>
                        </a:rPr>
                        <a:t>獲得之成績始採計。</a:t>
                      </a:r>
                    </a:p>
                    <a:p>
                      <a:pPr marL="177800" lvl="0" indent="-177800" algn="l" defTabSz="3429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21615" algn="l"/>
                        </a:tabLst>
                      </a:pPr>
                      <a:r>
                        <a:rPr lang="zh-TW" altLang="en-US" sz="1400" b="0" u="none" strike="noStrike" kern="100" dirty="0">
                          <a:solidFill>
                            <a:schemeClr val="dk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cs"/>
                        </a:rPr>
                        <a:t>競賽項目：科學展覽、各學科能</a:t>
                      </a:r>
                      <a:r>
                        <a:rPr lang="zh-TW" altLang="zh-TW" sz="1400" b="0" u="none" strike="noStrike" kern="100" dirty="0">
                          <a:solidFill>
                            <a:schemeClr val="dk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cs"/>
                        </a:rPr>
                        <a:t>力競賽、</a:t>
                      </a:r>
                      <a:r>
                        <a:rPr lang="zh-TW" altLang="en-US" sz="1400" b="0" u="none" strike="noStrike" kern="100" dirty="0">
                          <a:solidFill>
                            <a:schemeClr val="dk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cs"/>
                        </a:rPr>
                        <a:t>語文類競賽、藝能類競賽、運動類競賽。</a:t>
                      </a:r>
                    </a:p>
                    <a:p>
                      <a:pPr marL="177800" lvl="0" indent="-177800" algn="l" defTabSz="3429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21615" algn="l"/>
                        </a:tabLst>
                      </a:pPr>
                      <a:r>
                        <a:rPr lang="zh-TW" altLang="en-US" sz="1400" b="0" u="none" strike="noStrike" kern="100" dirty="0">
                          <a:solidFill>
                            <a:schemeClr val="dk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cs"/>
                        </a:rPr>
                        <a:t>同一性質或同一項目之競賽</a:t>
                      </a:r>
                      <a:r>
                        <a:rPr lang="zh-TW" altLang="en-US" sz="1400" b="0" u="none" strike="noStrike" kern="100">
                          <a:solidFill>
                            <a:schemeClr val="dk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cs"/>
                        </a:rPr>
                        <a:t>，僅擇優</a:t>
                      </a:r>
                      <a:r>
                        <a:rPr lang="zh-TW" altLang="en-US" sz="1400" b="0" u="none" strike="noStrike" kern="100" dirty="0">
                          <a:solidFill>
                            <a:schemeClr val="dk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cs"/>
                        </a:rPr>
                        <a:t>計分一次。</a:t>
                      </a:r>
                    </a:p>
                    <a:p>
                      <a:pPr marL="177800" lvl="0" indent="-177800" algn="l" defTabSz="3429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21615" algn="l"/>
                        </a:tabLst>
                      </a:pPr>
                      <a:r>
                        <a:rPr lang="zh-TW" altLang="en-US" sz="1400" b="0" u="none" strike="noStrike" kern="100" dirty="0">
                          <a:solidFill>
                            <a:schemeClr val="dk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cs"/>
                        </a:rPr>
                        <a:t>本項最高</a:t>
                      </a:r>
                      <a:r>
                        <a:rPr lang="en-US" sz="1400" b="0" u="none" strike="noStrike" kern="100" dirty="0">
                          <a:solidFill>
                            <a:schemeClr val="dk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cs"/>
                        </a:rPr>
                        <a:t>10</a:t>
                      </a:r>
                      <a:r>
                        <a:rPr lang="zh-TW" altLang="en-US" sz="1400" b="0" u="none" strike="noStrike" kern="100" dirty="0">
                          <a:solidFill>
                            <a:schemeClr val="dk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cs"/>
                        </a:rPr>
                        <a:t>分。</a:t>
                      </a:r>
                    </a:p>
                  </a:txBody>
                  <a:tcPr marL="4239" marR="42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29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10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全國第一名</a:t>
                      </a:r>
                      <a:r>
                        <a:rPr lang="en-US" sz="1400" b="0" kern="10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</a:t>
                      </a:r>
                      <a:r>
                        <a:rPr lang="zh-TW" sz="1400" b="0" kern="10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分</a:t>
                      </a:r>
                      <a:endParaRPr lang="zh-TW" sz="1400" b="0" kern="10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4239" marR="42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10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全國第二名</a:t>
                      </a:r>
                      <a:r>
                        <a:rPr lang="en-US" sz="1400" b="0" kern="10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</a:t>
                      </a:r>
                      <a:r>
                        <a:rPr lang="zh-TW" sz="1400" b="0" kern="10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分</a:t>
                      </a:r>
                      <a:endParaRPr lang="zh-TW" sz="1400" b="0" kern="10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4239" marR="42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10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全國第三名</a:t>
                      </a:r>
                      <a:r>
                        <a:rPr lang="en-US" sz="1400" b="0" kern="10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</a:t>
                      </a:r>
                      <a:r>
                        <a:rPr lang="zh-TW" sz="1400" b="0" kern="10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分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4239" marR="42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651" marR="56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10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全國第四至八名</a:t>
                      </a:r>
                      <a:r>
                        <a:rPr lang="en-US" sz="1400" b="0" kern="10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</a:t>
                      </a:r>
                      <a:r>
                        <a:rPr lang="zh-TW" sz="1400" b="0" kern="10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分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4239" marR="42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55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10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縣市第一名</a:t>
                      </a:r>
                      <a:r>
                        <a:rPr lang="en-US" sz="1400" b="0" kern="10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</a:t>
                      </a:r>
                      <a:r>
                        <a:rPr lang="zh-TW" sz="1400" b="0" kern="10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分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4239" marR="42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10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縣市第二名</a:t>
                      </a:r>
                      <a:r>
                        <a:rPr lang="en-US" sz="1400" b="0" kern="10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</a:t>
                      </a:r>
                      <a:r>
                        <a:rPr lang="zh-TW" sz="1400" b="0" kern="10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分</a:t>
                      </a:r>
                      <a:endParaRPr lang="zh-TW" sz="1400" b="0" kern="10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4239" marR="42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10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縣市第三名</a:t>
                      </a:r>
                      <a:r>
                        <a:rPr lang="en-US" sz="1400" b="0" kern="10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</a:t>
                      </a:r>
                      <a:r>
                        <a:rPr lang="zh-TW" sz="1400" b="0" kern="10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分</a:t>
                      </a:r>
                      <a:endParaRPr lang="zh-TW" sz="1400" b="0" kern="10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4239" marR="42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10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縣市第四至八名</a:t>
                      </a:r>
                      <a:r>
                        <a:rPr lang="en-US" sz="1400" b="0" kern="10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</a:t>
                      </a:r>
                      <a:r>
                        <a:rPr lang="zh-TW" sz="1400" b="0" kern="10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分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4239" marR="42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marL="177800" lvl="0" indent="-177800" algn="l" defTabSz="3429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21615" algn="l"/>
                        </a:tabLst>
                      </a:pPr>
                      <a:r>
                        <a:rPr lang="zh-TW" altLang="en-US" sz="1400" b="0" kern="0" dirty="0">
                          <a:solidFill>
                            <a:schemeClr val="dk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cs"/>
                        </a:rPr>
                        <a:t>由國中依學生表現計算之。</a:t>
                      </a:r>
                    </a:p>
                    <a:p>
                      <a:pPr marL="177800" lvl="0" indent="-177800" algn="l" defTabSz="3429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21615" algn="l"/>
                        </a:tabLst>
                      </a:pPr>
                      <a:r>
                        <a:rPr lang="zh-TW" altLang="en-US" sz="1400" b="0" kern="0" dirty="0">
                          <a:solidFill>
                            <a:schemeClr val="dk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cs"/>
                        </a:rPr>
                        <a:t>獎勵紀錄、服務學習、社團參與各項單項最高採計</a:t>
                      </a:r>
                      <a:r>
                        <a:rPr lang="en-US" altLang="zh-TW" sz="1400" b="0" kern="0" dirty="0">
                          <a:solidFill>
                            <a:schemeClr val="dk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cs"/>
                        </a:rPr>
                        <a:t>15</a:t>
                      </a:r>
                      <a:r>
                        <a:rPr lang="zh-TW" altLang="en-US" sz="1400" b="0" kern="0" dirty="0">
                          <a:solidFill>
                            <a:schemeClr val="dk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cs"/>
                        </a:rPr>
                        <a:t>分。</a:t>
                      </a:r>
                      <a:endParaRPr lang="en-US" altLang="zh-TW" sz="1400" b="0" kern="0" dirty="0">
                        <a:solidFill>
                          <a:schemeClr val="dk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  <a:p>
                      <a:pPr marL="177800" lvl="0" indent="-177800" algn="l" defTabSz="3429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21615" algn="l"/>
                        </a:tabLst>
                      </a:pPr>
                      <a:r>
                        <a:rPr lang="zh-TW" altLang="en-US" sz="1400" b="0" kern="0" dirty="0">
                          <a:solidFill>
                            <a:schemeClr val="dk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cs"/>
                        </a:rPr>
                        <a:t>體適能最高採計</a:t>
                      </a:r>
                      <a:r>
                        <a:rPr lang="en-US" altLang="zh-TW" sz="1400" b="0" kern="0" dirty="0">
                          <a:solidFill>
                            <a:schemeClr val="dk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cs"/>
                        </a:rPr>
                        <a:t>10</a:t>
                      </a:r>
                      <a:r>
                        <a:rPr lang="zh-TW" altLang="en-US" sz="1400" b="0" kern="0" dirty="0">
                          <a:solidFill>
                            <a:schemeClr val="dk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cs"/>
                        </a:rPr>
                        <a:t>分。 </a:t>
                      </a:r>
                      <a:endParaRPr lang="en-US" altLang="zh-TW" sz="1400" b="0" kern="0" dirty="0">
                        <a:solidFill>
                          <a:schemeClr val="dk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  <a:p>
                      <a:pPr marL="177800" lvl="0" indent="-177800" algn="l" defTabSz="3429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21615" algn="l"/>
                        </a:tabLst>
                      </a:pPr>
                      <a:r>
                        <a:rPr lang="zh-TW" altLang="en-US" sz="1400" b="0" kern="0" dirty="0">
                          <a:solidFill>
                            <a:schemeClr val="dk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cs"/>
                        </a:rPr>
                        <a:t>語言認證最高採計</a:t>
                      </a:r>
                      <a:r>
                        <a:rPr lang="en-US" altLang="zh-TW" sz="1400" b="0" kern="0" dirty="0">
                          <a:solidFill>
                            <a:schemeClr val="dk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cs"/>
                        </a:rPr>
                        <a:t>5</a:t>
                      </a:r>
                      <a:r>
                        <a:rPr lang="zh-TW" altLang="en-US" sz="1400" b="0" kern="0" dirty="0">
                          <a:solidFill>
                            <a:schemeClr val="dk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cs"/>
                        </a:rPr>
                        <a:t>分</a:t>
                      </a:r>
                    </a:p>
                  </a:txBody>
                  <a:tcPr marL="4239" marR="42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673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獎勵紀錄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4239" marR="42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 rowSpan="5" gridSpan="7"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 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4239" marR="42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 rowSpan="5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651" marR="56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673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服務學習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4239" marR="42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 gridSpan="7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673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社團參與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4239" marR="42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 gridSpan="7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16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體適能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4239" marR="42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 gridSpan="7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595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b="0" kern="10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/>
                        </a:rPr>
                        <a:t>語言認證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4239" marR="42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 gridSpan="7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8666941"/>
                  </a:ext>
                </a:extLst>
              </a:tr>
              <a:tr h="473466">
                <a:tc gridSpan="2"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3.就近入學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4239" marR="4239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符合</a:t>
                      </a:r>
                      <a:r>
                        <a:rPr lang="en-US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10</a:t>
                      </a:r>
                      <a:r>
                        <a:rPr 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分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4239" marR="42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不符</a:t>
                      </a:r>
                      <a:r>
                        <a:rPr lang="en-US" sz="1400" b="0" kern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</a:t>
                      </a:r>
                      <a:r>
                        <a:rPr lang="zh-TW" sz="1400" b="0" kern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分</a:t>
                      </a:r>
                      <a:endParaRPr lang="zh-TW" sz="1400" b="0" kern="10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4239" marR="42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 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 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4239" marR="42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zh-TW" sz="13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238" marR="42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10分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4239" marR="42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 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4239" marR="42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946936">
                <a:tc gridSpan="2"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4.</a:t>
                      </a:r>
                      <a:r>
                        <a:rPr lang="zh-TW" sz="1400" b="0" kern="10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國中</a:t>
                      </a:r>
                      <a:r>
                        <a:rPr lang="zh-TW" sz="1400" b="0" kern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教育會考</a:t>
                      </a:r>
                      <a:endParaRPr lang="zh-TW" sz="1400" b="0" kern="10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4239" marR="4239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精熟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每科6分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4239" marR="42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基礎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每科4分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4239" marR="42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待加強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每科2分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 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4239" marR="42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zh-TW" sz="13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238" marR="42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30分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4239" marR="42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會考分數換算為積點，五科加上寫作測驗總積點為</a:t>
                      </a:r>
                      <a:r>
                        <a:rPr lang="en-US" alt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36</a:t>
                      </a:r>
                      <a:r>
                        <a:rPr lang="zh-TW" altLang="en-US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點，</a:t>
                      </a:r>
                      <a:r>
                        <a:rPr lang="en-US" alt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A++(7</a:t>
                      </a:r>
                      <a:r>
                        <a:rPr lang="zh-TW" altLang="en-US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點</a:t>
                      </a:r>
                      <a:r>
                        <a:rPr lang="en-US" alt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)</a:t>
                      </a:r>
                      <a:r>
                        <a:rPr lang="zh-TW" altLang="en-US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、</a:t>
                      </a:r>
                      <a:r>
                        <a:rPr lang="en-US" alt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A+(6</a:t>
                      </a:r>
                      <a:r>
                        <a:rPr lang="zh-TW" altLang="en-US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點</a:t>
                      </a:r>
                      <a:r>
                        <a:rPr lang="en-US" alt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)</a:t>
                      </a:r>
                      <a:r>
                        <a:rPr lang="zh-TW" altLang="en-US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、</a:t>
                      </a:r>
                      <a:r>
                        <a:rPr lang="en-US" alt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A(5</a:t>
                      </a:r>
                      <a:r>
                        <a:rPr lang="zh-TW" altLang="en-US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點</a:t>
                      </a:r>
                      <a:r>
                        <a:rPr lang="en-US" alt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)</a:t>
                      </a:r>
                      <a:r>
                        <a:rPr lang="zh-TW" altLang="en-US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、</a:t>
                      </a:r>
                      <a:r>
                        <a:rPr lang="en-US" alt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B++(4</a:t>
                      </a:r>
                      <a:r>
                        <a:rPr lang="zh-TW" altLang="en-US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點</a:t>
                      </a:r>
                      <a:r>
                        <a:rPr lang="en-US" alt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)</a:t>
                      </a:r>
                      <a:r>
                        <a:rPr lang="zh-TW" altLang="en-US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、</a:t>
                      </a:r>
                      <a:r>
                        <a:rPr lang="en-US" alt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B+(3</a:t>
                      </a:r>
                      <a:r>
                        <a:rPr lang="zh-TW" altLang="en-US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點</a:t>
                      </a:r>
                      <a:r>
                        <a:rPr lang="en-US" alt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)</a:t>
                      </a:r>
                      <a:r>
                        <a:rPr lang="zh-TW" altLang="en-US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、</a:t>
                      </a:r>
                      <a:r>
                        <a:rPr lang="en-US" alt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B(2</a:t>
                      </a:r>
                      <a:r>
                        <a:rPr lang="zh-TW" altLang="en-US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點</a:t>
                      </a:r>
                      <a:r>
                        <a:rPr lang="en-US" alt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)</a:t>
                      </a:r>
                      <a:r>
                        <a:rPr lang="zh-TW" altLang="en-US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、</a:t>
                      </a:r>
                      <a:r>
                        <a:rPr lang="en-US" alt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C(1</a:t>
                      </a:r>
                      <a:r>
                        <a:rPr lang="zh-TW" altLang="en-US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點</a:t>
                      </a:r>
                      <a:r>
                        <a:rPr lang="en-US" alt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)</a:t>
                      </a:r>
                      <a:r>
                        <a:rPr lang="zh-TW" altLang="en-US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。 寫作測驗</a:t>
                      </a:r>
                      <a:r>
                        <a:rPr lang="en-US" alt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</a:t>
                      </a:r>
                      <a:r>
                        <a:rPr lang="zh-TW" altLang="en-US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級分</a:t>
                      </a:r>
                      <a:r>
                        <a:rPr lang="en-US" alt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</a:t>
                      </a:r>
                      <a:r>
                        <a:rPr lang="zh-TW" altLang="en-US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點、</a:t>
                      </a:r>
                      <a:r>
                        <a:rPr lang="en-US" alt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</a:t>
                      </a:r>
                      <a:r>
                        <a:rPr lang="zh-TW" altLang="en-US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級分</a:t>
                      </a:r>
                      <a:r>
                        <a:rPr lang="en-US" alt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0.8</a:t>
                      </a:r>
                      <a:r>
                        <a:rPr lang="zh-TW" altLang="en-US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點、</a:t>
                      </a:r>
                      <a:r>
                        <a:rPr lang="en-US" alt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</a:t>
                      </a:r>
                      <a:r>
                        <a:rPr lang="zh-TW" altLang="en-US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級分</a:t>
                      </a:r>
                      <a:r>
                        <a:rPr lang="en-US" alt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0.6</a:t>
                      </a:r>
                      <a:r>
                        <a:rPr lang="zh-TW" altLang="en-US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點、</a:t>
                      </a:r>
                      <a:r>
                        <a:rPr lang="en-US" alt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</a:t>
                      </a:r>
                      <a:r>
                        <a:rPr lang="zh-TW" altLang="en-US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級分</a:t>
                      </a:r>
                      <a:r>
                        <a:rPr lang="en-US" alt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0.4</a:t>
                      </a:r>
                      <a:r>
                        <a:rPr lang="zh-TW" altLang="en-US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點、</a:t>
                      </a:r>
                      <a:r>
                        <a:rPr lang="en-US" alt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</a:t>
                      </a:r>
                      <a:r>
                        <a:rPr lang="zh-TW" altLang="en-US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級分</a:t>
                      </a:r>
                      <a:r>
                        <a:rPr lang="en-US" alt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0.2</a:t>
                      </a:r>
                      <a:r>
                        <a:rPr lang="zh-TW" altLang="en-US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點、</a:t>
                      </a:r>
                      <a:r>
                        <a:rPr lang="en-US" alt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</a:t>
                      </a:r>
                      <a:r>
                        <a:rPr lang="zh-TW" altLang="en-US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級分</a:t>
                      </a:r>
                      <a:r>
                        <a:rPr lang="en-US" alt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0.1</a:t>
                      </a:r>
                      <a:r>
                        <a:rPr lang="zh-TW" altLang="en-US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點、</a:t>
                      </a:r>
                      <a:r>
                        <a:rPr lang="en-US" alt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</a:t>
                      </a:r>
                      <a:r>
                        <a:rPr lang="zh-TW" altLang="en-US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級分</a:t>
                      </a:r>
                      <a:r>
                        <a:rPr lang="en-US" alt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</a:t>
                      </a:r>
                      <a:r>
                        <a:rPr lang="zh-TW" altLang="en-US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點。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4239" marR="42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6734">
                <a:tc gridSpan="9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參考總分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4239" marR="4239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100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4239" marR="42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 </a:t>
                      </a:r>
                      <a:endParaRPr lang="zh-TW" sz="14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4239" marR="42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25089" name="矩形 1"/>
          <p:cNvSpPr>
            <a:spLocks noChangeArrowheads="1"/>
          </p:cNvSpPr>
          <p:nvPr/>
        </p:nvSpPr>
        <p:spPr bwMode="auto">
          <a:xfrm>
            <a:off x="1238250" y="1290638"/>
            <a:ext cx="1293813" cy="3539430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ctr"/>
            <a:r>
              <a:rPr lang="en-US" altLang="zh-TW" sz="3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sz="3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algn="ctr"/>
            <a:r>
              <a:rPr lang="zh-TW" altLang="en-US" sz="32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3" action="ppaction://hlinkfile"/>
              </a:rPr>
              <a:t>免試</a:t>
            </a:r>
            <a:r>
              <a:rPr lang="zh-TW" altLang="en-US" sz="3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3" action="ppaction://hlinkfile"/>
              </a:rPr>
              <a:t>入學超額比序項</a:t>
            </a:r>
            <a:r>
              <a:rPr lang="zh-TW" altLang="zh-TW" sz="3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3" action="ppaction://hlinkfile"/>
              </a:rPr>
              <a:t>目</a:t>
            </a:r>
            <a:r>
              <a:rPr lang="zh-TW" altLang="en-US" sz="3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3" action="ppaction://hlinkfile"/>
              </a:rPr>
              <a:t>表</a:t>
            </a:r>
            <a:endParaRPr lang="zh-TW" altLang="en-US" sz="32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9AEB8080-C951-47EC-9FF8-BDC45C71A37E}"/>
              </a:ext>
            </a:extLst>
          </p:cNvPr>
          <p:cNvSpPr txBox="1">
            <a:spLocks/>
          </p:cNvSpPr>
          <p:nvPr/>
        </p:nvSpPr>
        <p:spPr bwMode="auto">
          <a:xfrm>
            <a:off x="2608994" y="6469238"/>
            <a:ext cx="9434513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l"/>
              <a:defRPr kumimoji="1" sz="3200" b="1">
                <a:solidFill>
                  <a:srgbClr val="A5002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kumimoji="1" sz="2800" b="1">
                <a:solidFill>
                  <a:srgbClr val="000066"/>
                </a:solidFill>
                <a:latin typeface="+mn-lt"/>
                <a:ea typeface="+mn-ea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l"/>
              <a:defRPr kumimoji="1" sz="28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§"/>
              <a:defRPr kumimoji="1" sz="20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defRPr/>
            </a:pPr>
            <a:r>
              <a:rPr lang="zh-TW" altLang="en-US" sz="24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多元學習表現採計前五學期，七上至九下開學前一日</a:t>
            </a:r>
            <a:r>
              <a:rPr lang="en-US" altLang="zh-TW" sz="24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</a:t>
            </a:r>
            <a:r>
              <a:rPr lang="zh-TW" altLang="en-US" sz="24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4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17</a:t>
            </a:r>
            <a:r>
              <a:rPr lang="zh-TW" altLang="en-US" sz="24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en-US" altLang="zh-TW" sz="24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12509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B16DD219-EF3F-4921-A873-CC12CE8B98BB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25</a:t>
            </a:fld>
            <a:endParaRPr kumimoji="0" lang="zh-TW" altLang="en-US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FABD3444-96B3-4770-9DAE-F4E7A504DA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228975"/>
              </p:ext>
            </p:extLst>
          </p:nvPr>
        </p:nvGraphicFramePr>
        <p:xfrm>
          <a:off x="2149475" y="1484786"/>
          <a:ext cx="6552729" cy="44462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9644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914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68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211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 dirty="0">
                          <a:effectLst/>
                        </a:rPr>
                        <a:t>次序</a:t>
                      </a:r>
                      <a:endParaRPr lang="zh-TW" alt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1" marR="6351" marT="635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 dirty="0">
                          <a:effectLst/>
                        </a:rPr>
                        <a:t>項目</a:t>
                      </a:r>
                      <a:endParaRPr lang="zh-TW" alt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1" marR="6351" marT="6351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 dirty="0">
                          <a:effectLst/>
                        </a:rPr>
                        <a:t>最高分數</a:t>
                      </a:r>
                      <a:endParaRPr lang="zh-TW" alt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1" marR="6351" marT="6351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11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u="none" strike="noStrike" dirty="0">
                          <a:effectLst/>
                        </a:rPr>
                        <a:t>1</a:t>
                      </a:r>
                      <a:endParaRPr lang="en-US" altLang="zh-TW" sz="2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1" marR="6351" marT="635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 dirty="0">
                          <a:effectLst/>
                        </a:rPr>
                        <a:t>總積分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1" marR="6351" marT="6351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u="none" strike="noStrike" dirty="0">
                          <a:effectLst/>
                        </a:rPr>
                        <a:t>100</a:t>
                      </a:r>
                      <a:r>
                        <a:rPr lang="zh-TW" altLang="en-US" sz="2400" u="none" strike="noStrike" dirty="0">
                          <a:effectLst/>
                        </a:rPr>
                        <a:t>分</a:t>
                      </a:r>
                      <a:endParaRPr lang="en-US" altLang="zh-TW" sz="2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1" marR="6351" marT="6351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111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 marL="6351" marR="6351" marT="635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經濟弱勢</a:t>
                      </a:r>
                      <a:r>
                        <a:rPr lang="en-US" altLang="zh-TW" sz="24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24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低收入戶</a:t>
                      </a:r>
                      <a:r>
                        <a:rPr lang="en-US" altLang="zh-TW" sz="24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TW" altLang="en-US" sz="2400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1" marR="6351" marT="6351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6351" marR="6351" marT="6351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11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u="none" strike="noStrike" dirty="0">
                          <a:effectLst/>
                        </a:rPr>
                        <a:t>2</a:t>
                      </a:r>
                      <a:endParaRPr lang="en-US" altLang="zh-TW" sz="2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1" marR="6351" marT="635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 dirty="0">
                          <a:effectLst/>
                        </a:rPr>
                        <a:t>志願序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1" marR="6351" marT="6351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u="none" strike="noStrike" dirty="0">
                          <a:effectLst/>
                        </a:rPr>
                        <a:t>10</a:t>
                      </a:r>
                      <a:r>
                        <a:rPr lang="zh-TW" altLang="en-US" sz="2400" u="none" strike="noStrike" dirty="0">
                          <a:effectLst/>
                        </a:rPr>
                        <a:t>分</a:t>
                      </a:r>
                      <a:endParaRPr lang="en-US" altLang="zh-TW" sz="2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1" marR="6351" marT="6351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211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u="none" strike="noStrike" dirty="0">
                          <a:effectLst/>
                        </a:rPr>
                        <a:t>3</a:t>
                      </a:r>
                      <a:endParaRPr lang="en-US" altLang="zh-TW" sz="2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1" marR="6351" marT="635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 dirty="0">
                          <a:effectLst/>
                        </a:rPr>
                        <a:t>教育會考總分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1" marR="6351" marT="6351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u="none" strike="noStrike" dirty="0">
                          <a:effectLst/>
                        </a:rPr>
                        <a:t>30</a:t>
                      </a:r>
                      <a:r>
                        <a:rPr lang="zh-TW" altLang="en-US" sz="2400" u="none" strike="noStrike" dirty="0">
                          <a:effectLst/>
                        </a:rPr>
                        <a:t>分</a:t>
                      </a:r>
                      <a:endParaRPr lang="en-US" altLang="zh-TW" sz="2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1" marR="6351" marT="6351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211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u="none" strike="noStrike" dirty="0">
                          <a:effectLst/>
                        </a:rPr>
                        <a:t>4</a:t>
                      </a:r>
                      <a:endParaRPr lang="en-US" altLang="zh-TW" sz="2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1" marR="6351" marT="635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 dirty="0">
                          <a:effectLst/>
                        </a:rPr>
                        <a:t>多元學習表現總分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1" marR="6351" marT="6351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u="none" strike="noStrike" dirty="0">
                          <a:effectLst/>
                        </a:rPr>
                        <a:t>50</a:t>
                      </a:r>
                      <a:r>
                        <a:rPr lang="zh-TW" altLang="en-US" sz="2400" u="none" strike="noStrike" dirty="0">
                          <a:effectLst/>
                        </a:rPr>
                        <a:t>分</a:t>
                      </a:r>
                      <a:endParaRPr lang="en-US" altLang="zh-TW" sz="2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1" marR="6351" marT="6351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211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u="none" strike="noStrike" dirty="0">
                          <a:effectLst/>
                        </a:rPr>
                        <a:t>5</a:t>
                      </a:r>
                      <a:endParaRPr lang="en-US" altLang="zh-TW" sz="2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1" marR="6351" marT="635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 dirty="0">
                          <a:effectLst/>
                        </a:rPr>
                        <a:t>國中教育會考總積點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1" marR="6351" marT="6351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u="none" strike="noStrike" dirty="0">
                          <a:effectLst/>
                        </a:rPr>
                        <a:t>36</a:t>
                      </a:r>
                      <a:r>
                        <a:rPr lang="zh-TW" altLang="en-US" sz="2400" u="none" strike="noStrike" dirty="0">
                          <a:effectLst/>
                        </a:rPr>
                        <a:t>積點</a:t>
                      </a:r>
                      <a:endParaRPr lang="en-US" altLang="zh-TW" sz="2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1" marR="6351" marT="6351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78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u="none" strike="noStrike" dirty="0">
                          <a:effectLst/>
                        </a:rPr>
                        <a:t>6</a:t>
                      </a:r>
                      <a:endParaRPr lang="en-US" altLang="zh-TW" sz="2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1" marR="6351" marT="635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 dirty="0">
                          <a:effectLst/>
                        </a:rPr>
                        <a:t>會考加註標示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1" marR="6351" marT="6351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 dirty="0">
                          <a:effectLst/>
                          <a:latin typeface="+mn-ea"/>
                          <a:ea typeface="+mn-ea"/>
                        </a:rPr>
                        <a:t>總標示、</a:t>
                      </a:r>
                      <a:endParaRPr lang="en-US" altLang="zh-TW" sz="2400" u="none" strike="noStrike" dirty="0"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ctr"/>
                      <a:r>
                        <a:rPr lang="zh-TW" altLang="en-US" sz="2400" u="none" strike="noStrike" dirty="0">
                          <a:effectLst/>
                          <a:latin typeface="+mn-ea"/>
                          <a:ea typeface="+mn-ea"/>
                        </a:rPr>
                        <a:t>分科標示</a:t>
                      </a:r>
                      <a:endParaRPr lang="en-US" altLang="zh-TW" sz="2400" u="none" strike="noStrike" dirty="0"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zh-TW" altLang="en-US" sz="1800" u="none" strike="noStrike" dirty="0">
                          <a:effectLst/>
                          <a:latin typeface="+mn-ea"/>
                          <a:ea typeface="+mn-ea"/>
                        </a:rPr>
                        <a:t>國英數自社</a:t>
                      </a:r>
                      <a:r>
                        <a:rPr lang="en-US" altLang="zh-TW" sz="1800" u="none" strike="noStrike" dirty="0">
                          <a:effectLst/>
                          <a:latin typeface="+mn-ea"/>
                          <a:ea typeface="+mn-ea"/>
                        </a:rPr>
                        <a:t>)</a:t>
                      </a:r>
                      <a:r>
                        <a:rPr lang="zh-TW" altLang="en-US" sz="2400" u="none" strike="noStrike" dirty="0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1" marR="6351" marT="6351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737871">
                <a:tc>
                  <a:txBody>
                    <a:bodyPr/>
                    <a:lstStyle/>
                    <a:p>
                      <a:pPr marL="0" algn="ctr" defTabSz="342900" rtl="0" eaLnBrk="1" fontAlgn="ctr" latinLnBrk="0" hangingPunct="1"/>
                      <a:r>
                        <a:rPr lang="en-US" altLang="zh-TW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6351" marR="6351" marT="635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/>
                      <a:r>
                        <a:rPr lang="zh-TW" alt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志願序內之學校序</a:t>
                      </a:r>
                      <a:r>
                        <a:rPr lang="en-US" altLang="zh-TW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科別序</a:t>
                      </a:r>
                      <a:r>
                        <a:rPr lang="en-US" altLang="zh-TW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TW" altLang="en-US" sz="2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1" marR="6351" marT="6351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1-1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&gt;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1-2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&gt;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endParaRPr lang="en-US" altLang="zh-TW" sz="2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2-1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&gt;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2-2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1" marR="6351" marT="6351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42346"/>
                  </a:ext>
                </a:extLst>
              </a:tr>
            </a:tbl>
          </a:graphicData>
        </a:graphic>
      </p:graphicFrame>
      <p:sp>
        <p:nvSpPr>
          <p:cNvPr id="128003" name="標題 1"/>
          <p:cNvSpPr txBox="1">
            <a:spLocks/>
          </p:cNvSpPr>
          <p:nvPr/>
        </p:nvSpPr>
        <p:spPr bwMode="auto">
          <a:xfrm>
            <a:off x="2149475" y="471488"/>
            <a:ext cx="6778625" cy="857250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557213" indent="-214313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8572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0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2001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15430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0002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4574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29146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3718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en-US" altLang="zh-TW" sz="40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40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kumimoji="0" lang="en-US" altLang="zh-TW" sz="40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)109</a:t>
            </a:r>
            <a:r>
              <a:rPr kumimoji="0" lang="zh-TW" altLang="en-US" sz="40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免試入學同分比序</a:t>
            </a:r>
            <a:r>
              <a:rPr kumimoji="0" lang="en-US" altLang="zh-TW" sz="40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-2</a:t>
            </a:r>
            <a:endParaRPr kumimoji="0" lang="zh-TW" altLang="en-US" sz="400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8004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461A9479-45E7-4E68-B4F7-F01F6B6615CB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26</a:t>
            </a:fld>
            <a:endParaRPr kumimoji="0" lang="zh-TW" altLang="en-US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標題 1"/>
          <p:cNvSpPr>
            <a:spLocks noGrp="1"/>
          </p:cNvSpPr>
          <p:nvPr>
            <p:ph type="title"/>
          </p:nvPr>
        </p:nvSpPr>
        <p:spPr>
          <a:xfrm>
            <a:off x="2098675" y="309563"/>
            <a:ext cx="7940675" cy="863600"/>
          </a:xfrm>
          <a:solidFill>
            <a:srgbClr val="7030A0"/>
          </a:solidFill>
        </p:spPr>
        <p:txBody>
          <a:bodyPr/>
          <a:lstStyle/>
          <a:p>
            <a:r>
              <a:rPr lang="en-US" altLang="zh-TW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六</a:t>
            </a:r>
            <a:r>
              <a:rPr lang="en-US" altLang="zh-TW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超額比序</a:t>
            </a:r>
            <a:r>
              <a:rPr lang="en-US" altLang="zh-TW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志願序</a:t>
            </a:r>
            <a:r>
              <a:rPr lang="en-US" altLang="zh-TW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 (10</a:t>
            </a:r>
            <a:r>
              <a:rPr lang="zh-TW" altLang="en-US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r>
              <a:rPr lang="en-US" altLang="zh-TW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400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5" name="內容版面配置區 1">
            <a:extLst>
              <a:ext uri="{FF2B5EF4-FFF2-40B4-BE49-F238E27FC236}">
                <a16:creationId xmlns:a16="http://schemas.microsoft.com/office/drawing/2014/main" id="{F378BD71-72BB-4FC5-B913-A0C41BDF1BA1}"/>
              </a:ext>
            </a:extLst>
          </p:cNvPr>
          <p:cNvGraphicFramePr>
            <a:graphicFrameLocks/>
          </p:cNvGraphicFramePr>
          <p:nvPr/>
        </p:nvGraphicFramePr>
        <p:xfrm>
          <a:off x="1911350" y="1412875"/>
          <a:ext cx="8321676" cy="12668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957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5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51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51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51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851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3341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第一志願序學校</a:t>
                      </a:r>
                      <a:endParaRPr lang="zh-TW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第二志願序學校</a:t>
                      </a:r>
                      <a:endParaRPr lang="zh-TW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第三志願序學校</a:t>
                      </a:r>
                      <a:endParaRPr lang="zh-TW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第四志願序學校</a:t>
                      </a:r>
                      <a:endParaRPr lang="zh-TW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第五志願序學校</a:t>
                      </a:r>
                      <a:endParaRPr lang="zh-TW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其他志願序學校</a:t>
                      </a:r>
                      <a:endParaRPr lang="zh-TW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341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3200" b="1" u="none" strike="noStrike" dirty="0">
                          <a:effectLst/>
                          <a:latin typeface="Times New Roman" panose="02020603050405020304" pitchFamily="18" charset="0"/>
                          <a:ea typeface="華康魏碑體" panose="03000709000000000000" pitchFamily="65" charset="-120"/>
                          <a:cs typeface="Times New Roman" panose="02020603050405020304" pitchFamily="18" charset="0"/>
                        </a:rPr>
                        <a:t>10</a:t>
                      </a:r>
                      <a:endParaRPr lang="en-US" altLang="zh-TW" sz="3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魏碑體" panose="030007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3200" b="1" u="none" strike="noStrike" dirty="0">
                          <a:effectLst/>
                          <a:latin typeface="Times New Roman" panose="02020603050405020304" pitchFamily="18" charset="0"/>
                          <a:ea typeface="華康魏碑體" panose="03000709000000000000" pitchFamily="65" charset="-120"/>
                          <a:cs typeface="Times New Roman" panose="02020603050405020304" pitchFamily="18" charset="0"/>
                        </a:rPr>
                        <a:t>9</a:t>
                      </a:r>
                      <a:endParaRPr lang="en-US" altLang="zh-TW" sz="3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魏碑體" panose="030007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3200" b="1" u="none" strike="noStrike" dirty="0">
                          <a:effectLst/>
                          <a:latin typeface="Times New Roman" panose="02020603050405020304" pitchFamily="18" charset="0"/>
                          <a:ea typeface="華康魏碑體" panose="03000709000000000000" pitchFamily="65" charset="-120"/>
                          <a:cs typeface="Times New Roman" panose="02020603050405020304" pitchFamily="18" charset="0"/>
                        </a:rPr>
                        <a:t>8</a:t>
                      </a:r>
                      <a:endParaRPr lang="en-US" altLang="zh-TW" sz="3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魏碑體" panose="030007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3200" b="1" u="none" strike="noStrike" dirty="0">
                          <a:effectLst/>
                          <a:latin typeface="Times New Roman" panose="02020603050405020304" pitchFamily="18" charset="0"/>
                          <a:ea typeface="華康魏碑體" panose="03000709000000000000" pitchFamily="65" charset="-120"/>
                          <a:cs typeface="Times New Roman" panose="02020603050405020304" pitchFamily="18" charset="0"/>
                        </a:rPr>
                        <a:t>7</a:t>
                      </a:r>
                      <a:endParaRPr lang="en-US" altLang="zh-TW" sz="3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魏碑體" panose="030007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3200" b="1" u="none" strike="noStrike" dirty="0">
                          <a:effectLst/>
                          <a:latin typeface="Times New Roman" panose="02020603050405020304" pitchFamily="18" charset="0"/>
                          <a:ea typeface="華康魏碑體" panose="03000709000000000000" pitchFamily="65" charset="-120"/>
                          <a:cs typeface="Times New Roman" panose="02020603050405020304" pitchFamily="18" charset="0"/>
                        </a:rPr>
                        <a:t>6</a:t>
                      </a:r>
                      <a:endParaRPr lang="en-US" altLang="zh-TW" sz="3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魏碑體" panose="030007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3200" b="1" u="none" strike="noStrike" dirty="0">
                          <a:effectLst/>
                          <a:latin typeface="Times New Roman" panose="02020603050405020304" pitchFamily="18" charset="0"/>
                          <a:ea typeface="華康魏碑體" panose="030007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endParaRPr lang="en-US" altLang="zh-TW" sz="3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魏碑體" panose="030007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E2E3864C-26AD-4405-8F4D-FAE446978E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4564102"/>
              </p:ext>
            </p:extLst>
          </p:nvPr>
        </p:nvGraphicFramePr>
        <p:xfrm>
          <a:off x="824459" y="3109913"/>
          <a:ext cx="11367541" cy="3200946"/>
        </p:xfrm>
        <a:graphic>
          <a:graphicData uri="http://schemas.openxmlformats.org/drawingml/2006/table">
            <a:tbl>
              <a:tblPr/>
              <a:tblGrid>
                <a:gridCol w="113675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009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微軟正黑體"/>
                        </a:rPr>
                        <a:t>1.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微軟正黑體"/>
                        </a:rPr>
                        <a:t>每一志願序至多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微軟正黑體"/>
                        </a:rPr>
                        <a:t>可選填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微軟正黑體"/>
                        </a:rPr>
                        <a:t>3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微軟正黑體"/>
                        </a:rPr>
                        <a:t>校為一群組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微軟正黑體"/>
                        </a:rPr>
                        <a:t>，其志願序積分相同。 </a:t>
                      </a:r>
                    </a:p>
                    <a:p>
                      <a:pPr marL="268288" marR="0" lvl="0" indent="-2682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微軟正黑體"/>
                        </a:rPr>
                        <a:t>2.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微軟正黑體"/>
                        </a:rPr>
                        <a:t>同一志願序如有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微軟正黑體"/>
                        </a:rPr>
                        <a:t>多科別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微軟正黑體"/>
                        </a:rPr>
                        <a:t>，選填時視為同一志願序，其</a:t>
                      </a:r>
                      <a:r>
                        <a:rPr kumimoji="0" lang="zh-TW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微軟正黑體"/>
                        </a:rPr>
                        <a:t>志願序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微軟正黑體"/>
                        </a:rPr>
                        <a:t>分數相同。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微軟正黑體"/>
                        </a:rPr>
                        <a:t>3.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微軟正黑體"/>
                        </a:rPr>
                        <a:t>同一學校第二次選填，視為不同志願序。</a:t>
                      </a:r>
                      <a:endParaRPr kumimoji="0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微軟正黑體"/>
                      </a:endParaRPr>
                    </a:p>
                    <a:p>
                      <a:pPr marL="268288" marR="0" lvl="0" indent="-2682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微軟正黑體"/>
                        </a:rPr>
                        <a:t>4.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微軟正黑體"/>
                        </a:rPr>
                        <a:t>第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微軟正黑體"/>
                        </a:rPr>
                        <a:t>6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微軟正黑體"/>
                        </a:rPr>
                        <a:t>志願序後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微軟正黑體"/>
                        </a:rPr>
                        <a:t>(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微軟正黑體"/>
                        </a:rPr>
                        <a:t>含第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微軟正黑體"/>
                        </a:rPr>
                        <a:t>6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微軟正黑體"/>
                        </a:rPr>
                        <a:t>志願 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微軟正黑體"/>
                        </a:rPr>
                        <a:t>)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微軟正黑體"/>
                        </a:rPr>
                        <a:t>志願選填以單科為單位，以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微軟正黑體"/>
                        </a:rPr>
                        <a:t>5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微軟正黑體"/>
                        </a:rPr>
                        <a:t>分計。</a:t>
                      </a:r>
                      <a:endParaRPr kumimoji="0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微軟正黑體"/>
                      </a:endParaRPr>
                    </a:p>
                  </a:txBody>
                  <a:tcPr marL="85725" marR="8572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9056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BB26576A-4AB2-4C51-A601-AA7D9F401E05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27</a:t>
            </a:fld>
            <a:endParaRPr kumimoji="0" lang="zh-TW" altLang="en-US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118">
            <a:extLst>
              <a:ext uri="{FF2B5EF4-FFF2-40B4-BE49-F238E27FC236}">
                <a16:creationId xmlns:a16="http://schemas.microsoft.com/office/drawing/2014/main" id="{F7019D1D-9BF6-432D-9DB5-05B17E0E2D33}"/>
              </a:ext>
            </a:extLst>
          </p:cNvPr>
          <p:cNvGraphicFramePr>
            <a:graphicFrameLocks noGrp="1"/>
          </p:cNvGraphicFramePr>
          <p:nvPr>
            <p:ph sz="half" idx="4294967295"/>
          </p:nvPr>
        </p:nvGraphicFramePr>
        <p:xfrm>
          <a:off x="1905000" y="1268413"/>
          <a:ext cx="9023349" cy="5508628"/>
        </p:xfrm>
        <a:graphic>
          <a:graphicData uri="http://schemas.openxmlformats.org/drawingml/2006/table">
            <a:tbl>
              <a:tblPr/>
              <a:tblGrid>
                <a:gridCol w="1223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02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02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02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97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63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97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835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6835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4670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052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志願序</a:t>
                      </a:r>
                    </a:p>
                  </a:txBody>
                  <a:tcPr marL="68582" marR="68582" marT="34266" marB="3426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第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1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志願序學校</a:t>
                      </a:r>
                    </a:p>
                  </a:txBody>
                  <a:tcPr marL="68582" marR="68582" marT="34266" marB="342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80" marR="68580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80" marR="68580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第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2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志願序學校</a:t>
                      </a:r>
                    </a:p>
                  </a:txBody>
                  <a:tcPr marL="68582" marR="68582" marT="34266" marB="342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微軟正黑體"/>
                      </a:endParaRPr>
                    </a:p>
                  </a:txBody>
                  <a:tcPr marL="68580" marR="68580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微軟正黑體"/>
                      </a:endParaRPr>
                    </a:p>
                  </a:txBody>
                  <a:tcPr marL="68580" marR="68580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7C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微軟正黑體"/>
                        </a:rPr>
                        <a:t>第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微軟正黑體"/>
                        </a:rPr>
                        <a:t>3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微軟正黑體"/>
                        </a:rPr>
                        <a:t>志願序學校</a:t>
                      </a:r>
                    </a:p>
                  </a:txBody>
                  <a:tcPr marL="68582" marR="68582" marT="34266" marB="342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微軟正黑體"/>
                      </a:endParaRPr>
                    </a:p>
                  </a:txBody>
                  <a:tcPr marL="68580" marR="68580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7C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微軟正黑體"/>
                      </a:endParaRPr>
                    </a:p>
                  </a:txBody>
                  <a:tcPr marL="68580" marR="68580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7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82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志願序積分</a:t>
                      </a:r>
                    </a:p>
                  </a:txBody>
                  <a:tcPr marL="68582" marR="68582" marT="34266" marB="3426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10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分</a:t>
                      </a:r>
                      <a:endParaRPr kumimoji="0" lang="en-US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82" marR="68582" marT="34266" marB="342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80" marR="68580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80" marR="68580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9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分</a:t>
                      </a:r>
                      <a:endParaRPr kumimoji="0" lang="en-US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微軟正黑體"/>
                      </a:endParaRPr>
                    </a:p>
                  </a:txBody>
                  <a:tcPr marL="68582" marR="68582" marT="34266" marB="342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微軟正黑體"/>
                      </a:endParaRPr>
                    </a:p>
                  </a:txBody>
                  <a:tcPr marL="68580" marR="68580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微軟正黑體"/>
                      </a:endParaRPr>
                    </a:p>
                  </a:txBody>
                  <a:tcPr marL="68580" marR="68580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微軟正黑體"/>
                        </a:rPr>
                        <a:t>8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微軟正黑體"/>
                        </a:rPr>
                        <a:t>分</a:t>
                      </a:r>
                      <a:endParaRPr kumimoji="0" lang="en-US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微軟正黑體"/>
                      </a:endParaRPr>
                    </a:p>
                  </a:txBody>
                  <a:tcPr marL="68582" marR="68582" marT="34266" marB="342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en-US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微軟正黑體"/>
                      </a:endParaRPr>
                    </a:p>
                  </a:txBody>
                  <a:tcPr marL="68580" marR="68580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7C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en-US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微軟正黑體"/>
                      </a:endParaRPr>
                    </a:p>
                  </a:txBody>
                  <a:tcPr marL="68580" marR="68580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7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765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志願序學校名</a:t>
                      </a:r>
                    </a:p>
                  </a:txBody>
                  <a:tcPr marL="68582" marR="68582" marT="34266" marB="3426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高中甲</a:t>
                      </a:r>
                    </a:p>
                  </a:txBody>
                  <a:tcPr marL="68582" marR="68582" marT="34266" marB="3426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高職甲</a:t>
                      </a:r>
                    </a:p>
                  </a:txBody>
                  <a:tcPr marL="68582" marR="68582" marT="34266" marB="3426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高職乙</a:t>
                      </a:r>
                    </a:p>
                  </a:txBody>
                  <a:tcPr marL="68582" marR="68582" marT="34266" marB="3426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高職丙</a:t>
                      </a:r>
                    </a:p>
                  </a:txBody>
                  <a:tcPr marL="68582" marR="68582" marT="34266" marB="3426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微軟正黑體"/>
                        </a:rPr>
                        <a:t>高中乙</a:t>
                      </a:r>
                    </a:p>
                  </a:txBody>
                  <a:tcPr marL="68582" marR="68582" marT="34266" marB="3426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微軟正黑體"/>
                        </a:rPr>
                        <a:t>高職丁</a:t>
                      </a:r>
                    </a:p>
                  </a:txBody>
                  <a:tcPr marL="68582" marR="68582" marT="34266" marB="3426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微軟正黑體"/>
                        </a:rPr>
                        <a:t>高職戊</a:t>
                      </a:r>
                    </a:p>
                  </a:txBody>
                  <a:tcPr marL="68582" marR="68582" marT="34266" marB="3426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高職已</a:t>
                      </a:r>
                    </a:p>
                  </a:txBody>
                  <a:tcPr marL="68582" marR="68582" marT="34266" marB="3426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微軟正黑體"/>
                        </a:rPr>
                        <a:t>高職庚</a:t>
                      </a:r>
                    </a:p>
                  </a:txBody>
                  <a:tcPr marL="68582" marR="68582" marT="34266" marB="3426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538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錄取序號</a:t>
                      </a:r>
                      <a:r>
                        <a:rPr kumimoji="0" lang="en-US" altLang="zh-TW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1</a:t>
                      </a:r>
                    </a:p>
                  </a:txBody>
                  <a:tcPr marL="68582" marR="68582" marT="34266" marB="3426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普通科</a:t>
                      </a:r>
                    </a:p>
                  </a:txBody>
                  <a:tcPr marL="68582" marR="68582" marT="34266" marB="3426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高職甲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科別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1</a:t>
                      </a:r>
                    </a:p>
                  </a:txBody>
                  <a:tcPr marL="68582" marR="68582" marT="34266" marB="3426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高職乙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科別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1</a:t>
                      </a: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82" marR="68582" marT="34266" marB="3426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高職丙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科別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1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82" marR="68582" marT="34266" marB="3426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微軟正黑體"/>
                        </a:rPr>
                        <a:t>普通科</a:t>
                      </a:r>
                    </a:p>
                  </a:txBody>
                  <a:tcPr marL="68582" marR="68582" marT="34266" marB="3426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微軟正黑體"/>
                        </a:rPr>
                        <a:t>高職丁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微軟正黑體"/>
                        </a:rPr>
                        <a:t>科別</a:t>
                      </a:r>
                      <a:r>
                        <a:rPr kumimoji="0" lang="en-US" altLang="zh-TW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微軟正黑體"/>
                        </a:rPr>
                        <a:t>1</a:t>
                      </a:r>
                      <a:endParaRPr kumimoji="0" lang="zh-TW" altLang="en-US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微軟正黑體"/>
                      </a:endParaRPr>
                    </a:p>
                  </a:txBody>
                  <a:tcPr marL="68582" marR="68582" marT="34266" marB="3426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微軟正黑體"/>
                        </a:rPr>
                        <a:t>高職戊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科別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1</a:t>
                      </a: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82" marR="68582" marT="34266" marB="3426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高職己科別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1</a:t>
                      </a: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82" marR="68582" marT="34266" marB="3426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微軟正黑體"/>
                        </a:rPr>
                        <a:t>高職庚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科別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1</a:t>
                      </a: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82" marR="68582" marT="34266" marB="3426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538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錄取序號</a:t>
                      </a:r>
                      <a:r>
                        <a:rPr kumimoji="0" lang="en-US" altLang="zh-TW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2</a:t>
                      </a:r>
                      <a:endParaRPr kumimoji="0" lang="zh-TW" alt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82" marR="68582" marT="34266" marB="3426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600"/>
                    </a:p>
                  </a:txBody>
                  <a:tcPr marL="68582" marR="68582" marT="34266" marB="3426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高職甲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科別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2</a:t>
                      </a: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82" marR="68582" marT="34266" marB="3426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高職乙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科別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2</a:t>
                      </a: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82" marR="68582" marT="34266" marB="3426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高職丙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科別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2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82" marR="68582" marT="34266" marB="3426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微軟正黑體"/>
                        </a:rPr>
                        <a:t>綜合高中</a:t>
                      </a:r>
                    </a:p>
                  </a:txBody>
                  <a:tcPr marL="68582" marR="68582" marT="34266" marB="3426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微軟正黑體"/>
                        </a:rPr>
                        <a:t>高職丁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微軟正黑體"/>
                        </a:rPr>
                        <a:t>科別</a:t>
                      </a:r>
                      <a:r>
                        <a:rPr kumimoji="0" lang="en-US" altLang="zh-TW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微軟正黑體"/>
                        </a:rPr>
                        <a:t>2</a:t>
                      </a:r>
                      <a:endParaRPr kumimoji="0" lang="zh-TW" altLang="en-US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微軟正黑體"/>
                      </a:endParaRPr>
                    </a:p>
                  </a:txBody>
                  <a:tcPr marL="68582" marR="68582" marT="34266" marB="3426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微軟正黑體"/>
                        </a:rPr>
                        <a:t>高職戊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科別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2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微軟正黑體"/>
                      </a:endParaRPr>
                    </a:p>
                  </a:txBody>
                  <a:tcPr marL="68582" marR="68582" marT="34266" marB="3426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高職己科別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2</a:t>
                      </a: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82" marR="68582" marT="34266" marB="3426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微軟正黑體"/>
                        </a:rPr>
                        <a:t>高職庚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科別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2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微軟正黑體"/>
                      </a:endParaRPr>
                    </a:p>
                  </a:txBody>
                  <a:tcPr marL="68582" marR="68582" marT="34266" marB="3426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538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錄取序號</a:t>
                      </a:r>
                      <a:r>
                        <a:rPr kumimoji="0" lang="en-US" altLang="zh-TW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3</a:t>
                      </a:r>
                      <a:endParaRPr kumimoji="0" lang="zh-TW" alt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82" marR="68582" marT="34266" marB="3426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600"/>
                    </a:p>
                  </a:txBody>
                  <a:tcPr marL="68582" marR="68582" marT="34266" marB="3426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高職甲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科別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3</a:t>
                      </a: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82" marR="68582" marT="34266" marB="3426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82" marR="68582" marT="34266" marB="3426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高職丙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科別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3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82" marR="68582" marT="34266" marB="3426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微軟正黑體"/>
                      </a:endParaRPr>
                    </a:p>
                  </a:txBody>
                  <a:tcPr marL="68582" marR="68582" marT="34266" marB="3426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微軟正黑體"/>
                        </a:rPr>
                        <a:t>高職丁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微軟正黑體"/>
                        </a:rPr>
                        <a:t>科別</a:t>
                      </a:r>
                      <a:r>
                        <a:rPr kumimoji="0" lang="en-US" altLang="zh-TW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微軟正黑體"/>
                        </a:rPr>
                        <a:t>3</a:t>
                      </a:r>
                      <a:endParaRPr kumimoji="0" lang="zh-TW" altLang="en-US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微軟正黑體"/>
                      </a:endParaRPr>
                    </a:p>
                  </a:txBody>
                  <a:tcPr marL="68582" marR="68582" marT="34266" marB="3426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微軟正黑體"/>
                        </a:rPr>
                        <a:t>高職戊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科別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3</a:t>
                      </a: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82" marR="68582" marT="34266" marB="3426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微軟正黑體"/>
                      </a:endParaRPr>
                    </a:p>
                  </a:txBody>
                  <a:tcPr marL="68582" marR="68582" marT="34266" marB="3426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微軟正黑體"/>
                        </a:rPr>
                        <a:t>高職庚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科別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3</a:t>
                      </a: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82" marR="68582" marT="34266" marB="3426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538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錄取序號</a:t>
                      </a:r>
                      <a:r>
                        <a:rPr kumimoji="0" lang="en-US" altLang="zh-TW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4</a:t>
                      </a:r>
                      <a:endParaRPr kumimoji="0" lang="zh-TW" alt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82" marR="68582" marT="34266" marB="3426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600"/>
                    </a:p>
                  </a:txBody>
                  <a:tcPr marL="68582" marR="68582" marT="34266" marB="3426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高職甲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科別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4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82" marR="68582" marT="34266" marB="3426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82" marR="68582" marT="34266" marB="3426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82" marR="68582" marT="34266" marB="3426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微軟正黑體"/>
                      </a:endParaRPr>
                    </a:p>
                  </a:txBody>
                  <a:tcPr marL="68582" marR="68582" marT="34266" marB="3426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微軟正黑體"/>
                      </a:endParaRPr>
                    </a:p>
                  </a:txBody>
                  <a:tcPr marL="68582" marR="68582" marT="34266" marB="3426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微軟正黑體"/>
                        </a:rPr>
                        <a:t>高職戊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科別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4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微軟正黑體"/>
                      </a:endParaRPr>
                    </a:p>
                  </a:txBody>
                  <a:tcPr marL="68582" marR="68582" marT="34266" marB="3426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微軟正黑體"/>
                      </a:endParaRPr>
                    </a:p>
                  </a:txBody>
                  <a:tcPr marL="68582" marR="68582" marT="34266" marB="3426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微軟正黑體"/>
                        </a:rPr>
                        <a:t>高職庚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科別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4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微軟正黑體"/>
                      </a:endParaRPr>
                    </a:p>
                  </a:txBody>
                  <a:tcPr marL="68582" marR="68582" marT="34266" marB="3426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9538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錄取序號</a:t>
                      </a:r>
                      <a:r>
                        <a:rPr kumimoji="0" lang="en-US" altLang="zh-TW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5</a:t>
                      </a:r>
                      <a:endParaRPr kumimoji="0" lang="zh-TW" alt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82" marR="68582" marT="34266" marB="3426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600" dirty="0"/>
                    </a:p>
                  </a:txBody>
                  <a:tcPr marL="68582" marR="68582" marT="34266" marB="3426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高職甲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科別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5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82" marR="68582" marT="34266" marB="3426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82" marR="68582" marT="34266" marB="3426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82" marR="68582" marT="34266" marB="3426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微軟正黑體"/>
                      </a:endParaRPr>
                    </a:p>
                  </a:txBody>
                  <a:tcPr marL="68582" marR="68582" marT="34266" marB="3426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微軟正黑體"/>
                      </a:endParaRPr>
                    </a:p>
                  </a:txBody>
                  <a:tcPr marL="68582" marR="68582" marT="34266" marB="3426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微軟正黑體"/>
                        </a:rPr>
                        <a:t>高職戊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科別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5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微軟正黑體"/>
                      </a:endParaRPr>
                    </a:p>
                  </a:txBody>
                  <a:tcPr marL="68582" marR="68582" marT="34266" marB="3426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微軟正黑體"/>
                      </a:endParaRPr>
                    </a:p>
                  </a:txBody>
                  <a:tcPr marL="68582" marR="68582" marT="34266" marB="3426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微軟正黑體"/>
                        </a:rPr>
                        <a:t>高職庚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科別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5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微軟正黑體"/>
                      </a:endParaRPr>
                    </a:p>
                  </a:txBody>
                  <a:tcPr marL="68582" marR="68582" marT="34266" marB="3426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30139" name="標題 1"/>
          <p:cNvSpPr txBox="1">
            <a:spLocks/>
          </p:cNvSpPr>
          <p:nvPr/>
        </p:nvSpPr>
        <p:spPr bwMode="auto">
          <a:xfrm>
            <a:off x="1717675" y="209550"/>
            <a:ext cx="6684963" cy="865188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557213" indent="-214313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8572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0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2001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15430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0002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4574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29146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3718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TW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六</a:t>
            </a:r>
            <a:r>
              <a:rPr kumimoji="0" lang="en-US" altLang="zh-TW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超額比序</a:t>
            </a:r>
            <a:r>
              <a:rPr kumimoji="0" lang="en-US" altLang="zh-TW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kumimoji="0" lang="zh-TW" altLang="en-US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志願序</a:t>
            </a:r>
            <a:r>
              <a:rPr kumimoji="0" lang="en-US" altLang="zh-TW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 </a:t>
            </a:r>
            <a:r>
              <a:rPr kumimoji="0" lang="zh-TW" altLang="en-US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範例</a:t>
            </a:r>
          </a:p>
        </p:txBody>
      </p:sp>
      <p:sp>
        <p:nvSpPr>
          <p:cNvPr id="130140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E0B53896-FA41-426B-BE12-B32C20CFBC4E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28</a:t>
            </a:fld>
            <a:endParaRPr kumimoji="0" lang="zh-TW" altLang="en-US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8809038" y="209550"/>
            <a:ext cx="3108350" cy="9429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rgbClr val="7030A0"/>
                </a:solidFill>
              </a:rPr>
              <a:t>志願序內</a:t>
            </a:r>
            <a:endParaRPr lang="en-US" altLang="zh-TW" sz="2800" b="1" dirty="0" smtClean="0">
              <a:solidFill>
                <a:srgbClr val="7030A0"/>
              </a:solidFill>
            </a:endParaRPr>
          </a:p>
          <a:p>
            <a:pPr algn="ctr"/>
            <a:r>
              <a:rPr lang="zh-TW" altLang="en-US" sz="2800" b="1" dirty="0" smtClean="0">
                <a:solidFill>
                  <a:srgbClr val="7030A0"/>
                </a:solidFill>
              </a:rPr>
              <a:t> 學校序與科別序</a:t>
            </a:r>
            <a:endParaRPr lang="zh-TW" altLang="en-US" sz="28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118">
            <a:extLst>
              <a:ext uri="{FF2B5EF4-FFF2-40B4-BE49-F238E27FC236}">
                <a16:creationId xmlns:a16="http://schemas.microsoft.com/office/drawing/2014/main" id="{5EA66180-E174-4296-A069-BA6A4FC43B2F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636313290"/>
              </p:ext>
            </p:extLst>
          </p:nvPr>
        </p:nvGraphicFramePr>
        <p:xfrm>
          <a:off x="1905000" y="1268413"/>
          <a:ext cx="8945563" cy="5497513"/>
        </p:xfrm>
        <a:graphic>
          <a:graphicData uri="http://schemas.openxmlformats.org/drawingml/2006/table">
            <a:tbl>
              <a:tblPr/>
              <a:tblGrid>
                <a:gridCol w="1232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6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62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6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62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06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3173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711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746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6746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82577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志願序</a:t>
                      </a:r>
                    </a:p>
                  </a:txBody>
                  <a:tcPr marL="68578" marR="68578" marT="34275" marB="342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第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4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志願序學校</a:t>
                      </a:r>
                    </a:p>
                  </a:txBody>
                  <a:tcPr marL="68578" marR="68578" marT="34275" marB="342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80" marR="68580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80" marR="68580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第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5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志願序學校</a:t>
                      </a:r>
                    </a:p>
                  </a:txBody>
                  <a:tcPr marL="68578" marR="68578" marT="34275" marB="342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微軟正黑體"/>
                      </a:endParaRPr>
                    </a:p>
                  </a:txBody>
                  <a:tcPr marL="68580" marR="68580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微軟正黑體"/>
                      </a:endParaRPr>
                    </a:p>
                  </a:txBody>
                  <a:tcPr marL="68580" marR="68580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7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微軟正黑體"/>
                        </a:rPr>
                        <a:t>第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微軟正黑體"/>
                        </a:rPr>
                        <a:t>6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微軟正黑體"/>
                        </a:rPr>
                        <a:t>志願序</a:t>
                      </a:r>
                    </a:p>
                  </a:txBody>
                  <a:tcPr marL="68578" marR="68578" marT="34275" marB="342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微軟正黑體"/>
                        </a:rPr>
                        <a:t>第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微軟正黑體"/>
                        </a:rPr>
                        <a:t>7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微軟正黑體"/>
                        </a:rPr>
                        <a:t>志願序</a:t>
                      </a:r>
                    </a:p>
                  </a:txBody>
                  <a:tcPr marL="68578" marR="68578" marT="34275" marB="342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微軟正黑體"/>
                        </a:rPr>
                        <a:t>第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微軟正黑體"/>
                        </a:rPr>
                        <a:t>8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微軟正黑體"/>
                        </a:rPr>
                        <a:t>志願序</a:t>
                      </a:r>
                    </a:p>
                  </a:txBody>
                  <a:tcPr marL="68578" marR="68578" marT="34275" marB="342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69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志願序積分</a:t>
                      </a:r>
                    </a:p>
                  </a:txBody>
                  <a:tcPr marL="68578" marR="68578" marT="34275" marB="342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7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分</a:t>
                      </a:r>
                      <a:endParaRPr kumimoji="0" lang="en-US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78" marR="68578" marT="34275" marB="342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80" marR="68580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80" marR="68580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6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分</a:t>
                      </a:r>
                      <a:endParaRPr kumimoji="0" lang="en-US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微軟正黑體"/>
                      </a:endParaRPr>
                    </a:p>
                  </a:txBody>
                  <a:tcPr marL="68578" marR="68578" marT="34275" marB="342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微軟正黑體"/>
                      </a:endParaRPr>
                    </a:p>
                  </a:txBody>
                  <a:tcPr marL="68580" marR="68580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微軟正黑體"/>
                      </a:endParaRPr>
                    </a:p>
                  </a:txBody>
                  <a:tcPr marL="68580" marR="68580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微軟正黑體"/>
                        </a:rPr>
                        <a:t>5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微軟正黑體"/>
                        </a:rPr>
                        <a:t>分</a:t>
                      </a:r>
                      <a:endParaRPr kumimoji="0" lang="en-US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微軟正黑體"/>
                      </a:endParaRPr>
                    </a:p>
                  </a:txBody>
                  <a:tcPr marL="68578" marR="68578" marT="34275" marB="342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169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志願序學校名</a:t>
                      </a:r>
                    </a:p>
                  </a:txBody>
                  <a:tcPr marL="68578" marR="68578" marT="34275" marB="3427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高中丁</a:t>
                      </a:r>
                    </a:p>
                  </a:txBody>
                  <a:tcPr marL="68578" marR="68578" marT="34275" marB="342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高中戊</a:t>
                      </a:r>
                    </a:p>
                  </a:txBody>
                  <a:tcPr marL="68578" marR="68578" marT="34275" marB="342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高中己</a:t>
                      </a:r>
                    </a:p>
                  </a:txBody>
                  <a:tcPr marL="68578" marR="68578" marT="34275" marB="342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高職辛</a:t>
                      </a:r>
                    </a:p>
                  </a:txBody>
                  <a:tcPr marL="68578" marR="68578" marT="34275" marB="342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高職壬</a:t>
                      </a:r>
                    </a:p>
                  </a:txBody>
                  <a:tcPr marL="68578" marR="68578" marT="34275" marB="342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高職癸</a:t>
                      </a:r>
                    </a:p>
                  </a:txBody>
                  <a:tcPr marL="68578" marR="68578" marT="34275" marB="342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微軟正黑體"/>
                        </a:rPr>
                        <a:t>高職丁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科別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4</a:t>
                      </a: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78" marR="68578" marT="34275" marB="342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高中庚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普通科</a:t>
                      </a:r>
                    </a:p>
                  </a:txBody>
                  <a:tcPr marL="68578" marR="68578" marT="34275" marB="342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微軟正黑體"/>
                        </a:rPr>
                        <a:t>高職壬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科別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4</a:t>
                      </a: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78" marR="68578" marT="34275" marB="342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533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錄取序號</a:t>
                      </a:r>
                      <a:r>
                        <a:rPr kumimoji="0" lang="en-US" altLang="zh-TW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1</a:t>
                      </a:r>
                    </a:p>
                  </a:txBody>
                  <a:tcPr marL="68578" marR="68578" marT="34275" marB="3427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普通科</a:t>
                      </a:r>
                    </a:p>
                  </a:txBody>
                  <a:tcPr marL="68578" marR="68578" marT="34275" marB="342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普通科</a:t>
                      </a:r>
                    </a:p>
                  </a:txBody>
                  <a:tcPr marL="68578" marR="68578" marT="34275" marB="342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普通科</a:t>
                      </a:r>
                    </a:p>
                  </a:txBody>
                  <a:tcPr marL="68578" marR="68578" marT="34275" marB="342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高職辛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科別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1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78" marR="68578" marT="34275" marB="342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高職壬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科別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1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78" marR="68578" marT="34275" marB="342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高職癸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科別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1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78" marR="68578" marT="34275" marB="342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 marL="68578" marR="68578" marT="34275" marB="342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 marL="68578" marR="68578" marT="34275" marB="342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 marL="68578" marR="68578" marT="34275" marB="342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533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錄取序號</a:t>
                      </a:r>
                      <a:r>
                        <a:rPr kumimoji="0" lang="en-US" altLang="zh-TW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2</a:t>
                      </a:r>
                      <a:endParaRPr kumimoji="0" lang="zh-TW" alt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78" marR="68578" marT="34275" marB="3427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600"/>
                    </a:p>
                  </a:txBody>
                  <a:tcPr marL="68578" marR="68578" marT="34275" marB="342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78" marR="68578" marT="34275" marB="342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78" marR="68578" marT="34275" marB="342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高職辛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科別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2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78" marR="68578" marT="34275" marB="342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高職壬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科別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2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78" marR="68578" marT="34275" marB="342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高職癸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科別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2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78" marR="68578" marT="34275" marB="342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微軟正黑體"/>
                      </a:endParaRPr>
                    </a:p>
                  </a:txBody>
                  <a:tcPr marL="68578" marR="68578" marT="34275" marB="342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78" marR="68578" marT="34275" marB="342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微軟正黑體"/>
                      </a:endParaRPr>
                    </a:p>
                  </a:txBody>
                  <a:tcPr marL="68578" marR="68578" marT="34275" marB="342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533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錄取序號</a:t>
                      </a:r>
                      <a:r>
                        <a:rPr kumimoji="0" lang="en-US" altLang="zh-TW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3</a:t>
                      </a:r>
                      <a:endParaRPr kumimoji="0" lang="zh-TW" alt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78" marR="68578" marT="34275" marB="3427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600"/>
                    </a:p>
                  </a:txBody>
                  <a:tcPr marL="68578" marR="68578" marT="34275" marB="342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78" marR="68578" marT="34275" marB="342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78" marR="68578" marT="34275" marB="342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高職辛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科別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3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78" marR="68578" marT="34275" marB="342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高職壬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科別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3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78" marR="68578" marT="34275" marB="342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高職癸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科別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3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78" marR="68578" marT="34275" marB="342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78" marR="68578" marT="34275" marB="342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 marL="68578" marR="68578" marT="34275" marB="342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78" marR="68578" marT="34275" marB="342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76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錄取序號</a:t>
                      </a:r>
                      <a:r>
                        <a:rPr kumimoji="0" lang="en-US" altLang="zh-TW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4</a:t>
                      </a:r>
                      <a:endParaRPr kumimoji="0" lang="zh-TW" alt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78" marR="68578" marT="34275" marB="3427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600"/>
                    </a:p>
                  </a:txBody>
                  <a:tcPr marL="68578" marR="68578" marT="34275" marB="342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78" marR="68578" marT="34275" marB="342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78" marR="68578" marT="34275" marB="342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78" marR="68578" marT="34275" marB="342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微軟正黑體"/>
                      </a:endParaRPr>
                    </a:p>
                  </a:txBody>
                  <a:tcPr marL="68578" marR="68578" marT="34275" marB="342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微軟正黑體"/>
                      </a:endParaRPr>
                    </a:p>
                  </a:txBody>
                  <a:tcPr marL="68578" marR="68578" marT="34275" marB="342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微軟正黑體"/>
                      </a:endParaRPr>
                    </a:p>
                  </a:txBody>
                  <a:tcPr marL="68578" marR="68578" marT="34275" marB="342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1300"/>
                    </a:p>
                  </a:txBody>
                  <a:tcPr marL="68578" marR="68578" marT="34275" marB="342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微軟正黑體"/>
                      </a:endParaRPr>
                    </a:p>
                  </a:txBody>
                  <a:tcPr marL="68578" marR="68578" marT="34275" marB="342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76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錄取序號</a:t>
                      </a:r>
                      <a:r>
                        <a:rPr kumimoji="0" lang="en-US" altLang="zh-TW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5</a:t>
                      </a:r>
                      <a:endParaRPr kumimoji="0" lang="zh-TW" alt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78" marR="68578" marT="34275" marB="3427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600" dirty="0"/>
                    </a:p>
                  </a:txBody>
                  <a:tcPr marL="68578" marR="68578" marT="34275" marB="342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78" marR="68578" marT="34275" marB="342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78" marR="68578" marT="34275" marB="342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78" marR="68578" marT="34275" marB="342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微軟正黑體"/>
                      </a:endParaRPr>
                    </a:p>
                  </a:txBody>
                  <a:tcPr marL="68578" marR="68578" marT="34275" marB="342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微軟正黑體"/>
                      </a:endParaRPr>
                    </a:p>
                  </a:txBody>
                  <a:tcPr marL="68578" marR="68578" marT="34275" marB="342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微軟正黑體"/>
                      </a:endParaRPr>
                    </a:p>
                  </a:txBody>
                  <a:tcPr marL="68578" marR="68578" marT="34275" marB="342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1300"/>
                    </a:p>
                  </a:txBody>
                  <a:tcPr marL="68578" marR="68578" marT="34275" marB="342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微軟正黑體"/>
                      </a:endParaRPr>
                    </a:p>
                  </a:txBody>
                  <a:tcPr marL="68578" marR="68578" marT="34275" marB="342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31167" name="標題 1"/>
          <p:cNvSpPr txBox="1">
            <a:spLocks/>
          </p:cNvSpPr>
          <p:nvPr/>
        </p:nvSpPr>
        <p:spPr bwMode="auto">
          <a:xfrm>
            <a:off x="1717675" y="209550"/>
            <a:ext cx="6684963" cy="865188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557213" indent="-214313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8572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0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2001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15430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0002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4574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29146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3718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TW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六</a:t>
            </a:r>
            <a:r>
              <a:rPr kumimoji="0" lang="en-US" altLang="zh-TW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超額比序</a:t>
            </a:r>
            <a:r>
              <a:rPr kumimoji="0" lang="en-US" altLang="zh-TW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kumimoji="0" lang="zh-TW" altLang="en-US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志願序</a:t>
            </a:r>
            <a:r>
              <a:rPr kumimoji="0" lang="en-US" altLang="zh-TW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 </a:t>
            </a:r>
            <a:r>
              <a:rPr kumimoji="0" lang="zh-TW" altLang="en-US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範例</a:t>
            </a:r>
          </a:p>
        </p:txBody>
      </p:sp>
      <p:sp>
        <p:nvSpPr>
          <p:cNvPr id="131168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38E51075-295D-4DBA-8F6F-9B99DDE92276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29</a:t>
            </a:fld>
            <a:endParaRPr kumimoji="0" lang="zh-TW" altLang="en-US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2659426" y="146955"/>
            <a:ext cx="8911687" cy="1280890"/>
          </a:xfrm>
        </p:spPr>
        <p:txBody>
          <a:bodyPr/>
          <a:lstStyle/>
          <a:p>
            <a:pPr algn="ctr"/>
            <a:r>
              <a:rPr lang="zh-TW" altLang="en-US" sz="5400" dirty="0" smtClean="0">
                <a:solidFill>
                  <a:srgbClr val="FF0000"/>
                </a:solidFill>
              </a:rPr>
              <a:t>新市國中學校首頁</a:t>
            </a:r>
            <a:endParaRPr lang="zh-TW" altLang="en-US" sz="5400" dirty="0">
              <a:solidFill>
                <a:srgbClr val="FF0000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2D4A0F-F097-40A8-B67E-BCDFB85B4C5B}" type="slidenum">
              <a:rPr lang="zh-TW" altLang="en-US" smtClean="0"/>
              <a:pPr>
                <a:defRPr/>
              </a:pPr>
              <a:t>3</a:t>
            </a:fld>
            <a:endParaRPr lang="zh-TW" altLang="en-US"/>
          </a:p>
        </p:txBody>
      </p:sp>
      <p:pic>
        <p:nvPicPr>
          <p:cNvPr id="11" name="內容版面配置區 10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696" t="32856" r="25178" b="9279"/>
          <a:stretch/>
        </p:blipFill>
        <p:spPr>
          <a:xfrm>
            <a:off x="1927654" y="969962"/>
            <a:ext cx="9352761" cy="5733749"/>
          </a:xfrm>
          <a:prstGeom prst="rect">
            <a:avLst/>
          </a:prstGeom>
        </p:spPr>
      </p:pic>
      <p:sp>
        <p:nvSpPr>
          <p:cNvPr id="7" name="圓角矩形 6"/>
          <p:cNvSpPr/>
          <p:nvPr/>
        </p:nvSpPr>
        <p:spPr>
          <a:xfrm>
            <a:off x="5004262" y="1194032"/>
            <a:ext cx="1711996" cy="46762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38214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118">
            <a:extLst>
              <a:ext uri="{FF2B5EF4-FFF2-40B4-BE49-F238E27FC236}">
                <a16:creationId xmlns:a16="http://schemas.microsoft.com/office/drawing/2014/main" id="{49013FA2-80D1-49C0-B6DD-5C94DB727C84}"/>
              </a:ext>
            </a:extLst>
          </p:cNvPr>
          <p:cNvGraphicFramePr>
            <a:graphicFrameLocks noGrp="1"/>
          </p:cNvGraphicFramePr>
          <p:nvPr>
            <p:ph sz="half" idx="4294967295"/>
          </p:nvPr>
        </p:nvGraphicFramePr>
        <p:xfrm>
          <a:off x="2141538" y="787400"/>
          <a:ext cx="7643812" cy="5856289"/>
        </p:xfrm>
        <a:graphic>
          <a:graphicData uri="http://schemas.openxmlformats.org/drawingml/2006/table">
            <a:tbl>
              <a:tblPr/>
              <a:tblGrid>
                <a:gridCol w="10532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77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7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77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77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29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454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9400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9400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9400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4504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志願序</a:t>
                      </a:r>
                    </a:p>
                  </a:txBody>
                  <a:tcPr marL="51441" marR="51441" marT="25699" marB="256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第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1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志願序學校</a:t>
                      </a:r>
                    </a:p>
                  </a:txBody>
                  <a:tcPr marL="51441" marR="51441" marT="25699" marB="2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80" marR="68580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80" marR="68580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第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2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志願序學校</a:t>
                      </a:r>
                    </a:p>
                  </a:txBody>
                  <a:tcPr marL="51441" marR="51441" marT="25699" marB="2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微軟正黑體"/>
                      </a:endParaRPr>
                    </a:p>
                  </a:txBody>
                  <a:tcPr marL="68580" marR="68580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微軟正黑體"/>
                      </a:endParaRPr>
                    </a:p>
                  </a:txBody>
                  <a:tcPr marL="68580" marR="68580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7C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微軟正黑體"/>
                        </a:rPr>
                        <a:t>第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微軟正黑體"/>
                        </a:rPr>
                        <a:t>3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微軟正黑體"/>
                        </a:rPr>
                        <a:t>志願序學校</a:t>
                      </a:r>
                    </a:p>
                  </a:txBody>
                  <a:tcPr marL="51441" marR="51441" marT="25699" marB="2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微軟正黑體"/>
                      </a:endParaRPr>
                    </a:p>
                  </a:txBody>
                  <a:tcPr marL="68580" marR="68580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7C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微軟正黑體"/>
                      </a:endParaRPr>
                    </a:p>
                  </a:txBody>
                  <a:tcPr marL="68580" marR="68580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7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59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志願序積分</a:t>
                      </a:r>
                    </a:p>
                  </a:txBody>
                  <a:tcPr marL="51441" marR="51441" marT="25699" marB="256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10</a:t>
                      </a: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分</a:t>
                      </a:r>
                      <a:endParaRPr kumimoji="0" lang="en-US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51441" marR="51441" marT="25699" marB="2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80" marR="68580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68580" marR="68580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9</a:t>
                      </a: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分</a:t>
                      </a:r>
                      <a:endParaRPr kumimoji="0" lang="en-US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微軟正黑體"/>
                      </a:endParaRPr>
                    </a:p>
                  </a:txBody>
                  <a:tcPr marL="51441" marR="51441" marT="25699" marB="2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微軟正黑體"/>
                      </a:endParaRPr>
                    </a:p>
                  </a:txBody>
                  <a:tcPr marL="68580" marR="68580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微軟正黑體"/>
                      </a:endParaRPr>
                    </a:p>
                  </a:txBody>
                  <a:tcPr marL="68580" marR="68580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微軟正黑體"/>
                        </a:rPr>
                        <a:t>8</a:t>
                      </a: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微軟正黑體"/>
                        </a:rPr>
                        <a:t>分</a:t>
                      </a:r>
                      <a:endParaRPr kumimoji="0" lang="en-US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微軟正黑體"/>
                      </a:endParaRPr>
                    </a:p>
                  </a:txBody>
                  <a:tcPr marL="51441" marR="51441" marT="25699" marB="2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en-US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微軟正黑體"/>
                      </a:endParaRPr>
                    </a:p>
                  </a:txBody>
                  <a:tcPr marL="68580" marR="68580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7C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en-US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微軟正黑體"/>
                      </a:endParaRPr>
                    </a:p>
                  </a:txBody>
                  <a:tcPr marL="68580" marR="68580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7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619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志願序學校名</a:t>
                      </a:r>
                    </a:p>
                  </a:txBody>
                  <a:tcPr marL="51441" marR="51441" marT="25699" marB="2569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高職甲</a:t>
                      </a:r>
                    </a:p>
                  </a:txBody>
                  <a:tcPr marL="51441" marR="51441" marT="25699" marB="2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高職乙</a:t>
                      </a:r>
                    </a:p>
                  </a:txBody>
                  <a:tcPr marL="51441" marR="51441" marT="25699" marB="2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500"/>
                    </a:p>
                  </a:txBody>
                  <a:tcPr marL="51441" marR="51441" marT="25699" marB="2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高職甲</a:t>
                      </a:r>
                    </a:p>
                  </a:txBody>
                  <a:tcPr marL="51441" marR="51441" marT="25699" marB="2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微軟正黑體"/>
                        </a:rPr>
                        <a:t>高中乙</a:t>
                      </a:r>
                    </a:p>
                  </a:txBody>
                  <a:tcPr marL="51441" marR="51441" marT="25699" marB="2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微軟正黑體"/>
                        </a:rPr>
                        <a:t>高中丙</a:t>
                      </a:r>
                    </a:p>
                  </a:txBody>
                  <a:tcPr marL="51441" marR="51441" marT="25699" marB="2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微軟正黑體"/>
                        </a:rPr>
                        <a:t>高職丁</a:t>
                      </a:r>
                    </a:p>
                  </a:txBody>
                  <a:tcPr marL="51441" marR="51441" marT="25699" marB="2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高職乙</a:t>
                      </a:r>
                    </a:p>
                  </a:txBody>
                  <a:tcPr marL="51441" marR="51441" marT="25699" marB="2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微軟正黑體"/>
                        </a:rPr>
                        <a:t>高職戊</a:t>
                      </a:r>
                    </a:p>
                  </a:txBody>
                  <a:tcPr marL="51441" marR="51441" marT="25699" marB="2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72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錄取序號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1</a:t>
                      </a:r>
                    </a:p>
                  </a:txBody>
                  <a:tcPr marL="51441" marR="51441" marT="25699" marB="2569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高職甲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科別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1</a:t>
                      </a:r>
                    </a:p>
                  </a:txBody>
                  <a:tcPr marL="51441" marR="51441" marT="25699" marB="2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高職乙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科別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1</a:t>
                      </a:r>
                      <a:endParaRPr kumimoji="0" lang="zh-TW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51441" marR="51441" marT="25699" marB="2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500"/>
                    </a:p>
                  </a:txBody>
                  <a:tcPr marL="51441" marR="51441" marT="25699" marB="2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高職甲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科別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6</a:t>
                      </a:r>
                    </a:p>
                  </a:txBody>
                  <a:tcPr marL="51441" marR="51441" marT="25699" marB="2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微軟正黑體"/>
                        </a:rPr>
                        <a:t>普通科</a:t>
                      </a:r>
                    </a:p>
                  </a:txBody>
                  <a:tcPr marL="51441" marR="51441" marT="25699" marB="2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微軟正黑體"/>
                        </a:rPr>
                        <a:t>普通科</a:t>
                      </a:r>
                    </a:p>
                  </a:txBody>
                  <a:tcPr marL="51441" marR="51441" marT="25699" marB="2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微軟正黑體"/>
                        </a:rPr>
                        <a:t>高職丁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科別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1</a:t>
                      </a:r>
                      <a:endParaRPr kumimoji="0" lang="zh-TW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51441" marR="51441" marT="25699" marB="2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高職乙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科別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4</a:t>
                      </a:r>
                      <a:endParaRPr kumimoji="0" lang="zh-TW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51441" marR="51441" marT="25699" marB="2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微軟正黑體"/>
                        </a:rPr>
                        <a:t>高職戊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科別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1</a:t>
                      </a:r>
                      <a:endParaRPr kumimoji="0" lang="zh-TW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51441" marR="51441" marT="25699" marB="2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72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錄取序號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2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51441" marR="51441" marT="25699" marB="2569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高職甲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科別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2</a:t>
                      </a:r>
                      <a:endParaRPr kumimoji="0" lang="zh-TW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51441" marR="51441" marT="25699" marB="2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高職乙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科別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2</a:t>
                      </a:r>
                      <a:endParaRPr kumimoji="0" lang="zh-TW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51441" marR="51441" marT="25699" marB="2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500" dirty="0"/>
                    </a:p>
                  </a:txBody>
                  <a:tcPr marL="51441" marR="51441" marT="25699" marB="2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高職甲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科別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7</a:t>
                      </a:r>
                      <a:endParaRPr kumimoji="0" lang="zh-TW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51441" marR="51441" marT="25699" marB="2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微軟正黑體"/>
                        </a:rPr>
                        <a:t>綜高科</a:t>
                      </a:r>
                    </a:p>
                  </a:txBody>
                  <a:tcPr marL="51441" marR="51441" marT="25699" marB="2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微軟正黑體"/>
                      </a:endParaRPr>
                    </a:p>
                  </a:txBody>
                  <a:tcPr marL="51441" marR="51441" marT="25699" marB="2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微軟正黑體"/>
                        </a:rPr>
                        <a:t>高職丁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科別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2</a:t>
                      </a:r>
                      <a:endParaRPr kumimoji="0" lang="zh-TW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微軟正黑體"/>
                      </a:endParaRPr>
                    </a:p>
                  </a:txBody>
                  <a:tcPr marL="51441" marR="51441" marT="25699" marB="2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高職乙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科別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5</a:t>
                      </a:r>
                      <a:endParaRPr kumimoji="0" lang="zh-TW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51441" marR="51441" marT="25699" marB="2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微軟正黑體"/>
                        </a:rPr>
                        <a:t>高職戊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科別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2</a:t>
                      </a:r>
                      <a:endParaRPr kumimoji="0" lang="zh-TW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微軟正黑體"/>
                      </a:endParaRPr>
                    </a:p>
                  </a:txBody>
                  <a:tcPr marL="51441" marR="51441" marT="25699" marB="2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72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錄取序號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3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51441" marR="51441" marT="25699" marB="2569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高職甲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科別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3</a:t>
                      </a:r>
                      <a:endParaRPr kumimoji="0" lang="zh-TW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51441" marR="51441" marT="25699" marB="2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500"/>
                    </a:p>
                  </a:txBody>
                  <a:tcPr marL="51441" marR="51441" marT="25699" marB="2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51441" marR="51441" marT="25699" marB="2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51441" marR="51441" marT="25699" marB="2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微軟正黑體"/>
                      </a:endParaRPr>
                    </a:p>
                  </a:txBody>
                  <a:tcPr marL="51441" marR="51441" marT="25699" marB="2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微軟正黑體"/>
                      </a:endParaRPr>
                    </a:p>
                  </a:txBody>
                  <a:tcPr marL="51441" marR="51441" marT="25699" marB="2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微軟正黑體"/>
                        </a:rPr>
                        <a:t>高職丁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科別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3</a:t>
                      </a:r>
                      <a:endParaRPr kumimoji="0" lang="zh-TW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51441" marR="51441" marT="25699" marB="2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微軟正黑體"/>
                      </a:endParaRPr>
                    </a:p>
                  </a:txBody>
                  <a:tcPr marL="51441" marR="51441" marT="25699" marB="2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微軟正黑體"/>
                        </a:rPr>
                        <a:t>高職戊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科別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3</a:t>
                      </a:r>
                      <a:endParaRPr kumimoji="0" lang="zh-TW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51441" marR="51441" marT="25699" marB="2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572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錄取序號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4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51441" marR="51441" marT="25699" marB="2569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高職甲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科別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4</a:t>
                      </a:r>
                      <a:endParaRPr kumimoji="0" lang="zh-TW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51441" marR="51441" marT="25699" marB="2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500"/>
                    </a:p>
                  </a:txBody>
                  <a:tcPr marL="51441" marR="51441" marT="25699" marB="2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51441" marR="51441" marT="25699" marB="2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51441" marR="51441" marT="25699" marB="2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微軟正黑體"/>
                      </a:endParaRPr>
                    </a:p>
                  </a:txBody>
                  <a:tcPr marL="51441" marR="51441" marT="25699" marB="2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微軟正黑體"/>
                      </a:endParaRPr>
                    </a:p>
                  </a:txBody>
                  <a:tcPr marL="51441" marR="51441" marT="25699" marB="2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微軟正黑體"/>
                        </a:rPr>
                        <a:t>高職丁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科別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4</a:t>
                      </a:r>
                      <a:endParaRPr kumimoji="0" lang="zh-TW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微軟正黑體"/>
                      </a:endParaRPr>
                    </a:p>
                  </a:txBody>
                  <a:tcPr marL="51441" marR="51441" marT="25699" marB="2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微軟正黑體"/>
                      </a:endParaRPr>
                    </a:p>
                  </a:txBody>
                  <a:tcPr marL="51441" marR="51441" marT="25699" marB="2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微軟正黑體"/>
                        </a:rPr>
                        <a:t>高職戊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科別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4</a:t>
                      </a:r>
                      <a:endParaRPr kumimoji="0" lang="zh-TW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微軟正黑體"/>
                      </a:endParaRPr>
                    </a:p>
                  </a:txBody>
                  <a:tcPr marL="51441" marR="51441" marT="25699" marB="2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572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錄取序號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5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51441" marR="51441" marT="25699" marB="2569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高職甲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科別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5</a:t>
                      </a:r>
                      <a:endParaRPr kumimoji="0" lang="zh-TW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51441" marR="51441" marT="25699" marB="2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500" dirty="0"/>
                    </a:p>
                  </a:txBody>
                  <a:tcPr marL="51441" marR="51441" marT="25699" marB="2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51441" marR="51441" marT="25699" marB="2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marL="51441" marR="51441" marT="25699" marB="2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微軟正黑體"/>
                      </a:endParaRPr>
                    </a:p>
                  </a:txBody>
                  <a:tcPr marL="51441" marR="51441" marT="25699" marB="2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微軟正黑體"/>
                      </a:endParaRPr>
                    </a:p>
                  </a:txBody>
                  <a:tcPr marL="51441" marR="51441" marT="25699" marB="2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微軟正黑體"/>
                        </a:rPr>
                        <a:t>高職丁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科別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5</a:t>
                      </a:r>
                      <a:endParaRPr kumimoji="0" lang="zh-TW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微軟正黑體"/>
                      </a:endParaRPr>
                    </a:p>
                  </a:txBody>
                  <a:tcPr marL="51441" marR="51441" marT="25699" marB="2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endParaRPr kumimoji="0" lang="zh-TW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微軟正黑體"/>
                      </a:endParaRPr>
                    </a:p>
                  </a:txBody>
                  <a:tcPr marL="51441" marR="51441" marT="25699" marB="2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微軟正黑體"/>
                        </a:rPr>
                        <a:t>高職戊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zh-TW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科別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/>
                          <a:ea typeface="微軟正黑體"/>
                          <a:cs typeface="微軟正黑體"/>
                        </a:rPr>
                        <a:t>5</a:t>
                      </a:r>
                      <a:endParaRPr kumimoji="0" lang="zh-TW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微軟正黑體"/>
                      </a:endParaRPr>
                    </a:p>
                  </a:txBody>
                  <a:tcPr marL="51441" marR="51441" marT="25699" marB="2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矩形 1">
            <a:extLst>
              <a:ext uri="{FF2B5EF4-FFF2-40B4-BE49-F238E27FC236}">
                <a16:creationId xmlns:a16="http://schemas.microsoft.com/office/drawing/2014/main" id="{660407B3-185A-4110-8D11-193F3D1E89E7}"/>
              </a:ext>
            </a:extLst>
          </p:cNvPr>
          <p:cNvSpPr/>
          <p:nvPr/>
        </p:nvSpPr>
        <p:spPr>
          <a:xfrm>
            <a:off x="3082925" y="2206625"/>
            <a:ext cx="792163" cy="435183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021DC67-8526-4C61-8432-5040AAD73022}"/>
              </a:ext>
            </a:extLst>
          </p:cNvPr>
          <p:cNvSpPr/>
          <p:nvPr/>
        </p:nvSpPr>
        <p:spPr>
          <a:xfrm>
            <a:off x="5172075" y="2206625"/>
            <a:ext cx="792163" cy="188189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2189" name="文字方塊 6"/>
          <p:cNvSpPr txBox="1">
            <a:spLocks noChangeArrowheads="1"/>
          </p:cNvSpPr>
          <p:nvPr/>
        </p:nvSpPr>
        <p:spPr bwMode="auto">
          <a:xfrm>
            <a:off x="2001838" y="109538"/>
            <a:ext cx="7243762" cy="585787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r>
              <a:rPr lang="zh-TW" altLang="en-US" sz="32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同一學校第</a:t>
            </a:r>
            <a:r>
              <a:rPr lang="en-US" altLang="zh-TW" sz="32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32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次選填，視為不同志願序</a:t>
            </a:r>
          </a:p>
        </p:txBody>
      </p:sp>
      <p:sp>
        <p:nvSpPr>
          <p:cNvPr id="132190" name="投影片編號版面配置區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3C5F1B6D-229C-4456-AC18-C77828EBA799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30</a:t>
            </a:fld>
            <a:endParaRPr kumimoji="0" lang="zh-TW" altLang="en-US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16EB572C-678A-493D-8890-4E00CD588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3400" y="1436688"/>
            <a:ext cx="9151938" cy="9842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buFontTx/>
              <a:buChar char="•"/>
              <a:defRPr/>
            </a:pPr>
            <a:r>
              <a:rPr lang="zh-TW" altLang="zh-TW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細圓體"/>
              </a:rPr>
              <a:t>分發以學生選填志願順序為優先考量。採從左而右</a:t>
            </a:r>
            <a:r>
              <a:rPr lang="en-US" altLang="zh-TW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細圓體"/>
              </a:rPr>
              <a:t>(</a:t>
            </a:r>
            <a:r>
              <a:rPr lang="zh-TW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細圓體"/>
              </a:rPr>
              <a:t>由第一志願校到第五志願校</a:t>
            </a:r>
            <a:r>
              <a:rPr lang="en-US" altLang="zh-TW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細圓體"/>
              </a:rPr>
              <a:t>)</a:t>
            </a:r>
            <a:r>
              <a:rPr lang="zh-TW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細圓體"/>
              </a:rPr>
              <a:t>，從上而下的方式</a:t>
            </a:r>
            <a:r>
              <a:rPr lang="en-US" altLang="zh-TW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細圓體"/>
              </a:rPr>
              <a:t>(</a:t>
            </a:r>
            <a:r>
              <a:rPr lang="zh-TW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細圓體"/>
              </a:rPr>
              <a:t>由科別</a:t>
            </a:r>
            <a:r>
              <a:rPr lang="en-US" altLang="zh-TW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細圓體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細圓體"/>
              </a:rPr>
              <a:t>、科別</a:t>
            </a:r>
            <a:r>
              <a:rPr lang="en-US" altLang="zh-TW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細圓體"/>
              </a:rPr>
              <a:t>2</a:t>
            </a:r>
            <a:r>
              <a:rPr lang="zh-TW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細圓體"/>
              </a:rPr>
              <a:t>、科別</a:t>
            </a:r>
            <a:r>
              <a:rPr lang="en-US" altLang="zh-TW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細圓體"/>
              </a:rPr>
              <a:t>3…)</a:t>
            </a:r>
            <a:r>
              <a:rPr lang="zh-TW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細圓體"/>
              </a:rPr>
              <a:t>來進行分發。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endParaRPr lang="zh-TW" altLang="en-US" dirty="0"/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450C0580-B3E0-4E05-AD36-660E5805F87D}"/>
              </a:ext>
            </a:extLst>
          </p:cNvPr>
          <p:cNvGraphicFramePr>
            <a:graphicFrameLocks noGrp="1"/>
          </p:cNvGraphicFramePr>
          <p:nvPr/>
        </p:nvGraphicFramePr>
        <p:xfrm>
          <a:off x="1587500" y="2633663"/>
          <a:ext cx="10179049" cy="37957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1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35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2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2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2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29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29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729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729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729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76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志願序</a:t>
                      </a: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第一志願</a:t>
                      </a:r>
                      <a:r>
                        <a:rPr lang="zh-TW" alt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序</a:t>
                      </a:r>
                      <a:r>
                        <a:rPr 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學校</a:t>
                      </a: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第二志願</a:t>
                      </a:r>
                      <a:r>
                        <a:rPr lang="zh-TW" alt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序</a:t>
                      </a:r>
                      <a:r>
                        <a:rPr 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學校</a:t>
                      </a: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第三志願</a:t>
                      </a:r>
                      <a:r>
                        <a:rPr lang="zh-TW" alt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序</a:t>
                      </a:r>
                      <a:r>
                        <a:rPr 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學校</a:t>
                      </a: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6779" marR="66779" marT="33381" marB="3338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39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志願校序</a:t>
                      </a: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第</a:t>
                      </a:r>
                      <a:r>
                        <a:rPr lang="en-US" sz="15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1</a:t>
                      </a:r>
                      <a:r>
                        <a:rPr lang="zh-TW" sz="15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志願校</a:t>
                      </a:r>
                      <a:endParaRPr lang="zh-TW" sz="15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第</a:t>
                      </a:r>
                      <a:r>
                        <a:rPr lang="en-US" sz="15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2</a:t>
                      </a:r>
                      <a:r>
                        <a:rPr lang="zh-TW" sz="15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志願校</a:t>
                      </a:r>
                      <a:endParaRPr lang="zh-TW" sz="15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第</a:t>
                      </a:r>
                      <a:r>
                        <a:rPr lang="en-US" sz="15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3</a:t>
                      </a:r>
                      <a:r>
                        <a:rPr lang="zh-TW" sz="15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志願校</a:t>
                      </a:r>
                      <a:endParaRPr lang="zh-TW" sz="15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第</a:t>
                      </a:r>
                      <a:r>
                        <a:rPr lang="en-US" sz="15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4</a:t>
                      </a:r>
                      <a:r>
                        <a:rPr lang="zh-TW" sz="15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志願校</a:t>
                      </a:r>
                      <a:endParaRPr lang="zh-TW" sz="15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第</a:t>
                      </a:r>
                      <a:r>
                        <a:rPr lang="en-US" sz="15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5</a:t>
                      </a:r>
                      <a:r>
                        <a:rPr lang="zh-TW" sz="15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志願校</a:t>
                      </a:r>
                      <a:endParaRPr lang="zh-TW" sz="15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第</a:t>
                      </a:r>
                      <a:r>
                        <a:rPr lang="en-US" sz="15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6</a:t>
                      </a:r>
                      <a:r>
                        <a:rPr lang="zh-TW" sz="15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志願校</a:t>
                      </a:r>
                      <a:endParaRPr lang="zh-TW" sz="15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第</a:t>
                      </a:r>
                      <a:r>
                        <a:rPr lang="en-US" sz="15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7</a:t>
                      </a:r>
                      <a:r>
                        <a:rPr lang="zh-TW" sz="15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志願校</a:t>
                      </a:r>
                      <a:endParaRPr lang="zh-TW" sz="15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第</a:t>
                      </a:r>
                      <a:r>
                        <a:rPr lang="en-US" sz="15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8</a:t>
                      </a:r>
                      <a:r>
                        <a:rPr lang="zh-TW" sz="15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志願校</a:t>
                      </a:r>
                      <a:endParaRPr lang="zh-TW" sz="15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第</a:t>
                      </a:r>
                      <a:r>
                        <a:rPr lang="en-US" altLang="zh-TW" sz="15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9</a:t>
                      </a:r>
                      <a:r>
                        <a:rPr lang="zh-TW" sz="15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志願校</a:t>
                      </a:r>
                      <a:endParaRPr lang="zh-TW" sz="15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76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志願序積分</a:t>
                      </a:r>
                      <a:endParaRPr lang="zh-TW" sz="1600" kern="10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10</a:t>
                      </a:r>
                      <a:r>
                        <a:rPr 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分</a:t>
                      </a: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10</a:t>
                      </a:r>
                      <a:r>
                        <a:rPr 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分</a:t>
                      </a: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10</a:t>
                      </a:r>
                      <a:r>
                        <a:rPr 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分</a:t>
                      </a: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9</a:t>
                      </a:r>
                      <a:r>
                        <a:rPr 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分</a:t>
                      </a: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9</a:t>
                      </a:r>
                      <a:r>
                        <a:rPr 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分</a:t>
                      </a: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9</a:t>
                      </a:r>
                      <a:r>
                        <a:rPr lang="zh-TW" sz="1600" kern="10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分</a:t>
                      </a:r>
                      <a:endParaRPr lang="zh-TW" sz="1600" kern="10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8</a:t>
                      </a:r>
                      <a:r>
                        <a:rPr 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分</a:t>
                      </a: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8</a:t>
                      </a:r>
                      <a:r>
                        <a:rPr 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分</a:t>
                      </a: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8</a:t>
                      </a:r>
                      <a:r>
                        <a:rPr 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分</a:t>
                      </a: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2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志願序學校名</a:t>
                      </a: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高中甲</a:t>
                      </a: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高職甲</a:t>
                      </a: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高職乙</a:t>
                      </a: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高職</a:t>
                      </a:r>
                      <a:r>
                        <a:rPr lang="zh-TW" altLang="en-US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丙</a:t>
                      </a: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高中乙</a:t>
                      </a: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高職</a:t>
                      </a:r>
                      <a:r>
                        <a:rPr lang="zh-TW" altLang="en-US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丁</a:t>
                      </a: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高職</a:t>
                      </a:r>
                      <a:r>
                        <a:rPr lang="zh-TW" altLang="en-US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戊</a:t>
                      </a: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高中丙</a:t>
                      </a: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高職</a:t>
                      </a:r>
                      <a:r>
                        <a:rPr lang="zh-TW" altLang="en-US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己</a:t>
                      </a: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23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錄取序號</a:t>
                      </a:r>
                      <a:r>
                        <a:rPr lang="en-US" sz="1600" kern="10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1</a:t>
                      </a:r>
                      <a:endParaRPr lang="zh-TW" sz="1600" kern="10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高中甲</a:t>
                      </a:r>
                      <a:endParaRPr lang="en-US" alt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普通科</a:t>
                      </a: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高職甲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科別</a:t>
                      </a:r>
                      <a:r>
                        <a:rPr lang="en-US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1</a:t>
                      </a: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高職乙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科別</a:t>
                      </a:r>
                      <a:r>
                        <a:rPr lang="en-US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1</a:t>
                      </a: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高職</a:t>
                      </a:r>
                      <a:r>
                        <a:rPr lang="zh-TW" altLang="en-US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丙</a:t>
                      </a: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科別</a:t>
                      </a:r>
                      <a:r>
                        <a:rPr lang="en-US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1</a:t>
                      </a: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高中乙</a:t>
                      </a:r>
                      <a:endParaRPr lang="en-US" alt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普通科</a:t>
                      </a: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高職</a:t>
                      </a:r>
                      <a:r>
                        <a:rPr lang="zh-TW" altLang="en-US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丁</a:t>
                      </a: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科別</a:t>
                      </a:r>
                      <a:r>
                        <a:rPr lang="en-US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1</a:t>
                      </a: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高職</a:t>
                      </a:r>
                      <a:r>
                        <a:rPr lang="zh-TW" altLang="en-US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戊</a:t>
                      </a: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科別</a:t>
                      </a:r>
                      <a:r>
                        <a:rPr lang="en-US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1</a:t>
                      </a: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Times New Roman" panose="02020603050405020304" pitchFamily="18" charset="0"/>
                        </a:rPr>
                        <a:t>高中丙</a:t>
                      </a:r>
                      <a:endParaRPr lang="en-US" altLang="zh-TW" sz="1600" kern="10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600" kern="10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Times New Roman" panose="02020603050405020304" pitchFamily="18" charset="0"/>
                        </a:rPr>
                        <a:t>普通</a:t>
                      </a:r>
                      <a:r>
                        <a:rPr lang="zh-TW" altLang="en-US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Times New Roman" panose="02020603050405020304" pitchFamily="18" charset="0"/>
                        </a:rPr>
                        <a:t>科</a:t>
                      </a: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高職</a:t>
                      </a:r>
                      <a:r>
                        <a:rPr lang="zh-TW" altLang="en-US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己</a:t>
                      </a: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科別</a:t>
                      </a:r>
                      <a:r>
                        <a:rPr lang="en-US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1</a:t>
                      </a: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23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錄取序號</a:t>
                      </a:r>
                      <a:r>
                        <a:rPr lang="en-US" sz="1600" kern="10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2</a:t>
                      </a:r>
                      <a:endParaRPr lang="zh-TW" sz="1600" kern="10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150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高職甲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科別</a:t>
                      </a:r>
                      <a:r>
                        <a:rPr lang="en-US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2</a:t>
                      </a: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高職乙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科別</a:t>
                      </a:r>
                      <a:r>
                        <a:rPr lang="en-US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2</a:t>
                      </a: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高職</a:t>
                      </a:r>
                      <a:r>
                        <a:rPr lang="zh-TW" altLang="en-US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丙</a:t>
                      </a: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科別</a:t>
                      </a:r>
                      <a:r>
                        <a:rPr lang="en-US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2</a:t>
                      </a: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高中乙</a:t>
                      </a:r>
                      <a:endParaRPr lang="en-US" alt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綜</a:t>
                      </a:r>
                      <a:r>
                        <a:rPr lang="zh-TW" altLang="en-US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合高中</a:t>
                      </a: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高職</a:t>
                      </a:r>
                      <a:r>
                        <a:rPr lang="zh-TW" altLang="en-US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丁</a:t>
                      </a: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科別</a:t>
                      </a:r>
                      <a:r>
                        <a:rPr lang="en-US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2</a:t>
                      </a: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高職</a:t>
                      </a:r>
                      <a:r>
                        <a:rPr lang="zh-TW" altLang="en-US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戊</a:t>
                      </a:r>
                      <a:endParaRPr lang="zh-TW" alt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科別</a:t>
                      </a:r>
                      <a:r>
                        <a:rPr lang="en-US" alt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2</a:t>
                      </a: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alt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高職</a:t>
                      </a:r>
                      <a:r>
                        <a:rPr lang="zh-TW" altLang="en-US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己</a:t>
                      </a:r>
                      <a:endParaRPr lang="zh-TW" alt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科別</a:t>
                      </a:r>
                      <a:r>
                        <a:rPr lang="en-US" alt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2</a:t>
                      </a: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23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錄取序號</a:t>
                      </a:r>
                      <a:r>
                        <a:rPr lang="en-US" sz="1600" kern="10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3</a:t>
                      </a:r>
                      <a:endParaRPr lang="zh-TW" sz="1600" kern="10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1500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高職甲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科別</a:t>
                      </a:r>
                      <a:r>
                        <a:rPr lang="en-US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3</a:t>
                      </a: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zh-TW" sz="1600" kern="100" dirty="0">
                          <a:solidFill>
                            <a:schemeClr val="dk1"/>
                          </a:solidFill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高職</a:t>
                      </a:r>
                      <a:r>
                        <a:rPr lang="zh-TW" altLang="en-US" sz="1600" kern="100" dirty="0">
                          <a:solidFill>
                            <a:schemeClr val="dk1"/>
                          </a:solidFill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丙</a:t>
                      </a:r>
                      <a:endParaRPr lang="zh-TW" altLang="zh-TW" sz="1600" kern="100" dirty="0">
                        <a:solidFill>
                          <a:schemeClr val="dk1"/>
                        </a:solidFill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+mn-cs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zh-TW" sz="1600" kern="100" dirty="0">
                          <a:solidFill>
                            <a:schemeClr val="dk1"/>
                          </a:solidFill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科別</a:t>
                      </a:r>
                      <a:r>
                        <a:rPr lang="en-US" altLang="zh-TW" sz="1600" kern="100" dirty="0">
                          <a:solidFill>
                            <a:schemeClr val="dk1"/>
                          </a:solidFill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3</a:t>
                      </a:r>
                      <a:endParaRPr lang="zh-TW" altLang="en-US" sz="1600" kern="100" dirty="0">
                        <a:solidFill>
                          <a:schemeClr val="dk1"/>
                        </a:solidFill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+mn-cs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 </a:t>
                      </a:r>
                      <a:endParaRPr lang="zh-TW" sz="1600" kern="10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高職</a:t>
                      </a:r>
                      <a:r>
                        <a:rPr lang="zh-TW" altLang="en-US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丁</a:t>
                      </a: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科別</a:t>
                      </a:r>
                      <a:r>
                        <a:rPr lang="en-US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3</a:t>
                      </a: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高職</a:t>
                      </a:r>
                      <a:r>
                        <a:rPr lang="zh-TW" altLang="en-US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戊</a:t>
                      </a:r>
                      <a:endParaRPr lang="zh-TW" alt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科別</a:t>
                      </a:r>
                      <a:r>
                        <a:rPr lang="en-US" alt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3</a:t>
                      </a: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 </a:t>
                      </a: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高職</a:t>
                      </a:r>
                      <a:r>
                        <a:rPr lang="zh-TW" altLang="en-US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己</a:t>
                      </a:r>
                      <a:endParaRPr lang="zh-TW" alt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科別</a:t>
                      </a:r>
                      <a:r>
                        <a:rPr lang="en-US" altLang="zh-TW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3</a:t>
                      </a: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70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…………</a:t>
                      </a:r>
                      <a:endParaRPr lang="zh-TW" sz="1600" kern="10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 </a:t>
                      </a:r>
                      <a:endParaRPr lang="zh-TW" sz="1600" kern="10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 </a:t>
                      </a:r>
                      <a:endParaRPr lang="zh-TW" sz="1600" kern="10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 </a:t>
                      </a:r>
                      <a:endParaRPr lang="zh-TW" sz="1600" kern="10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 </a:t>
                      </a: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 </a:t>
                      </a: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 </a:t>
                      </a: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 </a:t>
                      </a:r>
                      <a:endParaRPr lang="zh-TW" sz="1600" kern="10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 </a:t>
                      </a: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600" kern="100" dirty="0"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784" marR="66784" marT="33383" marB="333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CF1FCD90-C21B-40DB-A322-E8EEEFAA8400}"/>
              </a:ext>
            </a:extLst>
          </p:cNvPr>
          <p:cNvCxnSpPr/>
          <p:nvPr/>
        </p:nvCxnSpPr>
        <p:spPr>
          <a:xfrm>
            <a:off x="1384300" y="3048000"/>
            <a:ext cx="0" cy="2705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707A7E9C-9847-4712-9D7B-01C9E3B5621D}"/>
              </a:ext>
            </a:extLst>
          </p:cNvPr>
          <p:cNvCxnSpPr/>
          <p:nvPr/>
        </p:nvCxnSpPr>
        <p:spPr>
          <a:xfrm>
            <a:off x="2032000" y="2457450"/>
            <a:ext cx="40386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20" name="文字方塊 9"/>
          <p:cNvSpPr txBox="1">
            <a:spLocks noChangeArrowheads="1"/>
          </p:cNvSpPr>
          <p:nvPr/>
        </p:nvSpPr>
        <p:spPr bwMode="auto">
          <a:xfrm>
            <a:off x="1639888" y="2220913"/>
            <a:ext cx="327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0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lang="zh-TW" altLang="en-US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33221" name="文字方塊 10"/>
          <p:cNvSpPr txBox="1">
            <a:spLocks noChangeArrowheads="1"/>
          </p:cNvSpPr>
          <p:nvPr/>
        </p:nvSpPr>
        <p:spPr bwMode="auto">
          <a:xfrm>
            <a:off x="1233488" y="2620963"/>
            <a:ext cx="2365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0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zh-TW" altLang="en-US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33222" name="文字方塊 3"/>
          <p:cNvSpPr txBox="1">
            <a:spLocks noChangeArrowheads="1"/>
          </p:cNvSpPr>
          <p:nvPr/>
        </p:nvSpPr>
        <p:spPr bwMode="auto">
          <a:xfrm>
            <a:off x="1639888" y="242888"/>
            <a:ext cx="6075362" cy="708025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r>
              <a:rPr lang="en-US" altLang="zh-TW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細圓體" panose="020F0309000000000000" pitchFamily="49" charset="-120"/>
              </a:rPr>
              <a:t>(</a:t>
            </a:r>
            <a:r>
              <a:rPr lang="zh-TW" altLang="en-US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細圓體" panose="020F0309000000000000" pitchFamily="49" charset="-120"/>
              </a:rPr>
              <a:t>七</a:t>
            </a:r>
            <a:r>
              <a:rPr lang="en-US" altLang="zh-TW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細圓體" panose="020F0309000000000000" pitchFamily="49" charset="-120"/>
              </a:rPr>
              <a:t>)</a:t>
            </a:r>
            <a:r>
              <a:rPr lang="zh-TW" altLang="zh-TW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細圓體" panose="020F0309000000000000" pitchFamily="49" charset="-120"/>
              </a:rPr>
              <a:t>選填志願注意事項</a:t>
            </a:r>
            <a:r>
              <a:rPr lang="en-US" altLang="zh-TW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細圓體" panose="020F0309000000000000" pitchFamily="49" charset="-120"/>
              </a:rPr>
              <a:t>1</a:t>
            </a:r>
            <a:endParaRPr lang="zh-TW" altLang="en-US" sz="400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  <a:cs typeface="華康細圓體" panose="020F0309000000000000" pitchFamily="49" charset="-120"/>
            </a:endParaRPr>
          </a:p>
        </p:txBody>
      </p:sp>
      <p:sp>
        <p:nvSpPr>
          <p:cNvPr id="133223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3C4049FF-8080-4EB4-8408-5E0FFE5C7DB0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31</a:t>
            </a:fld>
            <a:endParaRPr kumimoji="0" lang="zh-TW" altLang="en-US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8394492" y="209550"/>
            <a:ext cx="3522896" cy="119062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rgbClr val="7030A0"/>
                </a:solidFill>
              </a:rPr>
              <a:t>志願序內</a:t>
            </a:r>
            <a:endParaRPr lang="en-US" altLang="zh-TW" sz="2800" b="1" dirty="0" smtClean="0">
              <a:solidFill>
                <a:srgbClr val="7030A0"/>
              </a:solidFill>
            </a:endParaRPr>
          </a:p>
          <a:p>
            <a:pPr algn="ctr"/>
            <a:r>
              <a:rPr lang="zh-TW" altLang="en-US" sz="2800" b="1" dirty="0" smtClean="0">
                <a:solidFill>
                  <a:srgbClr val="7030A0"/>
                </a:solidFill>
              </a:rPr>
              <a:t> 學校序與科別序</a:t>
            </a:r>
            <a:endParaRPr lang="zh-TW" altLang="en-US" sz="28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ChangeArrowheads="1"/>
          </p:cNvSpPr>
          <p:nvPr/>
        </p:nvSpPr>
        <p:spPr bwMode="auto">
          <a:xfrm>
            <a:off x="2389188" y="438150"/>
            <a:ext cx="8278812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endParaRPr lang="en-US" altLang="zh-TW" sz="3600" b="1">
              <a:solidFill>
                <a:srgbClr val="FF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4147" name="Rectangle 8"/>
          <p:cNvSpPr>
            <a:spLocks noGrp="1"/>
          </p:cNvSpPr>
          <p:nvPr>
            <p:ph type="body" sz="half" idx="4294967295"/>
          </p:nvPr>
        </p:nvSpPr>
        <p:spPr>
          <a:xfrm>
            <a:off x="1992313" y="1293813"/>
            <a:ext cx="9013825" cy="2087562"/>
          </a:xfrm>
        </p:spPr>
        <p:txBody>
          <a:bodyPr/>
          <a:lstStyle/>
          <a:p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保障名額</a:t>
            </a:r>
            <a:r>
              <a:rPr lang="zh-TW" altLang="en-US" sz="32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，係指同一所國中選填該高中職校為第一志願，其申請者中分數最高者。</a:t>
            </a:r>
            <a:endParaRPr lang="en-US" altLang="zh-TW" sz="3200" dirty="0">
              <a:solidFill>
                <a:srgbClr val="00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3200" dirty="0">
              <a:solidFill>
                <a:srgbClr val="00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當高中職核定招生名額小於所應保障之名額時，各保障名額依超額比序同分比序順序比較之。經比序仍超額時，超額之部分不列入保障名額，與其他學生共同參加第一階段免試入學分發。</a:t>
            </a:r>
            <a:endParaRPr lang="en-US" altLang="zh-TW" sz="3200" dirty="0">
              <a:solidFill>
                <a:srgbClr val="00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4148" name="文字方塊 5"/>
          <p:cNvSpPr txBox="1">
            <a:spLocks noChangeArrowheads="1"/>
          </p:cNvSpPr>
          <p:nvPr/>
        </p:nvSpPr>
        <p:spPr bwMode="auto">
          <a:xfrm>
            <a:off x="1751013" y="242888"/>
            <a:ext cx="5964237" cy="708025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r>
              <a:rPr lang="en-US" altLang="zh-TW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細圓體" panose="020F0309000000000000" pitchFamily="49" charset="-120"/>
              </a:rPr>
              <a:t>(</a:t>
            </a:r>
            <a:r>
              <a:rPr lang="zh-TW" altLang="en-US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細圓體" panose="020F0309000000000000" pitchFamily="49" charset="-120"/>
              </a:rPr>
              <a:t>七</a:t>
            </a:r>
            <a:r>
              <a:rPr lang="en-US" altLang="zh-TW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細圓體" panose="020F0309000000000000" pitchFamily="49" charset="-120"/>
              </a:rPr>
              <a:t>)</a:t>
            </a:r>
            <a:r>
              <a:rPr lang="zh-TW" altLang="zh-TW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細圓體" panose="020F0309000000000000" pitchFamily="49" charset="-120"/>
              </a:rPr>
              <a:t>選填志願注意事項</a:t>
            </a:r>
            <a:r>
              <a:rPr lang="en-US" altLang="zh-TW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細圓體" panose="020F0309000000000000" pitchFamily="49" charset="-120"/>
              </a:rPr>
              <a:t>2</a:t>
            </a:r>
            <a:endParaRPr lang="zh-TW" altLang="en-US" sz="400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  <a:cs typeface="華康細圓體" panose="020F0309000000000000" pitchFamily="49" charset="-120"/>
            </a:endParaRPr>
          </a:p>
        </p:txBody>
      </p:sp>
      <p:sp>
        <p:nvSpPr>
          <p:cNvPr id="134149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0E2489D5-37A3-4B4D-96A3-F3F2FCF5430B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32</a:t>
            </a:fld>
            <a:endParaRPr kumimoji="0" lang="zh-TW" altLang="en-US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ChangeArrowheads="1"/>
          </p:cNvSpPr>
          <p:nvPr/>
        </p:nvSpPr>
        <p:spPr bwMode="auto">
          <a:xfrm>
            <a:off x="2389188" y="438150"/>
            <a:ext cx="8278812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endParaRPr lang="en-US" altLang="zh-TW" sz="3600" b="1">
              <a:solidFill>
                <a:srgbClr val="FF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3797" name="Rectangle 8">
            <a:extLst>
              <a:ext uri="{FF2B5EF4-FFF2-40B4-BE49-F238E27FC236}">
                <a16:creationId xmlns:a16="http://schemas.microsoft.com/office/drawing/2014/main" id="{0E18791A-EBC1-4C53-ACF0-CE1CD346AB2B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1751013" y="1076325"/>
            <a:ext cx="8843962" cy="4843463"/>
          </a:xfrm>
        </p:spPr>
        <p:txBody>
          <a:bodyPr/>
          <a:lstStyle/>
          <a:p>
            <a:pPr>
              <a:defRPr/>
            </a:pPr>
            <a:r>
              <a:rPr lang="zh-TW" altLang="en-US" sz="32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依據臺南政府教育局中華民國</a:t>
            </a:r>
            <a:r>
              <a:rPr lang="en-US" altLang="zh-TW" sz="32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en-US" sz="32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32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32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32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17</a:t>
            </a:r>
            <a:r>
              <a:rPr lang="zh-TW" altLang="en-US" sz="32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日南市教課</a:t>
            </a:r>
            <a:r>
              <a:rPr lang="en-US" altLang="zh-TW" sz="32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32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字第</a:t>
            </a:r>
            <a:r>
              <a:rPr lang="en-US" altLang="zh-TW" sz="32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1091536795</a:t>
            </a:r>
            <a:r>
              <a:rPr lang="zh-TW" altLang="en-US" sz="32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號函。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畢業前於原校就讀滿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學年以上者</a:t>
            </a:r>
            <a:r>
              <a:rPr lang="zh-TW" altLang="en-US" sz="32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，始取得保障名額資格。</a:t>
            </a:r>
            <a:endParaRPr lang="en-US" altLang="zh-TW" sz="3200" dirty="0">
              <a:solidFill>
                <a:srgbClr val="00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endParaRPr lang="zh-TW" altLang="en-US" sz="3200" dirty="0">
              <a:solidFill>
                <a:srgbClr val="00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sz="32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針對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學年度入學高級中等學校學生</a:t>
            </a:r>
            <a:r>
              <a:rPr lang="zh-TW" altLang="en-US" sz="32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：如為轉學生，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最遲應於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108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31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日前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含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31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日當天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完成轉學程序，並於新轉入學校就讀至畢業</a:t>
            </a:r>
            <a:r>
              <a:rPr lang="zh-TW" altLang="en-US" sz="32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，始符合「畢業前於原校就讀滿</a:t>
            </a:r>
            <a:r>
              <a:rPr lang="en-US" altLang="zh-TW" sz="32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32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學年以上者」之定義，而具有保障名額資格。</a:t>
            </a:r>
          </a:p>
          <a:p>
            <a:pPr>
              <a:defRPr/>
            </a:pPr>
            <a:endParaRPr lang="zh-TW" altLang="en-US" sz="3467" dirty="0">
              <a:solidFill>
                <a:srgbClr val="00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5172" name="文字方塊 5"/>
          <p:cNvSpPr txBox="1">
            <a:spLocks noChangeArrowheads="1"/>
          </p:cNvSpPr>
          <p:nvPr/>
        </p:nvSpPr>
        <p:spPr bwMode="auto">
          <a:xfrm>
            <a:off x="1751013" y="242888"/>
            <a:ext cx="7923212" cy="708025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r>
              <a:rPr lang="en-US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細圓體" panose="020F0309000000000000" pitchFamily="49" charset="-120"/>
              </a:rPr>
              <a:t>(</a:t>
            </a:r>
            <a:r>
              <a:rPr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細圓體" panose="020F0309000000000000" pitchFamily="49" charset="-120"/>
              </a:rPr>
              <a:t>七</a:t>
            </a:r>
            <a:r>
              <a:rPr lang="en-US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細圓體" panose="020F0309000000000000" pitchFamily="49" charset="-120"/>
              </a:rPr>
              <a:t>)</a:t>
            </a:r>
            <a:r>
              <a:rPr lang="zh-TW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細圓體" panose="020F0309000000000000" pitchFamily="49" charset="-120"/>
              </a:rPr>
              <a:t>選填志願注意事項</a:t>
            </a:r>
            <a:r>
              <a:rPr lang="en-US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細圓體" panose="020F0309000000000000" pitchFamily="49" charset="-120"/>
              </a:rPr>
              <a:t>3(</a:t>
            </a:r>
            <a:r>
              <a:rPr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細圓體" panose="020F0309000000000000" pitchFamily="49" charset="-120"/>
              </a:rPr>
              <a:t>轉學生</a:t>
            </a:r>
            <a:r>
              <a:rPr lang="en-US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細圓體" panose="020F0309000000000000" pitchFamily="49" charset="-120"/>
              </a:rPr>
              <a:t>)</a:t>
            </a:r>
            <a:endParaRPr lang="zh-TW" altLang="en-US" sz="40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  <a:cs typeface="華康細圓體" panose="020F0309000000000000" pitchFamily="49" charset="-120"/>
            </a:endParaRPr>
          </a:p>
        </p:txBody>
      </p:sp>
      <p:sp>
        <p:nvSpPr>
          <p:cNvPr id="6" name="投影片編號版面配置區 11">
            <a:extLst>
              <a:ext uri="{FF2B5EF4-FFF2-40B4-BE49-F238E27FC236}">
                <a16:creationId xmlns:a16="http://schemas.microsoft.com/office/drawing/2014/main" id="{951F754F-4B98-4F8A-84F6-355CB46DB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7BCE92-EB7B-4203-B62B-3B5BA4CEB04B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747085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8">
            <a:extLst>
              <a:ext uri="{FF2B5EF4-FFF2-40B4-BE49-F238E27FC236}">
                <a16:creationId xmlns:a16="http://schemas.microsoft.com/office/drawing/2014/main" id="{50339AD8-8ACC-46AE-AE46-AB7DC398C934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1751013" y="955675"/>
            <a:ext cx="10125075" cy="5405438"/>
          </a:xfrm>
        </p:spPr>
        <p:txBody>
          <a:bodyPr/>
          <a:lstStyle/>
          <a:p>
            <a:pPr>
              <a:defRPr/>
            </a:pPr>
            <a:r>
              <a:rPr lang="zh-TW" altLang="en-US" sz="3467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第一次學生上網選填志願模擬：</a:t>
            </a:r>
            <a:endParaRPr lang="en-US" altLang="zh-TW" sz="3467" dirty="0">
              <a:solidFill>
                <a:srgbClr val="00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  <a:defRPr/>
            </a:pPr>
            <a:r>
              <a:rPr lang="zh-TW" altLang="en-US" sz="3467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3467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en-US" sz="3467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3467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1/7(</a:t>
            </a:r>
            <a:r>
              <a:rPr lang="zh-TW" altLang="en-US" sz="3467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sz="3467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467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上午</a:t>
            </a:r>
            <a:r>
              <a:rPr lang="en-US" altLang="zh-TW" sz="3467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9:00</a:t>
            </a:r>
            <a:r>
              <a:rPr lang="zh-TW" altLang="en-US" sz="3467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至</a:t>
            </a:r>
            <a:r>
              <a:rPr lang="en-US" altLang="zh-TW" sz="3467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1/10(</a:t>
            </a:r>
            <a:r>
              <a:rPr lang="zh-TW" altLang="en-US" sz="3467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en-US" altLang="zh-TW" sz="3467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467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下午</a:t>
            </a:r>
            <a:r>
              <a:rPr lang="en-US" altLang="zh-TW" sz="3467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5:00</a:t>
            </a:r>
            <a:r>
              <a:rPr lang="zh-TW" altLang="en-US" sz="3467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前</a:t>
            </a:r>
            <a:endParaRPr lang="en-US" altLang="zh-TW" sz="3467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sz="3467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第二次學生上網選填志願模擬：</a:t>
            </a:r>
            <a:endParaRPr lang="en-US" altLang="zh-TW" sz="3467" dirty="0">
              <a:solidFill>
                <a:srgbClr val="00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  <a:defRPr/>
            </a:pPr>
            <a:r>
              <a:rPr lang="zh-TW" altLang="en-US" sz="3467" b="1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3467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en-US" sz="3467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3467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4/8(</a:t>
            </a:r>
            <a:r>
              <a:rPr lang="zh-TW" altLang="en-US" sz="3467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sz="3467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467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上午</a:t>
            </a:r>
            <a:r>
              <a:rPr lang="en-US" altLang="zh-TW" sz="3467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9:00</a:t>
            </a:r>
            <a:r>
              <a:rPr lang="zh-TW" altLang="en-US" sz="3467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至</a:t>
            </a:r>
            <a:r>
              <a:rPr lang="en-US" altLang="zh-TW" sz="3467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4/11(</a:t>
            </a:r>
            <a:r>
              <a:rPr lang="zh-TW" altLang="en-US" sz="3467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en-US" altLang="zh-TW" sz="3467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467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下午</a:t>
            </a:r>
            <a:r>
              <a:rPr lang="en-US" altLang="zh-TW" sz="3467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5:00</a:t>
            </a:r>
            <a:r>
              <a:rPr lang="zh-TW" altLang="en-US" sz="3467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前</a:t>
            </a:r>
          </a:p>
          <a:p>
            <a:pPr>
              <a:defRPr/>
            </a:pPr>
            <a:r>
              <a:rPr lang="zh-TW" altLang="en-US" sz="3467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正式志願選填日：</a:t>
            </a:r>
            <a:endParaRPr lang="en-US" altLang="zh-TW" sz="3467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  <a:defRPr/>
            </a:pPr>
            <a:r>
              <a:rPr lang="zh-TW" altLang="en-US" sz="3467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3467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en-US" sz="3467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3467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6/17(</a:t>
            </a:r>
            <a:r>
              <a:rPr lang="zh-TW" altLang="en-US" sz="3467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上午</a:t>
            </a:r>
            <a:r>
              <a:rPr lang="en-US" alt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9:00</a:t>
            </a:r>
            <a:r>
              <a:rPr lang="zh-TW" altLang="en-US" sz="3467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至</a:t>
            </a:r>
            <a:r>
              <a:rPr lang="en-US" altLang="zh-TW" sz="3467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6/20(</a:t>
            </a:r>
            <a:r>
              <a:rPr lang="zh-TW" altLang="en-US" sz="3467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en-US" altLang="zh-TW" sz="3467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467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下午</a:t>
            </a:r>
            <a:r>
              <a:rPr lang="en-US" altLang="zh-TW" sz="3467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5:00</a:t>
            </a:r>
            <a:r>
              <a:rPr lang="zh-TW" altLang="en-US" sz="3467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前</a:t>
            </a:r>
            <a:endParaRPr lang="en-US" altLang="zh-TW" sz="3467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sz="3467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模擬及正式選填志願，學生可在家選填。若學生家中無法進行電腦選填志願者，請學校協助安排電腦教室供學生志願選填。</a:t>
            </a:r>
          </a:p>
          <a:p>
            <a:pPr>
              <a:defRPr/>
            </a:pPr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6195" name="文字方塊 5"/>
          <p:cNvSpPr txBox="1">
            <a:spLocks noChangeArrowheads="1"/>
          </p:cNvSpPr>
          <p:nvPr/>
        </p:nvSpPr>
        <p:spPr bwMode="auto">
          <a:xfrm>
            <a:off x="1751013" y="242888"/>
            <a:ext cx="9345612" cy="708025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r>
              <a:rPr lang="en-US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細圓體" panose="020F0309000000000000" pitchFamily="49" charset="-120"/>
              </a:rPr>
              <a:t>(</a:t>
            </a:r>
            <a:r>
              <a:rPr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細圓體" panose="020F0309000000000000" pitchFamily="49" charset="-120"/>
              </a:rPr>
              <a:t>七</a:t>
            </a:r>
            <a:r>
              <a:rPr lang="en-US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細圓體" panose="020F0309000000000000" pitchFamily="49" charset="-120"/>
              </a:rPr>
              <a:t>)</a:t>
            </a:r>
            <a:r>
              <a:rPr lang="zh-TW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細圓體" panose="020F0309000000000000" pitchFamily="49" charset="-120"/>
              </a:rPr>
              <a:t>選填志願注意事項</a:t>
            </a:r>
            <a:r>
              <a:rPr lang="en-US" altLang="zh-TW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細圓體" panose="020F0309000000000000" pitchFamily="49" charset="-120"/>
              </a:rPr>
              <a:t>4</a:t>
            </a:r>
            <a:endParaRPr lang="zh-TW" altLang="en-US" sz="40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  <a:cs typeface="華康細圓體" panose="020F0309000000000000" pitchFamily="49" charset="-120"/>
            </a:endParaRPr>
          </a:p>
        </p:txBody>
      </p:sp>
      <p:sp>
        <p:nvSpPr>
          <p:cNvPr id="136196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44FEDF9B-433C-48CA-B0CC-9C3ABCDFEBF0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34</a:t>
            </a:fld>
            <a:endParaRPr kumimoji="0" lang="zh-TW" altLang="en-US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內容版面配置區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76625" y="1168400"/>
            <a:ext cx="8245475" cy="5562600"/>
          </a:xfrm>
        </p:spPr>
      </p:pic>
      <p:sp>
        <p:nvSpPr>
          <p:cNvPr id="17" name="直線圖說文字 1 (加上強調線) 16"/>
          <p:cNvSpPr>
            <a:spLocks/>
          </p:cNvSpPr>
          <p:nvPr/>
        </p:nvSpPr>
        <p:spPr bwMode="auto">
          <a:xfrm>
            <a:off x="619125" y="2386013"/>
            <a:ext cx="2781300" cy="1093787"/>
          </a:xfrm>
          <a:prstGeom prst="accentCallout1">
            <a:avLst>
              <a:gd name="adj1" fmla="val 2042"/>
              <a:gd name="adj2" fmla="val 101472"/>
              <a:gd name="adj3" fmla="val -11088"/>
              <a:gd name="adj4" fmla="val 108954"/>
            </a:avLst>
          </a:prstGeom>
          <a:solidFill>
            <a:srgbClr val="CCFF99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kumimoji="0" lang="en-US" altLang="zh-TW" sz="24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kumimoji="0" lang="zh-TW" altLang="en-US" sz="24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個志願序內最多只能填</a:t>
            </a:r>
            <a:r>
              <a:rPr kumimoji="0" lang="en-US" altLang="zh-TW" sz="24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kumimoji="0" lang="zh-TW" altLang="en-US" sz="24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間「學校」</a:t>
            </a:r>
            <a:endParaRPr kumimoji="0" lang="zh-TW" altLang="en-US" sz="240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直線圖說文字 1 (加上強調線) 17"/>
          <p:cNvSpPr>
            <a:spLocks/>
          </p:cNvSpPr>
          <p:nvPr/>
        </p:nvSpPr>
        <p:spPr bwMode="auto">
          <a:xfrm>
            <a:off x="2212975" y="3967163"/>
            <a:ext cx="5002213" cy="939800"/>
          </a:xfrm>
          <a:prstGeom prst="accentCallout1">
            <a:avLst>
              <a:gd name="adj1" fmla="val 41921"/>
              <a:gd name="adj2" fmla="val 100185"/>
              <a:gd name="adj3" fmla="val 19468"/>
              <a:gd name="adj4" fmla="val 122074"/>
            </a:avLst>
          </a:prstGeom>
          <a:solidFill>
            <a:srgbClr val="CCFF99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20000"/>
              </a:spcBef>
              <a:buClrTx/>
              <a:buFontTx/>
              <a:buNone/>
            </a:pPr>
            <a:r>
              <a:rPr kumimoji="0" lang="zh-TW" altLang="zh-TW" sz="24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kumimoji="0" lang="zh-TW" altLang="en-US" sz="24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</a:t>
            </a:r>
            <a:r>
              <a:rPr kumimoji="0" lang="zh-TW" altLang="zh-TW" sz="24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如有多科別</a:t>
            </a:r>
            <a:r>
              <a:rPr kumimoji="0" lang="zh-TW" altLang="en-US" sz="24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zh-TW" sz="24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選填時視為同一志願序其志願序積分相同</a:t>
            </a:r>
            <a:endParaRPr lang="zh-TW" altLang="zh-TW" sz="240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橢圓 18"/>
          <p:cNvSpPr>
            <a:spLocks noChangeArrowheads="1"/>
          </p:cNvSpPr>
          <p:nvPr/>
        </p:nvSpPr>
        <p:spPr bwMode="auto">
          <a:xfrm>
            <a:off x="4164013" y="1541463"/>
            <a:ext cx="409575" cy="360362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kumimoji="0" lang="zh-TW" altLang="en-US">
              <a:solidFill>
                <a:srgbClr val="DDE89A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0" name="橢圓 19"/>
          <p:cNvSpPr>
            <a:spLocks noChangeArrowheads="1"/>
          </p:cNvSpPr>
          <p:nvPr/>
        </p:nvSpPr>
        <p:spPr bwMode="auto">
          <a:xfrm>
            <a:off x="4164013" y="2633663"/>
            <a:ext cx="409575" cy="35877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kumimoji="0" lang="zh-TW" altLang="en-US">
              <a:solidFill>
                <a:srgbClr val="DDE89A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1" name="橢圓 20"/>
          <p:cNvSpPr>
            <a:spLocks noChangeArrowheads="1"/>
          </p:cNvSpPr>
          <p:nvPr/>
        </p:nvSpPr>
        <p:spPr bwMode="auto">
          <a:xfrm>
            <a:off x="4164013" y="3325813"/>
            <a:ext cx="409575" cy="360362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kumimoji="0" lang="zh-TW" altLang="en-US">
              <a:solidFill>
                <a:srgbClr val="DDE89A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37224" name="左大括弧 16"/>
          <p:cNvSpPr>
            <a:spLocks/>
          </p:cNvSpPr>
          <p:nvPr/>
        </p:nvSpPr>
        <p:spPr bwMode="auto">
          <a:xfrm>
            <a:off x="8118475" y="3452813"/>
            <a:ext cx="355600" cy="1423987"/>
          </a:xfrm>
          <a:prstGeom prst="leftBrace">
            <a:avLst>
              <a:gd name="adj1" fmla="val 8324"/>
              <a:gd name="adj2" fmla="val 50000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kumimoji="0" lang="zh-TW" altLang="en-US">
              <a:solidFill>
                <a:srgbClr val="DDE89A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37225" name="文字方塊 5"/>
          <p:cNvSpPr txBox="1">
            <a:spLocks noChangeArrowheads="1"/>
          </p:cNvSpPr>
          <p:nvPr/>
        </p:nvSpPr>
        <p:spPr bwMode="auto">
          <a:xfrm>
            <a:off x="1751013" y="242888"/>
            <a:ext cx="9821862" cy="708025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細圓體" panose="020F0309000000000000" pitchFamily="49" charset="-120"/>
              </a:rPr>
              <a:t>(</a:t>
            </a:r>
            <a:r>
              <a:rPr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細圓體" panose="020F0309000000000000" pitchFamily="49" charset="-120"/>
              </a:rPr>
              <a:t>八</a:t>
            </a:r>
            <a:r>
              <a:rPr lang="en-US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細圓體" panose="020F0309000000000000" pitchFamily="49" charset="-120"/>
              </a:rPr>
              <a:t>)</a:t>
            </a:r>
            <a:r>
              <a:rPr lang="zh-TW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細圓體" panose="020F0309000000000000" pitchFamily="49" charset="-120"/>
              </a:rPr>
              <a:t>選填志願</a:t>
            </a:r>
            <a:r>
              <a:rPr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細圓體" panose="020F0309000000000000" pitchFamily="49" charset="-120"/>
              </a:rPr>
              <a:t>系統畫面示例</a:t>
            </a:r>
          </a:p>
        </p:txBody>
      </p:sp>
      <p:sp>
        <p:nvSpPr>
          <p:cNvPr id="137226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5FA5062-6E86-40A1-A38D-07F0BCDBFD44}" type="slidenum">
              <a:rPr lang="zh-TW" altLang="en-US" smtClean="0">
                <a:solidFill>
                  <a:srgbClr val="FE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zh-TW" altLang="en-US">
              <a:solidFill>
                <a:srgbClr val="FE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文字方塊 5"/>
          <p:cNvSpPr txBox="1">
            <a:spLocks noChangeArrowheads="1"/>
          </p:cNvSpPr>
          <p:nvPr/>
        </p:nvSpPr>
        <p:spPr bwMode="auto">
          <a:xfrm>
            <a:off x="1751013" y="242888"/>
            <a:ext cx="9297987" cy="708025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細圓體" panose="020F0309000000000000" pitchFamily="49" charset="-120"/>
              </a:rPr>
              <a:t>(</a:t>
            </a:r>
            <a:r>
              <a:rPr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細圓體" panose="020F0309000000000000" pitchFamily="49" charset="-120"/>
              </a:rPr>
              <a:t>八</a:t>
            </a:r>
            <a:r>
              <a:rPr lang="en-US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細圓體" panose="020F0309000000000000" pitchFamily="49" charset="-120"/>
              </a:rPr>
              <a:t>)</a:t>
            </a:r>
            <a:r>
              <a:rPr lang="zh-TW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細圓體" panose="020F0309000000000000" pitchFamily="49" charset="-120"/>
              </a:rPr>
              <a:t>選填志願</a:t>
            </a:r>
            <a:r>
              <a:rPr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細圓體" panose="020F0309000000000000" pitchFamily="49" charset="-120"/>
              </a:rPr>
              <a:t>系統畫面示例</a:t>
            </a:r>
          </a:p>
        </p:txBody>
      </p:sp>
      <p:pic>
        <p:nvPicPr>
          <p:cNvPr id="138243" name="內容版面配置區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9200" y="965200"/>
            <a:ext cx="8559800" cy="5754688"/>
          </a:xfrm>
        </p:spPr>
      </p:pic>
      <p:sp>
        <p:nvSpPr>
          <p:cNvPr id="13824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9488488" y="6323013"/>
            <a:ext cx="2155825" cy="290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C49FBD8-80F9-4167-869B-557A6202ADF8}" type="slidenum">
              <a:rPr lang="en-US" altLang="zh-TW" sz="1000" smtClean="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36</a:t>
            </a:fld>
            <a:endParaRPr lang="en-US" altLang="zh-TW" sz="1000">
              <a:solidFill>
                <a:srgbClr val="000000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38245" name="矩形 17"/>
          <p:cNvSpPr>
            <a:spLocks noChangeArrowheads="1"/>
          </p:cNvSpPr>
          <p:nvPr/>
        </p:nvSpPr>
        <p:spPr bwMode="auto">
          <a:xfrm>
            <a:off x="5230813" y="1528763"/>
            <a:ext cx="4111625" cy="56197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kumimoji="0" lang="zh-TW" altLang="en-US">
              <a:solidFill>
                <a:srgbClr val="DDE89A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38246" name="矩形 17"/>
          <p:cNvSpPr>
            <a:spLocks noChangeArrowheads="1"/>
          </p:cNvSpPr>
          <p:nvPr/>
        </p:nvSpPr>
        <p:spPr bwMode="auto">
          <a:xfrm>
            <a:off x="5230813" y="6072188"/>
            <a:ext cx="3538537" cy="636587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kumimoji="0" lang="zh-TW" altLang="en-US">
              <a:solidFill>
                <a:srgbClr val="DDE89A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38247" name="直線圖說文字 1 (加上強調線) 15"/>
          <p:cNvSpPr>
            <a:spLocks/>
          </p:cNvSpPr>
          <p:nvPr/>
        </p:nvSpPr>
        <p:spPr bwMode="auto">
          <a:xfrm>
            <a:off x="1112838" y="3849688"/>
            <a:ext cx="3759200" cy="1122362"/>
          </a:xfrm>
          <a:prstGeom prst="accentCallout1">
            <a:avLst>
              <a:gd name="adj1" fmla="val 41921"/>
              <a:gd name="adj2" fmla="val 100185"/>
              <a:gd name="adj3" fmla="val -138713"/>
              <a:gd name="adj4" fmla="val 161042"/>
            </a:avLst>
          </a:prstGeom>
          <a:solidFill>
            <a:srgbClr val="CCFF99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ClrTx/>
              <a:buFontTx/>
              <a:buNone/>
            </a:pPr>
            <a:r>
              <a:rPr lang="zh-TW" altLang="zh-TW" sz="24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同一所學校</a:t>
            </a:r>
            <a:r>
              <a:rPr lang="zh-TW" altLang="zh-TW" sz="2400" b="1">
                <a:solidFill>
                  <a:srgbClr val="080808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lang="en-US" altLang="zh-TW" sz="2400" b="1">
                <a:solidFill>
                  <a:srgbClr val="080808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</a:t>
            </a:r>
            <a:r>
              <a:rPr lang="en-US" altLang="zh-TW" sz="24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 </a:t>
            </a:r>
            <a:r>
              <a:rPr lang="zh-TW" altLang="zh-TW" sz="2400" b="1">
                <a:solidFill>
                  <a:srgbClr val="080808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次選填，</a:t>
            </a:r>
            <a:endParaRPr lang="en-US" altLang="zh-TW" sz="2400" b="1">
              <a:solidFill>
                <a:srgbClr val="080808"/>
              </a:solidFill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zh-TW" altLang="zh-TW" sz="2400" b="1">
                <a:solidFill>
                  <a:srgbClr val="080808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視為</a:t>
            </a:r>
            <a:r>
              <a:rPr lang="zh-TW" altLang="zh-TW" sz="24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不同</a:t>
            </a:r>
            <a:r>
              <a:rPr lang="zh-TW" altLang="zh-TW" sz="2400" b="1">
                <a:solidFill>
                  <a:srgbClr val="080808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志願序</a:t>
            </a:r>
            <a:r>
              <a:rPr lang="zh-TW" altLang="zh-TW" sz="2400" b="1">
                <a:solidFill>
                  <a:srgbClr val="080808"/>
                </a:solidFill>
                <a:latin typeface="微軟正黑體" panose="020B0604030504040204" pitchFamily="34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  <a:endParaRPr lang="zh-TW" altLang="zh-TW" sz="2400" b="1">
              <a:solidFill>
                <a:srgbClr val="080808"/>
              </a:solidFill>
              <a:latin typeface="微軟正黑體" panose="020B0604030504040204" pitchFamily="34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138248" name="直線接點 13"/>
          <p:cNvCxnSpPr>
            <a:cxnSpLocks noChangeShapeType="1"/>
            <a:stCxn id="138247" idx="0"/>
          </p:cNvCxnSpPr>
          <p:nvPr/>
        </p:nvCxnSpPr>
        <p:spPr bwMode="auto">
          <a:xfrm>
            <a:off x="4872038" y="4411663"/>
            <a:ext cx="1879600" cy="1647825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8249" name="投影片編號版面配置區 1"/>
          <p:cNvSpPr txBox="1">
            <a:spLocks/>
          </p:cNvSpPr>
          <p:nvPr/>
        </p:nvSpPr>
        <p:spPr bwMode="auto">
          <a:xfrm>
            <a:off x="531813" y="787400"/>
            <a:ext cx="7794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6013955-0143-497E-8A80-6DE7809356C1}" type="slidenum">
              <a:rPr kumimoji="0" lang="zh-TW" altLang="en-US" sz="2000">
                <a:solidFill>
                  <a:srgbClr val="FEFFFF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36</a:t>
            </a:fld>
            <a:endParaRPr kumimoji="0" lang="zh-TW" altLang="en-US" sz="2000">
              <a:solidFill>
                <a:srgbClr val="FEFFFF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文字方塊 5"/>
          <p:cNvSpPr txBox="1">
            <a:spLocks noChangeArrowheads="1"/>
          </p:cNvSpPr>
          <p:nvPr/>
        </p:nvSpPr>
        <p:spPr bwMode="auto">
          <a:xfrm>
            <a:off x="1810973" y="242888"/>
            <a:ext cx="7936277" cy="708025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細圓體" panose="020F0309000000000000" pitchFamily="49" charset="-120"/>
              </a:rPr>
              <a:t>(</a:t>
            </a:r>
            <a:r>
              <a:rPr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細圓體" panose="020F0309000000000000" pitchFamily="49" charset="-120"/>
              </a:rPr>
              <a:t>八</a:t>
            </a:r>
            <a:r>
              <a:rPr lang="en-US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細圓體" panose="020F0309000000000000" pitchFamily="49" charset="-120"/>
              </a:rPr>
              <a:t>)</a:t>
            </a:r>
            <a:r>
              <a:rPr lang="zh-TW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細圓體" panose="020F0309000000000000" pitchFamily="49" charset="-120"/>
              </a:rPr>
              <a:t>選填志願</a:t>
            </a:r>
            <a:r>
              <a:rPr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細圓體" panose="020F0309000000000000" pitchFamily="49" charset="-120"/>
              </a:rPr>
              <a:t>系統畫面示例</a:t>
            </a:r>
          </a:p>
        </p:txBody>
      </p:sp>
      <p:sp>
        <p:nvSpPr>
          <p:cNvPr id="13926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7242175" y="6373813"/>
            <a:ext cx="2154238" cy="290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966E37D-EF04-4D38-95D8-88CEBD67F0C4}" type="slidenum">
              <a:rPr lang="en-US" altLang="zh-TW" sz="1000" smtClean="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37</a:t>
            </a:fld>
            <a:endParaRPr lang="en-US" altLang="zh-TW" sz="1000">
              <a:solidFill>
                <a:srgbClr val="000000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39268" name="投影片編號版面配置區 1"/>
          <p:cNvSpPr txBox="1">
            <a:spLocks/>
          </p:cNvSpPr>
          <p:nvPr/>
        </p:nvSpPr>
        <p:spPr bwMode="auto">
          <a:xfrm>
            <a:off x="531813" y="787400"/>
            <a:ext cx="7794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7F796E72-BD9B-4BAA-9D74-43CD29DF2FF1}" type="slidenum">
              <a:rPr kumimoji="0" lang="zh-TW" altLang="en-US" sz="2000">
                <a:solidFill>
                  <a:srgbClr val="FEFFFF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37</a:t>
            </a:fld>
            <a:endParaRPr kumimoji="0" lang="zh-TW" altLang="en-US" sz="2000">
              <a:solidFill>
                <a:srgbClr val="FEFFFF"/>
              </a:solidFill>
            </a:endParaRPr>
          </a:p>
        </p:txBody>
      </p:sp>
      <p:pic>
        <p:nvPicPr>
          <p:cNvPr id="139269" name="內容版面配置區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38" y="1152525"/>
            <a:ext cx="7199312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70" name="投影片編號版面配置區 3"/>
          <p:cNvSpPr txBox="1">
            <a:spLocks/>
          </p:cNvSpPr>
          <p:nvPr/>
        </p:nvSpPr>
        <p:spPr bwMode="auto">
          <a:xfrm>
            <a:off x="7242175" y="6373813"/>
            <a:ext cx="2154238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B09848BA-7AF5-4599-9872-3C32BFF07D2A}" type="slidenum">
              <a:rPr kumimoji="0" lang="en-US" altLang="zh-TW" sz="1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37</a:t>
            </a:fld>
            <a:endParaRPr kumimoji="0" lang="en-US" altLang="zh-TW" sz="1000">
              <a:solidFill>
                <a:srgbClr val="000000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39271" name="矩形 17"/>
          <p:cNvSpPr>
            <a:spLocks noChangeArrowheads="1"/>
          </p:cNvSpPr>
          <p:nvPr/>
        </p:nvSpPr>
        <p:spPr bwMode="auto">
          <a:xfrm>
            <a:off x="2547938" y="5567363"/>
            <a:ext cx="395287" cy="116681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kumimoji="0" lang="zh-TW" altLang="en-US">
              <a:solidFill>
                <a:srgbClr val="DDE89A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39272" name="圓角矩形圖說文字 2"/>
          <p:cNvSpPr>
            <a:spLocks noChangeArrowheads="1"/>
          </p:cNvSpPr>
          <p:nvPr/>
        </p:nvSpPr>
        <p:spPr bwMode="auto">
          <a:xfrm>
            <a:off x="4743450" y="3322638"/>
            <a:ext cx="3840163" cy="1692275"/>
          </a:xfrm>
          <a:prstGeom prst="wedgeRoundRectCallout">
            <a:avLst>
              <a:gd name="adj1" fmla="val -101528"/>
              <a:gd name="adj2" fmla="val 75523"/>
              <a:gd name="adj3" fmla="val 16667"/>
            </a:avLst>
          </a:prstGeom>
          <a:solidFill>
            <a:srgbClr val="CCFF99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TW" altLang="zh-TW" sz="2800" b="1">
                <a:solidFill>
                  <a:srgbClr val="080808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第</a:t>
            </a:r>
            <a:r>
              <a:rPr lang="en-US" altLang="zh-TW" sz="2800" b="1">
                <a:solidFill>
                  <a:srgbClr val="080808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6 </a:t>
            </a:r>
            <a:r>
              <a:rPr lang="zh-TW" altLang="zh-TW" sz="2800" b="1">
                <a:solidFill>
                  <a:srgbClr val="080808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志願序後</a:t>
            </a:r>
            <a:r>
              <a:rPr lang="en-US" altLang="zh-TW" sz="2800" b="1">
                <a:solidFill>
                  <a:srgbClr val="080808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zh-TW" sz="2800" b="1">
                <a:solidFill>
                  <a:srgbClr val="080808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含第</a:t>
            </a:r>
            <a:r>
              <a:rPr lang="en-US" altLang="zh-TW" sz="2800" b="1">
                <a:solidFill>
                  <a:srgbClr val="080808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6 </a:t>
            </a:r>
            <a:r>
              <a:rPr lang="zh-TW" altLang="zh-TW" sz="2800" b="1">
                <a:solidFill>
                  <a:srgbClr val="080808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志願</a:t>
            </a:r>
            <a:r>
              <a:rPr lang="en-US" altLang="zh-TW" sz="2800" b="1">
                <a:solidFill>
                  <a:srgbClr val="080808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zh-TW" sz="2800" b="1">
                <a:solidFill>
                  <a:srgbClr val="080808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志願選填以單科為單位，以</a:t>
            </a:r>
            <a:r>
              <a:rPr lang="en-US" altLang="zh-TW" sz="2800" b="1">
                <a:solidFill>
                  <a:srgbClr val="080808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5</a:t>
            </a:r>
            <a:r>
              <a:rPr lang="zh-TW" altLang="zh-TW" sz="2800" b="1">
                <a:solidFill>
                  <a:srgbClr val="080808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分計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zh-TW" altLang="en-US" sz="2800" b="1">
              <a:solidFill>
                <a:srgbClr val="080808"/>
              </a:solidFill>
              <a:latin typeface="微軟正黑體" panose="020B0604030504040204" pitchFamily="34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內容版面配置區 2"/>
          <p:cNvSpPr>
            <a:spLocks noGrp="1"/>
          </p:cNvSpPr>
          <p:nvPr>
            <p:ph idx="1"/>
          </p:nvPr>
        </p:nvSpPr>
        <p:spPr>
          <a:xfrm>
            <a:off x="1677988" y="1541463"/>
            <a:ext cx="9234487" cy="3546475"/>
          </a:xfrm>
        </p:spPr>
        <p:txBody>
          <a:bodyPr/>
          <a:lstStyle/>
          <a:p>
            <a:pPr eaLnBrk="1" hangingPunct="1"/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競賽成績</a:t>
            </a:r>
            <a:r>
              <a:rPr lang="en-US" alt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連同語言認證</a:t>
            </a:r>
            <a:r>
              <a:rPr lang="en-US" alt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學生網路填報：</a:t>
            </a:r>
            <a:endParaRPr lang="en-US" altLang="zh-TW" sz="3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eaLnBrk="1" hangingPunct="1"/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26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至</a:t>
            </a:r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lvl="1" eaLnBrk="1" hangingPunct="1"/>
            <a:endParaRPr lang="en-US" altLang="zh-TW" sz="28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競賽成績</a:t>
            </a:r>
            <a:r>
              <a:rPr lang="en-US" alt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連同語言認證</a:t>
            </a:r>
            <a:r>
              <a:rPr lang="en-US" alt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審查資料送件：</a:t>
            </a:r>
            <a:endParaRPr lang="en-US" altLang="zh-TW" sz="3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eaLnBrk="1" hangingPunct="1"/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至</a:t>
            </a:r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lvl="1" eaLnBrk="1" hangingPunct="1"/>
            <a:endParaRPr lang="zh-TW" altLang="en-US" sz="32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2339" name="標題 1"/>
          <p:cNvSpPr txBox="1">
            <a:spLocks/>
          </p:cNvSpPr>
          <p:nvPr/>
        </p:nvSpPr>
        <p:spPr bwMode="auto">
          <a:xfrm>
            <a:off x="1995488" y="331788"/>
            <a:ext cx="9234487" cy="863600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557213" indent="-214313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8572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0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2001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15430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0002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4574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29146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3718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九</a:t>
            </a:r>
            <a:r>
              <a:rPr kumimoji="0" lang="en-US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多元學習</a:t>
            </a:r>
            <a:r>
              <a:rPr kumimoji="0" lang="en-US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kumimoji="0"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競賽成績</a:t>
            </a:r>
            <a:r>
              <a:rPr kumimoji="0" lang="en-US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endParaRPr kumimoji="0" lang="zh-TW" altLang="en-US" sz="40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投影片編號版面配置區 11">
            <a:extLst>
              <a:ext uri="{FF2B5EF4-FFF2-40B4-BE49-F238E27FC236}">
                <a16:creationId xmlns:a16="http://schemas.microsoft.com/office/drawing/2014/main" id="{BED58000-126E-4B19-A8E0-FF67CC328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7BCE92-EB7B-4203-B62B-3B5BA4CEB04B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631899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標題 1"/>
          <p:cNvSpPr>
            <a:spLocks noGrp="1"/>
          </p:cNvSpPr>
          <p:nvPr>
            <p:ph type="title"/>
          </p:nvPr>
        </p:nvSpPr>
        <p:spPr>
          <a:xfrm>
            <a:off x="1931988" y="455613"/>
            <a:ext cx="9247187" cy="863600"/>
          </a:xfrm>
          <a:solidFill>
            <a:srgbClr val="7030A0"/>
          </a:solidFill>
        </p:spPr>
        <p:txBody>
          <a:bodyPr/>
          <a:lstStyle/>
          <a:p>
            <a:r>
              <a:rPr lang="en-US" altLang="zh-TW" sz="40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十一</a:t>
            </a:r>
            <a:r>
              <a:rPr lang="en-US" altLang="zh-TW" sz="40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就近入學</a:t>
            </a:r>
            <a:r>
              <a:rPr lang="en-US" altLang="zh-TW" sz="40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以新市區為例</a:t>
            </a:r>
            <a:r>
              <a:rPr lang="en-US" altLang="zh-TW" sz="40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40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/>
          </p:nvPr>
        </p:nvGraphicFramePr>
        <p:xfrm>
          <a:off x="1931988" y="1489075"/>
          <a:ext cx="9247187" cy="51736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74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725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93078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就近入學</a:t>
                      </a:r>
                      <a:r>
                        <a:rPr lang="zh-TW" sz="2400" kern="100" dirty="0" smtClean="0">
                          <a:effectLst/>
                        </a:rPr>
                        <a:t>區</a:t>
                      </a:r>
                      <a:r>
                        <a:rPr lang="en-US" altLang="zh-TW" sz="2400" kern="100" dirty="0" smtClean="0">
                          <a:effectLst/>
                        </a:rPr>
                        <a:t/>
                      </a:r>
                      <a:br>
                        <a:rPr lang="en-US" altLang="zh-TW" sz="2400" kern="100" dirty="0" smtClean="0">
                          <a:effectLst/>
                        </a:rPr>
                      </a:br>
                      <a:r>
                        <a:rPr lang="zh-TW" sz="2400" kern="100" dirty="0" smtClean="0">
                          <a:effectLst/>
                        </a:rPr>
                        <a:t>得</a:t>
                      </a:r>
                      <a:r>
                        <a:rPr lang="en-US" sz="2400" kern="100" dirty="0">
                          <a:effectLst/>
                        </a:rPr>
                        <a:t>10</a:t>
                      </a:r>
                      <a:r>
                        <a:rPr lang="zh-TW" sz="2400" kern="100" dirty="0">
                          <a:effectLst/>
                        </a:rPr>
                        <a:t>分</a:t>
                      </a:r>
                      <a:endParaRPr lang="zh-TW" sz="4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400" b="0" kern="1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國立玉井工商、國立曾文家商、國立曾文農工、</a:t>
                      </a:r>
                      <a:endParaRPr lang="en-US" altLang="zh-TW" sz="2400" b="0" kern="100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400" b="0" kern="1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市立土城高中、市立大灣高中、市立永仁高中、</a:t>
                      </a:r>
                      <a:endParaRPr lang="en-US" altLang="zh-TW" sz="2400" b="0" kern="100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400" b="0" kern="1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國立南大附中</a:t>
                      </a:r>
                      <a:r>
                        <a:rPr lang="zh-TW" altLang="en-US" sz="2400" b="0" kern="1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、</a:t>
                      </a:r>
                      <a:r>
                        <a:rPr lang="zh-TW" altLang="zh-TW" sz="2400" b="0" kern="1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國立新化高中、</a:t>
                      </a:r>
                      <a:r>
                        <a:rPr lang="zh-TW" altLang="en-US" sz="2400" b="0" kern="1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國立新化高工、</a:t>
                      </a:r>
                      <a:endParaRPr lang="en-US" altLang="zh-TW" sz="2400" b="0" kern="100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kern="1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國立新豐高中</a:t>
                      </a:r>
                      <a:r>
                        <a:rPr lang="zh-TW" altLang="zh-TW" sz="2400" b="0" kern="1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、市立南寧高中、</a:t>
                      </a:r>
                      <a:r>
                        <a:rPr lang="zh-TW" altLang="en-US" sz="2400" b="0" kern="1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國立善化高中</a:t>
                      </a:r>
                      <a:endParaRPr lang="zh-TW" sz="2400" b="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F6F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732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+mn-ea"/>
                          <a:ea typeface="+mn-ea"/>
                        </a:rPr>
                        <a:t>全區型學校</a:t>
                      </a:r>
                      <a:r>
                        <a:rPr lang="zh-TW" sz="2400" kern="100" dirty="0" smtClean="0">
                          <a:effectLst/>
                          <a:latin typeface="+mn-ea"/>
                          <a:ea typeface="+mn-ea"/>
                        </a:rPr>
                        <a:t>：</a:t>
                      </a:r>
                      <a:endParaRPr lang="en-US" altLang="zh-TW" sz="2400" kern="100" dirty="0" smtClean="0">
                        <a:effectLst/>
                        <a:latin typeface="+mn-ea"/>
                        <a:ea typeface="+mn-ea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kern="100" dirty="0" smtClean="0">
                          <a:effectLst/>
                          <a:latin typeface="+mn-ea"/>
                          <a:ea typeface="+mn-ea"/>
                        </a:rPr>
                        <a:t>臺</a:t>
                      </a:r>
                      <a:r>
                        <a:rPr lang="zh-TW" sz="2400" kern="100" dirty="0">
                          <a:effectLst/>
                          <a:latin typeface="+mn-ea"/>
                          <a:ea typeface="+mn-ea"/>
                        </a:rPr>
                        <a:t>南一中、臺南女中、臺南二中</a:t>
                      </a:r>
                      <a:r>
                        <a:rPr lang="zh-TW" sz="2400" kern="100" dirty="0" smtClean="0">
                          <a:effectLst/>
                          <a:latin typeface="+mn-ea"/>
                          <a:ea typeface="+mn-ea"/>
                        </a:rPr>
                        <a:t>、家齊</a:t>
                      </a:r>
                      <a:r>
                        <a:rPr lang="zh-TW" sz="2400" kern="100" dirty="0">
                          <a:effectLst/>
                          <a:latin typeface="+mn-ea"/>
                          <a:ea typeface="+mn-ea"/>
                        </a:rPr>
                        <a:t>女中</a:t>
                      </a:r>
                      <a:r>
                        <a:rPr lang="zh-TW" sz="2400" kern="100" dirty="0" smtClean="0">
                          <a:effectLst/>
                          <a:latin typeface="+mn-ea"/>
                          <a:ea typeface="+mn-ea"/>
                        </a:rPr>
                        <a:t>、</a:t>
                      </a:r>
                      <a:endParaRPr lang="en-US" altLang="zh-TW" sz="2400" kern="100" dirty="0" smtClean="0">
                        <a:effectLst/>
                        <a:latin typeface="+mn-ea"/>
                        <a:ea typeface="+mn-ea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kern="100" dirty="0" smtClean="0">
                          <a:effectLst/>
                          <a:latin typeface="+mn-ea"/>
                          <a:ea typeface="+mn-ea"/>
                        </a:rPr>
                        <a:t>南科</a:t>
                      </a:r>
                      <a:r>
                        <a:rPr lang="zh-TW" sz="2400" kern="100" dirty="0">
                          <a:effectLst/>
                          <a:latin typeface="+mn-ea"/>
                          <a:ea typeface="+mn-ea"/>
                        </a:rPr>
                        <a:t>實中、臺南高工、臺南高商</a:t>
                      </a:r>
                      <a:r>
                        <a:rPr lang="zh-TW" sz="2400" kern="100" dirty="0" smtClean="0">
                          <a:effectLst/>
                          <a:latin typeface="+mn-ea"/>
                          <a:ea typeface="+mn-ea"/>
                        </a:rPr>
                        <a:t>、臺</a:t>
                      </a:r>
                      <a:r>
                        <a:rPr lang="zh-TW" sz="2400" kern="100" dirty="0">
                          <a:effectLst/>
                          <a:latin typeface="+mn-ea"/>
                          <a:ea typeface="+mn-ea"/>
                        </a:rPr>
                        <a:t>南海事</a:t>
                      </a:r>
                      <a:endParaRPr lang="zh-TW" sz="400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820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+mn-ea"/>
                          <a:ea typeface="+mn-ea"/>
                        </a:rPr>
                        <a:t>私立高中職：所有私立高中、所有私立高職</a:t>
                      </a:r>
                      <a:endParaRPr lang="zh-TW" sz="400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50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非就近</a:t>
                      </a:r>
                      <a:r>
                        <a:rPr lang="zh-TW" sz="2400" kern="100" dirty="0" smtClean="0">
                          <a:effectLst/>
                        </a:rPr>
                        <a:t>入學</a:t>
                      </a:r>
                      <a:r>
                        <a:rPr lang="en-US" altLang="zh-TW" sz="2400" kern="100" dirty="0" smtClean="0">
                          <a:effectLst/>
                        </a:rPr>
                        <a:t/>
                      </a:r>
                      <a:br>
                        <a:rPr lang="en-US" altLang="zh-TW" sz="2400" kern="100" dirty="0" smtClean="0">
                          <a:effectLst/>
                        </a:rPr>
                      </a:br>
                      <a:r>
                        <a:rPr lang="zh-TW" sz="2400" kern="100" dirty="0" smtClean="0">
                          <a:effectLst/>
                        </a:rPr>
                        <a:t>得</a:t>
                      </a:r>
                      <a:r>
                        <a:rPr lang="en-US" sz="2400" kern="100" dirty="0">
                          <a:effectLst/>
                        </a:rPr>
                        <a:t>0</a:t>
                      </a:r>
                      <a:r>
                        <a:rPr lang="zh-TW" sz="2400" kern="100" dirty="0">
                          <a:effectLst/>
                        </a:rPr>
                        <a:t>分</a:t>
                      </a:r>
                      <a:endParaRPr lang="zh-TW" sz="4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400" b="1" kern="10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國立白河商工、</a:t>
                      </a:r>
                      <a:r>
                        <a:rPr lang="zh-TW" altLang="zh-TW" sz="2400" b="1" kern="10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國立北門高中、國立北門農工</a:t>
                      </a:r>
                      <a:r>
                        <a:rPr lang="zh-TW" altLang="en-US" sz="2400" b="0" kern="1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、</a:t>
                      </a:r>
                      <a:endParaRPr lang="en-US" altLang="zh-TW" sz="2400" b="0" kern="100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4165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3B1BD9E7-BA30-49FA-AF4F-7F5D65EF2E61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39</a:t>
            </a:fld>
            <a:endParaRPr kumimoji="0" lang="zh-TW" altLang="en-US" smtClean="0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443788A-21F1-4088-B0C3-B7F0CDA8F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4983" y="146955"/>
            <a:ext cx="8911687" cy="1280890"/>
          </a:xfrm>
        </p:spPr>
        <p:txBody>
          <a:bodyPr/>
          <a:lstStyle/>
          <a:p>
            <a:pPr algn="ctr"/>
            <a:r>
              <a:rPr lang="zh-TW" altLang="en-US" dirty="0" smtClean="0"/>
              <a:t>因應延後開學，</a:t>
            </a:r>
            <a:r>
              <a:rPr lang="en-US" altLang="zh-TW" dirty="0" smtClean="0"/>
              <a:t>110</a:t>
            </a:r>
            <a:r>
              <a:rPr lang="zh-TW" altLang="en-US" dirty="0" smtClean="0"/>
              <a:t>年</a:t>
            </a:r>
            <a:r>
              <a:rPr lang="zh-TW" altLang="en-US" dirty="0"/>
              <a:t>會考考試範圍調整</a:t>
            </a: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363" t="41437" r="26728" b="3120"/>
          <a:stretch/>
        </p:blipFill>
        <p:spPr>
          <a:xfrm>
            <a:off x="1770611" y="787400"/>
            <a:ext cx="9418319" cy="5904019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269E716-4CB3-4172-8914-1A8BED128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CBA665-F772-4A3A-A257-69D5D9DE5211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62616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標題 1"/>
          <p:cNvSpPr>
            <a:spLocks noGrp="1" noChangeArrowheads="1"/>
          </p:cNvSpPr>
          <p:nvPr>
            <p:ph type="title"/>
          </p:nvPr>
        </p:nvSpPr>
        <p:spPr>
          <a:xfrm>
            <a:off x="1931988" y="455613"/>
            <a:ext cx="9247187" cy="863600"/>
          </a:xfrm>
          <a:solidFill>
            <a:srgbClr val="7030A0"/>
          </a:solidFill>
        </p:spPr>
        <p:txBody>
          <a:bodyPr/>
          <a:lstStyle/>
          <a:p>
            <a:pPr eaLnBrk="1" hangingPunct="1"/>
            <a:r>
              <a:rPr lang="en-US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十二</a:t>
            </a:r>
            <a:r>
              <a:rPr lang="en-US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國中教育會考</a:t>
            </a:r>
          </a:p>
        </p:txBody>
      </p:sp>
      <p:sp>
        <p:nvSpPr>
          <p:cNvPr id="154627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A5C53B9-DF69-493F-AD7E-EC508D69056E}" type="slidenum">
              <a:rPr kumimoji="0" lang="zh-TW" altLang="en-US" smtClean="0">
                <a:solidFill>
                  <a:srgbClr val="FE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kumimoji="0" lang="zh-TW" altLang="en-US">
              <a:solidFill>
                <a:srgbClr val="FEFFFF"/>
              </a:solidFill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3C713E21-5052-4BB4-B4EC-AA882DCFD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1988" y="1546775"/>
            <a:ext cx="8229600" cy="5006181"/>
          </a:xfrm>
        </p:spPr>
        <p:txBody>
          <a:bodyPr/>
          <a:lstStyle/>
          <a:p>
            <a:pPr>
              <a:buFontTx/>
              <a:buBlip>
                <a:blip r:embed="rId3"/>
              </a:buBlip>
            </a:pPr>
            <a:r>
              <a:rPr lang="zh-TW" altLang="zh-TW" sz="32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會考題目依據九年一貫課程綱要命題，重於融會貫通的基本題型。</a:t>
            </a:r>
          </a:p>
          <a:p>
            <a:pPr>
              <a:buFontTx/>
              <a:buBlip>
                <a:blip r:embed="rId3"/>
              </a:buBlip>
            </a:pPr>
            <a:r>
              <a:rPr lang="zh-TW" altLang="en-US" sz="32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採標準參照，</a:t>
            </a:r>
            <a:r>
              <a:rPr lang="zh-TW" altLang="zh-TW" sz="32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分為精熟</a:t>
            </a:r>
            <a:r>
              <a:rPr lang="en-US" altLang="zh-TW" sz="32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(6</a:t>
            </a:r>
            <a:r>
              <a:rPr lang="zh-TW" altLang="en-US" sz="32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r>
              <a:rPr lang="en-US" altLang="zh-TW" sz="32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sz="32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、基礎</a:t>
            </a:r>
            <a:r>
              <a:rPr lang="en-US" altLang="zh-TW" sz="32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(4</a:t>
            </a:r>
            <a:r>
              <a:rPr lang="zh-TW" altLang="en-US" sz="32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r>
              <a:rPr lang="en-US" altLang="zh-TW" sz="32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 </a:t>
            </a:r>
            <a:r>
              <a:rPr lang="zh-TW" altLang="zh-TW" sz="32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、待加強</a:t>
            </a:r>
            <a:r>
              <a:rPr lang="en-US" altLang="zh-TW" sz="32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</a:t>
            </a:r>
            <a:r>
              <a:rPr lang="zh-TW" altLang="en-US" sz="32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r>
              <a:rPr lang="en-US" altLang="zh-TW" sz="32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 3</a:t>
            </a:r>
            <a:r>
              <a:rPr lang="zh-TW" altLang="zh-TW" sz="32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個等級，不僅較易達到，也不用分分計較。</a:t>
            </a:r>
            <a:endParaRPr lang="en-US" altLang="zh-TW" sz="3200" dirty="0">
              <a:solidFill>
                <a:srgbClr val="00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Tx/>
              <a:buBlip>
                <a:blip r:embed="rId3"/>
              </a:buBlip>
            </a:pPr>
            <a:r>
              <a:rPr lang="zh-TW" altLang="en-US" sz="32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考試日期</a:t>
            </a:r>
            <a:r>
              <a:rPr lang="zh-TW" altLang="en-US" sz="3200" dirty="0" smtClean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32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110/5/15(</a:t>
            </a:r>
            <a:r>
              <a:rPr lang="zh-TW" altLang="en-US" sz="32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六</a:t>
            </a:r>
            <a:r>
              <a:rPr lang="en-US" altLang="zh-TW" sz="32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)-110/5/16(</a:t>
            </a:r>
            <a:r>
              <a:rPr lang="zh-TW" altLang="en-US" sz="32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en-US" altLang="zh-TW" sz="32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>
              <a:buFontTx/>
              <a:buBlip>
                <a:blip r:embed="rId3"/>
              </a:buBlip>
            </a:pPr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此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項分數於放榜後，由免試入學委員會直接將會考成績轉入免試入學作業系統。</a:t>
            </a:r>
          </a:p>
        </p:txBody>
      </p:sp>
    </p:spTree>
    <p:extLst>
      <p:ext uri="{BB962C8B-B14F-4D97-AF65-F5344CB8AC3E}">
        <p14:creationId xmlns:p14="http://schemas.microsoft.com/office/powerpoint/2010/main" val="39970003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標題 1"/>
          <p:cNvSpPr>
            <a:spLocks noGrp="1"/>
          </p:cNvSpPr>
          <p:nvPr>
            <p:ph type="title"/>
          </p:nvPr>
        </p:nvSpPr>
        <p:spPr>
          <a:xfrm>
            <a:off x="2338894" y="142774"/>
            <a:ext cx="9000533" cy="644626"/>
          </a:xfrm>
        </p:spPr>
        <p:txBody>
          <a:bodyPr/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教育會考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臺南區</a:t>
            </a:r>
            <a:r>
              <a:rPr lang="zh-TW" altLang="zh-TW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佔</a:t>
            </a:r>
            <a:r>
              <a:rPr lang="zh-TW" altLang="en-US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免試超額比序</a:t>
            </a:r>
            <a:r>
              <a:rPr lang="zh-TW" altLang="en-US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積分</a:t>
            </a:r>
            <a:r>
              <a:rPr lang="en-US" altLang="zh-TW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30%</a:t>
            </a:r>
            <a:endParaRPr lang="zh-TW" altLang="en-US" sz="3600" dirty="0" smtClean="0"/>
          </a:p>
        </p:txBody>
      </p:sp>
      <p:sp>
        <p:nvSpPr>
          <p:cNvPr id="95235" name="內容版面配置區 2"/>
          <p:cNvSpPr>
            <a:spLocks noGrp="1"/>
          </p:cNvSpPr>
          <p:nvPr>
            <p:ph idx="1"/>
          </p:nvPr>
        </p:nvSpPr>
        <p:spPr>
          <a:xfrm>
            <a:off x="1311275" y="3472774"/>
            <a:ext cx="10603149" cy="3667328"/>
          </a:xfrm>
        </p:spPr>
        <p:txBody>
          <a:bodyPr/>
          <a:lstStyle/>
          <a:p>
            <a:pPr marL="257175" lvl="1" indent="-257175" eaLnBrk="1" hangingPunct="1"/>
            <a:r>
              <a:rPr lang="zh-TW" altLang="en-US" sz="3200" b="1" dirty="0" smtClean="0">
                <a:solidFill>
                  <a:srgbClr val="FF0000"/>
                </a:solidFill>
                <a:latin typeface="華康魏碑體" panose="03000709000000000000" pitchFamily="65" charset="-120"/>
                <a:ea typeface="超研澤粗魏碑"/>
                <a:cs typeface="超研澤粗魏碑"/>
              </a:rPr>
              <a:t>寫作測驗</a:t>
            </a:r>
            <a:r>
              <a:rPr lang="en-US" altLang="zh-TW" sz="2800" dirty="0" smtClean="0">
                <a:solidFill>
                  <a:schemeClr val="tx1"/>
                </a:solidFill>
                <a:latin typeface="+mn-ea"/>
                <a:cs typeface="超研澤粗魏碑"/>
              </a:rPr>
              <a:t>(</a:t>
            </a:r>
            <a:r>
              <a:rPr lang="zh-TW" altLang="en-US" sz="2800" dirty="0" smtClean="0">
                <a:solidFill>
                  <a:srgbClr val="FF0000"/>
                </a:solidFill>
                <a:latin typeface="+mn-ea"/>
              </a:rPr>
              <a:t>六</a:t>
            </a:r>
            <a:r>
              <a:rPr lang="zh-TW" altLang="en-US" sz="2800" dirty="0">
                <a:solidFill>
                  <a:srgbClr val="FF0000"/>
                </a:solidFill>
                <a:latin typeface="+mn-ea"/>
              </a:rPr>
              <a:t>個</a:t>
            </a:r>
            <a:r>
              <a:rPr lang="zh-TW" altLang="en-US" sz="2800" dirty="0" smtClean="0">
                <a:solidFill>
                  <a:srgbClr val="FF0000"/>
                </a:solidFill>
                <a:latin typeface="+mn-ea"/>
              </a:rPr>
              <a:t>等級</a:t>
            </a:r>
            <a:r>
              <a:rPr lang="en-US" altLang="zh-TW" sz="2800" dirty="0" smtClean="0">
                <a:solidFill>
                  <a:schemeClr val="tx1"/>
                </a:solidFill>
                <a:latin typeface="+mn-ea"/>
              </a:rPr>
              <a:t>)</a:t>
            </a:r>
            <a:endParaRPr lang="en-US" altLang="zh-TW" sz="2800" dirty="0" smtClean="0">
              <a:solidFill>
                <a:schemeClr val="tx1"/>
              </a:solidFill>
              <a:latin typeface="+mn-ea"/>
              <a:cs typeface="超研澤粗魏碑"/>
            </a:endParaRPr>
          </a:p>
          <a:p>
            <a:pPr eaLnBrk="1" hangingPunct="1"/>
            <a:r>
              <a:rPr lang="zh-TW" altLang="en-US" sz="3200" b="1" u="sng" dirty="0" smtClean="0">
                <a:solidFill>
                  <a:srgbClr val="FF0000"/>
                </a:solidFill>
                <a:latin typeface="華康魏碑體" panose="03000709000000000000" pitchFamily="65" charset="-120"/>
                <a:ea typeface="超研澤粗魏碑"/>
                <a:cs typeface="超研澤粗魏碑"/>
              </a:rPr>
              <a:t>英聽和數學非選擇題</a:t>
            </a:r>
            <a:r>
              <a:rPr lang="zh-TW" altLang="en-US" sz="3200" dirty="0" smtClean="0">
                <a:latin typeface="華康魏碑體" panose="03000709000000000000" pitchFamily="65" charset="-120"/>
                <a:ea typeface="超研澤粗魏碑"/>
                <a:cs typeface="超研澤粗魏碑"/>
              </a:rPr>
              <a:t>列入計分</a:t>
            </a:r>
            <a:endParaRPr lang="en-US" altLang="zh-TW" sz="3200" dirty="0" smtClean="0">
              <a:latin typeface="華康魏碑體" panose="03000709000000000000" pitchFamily="65" charset="-120"/>
              <a:ea typeface="超研澤粗魏碑"/>
              <a:cs typeface="超研澤粗魏碑"/>
            </a:endParaRPr>
          </a:p>
          <a:p>
            <a:pPr eaLnBrk="1" hangingPunct="1"/>
            <a:r>
              <a:rPr lang="zh-TW" altLang="en-US" sz="3200" dirty="0" smtClean="0">
                <a:solidFill>
                  <a:srgbClr val="FF0000"/>
                </a:solidFill>
                <a:latin typeface="華康魏碑體" panose="03000709000000000000" pitchFamily="65" charset="-120"/>
                <a:ea typeface="超研澤粗魏碑"/>
                <a:cs typeface="超研澤粗魏碑"/>
              </a:rPr>
              <a:t>英聽的指導語部分，</a:t>
            </a:r>
            <a:r>
              <a:rPr lang="zh-TW" altLang="en-US" sz="3200" b="1" u="sng" dirty="0" smtClean="0">
                <a:solidFill>
                  <a:srgbClr val="7030A0"/>
                </a:solidFill>
                <a:latin typeface="華康魏碑體" panose="03000709000000000000" pitchFamily="65" charset="-120"/>
                <a:ea typeface="超研澤粗魏碑"/>
                <a:cs typeface="超研澤粗魏碑"/>
              </a:rPr>
              <a:t>不能提早交卷</a:t>
            </a:r>
            <a:endParaRPr lang="en-US" altLang="zh-TW" sz="3200" b="1" u="sng" dirty="0" smtClean="0">
              <a:solidFill>
                <a:srgbClr val="7030A0"/>
              </a:solidFill>
              <a:latin typeface="華康魏碑體" panose="03000709000000000000" pitchFamily="65" charset="-120"/>
              <a:ea typeface="超研澤粗魏碑"/>
              <a:cs typeface="超研澤粗魏碑"/>
            </a:endParaRPr>
          </a:p>
          <a:p>
            <a:r>
              <a:rPr lang="zh-TW" altLang="en-US" sz="3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考試違規之</a:t>
            </a:r>
            <a:r>
              <a:rPr lang="zh-TW" altLang="en-US" sz="3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處理</a:t>
            </a:r>
            <a:r>
              <a:rPr lang="en-US" altLang="zh-TW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採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違規記點方式，並於免試入學比序時，扣國中教育會考積分項之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百分之一</a:t>
            </a:r>
            <a:r>
              <a:rPr lang="en-US" altLang="zh-TW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altLang="zh-TW" sz="3200" b="1" u="sng" dirty="0" smtClean="0">
              <a:solidFill>
                <a:srgbClr val="FF0000"/>
              </a:solidFill>
              <a:latin typeface="華康魏碑體" panose="03000709000000000000" pitchFamily="65" charset="-120"/>
              <a:ea typeface="超研澤粗魏碑"/>
              <a:cs typeface="超研澤粗魏碑"/>
            </a:endParaRPr>
          </a:p>
        </p:txBody>
      </p:sp>
      <p:graphicFrame>
        <p:nvGraphicFramePr>
          <p:cNvPr id="5" name="內容版面配置區 5"/>
          <p:cNvGraphicFramePr>
            <a:graphicFrameLocks/>
          </p:cNvGraphicFramePr>
          <p:nvPr>
            <p:extLst/>
          </p:nvPr>
        </p:nvGraphicFramePr>
        <p:xfrm>
          <a:off x="1824713" y="935164"/>
          <a:ext cx="7239774" cy="25376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08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38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38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38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1122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2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等級</a:t>
                      </a:r>
                      <a:endParaRPr lang="zh-TW" alt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764" marR="4764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E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2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精熟</a:t>
                      </a:r>
                      <a:endParaRPr lang="zh-TW" alt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764" marR="4764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E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2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基礎</a:t>
                      </a:r>
                      <a:endParaRPr lang="zh-TW" alt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764" marR="4764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E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2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待加強</a:t>
                      </a:r>
                      <a:endParaRPr lang="zh-TW" alt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764" marR="4764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E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1279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2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等級</a:t>
                      </a:r>
                      <a:endParaRPr lang="zh-TW" alt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764" marR="4764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E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A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764" marR="4764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E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B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764" marR="4764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E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C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764" marR="4764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E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510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2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計分</a:t>
                      </a:r>
                      <a:endParaRPr lang="zh-TW" alt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764" marR="4764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32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</a:t>
                      </a:r>
                      <a:endParaRPr lang="en-US" altLang="zh-TW" sz="32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764" marR="4764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32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endParaRPr lang="en-US" altLang="zh-TW" sz="32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764" marR="4764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32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endParaRPr lang="en-US" altLang="zh-TW" sz="32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764" marR="4764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5258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F992741D-5AF6-418A-967A-E26F1749E6D8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41</a:t>
            </a:fld>
            <a:endParaRPr kumimoji="0" lang="zh-TW" altLang="en-US" smtClean="0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30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400" dirty="0">
                <a:latin typeface="Arial" panose="020B0604020202020204" pitchFamily="34" charset="0"/>
              </a:rPr>
              <a:t>80</a:t>
            </a:r>
            <a:endParaRPr lang="zh-TW" altLang="en-US" sz="1400" dirty="0">
              <a:latin typeface="Arial" panose="020B0604020202020204" pitchFamily="34" charset="0"/>
            </a:endParaRPr>
          </a:p>
        </p:txBody>
      </p:sp>
      <p:pic>
        <p:nvPicPr>
          <p:cNvPr id="135171" name="圖片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078" y="2185989"/>
            <a:ext cx="9671005" cy="3479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207569" y="1353564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solidFill>
                  <a:srgbClr val="C00000"/>
                </a:solidFill>
              </a:rPr>
              <a:t>教育會考加註標記</a:t>
            </a: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292B2173-809E-4062-BAAD-7E469DEE418A}"/>
              </a:ext>
            </a:extLst>
          </p:cNvPr>
          <p:cNvSpPr txBox="1">
            <a:spLocks noChangeArrowheads="1"/>
          </p:cNvSpPr>
          <p:nvPr/>
        </p:nvSpPr>
        <p:spPr>
          <a:xfrm>
            <a:off x="1931988" y="455613"/>
            <a:ext cx="9247187" cy="863600"/>
          </a:xfrm>
          <a:prstGeom prst="rect">
            <a:avLst/>
          </a:prstGeom>
          <a:solidFill>
            <a:srgbClr val="7030A0"/>
          </a:solidFill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kumimoji="0" lang="en-US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十二</a:t>
            </a:r>
            <a:r>
              <a:rPr kumimoji="0" lang="en-US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國中教育會考</a:t>
            </a:r>
          </a:p>
        </p:txBody>
      </p:sp>
      <p:sp>
        <p:nvSpPr>
          <p:cNvPr id="3" name="矩形 2"/>
          <p:cNvSpPr/>
          <p:nvPr/>
        </p:nvSpPr>
        <p:spPr>
          <a:xfrm>
            <a:off x="3037554" y="5780782"/>
            <a:ext cx="59159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lvl="2" indent="-257175" algn="ctr" eaLnBrk="1" hangingPunct="1"/>
            <a:r>
              <a:rPr lang="zh-TW" altLang="en-US" sz="3200" dirty="0">
                <a:latin typeface="華康魏碑體" panose="03000709000000000000" pitchFamily="65" charset="-120"/>
                <a:ea typeface="超研澤粗魏碑"/>
                <a:cs typeface="超研澤粗魏碑"/>
              </a:rPr>
              <a:t>臺</a:t>
            </a:r>
            <a:r>
              <a:rPr lang="zh-TW" altLang="zh-TW" sz="3200" dirty="0">
                <a:latin typeface="華康魏碑體" panose="03000709000000000000" pitchFamily="65" charset="-120"/>
                <a:ea typeface="超研澤粗魏碑"/>
                <a:cs typeface="超研澤粗魏碑"/>
              </a:rPr>
              <a:t>南區超額比序</a:t>
            </a:r>
            <a:r>
              <a:rPr lang="zh-TW" altLang="en-US" sz="3200" dirty="0">
                <a:solidFill>
                  <a:srgbClr val="FF0000"/>
                </a:solidFill>
                <a:latin typeface="華康魏碑體" panose="03000709000000000000" pitchFamily="65" charset="-120"/>
                <a:ea typeface="超研澤粗魏碑"/>
                <a:cs typeface="超研澤粗魏碑"/>
              </a:rPr>
              <a:t>採三等級四標示</a:t>
            </a:r>
            <a:r>
              <a:rPr lang="en-US" altLang="zh-TW" sz="3200" dirty="0">
                <a:latin typeface="+mj-ea"/>
                <a:cs typeface="超研澤粗魏碑"/>
              </a:rPr>
              <a:t>(</a:t>
            </a:r>
            <a:r>
              <a:rPr lang="en-US" altLang="zh-TW" sz="2800" dirty="0">
                <a:latin typeface="+mj-ea"/>
              </a:rPr>
              <a:t>A++</a:t>
            </a:r>
            <a:r>
              <a:rPr lang="zh-TW" altLang="en-US" sz="2800" dirty="0">
                <a:latin typeface="+mj-ea"/>
              </a:rPr>
              <a:t>、</a:t>
            </a:r>
            <a:r>
              <a:rPr lang="en-US" altLang="zh-TW" sz="2800" dirty="0">
                <a:latin typeface="+mj-ea"/>
              </a:rPr>
              <a:t>A+</a:t>
            </a:r>
            <a:r>
              <a:rPr lang="zh-TW" altLang="en-US" sz="2800" dirty="0">
                <a:latin typeface="+mj-ea"/>
              </a:rPr>
              <a:t>、</a:t>
            </a:r>
            <a:r>
              <a:rPr lang="en-US" altLang="zh-TW" sz="2800" dirty="0">
                <a:latin typeface="+mj-ea"/>
              </a:rPr>
              <a:t>B++</a:t>
            </a:r>
            <a:r>
              <a:rPr lang="zh-TW" altLang="en-US" sz="2800" dirty="0">
                <a:latin typeface="+mj-ea"/>
              </a:rPr>
              <a:t>、</a:t>
            </a:r>
            <a:r>
              <a:rPr lang="en-US" altLang="zh-TW" sz="2800" dirty="0">
                <a:latin typeface="+mj-ea"/>
              </a:rPr>
              <a:t>B+)</a:t>
            </a:r>
            <a:endParaRPr lang="en-US" altLang="zh-TW" sz="3200" dirty="0">
              <a:solidFill>
                <a:srgbClr val="FF0000"/>
              </a:solidFill>
              <a:latin typeface="華康魏碑體" panose="03000709000000000000" pitchFamily="65" charset="-120"/>
              <a:ea typeface="超研澤粗魏碑"/>
              <a:cs typeface="超研澤粗魏碑"/>
            </a:endParaRPr>
          </a:p>
        </p:txBody>
      </p:sp>
    </p:spTree>
    <p:extLst>
      <p:ext uri="{BB962C8B-B14F-4D97-AF65-F5344CB8AC3E}">
        <p14:creationId xmlns:p14="http://schemas.microsoft.com/office/powerpoint/2010/main" val="190567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5"/>
          <p:cNvGraphicFramePr>
            <a:graphicFrameLocks/>
          </p:cNvGraphicFramePr>
          <p:nvPr>
            <p:extLst/>
          </p:nvPr>
        </p:nvGraphicFramePr>
        <p:xfrm>
          <a:off x="2576513" y="1284288"/>
          <a:ext cx="6540501" cy="34051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3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27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2724">
                  <a:extLst>
                    <a:ext uri="{9D8B030D-6E8A-4147-A177-3AD203B41FA5}">
                      <a16:colId xmlns:a16="http://schemas.microsoft.com/office/drawing/2014/main" val="1047505374"/>
                    </a:ext>
                  </a:extLst>
                </a:gridCol>
                <a:gridCol w="622724">
                  <a:extLst>
                    <a:ext uri="{9D8B030D-6E8A-4147-A177-3AD203B41FA5}">
                      <a16:colId xmlns:a16="http://schemas.microsoft.com/office/drawing/2014/main" val="1697171055"/>
                    </a:ext>
                  </a:extLst>
                </a:gridCol>
                <a:gridCol w="6227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2724">
                  <a:extLst>
                    <a:ext uri="{9D8B030D-6E8A-4147-A177-3AD203B41FA5}">
                      <a16:colId xmlns:a16="http://schemas.microsoft.com/office/drawing/2014/main" val="4213801140"/>
                    </a:ext>
                  </a:extLst>
                </a:gridCol>
                <a:gridCol w="622724">
                  <a:extLst>
                    <a:ext uri="{9D8B030D-6E8A-4147-A177-3AD203B41FA5}">
                      <a16:colId xmlns:a16="http://schemas.microsoft.com/office/drawing/2014/main" val="3548984853"/>
                    </a:ext>
                  </a:extLst>
                </a:gridCol>
                <a:gridCol w="12609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0689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2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等級</a:t>
                      </a:r>
                      <a:endParaRPr lang="zh-TW" alt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764" marR="4764" marT="4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EB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32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精熟</a:t>
                      </a:r>
                      <a:endParaRPr lang="zh-TW" alt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764" marR="4764" marT="4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E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32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基礎</a:t>
                      </a:r>
                      <a:endParaRPr lang="zh-TW" alt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764" marR="4764" marT="4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E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2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待加強</a:t>
                      </a:r>
                      <a:endParaRPr lang="zh-TW" alt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764" marR="4764" marT="4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E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968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2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等級</a:t>
                      </a:r>
                      <a:endParaRPr lang="zh-TW" alt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764" marR="4764" marT="4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EB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3200" u="none" strike="noStrike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A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764" marR="4764" marT="4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E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3200" u="none" strike="noStrike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B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764" marR="4764" marT="4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E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u="none" strike="noStrike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C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764" marR="4764" marT="4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E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375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2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積分</a:t>
                      </a:r>
                      <a:endParaRPr lang="zh-TW" alt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764" marR="4764" marT="4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EB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altLang="zh-TW" sz="3200" u="none" strike="noStrike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</a:t>
                      </a:r>
                      <a:endParaRPr lang="en-US" altLang="zh-TW" sz="3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764" marR="4764" marT="4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E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altLang="zh-TW" sz="3200" u="none" strike="noStrike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</a:t>
                      </a:r>
                      <a:endParaRPr lang="en-US" altLang="zh-TW" sz="3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764" marR="4764" marT="4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E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3200" u="none" strike="noStrike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endParaRPr lang="en-US" altLang="zh-TW" sz="3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764" marR="4764" marT="4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E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052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標註</a:t>
                      </a:r>
                    </a:p>
                  </a:txBody>
                  <a:tcPr marL="4764" marR="4764" marT="4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A++</a:t>
                      </a:r>
                      <a:endParaRPr lang="en-US" altLang="zh-TW" sz="3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764" marR="4764" marT="4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/>
                      <a:r>
                        <a:rPr lang="en-US" altLang="zh-TW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A+</a:t>
                      </a:r>
                    </a:p>
                  </a:txBody>
                  <a:tcPr marL="4764" marR="4764" marT="4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/>
                      <a:r>
                        <a:rPr lang="en-US" altLang="zh-TW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4764" marR="4764" marT="4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/>
                      <a:r>
                        <a:rPr lang="en-US" altLang="zh-TW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B++</a:t>
                      </a:r>
                    </a:p>
                  </a:txBody>
                  <a:tcPr marL="4764" marR="4764" marT="4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/>
                      <a:r>
                        <a:rPr lang="en-US" altLang="zh-TW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B+</a:t>
                      </a:r>
                    </a:p>
                  </a:txBody>
                  <a:tcPr marL="4764" marR="4764" marT="4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/>
                      <a:r>
                        <a:rPr lang="en-US" altLang="zh-TW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4764" marR="4764" marT="4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/>
                      <a:r>
                        <a:rPr lang="en-US" altLang="zh-TW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4764" marR="4764" marT="4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3345719"/>
                  </a:ext>
                </a:extLst>
              </a:tr>
              <a:tr h="78052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積點</a:t>
                      </a:r>
                    </a:p>
                  </a:txBody>
                  <a:tcPr marL="4764" marR="4764" marT="4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4764" marR="4764" marT="4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4764" marR="4764" marT="4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764" marR="4764" marT="4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764" marR="4764" marT="4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764" marR="4764" marT="4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764" marR="4764" marT="4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764" marR="4764" marT="4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1145964"/>
                  </a:ext>
                </a:extLst>
              </a:tr>
            </a:tbl>
          </a:graphicData>
        </a:graphic>
      </p:graphicFrame>
      <p:sp>
        <p:nvSpPr>
          <p:cNvPr id="110639" name="標題 1"/>
          <p:cNvSpPr txBox="1">
            <a:spLocks/>
          </p:cNvSpPr>
          <p:nvPr/>
        </p:nvSpPr>
        <p:spPr bwMode="auto">
          <a:xfrm>
            <a:off x="2349500" y="501650"/>
            <a:ext cx="90233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429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 defTabSz="3429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 defTabSz="3429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 defTabSz="3429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 defTabSz="3429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defTabSz="3429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defTabSz="3429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defTabSz="3429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defTabSz="3429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 marL="0" marR="0" lvl="0" indent="0" algn="l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教育會考</a:t>
            </a:r>
            <a:r>
              <a:rPr kumimoji="0" lang="en-US" altLang="zh-TW" sz="36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-</a:t>
            </a:r>
            <a:r>
              <a:rPr kumimoji="0" lang="zh-TW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臺南區</a:t>
            </a:r>
            <a:r>
              <a:rPr kumimoji="0" lang="zh-TW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採計方式</a:t>
            </a:r>
            <a:endParaRPr kumimoji="0" lang="zh-TW" altLang="en-US" sz="36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9292F493-FDFE-4FA1-8F1E-225A9A84B0D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576513" y="5008563"/>
          <a:ext cx="6540501" cy="15605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3187">
                  <a:extLst>
                    <a:ext uri="{9D8B030D-6E8A-4147-A177-3AD203B41FA5}">
                      <a16:colId xmlns:a16="http://schemas.microsoft.com/office/drawing/2014/main" val="523914258"/>
                    </a:ext>
                  </a:extLst>
                </a:gridCol>
                <a:gridCol w="713902">
                  <a:extLst>
                    <a:ext uri="{9D8B030D-6E8A-4147-A177-3AD203B41FA5}">
                      <a16:colId xmlns:a16="http://schemas.microsoft.com/office/drawing/2014/main" val="651610285"/>
                    </a:ext>
                  </a:extLst>
                </a:gridCol>
                <a:gridCol w="713902">
                  <a:extLst>
                    <a:ext uri="{9D8B030D-6E8A-4147-A177-3AD203B41FA5}">
                      <a16:colId xmlns:a16="http://schemas.microsoft.com/office/drawing/2014/main" val="1888766754"/>
                    </a:ext>
                  </a:extLst>
                </a:gridCol>
                <a:gridCol w="713902">
                  <a:extLst>
                    <a:ext uri="{9D8B030D-6E8A-4147-A177-3AD203B41FA5}">
                      <a16:colId xmlns:a16="http://schemas.microsoft.com/office/drawing/2014/main" val="3543000124"/>
                    </a:ext>
                  </a:extLst>
                </a:gridCol>
                <a:gridCol w="713902">
                  <a:extLst>
                    <a:ext uri="{9D8B030D-6E8A-4147-A177-3AD203B41FA5}">
                      <a16:colId xmlns:a16="http://schemas.microsoft.com/office/drawing/2014/main" val="4007140634"/>
                    </a:ext>
                  </a:extLst>
                </a:gridCol>
                <a:gridCol w="713902">
                  <a:extLst>
                    <a:ext uri="{9D8B030D-6E8A-4147-A177-3AD203B41FA5}">
                      <a16:colId xmlns:a16="http://schemas.microsoft.com/office/drawing/2014/main" val="3441389201"/>
                    </a:ext>
                  </a:extLst>
                </a:gridCol>
                <a:gridCol w="713902">
                  <a:extLst>
                    <a:ext uri="{9D8B030D-6E8A-4147-A177-3AD203B41FA5}">
                      <a16:colId xmlns:a16="http://schemas.microsoft.com/office/drawing/2014/main" val="2391163664"/>
                    </a:ext>
                  </a:extLst>
                </a:gridCol>
                <a:gridCol w="713902">
                  <a:extLst>
                    <a:ext uri="{9D8B030D-6E8A-4147-A177-3AD203B41FA5}">
                      <a16:colId xmlns:a16="http://schemas.microsoft.com/office/drawing/2014/main" val="3444163180"/>
                    </a:ext>
                  </a:extLst>
                </a:gridCol>
              </a:tblGrid>
              <a:tr h="78025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作文級分</a:t>
                      </a:r>
                    </a:p>
                  </a:txBody>
                  <a:tcPr marL="4764" marR="4764" marT="47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4764" marR="4764" marT="47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/>
                      <a:r>
                        <a:rPr lang="en-US" altLang="zh-TW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764" marR="4764" marT="47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/>
                      <a:r>
                        <a:rPr lang="en-US" altLang="zh-TW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764" marR="4764" marT="47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/>
                      <a:r>
                        <a:rPr lang="en-US" altLang="zh-TW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764" marR="4764" marT="47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/>
                      <a:r>
                        <a:rPr lang="en-US" altLang="zh-TW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764" marR="4764" marT="47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/>
                      <a:r>
                        <a:rPr lang="en-US" altLang="zh-TW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764" marR="4764" marT="47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/>
                      <a:r>
                        <a:rPr lang="en-US" altLang="zh-TW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764" marR="4764" marT="47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7276836"/>
                  </a:ext>
                </a:extLst>
              </a:tr>
              <a:tr h="78025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積點</a:t>
                      </a:r>
                    </a:p>
                  </a:txBody>
                  <a:tcPr marL="4764" marR="4764" marT="47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/>
                      <a:r>
                        <a:rPr lang="en-US" altLang="zh-TW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764" marR="4764" marT="47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/>
                      <a:r>
                        <a:rPr lang="en-US" altLang="zh-TW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0.8</a:t>
                      </a:r>
                    </a:p>
                  </a:txBody>
                  <a:tcPr marL="4764" marR="4764" marT="47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/>
                      <a:r>
                        <a:rPr lang="en-US" altLang="zh-TW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0.6</a:t>
                      </a:r>
                    </a:p>
                  </a:txBody>
                  <a:tcPr marL="4764" marR="4764" marT="47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/>
                      <a:r>
                        <a:rPr lang="en-US" altLang="zh-TW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0.4</a:t>
                      </a:r>
                    </a:p>
                  </a:txBody>
                  <a:tcPr marL="4764" marR="4764" marT="47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/>
                      <a:r>
                        <a:rPr lang="en-US" altLang="zh-TW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0.2</a:t>
                      </a:r>
                    </a:p>
                  </a:txBody>
                  <a:tcPr marL="4764" marR="4764" marT="47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/>
                      <a:r>
                        <a:rPr lang="en-US" altLang="zh-TW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0.1</a:t>
                      </a:r>
                    </a:p>
                  </a:txBody>
                  <a:tcPr marL="4764" marR="4764" marT="47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/>
                      <a:r>
                        <a:rPr lang="en-US" altLang="zh-TW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764" marR="4764" marT="47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701107"/>
                  </a:ext>
                </a:extLst>
              </a:tr>
            </a:tbl>
          </a:graphicData>
        </a:graphic>
      </p:graphicFrame>
      <p:sp>
        <p:nvSpPr>
          <p:cNvPr id="3" name="矩形 2">
            <a:extLst>
              <a:ext uri="{FF2B5EF4-FFF2-40B4-BE49-F238E27FC236}">
                <a16:creationId xmlns:a16="http://schemas.microsoft.com/office/drawing/2014/main" id="{632BB0F0-72FE-455D-B6ED-E2ED77437456}"/>
              </a:ext>
            </a:extLst>
          </p:cNvPr>
          <p:cNvSpPr/>
          <p:nvPr/>
        </p:nvSpPr>
        <p:spPr>
          <a:xfrm>
            <a:off x="2576513" y="1284288"/>
            <a:ext cx="6540500" cy="18303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10670" name="文字方塊 3"/>
          <p:cNvSpPr txBox="1">
            <a:spLocks noChangeArrowheads="1"/>
          </p:cNvSpPr>
          <p:nvPr/>
        </p:nvSpPr>
        <p:spPr bwMode="auto">
          <a:xfrm>
            <a:off x="9228138" y="1782763"/>
            <a:ext cx="28511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</a:rPr>
              <a:t>總積「分」</a:t>
            </a:r>
            <a:endParaRPr kumimoji="1" lang="en-US" altLang="zh-TW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</a:rPr>
              <a:t>(</a:t>
            </a:r>
            <a:r>
              <a:rPr kumimoji="1" lang="zh-TW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</a:rPr>
              <a:t>滿分</a:t>
            </a:r>
            <a:r>
              <a:rPr kumimoji="1" lang="en-US" altLang="zh-TW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</a:rPr>
              <a:t>30</a:t>
            </a:r>
            <a:r>
              <a:rPr kumimoji="1" lang="zh-TW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</a:rPr>
              <a:t>分</a:t>
            </a:r>
            <a:r>
              <a:rPr kumimoji="1" lang="en-US" altLang="zh-TW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</a:rPr>
              <a:t>)</a:t>
            </a:r>
            <a:endParaRPr kumimoji="1" lang="zh-TW" alt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685CF2E-B2DB-427E-A191-9C2E4DFEA9EC}"/>
              </a:ext>
            </a:extLst>
          </p:cNvPr>
          <p:cNvSpPr/>
          <p:nvPr/>
        </p:nvSpPr>
        <p:spPr>
          <a:xfrm>
            <a:off x="2576513" y="3182938"/>
            <a:ext cx="6540500" cy="3375025"/>
          </a:xfrm>
          <a:prstGeom prst="rect">
            <a:avLst/>
          </a:prstGeom>
          <a:noFill/>
          <a:ln w="762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3939FF"/>
              </a:solidFill>
              <a:effectLst/>
              <a:uLnTx/>
              <a:uFillTx/>
              <a:latin typeface="Century Gothic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10672" name="文字方塊 8"/>
          <p:cNvSpPr txBox="1">
            <a:spLocks noChangeArrowheads="1"/>
          </p:cNvSpPr>
          <p:nvPr/>
        </p:nvSpPr>
        <p:spPr bwMode="auto">
          <a:xfrm>
            <a:off x="9228138" y="4310063"/>
            <a:ext cx="28511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</a:rPr>
              <a:t>總積「點」</a:t>
            </a:r>
            <a:endParaRPr kumimoji="1" lang="en-US" altLang="zh-TW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</a:rPr>
              <a:t>(</a:t>
            </a:r>
            <a:r>
              <a:rPr kumimoji="1" lang="zh-TW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</a:rPr>
              <a:t>最高</a:t>
            </a:r>
            <a:r>
              <a:rPr kumimoji="1" lang="en-US" altLang="zh-TW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</a:rPr>
              <a:t>36</a:t>
            </a:r>
            <a:r>
              <a:rPr kumimoji="1" lang="zh-TW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</a:rPr>
              <a:t>積點</a:t>
            </a:r>
            <a:r>
              <a:rPr kumimoji="1" lang="en-US" altLang="zh-TW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</a:rPr>
              <a:t>同分比序時使用</a:t>
            </a:r>
            <a:endParaRPr kumimoji="1" lang="zh-TW" alt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" name="投影片編號版面配置區 11">
            <a:extLst>
              <a:ext uri="{FF2B5EF4-FFF2-40B4-BE49-F238E27FC236}">
                <a16:creationId xmlns:a16="http://schemas.microsoft.com/office/drawing/2014/main" id="{64D11317-D0FF-4CA2-AEBB-A105FE2AE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7BCE92-EB7B-4203-B62B-3B5BA4CEB04B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5226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標題 1"/>
          <p:cNvSpPr>
            <a:spLocks noGrp="1"/>
          </p:cNvSpPr>
          <p:nvPr>
            <p:ph type="title"/>
          </p:nvPr>
        </p:nvSpPr>
        <p:spPr>
          <a:xfrm>
            <a:off x="1931988" y="1319213"/>
            <a:ext cx="5293568" cy="478631"/>
          </a:xfrm>
        </p:spPr>
        <p:txBody>
          <a:bodyPr/>
          <a:lstStyle/>
          <a:p>
            <a:pPr eaLnBrk="1" hangingPunct="1"/>
            <a:r>
              <a:rPr lang="zh-TW" altLang="en-US" sz="2800" dirty="0"/>
              <a:t>考試科目、時間及題數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48463A-7E03-4A8F-8320-8F714E253DCD}" type="slidenum">
              <a:rPr lang="zh-TW" altLang="en-US" sz="1500"/>
              <a:pPr>
                <a:defRPr/>
              </a:pPr>
              <a:t>44</a:t>
            </a:fld>
            <a:endParaRPr lang="zh-TW" altLang="en-US" sz="1500" dirty="0"/>
          </a:p>
        </p:txBody>
      </p:sp>
      <p:graphicFrame>
        <p:nvGraphicFramePr>
          <p:cNvPr id="6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5688029"/>
              </p:ext>
            </p:extLst>
          </p:nvPr>
        </p:nvGraphicFramePr>
        <p:xfrm>
          <a:off x="1931988" y="1780259"/>
          <a:ext cx="7704138" cy="5040311"/>
        </p:xfrm>
        <a:graphic>
          <a:graphicData uri="http://schemas.openxmlformats.org/drawingml/2006/table">
            <a:tbl>
              <a:tblPr/>
              <a:tblGrid>
                <a:gridCol w="17030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95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74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41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83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solidFill>
                            <a:schemeClr val="bg1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考試科目</a:t>
                      </a:r>
                      <a:endParaRPr lang="zh-TW" sz="2400" kern="100" dirty="0">
                        <a:solidFill>
                          <a:schemeClr val="bg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solidFill>
                            <a:schemeClr val="bg1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題型</a:t>
                      </a:r>
                      <a:endParaRPr lang="zh-TW" sz="2400" kern="100" dirty="0">
                        <a:solidFill>
                          <a:schemeClr val="bg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solidFill>
                            <a:schemeClr val="bg1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題數</a:t>
                      </a:r>
                      <a:endParaRPr lang="zh-TW" sz="2400" kern="100" dirty="0">
                        <a:solidFill>
                          <a:schemeClr val="bg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solidFill>
                            <a:schemeClr val="bg1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考試時間</a:t>
                      </a:r>
                      <a:endParaRPr lang="zh-TW" sz="2400" kern="100" dirty="0">
                        <a:solidFill>
                          <a:schemeClr val="bg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4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國　文</a:t>
                      </a:r>
                      <a:endParaRPr lang="zh-TW" sz="24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4</a:t>
                      </a:r>
                      <a:r>
                        <a:rPr lang="zh-TW" sz="2400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選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1</a:t>
                      </a:r>
                      <a:endParaRPr lang="zh-TW" sz="24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45</a:t>
                      </a:r>
                      <a:r>
                        <a:rPr lang="zh-TW" sz="2400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～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50</a:t>
                      </a:r>
                      <a:r>
                        <a:rPr lang="zh-TW" sz="2400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題</a:t>
                      </a:r>
                      <a:endParaRPr lang="zh-TW" sz="24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70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分鐘</a:t>
                      </a:r>
                      <a:endParaRPr lang="zh-TW" sz="24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491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英</a:t>
                      </a:r>
                      <a:r>
                        <a:rPr lang="en-US" sz="2400" b="1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  </a:t>
                      </a:r>
                      <a:r>
                        <a:rPr lang="zh-TW" sz="2400" b="1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語</a:t>
                      </a:r>
                      <a:endParaRPr lang="zh-TW" sz="24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4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選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1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（閱讀）</a:t>
                      </a:r>
                      <a:endParaRPr lang="zh-TW" sz="24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40</a:t>
                      </a:r>
                      <a:r>
                        <a:rPr lang="zh-TW" sz="2400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～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45</a:t>
                      </a:r>
                      <a:r>
                        <a:rPr lang="zh-TW" sz="2400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題</a:t>
                      </a:r>
                      <a:endParaRPr lang="zh-TW" sz="24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60</a:t>
                      </a:r>
                      <a:r>
                        <a:rPr lang="zh-TW" sz="2400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分鐘</a:t>
                      </a:r>
                      <a:endParaRPr lang="zh-TW" sz="24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149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3</a:t>
                      </a:r>
                      <a:r>
                        <a:rPr lang="zh-TW" sz="2400" kern="0" dirty="0">
                          <a:solidFill>
                            <a:srgbClr val="FF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選</a:t>
                      </a:r>
                      <a:r>
                        <a:rPr lang="en-US" sz="2400" kern="0" dirty="0">
                          <a:solidFill>
                            <a:srgbClr val="FF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1</a:t>
                      </a:r>
                      <a:r>
                        <a:rPr lang="zh-TW" sz="2400" kern="0" dirty="0">
                          <a:solidFill>
                            <a:srgbClr val="FF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（聽力）</a:t>
                      </a:r>
                      <a:endParaRPr lang="zh-TW" sz="2400" kern="100" dirty="0">
                        <a:solidFill>
                          <a:srgbClr val="FF0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20</a:t>
                      </a:r>
                      <a:r>
                        <a:rPr lang="zh-TW" sz="2400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～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30</a:t>
                      </a:r>
                      <a:r>
                        <a:rPr lang="zh-TW" sz="2400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題</a:t>
                      </a:r>
                      <a:endParaRPr lang="zh-TW" sz="24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25</a:t>
                      </a:r>
                      <a:r>
                        <a:rPr lang="zh-TW" sz="2400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分鐘</a:t>
                      </a:r>
                      <a:endParaRPr lang="zh-TW" sz="24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491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數　學</a:t>
                      </a:r>
                      <a:endParaRPr lang="zh-TW" sz="24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4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選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1</a:t>
                      </a:r>
                      <a:endParaRPr lang="zh-TW" sz="24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25</a:t>
                      </a:r>
                      <a:r>
                        <a:rPr lang="zh-TW" sz="2400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～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30</a:t>
                      </a:r>
                      <a:r>
                        <a:rPr lang="zh-TW" sz="2400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題</a:t>
                      </a:r>
                      <a:endParaRPr lang="zh-TW" sz="24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80</a:t>
                      </a:r>
                      <a:r>
                        <a:rPr lang="zh-TW" sz="2400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分鐘</a:t>
                      </a:r>
                      <a:endParaRPr lang="zh-TW" sz="24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149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solidFill>
                            <a:srgbClr val="FF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非選擇題</a:t>
                      </a:r>
                      <a:endParaRPr lang="zh-TW" sz="2400" kern="100" dirty="0">
                        <a:solidFill>
                          <a:srgbClr val="FF0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2</a:t>
                      </a:r>
                      <a:r>
                        <a:rPr lang="zh-TW" sz="2400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題</a:t>
                      </a:r>
                      <a:endParaRPr lang="zh-TW" sz="24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14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社　會</a:t>
                      </a:r>
                      <a:endParaRPr lang="zh-TW" sz="24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4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選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1</a:t>
                      </a:r>
                      <a:endParaRPr lang="zh-TW" sz="24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60</a:t>
                      </a:r>
                      <a:r>
                        <a:rPr lang="zh-TW" sz="2400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～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70</a:t>
                      </a:r>
                      <a:r>
                        <a:rPr lang="zh-TW" sz="2400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題</a:t>
                      </a:r>
                      <a:endParaRPr lang="zh-TW" sz="24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70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分鐘</a:t>
                      </a:r>
                      <a:endParaRPr lang="zh-TW" sz="24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14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自　然</a:t>
                      </a:r>
                      <a:endParaRPr lang="zh-TW" sz="24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4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選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1</a:t>
                      </a:r>
                      <a:endParaRPr lang="zh-TW" sz="24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50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～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60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題</a:t>
                      </a:r>
                      <a:endParaRPr lang="zh-TW" sz="24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70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分鐘</a:t>
                      </a:r>
                      <a:endParaRPr lang="zh-TW" sz="24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14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寫作測驗</a:t>
                      </a:r>
                      <a:endParaRPr lang="zh-TW" sz="24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solidFill>
                            <a:srgbClr val="FF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引導寫作</a:t>
                      </a:r>
                      <a:endParaRPr lang="zh-TW" sz="2400" kern="100" dirty="0">
                        <a:solidFill>
                          <a:srgbClr val="FF0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1</a:t>
                      </a:r>
                      <a:r>
                        <a:rPr lang="zh-TW" sz="2400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題</a:t>
                      </a:r>
                      <a:endParaRPr lang="zh-TW" sz="24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50</a:t>
                      </a:r>
                      <a:r>
                        <a:rPr lang="zh-TW" sz="2400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分鐘</a:t>
                      </a:r>
                      <a:endParaRPr lang="zh-TW" sz="24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標題 1">
            <a:extLst>
              <a:ext uri="{FF2B5EF4-FFF2-40B4-BE49-F238E27FC236}">
                <a16:creationId xmlns:a16="http://schemas.microsoft.com/office/drawing/2014/main" id="{8E56FE1C-6AC8-48A3-8807-5B90EE027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1988" y="455613"/>
            <a:ext cx="9247187" cy="863600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kumimoji="0" lang="en-US" altLang="zh-TW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十二</a:t>
            </a:r>
            <a:r>
              <a:rPr kumimoji="0" lang="en-US" altLang="zh-TW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國中教育會考</a:t>
            </a:r>
            <a:endParaRPr kumimoji="0" lang="zh-TW" altLang="en-US" sz="40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1659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內容版面配置區 4">
            <a:extLst>
              <a:ext uri="{FF2B5EF4-FFF2-40B4-BE49-F238E27FC236}">
                <a16:creationId xmlns:a16="http://schemas.microsoft.com/office/drawing/2014/main" id="{F2B34E83-B43A-408C-BC53-C1A1E8C82A7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981200" y="1391509"/>
          <a:ext cx="8229600" cy="5197477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11">
                <a:tc gridSpan="2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altLang="zh-TW" sz="2400" b="1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110</a:t>
                      </a:r>
                      <a:r>
                        <a:rPr lang="zh-TW" altLang="en-US" sz="2400" b="1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年</a:t>
                      </a:r>
                      <a:r>
                        <a:rPr lang="en-US" sz="2400" b="1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5</a:t>
                      </a:r>
                      <a:r>
                        <a:rPr lang="zh-TW" sz="2400" b="1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月</a:t>
                      </a:r>
                      <a:r>
                        <a:rPr lang="en-US" sz="2400" b="1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15</a:t>
                      </a:r>
                      <a:r>
                        <a:rPr lang="zh-TW" sz="2400" b="1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日（六）</a:t>
                      </a:r>
                      <a:endParaRPr lang="zh-TW" sz="24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17670" marR="1767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altLang="zh-TW" sz="2400" b="1" kern="10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110</a:t>
                      </a:r>
                      <a:r>
                        <a:rPr lang="zh-TW" altLang="en-US" sz="2400" b="1" kern="10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年</a:t>
                      </a:r>
                      <a:r>
                        <a:rPr lang="en-US" sz="2400" b="1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5</a:t>
                      </a:r>
                      <a:r>
                        <a:rPr lang="zh-TW" sz="2400" b="1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月</a:t>
                      </a:r>
                      <a:r>
                        <a:rPr lang="en-US" altLang="zh-TW" sz="2400" b="1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16</a:t>
                      </a:r>
                      <a:r>
                        <a:rPr lang="zh-TW" sz="2400" b="1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日（日）</a:t>
                      </a:r>
                      <a:endParaRPr lang="zh-TW" sz="24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17670" marR="1767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82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  <a:sym typeface="Wingdings"/>
                        </a:rPr>
                        <a:t>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08:20-</a:t>
                      </a:r>
                      <a:r>
                        <a:rPr lang="zh-TW" sz="2000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　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08:30</a:t>
                      </a:r>
                      <a:endParaRPr lang="zh-TW" sz="20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17670" marR="1767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TW" sz="2000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考試說明</a:t>
                      </a:r>
                      <a:endParaRPr lang="zh-TW" sz="20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17670" marR="1767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  <a:sym typeface="Wingdings"/>
                        </a:rPr>
                        <a:t>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08:20-</a:t>
                      </a:r>
                      <a:r>
                        <a:rPr lang="zh-TW" sz="2000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　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08:30</a:t>
                      </a:r>
                      <a:endParaRPr lang="zh-TW" sz="20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17670" marR="1767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TW" sz="2000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考試說明</a:t>
                      </a:r>
                      <a:endParaRPr lang="zh-TW" sz="20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17670" marR="1767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11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000" b="1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  <a:sym typeface="Wingdings"/>
                        </a:rPr>
                        <a:t></a:t>
                      </a:r>
                      <a:r>
                        <a:rPr lang="en-US" sz="2000" b="1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08:30-</a:t>
                      </a:r>
                      <a:r>
                        <a:rPr lang="en-US" sz="2000" b="1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  <a:sym typeface="Wingdings"/>
                        </a:rPr>
                        <a:t></a:t>
                      </a:r>
                      <a:r>
                        <a:rPr lang="en-US" sz="2000" b="1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09:40</a:t>
                      </a:r>
                      <a:endParaRPr lang="zh-TW" sz="20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17670" marR="1767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TW" sz="2400" b="1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社</a:t>
                      </a:r>
                      <a:r>
                        <a:rPr lang="en-US" sz="2400" b="1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    </a:t>
                      </a:r>
                      <a:r>
                        <a:rPr lang="zh-TW" sz="2400" b="1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會</a:t>
                      </a:r>
                      <a:endParaRPr lang="zh-TW" sz="24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17670" marR="1767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000" b="1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  <a:sym typeface="Wingdings"/>
                        </a:rPr>
                        <a:t></a:t>
                      </a:r>
                      <a:r>
                        <a:rPr lang="en-US" sz="2000" b="1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08:30-</a:t>
                      </a:r>
                      <a:r>
                        <a:rPr lang="en-US" sz="2000" b="1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  <a:sym typeface="Wingdings"/>
                        </a:rPr>
                        <a:t></a:t>
                      </a:r>
                      <a:r>
                        <a:rPr lang="en-US" sz="2000" b="1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09:40</a:t>
                      </a:r>
                      <a:endParaRPr lang="zh-TW" sz="20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17670" marR="1767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TW" sz="2400" b="1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自</a:t>
                      </a:r>
                      <a:r>
                        <a:rPr lang="en-US" sz="2400" b="1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    </a:t>
                      </a:r>
                      <a:r>
                        <a:rPr lang="zh-TW" sz="2400" b="1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然</a:t>
                      </a:r>
                      <a:endParaRPr lang="zh-TW" sz="24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17670" marR="1767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482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TW" sz="2000" kern="10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　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09:40-</a:t>
                      </a:r>
                      <a:r>
                        <a:rPr lang="zh-TW" sz="2000" kern="10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　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10:20</a:t>
                      </a:r>
                      <a:endParaRPr lang="zh-TW" sz="2000" kern="10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17670" marR="1767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TW" sz="2000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休息</a:t>
                      </a:r>
                      <a:endParaRPr lang="zh-TW" sz="20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17670" marR="1767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TW" sz="2000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　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09:40-</a:t>
                      </a:r>
                      <a:r>
                        <a:rPr lang="zh-TW" sz="2000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　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10:20</a:t>
                      </a:r>
                      <a:endParaRPr lang="zh-TW" sz="20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17670" marR="1767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TW" sz="2000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休息</a:t>
                      </a:r>
                      <a:endParaRPr lang="zh-TW" sz="20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17670" marR="1767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482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  <a:sym typeface="Wingdings"/>
                        </a:rPr>
                        <a:t>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10:20-</a:t>
                      </a:r>
                      <a:r>
                        <a:rPr lang="zh-TW" sz="2000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　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10:30</a:t>
                      </a:r>
                      <a:endParaRPr lang="zh-TW" sz="20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17670" marR="1767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TW" sz="2000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考試說明</a:t>
                      </a:r>
                      <a:endParaRPr lang="zh-TW" sz="20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17670" marR="1767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  <a:sym typeface="Wingdings"/>
                        </a:rPr>
                        <a:t>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10:20-</a:t>
                      </a:r>
                      <a:r>
                        <a:rPr lang="zh-TW" sz="2000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　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10:30</a:t>
                      </a:r>
                      <a:endParaRPr lang="zh-TW" sz="20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17670" marR="1767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TW" sz="2000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考試說明</a:t>
                      </a:r>
                      <a:endParaRPr lang="zh-TW" sz="20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17670" marR="1767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11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000" b="1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  <a:sym typeface="Wingdings"/>
                        </a:rPr>
                        <a:t></a:t>
                      </a:r>
                      <a:r>
                        <a:rPr lang="en-US" sz="2000" b="1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10:30-</a:t>
                      </a:r>
                      <a:r>
                        <a:rPr lang="en-US" sz="2000" b="1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  <a:sym typeface="Wingdings"/>
                        </a:rPr>
                        <a:t></a:t>
                      </a:r>
                      <a:r>
                        <a:rPr lang="en-US" sz="2000" b="1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11:50</a:t>
                      </a:r>
                      <a:endParaRPr lang="zh-TW" sz="2000" kern="10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17670" marR="1767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TW" sz="2400" b="1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數</a:t>
                      </a:r>
                      <a:r>
                        <a:rPr lang="en-US" sz="2400" b="1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    </a:t>
                      </a:r>
                      <a:r>
                        <a:rPr lang="zh-TW" sz="2400" b="1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學</a:t>
                      </a:r>
                      <a:endParaRPr lang="zh-TW" sz="24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17670" marR="1767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000" b="1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  <a:sym typeface="Wingdings"/>
                        </a:rPr>
                        <a:t></a:t>
                      </a:r>
                      <a:r>
                        <a:rPr lang="en-US" sz="2000" b="1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10:30-</a:t>
                      </a:r>
                      <a:r>
                        <a:rPr lang="en-US" sz="2000" b="1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  <a:sym typeface="Wingdings"/>
                        </a:rPr>
                        <a:t></a:t>
                      </a:r>
                      <a:r>
                        <a:rPr lang="en-US" sz="2000" b="1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11:30</a:t>
                      </a:r>
                      <a:endParaRPr lang="zh-TW" sz="20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17670" marR="1767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TW" sz="2400" b="1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英語（閱讀）</a:t>
                      </a:r>
                      <a:endParaRPr lang="zh-TW" sz="24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17670" marR="1767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482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TW" sz="2000" kern="10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　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11:50-</a:t>
                      </a:r>
                      <a:r>
                        <a:rPr lang="zh-TW" sz="2000" kern="10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　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13:40</a:t>
                      </a:r>
                      <a:endParaRPr lang="zh-TW" sz="2000" kern="10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17670" marR="1767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TW" sz="2000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午休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新細明體"/>
                          <a:cs typeface="Times New Roman" pitchFamily="18" charset="0"/>
                        </a:rPr>
                        <a:t> </a:t>
                      </a:r>
                      <a:endParaRPr lang="zh-TW" sz="20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17670" marR="1767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TW" sz="2000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　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11:30-</a:t>
                      </a:r>
                      <a:r>
                        <a:rPr lang="zh-TW" sz="2000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　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12:00</a:t>
                      </a:r>
                      <a:endParaRPr lang="zh-TW" sz="20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17670" marR="1767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TW" sz="2000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休息</a:t>
                      </a:r>
                      <a:endParaRPr lang="zh-TW" sz="20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17670" marR="1767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482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  <a:sym typeface="Wingdings"/>
                        </a:rPr>
                        <a:t>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13:40-</a:t>
                      </a:r>
                      <a:r>
                        <a:rPr lang="zh-TW" sz="2000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　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13:50</a:t>
                      </a:r>
                      <a:endParaRPr lang="zh-TW" sz="20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17670" marR="1767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TW" sz="2000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考試說明</a:t>
                      </a:r>
                      <a:endParaRPr lang="zh-TW" sz="20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17670" marR="1767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  <a:sym typeface="Wingdings"/>
                        </a:rPr>
                        <a:t>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12:00-</a:t>
                      </a:r>
                      <a:r>
                        <a:rPr lang="zh-TW" sz="2000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　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12:05</a:t>
                      </a:r>
                      <a:endParaRPr lang="zh-TW" sz="20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17670" marR="1767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TW" sz="2000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考試說明</a:t>
                      </a:r>
                      <a:endParaRPr lang="zh-TW" sz="20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17670" marR="1767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11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000" b="1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  <a:sym typeface="Wingdings"/>
                        </a:rPr>
                        <a:t></a:t>
                      </a:r>
                      <a:r>
                        <a:rPr lang="en-US" sz="2000" b="1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13:50-</a:t>
                      </a:r>
                      <a:r>
                        <a:rPr lang="en-US" sz="2000" b="1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  <a:sym typeface="Wingdings"/>
                        </a:rPr>
                        <a:t></a:t>
                      </a:r>
                      <a:r>
                        <a:rPr lang="en-US" sz="2000" b="1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15:00</a:t>
                      </a:r>
                      <a:endParaRPr lang="zh-TW" sz="2000" kern="10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17670" marR="1767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TW" sz="2400" b="1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國</a:t>
                      </a:r>
                      <a:r>
                        <a:rPr lang="en-US" sz="2400" b="1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    </a:t>
                      </a:r>
                      <a:r>
                        <a:rPr lang="zh-TW" sz="2400" b="1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文</a:t>
                      </a:r>
                      <a:endParaRPr lang="zh-TW" sz="24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17670" marR="1767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000" b="1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  <a:sym typeface="Wingdings"/>
                        </a:rPr>
                        <a:t></a:t>
                      </a:r>
                      <a:r>
                        <a:rPr lang="en-US" sz="2000" b="1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12:05-</a:t>
                      </a:r>
                      <a:r>
                        <a:rPr lang="en-US" sz="2000" b="1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  <a:sym typeface="Wingdings"/>
                        </a:rPr>
                        <a:t></a:t>
                      </a:r>
                      <a:r>
                        <a:rPr lang="en-US" sz="2000" b="1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12:30</a:t>
                      </a:r>
                      <a:endParaRPr lang="zh-TW" sz="2000" kern="10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17670" marR="1767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TW" sz="2400" b="1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英語（聽力）</a:t>
                      </a:r>
                      <a:endParaRPr lang="zh-TW" sz="24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17670" marR="1767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2530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TW" sz="2000" kern="10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　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15:00-</a:t>
                      </a:r>
                      <a:r>
                        <a:rPr lang="zh-TW" sz="2000" kern="10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　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15:40</a:t>
                      </a:r>
                      <a:endParaRPr lang="zh-TW" sz="2000" kern="10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17670" marR="1767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TW" sz="2000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休息</a:t>
                      </a:r>
                      <a:endParaRPr lang="zh-TW" sz="20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17670" marR="1767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gridSpan="2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endParaRPr lang="zh-TW" sz="20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17670" marR="1767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482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  <a:sym typeface="Wingdings"/>
                        </a:rPr>
                        <a:t>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15:40-</a:t>
                      </a:r>
                      <a:r>
                        <a:rPr lang="zh-TW" sz="2000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　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15:50</a:t>
                      </a:r>
                      <a:endParaRPr lang="zh-TW" sz="20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17670" marR="1767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TW" sz="2000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考試說明</a:t>
                      </a:r>
                      <a:endParaRPr lang="zh-TW" sz="20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17670" marR="1767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endParaRPr lang="en-US" sz="2000" kern="100" dirty="0">
                        <a:solidFill>
                          <a:srgbClr val="000000"/>
                        </a:solidFill>
                        <a:latin typeface="Times New Roman" pitchFamily="18" charset="0"/>
                        <a:ea typeface="標楷體"/>
                        <a:cs typeface="Times New Roman" pitchFamily="18" charset="0"/>
                      </a:endParaRPr>
                    </a:p>
                  </a:txBody>
                  <a:tcPr marL="17779" marR="17779" marT="0" marB="0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endParaRPr lang="en-US" sz="2000" kern="100" dirty="0">
                        <a:solidFill>
                          <a:srgbClr val="000000"/>
                        </a:solidFill>
                        <a:latin typeface="Times New Roman" pitchFamily="18" charset="0"/>
                        <a:ea typeface="標楷體"/>
                        <a:cs typeface="Times New Roman" pitchFamily="18" charset="0"/>
                      </a:endParaRPr>
                    </a:p>
                  </a:txBody>
                  <a:tcPr marL="17779" marR="17779" marT="0" marB="0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11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000" b="1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  <a:sym typeface="Wingdings"/>
                        </a:rPr>
                        <a:t></a:t>
                      </a:r>
                      <a:r>
                        <a:rPr lang="en-US" sz="2000" b="1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15:50-</a:t>
                      </a:r>
                      <a:r>
                        <a:rPr lang="en-US" sz="2000" b="1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  <a:sym typeface="Wingdings"/>
                        </a:rPr>
                        <a:t></a:t>
                      </a:r>
                      <a:r>
                        <a:rPr lang="en-US" sz="2000" b="1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16:40</a:t>
                      </a:r>
                      <a:endParaRPr lang="zh-TW" sz="20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17670" marR="1767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TW" sz="2400" b="1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標楷體"/>
                          <a:cs typeface="Times New Roman" pitchFamily="18" charset="0"/>
                        </a:rPr>
                        <a:t>寫作測驗</a:t>
                      </a:r>
                      <a:endParaRPr lang="zh-TW" sz="24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17670" marR="1767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endParaRPr lang="en-US" sz="2000" kern="100" dirty="0">
                        <a:solidFill>
                          <a:srgbClr val="000000"/>
                        </a:solidFill>
                        <a:latin typeface="Times New Roman" pitchFamily="18" charset="0"/>
                        <a:ea typeface="標楷體"/>
                        <a:cs typeface="Times New Roman" pitchFamily="18" charset="0"/>
                      </a:endParaRPr>
                    </a:p>
                  </a:txBody>
                  <a:tcPr marL="17779" marR="17779" marT="0" marB="0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endParaRPr lang="en-US" sz="2000" kern="100" dirty="0">
                        <a:solidFill>
                          <a:srgbClr val="000000"/>
                        </a:solidFill>
                        <a:latin typeface="Times New Roman" pitchFamily="18" charset="0"/>
                        <a:ea typeface="標楷體"/>
                        <a:cs typeface="Times New Roman" pitchFamily="18" charset="0"/>
                      </a:endParaRPr>
                    </a:p>
                  </a:txBody>
                  <a:tcPr marL="17779" marR="17779" marT="0" marB="0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7" name="標題 1">
            <a:extLst>
              <a:ext uri="{FF2B5EF4-FFF2-40B4-BE49-F238E27FC236}">
                <a16:creationId xmlns:a16="http://schemas.microsoft.com/office/drawing/2014/main" id="{B4E0A9E4-EA9F-406F-920B-5D9F070B17F3}"/>
              </a:ext>
            </a:extLst>
          </p:cNvPr>
          <p:cNvSpPr txBox="1">
            <a:spLocks noChangeArrowheads="1"/>
          </p:cNvSpPr>
          <p:nvPr/>
        </p:nvSpPr>
        <p:spPr>
          <a:xfrm>
            <a:off x="1931988" y="455613"/>
            <a:ext cx="9247187" cy="863600"/>
          </a:xfrm>
          <a:prstGeom prst="rect">
            <a:avLst/>
          </a:prstGeom>
          <a:solidFill>
            <a:srgbClr val="7030A0"/>
          </a:solidFill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kumimoji="0" lang="en-US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十二</a:t>
            </a:r>
            <a:r>
              <a:rPr kumimoji="0" lang="en-US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國中教育會考</a:t>
            </a:r>
          </a:p>
        </p:txBody>
      </p:sp>
      <p:sp>
        <p:nvSpPr>
          <p:cNvPr id="5" name="投影片編號版面配置區 11">
            <a:extLst>
              <a:ext uri="{FF2B5EF4-FFF2-40B4-BE49-F238E27FC236}">
                <a16:creationId xmlns:a16="http://schemas.microsoft.com/office/drawing/2014/main" id="{A7F74648-38D0-4737-B2C6-EABA9DC67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7BCE92-EB7B-4203-B62B-3B5BA4CEB04B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47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981200" y="1600200"/>
            <a:ext cx="9448800" cy="47815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sz="6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不要放棄</a:t>
            </a:r>
            <a:r>
              <a:rPr lang="en-US" altLang="zh-TW" sz="6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基本學力</a:t>
            </a:r>
            <a:r>
              <a:rPr lang="en-US" altLang="zh-TW" sz="6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>
              <a:defRPr/>
            </a:pPr>
            <a:r>
              <a:rPr lang="zh-TW" altLang="en-US" sz="6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由</a:t>
            </a:r>
            <a:r>
              <a:rPr lang="en-US" altLang="zh-TW" sz="6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</a:t>
            </a:r>
            <a:r>
              <a:rPr lang="zh-TW" altLang="en-US" sz="6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到</a:t>
            </a:r>
            <a:r>
              <a:rPr lang="en-US" altLang="zh-TW" sz="6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B</a:t>
            </a:r>
            <a:r>
              <a:rPr lang="zh-TW" altLang="en-US" sz="6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不難</a:t>
            </a:r>
            <a:endParaRPr lang="en-US" altLang="zh-TW" sz="6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>
              <a:defRPr/>
            </a:pPr>
            <a:r>
              <a:rPr lang="zh-TW" altLang="en-US" sz="4400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英</a:t>
            </a:r>
            <a:r>
              <a:rPr lang="zh-TW" altLang="en-US" sz="4400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聽、數</a:t>
            </a:r>
            <a:r>
              <a:rPr lang="zh-TW" altLang="en-US" sz="4400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非</a:t>
            </a:r>
            <a:r>
              <a:rPr lang="zh-TW" altLang="en-US" sz="4400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選擇、寫作</a:t>
            </a:r>
            <a:r>
              <a:rPr lang="zh-TW" altLang="en-US" sz="4400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重要性</a:t>
            </a:r>
            <a:endParaRPr lang="en-US" altLang="zh-TW" sz="4400" dirty="0" smtClean="0">
              <a:solidFill>
                <a:srgbClr val="3333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考前</a:t>
            </a:r>
            <a:r>
              <a:rPr lang="zh-TW" altLang="en-US" sz="5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調整</a:t>
            </a:r>
            <a:r>
              <a:rPr lang="en-US" altLang="zh-TW" sz="5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5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大量答題的練習</a:t>
            </a:r>
            <a:r>
              <a:rPr lang="en-US" altLang="zh-TW" sz="5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altLang="zh-TW" sz="5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  <a:defRPr/>
            </a:pPr>
            <a:endParaRPr lang="en-US" altLang="zh-TW" sz="6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 bwMode="auto">
          <a:xfrm>
            <a:off x="2425148" y="0"/>
            <a:ext cx="7263601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4800" b="1" kern="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國中教育</a:t>
            </a:r>
            <a:r>
              <a:rPr lang="zh-TW" altLang="en-US" sz="4800" b="1" kern="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會考</a:t>
            </a:r>
            <a:r>
              <a:rPr lang="en-US" altLang="zh-TW" sz="4800" b="1" kern="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(</a:t>
            </a:r>
            <a:r>
              <a:rPr lang="zh-TW" altLang="en-US" sz="4800" b="1" kern="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重要提醒</a:t>
            </a:r>
            <a:r>
              <a:rPr lang="en-US" altLang="zh-TW" sz="4800" b="1" kern="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)</a:t>
            </a:r>
            <a:endParaRPr lang="zh-TW" altLang="en-US" sz="4800" b="1" kern="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  <p:sp>
        <p:nvSpPr>
          <p:cNvPr id="93188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B09AB511-C892-4E6A-9AD1-C47215995B85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46</a:t>
            </a:fld>
            <a:endParaRPr kumimoji="0" lang="zh-TW" altLang="en-US" smtClean="0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7723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標題 1"/>
          <p:cNvSpPr>
            <a:spLocks noGrp="1"/>
          </p:cNvSpPr>
          <p:nvPr>
            <p:ph type="title"/>
          </p:nvPr>
        </p:nvSpPr>
        <p:spPr>
          <a:xfrm>
            <a:off x="1566863" y="0"/>
            <a:ext cx="9772650" cy="835025"/>
          </a:xfrm>
          <a:solidFill>
            <a:srgbClr val="7030A0"/>
          </a:solidFill>
        </p:spPr>
        <p:txBody>
          <a:bodyPr/>
          <a:lstStyle/>
          <a:p>
            <a:r>
              <a:rPr lang="en-US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十三</a:t>
            </a:r>
            <a:r>
              <a:rPr lang="en-US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免試入學報名流程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856B959-FD85-46E3-B39D-19ED2E14DA71}"/>
              </a:ext>
            </a:extLst>
          </p:cNvPr>
          <p:cNvSpPr/>
          <p:nvPr/>
        </p:nvSpPr>
        <p:spPr>
          <a:xfrm>
            <a:off x="1790700" y="5233988"/>
            <a:ext cx="2444750" cy="12192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20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參加國中教育會考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20F561C-D7B6-40BB-A384-333CB72FAA0C}"/>
              </a:ext>
            </a:extLst>
          </p:cNvPr>
          <p:cNvSpPr/>
          <p:nvPr/>
        </p:nvSpPr>
        <p:spPr>
          <a:xfrm>
            <a:off x="1790700" y="1420813"/>
            <a:ext cx="2444750" cy="122396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多元學習表現</a:t>
            </a:r>
            <a:endParaRPr lang="en-US" altLang="zh-TW" dirty="0">
              <a:solidFill>
                <a:prstClr val="white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defRPr/>
            </a:pPr>
            <a:r>
              <a:rPr lang="zh-TW" altLang="en-US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競賽成績審查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F2B404B-6A7F-4B64-8E82-C7D7FFA2989A}"/>
              </a:ext>
            </a:extLst>
          </p:cNvPr>
          <p:cNvSpPr/>
          <p:nvPr/>
        </p:nvSpPr>
        <p:spPr>
          <a:xfrm>
            <a:off x="1790700" y="3346450"/>
            <a:ext cx="2444750" cy="122396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申請變更就學區</a:t>
            </a:r>
            <a:endParaRPr lang="en-US" altLang="zh-TW" dirty="0">
              <a:solidFill>
                <a:prstClr val="white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defRPr/>
            </a:pPr>
            <a:endParaRPr lang="en-US" altLang="zh-TW" sz="1067" dirty="0">
              <a:solidFill>
                <a:prstClr val="white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defRPr/>
            </a:pPr>
            <a:r>
              <a:rPr lang="en-US" altLang="zh-TW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有需要者申請</a:t>
            </a:r>
            <a:r>
              <a:rPr lang="en-US" altLang="zh-TW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solidFill>
                <a:prstClr val="white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282BB141-469B-4C00-9C85-439DF2240783}"/>
              </a:ext>
            </a:extLst>
          </p:cNvPr>
          <p:cNvCxnSpPr>
            <a:stCxn id="6" idx="2"/>
            <a:endCxn id="4" idx="0"/>
          </p:cNvCxnSpPr>
          <p:nvPr/>
        </p:nvCxnSpPr>
        <p:spPr>
          <a:xfrm>
            <a:off x="3013075" y="4570413"/>
            <a:ext cx="0" cy="663575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E021C838-ED30-4930-8FB5-F9BA69DA1D9D}"/>
              </a:ext>
            </a:extLst>
          </p:cNvPr>
          <p:cNvCxnSpPr>
            <a:stCxn id="5" idx="2"/>
          </p:cNvCxnSpPr>
          <p:nvPr/>
        </p:nvCxnSpPr>
        <p:spPr>
          <a:xfrm>
            <a:off x="3013075" y="2644775"/>
            <a:ext cx="0" cy="701675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58C1E6BD-F6DA-4967-8B8A-04B67F3D9D97}"/>
              </a:ext>
            </a:extLst>
          </p:cNvPr>
          <p:cNvSpPr/>
          <p:nvPr/>
        </p:nvSpPr>
        <p:spPr>
          <a:xfrm>
            <a:off x="4868863" y="1420813"/>
            <a:ext cx="2397125" cy="122396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個別序位查詢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8C9C468-1B9A-48F3-B9ED-4DD67CBEDBB8}"/>
              </a:ext>
            </a:extLst>
          </p:cNvPr>
          <p:cNvSpPr/>
          <p:nvPr/>
        </p:nvSpPr>
        <p:spPr>
          <a:xfrm>
            <a:off x="4868863" y="3313113"/>
            <a:ext cx="2397125" cy="122555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選填志願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F8DF9A1-AF40-4E9A-9005-17206F58E407}"/>
              </a:ext>
            </a:extLst>
          </p:cNvPr>
          <p:cNvSpPr/>
          <p:nvPr/>
        </p:nvSpPr>
        <p:spPr>
          <a:xfrm>
            <a:off x="4873625" y="5233988"/>
            <a:ext cx="2397125" cy="122396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20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報名</a:t>
            </a:r>
            <a:endParaRPr lang="en-US" altLang="zh-TW" sz="2000" dirty="0">
              <a:solidFill>
                <a:prstClr val="white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defRPr/>
            </a:pPr>
            <a:r>
              <a:rPr lang="zh-TW" altLang="en-US" sz="20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集體報名</a:t>
            </a:r>
            <a:endParaRPr lang="en-US" altLang="zh-TW" sz="2000" dirty="0">
              <a:solidFill>
                <a:prstClr val="white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defRPr/>
            </a:pPr>
            <a:r>
              <a:rPr lang="zh-TW" altLang="en-US" sz="20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個別報名</a:t>
            </a:r>
          </a:p>
        </p:txBody>
      </p:sp>
      <p:cxnSp>
        <p:nvCxnSpPr>
          <p:cNvPr id="19" name="肘形接點 18">
            <a:extLst>
              <a:ext uri="{FF2B5EF4-FFF2-40B4-BE49-F238E27FC236}">
                <a16:creationId xmlns:a16="http://schemas.microsoft.com/office/drawing/2014/main" id="{ADDBE6CB-0BC1-4FB4-A597-4A440CA496AD}"/>
              </a:ext>
            </a:extLst>
          </p:cNvPr>
          <p:cNvCxnSpPr>
            <a:stCxn id="4" idx="3"/>
            <a:endCxn id="13" idx="1"/>
          </p:cNvCxnSpPr>
          <p:nvPr/>
        </p:nvCxnSpPr>
        <p:spPr>
          <a:xfrm flipV="1">
            <a:off x="4235450" y="2032000"/>
            <a:ext cx="633413" cy="3811588"/>
          </a:xfrm>
          <a:prstGeom prst="bentConnector3">
            <a:avLst>
              <a:gd name="adj1" fmla="val 50000"/>
            </a:avLst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B8889F8F-4BD7-41D4-B00E-D97D5ACD88A0}"/>
              </a:ext>
            </a:extLst>
          </p:cNvPr>
          <p:cNvCxnSpPr>
            <a:stCxn id="13" idx="2"/>
            <a:endCxn id="14" idx="0"/>
          </p:cNvCxnSpPr>
          <p:nvPr/>
        </p:nvCxnSpPr>
        <p:spPr>
          <a:xfrm>
            <a:off x="6067425" y="2644775"/>
            <a:ext cx="0" cy="668338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F4281A7E-8523-4109-814C-F69F398D5D4D}"/>
              </a:ext>
            </a:extLst>
          </p:cNvPr>
          <p:cNvCxnSpPr>
            <a:stCxn id="14" idx="2"/>
            <a:endCxn id="15" idx="0"/>
          </p:cNvCxnSpPr>
          <p:nvPr/>
        </p:nvCxnSpPr>
        <p:spPr>
          <a:xfrm>
            <a:off x="6067425" y="4538663"/>
            <a:ext cx="4763" cy="695325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>
            <a:extLst>
              <a:ext uri="{FF2B5EF4-FFF2-40B4-BE49-F238E27FC236}">
                <a16:creationId xmlns:a16="http://schemas.microsoft.com/office/drawing/2014/main" id="{6744575D-8BA5-4B3C-9CF8-17F6C519F0C2}"/>
              </a:ext>
            </a:extLst>
          </p:cNvPr>
          <p:cNvSpPr/>
          <p:nvPr/>
        </p:nvSpPr>
        <p:spPr>
          <a:xfrm>
            <a:off x="8058150" y="1385888"/>
            <a:ext cx="2397125" cy="122555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28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放榜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C2315AEF-13DF-4A94-B4BD-71F312E026E3}"/>
              </a:ext>
            </a:extLst>
          </p:cNvPr>
          <p:cNvSpPr/>
          <p:nvPr/>
        </p:nvSpPr>
        <p:spPr>
          <a:xfrm>
            <a:off x="8058150" y="3313113"/>
            <a:ext cx="2397125" cy="122555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28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報到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2A414B70-1291-4120-A2D8-D04FE943852C}"/>
              </a:ext>
            </a:extLst>
          </p:cNvPr>
          <p:cNvSpPr/>
          <p:nvPr/>
        </p:nvSpPr>
        <p:spPr>
          <a:xfrm>
            <a:off x="8040688" y="5237163"/>
            <a:ext cx="2397125" cy="1223962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放棄錄取資格</a:t>
            </a:r>
          </a:p>
        </p:txBody>
      </p:sp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6C0B38D9-EA14-4790-B224-807750D02911}"/>
              </a:ext>
            </a:extLst>
          </p:cNvPr>
          <p:cNvCxnSpPr>
            <a:stCxn id="26" idx="2"/>
            <a:endCxn id="35" idx="0"/>
          </p:cNvCxnSpPr>
          <p:nvPr/>
        </p:nvCxnSpPr>
        <p:spPr>
          <a:xfrm>
            <a:off x="9256713" y="2611438"/>
            <a:ext cx="0" cy="701675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6DCFBADE-652C-4D5E-BF11-E143C26FB7DD}"/>
              </a:ext>
            </a:extLst>
          </p:cNvPr>
          <p:cNvCxnSpPr/>
          <p:nvPr/>
        </p:nvCxnSpPr>
        <p:spPr>
          <a:xfrm>
            <a:off x="9239250" y="4533900"/>
            <a:ext cx="0" cy="70326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肘形接點 41">
            <a:extLst>
              <a:ext uri="{FF2B5EF4-FFF2-40B4-BE49-F238E27FC236}">
                <a16:creationId xmlns:a16="http://schemas.microsoft.com/office/drawing/2014/main" id="{85D12817-6F6D-48CD-BD3E-AE429BCC9C9B}"/>
              </a:ext>
            </a:extLst>
          </p:cNvPr>
          <p:cNvCxnSpPr>
            <a:stCxn id="15" idx="3"/>
            <a:endCxn id="26" idx="1"/>
          </p:cNvCxnSpPr>
          <p:nvPr/>
        </p:nvCxnSpPr>
        <p:spPr>
          <a:xfrm flipV="1">
            <a:off x="7270750" y="1998663"/>
            <a:ext cx="787400" cy="3846512"/>
          </a:xfrm>
          <a:prstGeom prst="bentConnector3">
            <a:avLst>
              <a:gd name="adj1" fmla="val 50000"/>
            </a:avLst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692" name="文字方塊 2"/>
          <p:cNvSpPr txBox="1">
            <a:spLocks noChangeArrowheads="1"/>
          </p:cNvSpPr>
          <p:nvPr/>
        </p:nvSpPr>
        <p:spPr bwMode="auto">
          <a:xfrm>
            <a:off x="1566863" y="942975"/>
            <a:ext cx="10118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r>
              <a:rPr lang="en-US" altLang="zh-TW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多元學習表現分數原採計期間自七上開學日起，至九下開學前一日止</a:t>
            </a:r>
            <a:r>
              <a:rPr lang="en-US" altLang="zh-TW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6693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4F1683DD-ABAF-4808-B121-DBDE20189794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47</a:t>
            </a:fld>
            <a:endParaRPr kumimoji="0" lang="zh-TW" altLang="en-US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標題 1"/>
          <p:cNvSpPr>
            <a:spLocks noGrp="1"/>
          </p:cNvSpPr>
          <p:nvPr>
            <p:ph type="ctrTitle"/>
          </p:nvPr>
        </p:nvSpPr>
        <p:spPr>
          <a:xfrm>
            <a:off x="1946275" y="3794125"/>
            <a:ext cx="10363200" cy="1470025"/>
          </a:xfrm>
        </p:spPr>
        <p:txBody>
          <a:bodyPr/>
          <a:lstStyle/>
          <a:p>
            <a:r>
              <a:rPr lang="zh-TW" altLang="en-US" sz="5400">
                <a:solidFill>
                  <a:srgbClr val="C00000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免試入學之個別序位</a:t>
            </a:r>
          </a:p>
        </p:txBody>
      </p:sp>
      <p:sp>
        <p:nvSpPr>
          <p:cNvPr id="157699" name="投影片編號版面配置區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D9125866-045E-4FF5-9F23-0A4355624183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48</a:t>
            </a:fld>
            <a:endParaRPr kumimoji="0" lang="zh-TW" altLang="en-US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722" name="群組 4"/>
          <p:cNvGrpSpPr>
            <a:grpSpLocks/>
          </p:cNvGrpSpPr>
          <p:nvPr/>
        </p:nvGrpSpPr>
        <p:grpSpPr bwMode="auto">
          <a:xfrm>
            <a:off x="1595438" y="836613"/>
            <a:ext cx="9037637" cy="5905500"/>
            <a:chOff x="72008" y="44624"/>
            <a:chExt cx="9036496" cy="6696744"/>
          </a:xfrm>
        </p:grpSpPr>
        <p:sp>
          <p:nvSpPr>
            <p:cNvPr id="3" name="按鈕形 2">
              <a:extLst>
                <a:ext uri="{FF2B5EF4-FFF2-40B4-BE49-F238E27FC236}">
                  <a16:creationId xmlns:a16="http://schemas.microsoft.com/office/drawing/2014/main" id="{892F7E44-289E-46A0-A618-11F8868ED964}"/>
                </a:ext>
              </a:extLst>
            </p:cNvPr>
            <p:cNvSpPr/>
            <p:nvPr/>
          </p:nvSpPr>
          <p:spPr>
            <a:xfrm>
              <a:off x="72008" y="44624"/>
              <a:ext cx="9036496" cy="6696744"/>
            </a:xfrm>
            <a:prstGeom prst="bevel">
              <a:avLst>
                <a:gd name="adj" fmla="val 2964"/>
              </a:avLst>
            </a:prstGeom>
            <a:ln w="381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r>
                <a:rPr lang="zh-TW" altLang="en-US" sz="2000" b="1" dirty="0">
                  <a:solidFill>
                    <a:prstClr val="black"/>
                  </a:solidFill>
                  <a:latin typeface="微軟正黑體" panose="020B0604030504040204" pitchFamily="34" charset="-120"/>
                </a:rPr>
                <a:t>「</a:t>
              </a:r>
              <a:r>
                <a:rPr lang="en-US" altLang="zh-TW" sz="2000" b="1" dirty="0">
                  <a:solidFill>
                    <a:prstClr val="black"/>
                  </a:solidFill>
                  <a:latin typeface="微軟正黑體" panose="020B0604030504040204" pitchFamily="34" charset="-120"/>
                </a:rPr>
                <a:t>109</a:t>
              </a:r>
              <a:r>
                <a:rPr lang="zh-TW" altLang="zh-TW" sz="2000" b="1" dirty="0">
                  <a:solidFill>
                    <a:prstClr val="black"/>
                  </a:solidFill>
                  <a:latin typeface="微軟正黑體" panose="020B0604030504040204" pitchFamily="34" charset="-120"/>
                </a:rPr>
                <a:t>學年度○○就學區學生免試入學超額比序（未含志願序）</a:t>
              </a:r>
              <a:endPara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</a:endParaRPr>
            </a:p>
            <a:p>
              <a:pPr algn="ctr">
                <a:defRPr/>
              </a:pPr>
              <a:r>
                <a:rPr lang="zh-TW" altLang="zh-TW" sz="2000" b="1" u="sng" dirty="0">
                  <a:solidFill>
                    <a:srgbClr val="FF0000"/>
                  </a:solidFill>
                  <a:latin typeface="微軟正黑體" panose="020B0604030504040204" pitchFamily="34" charset="-120"/>
                </a:rPr>
                <a:t>個別序位</a:t>
              </a:r>
              <a:r>
                <a:rPr lang="zh-TW" altLang="zh-TW" sz="2000" b="1" dirty="0">
                  <a:solidFill>
                    <a:prstClr val="black"/>
                  </a:solidFill>
                  <a:latin typeface="微軟正黑體" panose="020B0604030504040204" pitchFamily="34" charset="-120"/>
                </a:rPr>
                <a:t>之比率及</a:t>
              </a:r>
              <a:r>
                <a:rPr lang="zh-TW" altLang="en-US" sz="2000" b="1" dirty="0">
                  <a:solidFill>
                    <a:prstClr val="black"/>
                  </a:solidFill>
                  <a:latin typeface="微軟正黑體" panose="020B0604030504040204" pitchFamily="34" charset="-120"/>
                </a:rPr>
                <a:t>累積</a:t>
              </a:r>
              <a:r>
                <a:rPr lang="zh-TW" altLang="zh-TW" sz="2000" b="1" dirty="0">
                  <a:solidFill>
                    <a:prstClr val="black"/>
                  </a:solidFill>
                  <a:latin typeface="微軟正黑體" panose="020B0604030504040204" pitchFamily="34" charset="-120"/>
                </a:rPr>
                <a:t>人數區間</a:t>
              </a:r>
              <a:r>
                <a:rPr lang="zh-TW" altLang="en-US" sz="2000" dirty="0">
                  <a:solidFill>
                    <a:prstClr val="black"/>
                  </a:solidFill>
                  <a:latin typeface="微軟正黑體" panose="020B0604030504040204" pitchFamily="34" charset="-120"/>
                </a:rPr>
                <a:t>」</a:t>
              </a:r>
              <a:r>
                <a:rPr lang="zh-TW" altLang="zh-TW" sz="2000" b="1" dirty="0">
                  <a:solidFill>
                    <a:prstClr val="black"/>
                  </a:solidFill>
                  <a:latin typeface="微軟正黑體" panose="020B0604030504040204" pitchFamily="34" charset="-120"/>
                </a:rPr>
                <a:t>查詢服務</a:t>
              </a:r>
              <a:endParaRPr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</a:endParaRPr>
            </a:p>
            <a:p>
              <a:pPr>
                <a:defRPr/>
              </a:pPr>
              <a:r>
                <a:rPr lang="zh-TW" altLang="en-US" sz="2000" b="1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說明：</a:t>
              </a:r>
              <a:r>
                <a:rPr lang="zh-TW" altLang="en-US" sz="2000" dirty="0">
                  <a:solidFill>
                    <a:prstClr val="black"/>
                  </a:solidFill>
                </a:rPr>
                <a:t>以下</a:t>
              </a:r>
              <a:r>
                <a:rPr lang="zh-TW" altLang="zh-TW" sz="2000" dirty="0">
                  <a:solidFill>
                    <a:prstClr val="black"/>
                  </a:solidFill>
                </a:rPr>
                <a:t>服務</a:t>
              </a:r>
              <a:r>
                <a:rPr lang="zh-TW" altLang="en-US" sz="2000" dirty="0">
                  <a:solidFill>
                    <a:prstClr val="black"/>
                  </a:solidFill>
                </a:rPr>
                <a:t>資訊</a:t>
              </a:r>
              <a:endParaRPr lang="en-US" altLang="zh-TW" sz="20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>
                <a:defRPr/>
              </a:pPr>
              <a:r>
                <a:rPr lang="en-US" altLang="zh-TW" sz="2000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1.</a:t>
              </a:r>
              <a:r>
                <a:rPr lang="zh-TW" altLang="en-US" sz="2000" b="1" u="sng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因為免試入學尚未報名，故</a:t>
              </a:r>
              <a:r>
                <a:rPr lang="zh-TW" altLang="zh-TW" sz="2000" b="1" u="sng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以國中教育會考報名人數為計算</a:t>
              </a:r>
              <a:r>
                <a:rPr lang="zh-TW" altLang="en-US" sz="2000" b="1" u="sng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基</a:t>
              </a:r>
              <a:r>
                <a:rPr lang="zh-TW" altLang="zh-TW" sz="2000" b="1" u="sng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準</a:t>
              </a:r>
              <a:r>
                <a:rPr lang="zh-TW" altLang="zh-TW" sz="2000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。</a:t>
              </a:r>
              <a:endParaRPr lang="en-US" altLang="zh-TW" sz="20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>
                <a:defRPr/>
              </a:pPr>
              <a:r>
                <a:rPr lang="en-US" altLang="zh-TW" sz="2000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2.</a:t>
              </a:r>
              <a:r>
                <a:rPr lang="zh-TW" altLang="zh-TW" sz="2000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根據該區超額比序項目之分配及比序順次，計算該區學生之整體表現，由前至後排序，並以每一區間比率</a:t>
              </a:r>
              <a:r>
                <a:rPr lang="zh-TW" altLang="zh-TW" sz="24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不低於百分之一</a:t>
              </a:r>
              <a:r>
                <a:rPr lang="zh-TW" altLang="zh-TW" sz="2000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且</a:t>
              </a:r>
              <a:r>
                <a:rPr lang="zh-TW" altLang="zh-TW" sz="24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人數不少於一百人</a:t>
              </a:r>
              <a:r>
                <a:rPr lang="zh-TW" altLang="zh-TW" sz="2000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，計算其個別序位所屬區間</a:t>
              </a:r>
              <a:r>
                <a:rPr lang="zh-TW" altLang="en-US" sz="2000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，</a:t>
              </a:r>
              <a:r>
                <a:rPr lang="zh-TW" altLang="zh-TW" sz="2000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其比率均算至小數點第二位，第三位以下四捨五入</a:t>
              </a:r>
              <a:r>
                <a:rPr lang="zh-TW" altLang="en-US" sz="2000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，</a:t>
              </a:r>
              <a:r>
                <a:rPr lang="zh-TW" altLang="zh-TW" sz="2000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另就序位比率為後百分之二十以下者，得以同一比率區間呈現。</a:t>
              </a:r>
              <a:endParaRPr lang="en-US" altLang="zh-TW" sz="20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>
                <a:defRPr/>
              </a:pPr>
              <a:r>
                <a:rPr lang="en-US" altLang="zh-TW" sz="2000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3.</a:t>
              </a:r>
              <a:r>
                <a:rPr lang="zh-TW" altLang="zh-TW" sz="2000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僅供個人進行志願選填參考，任何個人、團體、學校或機關不得蒐集處理、公開呈現或做其他目的之使用。</a:t>
              </a:r>
            </a:p>
            <a:p>
              <a:pPr>
                <a:defRPr/>
              </a:pPr>
              <a:r>
                <a:rPr lang="en-US" altLang="zh-TW" sz="2000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4.</a:t>
              </a:r>
              <a:r>
                <a:rPr lang="zh-TW" altLang="en-US" sz="2000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於</a:t>
              </a:r>
              <a:r>
                <a:rPr lang="zh-TW" altLang="zh-TW" sz="2000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選填志願時</a:t>
              </a:r>
              <a:r>
                <a:rPr lang="zh-TW" altLang="en-US" sz="2000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提供</a:t>
              </a:r>
              <a:r>
                <a:rPr lang="zh-TW" altLang="zh-TW" sz="2000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參考外，</a:t>
              </a:r>
              <a:r>
                <a:rPr lang="zh-TW" altLang="zh-TW" sz="2000" b="1" u="sng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務必考量國中學生生涯輔導紀錄手冊及生涯發展規劃書，並參酌以往免試入學志願選填試探後，學校所給予之輔導建議，依照興趣、性向和能力，將志願序填滿，以選擇適宜的學校就近入學</a:t>
              </a:r>
              <a:r>
                <a:rPr lang="zh-TW" altLang="zh-TW" sz="2000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。</a:t>
              </a:r>
              <a:endParaRPr lang="en-US" altLang="zh-TW" sz="20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" name="圓角矩形 3">
              <a:extLst>
                <a:ext uri="{FF2B5EF4-FFF2-40B4-BE49-F238E27FC236}">
                  <a16:creationId xmlns:a16="http://schemas.microsoft.com/office/drawing/2014/main" id="{7B229ACE-F32E-4625-8BB1-CA362D5BA6EA}"/>
                </a:ext>
              </a:extLst>
            </p:cNvPr>
            <p:cNvSpPr/>
            <p:nvPr/>
          </p:nvSpPr>
          <p:spPr>
            <a:xfrm>
              <a:off x="1475656" y="4925055"/>
              <a:ext cx="6480720" cy="1800200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lang="zh-TW" altLang="zh-TW" sz="24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學生：身分證字號：</a:t>
              </a:r>
              <a:r>
                <a:rPr lang="en-US" altLang="zh-TW" sz="24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_________</a:t>
              </a:r>
              <a:endPara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>
                <a:defRPr/>
              </a:pPr>
              <a:r>
                <a:rPr lang="zh-TW" altLang="zh-TW" sz="2400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個別序位之比率及</a:t>
              </a:r>
              <a:r>
                <a:rPr lang="zh-TW" altLang="en-US" sz="2400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累積</a:t>
              </a:r>
              <a:r>
                <a:rPr lang="zh-TW" altLang="zh-TW" sz="2400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人數區間：</a:t>
              </a:r>
            </a:p>
            <a:p>
              <a:pPr>
                <a:defRPr/>
              </a:pPr>
              <a:r>
                <a:rPr lang="zh-TW" altLang="zh-TW" sz="2400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比率區間：％～％；</a:t>
              </a:r>
            </a:p>
            <a:p>
              <a:pPr>
                <a:defRPr/>
              </a:pPr>
              <a:r>
                <a:rPr lang="zh-TW" altLang="en-US" sz="2400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累積</a:t>
              </a:r>
              <a:r>
                <a:rPr lang="zh-TW" altLang="zh-TW" sz="2400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人數區間：人～人</a:t>
              </a:r>
              <a:r>
                <a:rPr lang="zh-TW" altLang="en-US" sz="2400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。</a:t>
              </a:r>
              <a:endParaRPr lang="zh-TW" altLang="en-US" sz="2400" dirty="0">
                <a:solidFill>
                  <a:prstClr val="black"/>
                </a:solidFill>
              </a:endParaRPr>
            </a:p>
          </p:txBody>
        </p:sp>
      </p:grpSp>
      <p:sp>
        <p:nvSpPr>
          <p:cNvPr id="158723" name="矩形 5"/>
          <p:cNvSpPr>
            <a:spLocks noChangeArrowheads="1"/>
          </p:cNvSpPr>
          <p:nvPr/>
        </p:nvSpPr>
        <p:spPr bwMode="auto">
          <a:xfrm>
            <a:off x="1816100" y="325438"/>
            <a:ext cx="7931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r>
              <a:rPr lang="zh-TW" altLang="en-US" sz="2400" b="1" dirty="0">
                <a:solidFill>
                  <a:srgbClr val="000000"/>
                </a:solidFill>
                <a:latin typeface="微軟正黑體" panose="020B0604030504040204" pitchFamily="34" charset="-120"/>
              </a:rPr>
              <a:t>表三：</a:t>
            </a:r>
            <a:r>
              <a:rPr lang="en-US" altLang="zh-TW" sz="2400" b="1" dirty="0" smtClean="0">
                <a:solidFill>
                  <a:srgbClr val="000000"/>
                </a:solidFill>
                <a:latin typeface="微軟正黑體" panose="020B0604030504040204" pitchFamily="34" charset="-120"/>
              </a:rPr>
              <a:t>110</a:t>
            </a:r>
            <a:r>
              <a:rPr lang="zh-TW" altLang="en-US" sz="2400" b="1" dirty="0" smtClean="0">
                <a:solidFill>
                  <a:srgbClr val="000000"/>
                </a:solidFill>
                <a:latin typeface="微軟正黑體" panose="020B0604030504040204" pitchFamily="34" charset="-120"/>
              </a:rPr>
              <a:t>學年</a:t>
            </a:r>
            <a:r>
              <a:rPr lang="zh-TW" altLang="en-US" sz="2400" b="1" dirty="0">
                <a:solidFill>
                  <a:srgbClr val="000000"/>
                </a:solidFill>
                <a:latin typeface="微軟正黑體" panose="020B0604030504040204" pitchFamily="34" charset="-120"/>
              </a:rPr>
              <a:t>度臺南就學區學生免試入學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個別序位</a:t>
            </a:r>
            <a:r>
              <a:rPr lang="zh-TW" altLang="en-US" sz="2400" b="1" dirty="0">
                <a:solidFill>
                  <a:srgbClr val="000000"/>
                </a:solidFill>
                <a:latin typeface="微軟正黑體" panose="020B0604030504040204" pitchFamily="34" charset="-120"/>
              </a:rPr>
              <a:t>表</a:t>
            </a:r>
          </a:p>
        </p:txBody>
      </p:sp>
      <p:sp>
        <p:nvSpPr>
          <p:cNvPr id="158724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7382EEF9-2AF0-496D-AFC3-C88EC991CE89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49</a:t>
            </a:fld>
            <a:endParaRPr kumimoji="0" lang="zh-TW" altLang="en-US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68728" y="441230"/>
            <a:ext cx="8911687" cy="1280890"/>
          </a:xfrm>
        </p:spPr>
        <p:txBody>
          <a:bodyPr/>
          <a:lstStyle/>
          <a:p>
            <a:pPr algn="ctr"/>
            <a:r>
              <a:rPr lang="zh-TW" altLang="en-US" sz="6000" dirty="0" smtClean="0"/>
              <a:t>特別留意</a:t>
            </a:r>
            <a:endParaRPr lang="zh-TW" altLang="en-US" sz="6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69622" y="1845425"/>
            <a:ext cx="9334990" cy="4065797"/>
          </a:xfrm>
        </p:spPr>
        <p:txBody>
          <a:bodyPr/>
          <a:lstStyle/>
          <a:p>
            <a:r>
              <a:rPr lang="zh-TW" altLang="en-US" sz="4800" dirty="0" smtClean="0">
                <a:solidFill>
                  <a:srgbClr val="FF0000"/>
                </a:solidFill>
              </a:rPr>
              <a:t>各類簡章</a:t>
            </a:r>
            <a:r>
              <a:rPr lang="en-US" altLang="zh-TW" sz="4800" dirty="0" smtClean="0">
                <a:solidFill>
                  <a:srgbClr val="FF0000"/>
                </a:solidFill>
              </a:rPr>
              <a:t>(</a:t>
            </a:r>
            <a:r>
              <a:rPr lang="zh-TW" altLang="en-US" sz="4800" dirty="0" smtClean="0">
                <a:solidFill>
                  <a:srgbClr val="FF0000"/>
                </a:solidFill>
              </a:rPr>
              <a:t>以</a:t>
            </a:r>
            <a:r>
              <a:rPr lang="en-US" altLang="zh-TW" sz="4800" dirty="0" smtClean="0">
                <a:solidFill>
                  <a:srgbClr val="FF0000"/>
                </a:solidFill>
              </a:rPr>
              <a:t>110</a:t>
            </a:r>
            <a:r>
              <a:rPr lang="zh-TW" altLang="en-US" sz="4800" dirty="0" smtClean="0">
                <a:solidFill>
                  <a:srgbClr val="FF0000"/>
                </a:solidFill>
              </a:rPr>
              <a:t>年簡章為主 </a:t>
            </a:r>
            <a:r>
              <a:rPr lang="en-US" altLang="zh-TW" sz="4800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altLang="zh-TW" sz="4800" dirty="0" smtClean="0">
                <a:solidFill>
                  <a:srgbClr val="FF0000"/>
                </a:solidFill>
              </a:rPr>
              <a:t>110</a:t>
            </a:r>
            <a:r>
              <a:rPr lang="zh-TW" altLang="en-US" sz="4800" dirty="0" smtClean="0">
                <a:solidFill>
                  <a:srgbClr val="FF0000"/>
                </a:solidFill>
              </a:rPr>
              <a:t>年</a:t>
            </a:r>
            <a:r>
              <a:rPr lang="zh-TW" altLang="en-US" sz="4800" dirty="0">
                <a:solidFill>
                  <a:srgbClr val="FF0000"/>
                </a:solidFill>
              </a:rPr>
              <a:t>三年級升學學校</a:t>
            </a:r>
            <a:r>
              <a:rPr lang="zh-TW" altLang="en-US" sz="4800" dirty="0" smtClean="0">
                <a:solidFill>
                  <a:srgbClr val="FF0000"/>
                </a:solidFill>
              </a:rPr>
              <a:t>列表</a:t>
            </a:r>
            <a:endParaRPr lang="en-US" altLang="zh-TW" sz="4800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altLang="zh-TW" sz="4800" dirty="0" smtClean="0">
                <a:solidFill>
                  <a:srgbClr val="FF0000"/>
                </a:solidFill>
              </a:rPr>
              <a:t>(</a:t>
            </a:r>
            <a:r>
              <a:rPr lang="zh-TW" altLang="en-US" sz="4800" dirty="0" smtClean="0">
                <a:solidFill>
                  <a:srgbClr val="FF0000"/>
                </a:solidFill>
              </a:rPr>
              <a:t>升學進路</a:t>
            </a:r>
            <a:r>
              <a:rPr lang="en-US" altLang="zh-TW" sz="4800" dirty="0" smtClean="0">
                <a:solidFill>
                  <a:srgbClr val="FF0000"/>
                </a:solidFill>
              </a:rPr>
              <a:t>)</a:t>
            </a:r>
          </a:p>
          <a:p>
            <a:pPr marL="0" indent="0" algn="ctr">
              <a:buNone/>
            </a:pPr>
            <a:endParaRPr lang="zh-TW" altLang="en-US" sz="48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14EF61-0EF2-426E-A98D-103D907F6B65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3734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標題 1">
            <a:extLst>
              <a:ext uri="{FF2B5EF4-FFF2-40B4-BE49-F238E27FC236}">
                <a16:creationId xmlns:a16="http://schemas.microsoft.com/office/drawing/2014/main" id="{732A0826-EFB1-431F-A548-7577CAC95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512763"/>
            <a:ext cx="8912225" cy="1279525"/>
          </a:xfrm>
        </p:spPr>
        <p:txBody>
          <a:bodyPr/>
          <a:lstStyle/>
          <a:p>
            <a:pPr>
              <a:defRPr/>
            </a:pPr>
            <a:r>
              <a:rPr kumimoji="1" lang="zh-TW" altLang="en-US" sz="3600" b="1" dirty="0">
                <a:solidFill>
                  <a:srgbClr val="000000"/>
                </a:solidFill>
                <a:latin typeface="微軟正黑體" panose="020B0604030504040204" pitchFamily="34" charset="-120"/>
                <a:cs typeface="+mn-cs"/>
              </a:rPr>
              <a:t>個別序位分數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7CA0AD01-79FA-4BC7-9A1D-B638DAAA2195}"/>
              </a:ext>
            </a:extLst>
          </p:cNvPr>
          <p:cNvGraphicFramePr>
            <a:graphicFrameLocks noGrp="1"/>
          </p:cNvGraphicFramePr>
          <p:nvPr/>
        </p:nvGraphicFramePr>
        <p:xfrm>
          <a:off x="1981200" y="1152525"/>
          <a:ext cx="8229600" cy="3935412"/>
        </p:xfrm>
        <a:graphic>
          <a:graphicData uri="http://schemas.openxmlformats.org/drawingml/2006/table">
            <a:tbl>
              <a:tblPr/>
              <a:tblGrid>
                <a:gridCol w="2332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3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1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27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3117">
                <a:tc gridSpan="2"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tabLst>
                          <a:tab pos="88900" algn="l"/>
                        </a:tabLst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tabLst>
                          <a:tab pos="88900" algn="l"/>
                        </a:tabLst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tabLst>
                          <a:tab pos="88900" algn="l"/>
                        </a:tabLst>
                        <a:defRPr sz="9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tabLst>
                          <a:tab pos="88900" algn="l"/>
                        </a:tabLst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tabLst>
                          <a:tab pos="88900" algn="l"/>
                        </a:tabLst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tabLst>
                          <a:tab pos="88900" algn="l"/>
                        </a:tabLst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tabLst>
                          <a:tab pos="88900" algn="l"/>
                        </a:tabLst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tabLst>
                          <a:tab pos="88900" algn="l"/>
                        </a:tabLst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tabLst>
                          <a:tab pos="88900" algn="l"/>
                        </a:tabLst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</a:pP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比序項目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4927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個別序位表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49276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選填志願時出現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492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37"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1.志願序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志願序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3429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324">
                <a:tc rowSpan="6"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2.多元學習表現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9E4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競賽成績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9E4"/>
                    </a:solidFill>
                  </a:tcPr>
                </a:tc>
                <a:tc rowSpan="6"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50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9E4"/>
                    </a:solidFill>
                  </a:tcPr>
                </a:tc>
                <a:tc rowSpan="6"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tabLst>
                          <a:tab pos="220663" algn="l"/>
                        </a:tabLst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tabLst>
                          <a:tab pos="220663" algn="l"/>
                        </a:tabLst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tabLst>
                          <a:tab pos="220663" algn="l"/>
                        </a:tabLst>
                        <a:defRPr sz="9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tabLst>
                          <a:tab pos="220663" algn="l"/>
                        </a:tabLst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tabLst>
                          <a:tab pos="220663" algn="l"/>
                        </a:tabLst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tabLst>
                          <a:tab pos="220663" algn="l"/>
                        </a:tabLst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tabLst>
                          <a:tab pos="220663" algn="l"/>
                        </a:tabLst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tabLst>
                          <a:tab pos="220663" algn="l"/>
                        </a:tabLst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tabLst>
                          <a:tab pos="220663" algn="l"/>
                        </a:tabLst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0663" algn="l"/>
                        </a:tabLst>
                      </a:pPr>
                      <a:r>
                        <a:rPr kumimoji="0" lang="zh-TW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9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532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獎勵紀錄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9E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532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社團參與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9E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532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服務學習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9E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532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體適能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9E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532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語言認證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9E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3739">
                <a:tc gridSpan="2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3.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就近入學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9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9E4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9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7239">
                <a:tc gridSpan="2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4.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國中教育會考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30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7239">
                <a:tc gridSpan="2"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9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9E4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9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1097">
                <a:tc gridSpan="2"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總分：100分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80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47E4E36B-2CB6-4FEE-8345-ED1D8F438BF8}"/>
              </a:ext>
            </a:extLst>
          </p:cNvPr>
          <p:cNvSpPr/>
          <p:nvPr/>
        </p:nvSpPr>
        <p:spPr>
          <a:xfrm>
            <a:off x="6672263" y="1152525"/>
            <a:ext cx="1800225" cy="39354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60819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B7BFE632-6729-4720-9235-3A6D7354A5F9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50</a:t>
            </a:fld>
            <a:endParaRPr kumimoji="0" lang="zh-TW" altLang="en-US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內容版面配置區 6"/>
          <p:cNvSpPr>
            <a:spLocks noGrp="1"/>
          </p:cNvSpPr>
          <p:nvPr>
            <p:ph idx="1"/>
          </p:nvPr>
        </p:nvSpPr>
        <p:spPr>
          <a:xfrm>
            <a:off x="1874838" y="969963"/>
            <a:ext cx="8229600" cy="4926012"/>
          </a:xfrm>
        </p:spPr>
        <p:txBody>
          <a:bodyPr/>
          <a:lstStyle/>
          <a:p>
            <a:pPr>
              <a:buFontTx/>
              <a:buBlip>
                <a:blip r:embed="rId3"/>
              </a:buBlip>
            </a:pP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選填期間，登入志願選填系統時可以看到以下資訊</a:t>
            </a:r>
            <a:r>
              <a:rPr lang="en-US" altLang="zh-TW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en-US" altLang="zh-TW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按鈕形 1">
            <a:extLst>
              <a:ext uri="{FF2B5EF4-FFF2-40B4-BE49-F238E27FC236}">
                <a16:creationId xmlns:a16="http://schemas.microsoft.com/office/drawing/2014/main" id="{8EAFE6BA-4197-429E-9D3C-FA24232D210B}"/>
              </a:ext>
            </a:extLst>
          </p:cNvPr>
          <p:cNvSpPr/>
          <p:nvPr/>
        </p:nvSpPr>
        <p:spPr>
          <a:xfrm>
            <a:off x="1889125" y="1484313"/>
            <a:ext cx="8712200" cy="2592387"/>
          </a:xfrm>
          <a:prstGeom prst="bevel">
            <a:avLst>
              <a:gd name="adj" fmla="val 2964"/>
            </a:avLst>
          </a:prstGeom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TW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學生：</a:t>
            </a:r>
            <a:r>
              <a:rPr lang="zh-TW" altLang="en-US" sz="32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王大明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身分證字號：</a:t>
            </a:r>
            <a:r>
              <a:rPr lang="en-US" altLang="zh-TW" sz="32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R123456789</a:t>
            </a:r>
            <a:endParaRPr lang="zh-TW" altLang="zh-TW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zh-TW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個別序位之比率及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累積</a:t>
            </a:r>
            <a:r>
              <a:rPr lang="zh-TW" altLang="zh-TW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人數區間：</a:t>
            </a:r>
          </a:p>
          <a:p>
            <a:pPr>
              <a:defRPr/>
            </a:pPr>
            <a:r>
              <a:rPr lang="zh-TW" altLang="zh-TW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率區間：</a:t>
            </a:r>
            <a:r>
              <a:rPr lang="en-US" altLang="zh-TW" sz="3200" u="sng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32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2.36</a:t>
            </a:r>
            <a:r>
              <a:rPr lang="en-US" altLang="zh-TW" sz="3200" u="sng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zh-TW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％～</a:t>
            </a:r>
            <a:r>
              <a:rPr lang="en-US" altLang="zh-TW" sz="3200" u="sng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2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3.37</a:t>
            </a:r>
            <a:r>
              <a:rPr lang="en-US" altLang="zh-TW" sz="3200" u="sng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zh-TW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％；</a:t>
            </a:r>
          </a:p>
          <a:p>
            <a:pPr>
              <a:defRPr/>
            </a:pP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累積</a:t>
            </a:r>
            <a:r>
              <a:rPr lang="zh-TW" altLang="zh-TW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人數區間：</a:t>
            </a:r>
            <a:r>
              <a:rPr lang="en-US" altLang="zh-TW" sz="3200" u="sng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32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236</a:t>
            </a:r>
            <a:r>
              <a:rPr lang="en-US" altLang="zh-TW" sz="3200" u="sng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u="sng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200" u="sng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人～</a:t>
            </a:r>
            <a:r>
              <a:rPr lang="en-US" altLang="zh-TW" sz="3200" u="sng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u="sng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2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337</a:t>
            </a:r>
            <a:r>
              <a:rPr lang="en-US" altLang="zh-TW" sz="3200" u="sng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u="sng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162820" name="矩形 4"/>
          <p:cNvSpPr>
            <a:spLocks noChangeArrowheads="1"/>
          </p:cNvSpPr>
          <p:nvPr/>
        </p:nvSpPr>
        <p:spPr bwMode="auto">
          <a:xfrm>
            <a:off x="1874838" y="200025"/>
            <a:ext cx="95123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r>
              <a:rPr lang="zh-TW" altLang="en-US" sz="4000" b="1">
                <a:solidFill>
                  <a:srgbClr val="FF0000"/>
                </a:solidFill>
                <a:latin typeface="微軟正黑體" panose="020B0604030504040204" pitchFamily="34" charset="-120"/>
              </a:rPr>
              <a:t>臺南就學區</a:t>
            </a:r>
            <a:r>
              <a:rPr lang="zh-TW" altLang="en-US" sz="3600" b="1">
                <a:solidFill>
                  <a:srgbClr val="000000"/>
                </a:solidFill>
                <a:latin typeface="微軟正黑體" panose="020B0604030504040204" pitchFamily="34" charset="-120"/>
              </a:rPr>
              <a:t>學生免試入學</a:t>
            </a:r>
            <a:r>
              <a:rPr lang="zh-TW" altLang="en-US" sz="3600" b="1">
                <a:solidFill>
                  <a:srgbClr val="FF0000"/>
                </a:solidFill>
                <a:latin typeface="微軟正黑體" panose="020B0604030504040204" pitchFamily="34" charset="-120"/>
              </a:rPr>
              <a:t>個別序位</a:t>
            </a:r>
            <a:r>
              <a:rPr lang="zh-TW" altLang="en-US" sz="3600" b="1">
                <a:solidFill>
                  <a:srgbClr val="000000"/>
                </a:solidFill>
                <a:latin typeface="微軟正黑體" panose="020B0604030504040204" pitchFamily="34" charset="-120"/>
              </a:rPr>
              <a:t>表示例</a:t>
            </a:r>
          </a:p>
        </p:txBody>
      </p:sp>
      <p:sp>
        <p:nvSpPr>
          <p:cNvPr id="162821" name="文字方塊 5"/>
          <p:cNvSpPr txBox="1">
            <a:spLocks noChangeArrowheads="1"/>
          </p:cNvSpPr>
          <p:nvPr/>
        </p:nvSpPr>
        <p:spPr bwMode="auto">
          <a:xfrm>
            <a:off x="1914525" y="4443413"/>
            <a:ext cx="83629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r>
              <a:rPr lang="en-US" altLang="zh-TW" sz="24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4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學生分數</a:t>
            </a:r>
            <a:r>
              <a:rPr lang="en-US" altLang="zh-TW" sz="24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77</a:t>
            </a:r>
            <a:r>
              <a:rPr lang="zh-TW" altLang="en-US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r>
              <a:rPr lang="en-US" altLang="zh-TW" sz="24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在臺南區排序之比率區間為</a:t>
            </a:r>
            <a:r>
              <a:rPr lang="en-US" altLang="zh-TW" sz="24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2.36</a:t>
            </a:r>
            <a:r>
              <a:rPr lang="zh-TW" altLang="en-US" sz="24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％</a:t>
            </a:r>
            <a:r>
              <a:rPr lang="en-US" altLang="zh-TW" sz="24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-3.37</a:t>
            </a:r>
            <a:r>
              <a:rPr lang="zh-TW" altLang="en-US" sz="24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％中，在臺南市之排名在</a:t>
            </a:r>
            <a:r>
              <a:rPr lang="en-US" altLang="zh-TW" sz="24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236-337</a:t>
            </a:r>
            <a:r>
              <a:rPr lang="zh-TW" altLang="en-US" sz="24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中。代表學生目前的分數（扣掉志願序和就近入學兩項目）最多輸給</a:t>
            </a:r>
            <a:r>
              <a:rPr lang="en-US" altLang="zh-TW" sz="24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336</a:t>
            </a:r>
            <a:r>
              <a:rPr lang="zh-TW" altLang="en-US" sz="24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人。</a:t>
            </a:r>
            <a:endParaRPr lang="en-US" altLang="zh-TW" sz="240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4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若學生要追求理想中的志願，則可參考各志願之錄取人數，衡量自己其他項目的分數後，就可以推估錄取機率之高低。</a:t>
            </a: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8101013" y="2341563"/>
            <a:ext cx="885825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/>
            <a:r>
              <a:rPr lang="en-US" altLang="zh-TW" sz="2800">
                <a:solidFill>
                  <a:srgbClr val="FF0000"/>
                </a:solidFill>
              </a:rPr>
              <a:t>1.01</a:t>
            </a:r>
            <a:endParaRPr lang="zh-TW" altLang="en-US" sz="2800">
              <a:solidFill>
                <a:srgbClr val="FF0000"/>
              </a:solidFill>
            </a:endParaRPr>
          </a:p>
        </p:txBody>
      </p:sp>
      <p:sp>
        <p:nvSpPr>
          <p:cNvPr id="162823" name="投影片編號版面配置區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161FA405-EF34-455B-B034-DEB914D10EAF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51</a:t>
            </a:fld>
            <a:endParaRPr kumimoji="0" lang="zh-TW" altLang="en-US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69811" y="0"/>
            <a:ext cx="8911687" cy="787400"/>
          </a:xfrm>
        </p:spPr>
        <p:txBody>
          <a:bodyPr/>
          <a:lstStyle/>
          <a:p>
            <a:pPr algn="ctr"/>
            <a:r>
              <a:rPr lang="zh-TW" altLang="en-US" sz="6000" dirty="0" smtClean="0">
                <a:solidFill>
                  <a:srgbClr val="FF0000"/>
                </a:solidFill>
              </a:rPr>
              <a:t>大綱</a:t>
            </a:r>
            <a:r>
              <a:rPr lang="en-US" altLang="zh-TW" sz="6000" dirty="0" smtClean="0">
                <a:solidFill>
                  <a:srgbClr val="FF0000"/>
                </a:solidFill>
              </a:rPr>
              <a:t>(</a:t>
            </a:r>
            <a:r>
              <a:rPr lang="zh-TW" altLang="en-US" sz="6000" dirty="0" smtClean="0">
                <a:solidFill>
                  <a:srgbClr val="FF0000"/>
                </a:solidFill>
              </a:rPr>
              <a:t>第二部分</a:t>
            </a:r>
            <a:r>
              <a:rPr lang="en-US" altLang="zh-TW" sz="6000" dirty="0" smtClean="0">
                <a:solidFill>
                  <a:srgbClr val="FF0000"/>
                </a:solidFill>
              </a:rPr>
              <a:t>)</a:t>
            </a:r>
            <a:endParaRPr lang="zh-TW" altLang="en-US" sz="6000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95335" y="1040860"/>
            <a:ext cx="9572017" cy="5689724"/>
          </a:xfrm>
        </p:spPr>
        <p:txBody>
          <a:bodyPr/>
          <a:lstStyle/>
          <a:p>
            <a:r>
              <a:rPr lang="zh-TW" altLang="en-US" sz="3200" b="1" dirty="0">
                <a:solidFill>
                  <a:srgbClr val="FF0000"/>
                </a:solidFill>
                <a:latin typeface="+mn-ea"/>
              </a:rPr>
              <a:t>高</a:t>
            </a:r>
            <a:r>
              <a:rPr lang="zh-TW" altLang="en-US" sz="3200" b="1" dirty="0" smtClean="0">
                <a:solidFill>
                  <a:srgbClr val="FF0000"/>
                </a:solidFill>
                <a:latin typeface="+mn-ea"/>
              </a:rPr>
              <a:t>中職</a:t>
            </a:r>
            <a:endParaRPr lang="en-US" altLang="zh-TW" sz="3200" b="1" dirty="0" smtClean="0">
              <a:solidFill>
                <a:srgbClr val="FF0000"/>
              </a:solidFill>
              <a:latin typeface="+mn-ea"/>
            </a:endParaRPr>
          </a:p>
          <a:p>
            <a:pPr lvl="1"/>
            <a:r>
              <a:rPr lang="zh-TW" altLang="en-US" sz="3200" dirty="0" smtClean="0">
                <a:solidFill>
                  <a:schemeClr val="tx1"/>
                </a:solidFill>
                <a:latin typeface="+mn-ea"/>
              </a:rPr>
              <a:t>學習</a:t>
            </a:r>
            <a:r>
              <a:rPr lang="zh-TW" altLang="en-US" sz="3200" dirty="0">
                <a:solidFill>
                  <a:schemeClr val="tx1"/>
                </a:solidFill>
                <a:latin typeface="+mn-ea"/>
              </a:rPr>
              <a:t>區完全</a:t>
            </a:r>
            <a:r>
              <a:rPr lang="zh-TW" altLang="en-US" sz="3200" dirty="0" smtClean="0">
                <a:solidFill>
                  <a:schemeClr val="tx1"/>
                </a:solidFill>
                <a:latin typeface="+mn-ea"/>
              </a:rPr>
              <a:t>免試</a:t>
            </a:r>
            <a:endParaRPr lang="en-US" altLang="zh-TW" sz="3200" dirty="0" smtClean="0">
              <a:solidFill>
                <a:schemeClr val="tx1"/>
              </a:solidFill>
              <a:latin typeface="+mn-ea"/>
            </a:endParaRPr>
          </a:p>
          <a:p>
            <a:pPr lvl="1"/>
            <a:r>
              <a:rPr lang="zh-TW" altLang="en-US" sz="3200" b="1" u="sng" dirty="0">
                <a:solidFill>
                  <a:srgbClr val="FF0000"/>
                </a:solidFill>
                <a:latin typeface="+mn-ea"/>
              </a:rPr>
              <a:t>特色招生甄選</a:t>
            </a:r>
            <a:r>
              <a:rPr lang="zh-TW" altLang="en-US" sz="3200" b="1" u="sng" dirty="0" smtClean="0">
                <a:solidFill>
                  <a:srgbClr val="FF0000"/>
                </a:solidFill>
                <a:latin typeface="+mn-ea"/>
              </a:rPr>
              <a:t>入學</a:t>
            </a:r>
            <a:endParaRPr lang="en-US" altLang="zh-TW" sz="3200" b="1" u="sng" dirty="0" smtClean="0">
              <a:solidFill>
                <a:srgbClr val="FF0000"/>
              </a:solidFill>
              <a:latin typeface="+mn-ea"/>
            </a:endParaRPr>
          </a:p>
          <a:p>
            <a:pPr lvl="2"/>
            <a:r>
              <a:rPr lang="zh-TW" altLang="en-US" sz="3200" dirty="0" smtClean="0">
                <a:solidFill>
                  <a:schemeClr val="tx1"/>
                </a:solidFill>
                <a:latin typeface="+mn-ea"/>
              </a:rPr>
              <a:t>藝才 體育 科學</a:t>
            </a:r>
            <a:endParaRPr lang="en-US" altLang="zh-TW" sz="3200" dirty="0" smtClean="0">
              <a:solidFill>
                <a:schemeClr val="tx1"/>
              </a:solidFill>
              <a:latin typeface="+mn-ea"/>
            </a:endParaRPr>
          </a:p>
          <a:p>
            <a:pPr lvl="2"/>
            <a:r>
              <a:rPr lang="zh-TW" altLang="en-US" sz="3200" dirty="0" smtClean="0">
                <a:solidFill>
                  <a:schemeClr val="tx1"/>
                </a:solidFill>
                <a:latin typeface="+mn-ea"/>
              </a:rPr>
              <a:t>事業群科</a:t>
            </a:r>
            <a:endParaRPr lang="en-US" altLang="zh-TW" sz="3200" dirty="0" smtClean="0">
              <a:solidFill>
                <a:schemeClr val="tx1"/>
              </a:solidFill>
              <a:latin typeface="+mn-ea"/>
            </a:endParaRPr>
          </a:p>
          <a:p>
            <a:r>
              <a:rPr lang="zh-TW" altLang="en-US" sz="3200" b="1" dirty="0" smtClean="0">
                <a:solidFill>
                  <a:srgbClr val="FF0000"/>
                </a:solidFill>
              </a:rPr>
              <a:t>五專 </a:t>
            </a:r>
            <a:endParaRPr lang="en-US" altLang="zh-TW" sz="3200" b="1" dirty="0" smtClean="0">
              <a:solidFill>
                <a:srgbClr val="FF0000"/>
              </a:solidFill>
            </a:endParaRPr>
          </a:p>
          <a:p>
            <a:pPr lvl="1"/>
            <a:r>
              <a:rPr lang="zh-TW" altLang="en-US" sz="3200" b="1" dirty="0" smtClean="0"/>
              <a:t>五專優先免試</a:t>
            </a:r>
            <a:endParaRPr lang="en-US" altLang="zh-TW" sz="3200" b="1" dirty="0" smtClean="0"/>
          </a:p>
          <a:p>
            <a:pPr lvl="1"/>
            <a:r>
              <a:rPr lang="zh-TW" altLang="en-US" sz="3200" b="1" dirty="0" smtClean="0"/>
              <a:t>五專免試</a:t>
            </a:r>
            <a:endParaRPr lang="en-US" altLang="zh-TW" sz="3200" b="1" dirty="0" smtClean="0"/>
          </a:p>
          <a:p>
            <a:pPr lvl="1"/>
            <a:r>
              <a:rPr lang="zh-TW" altLang="en-US" sz="3200" b="1" dirty="0" smtClean="0">
                <a:solidFill>
                  <a:schemeClr val="tx1"/>
                </a:solidFill>
              </a:rPr>
              <a:t>特色</a:t>
            </a:r>
            <a:r>
              <a:rPr lang="zh-TW" altLang="en-US" sz="3200" b="1" dirty="0">
                <a:solidFill>
                  <a:schemeClr val="tx1"/>
                </a:solidFill>
              </a:rPr>
              <a:t>招生甄選入學</a:t>
            </a:r>
            <a:endParaRPr lang="en-US" altLang="zh-TW" sz="3200" b="1" dirty="0" smtClean="0">
              <a:solidFill>
                <a:schemeClr val="tx1"/>
              </a:solidFill>
            </a:endParaRPr>
          </a:p>
          <a:p>
            <a:r>
              <a:rPr lang="zh-TW" altLang="en-US" sz="3200" b="1" dirty="0" smtClean="0">
                <a:solidFill>
                  <a:srgbClr val="FF0000"/>
                </a:solidFill>
              </a:rPr>
              <a:t>相關資源網站</a:t>
            </a:r>
            <a:endParaRPr lang="en-US" altLang="zh-TW" sz="3200" b="1" dirty="0" smtClean="0">
              <a:solidFill>
                <a:srgbClr val="FF0000"/>
              </a:solidFill>
            </a:endParaRPr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797B8-7E70-45A3-B78E-8E1ED62D50C4}" type="slidenum">
              <a:rPr lang="zh-TW" altLang="en-US" smtClean="0"/>
              <a:pPr>
                <a:defRPr/>
              </a:pPr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50166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標題 1"/>
          <p:cNvSpPr txBox="1">
            <a:spLocks/>
          </p:cNvSpPr>
          <p:nvPr/>
        </p:nvSpPr>
        <p:spPr bwMode="auto">
          <a:xfrm>
            <a:off x="1766888" y="431800"/>
            <a:ext cx="9409112" cy="863600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557213" indent="-214313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857250" indent="-171450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0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200150" indent="-171450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1543050" indent="-171450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0002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4574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29146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3718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十四</a:t>
            </a:r>
            <a:r>
              <a:rPr kumimoji="0" lang="en-US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試辦學習區完全免試</a:t>
            </a:r>
            <a:r>
              <a:rPr kumimoji="0" lang="en-US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kumimoji="0"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重要日程表</a:t>
            </a:r>
          </a:p>
        </p:txBody>
      </p:sp>
      <p:graphicFrame>
        <p:nvGraphicFramePr>
          <p:cNvPr id="7" name="內容版面配置區 6">
            <a:extLst>
              <a:ext uri="{FF2B5EF4-FFF2-40B4-BE49-F238E27FC236}">
                <a16:creationId xmlns:a16="http://schemas.microsoft.com/office/drawing/2014/main" id="{42099833-BBF3-41A8-AD55-6AF51CF8C2E2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149350" y="1446213"/>
          <a:ext cx="10795000" cy="47053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132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17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43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項目</a:t>
                      </a:r>
                      <a:endParaRPr lang="zh-TW" sz="3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3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日期</a:t>
                      </a:r>
                      <a:endParaRPr lang="zh-TW" sz="3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2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國中集體</a:t>
                      </a:r>
                      <a:r>
                        <a:rPr lang="zh-TW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報名</a:t>
                      </a:r>
                      <a:endParaRPr lang="zh-TW" sz="3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en-US" altLang="zh-TW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</a:t>
                      </a:r>
                      <a:r>
                        <a:rPr lang="zh-TW" altLang="en-US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  <a:r>
                        <a:rPr lang="en-US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r>
                        <a:rPr lang="zh-TW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  <a:r>
                        <a:rPr lang="en-US" altLang="zh-TW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6-7</a:t>
                      </a:r>
                      <a:r>
                        <a:rPr lang="zh-TW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</a:t>
                      </a:r>
                      <a:r>
                        <a:rPr lang="en-US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四</a:t>
                      </a:r>
                      <a:r>
                        <a:rPr lang="en-US" altLang="zh-TW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</a:t>
                      </a:r>
                      <a:r>
                        <a:rPr lang="zh-TW" altLang="en-US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五</a:t>
                      </a:r>
                      <a:r>
                        <a:rPr lang="en-US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sz="3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203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公告錄取名單</a:t>
                      </a:r>
                      <a:endParaRPr lang="zh-TW" sz="3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en-US" altLang="zh-TW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</a:t>
                      </a:r>
                      <a:r>
                        <a:rPr lang="zh-TW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  <a:r>
                        <a:rPr lang="en-US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r>
                        <a:rPr lang="zh-TW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  <a:r>
                        <a:rPr lang="en-US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en-US" altLang="zh-TW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lang="zh-TW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</a:t>
                      </a:r>
                      <a:r>
                        <a:rPr lang="en-US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四</a:t>
                      </a:r>
                      <a:r>
                        <a:rPr lang="en-US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sz="3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2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3.</a:t>
                      </a:r>
                      <a:r>
                        <a:rPr lang="zh-TW" altLang="en-US" sz="3200" b="1" kern="10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國中教育會考</a:t>
                      </a:r>
                      <a:endParaRPr lang="zh-TW" sz="3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en-US" altLang="zh-TW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</a:t>
                      </a:r>
                      <a:r>
                        <a:rPr lang="zh-TW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  <a:r>
                        <a:rPr lang="en-US" altLang="zh-TW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r>
                        <a:rPr lang="zh-TW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  <a:r>
                        <a:rPr lang="en-US" altLang="zh-TW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15-16</a:t>
                      </a:r>
                      <a:r>
                        <a:rPr lang="zh-TW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</a:t>
                      </a:r>
                      <a:r>
                        <a:rPr lang="en-US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六</a:t>
                      </a:r>
                      <a:r>
                        <a:rPr lang="en-US" altLang="zh-TW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</a:t>
                      </a:r>
                      <a:r>
                        <a:rPr lang="zh-TW" altLang="en-US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</a:t>
                      </a:r>
                      <a:r>
                        <a:rPr lang="en-US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sz="3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22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4.</a:t>
                      </a:r>
                      <a:r>
                        <a:rPr lang="zh-TW" altLang="en-US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錄取</a:t>
                      </a:r>
                      <a:r>
                        <a:rPr lang="zh-TW" altLang="zh-TW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報到</a:t>
                      </a:r>
                      <a:endParaRPr lang="zh-TW" sz="3200" b="1" kern="100" dirty="0">
                        <a:solidFill>
                          <a:schemeClr val="lt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110</a:t>
                      </a:r>
                      <a:r>
                        <a:rPr lang="zh-TW" altLang="zh-TW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  <a:r>
                        <a:rPr lang="en-US" altLang="zh-TW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</a:t>
                      </a:r>
                      <a:r>
                        <a:rPr lang="zh-TW" altLang="zh-TW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  <a:r>
                        <a:rPr lang="en-US" altLang="zh-TW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</a:t>
                      </a:r>
                      <a:r>
                        <a:rPr lang="zh-TW" altLang="zh-TW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</a:t>
                      </a:r>
                      <a:r>
                        <a:rPr lang="en-US" altLang="zh-TW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四</a:t>
                      </a:r>
                      <a:r>
                        <a:rPr lang="en-US" altLang="zh-TW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zh-TW" sz="3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22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r>
                        <a:rPr lang="en-US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.</a:t>
                      </a:r>
                      <a:r>
                        <a:rPr lang="zh-TW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已報到</a:t>
                      </a:r>
                      <a:r>
                        <a:rPr lang="zh-TW" altLang="en-US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者</a:t>
                      </a:r>
                      <a:r>
                        <a:rPr lang="zh-TW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聲明放棄錄取資格</a:t>
                      </a:r>
                      <a:endParaRPr lang="zh-TW" sz="3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en-US" altLang="zh-TW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</a:t>
                      </a:r>
                      <a:r>
                        <a:rPr lang="zh-TW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  <a:r>
                        <a:rPr lang="en-US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</a:t>
                      </a:r>
                      <a:r>
                        <a:rPr lang="zh-TW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  <a:r>
                        <a:rPr lang="en-US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en-US" altLang="zh-TW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</a:t>
                      </a:r>
                      <a:r>
                        <a:rPr lang="en-US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五</a:t>
                      </a:r>
                      <a:r>
                        <a:rPr lang="en-US" sz="3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sz="3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投影片編號版面配置區 11">
            <a:extLst>
              <a:ext uri="{FF2B5EF4-FFF2-40B4-BE49-F238E27FC236}">
                <a16:creationId xmlns:a16="http://schemas.microsoft.com/office/drawing/2014/main" id="{CE1C7551-1641-412E-8562-440F1E457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7BCE92-EB7B-4203-B62B-3B5BA4CEB04B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616591"/>
      </p:ext>
    </p:extLst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5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556022" indent="-213122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856060" indent="-17026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198960" indent="-17026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1541860" indent="-17026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1884760" indent="-17026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227660" indent="-17026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2570560" indent="-17026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2913460" indent="-17026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defTabSz="685800">
              <a:defRPr/>
            </a:pPr>
            <a:fld id="{DBAB181C-8C2B-427D-9724-69C0E808B1BE}" type="slidenum">
              <a:rPr kumimoji="0" lang="zh-TW" altLang="en-US">
                <a:solidFill>
                  <a:srgbClr val="FEFFFF"/>
                </a:solidFill>
                <a:latin typeface="Century Gothic" panose="020B0502020202020204" pitchFamily="34" charset="0"/>
              </a:rPr>
              <a:pPr defTabSz="685800">
                <a:defRPr/>
              </a:pPr>
              <a:t>54</a:t>
            </a:fld>
            <a:endParaRPr kumimoji="0" lang="zh-TW" altLang="en-US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9" name="內容版面配置區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2886854"/>
              </p:ext>
            </p:extLst>
          </p:nvPr>
        </p:nvGraphicFramePr>
        <p:xfrm>
          <a:off x="1674308" y="1961525"/>
          <a:ext cx="9892852" cy="35452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75945">
                  <a:extLst>
                    <a:ext uri="{9D8B030D-6E8A-4147-A177-3AD203B41FA5}">
                      <a16:colId xmlns:a16="http://schemas.microsoft.com/office/drawing/2014/main" val="2133117232"/>
                    </a:ext>
                  </a:extLst>
                </a:gridCol>
                <a:gridCol w="3010496">
                  <a:extLst>
                    <a:ext uri="{9D8B030D-6E8A-4147-A177-3AD203B41FA5}">
                      <a16:colId xmlns:a16="http://schemas.microsoft.com/office/drawing/2014/main" val="3251991606"/>
                    </a:ext>
                  </a:extLst>
                </a:gridCol>
                <a:gridCol w="1625011">
                  <a:extLst>
                    <a:ext uri="{9D8B030D-6E8A-4147-A177-3AD203B41FA5}">
                      <a16:colId xmlns:a16="http://schemas.microsoft.com/office/drawing/2014/main" val="1708508259"/>
                    </a:ext>
                  </a:extLst>
                </a:gridCol>
                <a:gridCol w="3581400">
                  <a:extLst>
                    <a:ext uri="{9D8B030D-6E8A-4147-A177-3AD203B41FA5}">
                      <a16:colId xmlns:a16="http://schemas.microsoft.com/office/drawing/2014/main" val="3430214061"/>
                    </a:ext>
                  </a:extLst>
                </a:gridCol>
              </a:tblGrid>
              <a:tr h="543607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高級中學</a:t>
                      </a:r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280" marR="7280" marT="72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招生科別</a:t>
                      </a:r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280" marR="7280" marT="72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招生名額</a:t>
                      </a:r>
                    </a:p>
                  </a:txBody>
                  <a:tcPr marL="7280" marR="7280" marT="72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對應國中</a:t>
                      </a:r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280" marR="7280" marT="72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225108"/>
                  </a:ext>
                </a:extLst>
              </a:tr>
              <a:tr h="76520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2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北門農工</a:t>
                      </a:r>
                    </a:p>
                  </a:txBody>
                  <a:tcPr marL="7280" marR="7280" marT="72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zh-TW" altLang="en-US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電腦機械製圖科</a:t>
                      </a:r>
                      <a:endParaRPr lang="zh-TW" sz="2800" u="none" strike="noStrike" kern="1200" dirty="0">
                        <a:solidFill>
                          <a:schemeClr val="dk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42</a:t>
                      </a:r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280" marR="7280" marT="72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zh-TW" altLang="en-US" sz="2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佳里國中、佳興國中</a:t>
                      </a:r>
                      <a:endParaRPr lang="en-US" altLang="zh-TW" sz="2800" b="0" i="0" u="none" strike="noStrike" kern="1200" dirty="0">
                        <a:solidFill>
                          <a:schemeClr val="dk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r>
                        <a:rPr lang="zh-TW" altLang="en-US" sz="2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學甲國中、竹橋國中</a:t>
                      </a:r>
                      <a:endParaRPr lang="en-US" altLang="zh-TW" sz="2800" b="0" i="0" u="none" strike="noStrike" kern="1200" dirty="0">
                        <a:solidFill>
                          <a:schemeClr val="dk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r>
                        <a:rPr lang="zh-TW" altLang="en-US" sz="2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後港國中、將軍國中</a:t>
                      </a:r>
                      <a:endParaRPr lang="en-US" altLang="zh-TW" sz="2800" b="0" i="0" u="none" strike="noStrike" kern="1200" dirty="0">
                        <a:solidFill>
                          <a:schemeClr val="dk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r>
                        <a:rPr lang="zh-TW" altLang="en-US" sz="2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北門國中、昭明國中</a:t>
                      </a:r>
                    </a:p>
                  </a:txBody>
                  <a:tcPr marL="7280" marR="7280" marT="72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1526503"/>
                  </a:ext>
                </a:extLst>
              </a:tr>
              <a:tr h="76520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zh-TW" altLang="en-US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造園科</a:t>
                      </a:r>
                      <a:endParaRPr lang="zh-TW" sz="2800" u="none" strike="noStrike" kern="1200" dirty="0">
                        <a:solidFill>
                          <a:schemeClr val="dk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18</a:t>
                      </a:r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280" marR="7280" marT="72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6198524"/>
                  </a:ext>
                </a:extLst>
              </a:tr>
              <a:tr h="112949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80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善化高中</a:t>
                      </a:r>
                    </a:p>
                  </a:txBody>
                  <a:tcPr marL="7280" marR="7280" marT="72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zh-TW" altLang="en-US" sz="2800" u="none" strike="noStrike" kern="12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普通科</a:t>
                      </a:r>
                      <a:endParaRPr lang="zh-TW" sz="2800" u="none" strike="noStrike" kern="12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189</a:t>
                      </a:r>
                      <a:endParaRPr lang="zh-TW" altLang="en-US" sz="2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280" marR="7280" marT="72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善化國中、</a:t>
                      </a:r>
                      <a:r>
                        <a:rPr lang="zh-TW" altLang="en-US" sz="2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新市國中</a:t>
                      </a:r>
                      <a:endParaRPr lang="en-US" altLang="zh-TW" sz="2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南科實中、安定國中</a:t>
                      </a:r>
                      <a:endParaRPr lang="en-US" altLang="zh-TW" sz="2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大內國中、山上國中</a:t>
                      </a:r>
                    </a:p>
                  </a:txBody>
                  <a:tcPr marL="7280" marR="7280" marT="72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4874164"/>
                  </a:ext>
                </a:extLst>
              </a:tr>
            </a:tbl>
          </a:graphicData>
        </a:graphic>
      </p:graphicFrame>
      <p:sp>
        <p:nvSpPr>
          <p:cNvPr id="8" name="文字方塊 7"/>
          <p:cNvSpPr txBox="1">
            <a:spLocks noChangeArrowheads="1"/>
          </p:cNvSpPr>
          <p:nvPr/>
        </p:nvSpPr>
        <p:spPr bwMode="auto">
          <a:xfrm>
            <a:off x="1671638" y="1375497"/>
            <a:ext cx="4395158" cy="523220"/>
          </a:xfrm>
          <a:prstGeom prst="rect">
            <a:avLst/>
          </a:prstGeom>
          <a:solidFill>
            <a:srgbClr val="00FF00"/>
          </a:solidFill>
          <a:ln w="38100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lvl="0">
              <a:defRPr/>
            </a:pPr>
            <a:r>
              <a:rPr lang="zh-TW" altLang="en-US" sz="2800" b="1" dirty="0">
                <a:solidFill>
                  <a:srgbClr val="FF0000"/>
                </a:solidFill>
              </a:rPr>
              <a:t>請依</a:t>
            </a:r>
            <a:r>
              <a:rPr lang="en-US" altLang="zh-TW" sz="2800" b="1" dirty="0">
                <a:solidFill>
                  <a:srgbClr val="FF0000"/>
                </a:solidFill>
              </a:rPr>
              <a:t>110</a:t>
            </a:r>
            <a:r>
              <a:rPr lang="zh-TW" altLang="en-US" sz="2800" b="1" dirty="0">
                <a:solidFill>
                  <a:srgbClr val="FF0000"/>
                </a:solidFill>
              </a:rPr>
              <a:t>年度簡章公告為準</a:t>
            </a:r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9EE8F6CC-491C-4E71-BDB3-E4C4A5FA5A32}"/>
              </a:ext>
            </a:extLst>
          </p:cNvPr>
          <p:cNvSpPr txBox="1">
            <a:spLocks/>
          </p:cNvSpPr>
          <p:nvPr/>
        </p:nvSpPr>
        <p:spPr bwMode="auto">
          <a:xfrm>
            <a:off x="1671638" y="355600"/>
            <a:ext cx="10110787" cy="863600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557213" indent="-214313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857250" indent="-171450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0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200150" indent="-171450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1543050" indent="-171450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0002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4574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29146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3718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 typeface="Wingdings 3" panose="05040102010807070707" pitchFamily="18" charset="2"/>
              <a:buNone/>
            </a:pPr>
            <a:r>
              <a:rPr kumimoji="0" lang="en-US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十四</a:t>
            </a:r>
            <a:r>
              <a:rPr kumimoji="0" lang="en-US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試辦學習區完全免試</a:t>
            </a:r>
            <a:r>
              <a:rPr kumimoji="0" lang="en-US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—110</a:t>
            </a:r>
            <a:r>
              <a:rPr kumimoji="0"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辦理學校</a:t>
            </a:r>
          </a:p>
        </p:txBody>
      </p:sp>
    </p:spTree>
    <p:extLst>
      <p:ext uri="{BB962C8B-B14F-4D97-AF65-F5344CB8AC3E}">
        <p14:creationId xmlns:p14="http://schemas.microsoft.com/office/powerpoint/2010/main" val="21026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5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556022" indent="-213122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856060" indent="-17026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198960" indent="-17026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1541860" indent="-17026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1884760" indent="-17026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227660" indent="-17026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2570560" indent="-17026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2913460" indent="-17026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defTabSz="685800">
              <a:defRPr/>
            </a:pPr>
            <a:fld id="{DBAB181C-8C2B-427D-9724-69C0E808B1BE}" type="slidenum">
              <a:rPr kumimoji="0" lang="zh-TW" altLang="en-US">
                <a:solidFill>
                  <a:srgbClr val="FEFFFF"/>
                </a:solidFill>
                <a:latin typeface="Century Gothic" panose="020B0502020202020204" pitchFamily="34" charset="0"/>
              </a:rPr>
              <a:pPr defTabSz="685800">
                <a:defRPr/>
              </a:pPr>
              <a:t>55</a:t>
            </a:fld>
            <a:endParaRPr kumimoji="0" lang="zh-TW" altLang="en-US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9" name="內容版面配置區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7018966"/>
              </p:ext>
            </p:extLst>
          </p:nvPr>
        </p:nvGraphicFramePr>
        <p:xfrm>
          <a:off x="1703513" y="1931044"/>
          <a:ext cx="9802687" cy="35190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16188">
                  <a:extLst>
                    <a:ext uri="{9D8B030D-6E8A-4147-A177-3AD203B41FA5}">
                      <a16:colId xmlns:a16="http://schemas.microsoft.com/office/drawing/2014/main" val="2133117232"/>
                    </a:ext>
                  </a:extLst>
                </a:gridCol>
                <a:gridCol w="2903154">
                  <a:extLst>
                    <a:ext uri="{9D8B030D-6E8A-4147-A177-3AD203B41FA5}">
                      <a16:colId xmlns:a16="http://schemas.microsoft.com/office/drawing/2014/main" val="3251991606"/>
                    </a:ext>
                  </a:extLst>
                </a:gridCol>
                <a:gridCol w="1988170">
                  <a:extLst>
                    <a:ext uri="{9D8B030D-6E8A-4147-A177-3AD203B41FA5}">
                      <a16:colId xmlns:a16="http://schemas.microsoft.com/office/drawing/2014/main" val="1708508259"/>
                    </a:ext>
                  </a:extLst>
                </a:gridCol>
                <a:gridCol w="3295175">
                  <a:extLst>
                    <a:ext uri="{9D8B030D-6E8A-4147-A177-3AD203B41FA5}">
                      <a16:colId xmlns:a16="http://schemas.microsoft.com/office/drawing/2014/main" val="3430214061"/>
                    </a:ext>
                  </a:extLst>
                </a:gridCol>
              </a:tblGrid>
              <a:tr h="36726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高級中學</a:t>
                      </a:r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280" marR="7280" marT="72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招生科別</a:t>
                      </a:r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280" marR="7280" marT="72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招生名額</a:t>
                      </a:r>
                    </a:p>
                  </a:txBody>
                  <a:tcPr marL="7280" marR="7280" marT="72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對應國中</a:t>
                      </a:r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280" marR="7280" marT="72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225108"/>
                  </a:ext>
                </a:extLst>
              </a:tr>
              <a:tr h="514171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zh-TW" altLang="en-US" sz="2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玉井工商</a:t>
                      </a:r>
                    </a:p>
                  </a:txBody>
                  <a:tcPr marL="7280" marR="7280" marT="72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zh-TW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普通科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25</a:t>
                      </a:r>
                      <a:endParaRPr lang="zh-TW" sz="2800" b="0" i="0" u="none" strike="noStrike" kern="1200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l"/>
                      <a:r>
                        <a:rPr lang="zh-TW" altLang="zh-TW" sz="2800" kern="12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玉井國中、楠西國中</a:t>
                      </a:r>
                    </a:p>
                    <a:p>
                      <a:pPr algn="l"/>
                      <a:r>
                        <a:rPr lang="zh-TW" altLang="zh-TW" sz="2800" kern="12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南化國中、左鎮國中</a:t>
                      </a:r>
                    </a:p>
                    <a:p>
                      <a:pPr algn="l"/>
                      <a:r>
                        <a:rPr lang="zh-TW" altLang="zh-TW" sz="2800" kern="12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山上國中、大內國中</a:t>
                      </a:r>
                    </a:p>
                    <a:p>
                      <a:pPr algn="l"/>
                      <a:r>
                        <a:rPr lang="zh-TW" altLang="zh-TW" sz="2800" kern="12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新市國中</a:t>
                      </a:r>
                    </a:p>
                    <a:p>
                      <a:pPr algn="l"/>
                      <a:r>
                        <a:rPr lang="zh-TW" altLang="zh-TW" sz="2800" kern="12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南科實中附設國中</a:t>
                      </a:r>
                      <a:endParaRPr lang="zh-TW" alt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280" marR="7280" marT="72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1526503"/>
                  </a:ext>
                </a:extLst>
              </a:tr>
              <a:tr h="51417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zh-TW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化工科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25</a:t>
                      </a:r>
                      <a:endParaRPr lang="zh-TW" sz="2800" b="0" i="0" u="none" strike="noStrike" kern="1200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1052666"/>
                  </a:ext>
                </a:extLst>
              </a:tr>
              <a:tr h="51417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zh-TW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電子科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25</a:t>
                      </a:r>
                      <a:endParaRPr lang="zh-TW" sz="2800" b="0" i="0" u="none" strike="noStrike" kern="1200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00355"/>
                  </a:ext>
                </a:extLst>
              </a:tr>
              <a:tr h="51417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電</a:t>
                      </a:r>
                      <a:r>
                        <a:rPr lang="zh-TW" altLang="en-US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機</a:t>
                      </a:r>
                      <a:r>
                        <a:rPr lang="zh-TW" altLang="zh-TW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科</a:t>
                      </a:r>
                      <a:endParaRPr lang="zh-TW" sz="2800" u="none" strike="noStrike" kern="1200" dirty="0">
                        <a:solidFill>
                          <a:schemeClr val="dk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25</a:t>
                      </a:r>
                      <a:endParaRPr lang="zh-TW" sz="2800" b="0" i="0" u="none" strike="noStrike" kern="1200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9648822"/>
                  </a:ext>
                </a:extLst>
              </a:tr>
              <a:tr h="51417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zh-TW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資料處理科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25</a:t>
                      </a:r>
                      <a:endParaRPr lang="zh-TW" sz="2800" b="0" i="0" u="none" strike="noStrike" kern="1200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9649519"/>
                  </a:ext>
                </a:extLst>
              </a:tr>
              <a:tr h="51417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zh-TW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廣告設計科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25</a:t>
                      </a:r>
                      <a:endParaRPr lang="zh-TW" sz="2800" b="0" i="0" u="none" strike="noStrike" kern="1200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3544853"/>
                  </a:ext>
                </a:extLst>
              </a:tr>
            </a:tbl>
          </a:graphicData>
        </a:graphic>
      </p:graphicFrame>
      <p:sp>
        <p:nvSpPr>
          <p:cNvPr id="7" name="文字方塊 6"/>
          <p:cNvSpPr txBox="1">
            <a:spLocks noChangeArrowheads="1"/>
          </p:cNvSpPr>
          <p:nvPr/>
        </p:nvSpPr>
        <p:spPr bwMode="auto">
          <a:xfrm>
            <a:off x="1700842" y="1345017"/>
            <a:ext cx="4395158" cy="523220"/>
          </a:xfrm>
          <a:prstGeom prst="rect">
            <a:avLst/>
          </a:prstGeom>
          <a:solidFill>
            <a:srgbClr val="00FF00"/>
          </a:solidFill>
          <a:ln w="38100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lvl="0">
              <a:defRPr/>
            </a:pPr>
            <a:r>
              <a:rPr lang="zh-TW" altLang="en-US" sz="2800" b="1" dirty="0">
                <a:solidFill>
                  <a:srgbClr val="FF0000"/>
                </a:solidFill>
              </a:rPr>
              <a:t>請依</a:t>
            </a:r>
            <a:r>
              <a:rPr lang="en-US" altLang="zh-TW" sz="2800" b="1" dirty="0">
                <a:solidFill>
                  <a:srgbClr val="FF0000"/>
                </a:solidFill>
              </a:rPr>
              <a:t>110</a:t>
            </a:r>
            <a:r>
              <a:rPr lang="zh-TW" altLang="en-US" sz="2800" b="1" dirty="0">
                <a:solidFill>
                  <a:srgbClr val="FF0000"/>
                </a:solidFill>
              </a:rPr>
              <a:t>年度簡章公告為準</a:t>
            </a: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6B38DCFF-482C-4E3F-B3C7-0C02B29BC978}"/>
              </a:ext>
            </a:extLst>
          </p:cNvPr>
          <p:cNvSpPr txBox="1">
            <a:spLocks/>
          </p:cNvSpPr>
          <p:nvPr/>
        </p:nvSpPr>
        <p:spPr bwMode="auto">
          <a:xfrm>
            <a:off x="1671638" y="355600"/>
            <a:ext cx="10110787" cy="863600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557213" indent="-214313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857250" indent="-171450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0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200150" indent="-171450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1543050" indent="-171450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0002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4574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29146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3718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 typeface="Wingdings 3" panose="05040102010807070707" pitchFamily="18" charset="2"/>
              <a:buNone/>
            </a:pPr>
            <a:r>
              <a:rPr kumimoji="0" lang="en-US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十四</a:t>
            </a:r>
            <a:r>
              <a:rPr kumimoji="0" lang="en-US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試辦學習區完全免試</a:t>
            </a:r>
            <a:r>
              <a:rPr kumimoji="0" lang="en-US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—110</a:t>
            </a:r>
            <a:r>
              <a:rPr kumimoji="0"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辦理學校</a:t>
            </a:r>
          </a:p>
        </p:txBody>
      </p:sp>
    </p:spTree>
    <p:extLst>
      <p:ext uri="{BB962C8B-B14F-4D97-AF65-F5344CB8AC3E}">
        <p14:creationId xmlns:p14="http://schemas.microsoft.com/office/powerpoint/2010/main" val="76120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標題 1"/>
          <p:cNvSpPr txBox="1">
            <a:spLocks/>
          </p:cNvSpPr>
          <p:nvPr/>
        </p:nvSpPr>
        <p:spPr bwMode="auto">
          <a:xfrm>
            <a:off x="1766888" y="431800"/>
            <a:ext cx="7200900" cy="863600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557213" indent="-214313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857250" indent="-171450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0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200150" indent="-171450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1543050" indent="-171450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0002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4574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29146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3718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 typeface="Wingdings 3" panose="05040102010807070707" pitchFamily="18" charset="2"/>
              <a:buNone/>
            </a:pPr>
            <a:r>
              <a:rPr kumimoji="0" lang="en-US" altLang="zh-TW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十四</a:t>
            </a:r>
            <a:r>
              <a:rPr kumimoji="0" lang="en-US" altLang="zh-TW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試辦學習區完全免試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68A5928D-D87D-4E24-A46F-E5CABF0EC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5300" y="1689100"/>
            <a:ext cx="9874250" cy="4633913"/>
          </a:xfrm>
        </p:spPr>
        <p:txBody>
          <a:bodyPr/>
          <a:lstStyle/>
          <a:p>
            <a:pPr marL="257168" indent="-257168" defTabSz="342891">
              <a:spcBef>
                <a:spcPts val="751"/>
              </a:spcBef>
              <a:defRPr/>
            </a:pP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不採計會考成績</a:t>
            </a:r>
            <a:endParaRPr lang="en-US" altLang="zh-TW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57168" indent="-257168" defTabSz="342891">
              <a:spcBef>
                <a:spcPts val="751"/>
              </a:spcBef>
              <a:defRPr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報名人數未超過招生人數，則全部錄取。若有超額，則依臺南市免試入學超額比序表中之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多元學習表現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之分數進行超額比序。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(50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多元學習表現總積分相同者，則依照以下順序來進行比序：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defTabSz="342891">
              <a:spcBef>
                <a:spcPts val="751"/>
              </a:spcBef>
              <a:buFont typeface="Wingdings 3" panose="05040102010807070707" pitchFamily="18" charset="2"/>
              <a:buNone/>
              <a:defRPr/>
            </a:pP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 適 能、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社團參與、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獎勵紀錄、</a:t>
            </a:r>
            <a:endParaRPr lang="en-US" altLang="zh-TW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defTabSz="342891">
              <a:spcBef>
                <a:spcPts val="751"/>
              </a:spcBef>
              <a:buNone/>
              <a:defRPr/>
            </a:pP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服務學習、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競賽成績、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語言認證</a:t>
            </a:r>
            <a:endParaRPr lang="en-US" altLang="zh-TW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57168" indent="-257168" defTabSz="342891">
              <a:spcBef>
                <a:spcPts val="751"/>
              </a:spcBef>
              <a:defRPr/>
            </a:pPr>
            <a:r>
              <a:rPr lang="zh-TW" altLang="en-US" sz="3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選填方式採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一校一科</a:t>
            </a:r>
            <a:r>
              <a:rPr lang="zh-TW" altLang="en-US" sz="3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方式辦理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 marL="257168" indent="-257168" defTabSz="342891">
              <a:spcBef>
                <a:spcPts val="751"/>
              </a:spcBef>
              <a:defRPr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defTabSz="342891">
              <a:spcBef>
                <a:spcPts val="751"/>
              </a:spcBef>
              <a:buFont typeface="Wingdings 3" panose="05040102010807070707" pitchFamily="18" charset="2"/>
              <a:buNone/>
              <a:defRPr/>
            </a:pP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投影片編號版面配置區 11">
            <a:extLst>
              <a:ext uri="{FF2B5EF4-FFF2-40B4-BE49-F238E27FC236}">
                <a16:creationId xmlns:a16="http://schemas.microsoft.com/office/drawing/2014/main" id="{AEB672A4-0C11-447E-8D65-1FDCCF99C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7BCE92-EB7B-4203-B62B-3B5BA4CEB04B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056693"/>
      </p:ext>
    </p:extLst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標題 1"/>
          <p:cNvSpPr txBox="1">
            <a:spLocks/>
          </p:cNvSpPr>
          <p:nvPr/>
        </p:nvSpPr>
        <p:spPr bwMode="auto">
          <a:xfrm>
            <a:off x="1766888" y="431800"/>
            <a:ext cx="7200900" cy="863600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557213" indent="-214313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857250" indent="-171450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0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200150" indent="-171450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1543050" indent="-171450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0002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4574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29146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3718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 typeface="Wingdings 3" panose="05040102010807070707" pitchFamily="18" charset="2"/>
              <a:buNone/>
            </a:pPr>
            <a:r>
              <a:rPr kumimoji="0" lang="en-US" altLang="zh-TW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十四</a:t>
            </a:r>
            <a:r>
              <a:rPr kumimoji="0" lang="en-US" altLang="zh-TW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試辦學習區完全免試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68A5928D-D87D-4E24-A46F-E5CABF0EC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5300" y="1689100"/>
            <a:ext cx="9874250" cy="4633913"/>
          </a:xfrm>
        </p:spPr>
        <p:txBody>
          <a:bodyPr/>
          <a:lstStyle/>
          <a:p>
            <a:pPr marL="257168" indent="-257168" defTabSz="342891">
              <a:spcBef>
                <a:spcPts val="751"/>
              </a:spcBef>
              <a:defRPr/>
            </a:pP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不採計會考成績</a:t>
            </a:r>
            <a:endParaRPr lang="en-US" altLang="zh-TW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57168" indent="-257168" defTabSz="342891">
              <a:spcBef>
                <a:spcPts val="751"/>
              </a:spcBef>
              <a:defRPr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報名人數未超過招生人數，則全部錄取。若有超額，則依臺南市免試入學超額比序表中之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多元學習表現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之分數進行超額比序。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(50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多元學習表現總積分相同者，則依照以下順序來進行比序：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defTabSz="342891">
              <a:spcBef>
                <a:spcPts val="751"/>
              </a:spcBef>
              <a:buFont typeface="Wingdings 3" panose="05040102010807070707" pitchFamily="18" charset="2"/>
              <a:buNone/>
              <a:defRPr/>
            </a:pP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 適 能、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社團參與、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獎勵紀錄、</a:t>
            </a:r>
            <a:endParaRPr lang="en-US" altLang="zh-TW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defTabSz="342891">
              <a:spcBef>
                <a:spcPts val="751"/>
              </a:spcBef>
              <a:buNone/>
              <a:defRPr/>
            </a:pP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服務學習、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競賽成績、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語言認證</a:t>
            </a:r>
            <a:endParaRPr lang="en-US" altLang="zh-TW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57168" indent="-257168" defTabSz="342891">
              <a:spcBef>
                <a:spcPts val="751"/>
              </a:spcBef>
              <a:defRPr/>
            </a:pPr>
            <a:r>
              <a:rPr lang="zh-TW" altLang="en-US" sz="3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選填方式採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一校一科</a:t>
            </a:r>
            <a:r>
              <a:rPr lang="zh-TW" altLang="en-US" sz="3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方式辦理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 marL="257168" indent="-257168" defTabSz="342891">
              <a:spcBef>
                <a:spcPts val="751"/>
              </a:spcBef>
              <a:defRPr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defTabSz="342891">
              <a:spcBef>
                <a:spcPts val="751"/>
              </a:spcBef>
              <a:buFont typeface="Wingdings 3" panose="05040102010807070707" pitchFamily="18" charset="2"/>
              <a:buNone/>
              <a:defRPr/>
            </a:pP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510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1363" indent="-2841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1413" indent="-227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598613" indent="-227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5813" indent="-227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477332A6-9E8B-4794-AD10-D7B4C45CCC79}" type="slidenum">
              <a:rPr kumimoji="0" lang="zh-TW" altLang="en-US" sz="2000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57</a:t>
            </a:fld>
            <a:endParaRPr kumimoji="0" lang="zh-TW" altLang="en-US" sz="2000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0EB7F6F-89F8-433F-861D-9FC0A2744C4E}"/>
              </a:ext>
            </a:extLst>
          </p:cNvPr>
          <p:cNvSpPr/>
          <p:nvPr/>
        </p:nvSpPr>
        <p:spPr>
          <a:xfrm>
            <a:off x="2667000" y="2705100"/>
            <a:ext cx="6858000" cy="1122363"/>
          </a:xfrm>
          <a:prstGeom prst="rect">
            <a:avLst/>
          </a:prstGeom>
          <a:solidFill>
            <a:srgbClr val="008000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333">
              <a:solidFill>
                <a:prstClr val="white"/>
              </a:solidFill>
            </a:endParaRPr>
          </a:p>
        </p:txBody>
      </p:sp>
      <p:sp>
        <p:nvSpPr>
          <p:cNvPr id="176131" name="標題 3"/>
          <p:cNvSpPr>
            <a:spLocks noGrp="1"/>
          </p:cNvSpPr>
          <p:nvPr>
            <p:ph type="title"/>
          </p:nvPr>
        </p:nvSpPr>
        <p:spPr>
          <a:xfrm>
            <a:off x="2667000" y="2790825"/>
            <a:ext cx="6858000" cy="950913"/>
          </a:xfrm>
          <a:solidFill>
            <a:srgbClr val="0000FF"/>
          </a:solidFill>
        </p:spPr>
        <p:txBody>
          <a:bodyPr/>
          <a:lstStyle/>
          <a:p>
            <a:pPr eaLnBrk="1" hangingPunct="1"/>
            <a:r>
              <a:rPr lang="zh-TW" altLang="en-US" sz="48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五、特色招生甄選入學</a:t>
            </a:r>
          </a:p>
        </p:txBody>
      </p:sp>
      <p:pic>
        <p:nvPicPr>
          <p:cNvPr id="176132" name="圖片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475" y="1479550"/>
            <a:ext cx="4073525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B5F78066-51B0-4E4A-9B31-7580D59A5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92413" y="3827463"/>
            <a:ext cx="7581900" cy="241935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藝術才能班：音樂、美術、舞蹈、戲劇</a:t>
            </a:r>
            <a:endParaRPr lang="en-US" altLang="zh-TW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defRPr/>
            </a:pP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endParaRPr lang="en-US" altLang="zh-TW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defRPr/>
            </a:pP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科學班</a:t>
            </a:r>
            <a:endParaRPr lang="en-US" altLang="zh-TW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defRPr/>
            </a:pP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專業群科</a:t>
            </a:r>
            <a:endParaRPr lang="en-US" altLang="zh-TW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endParaRPr lang="zh-TW" altLang="en-US" sz="3200" dirty="0">
              <a:ea typeface="超研澤粗魏碑" panose="02010609010101010101" pitchFamily="49" charset="-120"/>
            </a:endParaRPr>
          </a:p>
        </p:txBody>
      </p:sp>
      <p:sp>
        <p:nvSpPr>
          <p:cNvPr id="176134" name="投影片編號版面配置區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7FEDB193-BA92-49AB-B24C-7F86BCC4CDB7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58</a:t>
            </a:fld>
            <a:endParaRPr kumimoji="0" lang="zh-TW" altLang="en-US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>
    <p:wipe dir="d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標題 1"/>
          <p:cNvSpPr>
            <a:spLocks noGrp="1"/>
          </p:cNvSpPr>
          <p:nvPr>
            <p:ph type="title"/>
          </p:nvPr>
        </p:nvSpPr>
        <p:spPr>
          <a:xfrm>
            <a:off x="1943100" y="681038"/>
            <a:ext cx="8912225" cy="863600"/>
          </a:xfrm>
          <a:solidFill>
            <a:srgbClr val="66FF66"/>
          </a:solidFill>
        </p:spPr>
        <p:txBody>
          <a:bodyPr/>
          <a:lstStyle/>
          <a:p>
            <a:r>
              <a:rPr lang="en-US" altLang="zh-TW" sz="40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40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特色招生甄選入學</a:t>
            </a:r>
            <a:r>
              <a:rPr lang="en-US" altLang="zh-TW" sz="40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---</a:t>
            </a:r>
            <a:r>
              <a:rPr lang="zh-TW" altLang="en-US" sz="40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藝術才能班</a:t>
            </a:r>
            <a:r>
              <a:rPr lang="en-US" altLang="zh-TW" sz="40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endParaRPr lang="zh-TW" altLang="en-US" sz="400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8179" name="內容版面配置區 2"/>
          <p:cNvSpPr>
            <a:spLocks noGrp="1"/>
          </p:cNvSpPr>
          <p:nvPr>
            <p:ph idx="1"/>
          </p:nvPr>
        </p:nvSpPr>
        <p:spPr>
          <a:xfrm>
            <a:off x="2319338" y="2133600"/>
            <a:ext cx="9185275" cy="3778250"/>
          </a:xfrm>
        </p:spPr>
        <p:txBody>
          <a:bodyPr/>
          <a:lstStyle/>
          <a:p>
            <a:r>
              <a:rPr lang="zh-TW" altLang="en-US" sz="32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分為</a:t>
            </a:r>
            <a:r>
              <a:rPr lang="zh-TW" altLang="en-US" sz="32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音樂班、美術班、舞蹈班、戲劇班</a:t>
            </a:r>
            <a:r>
              <a:rPr lang="zh-TW" altLang="en-US" sz="32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等四類。</a:t>
            </a:r>
            <a:endParaRPr lang="en-US" altLang="zh-TW" sz="320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藝術才能班甄選入學以聯合辦理為原則。國中非藝術才能班學生亦可報考，</a:t>
            </a:r>
            <a:r>
              <a:rPr lang="zh-TW" altLang="en-US" sz="32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且</a:t>
            </a:r>
            <a:r>
              <a:rPr lang="zh-TW" altLang="en-US" sz="32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不受免試就學區之限制</a:t>
            </a:r>
            <a:r>
              <a:rPr lang="zh-TW" altLang="en-US" sz="32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2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但僅能向一區（校）報名術科測驗及申請分發。</a:t>
            </a:r>
          </a:p>
        </p:txBody>
      </p:sp>
      <p:sp>
        <p:nvSpPr>
          <p:cNvPr id="178180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F73508E5-E9FD-46CC-90BF-03D76EB717B8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59</a:t>
            </a:fld>
            <a:endParaRPr kumimoji="0" lang="zh-TW" altLang="en-US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48798" y="365125"/>
            <a:ext cx="8911687" cy="787400"/>
          </a:xfrm>
        </p:spPr>
        <p:txBody>
          <a:bodyPr/>
          <a:lstStyle/>
          <a:p>
            <a:pPr algn="ctr"/>
            <a:r>
              <a:rPr lang="zh-TW" altLang="en-US" sz="6000" dirty="0" smtClean="0">
                <a:solidFill>
                  <a:srgbClr val="FF0000"/>
                </a:solidFill>
              </a:rPr>
              <a:t>大綱</a:t>
            </a:r>
            <a:r>
              <a:rPr lang="en-US" altLang="zh-TW" sz="6000" dirty="0" smtClean="0">
                <a:solidFill>
                  <a:srgbClr val="FF0000"/>
                </a:solidFill>
              </a:rPr>
              <a:t>(</a:t>
            </a:r>
            <a:r>
              <a:rPr lang="zh-TW" altLang="en-US" sz="6000" dirty="0" smtClean="0">
                <a:solidFill>
                  <a:srgbClr val="FF0000"/>
                </a:solidFill>
              </a:rPr>
              <a:t>第一部分</a:t>
            </a:r>
            <a:r>
              <a:rPr lang="en-US" altLang="zh-TW" sz="6000" dirty="0" smtClean="0">
                <a:solidFill>
                  <a:srgbClr val="FF0000"/>
                </a:solidFill>
              </a:rPr>
              <a:t>)</a:t>
            </a:r>
            <a:endParaRPr lang="zh-TW" altLang="en-US" sz="6000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11275" y="1692613"/>
            <a:ext cx="10254911" cy="4786007"/>
          </a:xfrm>
        </p:spPr>
        <p:txBody>
          <a:bodyPr/>
          <a:lstStyle/>
          <a:p>
            <a:r>
              <a:rPr lang="zh-TW" altLang="en-US" sz="4400" b="1" dirty="0" smtClean="0"/>
              <a:t>政策背景與目標</a:t>
            </a:r>
            <a:endParaRPr lang="en-US" altLang="zh-TW" sz="4400" b="1" dirty="0" smtClean="0"/>
          </a:p>
          <a:p>
            <a:r>
              <a:rPr lang="zh-TW" altLang="en-US" sz="4400" b="1" dirty="0" smtClean="0"/>
              <a:t>適性入學管道</a:t>
            </a:r>
            <a:r>
              <a:rPr lang="zh-TW" altLang="en-US" sz="4400" b="1" dirty="0"/>
              <a:t>簡介</a:t>
            </a:r>
            <a:endParaRPr lang="en-US" altLang="zh-TW" sz="4400" b="1" dirty="0" smtClean="0"/>
          </a:p>
          <a:p>
            <a:r>
              <a:rPr lang="en-US" altLang="zh-TW" sz="4400" b="1" u="sng" dirty="0" smtClean="0">
                <a:solidFill>
                  <a:srgbClr val="FF0000"/>
                </a:solidFill>
              </a:rPr>
              <a:t>110</a:t>
            </a:r>
            <a:r>
              <a:rPr lang="zh-TW" altLang="en-US" sz="4400" b="1" u="sng" dirty="0" smtClean="0">
                <a:solidFill>
                  <a:srgbClr val="FF0000"/>
                </a:solidFill>
              </a:rPr>
              <a:t>高中職免試入學超額</a:t>
            </a:r>
            <a:r>
              <a:rPr lang="zh-TW" altLang="en-US" sz="4400" b="1" u="sng" smtClean="0">
                <a:solidFill>
                  <a:srgbClr val="FF0000"/>
                </a:solidFill>
              </a:rPr>
              <a:t>比序</a:t>
            </a:r>
            <a:endParaRPr lang="en-US" altLang="zh-TW" sz="4400" b="1" u="sng" dirty="0" smtClean="0">
              <a:solidFill>
                <a:srgbClr val="FF0000"/>
              </a:solidFill>
            </a:endParaRPr>
          </a:p>
          <a:p>
            <a:r>
              <a:rPr lang="en-US" altLang="zh-TW" sz="4400" dirty="0" smtClean="0">
                <a:solidFill>
                  <a:schemeClr val="tx1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110</a:t>
            </a:r>
            <a:r>
              <a:rPr lang="zh-TW" altLang="en-US" sz="4400" dirty="0" smtClean="0">
                <a:solidFill>
                  <a:schemeClr val="tx1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學年</a:t>
            </a:r>
            <a:r>
              <a:rPr lang="zh-TW" altLang="en-US" sz="4400" dirty="0">
                <a:solidFill>
                  <a:schemeClr val="tx1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度臺南區免試</a:t>
            </a:r>
            <a:r>
              <a:rPr lang="zh-TW" altLang="en-US" sz="4400" dirty="0" smtClean="0">
                <a:solidFill>
                  <a:schemeClr val="tx1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入學</a:t>
            </a:r>
            <a:endParaRPr lang="en-US" altLang="zh-TW" sz="4400" dirty="0" smtClean="0">
              <a:solidFill>
                <a:schemeClr val="tx1"/>
              </a:solidFill>
              <a:latin typeface="華康華綜體W5" panose="020B0509000000000000" pitchFamily="49" charset="-120"/>
              <a:ea typeface="華康華綜體W5" panose="020B0509000000000000" pitchFamily="49" charset="-120"/>
            </a:endParaRPr>
          </a:p>
          <a:p>
            <a:r>
              <a:rPr lang="zh-TW" altLang="en-US" sz="4400" b="1" dirty="0" smtClean="0"/>
              <a:t>教育會考</a:t>
            </a:r>
            <a:endParaRPr lang="en-US" altLang="zh-TW" sz="4400" b="1" dirty="0" smtClean="0"/>
          </a:p>
          <a:p>
            <a:r>
              <a:rPr lang="zh-TW" altLang="en-US" sz="4400" b="1" dirty="0" smtClean="0"/>
              <a:t>志願選填與序位意義</a:t>
            </a:r>
            <a:endParaRPr lang="en-US" altLang="zh-TW" sz="4400" b="1" dirty="0" smtClean="0"/>
          </a:p>
          <a:p>
            <a:pPr marL="0" indent="0">
              <a:buNone/>
            </a:pP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797B8-7E70-45A3-B78E-8E1ED62D50C4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39206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內容版面配置區 2"/>
          <p:cNvSpPr>
            <a:spLocks noGrp="1"/>
          </p:cNvSpPr>
          <p:nvPr>
            <p:ph idx="1"/>
          </p:nvPr>
        </p:nvSpPr>
        <p:spPr>
          <a:xfrm>
            <a:off x="2571750" y="1544638"/>
            <a:ext cx="8283575" cy="3778250"/>
          </a:xfrm>
        </p:spPr>
        <p:txBody>
          <a:bodyPr/>
          <a:lstStyle/>
          <a:p>
            <a:pPr eaLnBrk="1" hangingPunct="1"/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  <a:cs typeface="超研澤粗魏碑"/>
              </a:rPr>
              <a:t>110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  <a:cs typeface="超研澤粗魏碑"/>
              </a:rPr>
              <a:t>年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  <a:cs typeface="超研澤粗魏碑"/>
              </a:rPr>
              <a:t>2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  <a:cs typeface="超研澤粗魏碑"/>
              </a:rPr>
              <a:t>月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  <a:cs typeface="超研澤粗魏碑"/>
              </a:rPr>
              <a:t>底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  <a:cs typeface="超研澤粗魏碑"/>
              </a:rPr>
              <a:t>~3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  <a:cs typeface="超研澤粗魏碑"/>
              </a:rPr>
              <a:t>月初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  <a:cs typeface="超研澤粗魏碑"/>
              </a:rPr>
              <a:t>報名，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  <a:cs typeface="超研澤粗魏碑"/>
              </a:rPr>
              <a:t>4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  <a:cs typeface="超研澤粗魏碑"/>
              </a:rPr>
              <a:t>月進行術科測驗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  <a:cs typeface="超研澤粗魏碑"/>
            </a:endParaRPr>
          </a:p>
          <a:p>
            <a:pPr eaLnBrk="1" hangingPunct="1"/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  <a:cs typeface="超研澤粗魏碑"/>
              </a:rPr>
              <a:t>考試科目與以往相同</a:t>
            </a:r>
          </a:p>
          <a:p>
            <a:pPr eaLnBrk="1" hangingPunct="1"/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  <a:cs typeface="超研澤粗魏碑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BCD6FB7C-B533-410C-BC5C-DF85AA4FDF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678899"/>
              </p:ext>
            </p:extLst>
          </p:nvPr>
        </p:nvGraphicFramePr>
        <p:xfrm>
          <a:off x="2306638" y="2706688"/>
          <a:ext cx="7450138" cy="23367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70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8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30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30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84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310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3" marR="1333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特色班別名稱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3" marR="1333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班級數</a:t>
                      </a:r>
                      <a:endParaRPr lang="zh-TW" sz="24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3" marR="1333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招生數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3" marR="1333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總數</a:t>
                      </a:r>
                      <a:endParaRPr lang="zh-TW" sz="24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3" marR="1333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4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臺</a:t>
                      </a:r>
                      <a:r>
                        <a:rPr lang="zh-TW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南二中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3" marR="1333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美術資優班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3" marR="1333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3" marR="1333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400" kern="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28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3" marR="1333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400" kern="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28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3" marR="1333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4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臺</a:t>
                      </a:r>
                      <a:r>
                        <a:rPr lang="zh-TW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南女中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3" marR="1333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音樂</a:t>
                      </a:r>
                      <a:r>
                        <a:rPr lang="zh-TW" altLang="en-US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資優</a:t>
                      </a:r>
                      <a:r>
                        <a:rPr lang="zh-TW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班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3" marR="1333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3" marR="1333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400" kern="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28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3" marR="1333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400" kern="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28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3" marR="1333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4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家齊</a:t>
                      </a:r>
                      <a:r>
                        <a:rPr lang="zh-TW" altLang="en-US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高中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3" marR="1333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舞蹈資優班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3" marR="1333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3" marR="1333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400" kern="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28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3" marR="1333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400" kern="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28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3" marR="1333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4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新營高中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3" marR="1333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美術資優班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3" marR="1333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3" marR="1333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400" kern="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28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3" marR="1333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400" kern="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28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3" marR="1333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0265" name="標題 1"/>
          <p:cNvSpPr txBox="1">
            <a:spLocks/>
          </p:cNvSpPr>
          <p:nvPr/>
        </p:nvSpPr>
        <p:spPr bwMode="auto">
          <a:xfrm>
            <a:off x="1943100" y="681038"/>
            <a:ext cx="8912225" cy="863600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557213" indent="-214313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857250" indent="-171450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0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200150" indent="-171450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1543050" indent="-171450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0002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4574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29146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3718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TW" sz="40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40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kumimoji="0" lang="en-US" altLang="zh-TW" sz="40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40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特色招生甄選入學</a:t>
            </a:r>
            <a:r>
              <a:rPr kumimoji="0" lang="en-US" altLang="zh-TW" sz="40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---</a:t>
            </a:r>
            <a:r>
              <a:rPr kumimoji="0" lang="zh-TW" altLang="en-US" sz="40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藝術才能班</a:t>
            </a:r>
            <a:r>
              <a:rPr kumimoji="0" lang="en-US" altLang="zh-TW" sz="40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endParaRPr kumimoji="0" lang="zh-TW" altLang="en-US" sz="400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1">
            <a:extLst>
              <a:ext uri="{FF2B5EF4-FFF2-40B4-BE49-F238E27FC236}">
                <a16:creationId xmlns:a16="http://schemas.microsoft.com/office/drawing/2014/main" id="{EEC00699-9900-46FD-81F6-D0DD0814C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1863" y="5043488"/>
            <a:ext cx="8867775" cy="1323975"/>
          </a:xfrm>
          <a:prstGeom prst="rect">
            <a:avLst/>
          </a:prstGeom>
          <a:gradFill>
            <a:gsLst>
              <a:gs pos="0">
                <a:srgbClr val="FFFF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defRPr/>
            </a:pPr>
            <a:r>
              <a:rPr lang="zh-TW" altLang="en-US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超研澤超圓"/>
              </a:rPr>
              <a:t>有意報考者，請家長務必提醒孩子注意教務處公布之報名相關期程</a:t>
            </a:r>
          </a:p>
        </p:txBody>
      </p:sp>
      <p:sp>
        <p:nvSpPr>
          <p:cNvPr id="7" name="投影片編號版面配置區 11">
            <a:extLst>
              <a:ext uri="{FF2B5EF4-FFF2-40B4-BE49-F238E27FC236}">
                <a16:creationId xmlns:a16="http://schemas.microsoft.com/office/drawing/2014/main" id="{88219AEE-08B0-48BB-88C2-4BC015FEF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7BCE92-EB7B-4203-B62B-3B5BA4CEB04B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782621"/>
      </p:ext>
    </p:extLst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內容版面配置區 2">
            <a:extLst>
              <a:ext uri="{FF2B5EF4-FFF2-40B4-BE49-F238E27FC236}">
                <a16:creationId xmlns:a16="http://schemas.microsoft.com/office/drawing/2014/main" id="{839880C6-6710-4412-B0EF-C87F5DA3A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7238" y="1671638"/>
            <a:ext cx="8915400" cy="4367212"/>
          </a:xfrm>
        </p:spPr>
        <p:txBody>
          <a:bodyPr/>
          <a:lstStyle/>
          <a:p>
            <a:pPr>
              <a:defRPr/>
            </a:pPr>
            <a:r>
              <a:rPr altLang="en-US" sz="3067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高級中等學校體育班辦理特色招生甄選入學，係依術科測驗分數作為入學依據。由學校依體育班發展運動種類及特色課程內容，設計考科及計分方式。</a:t>
            </a:r>
            <a:endParaRPr lang="en-US" altLang="en-US" sz="3067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altLang="en-US" sz="3067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招生方式得由學校選擇採取獨立或聯合招生方式為之，招生範圍則不受免試就學區限制，各校可跨區招生，學生也可跨區報考</a:t>
            </a:r>
            <a:r>
              <a:rPr altLang="en-US" sz="3067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en-US" sz="3067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en-US" altLang="zh-TW" sz="3067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en-US" sz="3067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3067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3067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月底</a:t>
            </a:r>
            <a:r>
              <a:rPr lang="en-US" altLang="zh-TW" sz="3067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~5</a:t>
            </a:r>
            <a:r>
              <a:rPr lang="zh-TW" altLang="en-US" sz="3067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月初</a:t>
            </a:r>
            <a:r>
              <a:rPr lang="zh-TW" altLang="en-US" sz="3067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報名、進行術科測驗。</a:t>
            </a:r>
            <a:endParaRPr lang="en-US" altLang="zh-TW" sz="3067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endParaRPr altLang="en-US" sz="3067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2275" name="標題 1"/>
          <p:cNvSpPr txBox="1">
            <a:spLocks/>
          </p:cNvSpPr>
          <p:nvPr/>
        </p:nvSpPr>
        <p:spPr bwMode="auto">
          <a:xfrm>
            <a:off x="1943100" y="681038"/>
            <a:ext cx="8912225" cy="863600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557213" indent="-214313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857250" indent="-171450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0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200150" indent="-171450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1543050" indent="-171450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0002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4574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29146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3718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TW" sz="40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40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kumimoji="0" lang="en-US" altLang="zh-TW" sz="40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40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特色招生甄選入學</a:t>
            </a:r>
            <a:r>
              <a:rPr kumimoji="0" lang="en-US" altLang="zh-TW" sz="40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--</a:t>
            </a:r>
            <a:r>
              <a:rPr kumimoji="0" lang="zh-TW" altLang="en-US" sz="40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kumimoji="0" lang="en-US" altLang="zh-TW" sz="40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endParaRPr kumimoji="0" lang="zh-TW" altLang="en-US" sz="400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2276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4CEFD199-5799-440A-BF36-90456FAA9DE5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61</a:t>
            </a:fld>
            <a:endParaRPr kumimoji="0" lang="zh-TW" altLang="en-US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93"/>
          <p:cNvSpPr>
            <a:spLocks noChangeArrowheads="1"/>
          </p:cNvSpPr>
          <p:nvPr/>
        </p:nvSpPr>
        <p:spPr bwMode="auto">
          <a:xfrm>
            <a:off x="1524000" y="1125538"/>
            <a:ext cx="684213" cy="71437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/>
            <a:endParaRPr lang="zh-TW" altLang="en-US" sz="3200">
              <a:latin typeface="Times New Roman" panose="02020603050405020304" pitchFamily="18" charset="0"/>
              <a:ea typeface="新細明體" panose="02020500000000000000" pitchFamily="18" charset="-120"/>
            </a:endParaRPr>
          </a:p>
        </p:txBody>
      </p:sp>
      <p:sp>
        <p:nvSpPr>
          <p:cNvPr id="183299" name="Rectangle 92"/>
          <p:cNvSpPr>
            <a:spLocks noChangeArrowheads="1"/>
          </p:cNvSpPr>
          <p:nvPr/>
        </p:nvSpPr>
        <p:spPr bwMode="auto">
          <a:xfrm>
            <a:off x="2279650" y="1123950"/>
            <a:ext cx="8388350" cy="46038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/>
            <a:endParaRPr lang="zh-TW" altLang="en-US" sz="3200">
              <a:latin typeface="Times New Roman" panose="02020603050405020304" pitchFamily="18" charset="0"/>
              <a:ea typeface="新細明體" panose="02020500000000000000" pitchFamily="18" charset="-120"/>
            </a:endParaRPr>
          </a:p>
        </p:txBody>
      </p:sp>
      <p:sp>
        <p:nvSpPr>
          <p:cNvPr id="39" name="手繪多邊形 38">
            <a:extLst>
              <a:ext uri="{FF2B5EF4-FFF2-40B4-BE49-F238E27FC236}">
                <a16:creationId xmlns:a16="http://schemas.microsoft.com/office/drawing/2014/main" id="{F86FA10F-F30C-4443-A588-25595E720713}"/>
              </a:ext>
            </a:extLst>
          </p:cNvPr>
          <p:cNvSpPr/>
          <p:nvPr/>
        </p:nvSpPr>
        <p:spPr bwMode="auto">
          <a:xfrm>
            <a:off x="2927350" y="1412875"/>
            <a:ext cx="2232025" cy="690563"/>
          </a:xfrm>
          <a:custGeom>
            <a:avLst/>
            <a:gdLst>
              <a:gd name="connsiteX0" fmla="*/ 0 w 1857374"/>
              <a:gd name="connsiteY0" fmla="*/ 0 h 742949"/>
              <a:gd name="connsiteX1" fmla="*/ 1857374 w 1857374"/>
              <a:gd name="connsiteY1" fmla="*/ 0 h 742949"/>
              <a:gd name="connsiteX2" fmla="*/ 1857374 w 1857374"/>
              <a:gd name="connsiteY2" fmla="*/ 742949 h 742949"/>
              <a:gd name="connsiteX3" fmla="*/ 0 w 1857374"/>
              <a:gd name="connsiteY3" fmla="*/ 742949 h 742949"/>
              <a:gd name="connsiteX4" fmla="*/ 0 w 1857374"/>
              <a:gd name="connsiteY4" fmla="*/ 0 h 742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7374" h="742949">
                <a:moveTo>
                  <a:pt x="0" y="0"/>
                </a:moveTo>
                <a:lnTo>
                  <a:pt x="1857374" y="0"/>
                </a:lnTo>
                <a:lnTo>
                  <a:pt x="1857374" y="742949"/>
                </a:lnTo>
                <a:lnTo>
                  <a:pt x="0" y="742949"/>
                </a:lnTo>
                <a:lnTo>
                  <a:pt x="0" y="0"/>
                </a:lnTo>
                <a:close/>
              </a:path>
            </a:pathLst>
          </a:custGeom>
          <a:solidFill>
            <a:srgbClr val="6600CC"/>
          </a:solidFill>
          <a:ln>
            <a:noFill/>
          </a:ln>
        </p:spPr>
        <p:style>
          <a:lnRef idx="2">
            <a:schemeClr val="accent5">
              <a:hueOff val="5142836"/>
              <a:satOff val="11748"/>
              <a:lumOff val="-32549"/>
              <a:alphaOff val="0"/>
            </a:schemeClr>
          </a:lnRef>
          <a:fillRef idx="1">
            <a:schemeClr val="accent5">
              <a:hueOff val="5142836"/>
              <a:satOff val="11748"/>
              <a:lumOff val="-32549"/>
              <a:alphaOff val="0"/>
            </a:schemeClr>
          </a:fillRef>
          <a:effectRef idx="0">
            <a:schemeClr val="accent5">
              <a:hueOff val="5142836"/>
              <a:satOff val="11748"/>
              <a:lumOff val="-32549"/>
              <a:alphaOff val="0"/>
            </a:schemeClr>
          </a:effectRef>
          <a:fontRef idx="minor">
            <a:schemeClr val="lt1"/>
          </a:fontRef>
        </p:style>
        <p:txBody>
          <a:bodyPr lIns="206248" tIns="117856" rIns="206248" bIns="117856" spcCol="953" anchor="ctr"/>
          <a:lstStyle/>
          <a:p>
            <a:pPr algn="ctr">
              <a:lnSpc>
                <a:spcPts val="3700"/>
              </a:lnSpc>
              <a:defRPr/>
            </a:pPr>
            <a:r>
              <a:rPr lang="zh-TW" altLang="en-US" sz="2800" b="1" dirty="0"/>
              <a:t>甄審</a:t>
            </a:r>
            <a:endParaRPr lang="en-US" altLang="zh-TW" sz="2800" b="1" dirty="0"/>
          </a:p>
        </p:txBody>
      </p:sp>
      <p:sp>
        <p:nvSpPr>
          <p:cNvPr id="40" name="手繪多邊形 39">
            <a:extLst>
              <a:ext uri="{FF2B5EF4-FFF2-40B4-BE49-F238E27FC236}">
                <a16:creationId xmlns:a16="http://schemas.microsoft.com/office/drawing/2014/main" id="{4F6F3673-95B2-4275-95E5-B3E6CFC50CFF}"/>
              </a:ext>
            </a:extLst>
          </p:cNvPr>
          <p:cNvSpPr/>
          <p:nvPr/>
        </p:nvSpPr>
        <p:spPr bwMode="auto">
          <a:xfrm>
            <a:off x="2927350" y="2133600"/>
            <a:ext cx="2232025" cy="3598863"/>
          </a:xfrm>
          <a:custGeom>
            <a:avLst/>
            <a:gdLst>
              <a:gd name="connsiteX0" fmla="*/ 0 w 1857374"/>
              <a:gd name="connsiteY0" fmla="*/ 0 h 1361520"/>
              <a:gd name="connsiteX1" fmla="*/ 1857374 w 1857374"/>
              <a:gd name="connsiteY1" fmla="*/ 0 h 1361520"/>
              <a:gd name="connsiteX2" fmla="*/ 1857374 w 1857374"/>
              <a:gd name="connsiteY2" fmla="*/ 1361520 h 1361520"/>
              <a:gd name="connsiteX3" fmla="*/ 0 w 1857374"/>
              <a:gd name="connsiteY3" fmla="*/ 1361520 h 1361520"/>
              <a:gd name="connsiteX4" fmla="*/ 0 w 1857374"/>
              <a:gd name="connsiteY4" fmla="*/ 0 h 136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7374" h="1361520">
                <a:moveTo>
                  <a:pt x="0" y="0"/>
                </a:moveTo>
                <a:lnTo>
                  <a:pt x="1857374" y="0"/>
                </a:lnTo>
                <a:lnTo>
                  <a:pt x="1857374" y="1361520"/>
                </a:lnTo>
                <a:lnTo>
                  <a:pt x="0" y="136152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5">
              <a:tint val="40000"/>
              <a:alpha val="90000"/>
              <a:hueOff val="5260815"/>
              <a:satOff val="-10792"/>
              <a:lumOff val="-6789"/>
              <a:alphaOff val="0"/>
            </a:schemeClr>
          </a:lnRef>
          <a:fillRef idx="1">
            <a:schemeClr val="accent5">
              <a:tint val="40000"/>
              <a:alpha val="90000"/>
              <a:hueOff val="5260815"/>
              <a:satOff val="-10792"/>
              <a:lumOff val="-6789"/>
              <a:alphaOff val="0"/>
            </a:schemeClr>
          </a:fillRef>
          <a:effectRef idx="0">
            <a:schemeClr val="accent5">
              <a:tint val="40000"/>
              <a:alpha val="90000"/>
              <a:hueOff val="5260815"/>
              <a:satOff val="-10792"/>
              <a:lumOff val="-6789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4687" tIns="154687" rIns="206248" bIns="232029" spcCol="953"/>
          <a:lstStyle/>
          <a:p>
            <a:pPr marL="0" lvl="1" defTabSz="1289018">
              <a:lnSpc>
                <a:spcPts val="3000"/>
              </a:lnSpc>
              <a:spcAft>
                <a:spcPts val="0"/>
              </a:spcAft>
              <a:defRPr/>
            </a:pPr>
            <a:r>
              <a:rPr lang="zh-TW" altLang="en-US" dirty="0"/>
              <a:t>甄審係以國際運動競賽成就為報名門檻，作為分發之標準，為外加招生名額。</a:t>
            </a:r>
          </a:p>
        </p:txBody>
      </p:sp>
      <p:grpSp>
        <p:nvGrpSpPr>
          <p:cNvPr id="183302" name="群組 3"/>
          <p:cNvGrpSpPr>
            <a:grpSpLocks/>
          </p:cNvGrpSpPr>
          <p:nvPr/>
        </p:nvGrpSpPr>
        <p:grpSpPr bwMode="auto">
          <a:xfrm>
            <a:off x="5232400" y="1412875"/>
            <a:ext cx="5661025" cy="4322763"/>
            <a:chOff x="1613324" y="2376765"/>
            <a:chExt cx="2108325" cy="3077303"/>
          </a:xfrm>
        </p:grpSpPr>
        <p:sp>
          <p:nvSpPr>
            <p:cNvPr id="42" name="手繪多邊形 41">
              <a:extLst>
                <a:ext uri="{FF2B5EF4-FFF2-40B4-BE49-F238E27FC236}">
                  <a16:creationId xmlns:a16="http://schemas.microsoft.com/office/drawing/2014/main" id="{6A3A18F1-3C1C-4105-90D0-503A885CCC50}"/>
                </a:ext>
              </a:extLst>
            </p:cNvPr>
            <p:cNvSpPr/>
            <p:nvPr/>
          </p:nvSpPr>
          <p:spPr>
            <a:xfrm>
              <a:off x="1613324" y="2376765"/>
              <a:ext cx="930595" cy="489340"/>
            </a:xfrm>
            <a:custGeom>
              <a:avLst/>
              <a:gdLst>
                <a:gd name="connsiteX0" fmla="*/ 0 w 1857374"/>
                <a:gd name="connsiteY0" fmla="*/ 0 h 742949"/>
                <a:gd name="connsiteX1" fmla="*/ 1857374 w 1857374"/>
                <a:gd name="connsiteY1" fmla="*/ 0 h 742949"/>
                <a:gd name="connsiteX2" fmla="*/ 1857374 w 1857374"/>
                <a:gd name="connsiteY2" fmla="*/ 742949 h 742949"/>
                <a:gd name="connsiteX3" fmla="*/ 0 w 1857374"/>
                <a:gd name="connsiteY3" fmla="*/ 742949 h 742949"/>
                <a:gd name="connsiteX4" fmla="*/ 0 w 1857374"/>
                <a:gd name="connsiteY4" fmla="*/ 0 h 742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7374" h="742949">
                  <a:moveTo>
                    <a:pt x="0" y="0"/>
                  </a:moveTo>
                  <a:lnTo>
                    <a:pt x="1857374" y="0"/>
                  </a:lnTo>
                  <a:lnTo>
                    <a:pt x="1857374" y="742949"/>
                  </a:lnTo>
                  <a:lnTo>
                    <a:pt x="0" y="7429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274997" tIns="157141" rIns="274997" bIns="157141" spcCol="1270" anchor="ctr"/>
            <a:lstStyle/>
            <a:p>
              <a:pPr algn="ctr" defTabSz="1289018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zh-TW" altLang="en-US" sz="2933">
                <a:solidFill>
                  <a:schemeClr val="tx1"/>
                </a:solidFill>
              </a:endParaRPr>
            </a:p>
          </p:txBody>
        </p:sp>
        <p:sp>
          <p:nvSpPr>
            <p:cNvPr id="43" name="手繪多邊形 42">
              <a:extLst>
                <a:ext uri="{FF2B5EF4-FFF2-40B4-BE49-F238E27FC236}">
                  <a16:creationId xmlns:a16="http://schemas.microsoft.com/office/drawing/2014/main" id="{26B14A9F-9FC9-44A8-BA74-A900A4486564}"/>
                </a:ext>
              </a:extLst>
            </p:cNvPr>
            <p:cNvSpPr/>
            <p:nvPr/>
          </p:nvSpPr>
          <p:spPr>
            <a:xfrm>
              <a:off x="1613324" y="2889837"/>
              <a:ext cx="930595" cy="2564231"/>
            </a:xfrm>
            <a:custGeom>
              <a:avLst/>
              <a:gdLst>
                <a:gd name="connsiteX0" fmla="*/ 0 w 1857374"/>
                <a:gd name="connsiteY0" fmla="*/ 0 h 1361520"/>
                <a:gd name="connsiteX1" fmla="*/ 1857374 w 1857374"/>
                <a:gd name="connsiteY1" fmla="*/ 0 h 1361520"/>
                <a:gd name="connsiteX2" fmla="*/ 1857374 w 1857374"/>
                <a:gd name="connsiteY2" fmla="*/ 1361520 h 1361520"/>
                <a:gd name="connsiteX3" fmla="*/ 0 w 1857374"/>
                <a:gd name="connsiteY3" fmla="*/ 1361520 h 1361520"/>
                <a:gd name="connsiteX4" fmla="*/ 0 w 1857374"/>
                <a:gd name="connsiteY4" fmla="*/ 0 h 136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7374" h="1361520">
                  <a:moveTo>
                    <a:pt x="0" y="0"/>
                  </a:moveTo>
                  <a:lnTo>
                    <a:pt x="1857374" y="0"/>
                  </a:lnTo>
                  <a:lnTo>
                    <a:pt x="1857374" y="1361520"/>
                  </a:lnTo>
                  <a:lnTo>
                    <a:pt x="0" y="136152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06248" tIns="206248" rIns="274997" bIns="309372" spcCol="1270"/>
            <a:lstStyle/>
            <a:p>
              <a:pPr marL="0" lvl="1" defTabSz="1289018">
                <a:lnSpc>
                  <a:spcPts val="3000"/>
                </a:lnSpc>
                <a:spcAft>
                  <a:spcPts val="0"/>
                </a:spcAft>
                <a:defRPr/>
              </a:pPr>
              <a:r>
                <a:rPr lang="zh-TW" altLang="zh-TW" sz="2267" dirty="0"/>
                <a:t>以</a:t>
              </a:r>
              <a:r>
                <a:rPr lang="zh-TW" altLang="zh-TW" sz="2267" dirty="0">
                  <a:solidFill>
                    <a:srgbClr val="FF0000"/>
                  </a:solidFill>
                </a:rPr>
                <a:t>運動競賽成就</a:t>
              </a:r>
              <a:r>
                <a:rPr lang="zh-TW" altLang="zh-TW" sz="2267" dirty="0"/>
                <a:t>為報名門檻，並加考</a:t>
              </a:r>
              <a:r>
                <a:rPr lang="zh-TW" altLang="zh-TW" sz="2267" dirty="0">
                  <a:solidFill>
                    <a:srgbClr val="FF0000"/>
                  </a:solidFill>
                </a:rPr>
                <a:t>學科</a:t>
              </a:r>
              <a:r>
                <a:rPr lang="en-US" altLang="zh-TW" sz="2267" dirty="0"/>
                <a:t>(</a:t>
              </a:r>
              <a:r>
                <a:rPr lang="zh-TW" altLang="zh-TW" sz="2267" dirty="0"/>
                <a:t>國、英、數、自然及社會</a:t>
              </a:r>
              <a:r>
                <a:rPr lang="en-US" altLang="zh-TW" sz="2267" dirty="0"/>
                <a:t>)</a:t>
              </a:r>
              <a:r>
                <a:rPr lang="zh-TW" altLang="zh-TW" sz="2267" dirty="0"/>
                <a:t>及部分專長須參加</a:t>
              </a:r>
              <a:r>
                <a:rPr lang="zh-TW" altLang="zh-TW" sz="2267" dirty="0">
                  <a:solidFill>
                    <a:srgbClr val="FF0000"/>
                  </a:solidFill>
                </a:rPr>
                <a:t>術科</a:t>
              </a:r>
              <a:r>
                <a:rPr lang="zh-TW" altLang="zh-TW" sz="2267" dirty="0"/>
                <a:t>檢定，為內含之招生名額。</a:t>
              </a:r>
            </a:p>
            <a:p>
              <a:pPr marL="0" lvl="1" defTabSz="1289018">
                <a:lnSpc>
                  <a:spcPts val="3500"/>
                </a:lnSpc>
                <a:spcAft>
                  <a:spcPts val="0"/>
                </a:spcAft>
                <a:defRPr/>
              </a:pPr>
              <a:endParaRPr lang="en-US" altLang="zh-TW" sz="2267" dirty="0">
                <a:latin typeface="+mj-ea"/>
                <a:ea typeface="+mj-ea"/>
              </a:endParaRPr>
            </a:p>
          </p:txBody>
        </p:sp>
        <p:sp>
          <p:nvSpPr>
            <p:cNvPr id="44" name="手繪多邊形 43">
              <a:extLst>
                <a:ext uri="{FF2B5EF4-FFF2-40B4-BE49-F238E27FC236}">
                  <a16:creationId xmlns:a16="http://schemas.microsoft.com/office/drawing/2014/main" id="{7BCBB05A-D2E1-41FA-91C5-BADFA610EC56}"/>
                </a:ext>
              </a:extLst>
            </p:cNvPr>
            <p:cNvSpPr/>
            <p:nvPr/>
          </p:nvSpPr>
          <p:spPr>
            <a:xfrm>
              <a:off x="2575846" y="2386936"/>
              <a:ext cx="1145803" cy="468997"/>
            </a:xfrm>
            <a:custGeom>
              <a:avLst/>
              <a:gdLst>
                <a:gd name="connsiteX0" fmla="*/ 0 w 1857374"/>
                <a:gd name="connsiteY0" fmla="*/ 0 h 742949"/>
                <a:gd name="connsiteX1" fmla="*/ 1857374 w 1857374"/>
                <a:gd name="connsiteY1" fmla="*/ 0 h 742949"/>
                <a:gd name="connsiteX2" fmla="*/ 1857374 w 1857374"/>
                <a:gd name="connsiteY2" fmla="*/ 742949 h 742949"/>
                <a:gd name="connsiteX3" fmla="*/ 0 w 1857374"/>
                <a:gd name="connsiteY3" fmla="*/ 742949 h 742949"/>
                <a:gd name="connsiteX4" fmla="*/ 0 w 1857374"/>
                <a:gd name="connsiteY4" fmla="*/ 0 h 742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7374" h="742949">
                  <a:moveTo>
                    <a:pt x="0" y="0"/>
                  </a:moveTo>
                  <a:lnTo>
                    <a:pt x="1857374" y="0"/>
                  </a:lnTo>
                  <a:lnTo>
                    <a:pt x="1857374" y="742949"/>
                  </a:lnTo>
                  <a:lnTo>
                    <a:pt x="0" y="7429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00"/>
            </a:solidFill>
            <a:ln>
              <a:noFill/>
            </a:ln>
          </p:spPr>
          <p:style>
            <a:lnRef idx="2">
              <a:schemeClr val="accent5">
                <a:hueOff val="2571418"/>
                <a:satOff val="5874"/>
                <a:lumOff val="-16274"/>
                <a:alphaOff val="0"/>
              </a:schemeClr>
            </a:lnRef>
            <a:fillRef idx="1">
              <a:schemeClr val="accent5">
                <a:hueOff val="2571418"/>
                <a:satOff val="5874"/>
                <a:lumOff val="-16274"/>
                <a:alphaOff val="0"/>
              </a:schemeClr>
            </a:fillRef>
            <a:effectRef idx="0">
              <a:schemeClr val="accent5">
                <a:hueOff val="2571418"/>
                <a:satOff val="5874"/>
                <a:lumOff val="-16274"/>
                <a:alphaOff val="0"/>
              </a:schemeClr>
            </a:effectRef>
            <a:fontRef idx="minor">
              <a:schemeClr val="lt1"/>
            </a:fontRef>
          </p:style>
          <p:txBody>
            <a:bodyPr lIns="274997" tIns="157141" rIns="274997" bIns="157141" spcCol="1270" anchor="ctr"/>
            <a:lstStyle/>
            <a:p>
              <a:pPr algn="ctr" defTabSz="1289018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zh-TW" altLang="en-US" sz="2933">
                <a:solidFill>
                  <a:schemeClr val="tx1"/>
                </a:solidFill>
              </a:endParaRPr>
            </a:p>
          </p:txBody>
        </p:sp>
        <p:sp>
          <p:nvSpPr>
            <p:cNvPr id="45" name="手繪多邊形 44">
              <a:extLst>
                <a:ext uri="{FF2B5EF4-FFF2-40B4-BE49-F238E27FC236}">
                  <a16:creationId xmlns:a16="http://schemas.microsoft.com/office/drawing/2014/main" id="{5AF07BA0-C718-4593-BDD7-C820FC450C02}"/>
                </a:ext>
              </a:extLst>
            </p:cNvPr>
            <p:cNvSpPr/>
            <p:nvPr/>
          </p:nvSpPr>
          <p:spPr>
            <a:xfrm>
              <a:off x="2575846" y="2866105"/>
              <a:ext cx="1145803" cy="2587963"/>
            </a:xfrm>
            <a:custGeom>
              <a:avLst/>
              <a:gdLst>
                <a:gd name="connsiteX0" fmla="*/ 0 w 1857374"/>
                <a:gd name="connsiteY0" fmla="*/ 0 h 1361520"/>
                <a:gd name="connsiteX1" fmla="*/ 1857374 w 1857374"/>
                <a:gd name="connsiteY1" fmla="*/ 0 h 1361520"/>
                <a:gd name="connsiteX2" fmla="*/ 1857374 w 1857374"/>
                <a:gd name="connsiteY2" fmla="*/ 1361520 h 1361520"/>
                <a:gd name="connsiteX3" fmla="*/ 0 w 1857374"/>
                <a:gd name="connsiteY3" fmla="*/ 1361520 h 1361520"/>
                <a:gd name="connsiteX4" fmla="*/ 0 w 1857374"/>
                <a:gd name="connsiteY4" fmla="*/ 0 h 136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7374" h="1361520">
                  <a:moveTo>
                    <a:pt x="0" y="0"/>
                  </a:moveTo>
                  <a:lnTo>
                    <a:pt x="1857374" y="0"/>
                  </a:lnTo>
                  <a:lnTo>
                    <a:pt x="1857374" y="1361520"/>
                  </a:lnTo>
                  <a:lnTo>
                    <a:pt x="0" y="136152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5">
                <a:tint val="40000"/>
                <a:alpha val="90000"/>
                <a:hueOff val="2630408"/>
                <a:satOff val="-5396"/>
                <a:lumOff val="-3394"/>
                <a:alphaOff val="0"/>
              </a:schemeClr>
            </a:lnRef>
            <a:fillRef idx="1">
              <a:schemeClr val="accent5">
                <a:tint val="40000"/>
                <a:alpha val="90000"/>
                <a:hueOff val="2630408"/>
                <a:satOff val="-5396"/>
                <a:lumOff val="-3394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2630408"/>
                <a:satOff val="-5396"/>
                <a:lumOff val="-3394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06248" tIns="206248" rIns="274997" bIns="309372" spcCol="1270"/>
            <a:lstStyle/>
            <a:p>
              <a:pPr marL="0" lvl="1" defTabSz="1289018">
                <a:lnSpc>
                  <a:spcPts val="2500"/>
                </a:lnSpc>
                <a:spcAft>
                  <a:spcPts val="0"/>
                </a:spcAft>
                <a:defRPr/>
              </a:pPr>
              <a:r>
                <a:rPr lang="zh-TW" altLang="zh-TW" dirty="0"/>
                <a:t>其招生規定由各校擬訂，報主管機關核定；除依</a:t>
              </a:r>
              <a:r>
                <a:rPr lang="zh-TW" altLang="en-US" dirty="0"/>
                <a:t>中等以上學校運動成績優良學生升學輔導辦法</a:t>
              </a:r>
              <a:r>
                <a:rPr lang="zh-TW" altLang="zh-TW" dirty="0"/>
                <a:t>第</a:t>
              </a:r>
              <a:r>
                <a:rPr lang="en-US" altLang="zh-TW" dirty="0"/>
                <a:t>19</a:t>
              </a:r>
              <a:r>
                <a:rPr lang="zh-TW" altLang="zh-TW" dirty="0"/>
                <a:t>條第</a:t>
              </a:r>
              <a:r>
                <a:rPr lang="en-US" altLang="zh-TW" dirty="0"/>
                <a:t>2</a:t>
              </a:r>
              <a:r>
                <a:rPr lang="zh-TW" altLang="zh-TW" dirty="0"/>
                <a:t>項規定條件，並</a:t>
              </a:r>
              <a:r>
                <a:rPr lang="zh-TW" altLang="en-US" dirty="0"/>
                <a:t>由</a:t>
              </a:r>
              <a:r>
                <a:rPr lang="zh-TW" altLang="zh-TW" dirty="0"/>
                <a:t>主管教育行政機關核准，</a:t>
              </a:r>
              <a:r>
                <a:rPr lang="zh-TW" altLang="zh-TW" dirty="0">
                  <a:solidFill>
                    <a:srgbClr val="FF0000"/>
                  </a:solidFill>
                </a:rPr>
                <a:t>得採外加</a:t>
              </a:r>
              <a:r>
                <a:rPr lang="en-US" altLang="zh-TW" dirty="0">
                  <a:solidFill>
                    <a:srgbClr val="FF0000"/>
                  </a:solidFill>
                </a:rPr>
                <a:t>3%</a:t>
              </a:r>
              <a:r>
                <a:rPr lang="zh-TW" altLang="zh-TW" dirty="0">
                  <a:solidFill>
                    <a:srgbClr val="FF0000"/>
                  </a:solidFill>
                </a:rPr>
                <a:t>名額方式辦理</a:t>
              </a:r>
              <a:r>
                <a:rPr lang="zh-TW" altLang="zh-TW" dirty="0"/>
                <a:t>外，其名額為</a:t>
              </a:r>
              <a:r>
                <a:rPr lang="zh-TW" altLang="zh-TW" dirty="0">
                  <a:solidFill>
                    <a:srgbClr val="FF0000"/>
                  </a:solidFill>
                </a:rPr>
                <a:t>內含之招生名額</a:t>
              </a:r>
              <a:r>
                <a:rPr lang="zh-TW" altLang="zh-TW" dirty="0"/>
                <a:t>。</a:t>
              </a:r>
              <a:endParaRPr lang="en-US" altLang="zh-TW" dirty="0"/>
            </a:p>
          </p:txBody>
        </p:sp>
      </p:grpSp>
      <p:sp>
        <p:nvSpPr>
          <p:cNvPr id="46" name="矩形 45">
            <a:extLst>
              <a:ext uri="{FF2B5EF4-FFF2-40B4-BE49-F238E27FC236}">
                <a16:creationId xmlns:a16="http://schemas.microsoft.com/office/drawing/2014/main" id="{D9D8BB25-202E-4C55-813D-F09213C3F982}"/>
              </a:ext>
            </a:extLst>
          </p:cNvPr>
          <p:cNvSpPr/>
          <p:nvPr/>
        </p:nvSpPr>
        <p:spPr>
          <a:xfrm>
            <a:off x="5183188" y="1484313"/>
            <a:ext cx="2208212" cy="5667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3700"/>
              </a:lnSpc>
              <a:defRPr/>
            </a:pPr>
            <a:r>
              <a:rPr lang="zh-TW" altLang="en-US" sz="2800" b="1" kern="0" dirty="0">
                <a:solidFill>
                  <a:schemeClr val="bg1"/>
                </a:solidFill>
                <a:latin typeface="+mj-ea"/>
                <a:ea typeface="+mj-ea"/>
              </a:rPr>
              <a:t>甄試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AD6F8AA-6991-40A7-B939-0EC3F27D7ED4}"/>
              </a:ext>
            </a:extLst>
          </p:cNvPr>
          <p:cNvSpPr/>
          <p:nvPr/>
        </p:nvSpPr>
        <p:spPr>
          <a:xfrm>
            <a:off x="7535863" y="1493838"/>
            <a:ext cx="2281237" cy="5667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3700"/>
              </a:lnSpc>
              <a:defRPr/>
            </a:pPr>
            <a:r>
              <a:rPr lang="zh-TW" altLang="en-US" sz="2800" b="1" kern="0" dirty="0">
                <a:solidFill>
                  <a:schemeClr val="bg1"/>
                </a:solidFill>
                <a:latin typeface="+mj-ea"/>
                <a:ea typeface="+mj-ea"/>
              </a:rPr>
              <a:t>單獨招生</a:t>
            </a:r>
          </a:p>
        </p:txBody>
      </p:sp>
      <p:sp>
        <p:nvSpPr>
          <p:cNvPr id="183305" name="矩形 3"/>
          <p:cNvSpPr>
            <a:spLocks noChangeArrowheads="1"/>
          </p:cNvSpPr>
          <p:nvPr/>
        </p:nvSpPr>
        <p:spPr bwMode="auto">
          <a:xfrm>
            <a:off x="1057275" y="1758950"/>
            <a:ext cx="1603375" cy="3168650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ctr" eaLnBrk="1" hangingPunct="1"/>
            <a:r>
              <a:rPr lang="zh-TW" altLang="en-US" sz="4000" b="1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運動績優生升學管道 </a:t>
            </a:r>
            <a:endParaRPr lang="zh-TW" altLang="en-US" sz="3200" b="1">
              <a:solidFill>
                <a:srgbClr val="FF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向下箭號 17">
            <a:extLst>
              <a:ext uri="{FF2B5EF4-FFF2-40B4-BE49-F238E27FC236}">
                <a16:creationId xmlns:a16="http://schemas.microsoft.com/office/drawing/2014/main" id="{5D360323-1DFB-457E-BAFD-8DC80871B9C6}"/>
              </a:ext>
            </a:extLst>
          </p:cNvPr>
          <p:cNvSpPr/>
          <p:nvPr/>
        </p:nvSpPr>
        <p:spPr>
          <a:xfrm>
            <a:off x="6061075" y="5732463"/>
            <a:ext cx="682625" cy="360362"/>
          </a:xfrm>
          <a:prstGeom prst="downArrow">
            <a:avLst/>
          </a:prstGeom>
          <a:solidFill>
            <a:srgbClr val="FF00F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83307" name="AutoShape 12"/>
          <p:cNvSpPr>
            <a:spLocks noChangeArrowheads="1"/>
          </p:cNvSpPr>
          <p:nvPr/>
        </p:nvSpPr>
        <p:spPr bwMode="auto">
          <a:xfrm>
            <a:off x="2008188" y="6092825"/>
            <a:ext cx="9566275" cy="5937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CCC0D9"/>
              </a:gs>
            </a:gsLst>
            <a:lin ang="5400000" scaled="1"/>
          </a:gradFill>
          <a:ln w="12700">
            <a:solidFill>
              <a:srgbClr val="B2A1C7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ctr" eaLnBrk="1" hangingPunct="1">
              <a:lnSpc>
                <a:spcPts val="3500"/>
              </a:lnSpc>
              <a:buFont typeface="Arial" panose="020B0604020202020204" pitchFamily="34" charset="0"/>
              <a:buNone/>
            </a:pPr>
            <a:r>
              <a:rPr lang="zh-TW" altLang="en-US" sz="32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甄審及甄試由教育部辦理，單獨招生由學校辦理。</a:t>
            </a:r>
          </a:p>
        </p:txBody>
      </p:sp>
      <p:sp>
        <p:nvSpPr>
          <p:cNvPr id="183308" name="標題 1"/>
          <p:cNvSpPr txBox="1">
            <a:spLocks/>
          </p:cNvSpPr>
          <p:nvPr/>
        </p:nvSpPr>
        <p:spPr bwMode="auto">
          <a:xfrm>
            <a:off x="1946275" y="260350"/>
            <a:ext cx="8912225" cy="863600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557213" indent="-214313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857250" indent="-171450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0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200150" indent="-171450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1543050" indent="-171450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0002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4574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29146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3718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TW" sz="40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40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kumimoji="0" lang="en-US" altLang="zh-TW" sz="40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40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特色招生甄選入學</a:t>
            </a:r>
            <a:r>
              <a:rPr kumimoji="0" lang="en-US" altLang="zh-TW" sz="40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---</a:t>
            </a:r>
            <a:r>
              <a:rPr kumimoji="0" lang="zh-TW" altLang="en-US" sz="40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kumimoji="0" lang="en-US" altLang="zh-TW" sz="40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endParaRPr kumimoji="0" lang="zh-TW" altLang="en-US" sz="400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3309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CDB0D8D7-CEE5-4B7C-8ED2-72650DBC6E0C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62</a:t>
            </a:fld>
            <a:endParaRPr kumimoji="0" lang="zh-TW" altLang="en-US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01635954-80DF-4E27-A1E6-5E5CC9DC3A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440716"/>
              </p:ext>
            </p:extLst>
          </p:nvPr>
        </p:nvGraphicFramePr>
        <p:xfrm>
          <a:off x="710293" y="1418431"/>
          <a:ext cx="11166701" cy="5146675"/>
        </p:xfrm>
        <a:graphic>
          <a:graphicData uri="http://schemas.openxmlformats.org/drawingml/2006/table">
            <a:tbl>
              <a:tblPr/>
              <a:tblGrid>
                <a:gridCol w="2003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971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5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07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56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0000" marR="1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類別</a:t>
                      </a:r>
                    </a:p>
                  </a:txBody>
                  <a:tcPr marL="10000" marR="1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班級數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0000" marR="1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招生總數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0000" marR="1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34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北門高中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0000" marR="1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足球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(20)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、田徑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(15)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0000" marR="1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D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endParaRPr kumimoji="0" lang="zh-TW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0000" marR="1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D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  <a:endParaRPr kumimoji="0" lang="zh-TW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0000" marR="1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D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34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土城高中</a:t>
                      </a:r>
                    </a:p>
                  </a:txBody>
                  <a:tcPr marL="10000" marR="1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射箭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(8)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、划船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(8)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、輕艇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(5)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、壘球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(9)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0000" marR="1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endParaRPr kumimoji="0" lang="zh-TW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0000" marR="1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30</a:t>
                      </a:r>
                      <a:endParaRPr kumimoji="0" lang="zh-TW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0000" marR="1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34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南寧高中</a:t>
                      </a:r>
                    </a:p>
                  </a:txBody>
                  <a:tcPr marL="10000" marR="1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羽球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(8)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、軟式網球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(10)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、跆拳道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(12)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0000" marR="1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D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endParaRPr kumimoji="0" lang="zh-TW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0000" marR="1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D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30</a:t>
                      </a:r>
                      <a:endParaRPr kumimoji="0" lang="zh-TW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0000" marR="1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D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34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新豐高中</a:t>
                      </a:r>
                    </a:p>
                  </a:txBody>
                  <a:tcPr marL="10000" marR="1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羽球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(17)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、足球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(7)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、桌球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(6)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0000" marR="1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endParaRPr kumimoji="0" lang="zh-TW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0000" marR="1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30</a:t>
                      </a:r>
                      <a:endParaRPr kumimoji="0" lang="zh-TW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0000" marR="1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34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善化高中</a:t>
                      </a:r>
                    </a:p>
                  </a:txBody>
                  <a:tcPr marL="10000" marR="1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籃球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(8)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、棒球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(18)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、網球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(9)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0000" marR="1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D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endParaRPr kumimoji="0" lang="zh-TW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0000" marR="1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D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  <a:endParaRPr kumimoji="0" lang="zh-TW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0000" marR="1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D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34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北門農工</a:t>
                      </a:r>
                    </a:p>
                  </a:txBody>
                  <a:tcPr marL="10000" marR="1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跆拳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(10)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、排球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(12)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、軟式網球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(8)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0000" marR="1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endParaRPr kumimoji="0" lang="zh-TW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0000" marR="1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30</a:t>
                      </a:r>
                      <a:endParaRPr kumimoji="0" lang="zh-TW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0000" marR="1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34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曾文農工</a:t>
                      </a:r>
                    </a:p>
                  </a:txBody>
                  <a:tcPr marL="10000" marR="1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排球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(10)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、跆拳道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(12)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、武術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(8)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0000" marR="1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D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endParaRPr kumimoji="0" lang="zh-TW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0000" marR="1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D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30</a:t>
                      </a:r>
                      <a:endParaRPr kumimoji="0" lang="zh-TW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0000" marR="1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D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34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臺南海事</a:t>
                      </a:r>
                    </a:p>
                  </a:txBody>
                  <a:tcPr marL="10000" marR="1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田徑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(6)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、棒球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(13)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、輕艇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(9)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、帆船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(7)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0000" marR="1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endParaRPr kumimoji="0" lang="zh-TW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0000" marR="1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  <a:endParaRPr kumimoji="0" lang="zh-TW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0000" marR="1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34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長榮中學</a:t>
                      </a:r>
                    </a:p>
                  </a:txBody>
                  <a:tcPr marL="10000" marR="1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田徑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(16)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、橄欖球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(20)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、柔道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(6)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、韻律體操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(3)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0000" marR="1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0000" marR="1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45</a:t>
                      </a:r>
                      <a:endParaRPr kumimoji="0" lang="zh-TW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0000" marR="1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9516703"/>
                  </a:ext>
                </a:extLst>
              </a:tr>
            </a:tbl>
          </a:graphicData>
        </a:graphic>
      </p:graphicFrame>
      <p:sp>
        <p:nvSpPr>
          <p:cNvPr id="184379" name="標題 1"/>
          <p:cNvSpPr txBox="1">
            <a:spLocks/>
          </p:cNvSpPr>
          <p:nvPr/>
        </p:nvSpPr>
        <p:spPr bwMode="auto">
          <a:xfrm>
            <a:off x="1257300" y="33338"/>
            <a:ext cx="7905750" cy="744537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557213" indent="-214313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857250" indent="-171450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0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200150" indent="-171450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1543050" indent="-171450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0002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4574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29146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3718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TW" sz="40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40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kumimoji="0" lang="en-US" altLang="zh-TW" sz="40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40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特色招生甄選入學</a:t>
            </a:r>
            <a:r>
              <a:rPr kumimoji="0" lang="en-US" altLang="zh-TW" sz="40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---</a:t>
            </a:r>
            <a:r>
              <a:rPr kumimoji="0" lang="zh-TW" altLang="en-US" sz="40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kumimoji="0" lang="en-US" altLang="zh-TW" sz="40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endParaRPr kumimoji="0" lang="zh-TW" altLang="en-US" sz="400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4380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04A9E96D-35CF-43A8-AE0F-0BEA6661AA5D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63</a:t>
            </a:fld>
            <a:endParaRPr kumimoji="0" lang="zh-TW" altLang="en-US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84381" name="標題 1"/>
          <p:cNvSpPr>
            <a:spLocks noGrp="1"/>
          </p:cNvSpPr>
          <p:nvPr>
            <p:ph type="title"/>
          </p:nvPr>
        </p:nvSpPr>
        <p:spPr>
          <a:xfrm>
            <a:off x="1616075" y="777875"/>
            <a:ext cx="9355138" cy="1281113"/>
          </a:xfrm>
        </p:spPr>
        <p:txBody>
          <a:bodyPr/>
          <a:lstStyle/>
          <a:p>
            <a:pPr eaLnBrk="1" hangingPunct="1"/>
            <a:r>
              <a:rPr kumimoji="1" lang="zh-TW" altLang="en-US" sz="3200" b="1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臺南區體育班甄選入學學校</a:t>
            </a:r>
          </a:p>
        </p:txBody>
      </p:sp>
    </p:spTree>
  </p:cSld>
  <p:clrMapOvr>
    <a:masterClrMapping/>
  </p:clrMapOvr>
  <p:transition spd="slow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內容版面配置區 2"/>
          <p:cNvSpPr>
            <a:spLocks noGrp="1"/>
          </p:cNvSpPr>
          <p:nvPr>
            <p:ph idx="1"/>
          </p:nvPr>
        </p:nvSpPr>
        <p:spPr>
          <a:xfrm>
            <a:off x="2074863" y="1825625"/>
            <a:ext cx="8915400" cy="3778250"/>
          </a:xfrm>
        </p:spPr>
        <p:txBody>
          <a:bodyPr/>
          <a:lstStyle/>
          <a:p>
            <a:pPr eaLnBrk="1" fontAlgn="ctr" hangingPunct="1"/>
            <a:r>
              <a:rPr lang="en-US" altLang="zh-TW" sz="3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超研澤粗魏碑"/>
              </a:rPr>
              <a:t>110</a:t>
            </a:r>
            <a:r>
              <a:rPr lang="zh-TW" altLang="en-US" sz="3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超研澤粗魏碑"/>
              </a:rPr>
              <a:t>年</a:t>
            </a:r>
            <a:r>
              <a:rPr lang="en-US" altLang="zh-TW" sz="3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超研澤粗魏碑"/>
              </a:rPr>
              <a:t>3</a:t>
            </a:r>
            <a:r>
              <a:rPr lang="zh-TW" altLang="zh-TW" sz="3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超研澤粗魏碑"/>
              </a:rPr>
              <a:t>月</a:t>
            </a:r>
            <a:r>
              <a:rPr lang="zh-TW" altLang="en-US" sz="3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超研澤粗魏碑"/>
              </a:rPr>
              <a:t>進行科學班科學能力檢定</a:t>
            </a:r>
          </a:p>
          <a:p>
            <a:pPr eaLnBrk="1" hangingPunct="1"/>
            <a:r>
              <a:rPr lang="zh-TW" altLang="en-US" sz="3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超研澤粗魏碑"/>
              </a:rPr>
              <a:t>以科學營的方式辦理考試，測驗科目為科學實驗。準備方式除了學校課業學習之外，特別需要著重實驗原理、設計及操作。</a:t>
            </a: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F68B4C97-21AB-4754-87BB-021F26AD2F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0907387"/>
              </p:ext>
            </p:extLst>
          </p:nvPr>
        </p:nvGraphicFramePr>
        <p:xfrm>
          <a:off x="2225675" y="4140200"/>
          <a:ext cx="8213724" cy="1463676"/>
        </p:xfrm>
        <a:graphic>
          <a:graphicData uri="http://schemas.openxmlformats.org/drawingml/2006/table">
            <a:tbl>
              <a:tblPr/>
              <a:tblGrid>
                <a:gridCol w="167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340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57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7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59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31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微軟正黑體"/>
                        </a:rPr>
                        <a:t>學校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3333" marR="1333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微軟正黑體"/>
                        </a:rPr>
                        <a:t>特色班別名稱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3333" marR="1333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微軟正黑體"/>
                        </a:rPr>
                        <a:t>班級數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3333" marR="1333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微軟正黑體"/>
                        </a:rPr>
                        <a:t>招生數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3333" marR="1333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微軟正黑體"/>
                        </a:rPr>
                        <a:t>總數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3333" marR="1333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微軟正黑體"/>
                        </a:rPr>
                        <a:t>臺南一中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3333" marR="1333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微軟正黑體"/>
                        </a:rPr>
                        <a:t>科學班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3333" marR="1333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D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微軟正黑體"/>
                        </a:rPr>
                        <a:t>1</a:t>
                      </a:r>
                      <a:endParaRPr kumimoji="0" lang="zh-TW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3333" marR="1333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D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微軟正黑體"/>
                        </a:rPr>
                        <a:t>25</a:t>
                      </a:r>
                      <a:endParaRPr kumimoji="0" lang="zh-TW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3333" marR="1333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D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微軟正黑體"/>
                        </a:rPr>
                        <a:t>25</a:t>
                      </a:r>
                      <a:endParaRPr kumimoji="0" lang="zh-TW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3333" marR="1333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D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6391" name="標題 1"/>
          <p:cNvSpPr txBox="1">
            <a:spLocks/>
          </p:cNvSpPr>
          <p:nvPr/>
        </p:nvSpPr>
        <p:spPr bwMode="auto">
          <a:xfrm>
            <a:off x="1754188" y="684213"/>
            <a:ext cx="8137525" cy="722312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557213" indent="-214313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857250" indent="-171450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0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200150" indent="-171450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1543050" indent="-171450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0002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4574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29146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3718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TW" sz="40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40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kumimoji="0" lang="en-US" altLang="zh-TW" sz="40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40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特色招生甄選入學</a:t>
            </a:r>
            <a:r>
              <a:rPr kumimoji="0" lang="en-US" altLang="zh-TW" sz="40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---</a:t>
            </a:r>
            <a:r>
              <a:rPr kumimoji="0" lang="zh-TW" altLang="en-US" sz="40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科學班</a:t>
            </a:r>
            <a:r>
              <a:rPr kumimoji="0" lang="en-US" altLang="zh-TW" sz="40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endParaRPr kumimoji="0" lang="zh-TW" altLang="en-US" sz="400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投影片編號版面配置區 11">
            <a:extLst>
              <a:ext uri="{FF2B5EF4-FFF2-40B4-BE49-F238E27FC236}">
                <a16:creationId xmlns:a16="http://schemas.microsoft.com/office/drawing/2014/main" id="{0C2CE8F3-D5C6-4E7F-967D-59F100ECF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7BCE92-EB7B-4203-B62B-3B5BA4CEB04B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6551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內容版面配置區 2">
            <a:extLst>
              <a:ext uri="{FF2B5EF4-FFF2-40B4-BE49-F238E27FC236}">
                <a16:creationId xmlns:a16="http://schemas.microsoft.com/office/drawing/2014/main" id="{D576ACD3-1F3B-483F-9A58-F9B777A25FB3}"/>
              </a:ext>
            </a:extLst>
          </p:cNvPr>
          <p:cNvSpPr txBox="1">
            <a:spLocks/>
          </p:cNvSpPr>
          <p:nvPr/>
        </p:nvSpPr>
        <p:spPr bwMode="gray">
          <a:xfrm>
            <a:off x="1784350" y="1412875"/>
            <a:ext cx="8623300" cy="11715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endParaRPr lang="zh-TW" altLang="en-US" sz="3067" kern="0" dirty="0">
              <a:solidFill>
                <a:srgbClr val="002060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88419" name="標題 1"/>
          <p:cNvSpPr txBox="1">
            <a:spLocks/>
          </p:cNvSpPr>
          <p:nvPr/>
        </p:nvSpPr>
        <p:spPr bwMode="auto">
          <a:xfrm>
            <a:off x="1627188" y="138113"/>
            <a:ext cx="9979025" cy="863600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557213" indent="-214313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857250" indent="-171450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0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200150" indent="-171450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1543050" indent="-171450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0002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4574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29146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3718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TW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kumimoji="0" lang="en-US" altLang="zh-TW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特色招生甄選入學</a:t>
            </a:r>
            <a:r>
              <a:rPr kumimoji="0" lang="en-US" altLang="zh-TW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---</a:t>
            </a:r>
            <a:r>
              <a:rPr kumimoji="0" lang="zh-TW" altLang="en-US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科學班辦理學校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CAD4BAD7-2F99-491A-B785-7CF5582D822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627188" y="860504"/>
          <a:ext cx="9821861" cy="5675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03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94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304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16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208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區域別</a:t>
                      </a:r>
                    </a:p>
                  </a:txBody>
                  <a:tcPr marL="91438" marR="91438"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招生學校</a:t>
                      </a:r>
                    </a:p>
                  </a:txBody>
                  <a:tcPr marL="91438" marR="91438"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合作辦理大學</a:t>
                      </a:r>
                    </a:p>
                  </a:txBody>
                  <a:tcPr marL="91438" marR="91438" marT="45724" marB="45724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招生人數</a:t>
                      </a:r>
                    </a:p>
                  </a:txBody>
                  <a:tcPr marL="91438" marR="91438" marT="45724" marB="4572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181">
                <a:tc rowSpan="5"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北區</a:t>
                      </a:r>
                    </a:p>
                  </a:txBody>
                  <a:tcPr marL="91438" marR="91438" marT="45724" marB="45724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臺北市立建國高中</a:t>
                      </a:r>
                    </a:p>
                  </a:txBody>
                  <a:tcPr marL="91438" marR="91438" marT="45724" marB="45724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國立臺灣大學</a:t>
                      </a:r>
                    </a:p>
                  </a:txBody>
                  <a:tcPr marL="91438" marR="91438"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30</a:t>
                      </a:r>
                      <a:endParaRPr lang="zh-TW" altLang="en-US" sz="18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8" marR="91438" marT="45724" marB="4572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098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臺北市立北一女中</a:t>
                      </a:r>
                    </a:p>
                  </a:txBody>
                  <a:tcPr marL="91438" marR="91438" marT="45724" marB="45724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國立臺灣大學</a:t>
                      </a:r>
                      <a:endParaRPr lang="en-US" altLang="zh-TW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國立臺灣師範大學</a:t>
                      </a:r>
                    </a:p>
                  </a:txBody>
                  <a:tcPr marL="91438" marR="91438" marT="45724" marB="45724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30</a:t>
                      </a:r>
                      <a:endParaRPr lang="zh-TW" altLang="en-US" sz="18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8" marR="91438" marT="45724" marB="45724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09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國立臺灣師大附中</a:t>
                      </a:r>
                    </a:p>
                  </a:txBody>
                  <a:tcPr marL="91438" marR="91438" marT="45724" marB="45724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國立臺灣師範大學</a:t>
                      </a:r>
                      <a:endParaRPr lang="en-US" altLang="zh-TW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國立陽明大學</a:t>
                      </a:r>
                    </a:p>
                  </a:txBody>
                  <a:tcPr marL="91438" marR="91438" marT="45724" marB="45724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30</a:t>
                      </a:r>
                      <a:endParaRPr lang="zh-TW" altLang="en-US" sz="18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8" marR="91438" marT="45724" marB="45724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534315997"/>
                  </a:ext>
                </a:extLst>
              </a:tr>
              <a:tr h="44018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國立武陵高中</a:t>
                      </a:r>
                    </a:p>
                  </a:txBody>
                  <a:tcPr marL="91438" marR="91438" marT="45724" marB="45724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國立中央大學</a:t>
                      </a:r>
                    </a:p>
                  </a:txBody>
                  <a:tcPr marL="91438" marR="91438"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25</a:t>
                      </a:r>
                      <a:endParaRPr lang="zh-TW" altLang="en-US" sz="18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8" marR="91438" marT="45724" marB="4572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0181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國立新竹科學實中</a:t>
                      </a:r>
                    </a:p>
                  </a:txBody>
                  <a:tcPr marL="91438" marR="91438" marT="45724" marB="45724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國立清華大學</a:t>
                      </a:r>
                    </a:p>
                  </a:txBody>
                  <a:tcPr marL="91438" marR="91438"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25</a:t>
                      </a:r>
                      <a:endParaRPr lang="zh-TW" altLang="en-US" sz="18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8" marR="91438" marT="45724" marB="4572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0181"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中區</a:t>
                      </a:r>
                    </a:p>
                  </a:txBody>
                  <a:tcPr marL="91438" marR="91438" marT="45724" marB="45724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國立臺中一中</a:t>
                      </a:r>
                    </a:p>
                  </a:txBody>
                  <a:tcPr marL="91438" marR="91438" marT="45724" marB="45724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國立交通大學</a:t>
                      </a:r>
                    </a:p>
                  </a:txBody>
                  <a:tcPr marL="91438" marR="91438"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30</a:t>
                      </a:r>
                      <a:endParaRPr lang="zh-TW" altLang="en-US" sz="18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8" marR="91438" marT="45724" marB="4572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0181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國立彰化高中</a:t>
                      </a:r>
                    </a:p>
                  </a:txBody>
                  <a:tcPr marL="91438" marR="91438" marT="45724" marB="45724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國立中興大學</a:t>
                      </a:r>
                    </a:p>
                  </a:txBody>
                  <a:tcPr marL="91438" marR="91438"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23</a:t>
                      </a:r>
                      <a:endParaRPr lang="zh-TW" altLang="en-US" sz="18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8" marR="91438" marT="45724" marB="45724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59764">
                <a:tc rowSpan="3"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南區</a:t>
                      </a:r>
                    </a:p>
                  </a:txBody>
                  <a:tcPr marL="91438" marR="91438" marT="45724" marB="45724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國立嘉義高中</a:t>
                      </a:r>
                    </a:p>
                  </a:txBody>
                  <a:tcPr marL="91438" marR="91438" marT="45724" marB="45724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國立嘉義大學</a:t>
                      </a:r>
                      <a:endParaRPr lang="en-US" altLang="zh-TW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國立中正大學</a:t>
                      </a:r>
                    </a:p>
                  </a:txBody>
                  <a:tcPr marL="91438" marR="91438"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23</a:t>
                      </a:r>
                      <a:endParaRPr lang="zh-TW" altLang="en-US" sz="18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8" marR="91438" marT="45724" marB="45724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0181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國立臺南一中</a:t>
                      </a:r>
                    </a:p>
                  </a:txBody>
                  <a:tcPr marL="91438" marR="91438" marT="45724" marB="45724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國立成功大學</a:t>
                      </a:r>
                    </a:p>
                  </a:txBody>
                  <a:tcPr marL="91438" marR="91438"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25</a:t>
                      </a:r>
                      <a:endParaRPr lang="zh-TW" altLang="en-US" sz="18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8" marR="91438" marT="45724" marB="45724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0181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高雄市立高雄高中</a:t>
                      </a:r>
                    </a:p>
                  </a:txBody>
                  <a:tcPr marL="91438" marR="91438" marT="45724" marB="45724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國立中山大學</a:t>
                      </a:r>
                    </a:p>
                  </a:txBody>
                  <a:tcPr marL="91438" marR="91438"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30</a:t>
                      </a:r>
                      <a:endParaRPr lang="zh-TW" altLang="en-US" sz="18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8" marR="91438" marT="45724" marB="45724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投影片編號版面配置區 11">
            <a:extLst>
              <a:ext uri="{FF2B5EF4-FFF2-40B4-BE49-F238E27FC236}">
                <a16:creationId xmlns:a16="http://schemas.microsoft.com/office/drawing/2014/main" id="{44DF700B-06CC-473B-B3D7-C76F35F00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7BCE92-EB7B-4203-B62B-3B5BA4CEB04B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719291"/>
      </p:ext>
    </p:extLst>
  </p:cSld>
  <p:clrMapOvr>
    <a:masterClrMapping/>
  </p:clrMapOvr>
  <p:transition spd="slow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內容版面配置區 2">
            <a:extLst>
              <a:ext uri="{FF2B5EF4-FFF2-40B4-BE49-F238E27FC236}">
                <a16:creationId xmlns:a16="http://schemas.microsoft.com/office/drawing/2014/main" id="{33DDB538-E1D3-4D6B-9979-912C52D4D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7350" y="1600200"/>
            <a:ext cx="7489825" cy="49831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 sz="3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超研澤粗魏碑"/>
              </a:rPr>
              <a:t>110</a:t>
            </a:r>
            <a:r>
              <a:rPr lang="zh-TW" altLang="en-US" sz="3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超研澤粗魏碑"/>
              </a:rPr>
              <a:t>年</a:t>
            </a:r>
            <a:r>
              <a:rPr lang="en-US" altLang="zh-TW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超研澤粗魏碑"/>
              </a:rPr>
              <a:t>4</a:t>
            </a:r>
            <a:r>
              <a:rPr lang="zh-TW" altLang="zh-TW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超研澤粗魏碑"/>
              </a:rPr>
              <a:t>月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超研澤粗魏碑"/>
              </a:rPr>
              <a:t>進行術科</a:t>
            </a:r>
            <a:r>
              <a:rPr lang="zh-TW" altLang="zh-TW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超研澤粗魏碑"/>
              </a:rPr>
              <a:t>測驗</a:t>
            </a:r>
            <a:endParaRPr lang="en-US" altLang="zh-TW" sz="3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超研澤粗魏碑"/>
            </a:endParaRPr>
          </a:p>
          <a:p>
            <a:pPr eaLnBrk="1" hangingPunct="1">
              <a:defRPr/>
            </a:pP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超研澤粗魏碑"/>
              </a:rPr>
              <a:t>各校依群科屬性，考量國中生學習基礎，規劃簡易操作測驗，或者依招生需求，以書面審查、口試等方式進行篩選。</a:t>
            </a:r>
            <a:endParaRPr lang="en-US" altLang="zh-TW" sz="3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超研澤粗魏碑"/>
            </a:endParaRPr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endParaRPr lang="zh-TW" altLang="en-US" sz="3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超研澤粗魏碑"/>
            </a:endParaRPr>
          </a:p>
        </p:txBody>
      </p:sp>
      <p:sp>
        <p:nvSpPr>
          <p:cNvPr id="189443" name="標題 1"/>
          <p:cNvSpPr txBox="1">
            <a:spLocks/>
          </p:cNvSpPr>
          <p:nvPr/>
        </p:nvSpPr>
        <p:spPr bwMode="auto">
          <a:xfrm>
            <a:off x="1627188" y="569913"/>
            <a:ext cx="9979025" cy="863600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557213" indent="-214313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857250" indent="-171450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0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200150" indent="-171450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1543050" indent="-171450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0002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4574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29146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3718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TW" sz="40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40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kumimoji="0" lang="en-US" altLang="zh-TW" sz="40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40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特色招生甄選入學</a:t>
            </a:r>
            <a:r>
              <a:rPr kumimoji="0" lang="en-US" altLang="zh-TW" sz="40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---</a:t>
            </a:r>
            <a:r>
              <a:rPr kumimoji="0" lang="zh-TW" altLang="en-US" sz="40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專業群科</a:t>
            </a:r>
            <a:r>
              <a:rPr kumimoji="0" lang="en-US" altLang="zh-TW" sz="40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400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9444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747C4989-F4AD-447D-8148-17DA0A583171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66</a:t>
            </a:fld>
            <a:endParaRPr kumimoji="0" lang="zh-TW" altLang="en-US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標題 1"/>
          <p:cNvSpPr txBox="1">
            <a:spLocks/>
          </p:cNvSpPr>
          <p:nvPr/>
        </p:nvSpPr>
        <p:spPr bwMode="auto">
          <a:xfrm>
            <a:off x="1649413" y="0"/>
            <a:ext cx="7377112" cy="587375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555625" indent="-212725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855663" indent="-169863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0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198563" indent="-169863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1541463" indent="-169863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1998663" indent="-169863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455863" indent="-169863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2913063" indent="-169863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370263" indent="-169863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TW" sz="36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36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kumimoji="0" lang="en-US" altLang="zh-TW" sz="36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36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特色招生甄選入學</a:t>
            </a:r>
            <a:r>
              <a:rPr kumimoji="0" lang="en-US" altLang="zh-TW" sz="36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--</a:t>
            </a:r>
            <a:r>
              <a:rPr kumimoji="0" lang="zh-TW" altLang="en-US" sz="36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專業群科</a:t>
            </a:r>
            <a:r>
              <a:rPr kumimoji="0" lang="en-US" altLang="zh-TW" sz="36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endParaRPr kumimoji="0" lang="zh-TW" altLang="en-US" sz="40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0538" name="標題 1"/>
          <p:cNvSpPr>
            <a:spLocks noGrp="1"/>
          </p:cNvSpPr>
          <p:nvPr>
            <p:ph type="title"/>
          </p:nvPr>
        </p:nvSpPr>
        <p:spPr>
          <a:xfrm>
            <a:off x="1649413" y="656219"/>
            <a:ext cx="6838950" cy="508000"/>
          </a:xfrm>
        </p:spPr>
        <p:txBody>
          <a:bodyPr/>
          <a:lstStyle/>
          <a:p>
            <a:pPr eaLnBrk="1" hangingPunct="1"/>
            <a:r>
              <a:rPr kumimoji="1" lang="zh-TW" altLang="en-US" sz="28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臺南區專業群科甄選入學辦理學校</a:t>
            </a:r>
          </a:p>
        </p:txBody>
      </p:sp>
      <p:sp>
        <p:nvSpPr>
          <p:cNvPr id="6" name="投影片編號版面配置區 11">
            <a:extLst>
              <a:ext uri="{FF2B5EF4-FFF2-40B4-BE49-F238E27FC236}">
                <a16:creationId xmlns:a16="http://schemas.microsoft.com/office/drawing/2014/main" id="{4B373F68-413D-470F-9941-EBFD4074A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7BCE92-EB7B-4203-B62B-3B5BA4CEB04B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8A00790D-AE60-418E-B99E-1001C0EEC61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649413" y="1290892"/>
          <a:ext cx="9492161" cy="50423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82404">
                  <a:extLst>
                    <a:ext uri="{9D8B030D-6E8A-4147-A177-3AD203B41FA5}">
                      <a16:colId xmlns:a16="http://schemas.microsoft.com/office/drawing/2014/main" val="809776488"/>
                    </a:ext>
                  </a:extLst>
                </a:gridCol>
                <a:gridCol w="5064304">
                  <a:extLst>
                    <a:ext uri="{9D8B030D-6E8A-4147-A177-3AD203B41FA5}">
                      <a16:colId xmlns:a16="http://schemas.microsoft.com/office/drawing/2014/main" val="1358731328"/>
                    </a:ext>
                  </a:extLst>
                </a:gridCol>
                <a:gridCol w="997780">
                  <a:extLst>
                    <a:ext uri="{9D8B030D-6E8A-4147-A177-3AD203B41FA5}">
                      <a16:colId xmlns:a16="http://schemas.microsoft.com/office/drawing/2014/main" val="1650936546"/>
                    </a:ext>
                  </a:extLst>
                </a:gridCol>
                <a:gridCol w="847673">
                  <a:extLst>
                    <a:ext uri="{9D8B030D-6E8A-4147-A177-3AD203B41FA5}">
                      <a16:colId xmlns:a16="http://schemas.microsoft.com/office/drawing/2014/main" val="1042014913"/>
                    </a:ext>
                  </a:extLst>
                </a:gridCol>
              </a:tblGrid>
              <a:tr h="3408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學校</a:t>
                      </a:r>
                      <a:endParaRPr lang="zh-TW" sz="1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562" marR="105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特色班別名稱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562" marR="105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招生數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562" marR="105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總數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562" marR="10562" marT="0" marB="0" anchor="ctr"/>
                </a:tc>
                <a:extLst>
                  <a:ext uri="{0D108BD9-81ED-4DB2-BD59-A6C34878D82A}">
                    <a16:rowId xmlns:a16="http://schemas.microsoft.com/office/drawing/2014/main" val="1577436311"/>
                  </a:ext>
                </a:extLst>
              </a:tr>
              <a:tr h="291315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臺南高商</a:t>
                      </a:r>
                      <a:endParaRPr lang="zh-TW" sz="1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562" marR="1056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0">
                          <a:effectLst/>
                        </a:rPr>
                        <a:t>觀光事業科</a:t>
                      </a:r>
                      <a:r>
                        <a:rPr lang="en-US" sz="1800" kern="0">
                          <a:effectLst/>
                        </a:rPr>
                        <a:t>(</a:t>
                      </a:r>
                      <a:r>
                        <a:rPr lang="zh-TW" sz="1800" kern="0">
                          <a:effectLst/>
                        </a:rPr>
                        <a:t>餐旅休閒管理班</a:t>
                      </a:r>
                      <a:r>
                        <a:rPr lang="en-US" sz="1800" kern="0">
                          <a:effectLst/>
                        </a:rPr>
                        <a:t>)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562" marR="105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35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562" marR="10562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140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562" marR="10562" marT="0" marB="0" anchor="ctr"/>
                </a:tc>
                <a:extLst>
                  <a:ext uri="{0D108BD9-81ED-4DB2-BD59-A6C34878D82A}">
                    <a16:rowId xmlns:a16="http://schemas.microsoft.com/office/drawing/2014/main" val="1566743098"/>
                  </a:ext>
                </a:extLst>
              </a:tr>
              <a:tr h="29131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</a:rPr>
                        <a:t>應用英語科</a:t>
                      </a:r>
                      <a:r>
                        <a:rPr lang="en-US" sz="1800" kern="0" dirty="0">
                          <a:effectLst/>
                        </a:rPr>
                        <a:t>(</a:t>
                      </a:r>
                      <a:r>
                        <a:rPr lang="zh-TW" sz="1800" kern="0" dirty="0">
                          <a:effectLst/>
                        </a:rPr>
                        <a:t>職場英文精英班</a:t>
                      </a:r>
                      <a:r>
                        <a:rPr lang="en-US" sz="1800" kern="0" dirty="0">
                          <a:effectLst/>
                        </a:rPr>
                        <a:t>)</a:t>
                      </a:r>
                      <a:endParaRPr lang="zh-TW" sz="1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562" marR="105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35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562" marR="10562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992549"/>
                  </a:ext>
                </a:extLst>
              </a:tr>
              <a:tr h="29131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0">
                          <a:effectLst/>
                        </a:rPr>
                        <a:t>廣告設計科</a:t>
                      </a:r>
                      <a:r>
                        <a:rPr lang="en-US" sz="1800" kern="0">
                          <a:effectLst/>
                        </a:rPr>
                        <a:t>(</a:t>
                      </a:r>
                      <a:r>
                        <a:rPr lang="zh-TW" sz="1800" kern="0">
                          <a:effectLst/>
                        </a:rPr>
                        <a:t>文創設計班</a:t>
                      </a:r>
                      <a:r>
                        <a:rPr lang="en-US" sz="1800" kern="0">
                          <a:effectLst/>
                        </a:rPr>
                        <a:t>)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562" marR="105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35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562" marR="10562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660129"/>
                  </a:ext>
                </a:extLst>
              </a:tr>
              <a:tr h="29131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</a:rPr>
                        <a:t>國際貿易科</a:t>
                      </a:r>
                      <a:r>
                        <a:rPr lang="en-US" sz="1800" kern="0" dirty="0">
                          <a:effectLst/>
                        </a:rPr>
                        <a:t>(</a:t>
                      </a:r>
                      <a:r>
                        <a:rPr lang="zh-TW" sz="1800" kern="0" dirty="0">
                          <a:effectLst/>
                        </a:rPr>
                        <a:t>外貿精英班</a:t>
                      </a:r>
                      <a:r>
                        <a:rPr lang="en-US" sz="1800" kern="0" dirty="0">
                          <a:effectLst/>
                        </a:rPr>
                        <a:t>)</a:t>
                      </a:r>
                      <a:endParaRPr lang="zh-TW" sz="1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562" marR="105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35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562" marR="10562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8658614"/>
                  </a:ext>
                </a:extLst>
              </a:tr>
              <a:tr h="2913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臺南高工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562" marR="1056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</a:rPr>
                        <a:t>板金科</a:t>
                      </a:r>
                      <a:endParaRPr lang="zh-TW" sz="1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562" marR="105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20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562" marR="105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20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562" marR="10562" marT="0" marB="0" anchor="ctr"/>
                </a:tc>
                <a:extLst>
                  <a:ext uri="{0D108BD9-81ED-4DB2-BD59-A6C34878D82A}">
                    <a16:rowId xmlns:a16="http://schemas.microsoft.com/office/drawing/2014/main" val="2428413911"/>
                  </a:ext>
                </a:extLst>
              </a:tr>
              <a:tr h="29131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家齊高中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562" marR="1056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</a:rPr>
                        <a:t>餐飲管理科</a:t>
                      </a:r>
                      <a:r>
                        <a:rPr lang="en-US" sz="1800" kern="0" dirty="0">
                          <a:effectLst/>
                        </a:rPr>
                        <a:t>(</a:t>
                      </a:r>
                      <a:r>
                        <a:rPr lang="zh-TW" sz="1800" kern="0" dirty="0">
                          <a:effectLst/>
                        </a:rPr>
                        <a:t>餐飲管理科特色班</a:t>
                      </a:r>
                      <a:r>
                        <a:rPr lang="en-US" sz="1800" kern="0" dirty="0">
                          <a:effectLst/>
                        </a:rPr>
                        <a:t>)</a:t>
                      </a:r>
                      <a:endParaRPr lang="zh-TW" sz="1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562" marR="105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35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562" marR="10562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70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562" marR="10562" marT="0" marB="0" anchor="ctr"/>
                </a:tc>
                <a:extLst>
                  <a:ext uri="{0D108BD9-81ED-4DB2-BD59-A6C34878D82A}">
                    <a16:rowId xmlns:a16="http://schemas.microsoft.com/office/drawing/2014/main" val="2946082164"/>
                  </a:ext>
                </a:extLst>
              </a:tr>
              <a:tr h="29131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</a:rPr>
                        <a:t>流行服飾科</a:t>
                      </a:r>
                      <a:r>
                        <a:rPr lang="en-US" sz="1800" kern="0" dirty="0">
                          <a:effectLst/>
                        </a:rPr>
                        <a:t>(</a:t>
                      </a:r>
                      <a:r>
                        <a:rPr lang="zh-TW" sz="1800" kern="0" dirty="0">
                          <a:effectLst/>
                        </a:rPr>
                        <a:t>流行服飾科特色班</a:t>
                      </a:r>
                      <a:r>
                        <a:rPr lang="en-US" sz="1800" kern="0" dirty="0">
                          <a:effectLst/>
                        </a:rPr>
                        <a:t>)</a:t>
                      </a:r>
                      <a:endParaRPr lang="zh-TW" sz="1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562" marR="105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35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562" marR="10562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0235638"/>
                  </a:ext>
                </a:extLst>
              </a:tr>
              <a:tr h="2913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臺南海事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562" marR="1056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</a:rPr>
                        <a:t>電子科</a:t>
                      </a:r>
                      <a:r>
                        <a:rPr lang="en-US" sz="1800" kern="0" dirty="0">
                          <a:effectLst/>
                        </a:rPr>
                        <a:t>(AI</a:t>
                      </a:r>
                      <a:r>
                        <a:rPr lang="zh-TW" sz="1800" kern="0" dirty="0">
                          <a:effectLst/>
                        </a:rPr>
                        <a:t>智慧型機器人特色菁英班</a:t>
                      </a:r>
                      <a:r>
                        <a:rPr lang="en-US" sz="1800" kern="0" dirty="0">
                          <a:effectLst/>
                        </a:rPr>
                        <a:t>)</a:t>
                      </a:r>
                      <a:endParaRPr lang="zh-TW" sz="1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562" marR="105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35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562" marR="105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35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562" marR="10562" marT="0" marB="0" anchor="ctr"/>
                </a:tc>
                <a:extLst>
                  <a:ext uri="{0D108BD9-81ED-4DB2-BD59-A6C34878D82A}">
                    <a16:rowId xmlns:a16="http://schemas.microsoft.com/office/drawing/2014/main" val="1982487816"/>
                  </a:ext>
                </a:extLst>
              </a:tr>
              <a:tr h="2913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曾文家商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562" marR="1056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</a:rPr>
                        <a:t>餐飲管理科</a:t>
                      </a:r>
                      <a:r>
                        <a:rPr lang="en-US" sz="1800" kern="0" dirty="0">
                          <a:effectLst/>
                        </a:rPr>
                        <a:t>(</a:t>
                      </a:r>
                      <a:r>
                        <a:rPr lang="zh-TW" sz="1800" kern="0" dirty="0">
                          <a:effectLst/>
                        </a:rPr>
                        <a:t>廚藝管理班</a:t>
                      </a:r>
                      <a:r>
                        <a:rPr lang="en-US" sz="1800" kern="0" dirty="0">
                          <a:effectLst/>
                        </a:rPr>
                        <a:t>)</a:t>
                      </a:r>
                      <a:endParaRPr lang="zh-TW" sz="1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562" marR="105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35</a:t>
                      </a:r>
                      <a:endParaRPr lang="zh-TW" sz="1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562" marR="105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35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562" marR="10562" marT="0" marB="0" anchor="ctr"/>
                </a:tc>
                <a:extLst>
                  <a:ext uri="{0D108BD9-81ED-4DB2-BD59-A6C34878D82A}">
                    <a16:rowId xmlns:a16="http://schemas.microsoft.com/office/drawing/2014/main" val="524024575"/>
                  </a:ext>
                </a:extLst>
              </a:tr>
              <a:tr h="29131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曾文農工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562" marR="1056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0">
                          <a:effectLst/>
                        </a:rPr>
                        <a:t>機械科</a:t>
                      </a:r>
                      <a:r>
                        <a:rPr lang="en-US" sz="1800" kern="0">
                          <a:effectLst/>
                        </a:rPr>
                        <a:t>(</a:t>
                      </a:r>
                      <a:r>
                        <a:rPr lang="zh-TW" sz="1800" kern="0">
                          <a:effectLst/>
                        </a:rPr>
                        <a:t>電腦控制機械加工班</a:t>
                      </a:r>
                      <a:r>
                        <a:rPr lang="en-US" sz="1800" kern="0">
                          <a:effectLst/>
                        </a:rPr>
                        <a:t>)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562" marR="105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35</a:t>
                      </a:r>
                      <a:endParaRPr lang="zh-TW" sz="1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562" marR="10562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105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562" marR="10562" marT="0" marB="0" anchor="ctr"/>
                </a:tc>
                <a:extLst>
                  <a:ext uri="{0D108BD9-81ED-4DB2-BD59-A6C34878D82A}">
                    <a16:rowId xmlns:a16="http://schemas.microsoft.com/office/drawing/2014/main" val="2113402765"/>
                  </a:ext>
                </a:extLst>
              </a:tr>
              <a:tr h="29131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</a:rPr>
                        <a:t>化工科</a:t>
                      </a:r>
                      <a:r>
                        <a:rPr lang="en-US" sz="1800" kern="0" dirty="0">
                          <a:effectLst/>
                        </a:rPr>
                        <a:t>(</a:t>
                      </a:r>
                      <a:r>
                        <a:rPr lang="zh-TW" sz="1800" kern="0" dirty="0">
                          <a:effectLst/>
                        </a:rPr>
                        <a:t>化妝品生活與應用班</a:t>
                      </a:r>
                      <a:r>
                        <a:rPr lang="en-US" sz="1800" kern="0" dirty="0">
                          <a:effectLst/>
                        </a:rPr>
                        <a:t>)</a:t>
                      </a:r>
                      <a:r>
                        <a:rPr lang="en-US" sz="1800" kern="0" dirty="0">
                          <a:solidFill>
                            <a:srgbClr val="FF0000"/>
                          </a:solidFill>
                          <a:effectLst/>
                        </a:rPr>
                        <a:t>[110</a:t>
                      </a:r>
                      <a:r>
                        <a:rPr lang="zh-TW" sz="1800" kern="0" dirty="0">
                          <a:solidFill>
                            <a:srgbClr val="FF0000"/>
                          </a:solidFill>
                          <a:effectLst/>
                        </a:rPr>
                        <a:t>新</a:t>
                      </a:r>
                      <a:r>
                        <a:rPr lang="en-US" sz="1800" kern="0" dirty="0">
                          <a:solidFill>
                            <a:srgbClr val="FF0000"/>
                          </a:solidFill>
                          <a:effectLst/>
                        </a:rPr>
                        <a:t>]</a:t>
                      </a:r>
                      <a:endParaRPr lang="zh-TW" sz="10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562" marR="105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35</a:t>
                      </a:r>
                      <a:endParaRPr lang="zh-TW" sz="1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562" marR="10562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011064"/>
                  </a:ext>
                </a:extLst>
              </a:tr>
              <a:tr h="29131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</a:rPr>
                        <a:t>食品加工科</a:t>
                      </a:r>
                      <a:r>
                        <a:rPr lang="en-US" sz="1800" kern="0" dirty="0">
                          <a:effectLst/>
                        </a:rPr>
                        <a:t>(</a:t>
                      </a:r>
                      <a:r>
                        <a:rPr lang="zh-TW" sz="1800" kern="0" dirty="0">
                          <a:effectLst/>
                        </a:rPr>
                        <a:t>食品加工技術班</a:t>
                      </a:r>
                      <a:r>
                        <a:rPr lang="en-US" sz="1800" kern="0" dirty="0">
                          <a:effectLst/>
                        </a:rPr>
                        <a:t>)</a:t>
                      </a:r>
                      <a:r>
                        <a:rPr lang="en-US" sz="1800" kern="0" dirty="0">
                          <a:solidFill>
                            <a:srgbClr val="FF0000"/>
                          </a:solidFill>
                          <a:effectLst/>
                        </a:rPr>
                        <a:t>[110</a:t>
                      </a:r>
                      <a:r>
                        <a:rPr lang="zh-TW" sz="1800" kern="0" dirty="0">
                          <a:solidFill>
                            <a:srgbClr val="FF0000"/>
                          </a:solidFill>
                          <a:effectLst/>
                        </a:rPr>
                        <a:t>新</a:t>
                      </a:r>
                      <a:r>
                        <a:rPr lang="en-US" sz="1800" kern="0" dirty="0">
                          <a:solidFill>
                            <a:srgbClr val="FF0000"/>
                          </a:solidFill>
                          <a:effectLst/>
                        </a:rPr>
                        <a:t>]</a:t>
                      </a:r>
                      <a:endParaRPr lang="zh-TW" sz="10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562" marR="105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35</a:t>
                      </a:r>
                      <a:endParaRPr lang="zh-TW" sz="1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562" marR="10562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2718211"/>
                  </a:ext>
                </a:extLst>
              </a:tr>
              <a:tr h="291315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新營高工</a:t>
                      </a:r>
                      <a:endParaRPr lang="zh-TW" sz="1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562" marR="1056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0">
                          <a:effectLst/>
                        </a:rPr>
                        <a:t>製圖科</a:t>
                      </a:r>
                      <a:r>
                        <a:rPr lang="en-US" sz="1800" kern="0">
                          <a:effectLst/>
                        </a:rPr>
                        <a:t>(</a:t>
                      </a:r>
                      <a:r>
                        <a:rPr lang="zh-TW" sz="1800" kern="0">
                          <a:effectLst/>
                        </a:rPr>
                        <a:t>電腦機械設計製圖特色班</a:t>
                      </a:r>
                      <a:r>
                        <a:rPr lang="en-US" sz="1800" kern="0">
                          <a:effectLst/>
                        </a:rPr>
                        <a:t>)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562" marR="105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25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562" marR="10562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130</a:t>
                      </a:r>
                      <a:endParaRPr lang="zh-TW" sz="1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562" marR="10562" marT="0" marB="0" anchor="ctr"/>
                </a:tc>
                <a:extLst>
                  <a:ext uri="{0D108BD9-81ED-4DB2-BD59-A6C34878D82A}">
                    <a16:rowId xmlns:a16="http://schemas.microsoft.com/office/drawing/2014/main" val="2530203130"/>
                  </a:ext>
                </a:extLst>
              </a:tr>
              <a:tr h="29131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0">
                          <a:effectLst/>
                        </a:rPr>
                        <a:t>資訊科</a:t>
                      </a:r>
                      <a:r>
                        <a:rPr lang="en-US" sz="1800" kern="0">
                          <a:effectLst/>
                        </a:rPr>
                        <a:t>(APP</a:t>
                      </a:r>
                      <a:r>
                        <a:rPr lang="zh-TW" sz="1800" kern="0">
                          <a:effectLst/>
                        </a:rPr>
                        <a:t>及機器人程式設計班</a:t>
                      </a:r>
                      <a:r>
                        <a:rPr lang="en-US" sz="1800" kern="0">
                          <a:effectLst/>
                        </a:rPr>
                        <a:t>)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562" marR="105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35</a:t>
                      </a:r>
                      <a:endParaRPr lang="zh-TW" sz="1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562" marR="10562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921780"/>
                  </a:ext>
                </a:extLst>
              </a:tr>
              <a:tr h="29131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0">
                          <a:effectLst/>
                        </a:rPr>
                        <a:t>機械科</a:t>
                      </a:r>
                      <a:r>
                        <a:rPr lang="en-US" sz="1800" kern="0">
                          <a:effectLst/>
                        </a:rPr>
                        <a:t>(</a:t>
                      </a:r>
                      <a:r>
                        <a:rPr lang="zh-TW" sz="1800" kern="0">
                          <a:effectLst/>
                        </a:rPr>
                        <a:t>數控加工特色班</a:t>
                      </a:r>
                      <a:r>
                        <a:rPr lang="en-US" sz="1800" kern="0">
                          <a:effectLst/>
                        </a:rPr>
                        <a:t>)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562" marR="105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35</a:t>
                      </a:r>
                      <a:endParaRPr lang="zh-TW" sz="1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562" marR="10562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7787262"/>
                  </a:ext>
                </a:extLst>
              </a:tr>
              <a:tr h="29131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0">
                          <a:effectLst/>
                        </a:rPr>
                        <a:t>模具科</a:t>
                      </a:r>
                      <a:r>
                        <a:rPr lang="en-US" sz="1800" kern="0">
                          <a:effectLst/>
                        </a:rPr>
                        <a:t>(</a:t>
                      </a:r>
                      <a:r>
                        <a:rPr lang="zh-TW" sz="1800" kern="0">
                          <a:effectLst/>
                        </a:rPr>
                        <a:t>電腦輔助模具設計製作班</a:t>
                      </a:r>
                      <a:r>
                        <a:rPr lang="en-US" sz="1800" kern="0">
                          <a:effectLst/>
                        </a:rPr>
                        <a:t>)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562" marR="105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35</a:t>
                      </a:r>
                      <a:endParaRPr lang="zh-TW" sz="1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562" marR="10562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02598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5143773"/>
      </p:ext>
    </p:extLst>
  </p:cSld>
  <p:clrMapOvr>
    <a:masterClrMapping/>
  </p:clrMapOvr>
  <p:transition spd="slow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標題 1"/>
          <p:cNvSpPr txBox="1">
            <a:spLocks/>
          </p:cNvSpPr>
          <p:nvPr/>
        </p:nvSpPr>
        <p:spPr bwMode="auto">
          <a:xfrm>
            <a:off x="1628775" y="46038"/>
            <a:ext cx="7418388" cy="569912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555625" indent="-212725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855663" indent="-169863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0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198563" indent="-169863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1541463" indent="-169863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1998663" indent="-169863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455863" indent="-169863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2913063" indent="-169863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370263" indent="-169863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TW" sz="36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36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kumimoji="0" lang="en-US" altLang="zh-TW" sz="36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36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特色招生甄選入學</a:t>
            </a:r>
            <a:r>
              <a:rPr kumimoji="0" lang="en-US" altLang="zh-TW" sz="36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--</a:t>
            </a:r>
            <a:r>
              <a:rPr kumimoji="0" lang="zh-TW" altLang="en-US" sz="36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專業群科</a:t>
            </a:r>
            <a:r>
              <a:rPr kumimoji="0" lang="en-US" altLang="zh-TW" sz="36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endParaRPr kumimoji="0" lang="zh-TW" altLang="en-US" sz="400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2585" name="標題 1"/>
          <p:cNvSpPr>
            <a:spLocks noGrp="1"/>
          </p:cNvSpPr>
          <p:nvPr>
            <p:ph type="title"/>
          </p:nvPr>
        </p:nvSpPr>
        <p:spPr>
          <a:xfrm>
            <a:off x="1628774" y="740625"/>
            <a:ext cx="6838950" cy="506412"/>
          </a:xfrm>
        </p:spPr>
        <p:txBody>
          <a:bodyPr/>
          <a:lstStyle/>
          <a:p>
            <a:pPr eaLnBrk="1" hangingPunct="1"/>
            <a:r>
              <a:rPr kumimoji="1" lang="zh-TW" altLang="en-US" sz="28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臺南區專業群科甄選入學辦理學校</a:t>
            </a:r>
          </a:p>
        </p:txBody>
      </p:sp>
      <p:sp>
        <p:nvSpPr>
          <p:cNvPr id="6" name="投影片編號版面配置區 11">
            <a:extLst>
              <a:ext uri="{FF2B5EF4-FFF2-40B4-BE49-F238E27FC236}">
                <a16:creationId xmlns:a16="http://schemas.microsoft.com/office/drawing/2014/main" id="{179131D8-AAE7-4BB1-A0E7-84E01254C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7BCE92-EB7B-4203-B62B-3B5BA4CEB04B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051B14C7-DF04-49BD-A4A0-1FDD054FECD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628774" y="1371713"/>
          <a:ext cx="9628698" cy="50823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7181">
                  <a:extLst>
                    <a:ext uri="{9D8B030D-6E8A-4147-A177-3AD203B41FA5}">
                      <a16:colId xmlns:a16="http://schemas.microsoft.com/office/drawing/2014/main" val="1445767325"/>
                    </a:ext>
                  </a:extLst>
                </a:gridCol>
                <a:gridCol w="5089519">
                  <a:extLst>
                    <a:ext uri="{9D8B030D-6E8A-4147-A177-3AD203B41FA5}">
                      <a16:colId xmlns:a16="http://schemas.microsoft.com/office/drawing/2014/main" val="3167076234"/>
                    </a:ext>
                  </a:extLst>
                </a:gridCol>
                <a:gridCol w="1012132">
                  <a:extLst>
                    <a:ext uri="{9D8B030D-6E8A-4147-A177-3AD203B41FA5}">
                      <a16:colId xmlns:a16="http://schemas.microsoft.com/office/drawing/2014/main" val="838164261"/>
                    </a:ext>
                  </a:extLst>
                </a:gridCol>
                <a:gridCol w="859866">
                  <a:extLst>
                    <a:ext uri="{9D8B030D-6E8A-4147-A177-3AD203B41FA5}">
                      <a16:colId xmlns:a16="http://schemas.microsoft.com/office/drawing/2014/main" val="2256239720"/>
                    </a:ext>
                  </a:extLst>
                </a:gridCol>
              </a:tblGrid>
              <a:tr h="3107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學校</a:t>
                      </a:r>
                      <a:endParaRPr lang="zh-TW" sz="105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45" marR="974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特色班別名稱</a:t>
                      </a:r>
                      <a:endParaRPr lang="zh-TW" sz="105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45" marR="974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招生數</a:t>
                      </a:r>
                      <a:endParaRPr lang="zh-TW" sz="105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45" marR="974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總數</a:t>
                      </a:r>
                      <a:endParaRPr lang="zh-TW" sz="105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45" marR="9745" marT="0" marB="0" anchor="ctr"/>
                </a:tc>
                <a:extLst>
                  <a:ext uri="{0D108BD9-81ED-4DB2-BD59-A6C34878D82A}">
                    <a16:rowId xmlns:a16="http://schemas.microsoft.com/office/drawing/2014/main" val="358621182"/>
                  </a:ext>
                </a:extLst>
              </a:tr>
              <a:tr h="265600">
                <a:tc row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北門農工</a:t>
                      </a:r>
                      <a:endParaRPr lang="zh-TW" sz="105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45" marR="974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0">
                          <a:effectLst/>
                        </a:rPr>
                        <a:t>電子科</a:t>
                      </a:r>
                      <a:r>
                        <a:rPr lang="en-US" sz="1800" kern="0">
                          <a:effectLst/>
                        </a:rPr>
                        <a:t>(</a:t>
                      </a:r>
                      <a:r>
                        <a:rPr lang="zh-TW" sz="1800" kern="0">
                          <a:effectLst/>
                        </a:rPr>
                        <a:t>智慧資電技術特色班</a:t>
                      </a:r>
                      <a:r>
                        <a:rPr lang="en-US" sz="1800" kern="0">
                          <a:effectLst/>
                        </a:rPr>
                        <a:t>)</a:t>
                      </a:r>
                      <a:endParaRPr lang="zh-TW" sz="105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45" marR="974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12</a:t>
                      </a:r>
                      <a:endParaRPr lang="zh-TW" sz="105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45" marR="9745" marT="0" marB="0" anchor="ctr"/>
                </a:tc>
                <a:tc row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140</a:t>
                      </a:r>
                      <a:endParaRPr lang="zh-TW" sz="105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45" marR="9745" marT="0" marB="0" anchor="ctr"/>
                </a:tc>
                <a:extLst>
                  <a:ext uri="{0D108BD9-81ED-4DB2-BD59-A6C34878D82A}">
                    <a16:rowId xmlns:a16="http://schemas.microsoft.com/office/drawing/2014/main" val="3461398764"/>
                  </a:ext>
                </a:extLst>
              </a:tr>
              <a:tr h="2656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</a:rPr>
                        <a:t>電機科</a:t>
                      </a:r>
                      <a:r>
                        <a:rPr lang="en-US" sz="1800" kern="0" dirty="0">
                          <a:effectLst/>
                        </a:rPr>
                        <a:t>(</a:t>
                      </a:r>
                      <a:r>
                        <a:rPr lang="zh-TW" sz="1800" kern="0" dirty="0">
                          <a:effectLst/>
                        </a:rPr>
                        <a:t>電機控制實務班</a:t>
                      </a:r>
                      <a:r>
                        <a:rPr lang="en-US" sz="1800" kern="0" dirty="0">
                          <a:effectLst/>
                        </a:rPr>
                        <a:t>)</a:t>
                      </a:r>
                      <a:endParaRPr lang="zh-TW" sz="105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45" marR="974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15</a:t>
                      </a:r>
                      <a:endParaRPr lang="zh-TW" sz="105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45" marR="9745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538885"/>
                  </a:ext>
                </a:extLst>
              </a:tr>
              <a:tr h="2656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</a:rPr>
                        <a:t>機械科</a:t>
                      </a:r>
                      <a:endParaRPr lang="zh-TW" sz="105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45" marR="974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12</a:t>
                      </a:r>
                      <a:endParaRPr lang="zh-TW" sz="105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45" marR="9745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7086022"/>
                  </a:ext>
                </a:extLst>
              </a:tr>
              <a:tr h="38246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</a:rPr>
                        <a:t>電腦機械製圖科</a:t>
                      </a:r>
                      <a:r>
                        <a:rPr lang="en-US" sz="1400" kern="0" dirty="0">
                          <a:effectLst/>
                        </a:rPr>
                        <a:t>(</a:t>
                      </a:r>
                      <a:r>
                        <a:rPr lang="zh-TW" sz="1400" kern="0" dirty="0">
                          <a:effectLst/>
                        </a:rPr>
                        <a:t>電腦輔助設計製圖與製造班</a:t>
                      </a:r>
                      <a:r>
                        <a:rPr lang="en-US" sz="1400" kern="0" dirty="0">
                          <a:effectLst/>
                        </a:rPr>
                        <a:t>)</a:t>
                      </a:r>
                      <a:endParaRPr lang="zh-TW" sz="105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45" marR="974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12</a:t>
                      </a:r>
                      <a:endParaRPr lang="zh-TW" sz="105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45" marR="9745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225253"/>
                  </a:ext>
                </a:extLst>
              </a:tr>
              <a:tr h="2656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</a:rPr>
                        <a:t>土木科</a:t>
                      </a:r>
                      <a:r>
                        <a:rPr lang="en-US" sz="1800" kern="0" dirty="0">
                          <a:effectLst/>
                        </a:rPr>
                        <a:t>(</a:t>
                      </a:r>
                      <a:r>
                        <a:rPr lang="zh-TW" sz="1800" kern="0" dirty="0">
                          <a:effectLst/>
                        </a:rPr>
                        <a:t>營建實務班</a:t>
                      </a:r>
                      <a:r>
                        <a:rPr lang="en-US" sz="1800" kern="0" dirty="0">
                          <a:effectLst/>
                        </a:rPr>
                        <a:t>)</a:t>
                      </a:r>
                      <a:endParaRPr lang="zh-TW" sz="105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45" marR="974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15</a:t>
                      </a:r>
                      <a:endParaRPr lang="zh-TW" sz="105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45" marR="9745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0672596"/>
                  </a:ext>
                </a:extLst>
              </a:tr>
              <a:tr h="2656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</a:rPr>
                        <a:t>電子商務科</a:t>
                      </a:r>
                      <a:endParaRPr lang="zh-TW" sz="105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45" marR="974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12</a:t>
                      </a:r>
                      <a:endParaRPr lang="zh-TW" sz="105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45" marR="9745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4634019"/>
                  </a:ext>
                </a:extLst>
              </a:tr>
              <a:tr h="2656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</a:rPr>
                        <a:t>食品加工科</a:t>
                      </a:r>
                      <a:r>
                        <a:rPr lang="en-US" sz="1800" kern="0" dirty="0">
                          <a:effectLst/>
                        </a:rPr>
                        <a:t>(</a:t>
                      </a:r>
                      <a:r>
                        <a:rPr lang="zh-TW" sz="1800" kern="0" dirty="0">
                          <a:effectLst/>
                        </a:rPr>
                        <a:t>食品加工實務班</a:t>
                      </a:r>
                      <a:r>
                        <a:rPr lang="en-US" sz="1800" kern="0" dirty="0">
                          <a:effectLst/>
                        </a:rPr>
                        <a:t>)</a:t>
                      </a:r>
                      <a:endParaRPr lang="zh-TW" sz="105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45" marR="974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35</a:t>
                      </a:r>
                      <a:endParaRPr lang="zh-TW" sz="105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45" marR="9745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10519"/>
                  </a:ext>
                </a:extLst>
              </a:tr>
              <a:tr h="2656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</a:rPr>
                        <a:t>造園科</a:t>
                      </a:r>
                      <a:endParaRPr lang="zh-TW" sz="105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45" marR="974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12</a:t>
                      </a:r>
                      <a:endParaRPr lang="zh-TW" sz="105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45" marR="9745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7618218"/>
                  </a:ext>
                </a:extLst>
              </a:tr>
              <a:tr h="2656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</a:rPr>
                        <a:t>畜產保健科</a:t>
                      </a:r>
                      <a:endParaRPr lang="zh-TW" sz="105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45" marR="974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15</a:t>
                      </a:r>
                      <a:endParaRPr lang="zh-TW" sz="105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45" marR="9745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276004"/>
                  </a:ext>
                </a:extLst>
              </a:tr>
              <a:tr h="265600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白河商工</a:t>
                      </a:r>
                      <a:endParaRPr lang="zh-TW" sz="105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45" marR="974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0">
                          <a:effectLst/>
                        </a:rPr>
                        <a:t>商業經營科</a:t>
                      </a:r>
                      <a:r>
                        <a:rPr lang="en-US" sz="1800" kern="0">
                          <a:effectLst/>
                        </a:rPr>
                        <a:t>(</a:t>
                      </a:r>
                      <a:r>
                        <a:rPr lang="zh-TW" sz="1800" kern="0">
                          <a:effectLst/>
                        </a:rPr>
                        <a:t>創意服務行銷班</a:t>
                      </a:r>
                      <a:r>
                        <a:rPr lang="en-US" sz="1800" kern="0">
                          <a:effectLst/>
                        </a:rPr>
                        <a:t>)</a:t>
                      </a:r>
                      <a:endParaRPr lang="zh-TW" sz="105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45" marR="974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12</a:t>
                      </a:r>
                      <a:endParaRPr lang="zh-TW" sz="105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45" marR="9745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48</a:t>
                      </a:r>
                      <a:endParaRPr lang="zh-TW" sz="105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45" marR="9745" marT="0" marB="0" anchor="ctr"/>
                </a:tc>
                <a:extLst>
                  <a:ext uri="{0D108BD9-81ED-4DB2-BD59-A6C34878D82A}">
                    <a16:rowId xmlns:a16="http://schemas.microsoft.com/office/drawing/2014/main" val="2031919479"/>
                  </a:ext>
                </a:extLst>
              </a:tr>
              <a:tr h="2656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0">
                          <a:effectLst/>
                        </a:rPr>
                        <a:t>電腦機械製圖科</a:t>
                      </a:r>
                      <a:r>
                        <a:rPr lang="en-US" sz="1800" kern="0">
                          <a:effectLst/>
                        </a:rPr>
                        <a:t>(</a:t>
                      </a:r>
                      <a:r>
                        <a:rPr lang="zh-TW" sz="1800" kern="0">
                          <a:effectLst/>
                        </a:rPr>
                        <a:t>電腦設計製圖班</a:t>
                      </a:r>
                      <a:r>
                        <a:rPr lang="en-US" sz="1800" kern="0">
                          <a:effectLst/>
                        </a:rPr>
                        <a:t>)</a:t>
                      </a:r>
                      <a:endParaRPr lang="zh-TW" sz="105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45" marR="974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12</a:t>
                      </a:r>
                      <a:endParaRPr lang="zh-TW" sz="105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45" marR="9745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03611"/>
                  </a:ext>
                </a:extLst>
              </a:tr>
              <a:tr h="2656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0">
                          <a:effectLst/>
                        </a:rPr>
                        <a:t>資訊科</a:t>
                      </a:r>
                      <a:r>
                        <a:rPr lang="en-US" sz="1800" kern="0">
                          <a:effectLst/>
                        </a:rPr>
                        <a:t>(</a:t>
                      </a:r>
                      <a:r>
                        <a:rPr lang="zh-TW" sz="1800" kern="0">
                          <a:effectLst/>
                        </a:rPr>
                        <a:t>機器人設計班</a:t>
                      </a:r>
                      <a:r>
                        <a:rPr lang="en-US" sz="1800" kern="0">
                          <a:effectLst/>
                        </a:rPr>
                        <a:t>)</a:t>
                      </a:r>
                      <a:endParaRPr lang="zh-TW" sz="105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45" marR="974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12</a:t>
                      </a:r>
                      <a:endParaRPr lang="zh-TW" sz="105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45" marR="9745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0376748"/>
                  </a:ext>
                </a:extLst>
              </a:tr>
              <a:tr h="2656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0">
                          <a:effectLst/>
                        </a:rPr>
                        <a:t>資料處理科</a:t>
                      </a:r>
                      <a:r>
                        <a:rPr lang="en-US" sz="1800" kern="0">
                          <a:effectLst/>
                        </a:rPr>
                        <a:t>(</a:t>
                      </a:r>
                      <a:r>
                        <a:rPr lang="zh-TW" sz="1800" kern="0">
                          <a:effectLst/>
                        </a:rPr>
                        <a:t>數位科技應用班</a:t>
                      </a:r>
                      <a:r>
                        <a:rPr lang="en-US" sz="1800" kern="0">
                          <a:effectLst/>
                        </a:rPr>
                        <a:t>)</a:t>
                      </a:r>
                      <a:endParaRPr lang="zh-TW" sz="105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45" marR="974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12</a:t>
                      </a:r>
                      <a:endParaRPr lang="zh-TW" sz="105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45" marR="9745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7825654"/>
                  </a:ext>
                </a:extLst>
              </a:tr>
              <a:tr h="265600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光華高中</a:t>
                      </a:r>
                      <a:endParaRPr lang="zh-TW" sz="105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45" marR="974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0">
                          <a:effectLst/>
                        </a:rPr>
                        <a:t>餐飲管理科</a:t>
                      </a:r>
                      <a:r>
                        <a:rPr lang="en-US" sz="1800" kern="0">
                          <a:effectLst/>
                        </a:rPr>
                        <a:t>(</a:t>
                      </a:r>
                      <a:r>
                        <a:rPr lang="zh-TW" sz="1800" kern="0">
                          <a:effectLst/>
                        </a:rPr>
                        <a:t>美食文化特色班</a:t>
                      </a:r>
                      <a:r>
                        <a:rPr lang="en-US" sz="1800" kern="0">
                          <a:effectLst/>
                        </a:rPr>
                        <a:t>)</a:t>
                      </a:r>
                      <a:endParaRPr lang="zh-TW" sz="105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45" marR="974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r>
                        <a:rPr lang="en-US" altLang="zh-TW" sz="1800" kern="0" dirty="0">
                          <a:solidFill>
                            <a:srgbClr val="FF0000"/>
                          </a:solidFill>
                          <a:effectLst/>
                        </a:rPr>
                        <a:t>7</a:t>
                      </a:r>
                      <a:endParaRPr lang="zh-TW" sz="105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45" marR="9745" marT="0" marB="0" anchor="ctr"/>
                </a:tc>
                <a:tc rowSpan="4">
                  <a:txBody>
                    <a:bodyPr/>
                    <a:lstStyle/>
                    <a:p>
                      <a:pPr marL="0" algn="ctr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r>
                        <a:rPr lang="en-US" altLang="zh-TW" sz="1800" kern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zh-TW" altLang="en-US" sz="1800" kern="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745" marR="9745" marT="0" marB="0" anchor="ctr">
                    <a:solidFill>
                      <a:srgbClr val="F6D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6013027"/>
                  </a:ext>
                </a:extLst>
              </a:tr>
              <a:tr h="2656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0">
                          <a:effectLst/>
                        </a:rPr>
                        <a:t>流行服飾科</a:t>
                      </a:r>
                      <a:endParaRPr lang="zh-TW" sz="105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45" marR="974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12</a:t>
                      </a:r>
                      <a:endParaRPr lang="zh-TW" sz="105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45" marR="9745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5373640"/>
                  </a:ext>
                </a:extLst>
              </a:tr>
              <a:tr h="2656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0">
                          <a:effectLst/>
                        </a:rPr>
                        <a:t>多媒體設計科</a:t>
                      </a:r>
                      <a:r>
                        <a:rPr lang="en-US" sz="1800" kern="0">
                          <a:effectLst/>
                        </a:rPr>
                        <a:t>(</a:t>
                      </a:r>
                      <a:r>
                        <a:rPr lang="zh-TW" sz="1800" kern="0">
                          <a:effectLst/>
                        </a:rPr>
                        <a:t>動漫國際特色班</a:t>
                      </a:r>
                      <a:r>
                        <a:rPr lang="en-US" sz="1800" kern="0">
                          <a:effectLst/>
                        </a:rPr>
                        <a:t>)</a:t>
                      </a:r>
                      <a:endParaRPr lang="zh-TW" sz="105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45" marR="974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r>
                        <a:rPr lang="en-US" altLang="zh-TW" sz="1800" kern="0" dirty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endParaRPr lang="zh-TW" sz="105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45" marR="9745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8272319"/>
                  </a:ext>
                </a:extLst>
              </a:tr>
              <a:tr h="2656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0">
                          <a:effectLst/>
                        </a:rPr>
                        <a:t>幼兒保育科</a:t>
                      </a:r>
                      <a:endParaRPr lang="zh-TW" sz="105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45" marR="974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20</a:t>
                      </a:r>
                      <a:endParaRPr lang="zh-TW" sz="105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45" marR="9745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0287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7816937"/>
      </p:ext>
    </p:extLst>
  </p:cSld>
  <p:clrMapOvr>
    <a:masterClrMapping/>
  </p:clrMapOvr>
  <p:transition spd="slow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標題 1"/>
          <p:cNvSpPr txBox="1">
            <a:spLocks/>
          </p:cNvSpPr>
          <p:nvPr/>
        </p:nvSpPr>
        <p:spPr bwMode="auto">
          <a:xfrm>
            <a:off x="1636713" y="146050"/>
            <a:ext cx="7418387" cy="569913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555625" indent="-212725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855663" indent="-169863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0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198563" indent="-169863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1541463" indent="-169863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1998663" indent="-169863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455863" indent="-169863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2913063" indent="-169863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370263" indent="-169863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TW" sz="36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36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kumimoji="0" lang="en-US" altLang="zh-TW" sz="36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36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特色招生甄選入學</a:t>
            </a:r>
            <a:r>
              <a:rPr kumimoji="0" lang="en-US" altLang="zh-TW" sz="36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--</a:t>
            </a:r>
            <a:r>
              <a:rPr kumimoji="0" lang="zh-TW" altLang="en-US" sz="36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專業群科</a:t>
            </a:r>
            <a:r>
              <a:rPr kumimoji="0" lang="en-US" altLang="zh-TW" sz="36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endParaRPr kumimoji="0" lang="zh-TW" altLang="en-US" sz="400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4616" name="投影片編號版面配置區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DA179961-BD00-4140-ADDA-7732497C3D46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69</a:t>
            </a:fld>
            <a:endParaRPr kumimoji="0" lang="zh-TW" altLang="en-US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94617" name="標題 1"/>
          <p:cNvSpPr>
            <a:spLocks noGrp="1"/>
          </p:cNvSpPr>
          <p:nvPr>
            <p:ph type="title"/>
          </p:nvPr>
        </p:nvSpPr>
        <p:spPr>
          <a:xfrm>
            <a:off x="1636713" y="725488"/>
            <a:ext cx="6838950" cy="508000"/>
          </a:xfrm>
        </p:spPr>
        <p:txBody>
          <a:bodyPr/>
          <a:lstStyle/>
          <a:p>
            <a:pPr eaLnBrk="1" hangingPunct="1"/>
            <a:r>
              <a:rPr kumimoji="1" lang="zh-TW" altLang="en-US" sz="28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臺南區專業群科甄選入學辦理學校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A895CC8C-09AD-42A4-98E4-5B4259E832A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674154" y="1339966"/>
          <a:ext cx="9419416" cy="50953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51197">
                  <a:extLst>
                    <a:ext uri="{9D8B030D-6E8A-4147-A177-3AD203B41FA5}">
                      <a16:colId xmlns:a16="http://schemas.microsoft.com/office/drawing/2014/main" val="2885872834"/>
                    </a:ext>
                  </a:extLst>
                </a:gridCol>
                <a:gridCol w="4836909">
                  <a:extLst>
                    <a:ext uri="{9D8B030D-6E8A-4147-A177-3AD203B41FA5}">
                      <a16:colId xmlns:a16="http://schemas.microsoft.com/office/drawing/2014/main" val="3368714809"/>
                    </a:ext>
                  </a:extLst>
                </a:gridCol>
                <a:gridCol w="990134">
                  <a:extLst>
                    <a:ext uri="{9D8B030D-6E8A-4147-A177-3AD203B41FA5}">
                      <a16:colId xmlns:a16="http://schemas.microsoft.com/office/drawing/2014/main" val="3990573750"/>
                    </a:ext>
                  </a:extLst>
                </a:gridCol>
                <a:gridCol w="841176">
                  <a:extLst>
                    <a:ext uri="{9D8B030D-6E8A-4147-A177-3AD203B41FA5}">
                      <a16:colId xmlns:a16="http://schemas.microsoft.com/office/drawing/2014/main" val="1701819392"/>
                    </a:ext>
                  </a:extLst>
                </a:gridCol>
              </a:tblGrid>
              <a:tr h="3886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學校</a:t>
                      </a:r>
                      <a:endParaRPr lang="zh-TW" sz="1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22" marR="1182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特色班別名稱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22" marR="1182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招生數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22" marR="1182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總數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22" marR="11822" marT="0" marB="0" anchor="ctr"/>
                </a:tc>
                <a:extLst>
                  <a:ext uri="{0D108BD9-81ED-4DB2-BD59-A6C34878D82A}">
                    <a16:rowId xmlns:a16="http://schemas.microsoft.com/office/drawing/2014/main" val="3870838857"/>
                  </a:ext>
                </a:extLst>
              </a:tr>
              <a:tr h="332160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長榮女中</a:t>
                      </a:r>
                      <a:endParaRPr lang="zh-TW" sz="1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22" marR="1182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美容科</a:t>
                      </a:r>
                      <a:r>
                        <a:rPr lang="en-US" sz="1600" kern="0">
                          <a:effectLst/>
                        </a:rPr>
                        <a:t>(</a:t>
                      </a:r>
                      <a:r>
                        <a:rPr lang="zh-TW" sz="1600" kern="0">
                          <a:effectLst/>
                        </a:rPr>
                        <a:t>幸福魔髮師班</a:t>
                      </a:r>
                      <a:r>
                        <a:rPr lang="en-US" sz="1600" kern="0">
                          <a:effectLst/>
                        </a:rPr>
                        <a:t>)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22" marR="1182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45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22" marR="11822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135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22" marR="11822" marT="0" marB="0" anchor="ctr"/>
                </a:tc>
                <a:extLst>
                  <a:ext uri="{0D108BD9-81ED-4DB2-BD59-A6C34878D82A}">
                    <a16:rowId xmlns:a16="http://schemas.microsoft.com/office/drawing/2014/main" val="2813881236"/>
                  </a:ext>
                </a:extLst>
              </a:tr>
              <a:tr h="33216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</a:rPr>
                        <a:t>時尚造型科</a:t>
                      </a:r>
                      <a:r>
                        <a:rPr lang="en-US" sz="1600" kern="0" dirty="0">
                          <a:effectLst/>
                        </a:rPr>
                        <a:t>(</a:t>
                      </a:r>
                      <a:r>
                        <a:rPr lang="zh-TW" sz="1600" kern="0" dirty="0">
                          <a:effectLst/>
                        </a:rPr>
                        <a:t>新娘秘書班</a:t>
                      </a:r>
                      <a:r>
                        <a:rPr lang="en-US" sz="1600" kern="0" dirty="0">
                          <a:effectLst/>
                        </a:rPr>
                        <a:t>)</a:t>
                      </a:r>
                      <a:endParaRPr lang="zh-TW" sz="1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22" marR="1182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45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22" marR="11822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7273341"/>
                  </a:ext>
                </a:extLst>
              </a:tr>
              <a:tr h="38862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</a:rPr>
                        <a:t>餐飲管理科</a:t>
                      </a:r>
                      <a:r>
                        <a:rPr lang="en-US" sz="1600" kern="0" dirty="0">
                          <a:effectLst/>
                        </a:rPr>
                        <a:t>(</a:t>
                      </a:r>
                      <a:r>
                        <a:rPr lang="zh-TW" sz="1600" kern="0" dirty="0">
                          <a:effectLst/>
                        </a:rPr>
                        <a:t>茶飲文化特色班</a:t>
                      </a:r>
                      <a:r>
                        <a:rPr lang="en-US" sz="1600" kern="0" dirty="0">
                          <a:effectLst/>
                        </a:rPr>
                        <a:t>)</a:t>
                      </a:r>
                      <a:endParaRPr lang="zh-TW" sz="1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22" marR="1182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45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22" marR="11822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8569567"/>
                  </a:ext>
                </a:extLst>
              </a:tr>
              <a:tr h="33216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長榮高中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22" marR="1182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</a:rPr>
                        <a:t>應用英語科</a:t>
                      </a:r>
                      <a:r>
                        <a:rPr lang="en-US" sz="1600" kern="0" dirty="0">
                          <a:effectLst/>
                        </a:rPr>
                        <a:t>(</a:t>
                      </a:r>
                      <a:r>
                        <a:rPr lang="zh-TW" sz="1600" kern="0" dirty="0">
                          <a:effectLst/>
                        </a:rPr>
                        <a:t>國際會展旅遊菁英班</a:t>
                      </a:r>
                      <a:r>
                        <a:rPr lang="en-US" sz="1600" kern="0" dirty="0">
                          <a:effectLst/>
                        </a:rPr>
                        <a:t>)</a:t>
                      </a:r>
                      <a:endParaRPr lang="zh-TW" sz="1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22" marR="1182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12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22" marR="11822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24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22" marR="11822" marT="0" marB="0" anchor="ctr"/>
                </a:tc>
                <a:extLst>
                  <a:ext uri="{0D108BD9-81ED-4DB2-BD59-A6C34878D82A}">
                    <a16:rowId xmlns:a16="http://schemas.microsoft.com/office/drawing/2014/main" val="1558733644"/>
                  </a:ext>
                </a:extLst>
              </a:tr>
              <a:tr h="33216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</a:rPr>
                        <a:t>廣告設計科</a:t>
                      </a:r>
                      <a:r>
                        <a:rPr lang="en-US" sz="1600" kern="0" dirty="0">
                          <a:effectLst/>
                        </a:rPr>
                        <a:t>(</a:t>
                      </a:r>
                      <a:r>
                        <a:rPr lang="zh-TW" sz="1600" kern="0" dirty="0">
                          <a:effectLst/>
                        </a:rPr>
                        <a:t>動漫手遊角色設計班</a:t>
                      </a:r>
                      <a:r>
                        <a:rPr lang="en-US" sz="1600" kern="0" dirty="0">
                          <a:effectLst/>
                        </a:rPr>
                        <a:t>)</a:t>
                      </a:r>
                      <a:endParaRPr lang="zh-TW" sz="1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22" marR="1182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12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22" marR="11822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6611469"/>
                  </a:ext>
                </a:extLst>
              </a:tr>
              <a:tr h="3321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亞洲餐旅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22" marR="1182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</a:rPr>
                        <a:t>觀光事業科</a:t>
                      </a:r>
                      <a:r>
                        <a:rPr lang="en-US" sz="1600" kern="0" dirty="0">
                          <a:effectLst/>
                        </a:rPr>
                        <a:t>(</a:t>
                      </a:r>
                      <a:r>
                        <a:rPr lang="zh-TW" sz="1600" kern="0" dirty="0">
                          <a:effectLst/>
                        </a:rPr>
                        <a:t>日韓特色班</a:t>
                      </a:r>
                      <a:r>
                        <a:rPr lang="en-US" sz="1600" kern="0" dirty="0">
                          <a:effectLst/>
                        </a:rPr>
                        <a:t>)</a:t>
                      </a:r>
                      <a:endParaRPr lang="zh-TW" sz="1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22" marR="1182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20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22" marR="1182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20</a:t>
                      </a:r>
                      <a:endParaRPr lang="zh-TW" sz="1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22" marR="11822" marT="0" marB="0" anchor="ctr">
                    <a:solidFill>
                      <a:srgbClr val="F6D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29489"/>
                  </a:ext>
                </a:extLst>
              </a:tr>
              <a:tr h="33216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慈幼工商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22" marR="1182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</a:rPr>
                        <a:t>汽車科</a:t>
                      </a:r>
                      <a:r>
                        <a:rPr lang="en-US" sz="1600" kern="0" dirty="0">
                          <a:effectLst/>
                        </a:rPr>
                        <a:t>(</a:t>
                      </a:r>
                      <a:r>
                        <a:rPr lang="zh-TW" sz="1600" kern="0" dirty="0">
                          <a:effectLst/>
                        </a:rPr>
                        <a:t>車輛彩炫技術班</a:t>
                      </a:r>
                      <a:r>
                        <a:rPr lang="en-US" sz="1600" kern="0" dirty="0">
                          <a:effectLst/>
                        </a:rPr>
                        <a:t>)</a:t>
                      </a:r>
                      <a:endParaRPr lang="zh-TW" sz="1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22" marR="1182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45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22" marR="11822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90</a:t>
                      </a:r>
                      <a:endParaRPr lang="zh-TW" sz="1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22" marR="11822" marT="0" marB="0" anchor="ctr">
                    <a:solidFill>
                      <a:srgbClr val="FAE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6006736"/>
                  </a:ext>
                </a:extLst>
              </a:tr>
              <a:tr h="33216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</a:rPr>
                        <a:t>電機科</a:t>
                      </a:r>
                      <a:r>
                        <a:rPr lang="en-US" sz="1600" kern="0" dirty="0">
                          <a:effectLst/>
                        </a:rPr>
                        <a:t>(AI</a:t>
                      </a:r>
                      <a:r>
                        <a:rPr lang="zh-TW" sz="1600" kern="0" dirty="0">
                          <a:effectLst/>
                        </a:rPr>
                        <a:t>智慧生活控制技術班</a:t>
                      </a:r>
                      <a:r>
                        <a:rPr lang="en-US" sz="1600" kern="0" dirty="0">
                          <a:effectLst/>
                        </a:rPr>
                        <a:t>)</a:t>
                      </a:r>
                      <a:endParaRPr lang="zh-TW" sz="1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22" marR="1182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45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22" marR="11822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112555"/>
                  </a:ext>
                </a:extLst>
              </a:tr>
              <a:tr h="332160"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南英商工</a:t>
                      </a:r>
                      <a:endParaRPr lang="zh-TW" sz="1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22" marR="1182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</a:rPr>
                        <a:t>觀光事業科</a:t>
                      </a:r>
                      <a:r>
                        <a:rPr lang="en-US" sz="1600" kern="0" dirty="0">
                          <a:effectLst/>
                        </a:rPr>
                        <a:t>(</a:t>
                      </a:r>
                      <a:r>
                        <a:rPr lang="zh-TW" sz="1600" kern="0" dirty="0">
                          <a:effectLst/>
                        </a:rPr>
                        <a:t>國際旅運專班</a:t>
                      </a:r>
                      <a:r>
                        <a:rPr lang="en-US" sz="1600" kern="0" dirty="0">
                          <a:effectLst/>
                        </a:rPr>
                        <a:t>)</a:t>
                      </a:r>
                      <a:endParaRPr lang="zh-TW" sz="1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22" marR="1182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25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22" marR="11822" marT="0" marB="0" anchor="ctr"/>
                </a:tc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190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22" marR="11822" marT="0" marB="0" anchor="ctr"/>
                </a:tc>
                <a:extLst>
                  <a:ext uri="{0D108BD9-81ED-4DB2-BD59-A6C34878D82A}">
                    <a16:rowId xmlns:a16="http://schemas.microsoft.com/office/drawing/2014/main" val="2159013733"/>
                  </a:ext>
                </a:extLst>
              </a:tr>
              <a:tr h="33216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</a:rPr>
                        <a:t>應用日語科</a:t>
                      </a:r>
                      <a:r>
                        <a:rPr lang="en-US" sz="1600" kern="0" dirty="0">
                          <a:effectLst/>
                        </a:rPr>
                        <a:t>(</a:t>
                      </a:r>
                      <a:r>
                        <a:rPr lang="zh-TW" sz="1600" kern="0" dirty="0">
                          <a:effectLst/>
                        </a:rPr>
                        <a:t>日文特色班</a:t>
                      </a:r>
                      <a:r>
                        <a:rPr lang="en-US" sz="1600" kern="0" dirty="0">
                          <a:effectLst/>
                        </a:rPr>
                        <a:t>)</a:t>
                      </a:r>
                      <a:endParaRPr lang="zh-TW" sz="1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22" marR="1182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25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22" marR="11822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610758"/>
                  </a:ext>
                </a:extLst>
              </a:tr>
              <a:tr h="33216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</a:rPr>
                        <a:t>餐飲管理科</a:t>
                      </a:r>
                      <a:r>
                        <a:rPr lang="en-US" sz="1600" kern="0" dirty="0">
                          <a:effectLst/>
                        </a:rPr>
                        <a:t>(</a:t>
                      </a:r>
                      <a:r>
                        <a:rPr lang="zh-TW" sz="1600" kern="0" dirty="0">
                          <a:effectLst/>
                        </a:rPr>
                        <a:t>餐飲廚藝班</a:t>
                      </a:r>
                      <a:r>
                        <a:rPr lang="en-US" sz="1600" kern="0" dirty="0">
                          <a:effectLst/>
                        </a:rPr>
                        <a:t>)</a:t>
                      </a:r>
                      <a:endParaRPr lang="zh-TW" sz="1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22" marR="1182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45</a:t>
                      </a:r>
                      <a:endParaRPr lang="zh-TW" sz="1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22" marR="11822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5378944"/>
                  </a:ext>
                </a:extLst>
              </a:tr>
              <a:tr h="33216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電影電視科</a:t>
                      </a:r>
                      <a:r>
                        <a:rPr lang="en-US" sz="1600" kern="0">
                          <a:effectLst/>
                        </a:rPr>
                        <a:t>(</a:t>
                      </a:r>
                      <a:r>
                        <a:rPr lang="zh-TW" sz="1600" kern="0">
                          <a:effectLst/>
                        </a:rPr>
                        <a:t>影視才藝特色班</a:t>
                      </a:r>
                      <a:r>
                        <a:rPr lang="en-US" sz="1600" kern="0">
                          <a:effectLst/>
                        </a:rPr>
                        <a:t>)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22" marR="1182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25</a:t>
                      </a:r>
                      <a:endParaRPr lang="zh-TW" sz="1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22" marR="11822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9848137"/>
                  </a:ext>
                </a:extLst>
              </a:tr>
              <a:tr h="33216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汽車科</a:t>
                      </a:r>
                      <a:r>
                        <a:rPr lang="en-US" sz="1600" kern="0">
                          <a:effectLst/>
                        </a:rPr>
                        <a:t>(</a:t>
                      </a:r>
                      <a:r>
                        <a:rPr lang="zh-TW" sz="1600" kern="0">
                          <a:effectLst/>
                        </a:rPr>
                        <a:t>先進檢修實務特色班</a:t>
                      </a:r>
                      <a:r>
                        <a:rPr lang="en-US" sz="1600" kern="0">
                          <a:effectLst/>
                        </a:rPr>
                        <a:t>)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22" marR="1182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45</a:t>
                      </a:r>
                      <a:endParaRPr lang="zh-TW" sz="1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22" marR="11822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3566789"/>
                  </a:ext>
                </a:extLst>
              </a:tr>
              <a:tr h="33216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多媒體動畫科</a:t>
                      </a:r>
                      <a:r>
                        <a:rPr lang="en-US" sz="1600" kern="0">
                          <a:effectLst/>
                        </a:rPr>
                        <a:t>(</a:t>
                      </a:r>
                      <a:r>
                        <a:rPr lang="zh-TW" sz="1600" kern="0">
                          <a:effectLst/>
                        </a:rPr>
                        <a:t>電競遊戲設計班</a:t>
                      </a:r>
                      <a:r>
                        <a:rPr lang="en-US" sz="1600" kern="0">
                          <a:effectLst/>
                        </a:rPr>
                        <a:t>)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22" marR="1182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25</a:t>
                      </a:r>
                      <a:endParaRPr lang="zh-TW" sz="1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22" marR="11822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33056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6775040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矩形圖說文字 4">
            <a:extLst>
              <a:ext uri="{FF2B5EF4-FFF2-40B4-BE49-F238E27FC236}">
                <a16:creationId xmlns:a16="http://schemas.microsoft.com/office/drawing/2014/main" id="{74CF2616-D106-46E4-AA09-09757B4C59C7}"/>
              </a:ext>
            </a:extLst>
          </p:cNvPr>
          <p:cNvSpPr/>
          <p:nvPr/>
        </p:nvSpPr>
        <p:spPr>
          <a:xfrm>
            <a:off x="1919537" y="1412781"/>
            <a:ext cx="2457811" cy="638641"/>
          </a:xfrm>
          <a:prstGeom prst="wedgeRoundRectCallout">
            <a:avLst>
              <a:gd name="adj1" fmla="val 64063"/>
              <a:gd name="adj2" fmla="val 58850"/>
              <a:gd name="adj3" fmla="val 16667"/>
            </a:avLst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zh-TW" altLang="en-US" sz="2667" b="1" dirty="0">
                <a:solidFill>
                  <a:srgbClr val="0000FF"/>
                </a:solidFill>
                <a:latin typeface="微軟正黑體" panose="020B0604030504040204" pitchFamily="34" charset="-120"/>
              </a:rPr>
              <a:t>珍視</a:t>
            </a:r>
            <a:r>
              <a:rPr lang="zh-TW" altLang="zh-TW" sz="2667" b="1" dirty="0">
                <a:solidFill>
                  <a:srgbClr val="0000FF"/>
                </a:solidFill>
                <a:latin typeface="微軟正黑體" panose="020B0604030504040204" pitchFamily="34" charset="-120"/>
              </a:rPr>
              <a:t>菁英教育</a:t>
            </a:r>
            <a:endParaRPr lang="zh-TW" altLang="en-US" sz="2667" b="1" dirty="0">
              <a:solidFill>
                <a:srgbClr val="0000FF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6" name="上-下雙向箭號 5">
            <a:extLst>
              <a:ext uri="{FF2B5EF4-FFF2-40B4-BE49-F238E27FC236}">
                <a16:creationId xmlns:a16="http://schemas.microsoft.com/office/drawing/2014/main" id="{2EEFF329-9CAE-441B-AA56-499FDDA77C26}"/>
              </a:ext>
            </a:extLst>
          </p:cNvPr>
          <p:cNvSpPr/>
          <p:nvPr/>
        </p:nvSpPr>
        <p:spPr>
          <a:xfrm>
            <a:off x="2024422" y="2236247"/>
            <a:ext cx="1146228" cy="2176591"/>
          </a:xfrm>
          <a:prstGeom prst="upDownArrow">
            <a:avLst/>
          </a:prstGeom>
          <a:solidFill>
            <a:schemeClr val="accent6">
              <a:lumMod val="20000"/>
              <a:lumOff val="80000"/>
            </a:schemeClr>
          </a:solidFill>
          <a:ln w="12700"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相輔相成</a:t>
            </a:r>
          </a:p>
        </p:txBody>
      </p:sp>
      <p:sp>
        <p:nvSpPr>
          <p:cNvPr id="7" name="向右箭號 6">
            <a:extLst>
              <a:ext uri="{FF2B5EF4-FFF2-40B4-BE49-F238E27FC236}">
                <a16:creationId xmlns:a16="http://schemas.microsoft.com/office/drawing/2014/main" id="{2A56AEB6-9791-4C89-8F97-5646C7FCAD00}"/>
              </a:ext>
            </a:extLst>
          </p:cNvPr>
          <p:cNvSpPr/>
          <p:nvPr/>
        </p:nvSpPr>
        <p:spPr>
          <a:xfrm flipH="1">
            <a:off x="6061261" y="1585597"/>
            <a:ext cx="1656184" cy="526351"/>
          </a:xfrm>
          <a:prstGeom prst="stripedRightArrow">
            <a:avLst>
              <a:gd name="adj1" fmla="val 50000"/>
              <a:gd name="adj2" fmla="val 33054"/>
            </a:avLst>
          </a:prstGeom>
          <a:ln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1600" b="1" dirty="0">
                <a:latin typeface="微軟正黑體" panose="020B0604030504040204" pitchFamily="34" charset="-120"/>
              </a:rPr>
              <a:t>發展多元特色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00A66C3-7202-441A-B4B2-FBF5456689D7}"/>
              </a:ext>
            </a:extLst>
          </p:cNvPr>
          <p:cNvSpPr txBox="1"/>
          <p:nvPr/>
        </p:nvSpPr>
        <p:spPr>
          <a:xfrm>
            <a:off x="8797084" y="2175064"/>
            <a:ext cx="1233483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特色招生入學</a:t>
            </a:r>
          </a:p>
        </p:txBody>
      </p:sp>
      <p:sp>
        <p:nvSpPr>
          <p:cNvPr id="9" name="右大括弧 8">
            <a:extLst>
              <a:ext uri="{FF2B5EF4-FFF2-40B4-BE49-F238E27FC236}">
                <a16:creationId xmlns:a16="http://schemas.microsoft.com/office/drawing/2014/main" id="{6F00287E-00DD-4029-9BD9-7B6CDBFA9436}"/>
              </a:ext>
            </a:extLst>
          </p:cNvPr>
          <p:cNvSpPr/>
          <p:nvPr/>
        </p:nvSpPr>
        <p:spPr>
          <a:xfrm>
            <a:off x="8423275" y="2120900"/>
            <a:ext cx="433388" cy="3222625"/>
          </a:xfrm>
          <a:prstGeom prst="rightBrace">
            <a:avLst>
              <a:gd name="adj1" fmla="val 56964"/>
              <a:gd name="adj2" fmla="val 50000"/>
            </a:avLst>
          </a:prstGeom>
          <a:ln w="381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dirty="0">
              <a:ea typeface="標楷體" pitchFamily="65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1CBC34A4-077F-42B0-88D4-451DDF7C603D}"/>
              </a:ext>
            </a:extLst>
          </p:cNvPr>
          <p:cNvSpPr txBox="1"/>
          <p:nvPr/>
        </p:nvSpPr>
        <p:spPr>
          <a:xfrm>
            <a:off x="9172527" y="2999808"/>
            <a:ext cx="571927" cy="1815882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免試入學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5146C1F9-5E4A-4802-82B2-F010DE1F248F}"/>
              </a:ext>
            </a:extLst>
          </p:cNvPr>
          <p:cNvSpPr txBox="1"/>
          <p:nvPr/>
        </p:nvSpPr>
        <p:spPr>
          <a:xfrm>
            <a:off x="9575800" y="646113"/>
            <a:ext cx="1412875" cy="36988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</a:rPr>
              <a:t>術科測驗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B8A122FD-12FA-4BF5-98AD-B13775439941}"/>
              </a:ext>
            </a:extLst>
          </p:cNvPr>
          <p:cNvSpPr txBox="1"/>
          <p:nvPr/>
        </p:nvSpPr>
        <p:spPr>
          <a:xfrm>
            <a:off x="9548813" y="1319213"/>
            <a:ext cx="1431925" cy="36988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b="1" dirty="0">
                <a:latin typeface="微軟正黑體" panose="020B0604030504040204" pitchFamily="34" charset="-120"/>
              </a:rPr>
              <a:t>學科測驗</a:t>
            </a:r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FE987C81-A2CE-438C-992A-DF84A34A593A}"/>
              </a:ext>
            </a:extLst>
          </p:cNvPr>
          <p:cNvCxnSpPr/>
          <p:nvPr/>
        </p:nvCxnSpPr>
        <p:spPr>
          <a:xfrm>
            <a:off x="9172575" y="941388"/>
            <a:ext cx="0" cy="1195387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868AF8AE-C8D3-4515-B736-F9C02B25AA94}"/>
              </a:ext>
            </a:extLst>
          </p:cNvPr>
          <p:cNvCxnSpPr/>
          <p:nvPr/>
        </p:nvCxnSpPr>
        <p:spPr>
          <a:xfrm flipV="1">
            <a:off x="9172575" y="941388"/>
            <a:ext cx="403225" cy="0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7093DA0A-808B-442F-9909-CE33B2B587CB}"/>
              </a:ext>
            </a:extLst>
          </p:cNvPr>
          <p:cNvCxnSpPr>
            <a:endCxn id="14" idx="1"/>
          </p:cNvCxnSpPr>
          <p:nvPr/>
        </p:nvCxnSpPr>
        <p:spPr>
          <a:xfrm flipV="1">
            <a:off x="9228138" y="1550988"/>
            <a:ext cx="320675" cy="9525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7198331F-6003-48A8-A57D-3A3338AD7661}"/>
              </a:ext>
            </a:extLst>
          </p:cNvPr>
          <p:cNvSpPr txBox="1"/>
          <p:nvPr/>
        </p:nvSpPr>
        <p:spPr>
          <a:xfrm>
            <a:off x="9718675" y="4976813"/>
            <a:ext cx="2074863" cy="36988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b="1" dirty="0">
                <a:latin typeface="微軟正黑體" panose="020B0604030504040204" pitchFamily="34" charset="-120"/>
              </a:rPr>
              <a:t>完全免試入學</a:t>
            </a:r>
          </a:p>
        </p:txBody>
      </p:sp>
      <p:sp>
        <p:nvSpPr>
          <p:cNvPr id="25" name="橢圓 24">
            <a:extLst>
              <a:ext uri="{FF2B5EF4-FFF2-40B4-BE49-F238E27FC236}">
                <a16:creationId xmlns:a16="http://schemas.microsoft.com/office/drawing/2014/main" id="{5660D36A-23F9-48EC-83AA-67617F69EE2B}"/>
              </a:ext>
            </a:extLst>
          </p:cNvPr>
          <p:cNvSpPr/>
          <p:nvPr/>
        </p:nvSpPr>
        <p:spPr>
          <a:xfrm>
            <a:off x="3838575" y="2438400"/>
            <a:ext cx="3736975" cy="3727450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24F919AC-34FD-47AB-98DA-3A8767D45EFF}"/>
              </a:ext>
            </a:extLst>
          </p:cNvPr>
          <p:cNvCxnSpPr/>
          <p:nvPr/>
        </p:nvCxnSpPr>
        <p:spPr>
          <a:xfrm>
            <a:off x="9432925" y="4846638"/>
            <a:ext cx="0" cy="1401762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B8D9AB10-6CDB-45A9-A419-9AFC9E22D385}"/>
              </a:ext>
            </a:extLst>
          </p:cNvPr>
          <p:cNvCxnSpPr/>
          <p:nvPr/>
        </p:nvCxnSpPr>
        <p:spPr>
          <a:xfrm>
            <a:off x="9432925" y="5268913"/>
            <a:ext cx="285750" cy="0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8C65B29B-E516-478D-B41F-A469B04B9A84}"/>
              </a:ext>
            </a:extLst>
          </p:cNvPr>
          <p:cNvCxnSpPr>
            <a:endCxn id="24" idx="1"/>
          </p:cNvCxnSpPr>
          <p:nvPr/>
        </p:nvCxnSpPr>
        <p:spPr>
          <a:xfrm>
            <a:off x="9432925" y="6243638"/>
            <a:ext cx="285750" cy="0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圓角矩形圖說文字 3">
            <a:extLst>
              <a:ext uri="{FF2B5EF4-FFF2-40B4-BE49-F238E27FC236}">
                <a16:creationId xmlns:a16="http://schemas.microsoft.com/office/drawing/2014/main" id="{63AE7195-3E97-4436-8223-4F94EA672555}"/>
              </a:ext>
            </a:extLst>
          </p:cNvPr>
          <p:cNvSpPr/>
          <p:nvPr/>
        </p:nvSpPr>
        <p:spPr>
          <a:xfrm>
            <a:off x="1959862" y="4653138"/>
            <a:ext cx="1841503" cy="811924"/>
          </a:xfrm>
          <a:prstGeom prst="wedgeRoundRectCallout">
            <a:avLst>
              <a:gd name="adj1" fmla="val 51321"/>
              <a:gd name="adj2" fmla="val -119304"/>
              <a:gd name="adj3" fmla="val 16667"/>
            </a:avLst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zh-TW" altLang="zh-TW" sz="2400" b="1" dirty="0">
                <a:solidFill>
                  <a:srgbClr val="0000FF"/>
                </a:solidFill>
                <a:latin typeface="微軟正黑體" panose="020B0604030504040204" pitchFamily="34" charset="-120"/>
              </a:rPr>
              <a:t>適性揚才</a:t>
            </a:r>
            <a:endParaRPr lang="en-US" altLang="zh-TW" sz="2400" b="1" dirty="0">
              <a:solidFill>
                <a:srgbClr val="0000FF"/>
              </a:solidFill>
              <a:latin typeface="微軟正黑體" panose="020B0604030504040204" pitchFamily="34" charset="-120"/>
            </a:endParaRPr>
          </a:p>
          <a:p>
            <a:pPr algn="ctr" eaLnBrk="1" hangingPunct="1">
              <a:defRPr/>
            </a:pPr>
            <a:r>
              <a:rPr lang="zh-TW" altLang="zh-TW" sz="2400" b="1" dirty="0">
                <a:solidFill>
                  <a:srgbClr val="0000FF"/>
                </a:solidFill>
                <a:latin typeface="微軟正黑體" panose="020B0604030504040204" pitchFamily="34" charset="-120"/>
              </a:rPr>
              <a:t>多元發展</a:t>
            </a:r>
            <a:endParaRPr lang="zh-TW" altLang="en-US" sz="2400" b="1" dirty="0">
              <a:solidFill>
                <a:srgbClr val="0000FF"/>
              </a:solidFill>
              <a:latin typeface="微軟正黑體" panose="020B0604030504040204" pitchFamily="34" charset="-120"/>
            </a:endParaRPr>
          </a:p>
        </p:txBody>
      </p: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8CE8BE40-9F89-431B-8610-F86C60AD9C92}"/>
              </a:ext>
            </a:extLst>
          </p:cNvPr>
          <p:cNvCxnSpPr/>
          <p:nvPr/>
        </p:nvCxnSpPr>
        <p:spPr>
          <a:xfrm flipH="1">
            <a:off x="5707063" y="2149475"/>
            <a:ext cx="2206625" cy="0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6D5F2E0C-BBBD-44DA-8902-B722940E0189}"/>
              </a:ext>
            </a:extLst>
          </p:cNvPr>
          <p:cNvSpPr txBox="1"/>
          <p:nvPr/>
        </p:nvSpPr>
        <p:spPr>
          <a:xfrm>
            <a:off x="9718675" y="6013450"/>
            <a:ext cx="2090738" cy="36988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b="1" dirty="0">
                <a:latin typeface="微軟正黑體" panose="020B0604030504040204" pitchFamily="34" charset="-120"/>
              </a:rPr>
              <a:t>一般免試入學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F7E44465-FC50-45DC-94FF-D8D11D6C0BFD}"/>
              </a:ext>
            </a:extLst>
          </p:cNvPr>
          <p:cNvSpPr/>
          <p:nvPr/>
        </p:nvSpPr>
        <p:spPr>
          <a:xfrm>
            <a:off x="1919288" y="211138"/>
            <a:ext cx="5602287" cy="941387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Aft>
                <a:spcPts val="600"/>
              </a:spcAft>
              <a:defRPr/>
            </a:pPr>
            <a:r>
              <a:rPr lang="zh-TW" altLang="en-US" sz="4800" b="1" dirty="0">
                <a:latin typeface="微軟正黑體" panose="020B0604030504040204" pitchFamily="34" charset="-120"/>
              </a:rPr>
              <a:t>政策目標</a:t>
            </a:r>
            <a:endParaRPr lang="zh-TW" altLang="en-US" sz="4800" dirty="0">
              <a:latin typeface="微軟正黑體" panose="020B0604030504040204" pitchFamily="34" charset="-120"/>
            </a:endParaRPr>
          </a:p>
        </p:txBody>
      </p:sp>
      <p:pic>
        <p:nvPicPr>
          <p:cNvPr id="93218" name="圖表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0" y="1379538"/>
            <a:ext cx="61849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文字方塊 30">
            <a:extLst>
              <a:ext uri="{FF2B5EF4-FFF2-40B4-BE49-F238E27FC236}">
                <a16:creationId xmlns:a16="http://schemas.microsoft.com/office/drawing/2014/main" id="{9009E34F-896A-477D-B1DC-1EF499AC7CF6}"/>
              </a:ext>
            </a:extLst>
          </p:cNvPr>
          <p:cNvSpPr txBox="1"/>
          <p:nvPr/>
        </p:nvSpPr>
        <p:spPr>
          <a:xfrm>
            <a:off x="9704388" y="5486400"/>
            <a:ext cx="2074862" cy="36988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b="1" dirty="0">
                <a:latin typeface="微軟正黑體" panose="020B0604030504040204" pitchFamily="34" charset="-120"/>
              </a:rPr>
              <a:t>優先免試入學</a:t>
            </a:r>
          </a:p>
        </p:txBody>
      </p: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2D3D970B-8901-49EE-BB1E-9B4F9DC4800E}"/>
              </a:ext>
            </a:extLst>
          </p:cNvPr>
          <p:cNvCxnSpPr/>
          <p:nvPr/>
        </p:nvCxnSpPr>
        <p:spPr>
          <a:xfrm>
            <a:off x="9458325" y="5759450"/>
            <a:ext cx="285750" cy="0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3221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2F505FD-0219-4C97-A547-2B4092790DA2}" type="slidenum">
              <a:rPr lang="zh-TW" altLang="en-US" smtClean="0">
                <a:solidFill>
                  <a:srgbClr val="FE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zh-TW" altLang="en-US">
              <a:solidFill>
                <a:srgbClr val="FEFFFF"/>
              </a:solidFill>
            </a:endParaRPr>
          </a:p>
        </p:txBody>
      </p: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4F262E3D-F68D-419D-9C05-C19FCB917A20}"/>
              </a:ext>
            </a:extLst>
          </p:cNvPr>
          <p:cNvCxnSpPr>
            <a:cxnSpLocks/>
          </p:cNvCxnSpPr>
          <p:nvPr/>
        </p:nvCxnSpPr>
        <p:spPr>
          <a:xfrm>
            <a:off x="9554934" y="1352785"/>
            <a:ext cx="1425804" cy="29623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標題 1"/>
          <p:cNvSpPr txBox="1">
            <a:spLocks/>
          </p:cNvSpPr>
          <p:nvPr/>
        </p:nvSpPr>
        <p:spPr bwMode="auto">
          <a:xfrm>
            <a:off x="1855788" y="438150"/>
            <a:ext cx="7418387" cy="569913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555625" indent="-212725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855663" indent="-169863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0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198563" indent="-169863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1541463" indent="-169863" defTabSz="3429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1998663" indent="-169863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455863" indent="-169863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2913063" indent="-169863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370263" indent="-169863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TW" sz="36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36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kumimoji="0" lang="en-US" altLang="zh-TW" sz="36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36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特色招生甄選入學</a:t>
            </a:r>
            <a:r>
              <a:rPr kumimoji="0" lang="en-US" altLang="zh-TW" sz="36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--</a:t>
            </a:r>
            <a:r>
              <a:rPr kumimoji="0" lang="zh-TW" altLang="en-US" sz="36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專業群科</a:t>
            </a:r>
            <a:r>
              <a:rPr kumimoji="0" lang="en-US" altLang="zh-TW" sz="36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endParaRPr kumimoji="0" lang="zh-TW" altLang="en-US" sz="40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6641" name="標題 1"/>
          <p:cNvSpPr>
            <a:spLocks noGrp="1"/>
          </p:cNvSpPr>
          <p:nvPr>
            <p:ph type="title"/>
          </p:nvPr>
        </p:nvSpPr>
        <p:spPr>
          <a:xfrm>
            <a:off x="1727200" y="1152525"/>
            <a:ext cx="6838950" cy="506413"/>
          </a:xfrm>
        </p:spPr>
        <p:txBody>
          <a:bodyPr/>
          <a:lstStyle/>
          <a:p>
            <a:pPr eaLnBrk="1" hangingPunct="1"/>
            <a:r>
              <a:rPr kumimoji="1" lang="zh-TW" altLang="en-US" sz="28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臺南區專業群科甄選入學辦理學校</a:t>
            </a:r>
          </a:p>
        </p:txBody>
      </p:sp>
      <p:sp>
        <p:nvSpPr>
          <p:cNvPr id="6" name="投影片編號版面配置區 11">
            <a:extLst>
              <a:ext uri="{FF2B5EF4-FFF2-40B4-BE49-F238E27FC236}">
                <a16:creationId xmlns:a16="http://schemas.microsoft.com/office/drawing/2014/main" id="{686D5084-3921-4CC5-ACD3-69772CD79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7BCE92-EB7B-4203-B62B-3B5BA4CEB04B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E0B84AE9-9361-40E5-A8B8-FD78170CAE7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55788" y="1803400"/>
          <a:ext cx="8944484" cy="28900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35057">
                  <a:extLst>
                    <a:ext uri="{9D8B030D-6E8A-4147-A177-3AD203B41FA5}">
                      <a16:colId xmlns:a16="http://schemas.microsoft.com/office/drawing/2014/main" val="1772685648"/>
                    </a:ext>
                  </a:extLst>
                </a:gridCol>
                <a:gridCol w="4670453">
                  <a:extLst>
                    <a:ext uri="{9D8B030D-6E8A-4147-A177-3AD203B41FA5}">
                      <a16:colId xmlns:a16="http://schemas.microsoft.com/office/drawing/2014/main" val="3258900076"/>
                    </a:ext>
                  </a:extLst>
                </a:gridCol>
                <a:gridCol w="940211">
                  <a:extLst>
                    <a:ext uri="{9D8B030D-6E8A-4147-A177-3AD203B41FA5}">
                      <a16:colId xmlns:a16="http://schemas.microsoft.com/office/drawing/2014/main" val="1500046387"/>
                    </a:ext>
                  </a:extLst>
                </a:gridCol>
                <a:gridCol w="798763">
                  <a:extLst>
                    <a:ext uri="{9D8B030D-6E8A-4147-A177-3AD203B41FA5}">
                      <a16:colId xmlns:a16="http://schemas.microsoft.com/office/drawing/2014/main" val="790754811"/>
                    </a:ext>
                  </a:extLst>
                </a:gridCol>
              </a:tblGrid>
              <a:tr h="4735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學校</a:t>
                      </a:r>
                      <a:endParaRPr lang="zh-TW" sz="105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4430" marR="1443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特色班別名稱</a:t>
                      </a:r>
                      <a:endParaRPr lang="zh-TW" sz="105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4430" marR="1443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招生數</a:t>
                      </a:r>
                      <a:endParaRPr lang="zh-TW" sz="105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4430" marR="1443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總數</a:t>
                      </a:r>
                      <a:endParaRPr lang="zh-TW" sz="105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4430" marR="14430" marT="0" marB="0" anchor="ctr"/>
                </a:tc>
                <a:extLst>
                  <a:ext uri="{0D108BD9-81ED-4DB2-BD59-A6C34878D82A}">
                    <a16:rowId xmlns:a16="http://schemas.microsoft.com/office/drawing/2014/main" val="3380436495"/>
                  </a:ext>
                </a:extLst>
              </a:tr>
              <a:tr h="40476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育德工家</a:t>
                      </a:r>
                      <a:endParaRPr lang="zh-TW" sz="105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4430" marR="1443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</a:rPr>
                        <a:t>餐飲管理科</a:t>
                      </a:r>
                      <a:r>
                        <a:rPr lang="en-US" sz="1800" kern="0" dirty="0">
                          <a:effectLst/>
                        </a:rPr>
                        <a:t>(</a:t>
                      </a:r>
                      <a:r>
                        <a:rPr lang="zh-TW" sz="1800" kern="0" dirty="0">
                          <a:effectLst/>
                        </a:rPr>
                        <a:t>地方美食展能班</a:t>
                      </a:r>
                      <a:r>
                        <a:rPr lang="en-US" sz="1800" kern="0" dirty="0">
                          <a:effectLst/>
                        </a:rPr>
                        <a:t>)</a:t>
                      </a:r>
                      <a:endParaRPr lang="zh-TW" sz="105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4430" marR="1443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kern="0" dirty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endParaRPr lang="zh-TW" sz="105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4430" marR="1443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kern="0" dirty="0">
                          <a:solidFill>
                            <a:srgbClr val="FF0000"/>
                          </a:solidFill>
                          <a:effectLst/>
                        </a:rPr>
                        <a:t>52</a:t>
                      </a:r>
                      <a:endParaRPr lang="zh-TW" sz="105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4430" marR="14430" marT="0" marB="0" anchor="ctr"/>
                </a:tc>
                <a:extLst>
                  <a:ext uri="{0D108BD9-81ED-4DB2-BD59-A6C34878D82A}">
                    <a16:rowId xmlns:a16="http://schemas.microsoft.com/office/drawing/2014/main" val="939747367"/>
                  </a:ext>
                </a:extLst>
              </a:tr>
              <a:tr h="404768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05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4430" marR="1443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</a:rPr>
                        <a:t>飛機修護科</a:t>
                      </a:r>
                      <a:r>
                        <a:rPr lang="en-US" sz="1800" kern="0" dirty="0">
                          <a:effectLst/>
                        </a:rPr>
                        <a:t>(</a:t>
                      </a:r>
                      <a:r>
                        <a:rPr lang="zh-TW" sz="1800" kern="0" dirty="0">
                          <a:effectLst/>
                        </a:rPr>
                        <a:t>航太產業菁英班</a:t>
                      </a:r>
                      <a:r>
                        <a:rPr lang="en-US" sz="1800" kern="0" dirty="0">
                          <a:effectLst/>
                        </a:rPr>
                        <a:t>)</a:t>
                      </a:r>
                      <a:endParaRPr lang="zh-TW" sz="105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4430" marR="1443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r>
                        <a:rPr lang="en-US" altLang="zh-TW" sz="1800" kern="0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zh-TW" sz="105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4430" marR="14430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05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4430" marR="14430" marT="0" marB="0" anchor="ctr"/>
                </a:tc>
                <a:extLst>
                  <a:ext uri="{0D108BD9-81ED-4DB2-BD59-A6C34878D82A}">
                    <a16:rowId xmlns:a16="http://schemas.microsoft.com/office/drawing/2014/main" val="3221032687"/>
                  </a:ext>
                </a:extLst>
              </a:tr>
              <a:tr h="404768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陽明工商</a:t>
                      </a:r>
                      <a:endParaRPr lang="zh-TW" sz="105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4430" marR="1443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</a:rPr>
                        <a:t>資訊科</a:t>
                      </a:r>
                      <a:r>
                        <a:rPr lang="en-US" sz="1800" kern="0" dirty="0">
                          <a:effectLst/>
                        </a:rPr>
                        <a:t>(</a:t>
                      </a:r>
                      <a:r>
                        <a:rPr lang="zh-TW" sz="1800" kern="0" dirty="0">
                          <a:effectLst/>
                        </a:rPr>
                        <a:t>電競特色班</a:t>
                      </a:r>
                      <a:r>
                        <a:rPr lang="en-US" sz="1800" kern="0" dirty="0">
                          <a:effectLst/>
                        </a:rPr>
                        <a:t>)</a:t>
                      </a:r>
                      <a:endParaRPr lang="zh-TW" sz="105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4430" marR="1443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20</a:t>
                      </a:r>
                      <a:endParaRPr lang="zh-TW" sz="105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4430" marR="14430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100</a:t>
                      </a:r>
                      <a:endParaRPr lang="zh-TW" sz="105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4430" marR="14430" marT="0" marB="0" anchor="ctr"/>
                </a:tc>
                <a:extLst>
                  <a:ext uri="{0D108BD9-81ED-4DB2-BD59-A6C34878D82A}">
                    <a16:rowId xmlns:a16="http://schemas.microsoft.com/office/drawing/2014/main" val="3962939162"/>
                  </a:ext>
                </a:extLst>
              </a:tr>
              <a:tr h="47357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</a:rPr>
                        <a:t>商業經營科</a:t>
                      </a:r>
                      <a:r>
                        <a:rPr lang="en-US" sz="1800" kern="0" dirty="0">
                          <a:effectLst/>
                        </a:rPr>
                        <a:t>(</a:t>
                      </a:r>
                      <a:r>
                        <a:rPr lang="zh-TW" sz="1800" kern="0" dirty="0">
                          <a:effectLst/>
                        </a:rPr>
                        <a:t>門市服務特色班</a:t>
                      </a:r>
                      <a:r>
                        <a:rPr lang="en-US" sz="1800" kern="0" dirty="0">
                          <a:effectLst/>
                        </a:rPr>
                        <a:t>)</a:t>
                      </a:r>
                      <a:endParaRPr lang="zh-TW" sz="105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4430" marR="1443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20</a:t>
                      </a:r>
                      <a:endParaRPr lang="zh-TW" sz="105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4430" marR="1443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9158723"/>
                  </a:ext>
                </a:extLst>
              </a:tr>
              <a:tr h="40476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</a:rPr>
                        <a:t>家具木工科</a:t>
                      </a:r>
                      <a:r>
                        <a:rPr lang="en-US" sz="1800" kern="0" dirty="0">
                          <a:effectLst/>
                        </a:rPr>
                        <a:t>(</a:t>
                      </a:r>
                      <a:r>
                        <a:rPr lang="zh-TW" sz="1800" kern="0" dirty="0">
                          <a:effectLst/>
                        </a:rPr>
                        <a:t>師徒制木作職人班</a:t>
                      </a:r>
                      <a:r>
                        <a:rPr lang="en-US" sz="1800" kern="0" dirty="0">
                          <a:effectLst/>
                        </a:rPr>
                        <a:t>)</a:t>
                      </a:r>
                      <a:endParaRPr lang="zh-TW" sz="105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4430" marR="1443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20</a:t>
                      </a:r>
                      <a:endParaRPr lang="zh-TW" sz="105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4430" marR="1443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2383375"/>
                  </a:ext>
                </a:extLst>
              </a:tr>
              <a:tr h="32381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0">
                          <a:effectLst/>
                        </a:rPr>
                        <a:t>汽車科</a:t>
                      </a:r>
                      <a:r>
                        <a:rPr lang="en-US" sz="1800" kern="0">
                          <a:effectLst/>
                        </a:rPr>
                        <a:t>(</a:t>
                      </a:r>
                      <a:r>
                        <a:rPr lang="zh-TW" sz="1800" kern="0">
                          <a:effectLst/>
                        </a:rPr>
                        <a:t>汽車技術特色班</a:t>
                      </a:r>
                      <a:r>
                        <a:rPr lang="en-US" sz="1800" kern="0">
                          <a:effectLst/>
                        </a:rPr>
                        <a:t>)</a:t>
                      </a:r>
                      <a:endParaRPr lang="zh-TW" sz="105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4430" marR="1443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40</a:t>
                      </a:r>
                      <a:endParaRPr lang="zh-TW" sz="105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4430" marR="1443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68128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8461995"/>
      </p:ext>
    </p:extLst>
  </p:cSld>
  <p:clrMapOvr>
    <a:masterClrMapping/>
  </p:clrMapOvr>
  <p:transition spd="slow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AFA9A80-2BB0-454F-A2D1-94FC34FF9A75}"/>
              </a:ext>
            </a:extLst>
          </p:cNvPr>
          <p:cNvSpPr/>
          <p:nvPr/>
        </p:nvSpPr>
        <p:spPr>
          <a:xfrm>
            <a:off x="2667000" y="2705100"/>
            <a:ext cx="6858000" cy="1122363"/>
          </a:xfrm>
          <a:prstGeom prst="rect">
            <a:avLst/>
          </a:prstGeom>
          <a:solidFill>
            <a:srgbClr val="008000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333">
              <a:solidFill>
                <a:prstClr val="white"/>
              </a:solidFill>
            </a:endParaRPr>
          </a:p>
        </p:txBody>
      </p:sp>
      <p:sp>
        <p:nvSpPr>
          <p:cNvPr id="198659" name="標題 3"/>
          <p:cNvSpPr>
            <a:spLocks noGrp="1"/>
          </p:cNvSpPr>
          <p:nvPr>
            <p:ph type="title"/>
          </p:nvPr>
        </p:nvSpPr>
        <p:spPr>
          <a:xfrm>
            <a:off x="2667000" y="2833688"/>
            <a:ext cx="6869113" cy="865187"/>
          </a:xfrm>
          <a:solidFill>
            <a:srgbClr val="0000CC"/>
          </a:solidFill>
        </p:spPr>
        <p:txBody>
          <a:bodyPr anchor="t"/>
          <a:lstStyle/>
          <a:p>
            <a:pPr defTabSz="455613" eaLnBrk="1" hangingPunct="1"/>
            <a:r>
              <a:rPr kumimoji="1" lang="zh-TW" altLang="en-US" sz="48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八、五專招生管道簡介</a:t>
            </a:r>
          </a:p>
        </p:txBody>
      </p:sp>
      <p:pic>
        <p:nvPicPr>
          <p:cNvPr id="198660" name="圖片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475" y="1479550"/>
            <a:ext cx="4073525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1" name="投影片編號版面配置區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B661AC00-9856-4BC6-B267-B2CC34369024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71</a:t>
            </a:fld>
            <a:endParaRPr kumimoji="0" lang="zh-TW" altLang="en-US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文字方塊 1">
            <a:extLst>
              <a:ext uri="{FF2B5EF4-FFF2-40B4-BE49-F238E27FC236}">
                <a16:creationId xmlns:a16="http://schemas.microsoft.com/office/drawing/2014/main" id="{5346C3FD-6947-4B4D-BA6E-15CE2F177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8125" y="4446652"/>
            <a:ext cx="8816264" cy="1323439"/>
          </a:xfrm>
          <a:prstGeom prst="rect">
            <a:avLst/>
          </a:prstGeom>
          <a:solidFill>
            <a:srgbClr val="FFFF00"/>
          </a:solidFill>
          <a:extLst/>
        </p:spPr>
        <p:txBody>
          <a:bodyPr>
            <a:spAutoFit/>
          </a:bodyPr>
          <a:lstStyle>
            <a:defPPr>
              <a:defRPr lang="zh-TW"/>
            </a:defPPr>
            <a:lvl1pPr algn="ctr">
              <a:defRPr sz="40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zh-TW" altLang="en-US" dirty="0">
                <a:effectLst/>
              </a:rPr>
              <a:t>有意報考者，請家長務必提醒孩子注意教務處公布之報名相關訊息及期程</a:t>
            </a:r>
          </a:p>
        </p:txBody>
      </p:sp>
    </p:spTree>
  </p:cSld>
  <p:clrMapOvr>
    <a:masterClrMapping/>
  </p:clrMapOvr>
  <p:transition spd="slow">
    <p:wipe dir="d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63444" y="264761"/>
            <a:ext cx="8911687" cy="1280890"/>
          </a:xfrm>
        </p:spPr>
        <p:txBody>
          <a:bodyPr anchor="ctr"/>
          <a:lstStyle/>
          <a:p>
            <a:pPr algn="ctr"/>
            <a: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培育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中級技術人力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的重要管道之一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D4074D4F-7B59-4745-A708-E5DC21C722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342064"/>
            <a:ext cx="26939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群組 16"/>
          <p:cNvGrpSpPr/>
          <p:nvPr/>
        </p:nvGrpSpPr>
        <p:grpSpPr>
          <a:xfrm>
            <a:off x="1625486" y="1113118"/>
            <a:ext cx="4198019" cy="3668412"/>
            <a:chOff x="50110" y="1705501"/>
            <a:chExt cx="4198019" cy="3668412"/>
          </a:xfrm>
        </p:grpSpPr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10" y="1705501"/>
              <a:ext cx="3668412" cy="3668412"/>
            </a:xfrm>
            <a:prstGeom prst="rect">
              <a:avLst/>
            </a:prstGeom>
          </p:spPr>
        </p:pic>
        <p:sp>
          <p:nvSpPr>
            <p:cNvPr id="12" name="文字方塊 11"/>
            <p:cNvSpPr txBox="1"/>
            <p:nvPr/>
          </p:nvSpPr>
          <p:spPr>
            <a:xfrm>
              <a:off x="647729" y="2650543"/>
              <a:ext cx="360040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適性且多元</a:t>
              </a:r>
              <a:endParaRPr kumimoji="1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【</a:t>
              </a:r>
              <a:r>
                <a:rPr kumimoji="1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啟發教育</a:t>
              </a:r>
              <a:r>
                <a:rPr kumimoji="1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】</a:t>
              </a:r>
              <a:endParaRPr kumimoji="1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</p:grpSp>
      <p:grpSp>
        <p:nvGrpSpPr>
          <p:cNvPr id="4" name="群組 3"/>
          <p:cNvGrpSpPr/>
          <p:nvPr/>
        </p:nvGrpSpPr>
        <p:grpSpPr>
          <a:xfrm>
            <a:off x="6332704" y="1197162"/>
            <a:ext cx="3600400" cy="3704188"/>
            <a:chOff x="4808704" y="1197162"/>
            <a:chExt cx="3600400" cy="3704188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1705" y="1976493"/>
              <a:ext cx="3068032" cy="2924857"/>
            </a:xfrm>
            <a:prstGeom prst="rect">
              <a:avLst/>
            </a:prstGeom>
          </p:spPr>
        </p:pic>
        <p:sp>
          <p:nvSpPr>
            <p:cNvPr id="11" name="文字方塊 10"/>
            <p:cNvSpPr txBox="1"/>
            <p:nvPr/>
          </p:nvSpPr>
          <p:spPr>
            <a:xfrm>
              <a:off x="4808704" y="1197162"/>
              <a:ext cx="360040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完整的</a:t>
              </a:r>
              <a:endPara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【</a:t>
              </a:r>
              <a:r>
                <a:rPr kumimoji="1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實務課程</a:t>
              </a:r>
              <a:r>
                <a:rPr kumimoji="1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】</a:t>
              </a:r>
              <a:endPara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3437597" y="4629663"/>
            <a:ext cx="5316809" cy="1877271"/>
            <a:chOff x="1899518" y="4980729"/>
            <a:chExt cx="5316809" cy="1877271"/>
          </a:xfrm>
        </p:grpSpPr>
        <p:sp>
          <p:nvSpPr>
            <p:cNvPr id="13" name="文字方塊 12"/>
            <p:cNvSpPr txBox="1"/>
            <p:nvPr/>
          </p:nvSpPr>
          <p:spPr>
            <a:xfrm>
              <a:off x="3057331" y="5451639"/>
              <a:ext cx="3102363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肯做、實做、認真做</a:t>
              </a:r>
              <a:endPara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【</a:t>
              </a:r>
              <a:r>
                <a:rPr kumimoji="1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做中學、學中做</a:t>
              </a:r>
              <a:r>
                <a:rPr kumimoji="1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】</a:t>
              </a:r>
              <a:endPara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  <p:pic>
          <p:nvPicPr>
            <p:cNvPr id="20" name="圖片 19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52" b="89928" l="10000" r="94923">
                          <a14:foregroundMark x1="17385" y1="18825" x2="17385" y2="18825"/>
                          <a14:foregroundMark x1="20769" y1="23141" x2="20769" y2="23141"/>
                          <a14:foregroundMark x1="36923" y1="58873" x2="36923" y2="58873"/>
                          <a14:foregroundMark x1="38000" y1="64269" x2="38000" y2="642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518" y="5085184"/>
              <a:ext cx="1381691" cy="1772816"/>
            </a:xfrm>
            <a:prstGeom prst="rect">
              <a:avLst/>
            </a:prstGeom>
          </p:spPr>
        </p:pic>
        <p:pic>
          <p:nvPicPr>
            <p:cNvPr id="21" name="圖片 2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52" b="89928" l="10000" r="94923">
                          <a14:foregroundMark x1="17385" y1="18825" x2="17385" y2="18825"/>
                          <a14:foregroundMark x1="20769" y1="23141" x2="20769" y2="23141"/>
                          <a14:foregroundMark x1="36923" y1="58873" x2="36923" y2="58873"/>
                          <a14:foregroundMark x1="38000" y1="64269" x2="38000" y2="642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4636" y="4980729"/>
              <a:ext cx="1381691" cy="1772816"/>
            </a:xfrm>
            <a:prstGeom prst="rect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</p:pic>
      </p:grpSp>
      <p:sp>
        <p:nvSpPr>
          <p:cNvPr id="15" name="投影片編號版面配置區 11">
            <a:extLst>
              <a:ext uri="{FF2B5EF4-FFF2-40B4-BE49-F238E27FC236}">
                <a16:creationId xmlns:a16="http://schemas.microsoft.com/office/drawing/2014/main" id="{8F27F9A5-99AA-4E50-ACC1-CD3BECD0E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7BCE92-EB7B-4203-B62B-3B5BA4CEB04B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596279"/>
      </p:ext>
    </p:extLst>
  </p:cSld>
  <p:clrMapOvr>
    <a:masterClrMapping/>
  </p:clrMapOvr>
  <p:transition spd="slow">
    <p:push dir="u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5" l="47530" r="100000">
                        <a14:foregroundMark x1="91823" y1="4082" x2="91823" y2="4082"/>
                        <a14:foregroundMark x1="90971" y1="2041" x2="90971" y2="2041"/>
                        <a14:foregroundMark x1="72743" y1="5612" x2="72743" y2="5612"/>
                        <a14:foregroundMark x1="88586" y1="15561" x2="88586" y2="15561"/>
                        <a14:foregroundMark x1="86201" y1="13265" x2="86201" y2="13265"/>
                        <a14:foregroundMark x1="84838" y1="10204" x2="84838" y2="10204"/>
                        <a14:foregroundMark x1="84157" y1="7653" x2="84157" y2="7653"/>
                        <a14:foregroundMark x1="84157" y1="4847" x2="84157" y2="4847"/>
                        <a14:foregroundMark x1="80579" y1="3827" x2="80579" y2="3827"/>
                        <a14:foregroundMark x1="56388" y1="25510" x2="56388" y2="25510"/>
                        <a14:foregroundMark x1="66099" y1="31378" x2="66099" y2="31378"/>
                        <a14:foregroundMark x1="75809" y1="25255" x2="75809" y2="25255"/>
                        <a14:foregroundMark x1="54003" y1="48724" x2="54003" y2="48724"/>
                        <a14:foregroundMark x1="72232" y1="47194" x2="72232" y2="47194"/>
                        <a14:foregroundMark x1="93186" y1="43622" x2="93186" y2="43622"/>
                        <a14:foregroundMark x1="88416" y1="42347" x2="88416" y2="42347"/>
                        <a14:foregroundMark x1="79387" y1="62245" x2="79387" y2="62245"/>
                        <a14:foregroundMark x1="77002" y1="57398" x2="77002" y2="57398"/>
                        <a14:foregroundMark x1="75809" y1="60714" x2="75809" y2="60714"/>
                        <a14:foregroundMark x1="79216" y1="48469" x2="79216" y2="48469"/>
                        <a14:foregroundMark x1="88927" y1="64031" x2="88927" y2="64031"/>
                        <a14:foregroundMark x1="62862" y1="82653" x2="62862" y2="82653"/>
                        <a14:foregroundMark x1="55707" y1="82143" x2="55707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534" y="0"/>
            <a:ext cx="8049762" cy="5373216"/>
          </a:xfrm>
          <a:prstGeom prst="rect">
            <a:avLst/>
          </a:prstGeom>
        </p:spPr>
      </p:pic>
      <p:pic>
        <p:nvPicPr>
          <p:cNvPr id="10244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342064"/>
            <a:ext cx="26939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字方塊 15"/>
          <p:cNvSpPr txBox="1"/>
          <p:nvPr/>
        </p:nvSpPr>
        <p:spPr>
          <a:xfrm>
            <a:off x="531813" y="579682"/>
            <a:ext cx="5832648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</a:rPr>
              <a:t>五專重點特色</a:t>
            </a:r>
          </a:p>
        </p:txBody>
      </p:sp>
      <p:grpSp>
        <p:nvGrpSpPr>
          <p:cNvPr id="18" name="群組 17"/>
          <p:cNvGrpSpPr/>
          <p:nvPr/>
        </p:nvGrpSpPr>
        <p:grpSpPr>
          <a:xfrm>
            <a:off x="1788350" y="853093"/>
            <a:ext cx="3024336" cy="2513032"/>
            <a:chOff x="2089476" y="1949227"/>
            <a:chExt cx="3747486" cy="2873072"/>
          </a:xfr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496" b="89911" l="3182" r="97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22494">
              <a:off x="2089476" y="1949227"/>
              <a:ext cx="3747486" cy="2873072"/>
            </a:xfrm>
            <a:prstGeom prst="rect">
              <a:avLst/>
            </a:prstGeom>
          </p:spPr>
        </p:pic>
        <p:sp>
          <p:nvSpPr>
            <p:cNvPr id="21" name="文字方塊 20"/>
            <p:cNvSpPr txBox="1"/>
            <p:nvPr/>
          </p:nvSpPr>
          <p:spPr>
            <a:xfrm>
              <a:off x="2732365" y="2722580"/>
              <a:ext cx="2688101" cy="123155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3200" b="1" i="0" u="none" strike="noStrike" kern="1200" cap="none" spc="0" normalizeH="0" baseline="0" noProof="0" dirty="0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大學設備及師資</a:t>
              </a:r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3908655" y="2156988"/>
            <a:ext cx="3024336" cy="2513032"/>
            <a:chOff x="2089476" y="1949227"/>
            <a:chExt cx="3747486" cy="2873072"/>
          </a:xfr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4" name="圖片 23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496" b="89911" l="3182" r="97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22494">
              <a:off x="2089476" y="1949227"/>
              <a:ext cx="3747486" cy="2873072"/>
            </a:xfrm>
            <a:prstGeom prst="rect">
              <a:avLst/>
            </a:prstGeom>
          </p:spPr>
        </p:pic>
        <p:sp>
          <p:nvSpPr>
            <p:cNvPr id="25" name="文字方塊 24"/>
            <p:cNvSpPr txBox="1"/>
            <p:nvPr/>
          </p:nvSpPr>
          <p:spPr>
            <a:xfrm>
              <a:off x="2465313" y="2707780"/>
              <a:ext cx="3253803" cy="123155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101600">
                      <a:srgbClr val="FFC000">
                        <a:alpha val="90000"/>
                      </a:srgbClr>
                    </a:glow>
                  </a:effectLst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鼓勵</a:t>
              </a:r>
              <a:endParaRPr kumimoji="1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alpha val="90000"/>
                    </a:srgbClr>
                  </a:glo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101600">
                      <a:srgbClr val="FFC000">
                        <a:alpha val="90000"/>
                      </a:srgbClr>
                    </a:glow>
                  </a:effectLst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考取證照</a:t>
              </a:r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1520615" y="3217891"/>
            <a:ext cx="3024336" cy="2513032"/>
            <a:chOff x="2089476" y="1949227"/>
            <a:chExt cx="3747486" cy="2873072"/>
          </a:xfr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7" name="圖片 26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496" b="89911" l="3182" r="97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22494">
              <a:off x="2089476" y="1949227"/>
              <a:ext cx="3747486" cy="2873072"/>
            </a:xfrm>
            <a:prstGeom prst="rect">
              <a:avLst/>
            </a:prstGeom>
          </p:spPr>
        </p:pic>
        <p:sp>
          <p:nvSpPr>
            <p:cNvPr id="28" name="文字方塊 27"/>
            <p:cNvSpPr txBox="1"/>
            <p:nvPr/>
          </p:nvSpPr>
          <p:spPr>
            <a:xfrm>
              <a:off x="2762235" y="2747539"/>
              <a:ext cx="2706179" cy="123155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101600">
                      <a:srgbClr val="FFC000">
                        <a:alpha val="90000"/>
                      </a:srgbClr>
                    </a:glow>
                  </a:effectLst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重視</a:t>
              </a:r>
              <a:endParaRPr kumimoji="1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alpha val="90000"/>
                    </a:srgbClr>
                  </a:glo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101600">
                      <a:srgbClr val="FFC000">
                        <a:alpha val="90000"/>
                      </a:srgbClr>
                    </a:glow>
                  </a:effectLst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專題製作</a:t>
              </a:r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4247521" y="4288886"/>
            <a:ext cx="3024336" cy="2513032"/>
            <a:chOff x="2089476" y="1949227"/>
            <a:chExt cx="3747486" cy="2873072"/>
          </a:xfr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0" name="圖片 29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496" b="89911" l="3182" r="97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22494">
              <a:off x="2089476" y="1949227"/>
              <a:ext cx="3747486" cy="2873072"/>
            </a:xfrm>
            <a:prstGeom prst="rect">
              <a:avLst/>
            </a:prstGeom>
          </p:spPr>
        </p:pic>
        <p:sp>
          <p:nvSpPr>
            <p:cNvPr id="31" name="文字方塊 30"/>
            <p:cNvSpPr txBox="1"/>
            <p:nvPr/>
          </p:nvSpPr>
          <p:spPr>
            <a:xfrm>
              <a:off x="2433252" y="2730691"/>
              <a:ext cx="3253803" cy="123155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3200" b="1" i="0" u="none" strike="noStrike" kern="1200" cap="none" spc="0" normalizeH="0" baseline="0" noProof="0" dirty="0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課程規劃</a:t>
              </a:r>
              <a:endParaRPr kumimoji="1" lang="en-US" altLang="zh-TW" sz="32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3200" b="1" i="0" u="none" strike="noStrike" kern="1200" cap="none" spc="0" normalizeH="0" baseline="0" noProof="0" dirty="0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具彈性</a:t>
              </a:r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7623017" y="3838013"/>
            <a:ext cx="3024336" cy="2513032"/>
            <a:chOff x="2089476" y="1949227"/>
            <a:chExt cx="3747486" cy="2873072"/>
          </a:xfr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3" name="圖片 32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496" b="89911" l="3182" r="97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22494">
              <a:off x="2089476" y="1949227"/>
              <a:ext cx="3747486" cy="2873072"/>
            </a:xfrm>
            <a:prstGeom prst="rect">
              <a:avLst/>
            </a:prstGeom>
          </p:spPr>
        </p:pic>
        <p:sp>
          <p:nvSpPr>
            <p:cNvPr id="34" name="文字方塊 33"/>
            <p:cNvSpPr txBox="1"/>
            <p:nvPr/>
          </p:nvSpPr>
          <p:spPr>
            <a:xfrm>
              <a:off x="2352703" y="3029036"/>
              <a:ext cx="3253803" cy="6685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101600">
                      <a:srgbClr val="FFC000">
                        <a:alpha val="90000"/>
                      </a:srgbClr>
                    </a:glow>
                  </a:effectLst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校外實習</a:t>
              </a:r>
            </a:p>
          </p:txBody>
        </p:sp>
      </p:grpSp>
      <p:sp>
        <p:nvSpPr>
          <p:cNvPr id="35" name="投影片編號版面配置區 11">
            <a:extLst>
              <a:ext uri="{FF2B5EF4-FFF2-40B4-BE49-F238E27FC236}">
                <a16:creationId xmlns:a16="http://schemas.microsoft.com/office/drawing/2014/main" id="{935A2B56-5392-403B-9F19-59C220E9C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7BCE92-EB7B-4203-B62B-3B5BA4CEB04B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263740"/>
      </p:ext>
    </p:extLst>
  </p:cSld>
  <p:clrMapOvr>
    <a:masterClrMapping/>
  </p:clrMapOvr>
  <p:transition spd="slow">
    <p:push dir="u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群組 40"/>
          <p:cNvGrpSpPr/>
          <p:nvPr/>
        </p:nvGrpSpPr>
        <p:grpSpPr>
          <a:xfrm>
            <a:off x="3496814" y="4992034"/>
            <a:ext cx="2945076" cy="1832497"/>
            <a:chOff x="16443" y="321266"/>
            <a:chExt cx="2945076" cy="1832497"/>
          </a:xfrm>
        </p:grpSpPr>
        <p:pic>
          <p:nvPicPr>
            <p:cNvPr id="42" name="圖片 4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43" y="321266"/>
              <a:ext cx="2945076" cy="1832497"/>
            </a:xfrm>
            <a:prstGeom prst="rect">
              <a:avLst/>
            </a:prstGeom>
          </p:spPr>
        </p:pic>
        <p:sp>
          <p:nvSpPr>
            <p:cNvPr id="43" name="文字方塊 42"/>
            <p:cNvSpPr txBox="1"/>
            <p:nvPr/>
          </p:nvSpPr>
          <p:spPr>
            <a:xfrm>
              <a:off x="342806" y="935086"/>
              <a:ext cx="230425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視光科</a:t>
              </a:r>
            </a:p>
          </p:txBody>
        </p:sp>
      </p:grpSp>
      <p:pic>
        <p:nvPicPr>
          <p:cNvPr id="12307" name="圖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342064"/>
            <a:ext cx="26939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3480"/>
          <a:stretch/>
        </p:blipFill>
        <p:spPr>
          <a:xfrm>
            <a:off x="5627378" y="2092324"/>
            <a:ext cx="1969298" cy="1835944"/>
          </a:xfrm>
          <a:prstGeom prst="rect">
            <a:avLst/>
          </a:prstGeom>
        </p:spPr>
      </p:pic>
      <p:grpSp>
        <p:nvGrpSpPr>
          <p:cNvPr id="49" name="群組 48"/>
          <p:cNvGrpSpPr/>
          <p:nvPr/>
        </p:nvGrpSpPr>
        <p:grpSpPr>
          <a:xfrm>
            <a:off x="7888461" y="889059"/>
            <a:ext cx="3171124" cy="4559503"/>
            <a:chOff x="6400379" y="999743"/>
            <a:chExt cx="3171124" cy="4559503"/>
          </a:xfrm>
        </p:grpSpPr>
        <p:pic>
          <p:nvPicPr>
            <p:cNvPr id="48" name="圖片 4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17188">
              <a:off x="6400379" y="999743"/>
              <a:ext cx="3171124" cy="4559503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 bwMode="auto">
            <a:xfrm rot="20983730">
              <a:off x="7221673" y="1373468"/>
              <a:ext cx="1456700" cy="674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noFill/>
              <a:round/>
              <a:headEnd/>
              <a:tailEnd type="triangle" w="med" len="med"/>
            </a:ln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就</a:t>
              </a:r>
              <a:r>
                <a:rPr kumimoji="1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 </a:t>
              </a:r>
              <a:r>
                <a:rPr kumimoji="1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業</a:t>
              </a:r>
              <a:r>
                <a:rPr kumimoji="1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 </a:t>
              </a:r>
              <a:r>
                <a:rPr kumimoji="1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門</a:t>
              </a:r>
              <a:r>
                <a:rPr kumimoji="1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 </a:t>
              </a:r>
              <a:r>
                <a:rPr kumimoji="1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票</a:t>
              </a:r>
            </a:p>
          </p:txBody>
        </p:sp>
      </p:grpSp>
      <p:pic>
        <p:nvPicPr>
          <p:cNvPr id="25" name="圖片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387" y="2381904"/>
            <a:ext cx="2432476" cy="2432476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67602">
            <a:off x="4925737" y="1306953"/>
            <a:ext cx="1670114" cy="1670114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3004">
            <a:off x="4338803" y="2068320"/>
            <a:ext cx="1670114" cy="1670114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9898">
            <a:off x="4338803" y="3130135"/>
            <a:ext cx="1670114" cy="1670114"/>
          </a:xfrm>
          <a:prstGeom prst="rect">
            <a:avLst/>
          </a:prstGeom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92516">
            <a:off x="4942264" y="3813275"/>
            <a:ext cx="1670114" cy="1670114"/>
          </a:xfrm>
          <a:prstGeom prst="rect">
            <a:avLst/>
          </a:prstGeom>
        </p:spPr>
      </p:pic>
      <p:grpSp>
        <p:nvGrpSpPr>
          <p:cNvPr id="32" name="群組 31"/>
          <p:cNvGrpSpPr/>
          <p:nvPr/>
        </p:nvGrpSpPr>
        <p:grpSpPr>
          <a:xfrm>
            <a:off x="3399653" y="-77550"/>
            <a:ext cx="2945076" cy="1832497"/>
            <a:chOff x="16443" y="321266"/>
            <a:chExt cx="2945076" cy="1832497"/>
          </a:xfrm>
        </p:grpSpPr>
        <p:pic>
          <p:nvPicPr>
            <p:cNvPr id="26" name="圖片 2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43" y="321266"/>
              <a:ext cx="2945076" cy="1832497"/>
            </a:xfrm>
            <a:prstGeom prst="rect">
              <a:avLst/>
            </a:prstGeom>
          </p:spPr>
        </p:pic>
        <p:sp>
          <p:nvSpPr>
            <p:cNvPr id="31" name="文字方塊 30"/>
            <p:cNvSpPr txBox="1"/>
            <p:nvPr/>
          </p:nvSpPr>
          <p:spPr>
            <a:xfrm>
              <a:off x="335811" y="864055"/>
              <a:ext cx="23042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護理科</a:t>
              </a:r>
            </a:p>
          </p:txBody>
        </p:sp>
      </p:grpSp>
      <p:grpSp>
        <p:nvGrpSpPr>
          <p:cNvPr id="35" name="群組 34"/>
          <p:cNvGrpSpPr/>
          <p:nvPr/>
        </p:nvGrpSpPr>
        <p:grpSpPr>
          <a:xfrm>
            <a:off x="1468700" y="1611385"/>
            <a:ext cx="2945076" cy="1832497"/>
            <a:chOff x="16443" y="321266"/>
            <a:chExt cx="2945076" cy="1832497"/>
          </a:xfrm>
        </p:grpSpPr>
        <p:pic>
          <p:nvPicPr>
            <p:cNvPr id="36" name="圖片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43" y="321266"/>
              <a:ext cx="2945076" cy="1832497"/>
            </a:xfrm>
            <a:prstGeom prst="rect">
              <a:avLst/>
            </a:prstGeom>
          </p:spPr>
        </p:pic>
        <p:sp>
          <p:nvSpPr>
            <p:cNvPr id="37" name="文字方塊 36"/>
            <p:cNvSpPr txBox="1"/>
            <p:nvPr/>
          </p:nvSpPr>
          <p:spPr>
            <a:xfrm>
              <a:off x="354329" y="636630"/>
              <a:ext cx="23042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物理治療科</a:t>
              </a:r>
              <a:endParaRPr kumimoji="1" lang="en-US" altLang="zh-TW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(</a:t>
              </a:r>
              <a:r>
                <a:rPr kumimoji="1" lang="zh-TW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復健科</a:t>
              </a:r>
              <a:r>
                <a:rPr kumimoji="1" lang="en-US" altLang="zh-TW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)</a:t>
              </a:r>
              <a:endParaRPr kumimoji="1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</p:grpSp>
      <p:grpSp>
        <p:nvGrpSpPr>
          <p:cNvPr id="38" name="群組 37"/>
          <p:cNvGrpSpPr/>
          <p:nvPr/>
        </p:nvGrpSpPr>
        <p:grpSpPr>
          <a:xfrm>
            <a:off x="1479620" y="3336592"/>
            <a:ext cx="2945076" cy="1832497"/>
            <a:chOff x="16443" y="321266"/>
            <a:chExt cx="2945076" cy="1832497"/>
          </a:xfrm>
        </p:grpSpPr>
        <p:pic>
          <p:nvPicPr>
            <p:cNvPr id="39" name="圖片 3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43" y="321266"/>
              <a:ext cx="2945076" cy="1832497"/>
            </a:xfrm>
            <a:prstGeom prst="rect">
              <a:avLst/>
            </a:prstGeom>
          </p:spPr>
        </p:pic>
        <p:sp>
          <p:nvSpPr>
            <p:cNvPr id="40" name="文字方塊 39"/>
            <p:cNvSpPr txBox="1"/>
            <p:nvPr/>
          </p:nvSpPr>
          <p:spPr>
            <a:xfrm>
              <a:off x="335811" y="921240"/>
              <a:ext cx="230425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食品營養科</a:t>
              </a:r>
            </a:p>
          </p:txBody>
        </p:sp>
      </p:grpSp>
      <p:grpSp>
        <p:nvGrpSpPr>
          <p:cNvPr id="45" name="群組 44"/>
          <p:cNvGrpSpPr/>
          <p:nvPr/>
        </p:nvGrpSpPr>
        <p:grpSpPr>
          <a:xfrm>
            <a:off x="8311089" y="5561884"/>
            <a:ext cx="2325871" cy="939502"/>
            <a:chOff x="6787088" y="5441065"/>
            <a:chExt cx="2325871" cy="1375709"/>
          </a:xfrm>
        </p:grpSpPr>
        <p:pic>
          <p:nvPicPr>
            <p:cNvPr id="34" name="圖片 33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64" b="20388"/>
            <a:stretch/>
          </p:blipFill>
          <p:spPr>
            <a:xfrm>
              <a:off x="6787088" y="5441065"/>
              <a:ext cx="2325871" cy="1375709"/>
            </a:xfrm>
            <a:prstGeom prst="rect">
              <a:avLst/>
            </a:prstGeom>
          </p:spPr>
        </p:pic>
        <p:sp>
          <p:nvSpPr>
            <p:cNvPr id="44" name="文字方塊 43"/>
            <p:cNvSpPr txBox="1"/>
            <p:nvPr/>
          </p:nvSpPr>
          <p:spPr>
            <a:xfrm>
              <a:off x="7013919" y="5772940"/>
              <a:ext cx="1872208" cy="676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畢業即就業</a:t>
              </a:r>
            </a:p>
          </p:txBody>
        </p:sp>
      </p:grpSp>
      <p:sp>
        <p:nvSpPr>
          <p:cNvPr id="2" name="文字方塊 1"/>
          <p:cNvSpPr txBox="1"/>
          <p:nvPr/>
        </p:nvSpPr>
        <p:spPr>
          <a:xfrm>
            <a:off x="5627378" y="3903593"/>
            <a:ext cx="1969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{</a:t>
            </a:r>
            <a:r>
              <a: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取得專業證照</a:t>
            </a:r>
            <a:r>
              <a:rPr kumimoji="1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}</a:t>
            </a:r>
            <a:endParaRPr kumimoji="1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33" name="投影片編號版面配置區 11">
            <a:extLst>
              <a:ext uri="{FF2B5EF4-FFF2-40B4-BE49-F238E27FC236}">
                <a16:creationId xmlns:a16="http://schemas.microsoft.com/office/drawing/2014/main" id="{A902B474-37A5-452F-8C76-ADA77D61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7BCE92-EB7B-4203-B62B-3B5BA4CEB04B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240"/>
      </p:ext>
    </p:extLst>
  </p:cSld>
  <p:clrMapOvr>
    <a:masterClrMapping/>
  </p:clrMapOvr>
  <p:transition spd="slow">
    <p:push dir="u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圖片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429" y="3401895"/>
            <a:ext cx="4550419" cy="2015859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893" y="100721"/>
            <a:ext cx="2811640" cy="2249312"/>
          </a:xfrm>
          <a:prstGeom prst="rect">
            <a:avLst/>
          </a:prstGeom>
        </p:spPr>
      </p:pic>
      <p:sp>
        <p:nvSpPr>
          <p:cNvPr id="15" name="向右箭號 14"/>
          <p:cNvSpPr/>
          <p:nvPr/>
        </p:nvSpPr>
        <p:spPr>
          <a:xfrm>
            <a:off x="5448301" y="908051"/>
            <a:ext cx="3240088" cy="504825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6" name="向右箭號 15"/>
          <p:cNvSpPr/>
          <p:nvPr/>
        </p:nvSpPr>
        <p:spPr>
          <a:xfrm>
            <a:off x="7967663" y="2565252"/>
            <a:ext cx="720725" cy="504825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7" name="向右箭號 16"/>
          <p:cNvSpPr/>
          <p:nvPr/>
        </p:nvSpPr>
        <p:spPr>
          <a:xfrm>
            <a:off x="6225848" y="4409823"/>
            <a:ext cx="2462540" cy="503238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8" name="向右箭號 17"/>
          <p:cNvSpPr/>
          <p:nvPr/>
        </p:nvSpPr>
        <p:spPr>
          <a:xfrm>
            <a:off x="8157514" y="5516564"/>
            <a:ext cx="530874" cy="504825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832850" y="765176"/>
            <a:ext cx="1150938" cy="56880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rPr>
              <a:t>熟</a:t>
            </a:r>
            <a:endParaRPr kumimoji="1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 Unicode MS" pitchFamily="34" charset="-12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rPr>
              <a:t>悉</a:t>
            </a:r>
            <a:endParaRPr kumimoji="1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 Unicode MS" pitchFamily="34" charset="-12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rPr>
              <a:t>職</a:t>
            </a:r>
            <a:endParaRPr kumimoji="1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 Unicode MS" pitchFamily="34" charset="-12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rPr>
              <a:t>場</a:t>
            </a:r>
            <a:endParaRPr kumimoji="1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 Unicode MS" pitchFamily="34" charset="-12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rPr>
              <a:t>環</a:t>
            </a:r>
            <a:endParaRPr kumimoji="1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 Unicode MS" pitchFamily="34" charset="-12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rPr>
              <a:t>境</a:t>
            </a:r>
            <a:endParaRPr kumimoji="1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 Unicode MS" pitchFamily="34" charset="-12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rPr>
              <a:t>、</a:t>
            </a:r>
            <a:endParaRPr kumimoji="1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 Unicode MS" pitchFamily="34" charset="-12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rPr>
              <a:t>提</a:t>
            </a:r>
            <a:endParaRPr kumimoji="1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 Unicode MS" pitchFamily="34" charset="-12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rPr>
              <a:t>早</a:t>
            </a:r>
            <a:endParaRPr kumimoji="1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 Unicode MS" pitchFamily="34" charset="-12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rPr>
              <a:t>卡</a:t>
            </a:r>
            <a:endParaRPr kumimoji="1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 Unicode MS" pitchFamily="34" charset="-12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rPr>
              <a:t>位</a:t>
            </a:r>
          </a:p>
        </p:txBody>
      </p:sp>
      <p:pic>
        <p:nvPicPr>
          <p:cNvPr id="14355" name="圖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342064"/>
            <a:ext cx="26939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559" y="1492348"/>
            <a:ext cx="331194" cy="993581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24" y="1492348"/>
            <a:ext cx="3231766" cy="2377391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670" y="2844395"/>
            <a:ext cx="439003" cy="1168912"/>
          </a:xfrm>
          <a:prstGeom prst="rect">
            <a:avLst/>
          </a:prstGeom>
        </p:spPr>
      </p:pic>
      <p:pic>
        <p:nvPicPr>
          <p:cNvPr id="32" name="圖片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47" y="5580331"/>
            <a:ext cx="1120932" cy="1215952"/>
          </a:xfrm>
          <a:prstGeom prst="rect">
            <a:avLst/>
          </a:prstGeom>
        </p:spPr>
      </p:pic>
      <p:pic>
        <p:nvPicPr>
          <p:cNvPr id="33" name="圖片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210" y="4953385"/>
            <a:ext cx="2356304" cy="200547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1" y="4379447"/>
            <a:ext cx="1277123" cy="1362265"/>
          </a:xfrm>
          <a:prstGeom prst="rect">
            <a:avLst/>
          </a:prstGeom>
        </p:spPr>
      </p:pic>
      <p:sp>
        <p:nvSpPr>
          <p:cNvPr id="22" name="投影片編號版面配置區 11">
            <a:extLst>
              <a:ext uri="{FF2B5EF4-FFF2-40B4-BE49-F238E27FC236}">
                <a16:creationId xmlns:a16="http://schemas.microsoft.com/office/drawing/2014/main" id="{E4A0E0FC-D470-4CE1-9F0C-B6C7C2F10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7BCE92-EB7B-4203-B62B-3B5BA4CEB04B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870714"/>
      </p:ext>
    </p:extLst>
  </p:cSld>
  <p:clrMapOvr>
    <a:masterClrMapping/>
  </p:clrMapOvr>
  <p:transition spd="slow">
    <p:push dir="u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03" name="圖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342064"/>
            <a:ext cx="26939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4" name="標題 1"/>
          <p:cNvSpPr>
            <a:spLocks noGrp="1"/>
          </p:cNvSpPr>
          <p:nvPr>
            <p:ph type="title"/>
          </p:nvPr>
        </p:nvSpPr>
        <p:spPr>
          <a:xfrm>
            <a:off x="1899906" y="664649"/>
            <a:ext cx="8911687" cy="1280890"/>
          </a:xfrm>
        </p:spPr>
        <p:txBody>
          <a:bodyPr/>
          <a:lstStyle/>
          <a:p>
            <a:r>
              <a:rPr lang="zh-TW" altLang="en-US" b="1" dirty="0">
                <a:latin typeface="標楷體" panose="03000509000000000000" pitchFamily="65" charset="-120"/>
                <a:cs typeface="Arial Unicode MS" panose="020B0604020202020204" pitchFamily="34" charset="-120"/>
              </a:rPr>
              <a:t>五專畢業生升學及就業發展</a:t>
            </a:r>
          </a:p>
        </p:txBody>
      </p:sp>
      <p:grpSp>
        <p:nvGrpSpPr>
          <p:cNvPr id="7" name="群組 6"/>
          <p:cNvGrpSpPr/>
          <p:nvPr/>
        </p:nvGrpSpPr>
        <p:grpSpPr>
          <a:xfrm>
            <a:off x="4531671" y="2369082"/>
            <a:ext cx="2991861" cy="2752512"/>
            <a:chOff x="3099839" y="2340156"/>
            <a:chExt cx="2991861" cy="2752512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9839" y="2340156"/>
              <a:ext cx="2991861" cy="2752512"/>
            </a:xfrm>
            <a:prstGeom prst="rect">
              <a:avLst/>
            </a:prstGeom>
          </p:spPr>
        </p:pic>
        <p:sp>
          <p:nvSpPr>
            <p:cNvPr id="6" name="文字方塊 5"/>
            <p:cNvSpPr txBox="1"/>
            <p:nvPr/>
          </p:nvSpPr>
          <p:spPr>
            <a:xfrm>
              <a:off x="3335321" y="3295168"/>
              <a:ext cx="426827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升</a:t>
              </a:r>
              <a:endParaRPr kumimoji="1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學</a:t>
              </a:r>
              <a:endParaRPr kumimoji="1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?</a:t>
              </a:r>
              <a:endPara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  <p:sp>
          <p:nvSpPr>
            <p:cNvPr id="34" name="文字方塊 33"/>
            <p:cNvSpPr txBox="1"/>
            <p:nvPr/>
          </p:nvSpPr>
          <p:spPr>
            <a:xfrm>
              <a:off x="5424957" y="2773959"/>
              <a:ext cx="426827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就業</a:t>
              </a:r>
              <a:r>
                <a:rPr kumimoji="1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?</a:t>
              </a:r>
              <a:endPara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</p:grpSp>
      <p:grpSp>
        <p:nvGrpSpPr>
          <p:cNvPr id="4" name="群組 3"/>
          <p:cNvGrpSpPr/>
          <p:nvPr/>
        </p:nvGrpSpPr>
        <p:grpSpPr>
          <a:xfrm>
            <a:off x="1464427" y="1863089"/>
            <a:ext cx="3159412" cy="4583825"/>
            <a:chOff x="-59573" y="1863088"/>
            <a:chExt cx="3159412" cy="4583825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573" y="1863088"/>
              <a:ext cx="3159412" cy="4583825"/>
            </a:xfrm>
            <a:prstGeom prst="rect">
              <a:avLst/>
            </a:prstGeom>
          </p:spPr>
        </p:pic>
        <p:sp>
          <p:nvSpPr>
            <p:cNvPr id="3" name="文字方塊 2"/>
            <p:cNvSpPr txBox="1"/>
            <p:nvPr/>
          </p:nvSpPr>
          <p:spPr>
            <a:xfrm>
              <a:off x="817210" y="2263204"/>
              <a:ext cx="13610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二技</a:t>
              </a:r>
            </a:p>
          </p:txBody>
        </p:sp>
        <p:sp>
          <p:nvSpPr>
            <p:cNvPr id="43" name="文字方塊 42"/>
            <p:cNvSpPr txBox="1"/>
            <p:nvPr/>
          </p:nvSpPr>
          <p:spPr>
            <a:xfrm>
              <a:off x="615617" y="2841379"/>
              <a:ext cx="195400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插大</a:t>
              </a:r>
              <a:r>
                <a:rPr kumimoji="1" lang="en-US" altLang="zh-TW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(</a:t>
              </a:r>
              <a:r>
                <a:rPr kumimoji="1" lang="zh-TW" alt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轉四技</a:t>
              </a:r>
              <a:r>
                <a:rPr kumimoji="1" lang="en-US" altLang="zh-TW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)</a:t>
              </a:r>
              <a:endParaRPr kumimoji="1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  <p:sp>
          <p:nvSpPr>
            <p:cNvPr id="52" name="文字方塊 51"/>
            <p:cNvSpPr txBox="1"/>
            <p:nvPr/>
          </p:nvSpPr>
          <p:spPr>
            <a:xfrm>
              <a:off x="543129" y="3388776"/>
              <a:ext cx="195400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報考研究所</a:t>
              </a:r>
            </a:p>
          </p:txBody>
        </p:sp>
        <p:sp>
          <p:nvSpPr>
            <p:cNvPr id="53" name="文字方塊 52"/>
            <p:cNvSpPr txBox="1"/>
            <p:nvPr/>
          </p:nvSpPr>
          <p:spPr>
            <a:xfrm>
              <a:off x="524541" y="3939556"/>
              <a:ext cx="195400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出國留學</a:t>
              </a:r>
            </a:p>
          </p:txBody>
        </p:sp>
      </p:grpSp>
      <p:grpSp>
        <p:nvGrpSpPr>
          <p:cNvPr id="54" name="群組 53"/>
          <p:cNvGrpSpPr/>
          <p:nvPr/>
        </p:nvGrpSpPr>
        <p:grpSpPr>
          <a:xfrm>
            <a:off x="7500889" y="1863089"/>
            <a:ext cx="3159412" cy="4583825"/>
            <a:chOff x="-59573" y="1863088"/>
            <a:chExt cx="3159412" cy="4583825"/>
          </a:xfrm>
        </p:grpSpPr>
        <p:pic>
          <p:nvPicPr>
            <p:cNvPr id="55" name="圖片 54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573" y="1863088"/>
              <a:ext cx="3159412" cy="4583825"/>
            </a:xfrm>
            <a:prstGeom prst="rect">
              <a:avLst/>
            </a:prstGeom>
          </p:spPr>
        </p:pic>
        <p:sp>
          <p:nvSpPr>
            <p:cNvPr id="56" name="文字方塊 55"/>
            <p:cNvSpPr txBox="1"/>
            <p:nvPr/>
          </p:nvSpPr>
          <p:spPr>
            <a:xfrm>
              <a:off x="625378" y="2263204"/>
              <a:ext cx="18531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公職考試</a:t>
              </a:r>
            </a:p>
          </p:txBody>
        </p:sp>
        <p:sp>
          <p:nvSpPr>
            <p:cNvPr id="57" name="文字方塊 56"/>
            <p:cNvSpPr txBox="1"/>
            <p:nvPr/>
          </p:nvSpPr>
          <p:spPr>
            <a:xfrm>
              <a:off x="615617" y="2841379"/>
              <a:ext cx="195400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醫療機構</a:t>
              </a:r>
            </a:p>
          </p:txBody>
        </p:sp>
        <p:sp>
          <p:nvSpPr>
            <p:cNvPr id="58" name="文字方塊 57"/>
            <p:cNvSpPr txBox="1"/>
            <p:nvPr/>
          </p:nvSpPr>
          <p:spPr>
            <a:xfrm>
              <a:off x="543129" y="3388776"/>
              <a:ext cx="195400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公民營企業</a:t>
              </a:r>
            </a:p>
          </p:txBody>
        </p:sp>
        <p:sp>
          <p:nvSpPr>
            <p:cNvPr id="59" name="文字方塊 58"/>
            <p:cNvSpPr txBox="1"/>
            <p:nvPr/>
          </p:nvSpPr>
          <p:spPr>
            <a:xfrm>
              <a:off x="524541" y="3939556"/>
              <a:ext cx="195400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自行創業</a:t>
              </a:r>
            </a:p>
          </p:txBody>
        </p:sp>
      </p:grpSp>
      <p:sp>
        <p:nvSpPr>
          <p:cNvPr id="21" name="投影片編號版面配置區 11">
            <a:extLst>
              <a:ext uri="{FF2B5EF4-FFF2-40B4-BE49-F238E27FC236}">
                <a16:creationId xmlns:a16="http://schemas.microsoft.com/office/drawing/2014/main" id="{5DF8B753-B122-49BB-A8F1-2AA03D1BB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7BCE92-EB7B-4203-B62B-3B5BA4CEB04B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727710"/>
      </p:ext>
    </p:extLst>
  </p:cSld>
  <p:clrMapOvr>
    <a:masterClrMapping/>
  </p:clrMapOvr>
  <p:transition spd="slow">
    <p:push dir="u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7459">
            <a:off x="6278505" y="4502120"/>
            <a:ext cx="2389281" cy="1670114"/>
          </a:xfrm>
          <a:prstGeom prst="rect">
            <a:avLst/>
          </a:prstGeom>
        </p:spPr>
      </p:pic>
      <p:pic>
        <p:nvPicPr>
          <p:cNvPr id="32" name="圖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604" y="3533383"/>
            <a:ext cx="2389281" cy="1670114"/>
          </a:xfrm>
          <a:prstGeom prst="rect">
            <a:avLst/>
          </a:prstGeom>
        </p:spPr>
      </p:pic>
      <p:pic>
        <p:nvPicPr>
          <p:cNvPr id="31" name="圖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4552">
            <a:off x="6288542" y="2631901"/>
            <a:ext cx="2389281" cy="1670114"/>
          </a:xfrm>
          <a:prstGeom prst="rect">
            <a:avLst/>
          </a:prstGeom>
        </p:spPr>
      </p:pic>
      <p:sp>
        <p:nvSpPr>
          <p:cNvPr id="2355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4000" b="1" dirty="0">
                <a:latin typeface="標楷體" panose="03000509000000000000" pitchFamily="65" charset="-120"/>
                <a:cs typeface="Arial Unicode MS" panose="020B0604020202020204" pitchFamily="34" charset="-120"/>
              </a:rPr>
              <a:t>五專主要入學管道流程圖</a:t>
            </a: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2279651" y="1700214"/>
            <a:ext cx="4176713" cy="5048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國中教育會考</a:t>
            </a: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279651" y="2925764"/>
            <a:ext cx="4176713" cy="5032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五專優先免試入學</a:t>
            </a:r>
          </a:p>
        </p:txBody>
      </p:sp>
      <p:sp>
        <p:nvSpPr>
          <p:cNvPr id="10246" name="Rectangle 7"/>
          <p:cNvSpPr>
            <a:spLocks noChangeArrowheads="1"/>
          </p:cNvSpPr>
          <p:nvPr/>
        </p:nvSpPr>
        <p:spPr bwMode="auto">
          <a:xfrm>
            <a:off x="2279651" y="4148139"/>
            <a:ext cx="4176713" cy="504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北、中、南區五專聯合免試入學</a:t>
            </a:r>
          </a:p>
        </p:txBody>
      </p:sp>
      <p:sp>
        <p:nvSpPr>
          <p:cNvPr id="10248" name="Rectangle 11"/>
          <p:cNvSpPr>
            <a:spLocks noChangeArrowheads="1"/>
          </p:cNvSpPr>
          <p:nvPr/>
        </p:nvSpPr>
        <p:spPr bwMode="auto">
          <a:xfrm>
            <a:off x="2279651" y="5372100"/>
            <a:ext cx="4176713" cy="5032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各校五專免試續招</a:t>
            </a:r>
          </a:p>
        </p:txBody>
      </p:sp>
      <p:sp>
        <p:nvSpPr>
          <p:cNvPr id="10249" name="Text Box 12"/>
          <p:cNvSpPr txBox="1">
            <a:spLocks noChangeArrowheads="1"/>
          </p:cNvSpPr>
          <p:nvPr/>
        </p:nvSpPr>
        <p:spPr bwMode="auto">
          <a:xfrm>
            <a:off x="4658867" y="2349500"/>
            <a:ext cx="21082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取得會考成績</a:t>
            </a:r>
            <a:r>
              <a:rPr kumimoji="1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(※</a:t>
            </a:r>
            <a:r>
              <a:rPr kumimoji="1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註</a:t>
            </a:r>
            <a:r>
              <a:rPr kumimoji="1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)</a:t>
            </a:r>
            <a:endParaRPr kumimoji="1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 Unicode MS" panose="020B0604020202020204" pitchFamily="34" charset="-120"/>
            </a:endParaRPr>
          </a:p>
        </p:txBody>
      </p:sp>
      <p:sp>
        <p:nvSpPr>
          <p:cNvPr id="10250" name="Text Box 13"/>
          <p:cNvSpPr txBox="1">
            <a:spLocks noChangeArrowheads="1"/>
          </p:cNvSpPr>
          <p:nvPr/>
        </p:nvSpPr>
        <p:spPr bwMode="auto">
          <a:xfrm>
            <a:off x="4658866" y="3638551"/>
            <a:ext cx="2324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未錄取</a:t>
            </a:r>
          </a:p>
        </p:txBody>
      </p:sp>
      <p:sp>
        <p:nvSpPr>
          <p:cNvPr id="10253" name="Text Box 21"/>
          <p:cNvSpPr txBox="1">
            <a:spLocks noChangeArrowheads="1"/>
          </p:cNvSpPr>
          <p:nvPr/>
        </p:nvSpPr>
        <p:spPr bwMode="auto">
          <a:xfrm>
            <a:off x="6833808" y="2708548"/>
            <a:ext cx="641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錄取</a:t>
            </a:r>
          </a:p>
        </p:txBody>
      </p:sp>
      <p:sp>
        <p:nvSpPr>
          <p:cNvPr id="10255" name="Text Box 23"/>
          <p:cNvSpPr txBox="1">
            <a:spLocks noChangeArrowheads="1"/>
          </p:cNvSpPr>
          <p:nvPr/>
        </p:nvSpPr>
        <p:spPr bwMode="auto">
          <a:xfrm>
            <a:off x="6700143" y="3777471"/>
            <a:ext cx="641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錄取</a:t>
            </a:r>
          </a:p>
        </p:txBody>
      </p:sp>
      <p:sp>
        <p:nvSpPr>
          <p:cNvPr id="10266" name="Text Box 24"/>
          <p:cNvSpPr txBox="1">
            <a:spLocks noChangeArrowheads="1"/>
          </p:cNvSpPr>
          <p:nvPr/>
        </p:nvSpPr>
        <p:spPr bwMode="auto">
          <a:xfrm>
            <a:off x="6630190" y="4917458"/>
            <a:ext cx="641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錄取</a:t>
            </a:r>
          </a:p>
        </p:txBody>
      </p:sp>
      <p:sp>
        <p:nvSpPr>
          <p:cNvPr id="10268" name="Text Box 13"/>
          <p:cNvSpPr txBox="1">
            <a:spLocks noChangeArrowheads="1"/>
          </p:cNvSpPr>
          <p:nvPr/>
        </p:nvSpPr>
        <p:spPr bwMode="auto">
          <a:xfrm>
            <a:off x="4658866" y="4862513"/>
            <a:ext cx="2324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未錄取</a:t>
            </a:r>
          </a:p>
        </p:txBody>
      </p:sp>
      <p:pic>
        <p:nvPicPr>
          <p:cNvPr id="23572" name="圖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342064"/>
            <a:ext cx="26939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>
            <a:spLocks noChangeArrowheads="1"/>
          </p:cNvSpPr>
          <p:nvPr/>
        </p:nvSpPr>
        <p:spPr bwMode="auto">
          <a:xfrm>
            <a:off x="2351088" y="6043942"/>
            <a:ext cx="60491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※</a:t>
            </a:r>
            <a:r>
              <a:rPr kumimoji="1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註：除國立學校、護理科及</a:t>
            </a:r>
            <a:r>
              <a:rPr kumimoji="1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護理助產科</a:t>
            </a:r>
            <a:r>
              <a:rPr kumimoji="1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外，各校自訂是否採計會考成績。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9786" y="2266685"/>
            <a:ext cx="736440" cy="58171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9786" y="3501728"/>
            <a:ext cx="736440" cy="58171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9786" y="4721674"/>
            <a:ext cx="736440" cy="58171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grpSp>
        <p:nvGrpSpPr>
          <p:cNvPr id="9" name="群組 8"/>
          <p:cNvGrpSpPr/>
          <p:nvPr/>
        </p:nvGrpSpPr>
        <p:grpSpPr>
          <a:xfrm>
            <a:off x="7743577" y="2250425"/>
            <a:ext cx="3509676" cy="4091638"/>
            <a:chOff x="6219577" y="2250425"/>
            <a:chExt cx="3509676" cy="4091638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9577" y="2250425"/>
              <a:ext cx="3509676" cy="4091638"/>
            </a:xfrm>
            <a:prstGeom prst="rect">
              <a:avLst/>
            </a:prstGeom>
          </p:spPr>
        </p:pic>
        <p:sp>
          <p:nvSpPr>
            <p:cNvPr id="8" name="文字方塊 7"/>
            <p:cNvSpPr txBox="1"/>
            <p:nvPr/>
          </p:nvSpPr>
          <p:spPr>
            <a:xfrm>
              <a:off x="6876256" y="5218782"/>
              <a:ext cx="20883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五專招生學校</a:t>
              </a:r>
            </a:p>
          </p:txBody>
        </p:sp>
      </p:grpSp>
      <p:sp>
        <p:nvSpPr>
          <p:cNvPr id="25" name="投影片編號版面配置區 11">
            <a:extLst>
              <a:ext uri="{FF2B5EF4-FFF2-40B4-BE49-F238E27FC236}">
                <a16:creationId xmlns:a16="http://schemas.microsoft.com/office/drawing/2014/main" id="{2E2D6D80-461A-42A9-A1A9-5E94B16EB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7BCE92-EB7B-4203-B62B-3B5BA4CEB04B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887221"/>
      </p:ext>
    </p:extLst>
  </p:cSld>
  <p:clrMapOvr>
    <a:masterClrMapping/>
  </p:clrMapOvr>
  <p:transition spd="slow">
    <p:push dir="u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>
                <a:latin typeface="標楷體" panose="03000509000000000000" pitchFamily="65" charset="-120"/>
                <a:cs typeface="Arial Unicode MS" panose="020B0604020202020204" pitchFamily="34" charset="-120"/>
              </a:rPr>
              <a:t>招生管道說明</a:t>
            </a:r>
          </a:p>
        </p:txBody>
      </p:sp>
      <p:sp>
        <p:nvSpPr>
          <p:cNvPr id="25603" name="內容版面配置區 2"/>
          <p:cNvSpPr>
            <a:spLocks noGrp="1"/>
          </p:cNvSpPr>
          <p:nvPr>
            <p:ph idx="1"/>
          </p:nvPr>
        </p:nvSpPr>
        <p:spPr>
          <a:xfrm>
            <a:off x="2695116" y="1264555"/>
            <a:ext cx="8915400" cy="3777622"/>
          </a:xfrm>
        </p:spPr>
        <p:txBody>
          <a:bodyPr/>
          <a:lstStyle/>
          <a:p>
            <a:pPr eaLnBrk="1" hangingPunct="1"/>
            <a:r>
              <a:rPr lang="zh-TW" altLang="en-US" sz="2800" dirty="0">
                <a:latin typeface="標楷體" panose="03000509000000000000" pitchFamily="65" charset="-120"/>
                <a:cs typeface="Arial Unicode MS" panose="020B0604020202020204" pitchFamily="34" charset="-120"/>
              </a:rPr>
              <a:t>有意願就讀五專之免試生共有</a:t>
            </a:r>
            <a:r>
              <a:rPr lang="en-US" altLang="zh-TW" b="1" dirty="0">
                <a:solidFill>
                  <a:srgbClr val="FF0000"/>
                </a:solidFill>
                <a:latin typeface="Arial Black" panose="020B0A04020102020204" pitchFamily="34" charset="0"/>
                <a:cs typeface="Arial Unicode MS" panose="020B0604020202020204" pitchFamily="34" charset="-120"/>
              </a:rPr>
              <a:t>3</a:t>
            </a:r>
            <a:r>
              <a:rPr lang="zh-TW" altLang="en-US" sz="2800" dirty="0">
                <a:latin typeface="標楷體" panose="03000509000000000000" pitchFamily="65" charset="-120"/>
                <a:cs typeface="Arial Unicode MS" panose="020B0604020202020204" pitchFamily="34" charset="-120"/>
              </a:rPr>
              <a:t>次機會，其中又以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cs typeface="Arial Unicode MS" panose="020B0604020202020204" pitchFamily="34" charset="-120"/>
              </a:rPr>
              <a:t>五專優先免試入學</a:t>
            </a:r>
            <a:r>
              <a:rPr lang="zh-TW" altLang="en-US" sz="2800" dirty="0">
                <a:latin typeface="標楷體" panose="03000509000000000000" pitchFamily="65" charset="-120"/>
                <a:cs typeface="Arial Unicode MS" panose="020B0604020202020204" pitchFamily="34" charset="-120"/>
              </a:rPr>
              <a:t>名額最多、錄取理想科組機率最高，務必參加。</a:t>
            </a:r>
            <a:endParaRPr lang="en-US" altLang="zh-TW" sz="2800" dirty="0">
              <a:latin typeface="標楷體" panose="03000509000000000000" pitchFamily="65" charset="-120"/>
              <a:cs typeface="Arial Unicode MS" panose="020B0604020202020204" pitchFamily="34" charset="-120"/>
            </a:endParaRPr>
          </a:p>
          <a:p>
            <a:pPr eaLnBrk="1" hangingPunct="1"/>
            <a:endParaRPr lang="en-US" altLang="zh-TW" sz="3000" dirty="0">
              <a:latin typeface="標楷體" panose="03000509000000000000" pitchFamily="65" charset="-120"/>
              <a:cs typeface="Arial Unicode MS" panose="020B0604020202020204" pitchFamily="34" charset="-120"/>
            </a:endParaRPr>
          </a:p>
          <a:p>
            <a:pPr eaLnBrk="1" hangingPunct="1"/>
            <a:endParaRPr lang="en-US" altLang="zh-TW" sz="3000" dirty="0">
              <a:latin typeface="標楷體" panose="03000509000000000000" pitchFamily="65" charset="-120"/>
              <a:cs typeface="Arial Unicode MS" panose="020B0604020202020204" pitchFamily="34" charset="-120"/>
            </a:endParaRPr>
          </a:p>
          <a:p>
            <a:pPr eaLnBrk="1" hangingPunct="1"/>
            <a:endParaRPr lang="en-US" altLang="zh-TW" sz="3000" dirty="0">
              <a:latin typeface="標楷體" panose="03000509000000000000" pitchFamily="65" charset="-120"/>
              <a:cs typeface="Arial Unicode MS" panose="020B0604020202020204" pitchFamily="34" charset="-120"/>
            </a:endParaRPr>
          </a:p>
          <a:p>
            <a:pPr eaLnBrk="1" hangingPunct="1"/>
            <a:endParaRPr lang="en-US" altLang="zh-TW" sz="2400" dirty="0">
              <a:latin typeface="標楷體" panose="03000509000000000000" pitchFamily="65" charset="-120"/>
              <a:cs typeface="Arial Unicode MS" panose="020B0604020202020204" pitchFamily="34" charset="-120"/>
            </a:endParaRPr>
          </a:p>
          <a:p>
            <a:pPr eaLnBrk="1" hangingPunct="1"/>
            <a:r>
              <a:rPr lang="zh-TW" altLang="en-US" sz="2400" dirty="0">
                <a:latin typeface="標楷體" panose="03000509000000000000" pitchFamily="65" charset="-120"/>
                <a:cs typeface="Arial Unicode MS" panose="020B0604020202020204" pitchFamily="34" charset="-120"/>
              </a:rPr>
              <a:t>五專優先免試入學、聯合免試入學之</a:t>
            </a:r>
            <a:r>
              <a:rPr lang="zh-TW" altLang="en-US" sz="2400" dirty="0">
                <a:solidFill>
                  <a:srgbClr val="0000FF"/>
                </a:solidFill>
                <a:latin typeface="標楷體" panose="03000509000000000000" pitchFamily="65" charset="-120"/>
                <a:cs typeface="Arial Unicode MS" panose="020B0604020202020204" pitchFamily="34" charset="-120"/>
              </a:rPr>
              <a:t>「超額比序項目積分」採計方式及「同分比序項目順序」不盡相同</a:t>
            </a:r>
            <a:r>
              <a:rPr lang="zh-TW" altLang="en-US" sz="2400" dirty="0">
                <a:latin typeface="標楷體" panose="03000509000000000000" pitchFamily="65" charset="-120"/>
                <a:cs typeface="Arial Unicode MS" panose="020B0604020202020204" pitchFamily="34" charset="-120"/>
              </a:rPr>
              <a:t>，且辦理方式、錄取方式皆有所不同，請報名學生務必注意。</a:t>
            </a:r>
            <a:endParaRPr lang="en-US" altLang="zh-TW" sz="2400" dirty="0">
              <a:latin typeface="標楷體" panose="03000509000000000000" pitchFamily="65" charset="-120"/>
              <a:cs typeface="Arial Unicode MS" panose="020B0604020202020204" pitchFamily="34" charset="-120"/>
            </a:endParaRPr>
          </a:p>
        </p:txBody>
      </p:sp>
      <p:pic>
        <p:nvPicPr>
          <p:cNvPr id="25604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342064"/>
            <a:ext cx="26939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2717775"/>
            <a:ext cx="1791888" cy="182845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700" y="2693043"/>
            <a:ext cx="1840360" cy="187791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224" y="2680526"/>
            <a:ext cx="1864896" cy="1902955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3823592" y="3890888"/>
            <a:ext cx="753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優免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6272880" y="3890888"/>
            <a:ext cx="753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聯免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8743640" y="3890888"/>
            <a:ext cx="753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續招</a:t>
            </a:r>
          </a:p>
        </p:txBody>
      </p:sp>
      <p:sp>
        <p:nvSpPr>
          <p:cNvPr id="11" name="投影片編號版面配置區 11">
            <a:extLst>
              <a:ext uri="{FF2B5EF4-FFF2-40B4-BE49-F238E27FC236}">
                <a16:creationId xmlns:a16="http://schemas.microsoft.com/office/drawing/2014/main" id="{AF903FAD-355F-45B7-9216-48B0D6C1C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7BCE92-EB7B-4203-B62B-3B5BA4CEB04B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876985"/>
      </p:ext>
    </p:extLst>
  </p:cSld>
  <p:clrMapOvr>
    <a:masterClrMapping/>
  </p:clrMapOvr>
  <p:transition spd="slow">
    <p:push dir="u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標題 1"/>
          <p:cNvSpPr>
            <a:spLocks noGrp="1"/>
          </p:cNvSpPr>
          <p:nvPr>
            <p:ph type="title"/>
          </p:nvPr>
        </p:nvSpPr>
        <p:spPr>
          <a:xfrm>
            <a:off x="1931233" y="646252"/>
            <a:ext cx="8911687" cy="1280890"/>
          </a:xfrm>
        </p:spPr>
        <p:txBody>
          <a:bodyPr/>
          <a:lstStyle/>
          <a:p>
            <a:r>
              <a:rPr lang="zh-TW" altLang="en-US" b="1" dirty="0"/>
              <a:t>重要規範事項</a:t>
            </a:r>
          </a:p>
        </p:txBody>
      </p:sp>
      <p:sp>
        <p:nvSpPr>
          <p:cNvPr id="27650" name="內容版面配置區 2"/>
          <p:cNvSpPr>
            <a:spLocks noGrp="1"/>
          </p:cNvSpPr>
          <p:nvPr>
            <p:ph idx="1"/>
          </p:nvPr>
        </p:nvSpPr>
        <p:spPr>
          <a:xfrm>
            <a:off x="1931233" y="1306267"/>
            <a:ext cx="8915400" cy="3777622"/>
          </a:xfrm>
        </p:spPr>
        <p:txBody>
          <a:bodyPr/>
          <a:lstStyle/>
          <a:p>
            <a:pPr eaLnBrk="1" hangingPunct="1"/>
            <a:r>
              <a:rPr lang="zh-TW" altLang="en-US" sz="2800" dirty="0"/>
              <a:t>學生</a:t>
            </a:r>
            <a:r>
              <a:rPr lang="zh-TW" altLang="en-US" sz="2800" b="1" dirty="0">
                <a:solidFill>
                  <a:srgbClr val="0000FF"/>
                </a:solidFill>
              </a:rPr>
              <a:t>可同時報名</a:t>
            </a:r>
            <a:r>
              <a:rPr lang="zh-TW" altLang="en-US" sz="2800" dirty="0"/>
              <a:t>高中高職及五專各不同入學管道，惟在不同管道皆有錄取時，</a:t>
            </a:r>
            <a:r>
              <a:rPr lang="zh-TW" altLang="en-US" sz="2800" dirty="0">
                <a:solidFill>
                  <a:srgbClr val="FF0000"/>
                </a:solidFill>
              </a:rPr>
              <a:t>僅能擇一</a:t>
            </a:r>
            <a:r>
              <a:rPr lang="zh-TW" altLang="en-US" sz="2800" dirty="0"/>
              <a:t>報到。</a:t>
            </a:r>
            <a:endParaRPr lang="en-US" altLang="zh-TW" sz="2800" dirty="0"/>
          </a:p>
          <a:p>
            <a:pPr eaLnBrk="1" hangingPunct="1"/>
            <a:endParaRPr lang="en-US" altLang="zh-TW" sz="2800" dirty="0"/>
          </a:p>
          <a:p>
            <a:pPr eaLnBrk="1" hangingPunct="1"/>
            <a:endParaRPr lang="en-US" altLang="zh-TW" sz="2800" dirty="0"/>
          </a:p>
          <a:p>
            <a:pPr eaLnBrk="1" hangingPunct="1"/>
            <a:endParaRPr lang="en-US" altLang="zh-TW" sz="2800" dirty="0"/>
          </a:p>
          <a:p>
            <a:pPr eaLnBrk="1" hangingPunct="1"/>
            <a:endParaRPr lang="en-US" altLang="zh-TW" sz="2800" dirty="0"/>
          </a:p>
          <a:p>
            <a:pPr eaLnBrk="1" hangingPunct="1"/>
            <a:endParaRPr lang="en-US" altLang="zh-TW" sz="2800" dirty="0"/>
          </a:p>
          <a:p>
            <a:pPr eaLnBrk="1" hangingPunct="1"/>
            <a:r>
              <a:rPr lang="zh-TW" altLang="en-US" sz="2800" dirty="0"/>
              <a:t>已在高中高職或五專之入學管道錄取並已完成報到手續者，若</a:t>
            </a:r>
            <a:r>
              <a:rPr lang="zh-TW" altLang="en-US" sz="2800" dirty="0">
                <a:solidFill>
                  <a:srgbClr val="FF0000"/>
                </a:solidFill>
              </a:rPr>
              <a:t>未於簡章規定之期限前</a:t>
            </a:r>
            <a:r>
              <a:rPr lang="zh-TW" altLang="en-US" sz="2800" dirty="0">
                <a:solidFill>
                  <a:srgbClr val="0000FF"/>
                </a:solidFill>
              </a:rPr>
              <a:t>聲明放棄</a:t>
            </a:r>
            <a:r>
              <a:rPr lang="zh-TW" altLang="en-US" sz="2800" dirty="0"/>
              <a:t>錄取資格，</a:t>
            </a:r>
            <a:r>
              <a:rPr lang="zh-TW" altLang="en-US" sz="2800" dirty="0">
                <a:solidFill>
                  <a:srgbClr val="FF0000"/>
                </a:solidFill>
              </a:rPr>
              <a:t>不可報名</a:t>
            </a:r>
            <a:r>
              <a:rPr lang="zh-TW" altLang="en-US" sz="2800" dirty="0"/>
              <a:t>後續之其他入學管道。</a:t>
            </a:r>
            <a:endParaRPr lang="en-US" altLang="zh-TW" sz="2800" dirty="0"/>
          </a:p>
        </p:txBody>
      </p:sp>
      <p:pic>
        <p:nvPicPr>
          <p:cNvPr id="27652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342064"/>
            <a:ext cx="26939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群組 3"/>
          <p:cNvGrpSpPr/>
          <p:nvPr/>
        </p:nvGrpSpPr>
        <p:grpSpPr>
          <a:xfrm>
            <a:off x="1967038" y="2708920"/>
            <a:ext cx="8280151" cy="1631884"/>
            <a:chOff x="251520" y="4998211"/>
            <a:chExt cx="8280151" cy="1631884"/>
          </a:xfrm>
        </p:grpSpPr>
        <p:sp>
          <p:nvSpPr>
            <p:cNvPr id="2" name="圓角矩形 1"/>
            <p:cNvSpPr/>
            <p:nvPr/>
          </p:nvSpPr>
          <p:spPr bwMode="auto">
            <a:xfrm>
              <a:off x="251520" y="5159114"/>
              <a:ext cx="2591519" cy="1224136"/>
            </a:xfrm>
            <a:prstGeom prst="roundRect">
              <a:avLst/>
            </a:prstGeom>
            <a:solidFill>
              <a:srgbClr val="0070C0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  <a:round/>
              <a:headEnd/>
              <a:tailEnd type="triangle" w="med" len="med"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EX: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各就學區優先免試入學</a:t>
              </a:r>
              <a:endParaRPr kumimoji="1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或</a:t>
              </a:r>
              <a:endParaRPr kumimoji="1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五專優先免試入學</a:t>
              </a:r>
            </a:p>
          </p:txBody>
        </p:sp>
        <p:sp>
          <p:nvSpPr>
            <p:cNvPr id="3" name="向右箭號 2"/>
            <p:cNvSpPr/>
            <p:nvPr/>
          </p:nvSpPr>
          <p:spPr bwMode="auto">
            <a:xfrm>
              <a:off x="2915816" y="5159114"/>
              <a:ext cx="1728961" cy="1224136"/>
            </a:xfrm>
            <a:prstGeom prst="rightArrow">
              <a:avLst/>
            </a:prstGeom>
            <a:noFill/>
            <a:ln w="57150">
              <a:solidFill>
                <a:schemeClr val="accent2">
                  <a:lumMod val="75000"/>
                </a:schemeClr>
              </a:solidFill>
              <a:round/>
              <a:headEnd/>
              <a:tailEnd type="triangle" w="med" len="med"/>
            </a:ln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報到後</a:t>
              </a:r>
              <a:endParaRPr kumimoji="1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未依規定放棄</a:t>
              </a:r>
            </a:p>
          </p:txBody>
        </p:sp>
        <p:sp>
          <p:nvSpPr>
            <p:cNvPr id="7" name="圓角矩形 6"/>
            <p:cNvSpPr/>
            <p:nvPr/>
          </p:nvSpPr>
          <p:spPr bwMode="auto">
            <a:xfrm>
              <a:off x="5940152" y="4998211"/>
              <a:ext cx="2591519" cy="576064"/>
            </a:xfrm>
            <a:prstGeom prst="roundRect">
              <a:avLst/>
            </a:prstGeom>
            <a:noFill/>
            <a:ln w="38100">
              <a:solidFill>
                <a:schemeClr val="accent3">
                  <a:lumMod val="60000"/>
                  <a:lumOff val="40000"/>
                </a:schemeClr>
              </a:solidFill>
              <a:round/>
              <a:headEnd/>
              <a:tailEnd type="triangle" w="med" len="med"/>
            </a:ln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各就學區免試入學</a:t>
              </a:r>
            </a:p>
          </p:txBody>
        </p:sp>
        <p:sp>
          <p:nvSpPr>
            <p:cNvPr id="8" name="圓角矩形 7"/>
            <p:cNvSpPr/>
            <p:nvPr/>
          </p:nvSpPr>
          <p:spPr bwMode="auto">
            <a:xfrm>
              <a:off x="5940152" y="6054031"/>
              <a:ext cx="2591519" cy="576064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round/>
              <a:headEnd/>
              <a:tailEnd type="triangle" w="med" len="med"/>
            </a:ln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五專聯合免試入學</a:t>
              </a:r>
            </a:p>
          </p:txBody>
        </p:sp>
        <p:sp>
          <p:nvSpPr>
            <p:cNvPr id="5" name="向右箭號 4"/>
            <p:cNvSpPr/>
            <p:nvPr/>
          </p:nvSpPr>
          <p:spPr bwMode="auto">
            <a:xfrm rot="20700000">
              <a:off x="4720125" y="5099639"/>
              <a:ext cx="864096" cy="610127"/>
            </a:xfrm>
            <a:prstGeom prst="rightArrow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報名</a:t>
              </a:r>
            </a:p>
          </p:txBody>
        </p:sp>
        <p:sp>
          <p:nvSpPr>
            <p:cNvPr id="11" name="向右箭號 10"/>
            <p:cNvSpPr/>
            <p:nvPr/>
          </p:nvSpPr>
          <p:spPr bwMode="auto">
            <a:xfrm rot="900000">
              <a:off x="4737650" y="5793888"/>
              <a:ext cx="864096" cy="610127"/>
            </a:xfrm>
            <a:prstGeom prst="rightArrow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報名</a:t>
              </a:r>
            </a:p>
          </p:txBody>
        </p:sp>
        <p:sp>
          <p:nvSpPr>
            <p:cNvPr id="6" name="禁止標誌 5"/>
            <p:cNvSpPr>
              <a:spLocks noChangeAspect="1"/>
            </p:cNvSpPr>
            <p:nvPr/>
          </p:nvSpPr>
          <p:spPr bwMode="auto">
            <a:xfrm>
              <a:off x="5659569" y="5058820"/>
              <a:ext cx="425549" cy="425549"/>
            </a:xfrm>
            <a:prstGeom prst="noSmoking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3" name="禁止標誌 12"/>
            <p:cNvSpPr>
              <a:spLocks noChangeAspect="1"/>
            </p:cNvSpPr>
            <p:nvPr/>
          </p:nvSpPr>
          <p:spPr bwMode="auto">
            <a:xfrm>
              <a:off x="5691359" y="6129288"/>
              <a:ext cx="425549" cy="425549"/>
            </a:xfrm>
            <a:prstGeom prst="noSmoking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14" name="投影片編號版面配置區 11">
            <a:extLst>
              <a:ext uri="{FF2B5EF4-FFF2-40B4-BE49-F238E27FC236}">
                <a16:creationId xmlns:a16="http://schemas.microsoft.com/office/drawing/2014/main" id="{171442C3-A9D6-4374-A476-572D85B16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7BCE92-EB7B-4203-B62B-3B5BA4CEB04B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399555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F387416-7571-4B38-908C-0A45C4A3B632}"/>
              </a:ext>
            </a:extLst>
          </p:cNvPr>
          <p:cNvSpPr/>
          <p:nvPr/>
        </p:nvSpPr>
        <p:spPr>
          <a:xfrm>
            <a:off x="1524000" y="2781300"/>
            <a:ext cx="9144000" cy="2519363"/>
          </a:xfrm>
          <a:prstGeom prst="rect">
            <a:avLst/>
          </a:prstGeom>
          <a:solidFill>
            <a:srgbClr val="008000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96259" name="標題 3"/>
          <p:cNvSpPr>
            <a:spLocks noGrp="1"/>
          </p:cNvSpPr>
          <p:nvPr>
            <p:ph type="title"/>
          </p:nvPr>
        </p:nvSpPr>
        <p:spPr>
          <a:xfrm>
            <a:off x="1771650" y="3244850"/>
            <a:ext cx="8896350" cy="1362075"/>
          </a:xfrm>
        </p:spPr>
        <p:txBody>
          <a:bodyPr/>
          <a:lstStyle/>
          <a:p>
            <a:pPr eaLnBrk="1" hangingPunct="1"/>
            <a:r>
              <a:rPr lang="zh-TW" altLang="en-US" sz="6000">
                <a:solidFill>
                  <a:schemeClr val="bg1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十二年國教入學管道總覽</a:t>
            </a:r>
          </a:p>
        </p:txBody>
      </p:sp>
      <p:pic>
        <p:nvPicPr>
          <p:cNvPr id="96260" name="圖片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196975"/>
            <a:ext cx="543242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1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B475D3E-9CAE-45F4-9F6B-9E76D98F7D67}" type="slidenum">
              <a:rPr lang="zh-TW" altLang="en-US" smtClean="0">
                <a:solidFill>
                  <a:srgbClr val="FE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zh-TW" altLang="en-US">
              <a:solidFill>
                <a:srgbClr val="FEFFFF"/>
              </a:solidFill>
            </a:endParaRPr>
          </a:p>
        </p:txBody>
      </p:sp>
    </p:spTree>
  </p:cSld>
  <p:clrMapOvr>
    <a:masterClrMapping/>
  </p:clrMapOvr>
  <p:transition spd="slow">
    <p:wipe dir="d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資料庫圖表 3">
            <a:extLst>
              <a:ext uri="{FF2B5EF4-FFF2-40B4-BE49-F238E27FC236}">
                <a16:creationId xmlns:a16="http://schemas.microsoft.com/office/drawing/2014/main" id="{6BF96D8D-4145-4A75-84E1-FD048380EC61}"/>
              </a:ext>
            </a:extLst>
          </p:cNvPr>
          <p:cNvGraphicFramePr/>
          <p:nvPr/>
        </p:nvGraphicFramePr>
        <p:xfrm>
          <a:off x="1668442" y="220337"/>
          <a:ext cx="9998421" cy="65219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9683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02E41DF7-0208-4523-8C9B-A585BA7634A3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80</a:t>
            </a:fld>
            <a:endParaRPr kumimoji="0" lang="zh-TW" altLang="en-US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標題 1"/>
          <p:cNvSpPr>
            <a:spLocks noGrp="1"/>
          </p:cNvSpPr>
          <p:nvPr>
            <p:ph type="title"/>
          </p:nvPr>
        </p:nvSpPr>
        <p:spPr>
          <a:xfrm>
            <a:off x="1782763" y="533400"/>
            <a:ext cx="8910637" cy="863600"/>
          </a:xfrm>
          <a:solidFill>
            <a:srgbClr val="00FF00"/>
          </a:solidFill>
        </p:spPr>
        <p:txBody>
          <a:bodyPr/>
          <a:lstStyle/>
          <a:p>
            <a:r>
              <a:rPr lang="en-US" altLang="zh-TW" sz="400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400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>
                <a:latin typeface="標楷體" panose="03000509000000000000" pitchFamily="65" charset="-120"/>
                <a:ea typeface="標楷體" panose="03000509000000000000" pitchFamily="65" charset="-120"/>
              </a:rPr>
              <a:t>五專招生升學管道規劃與說明</a:t>
            </a:r>
          </a:p>
        </p:txBody>
      </p:sp>
      <p:sp>
        <p:nvSpPr>
          <p:cNvPr id="201731" name="內容版面配置區 2"/>
          <p:cNvSpPr>
            <a:spLocks noGrp="1"/>
          </p:cNvSpPr>
          <p:nvPr>
            <p:ph idx="1"/>
          </p:nvPr>
        </p:nvSpPr>
        <p:spPr>
          <a:xfrm>
            <a:off x="1766888" y="1692275"/>
            <a:ext cx="9921875" cy="4689475"/>
          </a:xfrm>
        </p:spPr>
        <p:txBody>
          <a:bodyPr/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升學管道規劃</a:t>
            </a:r>
          </a:p>
          <a:p>
            <a:pPr lvl="1"/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優先免試入學、聯合免試入學</a:t>
            </a:r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特色招生甄選入學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臺南應用科大、東方設計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系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升學管道辦理順序</a:t>
            </a:r>
          </a:p>
          <a:p>
            <a:pPr lvl="1"/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特色招生甄選入學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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優先免試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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聯合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免試入學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 lvl="1"/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免試入學招生後仍有待招生名額者，得報教育部核定辦理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免試續招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1732" name="投影片編號版面配置區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F434D5ED-3BD3-4A47-A28F-139438290F02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81</a:t>
            </a:fld>
            <a:endParaRPr kumimoji="0" lang="zh-TW" altLang="en-US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8584996" y="2047144"/>
            <a:ext cx="1923310" cy="65108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/>
              <a:t>音樂美術</a:t>
            </a:r>
            <a:endParaRPr lang="zh-TW" altLang="en-US" sz="3200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4ED880E4-E79D-4E96-9AAA-414B4FB30853}"/>
              </a:ext>
            </a:extLst>
          </p:cNvPr>
          <p:cNvCxnSpPr/>
          <p:nvPr/>
        </p:nvCxnSpPr>
        <p:spPr>
          <a:xfrm>
            <a:off x="987425" y="4824413"/>
            <a:ext cx="10464800" cy="7937"/>
          </a:xfrm>
          <a:prstGeom prst="straightConnector1">
            <a:avLst/>
          </a:prstGeom>
          <a:ln w="762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圓角矩形 6">
            <a:extLst>
              <a:ext uri="{FF2B5EF4-FFF2-40B4-BE49-F238E27FC236}">
                <a16:creationId xmlns:a16="http://schemas.microsoft.com/office/drawing/2014/main" id="{29EAB7F2-C363-437E-931E-D44024D7FEAE}"/>
              </a:ext>
            </a:extLst>
          </p:cNvPr>
          <p:cNvSpPr/>
          <p:nvPr/>
        </p:nvSpPr>
        <p:spPr>
          <a:xfrm>
            <a:off x="5689600" y="1557338"/>
            <a:ext cx="1714500" cy="798512"/>
          </a:xfrm>
          <a:prstGeom prst="roundRect">
            <a:avLst/>
          </a:prstGeom>
          <a:solidFill>
            <a:srgbClr val="3333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800" dirty="0">
                <a:solidFill>
                  <a:prstClr val="white"/>
                </a:solidFill>
                <a:latin typeface="華康粗圓體" pitchFamily="49" charset="-120"/>
                <a:ea typeface="華康粗圓體" pitchFamily="49" charset="-120"/>
              </a:rPr>
              <a:t>免試入學</a:t>
            </a: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2117B816-13E5-4F8A-80DD-A9722AEFAE2D}"/>
              </a:ext>
            </a:extLst>
          </p:cNvPr>
          <p:cNvSpPr/>
          <p:nvPr/>
        </p:nvSpPr>
        <p:spPr>
          <a:xfrm>
            <a:off x="3151188" y="4679950"/>
            <a:ext cx="288925" cy="287338"/>
          </a:xfrm>
          <a:prstGeom prst="ellipse">
            <a:avLst/>
          </a:prstGeom>
          <a:solidFill>
            <a:srgbClr val="9BBA5A"/>
          </a:solidFill>
          <a:ln>
            <a:solidFill>
              <a:srgbClr val="9BBA5A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9" name="圓角矩形 8">
            <a:extLst>
              <a:ext uri="{FF2B5EF4-FFF2-40B4-BE49-F238E27FC236}">
                <a16:creationId xmlns:a16="http://schemas.microsoft.com/office/drawing/2014/main" id="{845C207B-86B2-4993-A435-2236D155789B}"/>
              </a:ext>
            </a:extLst>
          </p:cNvPr>
          <p:cNvSpPr/>
          <p:nvPr/>
        </p:nvSpPr>
        <p:spPr>
          <a:xfrm>
            <a:off x="2498725" y="5054600"/>
            <a:ext cx="904875" cy="779463"/>
          </a:xfrm>
          <a:prstGeom prst="roundRect">
            <a:avLst/>
          </a:prstGeom>
          <a:solidFill>
            <a:srgbClr val="9BBA5A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400" dirty="0">
                <a:solidFill>
                  <a:srgbClr val="FF0000"/>
                </a:solidFill>
                <a:latin typeface="華康粗圓體" pitchFamily="49" charset="-120"/>
                <a:ea typeface="華康粗圓體" pitchFamily="49" charset="-120"/>
              </a:rPr>
              <a:t>教育會考</a:t>
            </a:r>
          </a:p>
        </p:txBody>
      </p:sp>
      <p:sp>
        <p:nvSpPr>
          <p:cNvPr id="10" name="文字方塊 9"/>
          <p:cNvSpPr txBox="1">
            <a:spLocks noChangeArrowheads="1"/>
          </p:cNvSpPr>
          <p:nvPr/>
        </p:nvSpPr>
        <p:spPr bwMode="auto">
          <a:xfrm>
            <a:off x="2624138" y="4295775"/>
            <a:ext cx="1651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0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 algn="ctr"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en-US" altLang="zh-TW" sz="2000">
                <a:solidFill>
                  <a:srgbClr val="00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5</a:t>
            </a:r>
            <a:r>
              <a:rPr lang="zh-TW" altLang="en-US" sz="2000">
                <a:solidFill>
                  <a:srgbClr val="00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月中旬</a:t>
            </a:r>
          </a:p>
        </p:txBody>
      </p:sp>
      <p:sp>
        <p:nvSpPr>
          <p:cNvPr id="17" name="圓角矩形 16">
            <a:extLst>
              <a:ext uri="{FF2B5EF4-FFF2-40B4-BE49-F238E27FC236}">
                <a16:creationId xmlns:a16="http://schemas.microsoft.com/office/drawing/2014/main" id="{5FCE7C4E-A3AA-4D5F-B0C5-DA72544D279C}"/>
              </a:ext>
            </a:extLst>
          </p:cNvPr>
          <p:cNvSpPr/>
          <p:nvPr/>
        </p:nvSpPr>
        <p:spPr>
          <a:xfrm>
            <a:off x="7435850" y="1570038"/>
            <a:ext cx="1781175" cy="782637"/>
          </a:xfrm>
          <a:prstGeom prst="roundRect">
            <a:avLst/>
          </a:prstGeom>
          <a:solidFill>
            <a:srgbClr val="3333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800" dirty="0">
                <a:solidFill>
                  <a:prstClr val="white"/>
                </a:solidFill>
                <a:latin typeface="華康粗圓體" pitchFamily="49" charset="-120"/>
                <a:ea typeface="華康粗圓體" pitchFamily="49" charset="-120"/>
              </a:rPr>
              <a:t>特色招生</a:t>
            </a:r>
            <a:endParaRPr lang="en-US" altLang="zh-TW" sz="2800" dirty="0">
              <a:solidFill>
                <a:prstClr val="white"/>
              </a:solidFill>
              <a:latin typeface="華康粗圓體" pitchFamily="49" charset="-120"/>
              <a:ea typeface="華康粗圓體" pitchFamily="49" charset="-120"/>
            </a:endParaRPr>
          </a:p>
          <a:p>
            <a:pPr algn="ctr">
              <a:defRPr/>
            </a:pPr>
            <a:r>
              <a:rPr lang="zh-TW" altLang="en-US" sz="1600" dirty="0">
                <a:solidFill>
                  <a:prstClr val="white"/>
                </a:solidFill>
                <a:latin typeface="華康粗圓體" pitchFamily="49" charset="-120"/>
                <a:ea typeface="華康粗圓體" pitchFamily="49" charset="-120"/>
              </a:rPr>
              <a:t>（考試分發）</a:t>
            </a:r>
          </a:p>
        </p:txBody>
      </p:sp>
      <p:sp>
        <p:nvSpPr>
          <p:cNvPr id="24" name="橢圓 23">
            <a:extLst>
              <a:ext uri="{FF2B5EF4-FFF2-40B4-BE49-F238E27FC236}">
                <a16:creationId xmlns:a16="http://schemas.microsoft.com/office/drawing/2014/main" id="{296360E2-C924-4A9F-B1DC-84FE9731825A}"/>
              </a:ext>
            </a:extLst>
          </p:cNvPr>
          <p:cNvSpPr/>
          <p:nvPr/>
        </p:nvSpPr>
        <p:spPr>
          <a:xfrm>
            <a:off x="2192338" y="4668838"/>
            <a:ext cx="287337" cy="288925"/>
          </a:xfrm>
          <a:prstGeom prst="ellipse">
            <a:avLst/>
          </a:prstGeom>
          <a:solidFill>
            <a:srgbClr val="3939FF"/>
          </a:solidFill>
          <a:ln>
            <a:solidFill>
              <a:srgbClr val="3939FF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7" name="橢圓 26">
            <a:extLst>
              <a:ext uri="{FF2B5EF4-FFF2-40B4-BE49-F238E27FC236}">
                <a16:creationId xmlns:a16="http://schemas.microsoft.com/office/drawing/2014/main" id="{85B3E93D-6E34-4497-A0D9-9E1B1512F07C}"/>
              </a:ext>
            </a:extLst>
          </p:cNvPr>
          <p:cNvSpPr/>
          <p:nvPr/>
        </p:nvSpPr>
        <p:spPr>
          <a:xfrm>
            <a:off x="4879975" y="4672013"/>
            <a:ext cx="287338" cy="287337"/>
          </a:xfrm>
          <a:prstGeom prst="ellipse">
            <a:avLst/>
          </a:prstGeom>
          <a:solidFill>
            <a:srgbClr val="3939FF"/>
          </a:solidFill>
          <a:ln>
            <a:solidFill>
              <a:srgbClr val="3939FF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9" name="文字方塊 28"/>
          <p:cNvSpPr txBox="1">
            <a:spLocks noChangeArrowheads="1"/>
          </p:cNvSpPr>
          <p:nvPr/>
        </p:nvSpPr>
        <p:spPr bwMode="auto">
          <a:xfrm>
            <a:off x="1819275" y="4238625"/>
            <a:ext cx="984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0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zh-TW" sz="2000">
                <a:solidFill>
                  <a:srgbClr val="00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5</a:t>
            </a:r>
            <a:r>
              <a:rPr lang="zh-TW" altLang="en-US" sz="2000">
                <a:solidFill>
                  <a:srgbClr val="00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月</a:t>
            </a:r>
          </a:p>
        </p:txBody>
      </p:sp>
      <p:sp>
        <p:nvSpPr>
          <p:cNvPr id="30" name="文字方塊 29"/>
          <p:cNvSpPr txBox="1">
            <a:spLocks noChangeArrowheads="1"/>
          </p:cNvSpPr>
          <p:nvPr/>
        </p:nvSpPr>
        <p:spPr bwMode="auto">
          <a:xfrm>
            <a:off x="4610100" y="4271963"/>
            <a:ext cx="827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0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zh-TW" sz="2400">
                <a:solidFill>
                  <a:srgbClr val="00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6</a:t>
            </a:r>
            <a:r>
              <a:rPr lang="zh-TW" altLang="en-US" sz="2400">
                <a:solidFill>
                  <a:srgbClr val="00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月</a:t>
            </a:r>
          </a:p>
        </p:txBody>
      </p:sp>
      <p:sp>
        <p:nvSpPr>
          <p:cNvPr id="31" name="圓角矩形 30">
            <a:extLst>
              <a:ext uri="{FF2B5EF4-FFF2-40B4-BE49-F238E27FC236}">
                <a16:creationId xmlns:a16="http://schemas.microsoft.com/office/drawing/2014/main" id="{0243332B-EAE6-462F-AE21-56E195FF3A91}"/>
              </a:ext>
            </a:extLst>
          </p:cNvPr>
          <p:cNvSpPr/>
          <p:nvPr/>
        </p:nvSpPr>
        <p:spPr>
          <a:xfrm>
            <a:off x="4341813" y="935038"/>
            <a:ext cx="1133475" cy="496887"/>
          </a:xfrm>
          <a:prstGeom prst="roundRect">
            <a:avLst/>
          </a:prstGeom>
          <a:solidFill>
            <a:srgbClr val="7030A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dirty="0">
                <a:solidFill>
                  <a:prstClr val="white"/>
                </a:solidFill>
                <a:latin typeface="華康粗圓體" pitchFamily="49" charset="-120"/>
                <a:ea typeface="華康粗圓體" pitchFamily="49" charset="-120"/>
              </a:rPr>
              <a:t>直升</a:t>
            </a:r>
          </a:p>
        </p:txBody>
      </p:sp>
      <p:sp>
        <p:nvSpPr>
          <p:cNvPr id="32" name="文字方塊 31"/>
          <p:cNvSpPr txBox="1">
            <a:spLocks noChangeArrowheads="1"/>
          </p:cNvSpPr>
          <p:nvPr/>
        </p:nvSpPr>
        <p:spPr bwMode="auto">
          <a:xfrm>
            <a:off x="7432675" y="4189413"/>
            <a:ext cx="827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0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zh-TW" sz="2400">
                <a:solidFill>
                  <a:srgbClr val="00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7</a:t>
            </a:r>
            <a:r>
              <a:rPr lang="zh-TW" altLang="en-US" sz="2400">
                <a:solidFill>
                  <a:srgbClr val="00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月</a:t>
            </a:r>
          </a:p>
        </p:txBody>
      </p:sp>
      <p:sp>
        <p:nvSpPr>
          <p:cNvPr id="37" name="橢圓 36">
            <a:extLst>
              <a:ext uri="{FF2B5EF4-FFF2-40B4-BE49-F238E27FC236}">
                <a16:creationId xmlns:a16="http://schemas.microsoft.com/office/drawing/2014/main" id="{334162F1-4036-4EFD-B088-F205B4788F00}"/>
              </a:ext>
            </a:extLst>
          </p:cNvPr>
          <p:cNvSpPr/>
          <p:nvPr/>
        </p:nvSpPr>
        <p:spPr>
          <a:xfrm>
            <a:off x="882650" y="4649788"/>
            <a:ext cx="288925" cy="287337"/>
          </a:xfrm>
          <a:prstGeom prst="ellipse">
            <a:avLst/>
          </a:prstGeom>
          <a:solidFill>
            <a:srgbClr val="3939FF"/>
          </a:solidFill>
          <a:ln>
            <a:solidFill>
              <a:srgbClr val="3939FF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0" name="文字方塊 39"/>
          <p:cNvSpPr txBox="1">
            <a:spLocks noChangeArrowheads="1"/>
          </p:cNvSpPr>
          <p:nvPr/>
        </p:nvSpPr>
        <p:spPr bwMode="auto">
          <a:xfrm>
            <a:off x="577850" y="4230688"/>
            <a:ext cx="984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0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zh-TW" sz="2000">
                <a:solidFill>
                  <a:srgbClr val="00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3</a:t>
            </a:r>
            <a:r>
              <a:rPr lang="zh-TW" altLang="en-US" sz="2000">
                <a:solidFill>
                  <a:srgbClr val="00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月</a:t>
            </a:r>
          </a:p>
        </p:txBody>
      </p:sp>
      <p:sp>
        <p:nvSpPr>
          <p:cNvPr id="41" name="橢圓 40">
            <a:extLst>
              <a:ext uri="{FF2B5EF4-FFF2-40B4-BE49-F238E27FC236}">
                <a16:creationId xmlns:a16="http://schemas.microsoft.com/office/drawing/2014/main" id="{B5BE01C8-A378-4DD7-AA68-D4BC6E4A5536}"/>
              </a:ext>
            </a:extLst>
          </p:cNvPr>
          <p:cNvSpPr/>
          <p:nvPr/>
        </p:nvSpPr>
        <p:spPr>
          <a:xfrm>
            <a:off x="7712075" y="4649788"/>
            <a:ext cx="288925" cy="287337"/>
          </a:xfrm>
          <a:prstGeom prst="ellipse">
            <a:avLst/>
          </a:prstGeom>
          <a:solidFill>
            <a:srgbClr val="3939FF"/>
          </a:solidFill>
          <a:ln>
            <a:solidFill>
              <a:srgbClr val="3939FF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5" name="圓角矩形 44">
            <a:extLst>
              <a:ext uri="{FF2B5EF4-FFF2-40B4-BE49-F238E27FC236}">
                <a16:creationId xmlns:a16="http://schemas.microsoft.com/office/drawing/2014/main" id="{C1E17EF7-FEFF-4DB3-8794-DC715F93FAC1}"/>
              </a:ext>
            </a:extLst>
          </p:cNvPr>
          <p:cNvSpPr/>
          <p:nvPr/>
        </p:nvSpPr>
        <p:spPr>
          <a:xfrm>
            <a:off x="9959975" y="3517900"/>
            <a:ext cx="1927225" cy="962025"/>
          </a:xfrm>
          <a:prstGeom prst="roundRect">
            <a:avLst/>
          </a:prstGeom>
          <a:solidFill>
            <a:srgbClr val="E7871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800" dirty="0">
                <a:solidFill>
                  <a:prstClr val="white"/>
                </a:solidFill>
                <a:latin typeface="華康粗圓體" pitchFamily="49" charset="-120"/>
                <a:ea typeface="華康粗圓體" pitchFamily="49" charset="-120"/>
              </a:rPr>
              <a:t>續招</a:t>
            </a:r>
            <a:endParaRPr lang="en-US" altLang="zh-TW" sz="2800" dirty="0">
              <a:solidFill>
                <a:prstClr val="white"/>
              </a:solidFill>
              <a:latin typeface="華康粗圓體" pitchFamily="49" charset="-120"/>
              <a:ea typeface="華康粗圓體" pitchFamily="49" charset="-120"/>
            </a:endParaRPr>
          </a:p>
          <a:p>
            <a:pPr algn="ctr">
              <a:defRPr/>
            </a:pPr>
            <a:r>
              <a:rPr lang="en-US" altLang="zh-TW" sz="2000" dirty="0">
                <a:solidFill>
                  <a:prstClr val="white"/>
                </a:solidFill>
                <a:latin typeface="華康粗圓體" pitchFamily="49" charset="-120"/>
                <a:ea typeface="華康粗圓體" pitchFamily="49" charset="-120"/>
              </a:rPr>
              <a:t>(7</a:t>
            </a:r>
            <a:r>
              <a:rPr lang="zh-TW" altLang="en-US" sz="2000" dirty="0">
                <a:solidFill>
                  <a:prstClr val="white"/>
                </a:solidFill>
                <a:latin typeface="華康粗圓體" pitchFamily="49" charset="-120"/>
                <a:ea typeface="華康粗圓體" pitchFamily="49" charset="-120"/>
              </a:rPr>
              <a:t>月中下旬</a:t>
            </a:r>
            <a:r>
              <a:rPr lang="en-US" altLang="zh-TW" sz="2000" dirty="0">
                <a:solidFill>
                  <a:prstClr val="white"/>
                </a:solidFill>
                <a:latin typeface="華康粗圓體" pitchFamily="49" charset="-120"/>
                <a:ea typeface="華康粗圓體" pitchFamily="49" charset="-120"/>
              </a:rPr>
              <a:t>)</a:t>
            </a:r>
            <a:endParaRPr lang="zh-TW" altLang="en-US" sz="2000" dirty="0">
              <a:solidFill>
                <a:prstClr val="white"/>
              </a:solidFill>
              <a:latin typeface="華康粗圓體" pitchFamily="49" charset="-120"/>
              <a:ea typeface="華康粗圓體" pitchFamily="49" charset="-120"/>
            </a:endParaRPr>
          </a:p>
        </p:txBody>
      </p:sp>
      <p:sp>
        <p:nvSpPr>
          <p:cNvPr id="47" name="橢圓 46">
            <a:extLst>
              <a:ext uri="{FF2B5EF4-FFF2-40B4-BE49-F238E27FC236}">
                <a16:creationId xmlns:a16="http://schemas.microsoft.com/office/drawing/2014/main" id="{DAB044AC-96B5-4040-8088-B8C00EED8641}"/>
              </a:ext>
            </a:extLst>
          </p:cNvPr>
          <p:cNvSpPr/>
          <p:nvPr/>
        </p:nvSpPr>
        <p:spPr>
          <a:xfrm>
            <a:off x="10506075" y="4716463"/>
            <a:ext cx="287338" cy="287337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8" name="圓角矩形 47">
            <a:extLst>
              <a:ext uri="{FF2B5EF4-FFF2-40B4-BE49-F238E27FC236}">
                <a16:creationId xmlns:a16="http://schemas.microsoft.com/office/drawing/2014/main" id="{36F5FDB6-C7BF-48FD-B99F-D73BC318F90B}"/>
              </a:ext>
            </a:extLst>
          </p:cNvPr>
          <p:cNvSpPr/>
          <p:nvPr/>
        </p:nvSpPr>
        <p:spPr>
          <a:xfrm>
            <a:off x="882650" y="3349625"/>
            <a:ext cx="4640263" cy="787400"/>
          </a:xfrm>
          <a:prstGeom prst="roundRect">
            <a:avLst/>
          </a:prstGeom>
          <a:solidFill>
            <a:srgbClr val="3333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800" dirty="0">
                <a:solidFill>
                  <a:prstClr val="white"/>
                </a:solidFill>
                <a:latin typeface="華康粗圓體" pitchFamily="49" charset="-120"/>
                <a:ea typeface="華康粗圓體" pitchFamily="49" charset="-120"/>
              </a:rPr>
              <a:t>特色招生</a:t>
            </a:r>
            <a:endParaRPr lang="en-US" altLang="zh-TW" sz="2800" dirty="0">
              <a:solidFill>
                <a:prstClr val="white"/>
              </a:solidFill>
              <a:latin typeface="華康粗圓體" pitchFamily="49" charset="-120"/>
              <a:ea typeface="華康粗圓體" pitchFamily="49" charset="-120"/>
            </a:endParaRPr>
          </a:p>
          <a:p>
            <a:pPr algn="ctr">
              <a:defRPr/>
            </a:pPr>
            <a:r>
              <a:rPr lang="zh-TW" altLang="en-US" sz="2000" dirty="0">
                <a:solidFill>
                  <a:prstClr val="white"/>
                </a:solidFill>
                <a:latin typeface="華康粗圓體" pitchFamily="49" charset="-120"/>
                <a:ea typeface="華康粗圓體" pitchFamily="49" charset="-120"/>
              </a:rPr>
              <a:t>（甄選入學）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7A41385-7FC7-4383-9D7D-F2EC5AB386FF}"/>
              </a:ext>
            </a:extLst>
          </p:cNvPr>
          <p:cNvSpPr/>
          <p:nvPr/>
        </p:nvSpPr>
        <p:spPr>
          <a:xfrm>
            <a:off x="1716088" y="34925"/>
            <a:ext cx="8437562" cy="749300"/>
          </a:xfrm>
          <a:prstGeom prst="rect">
            <a:avLst/>
          </a:prstGeom>
          <a:solidFill>
            <a:srgbClr val="0000FF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4267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多元入學管道日程說明</a:t>
            </a:r>
          </a:p>
        </p:txBody>
      </p:sp>
      <p:sp>
        <p:nvSpPr>
          <p:cNvPr id="51" name="圓角矩形 50">
            <a:extLst>
              <a:ext uri="{FF2B5EF4-FFF2-40B4-BE49-F238E27FC236}">
                <a16:creationId xmlns:a16="http://schemas.microsoft.com/office/drawing/2014/main" id="{5D2F608C-C15C-4C8A-A110-94D60AA7F9E4}"/>
              </a:ext>
            </a:extLst>
          </p:cNvPr>
          <p:cNvSpPr/>
          <p:nvPr/>
        </p:nvSpPr>
        <p:spPr>
          <a:xfrm>
            <a:off x="2613025" y="1557338"/>
            <a:ext cx="2909888" cy="798512"/>
          </a:xfrm>
          <a:prstGeom prst="roundRect">
            <a:avLst/>
          </a:prstGeom>
          <a:solidFill>
            <a:srgbClr val="3333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800" dirty="0">
                <a:solidFill>
                  <a:prstClr val="white"/>
                </a:solidFill>
                <a:latin typeface="華康粗圓體" pitchFamily="49" charset="-120"/>
                <a:ea typeface="華康粗圓體" pitchFamily="49" charset="-120"/>
              </a:rPr>
              <a:t>完全免試</a:t>
            </a:r>
          </a:p>
        </p:txBody>
      </p:sp>
      <p:sp>
        <p:nvSpPr>
          <p:cNvPr id="52" name="橢圓 51">
            <a:extLst>
              <a:ext uri="{FF2B5EF4-FFF2-40B4-BE49-F238E27FC236}">
                <a16:creationId xmlns:a16="http://schemas.microsoft.com/office/drawing/2014/main" id="{E59E8E23-30E9-453C-81DD-51A3AA6FC0CC}"/>
              </a:ext>
            </a:extLst>
          </p:cNvPr>
          <p:cNvSpPr/>
          <p:nvPr/>
        </p:nvSpPr>
        <p:spPr>
          <a:xfrm>
            <a:off x="1530350" y="4665663"/>
            <a:ext cx="288925" cy="287337"/>
          </a:xfrm>
          <a:prstGeom prst="ellipse">
            <a:avLst/>
          </a:prstGeom>
          <a:solidFill>
            <a:srgbClr val="3939FF"/>
          </a:solidFill>
          <a:ln>
            <a:solidFill>
              <a:srgbClr val="3939FF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3" name="文字方塊 52"/>
          <p:cNvSpPr txBox="1">
            <a:spLocks noChangeArrowheads="1"/>
          </p:cNvSpPr>
          <p:nvPr/>
        </p:nvSpPr>
        <p:spPr bwMode="auto">
          <a:xfrm>
            <a:off x="1182688" y="4229100"/>
            <a:ext cx="984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0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zh-TW" sz="2000">
                <a:solidFill>
                  <a:srgbClr val="00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4</a:t>
            </a:r>
            <a:r>
              <a:rPr lang="zh-TW" altLang="en-US" sz="2000">
                <a:solidFill>
                  <a:srgbClr val="00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月</a:t>
            </a:r>
          </a:p>
        </p:txBody>
      </p:sp>
      <p:sp>
        <p:nvSpPr>
          <p:cNvPr id="54" name="圓角矩形 53">
            <a:extLst>
              <a:ext uri="{FF2B5EF4-FFF2-40B4-BE49-F238E27FC236}">
                <a16:creationId xmlns:a16="http://schemas.microsoft.com/office/drawing/2014/main" id="{3859142B-5B22-4202-9B91-113A1BE0088B}"/>
              </a:ext>
            </a:extLst>
          </p:cNvPr>
          <p:cNvSpPr/>
          <p:nvPr/>
        </p:nvSpPr>
        <p:spPr>
          <a:xfrm>
            <a:off x="3475038" y="5037138"/>
            <a:ext cx="1962150" cy="796925"/>
          </a:xfrm>
          <a:prstGeom prst="roundRect">
            <a:avLst/>
          </a:prstGeom>
          <a:solidFill>
            <a:srgbClr val="DA433E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400" dirty="0">
                <a:solidFill>
                  <a:prstClr val="white"/>
                </a:solidFill>
                <a:latin typeface="華康粗圓體" pitchFamily="49" charset="-120"/>
                <a:ea typeface="華康粗圓體" pitchFamily="49" charset="-120"/>
              </a:rPr>
              <a:t>五專</a:t>
            </a:r>
            <a:endParaRPr lang="en-US" altLang="zh-TW" sz="2400" dirty="0">
              <a:solidFill>
                <a:prstClr val="white"/>
              </a:solidFill>
              <a:latin typeface="華康粗圓體" pitchFamily="49" charset="-120"/>
              <a:ea typeface="華康粗圓體" pitchFamily="49" charset="-120"/>
            </a:endParaRPr>
          </a:p>
          <a:p>
            <a:pPr algn="ctr">
              <a:defRPr/>
            </a:pPr>
            <a:r>
              <a:rPr lang="zh-TW" altLang="en-US" sz="2400" dirty="0">
                <a:solidFill>
                  <a:prstClr val="white"/>
                </a:solidFill>
                <a:latin typeface="華康粗圓體" pitchFamily="49" charset="-120"/>
                <a:ea typeface="華康粗圓體" pitchFamily="49" charset="-120"/>
              </a:rPr>
              <a:t>優先免試</a:t>
            </a:r>
          </a:p>
        </p:txBody>
      </p:sp>
      <p:sp>
        <p:nvSpPr>
          <p:cNvPr id="55" name="圓角矩形 54">
            <a:extLst>
              <a:ext uri="{FF2B5EF4-FFF2-40B4-BE49-F238E27FC236}">
                <a16:creationId xmlns:a16="http://schemas.microsoft.com/office/drawing/2014/main" id="{1012DD7D-B450-4A5F-B006-4650EB0E4A09}"/>
              </a:ext>
            </a:extLst>
          </p:cNvPr>
          <p:cNvSpPr/>
          <p:nvPr/>
        </p:nvSpPr>
        <p:spPr>
          <a:xfrm>
            <a:off x="3475038" y="2447925"/>
            <a:ext cx="2049462" cy="798513"/>
          </a:xfrm>
          <a:prstGeom prst="roundRect">
            <a:avLst/>
          </a:prstGeom>
          <a:solidFill>
            <a:srgbClr val="3333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800" dirty="0">
                <a:solidFill>
                  <a:prstClr val="white"/>
                </a:solidFill>
                <a:latin typeface="華康粗圓體" pitchFamily="49" charset="-120"/>
                <a:ea typeface="華康粗圓體" pitchFamily="49" charset="-120"/>
              </a:rPr>
              <a:t>技優、實用</a:t>
            </a:r>
          </a:p>
        </p:txBody>
      </p:sp>
      <p:sp>
        <p:nvSpPr>
          <p:cNvPr id="56" name="圓角矩形 55">
            <a:extLst>
              <a:ext uri="{FF2B5EF4-FFF2-40B4-BE49-F238E27FC236}">
                <a16:creationId xmlns:a16="http://schemas.microsoft.com/office/drawing/2014/main" id="{71606E0F-AC7E-4E81-9FA5-5A906545B01F}"/>
              </a:ext>
            </a:extLst>
          </p:cNvPr>
          <p:cNvSpPr/>
          <p:nvPr/>
        </p:nvSpPr>
        <p:spPr>
          <a:xfrm>
            <a:off x="5522913" y="5037138"/>
            <a:ext cx="4279900" cy="796925"/>
          </a:xfrm>
          <a:prstGeom prst="roundRect">
            <a:avLst/>
          </a:prstGeom>
          <a:solidFill>
            <a:srgbClr val="DA433E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400" dirty="0">
                <a:solidFill>
                  <a:prstClr val="white"/>
                </a:solidFill>
                <a:latin typeface="華康粗圓體" pitchFamily="49" charset="-120"/>
                <a:ea typeface="華康粗圓體" pitchFamily="49" charset="-120"/>
              </a:rPr>
              <a:t>五專</a:t>
            </a:r>
            <a:endParaRPr lang="en-US" altLang="zh-TW" sz="2400" dirty="0">
              <a:solidFill>
                <a:prstClr val="white"/>
              </a:solidFill>
              <a:latin typeface="華康粗圓體" pitchFamily="49" charset="-120"/>
              <a:ea typeface="華康粗圓體" pitchFamily="49" charset="-120"/>
            </a:endParaRPr>
          </a:p>
          <a:p>
            <a:pPr algn="ctr">
              <a:defRPr/>
            </a:pPr>
            <a:r>
              <a:rPr lang="zh-TW" altLang="en-US" sz="2400" dirty="0">
                <a:solidFill>
                  <a:prstClr val="white"/>
                </a:solidFill>
                <a:latin typeface="華康粗圓體" pitchFamily="49" charset="-120"/>
                <a:ea typeface="華康粗圓體" pitchFamily="49" charset="-120"/>
              </a:rPr>
              <a:t>聯合免試</a:t>
            </a:r>
          </a:p>
        </p:txBody>
      </p:sp>
      <p:sp>
        <p:nvSpPr>
          <p:cNvPr id="33" name="圓角矩形 32">
            <a:extLst>
              <a:ext uri="{FF2B5EF4-FFF2-40B4-BE49-F238E27FC236}">
                <a16:creationId xmlns:a16="http://schemas.microsoft.com/office/drawing/2014/main" id="{9B7D0DF1-1F01-414A-A6BE-15DDE9DB6516}"/>
              </a:ext>
            </a:extLst>
          </p:cNvPr>
          <p:cNvSpPr/>
          <p:nvPr/>
        </p:nvSpPr>
        <p:spPr>
          <a:xfrm>
            <a:off x="838200" y="5908675"/>
            <a:ext cx="4637088" cy="796925"/>
          </a:xfrm>
          <a:prstGeom prst="roundRect">
            <a:avLst/>
          </a:prstGeom>
          <a:solidFill>
            <a:srgbClr val="DA433E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400" dirty="0">
                <a:solidFill>
                  <a:prstClr val="white"/>
                </a:solidFill>
                <a:latin typeface="華康粗圓體" pitchFamily="49" charset="-120"/>
                <a:ea typeface="華康粗圓體" pitchFamily="49" charset="-120"/>
              </a:rPr>
              <a:t>五專特色招生</a:t>
            </a:r>
            <a:r>
              <a:rPr lang="en-US" altLang="zh-TW" sz="2800" dirty="0">
                <a:solidFill>
                  <a:prstClr val="white"/>
                </a:solidFill>
                <a:latin typeface="華康粗圓體" pitchFamily="49" charset="-120"/>
                <a:ea typeface="華康粗圓體" pitchFamily="49" charset="-120"/>
              </a:rPr>
              <a:t/>
            </a:r>
            <a:br>
              <a:rPr lang="en-US" altLang="zh-TW" sz="2800" dirty="0">
                <a:solidFill>
                  <a:prstClr val="white"/>
                </a:solidFill>
                <a:latin typeface="華康粗圓體" pitchFamily="49" charset="-120"/>
                <a:ea typeface="華康粗圓體" pitchFamily="49" charset="-120"/>
              </a:rPr>
            </a:br>
            <a:r>
              <a:rPr lang="en-US" altLang="zh-TW" sz="2000" dirty="0">
                <a:solidFill>
                  <a:prstClr val="white"/>
                </a:solidFill>
                <a:latin typeface="華康粗圓體" pitchFamily="49" charset="-120"/>
                <a:ea typeface="華康粗圓體" pitchFamily="49" charset="-120"/>
              </a:rPr>
              <a:t>(</a:t>
            </a:r>
            <a:r>
              <a:rPr lang="zh-TW" altLang="en-US" sz="2000" dirty="0">
                <a:solidFill>
                  <a:prstClr val="white"/>
                </a:solidFill>
                <a:latin typeface="華康粗圓體" pitchFamily="49" charset="-120"/>
                <a:ea typeface="華康粗圓體" pitchFamily="49" charset="-120"/>
              </a:rPr>
              <a:t>甄選入學：七年一貫制</a:t>
            </a:r>
            <a:r>
              <a:rPr lang="en-US" altLang="zh-TW" sz="2000" dirty="0">
                <a:solidFill>
                  <a:prstClr val="white"/>
                </a:solidFill>
                <a:latin typeface="華康粗圓體" pitchFamily="49" charset="-120"/>
                <a:ea typeface="華康粗圓體" pitchFamily="49" charset="-120"/>
              </a:rPr>
              <a:t>)</a:t>
            </a:r>
            <a:endParaRPr lang="zh-TW" altLang="en-US" sz="2800" dirty="0">
              <a:solidFill>
                <a:prstClr val="white"/>
              </a:solidFill>
              <a:latin typeface="華康粗圓體" pitchFamily="49" charset="-120"/>
              <a:ea typeface="華康粗圓體" pitchFamily="49" charset="-120"/>
            </a:endParaRPr>
          </a:p>
        </p:txBody>
      </p:sp>
      <p:sp>
        <p:nvSpPr>
          <p:cNvPr id="202780" name="投影片編號版面配置區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F2396F7C-4308-49BF-88DD-CDABAB46E192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82</a:t>
            </a:fld>
            <a:endParaRPr kumimoji="0" lang="zh-TW" altLang="en-US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E9C14190-7F92-49A8-BF9C-383C67126CCC}"/>
              </a:ext>
            </a:extLst>
          </p:cNvPr>
          <p:cNvCxnSpPr>
            <a:cxnSpLocks/>
          </p:cNvCxnSpPr>
          <p:nvPr/>
        </p:nvCxnSpPr>
        <p:spPr>
          <a:xfrm>
            <a:off x="7570788" y="1570038"/>
            <a:ext cx="1646237" cy="782637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24" grpId="0" animBg="1"/>
      <p:bldP spid="27" grpId="0" animBg="1"/>
      <p:bldP spid="29" grpId="0"/>
      <p:bldP spid="30" grpId="0"/>
      <p:bldP spid="32" grpId="0"/>
      <p:bldP spid="37" grpId="0" animBg="1"/>
      <p:bldP spid="40" grpId="0"/>
      <p:bldP spid="47" grpId="0" animBg="1"/>
      <p:bldP spid="52" grpId="0" animBg="1"/>
      <p:bldP spid="53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內容版面配置區 2"/>
          <p:cNvSpPr>
            <a:spLocks noGrp="1"/>
          </p:cNvSpPr>
          <p:nvPr>
            <p:ph idx="1"/>
          </p:nvPr>
        </p:nvSpPr>
        <p:spPr>
          <a:xfrm>
            <a:off x="1766888" y="1692275"/>
            <a:ext cx="9921875" cy="3778250"/>
          </a:xfrm>
        </p:spPr>
        <p:txBody>
          <a:bodyPr/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國中畢業生可同時報名高中高職、五專免試入學及特色招生入學，但</a:t>
            </a: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僅能擇一校報到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每位學生皆可參加五專之免試入學（優先免試、聯合免試）和特色招生甄選入學，經錄取報到之學生，未依時間規定放棄者，不得報名免試續招。</a:t>
            </a:r>
          </a:p>
        </p:txBody>
      </p:sp>
      <p:sp>
        <p:nvSpPr>
          <p:cNvPr id="203779" name="標題 1"/>
          <p:cNvSpPr txBox="1">
            <a:spLocks/>
          </p:cNvSpPr>
          <p:nvPr/>
        </p:nvSpPr>
        <p:spPr bwMode="auto">
          <a:xfrm>
            <a:off x="1909763" y="563563"/>
            <a:ext cx="8910637" cy="86360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557213" indent="-214313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8572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0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2001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15430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0002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4574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29146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3718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TW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kumimoji="0" lang="en-US" altLang="zh-TW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五專招生升學管道重要規範事項</a:t>
            </a:r>
          </a:p>
        </p:txBody>
      </p:sp>
      <p:sp>
        <p:nvSpPr>
          <p:cNvPr id="203780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A54272CD-B6C9-4DB5-9D52-E425B6C3E90A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83</a:t>
            </a:fld>
            <a:endParaRPr kumimoji="0" lang="zh-TW" altLang="en-US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BEA7438-4525-4ACE-A2C4-878D30C61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6A976E-043D-4EF5-A10F-29321EF89634}" type="slidenum">
              <a:rPr lang="zh-TW" altLang="en-US" smtClean="0"/>
              <a:pPr>
                <a:defRPr/>
              </a:pPr>
              <a:t>84</a:t>
            </a:fld>
            <a:endParaRPr lang="zh-TW" altLang="en-US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06EFF76F-34CF-4B9B-9731-723D618A4957}"/>
              </a:ext>
            </a:extLst>
          </p:cNvPr>
          <p:cNvSpPr txBox="1">
            <a:spLocks/>
          </p:cNvSpPr>
          <p:nvPr/>
        </p:nvSpPr>
        <p:spPr bwMode="auto">
          <a:xfrm>
            <a:off x="1839913" y="720725"/>
            <a:ext cx="8866187" cy="86360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rgbClr val="262626"/>
                </a:solidFill>
                <a:latin typeface="+mj-lt"/>
                <a:ea typeface="+mj-ea"/>
                <a:cs typeface="微軟正黑體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262626"/>
                </a:solidFill>
                <a:latin typeface="Century Gothic" pitchFamily="34" charset="0"/>
                <a:ea typeface="微軟正黑體"/>
                <a:cs typeface="微軟正黑體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262626"/>
                </a:solidFill>
                <a:latin typeface="Century Gothic" pitchFamily="34" charset="0"/>
                <a:ea typeface="微軟正黑體"/>
                <a:cs typeface="微軟正黑體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262626"/>
                </a:solidFill>
                <a:latin typeface="Century Gothic" pitchFamily="34" charset="0"/>
                <a:ea typeface="微軟正黑體"/>
                <a:cs typeface="微軟正黑體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262626"/>
                </a:solidFill>
                <a:latin typeface="Century Gothic" pitchFamily="34" charset="0"/>
                <a:ea typeface="微軟正黑體"/>
                <a:cs typeface="微軟正黑體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kumimoji="0"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五專主要入學管道流程圖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F92C36A-94E7-459E-ACC6-CAC02FDC0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624" y="1800225"/>
            <a:ext cx="8067675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53589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標題 1"/>
          <p:cNvSpPr txBox="1">
            <a:spLocks/>
          </p:cNvSpPr>
          <p:nvPr/>
        </p:nvSpPr>
        <p:spPr bwMode="auto">
          <a:xfrm>
            <a:off x="1614488" y="506413"/>
            <a:ext cx="6672262" cy="67945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557213" indent="-214313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8572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0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2001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15430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0002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4574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29146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3718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TW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kumimoji="0" lang="en-US" altLang="zh-TW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五專優先免試</a:t>
            </a:r>
            <a:r>
              <a:rPr kumimoji="0" lang="en-US" altLang="zh-TW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kumimoji="0" lang="zh-TW" altLang="en-US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招生學校</a:t>
            </a:r>
          </a:p>
        </p:txBody>
      </p:sp>
      <p:sp>
        <p:nvSpPr>
          <p:cNvPr id="204803" name="文字方塊 6"/>
          <p:cNvSpPr txBox="1">
            <a:spLocks noChangeArrowheads="1"/>
          </p:cNvSpPr>
          <p:nvPr/>
        </p:nvSpPr>
        <p:spPr bwMode="auto">
          <a:xfrm>
            <a:off x="922338" y="1185863"/>
            <a:ext cx="11231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r>
              <a:rPr lang="en-US" altLang="zh-TW" sz="2000" b="1" dirty="0">
                <a:latin typeface="Book Antiqua" panose="02040602050305030304" pitchFamily="18" charset="0"/>
                <a:ea typeface="標楷體" panose="03000509000000000000" pitchFamily="65" charset="-120"/>
              </a:rPr>
              <a:t>110</a:t>
            </a:r>
            <a:r>
              <a:rPr lang="zh-TW" altLang="en-US" sz="2000" b="1" dirty="0">
                <a:latin typeface="Book Antiqua" panose="02040602050305030304" pitchFamily="18" charset="0"/>
                <a:ea typeface="標楷體" panose="03000509000000000000" pitchFamily="65" charset="-120"/>
              </a:rPr>
              <a:t>學年度五專優先免試入學各招生學校（計</a:t>
            </a:r>
            <a:r>
              <a:rPr lang="en-US" altLang="zh-TW" sz="2000" b="1" dirty="0">
                <a:solidFill>
                  <a:srgbClr val="FF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44</a:t>
            </a:r>
            <a:r>
              <a:rPr lang="zh-TW" altLang="en-US" sz="2000" b="1" dirty="0">
                <a:latin typeface="Book Antiqua" panose="02040602050305030304" pitchFamily="18" charset="0"/>
                <a:ea typeface="標楷體" panose="03000509000000000000" pitchFamily="65" charset="-120"/>
              </a:rPr>
              <a:t>校，其中</a:t>
            </a:r>
            <a:r>
              <a:rPr lang="en-US" altLang="zh-TW" sz="2000" b="1" dirty="0">
                <a:latin typeface="Book Antiqua" panose="02040602050305030304" pitchFamily="18" charset="0"/>
                <a:ea typeface="標楷體" panose="03000509000000000000" pitchFamily="65" charset="-120"/>
              </a:rPr>
              <a:t>9</a:t>
            </a:r>
            <a:r>
              <a:rPr lang="zh-TW" altLang="en-US" sz="2000" b="1" dirty="0">
                <a:latin typeface="Book Antiqua" panose="02040602050305030304" pitchFamily="18" charset="0"/>
                <a:ea typeface="標楷體" panose="03000509000000000000" pitchFamily="65" charset="-120"/>
              </a:rPr>
              <a:t>校為國立校院，</a:t>
            </a:r>
            <a:r>
              <a:rPr lang="en-US" altLang="zh-TW" sz="2000" b="1" dirty="0">
                <a:latin typeface="Book Antiqua" panose="02040602050305030304" pitchFamily="18" charset="0"/>
                <a:ea typeface="標楷體" panose="03000509000000000000" pitchFamily="65" charset="-120"/>
              </a:rPr>
              <a:t>35</a:t>
            </a:r>
            <a:r>
              <a:rPr lang="zh-TW" altLang="en-US" sz="2000" b="1" dirty="0">
                <a:latin typeface="Book Antiqua" panose="02040602050305030304" pitchFamily="18" charset="0"/>
                <a:ea typeface="標楷體" panose="03000509000000000000" pitchFamily="65" charset="-120"/>
              </a:rPr>
              <a:t>校為私立校院）</a:t>
            </a:r>
          </a:p>
        </p:txBody>
      </p:sp>
      <p:sp>
        <p:nvSpPr>
          <p:cNvPr id="6" name="投影片編號版面配置區 11">
            <a:extLst>
              <a:ext uri="{FF2B5EF4-FFF2-40B4-BE49-F238E27FC236}">
                <a16:creationId xmlns:a16="http://schemas.microsoft.com/office/drawing/2014/main" id="{A9B67E9A-3888-4C36-A9E9-F4C37F122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7BCE92-EB7B-4203-B62B-3B5BA4CEB04B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/>
          </p:nvPr>
        </p:nvGraphicFramePr>
        <p:xfrm>
          <a:off x="410095" y="1585913"/>
          <a:ext cx="11373397" cy="4760499"/>
        </p:xfrm>
        <a:graphic>
          <a:graphicData uri="http://schemas.openxmlformats.org/drawingml/2006/table">
            <a:tbl>
              <a:tblPr firstRow="1" bandRow="1"/>
              <a:tblGrid>
                <a:gridCol w="7061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09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66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90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56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873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797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6996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84633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代碼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學校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代碼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學校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代碼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學校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代碼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學校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806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300"/>
                        </a:lnSpc>
                      </a:pPr>
                      <a:r>
                        <a:rPr lang="en-US" altLang="zh-TW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104</a:t>
                      </a:r>
                      <a:endParaRPr lang="zh-TW" altLang="en-US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ts val="2300"/>
                        </a:lnSpc>
                      </a:pPr>
                      <a:r>
                        <a:rPr lang="zh-TW" altLang="zh-TW" sz="1400" b="1" kern="1200" dirty="0">
                          <a:effectLst>
                            <a:glow rad="1270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國立臺北科技大學</a:t>
                      </a:r>
                      <a:endParaRPr lang="zh-TW" altLang="en-US" sz="1400" b="1" kern="1200" dirty="0">
                        <a:solidFill>
                          <a:schemeClr val="tx1"/>
                        </a:solidFill>
                        <a:effectLst>
                          <a:glow rad="127000">
                            <a:schemeClr val="bg1">
                              <a:alpha val="91000"/>
                            </a:schemeClr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211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zh-TW" altLang="zh-TW" sz="1400" b="1" kern="1200" dirty="0">
                          <a:effectLst>
                            <a:glow rad="1270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正修科技大學</a:t>
                      </a:r>
                      <a:endParaRPr lang="zh-TW" altLang="en-US" sz="1400" b="1" kern="1200" dirty="0">
                        <a:solidFill>
                          <a:schemeClr val="tx1"/>
                        </a:solidFill>
                        <a:effectLst>
                          <a:glow rad="127000">
                            <a:schemeClr val="bg1">
                              <a:alpha val="91000"/>
                            </a:schemeClr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en-US" altLang="zh-TW" sz="1800" b="1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246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400" b="1" kern="1200" dirty="0">
                          <a:effectLst>
                            <a:glow rad="1270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宏國德霖科技大學</a:t>
                      </a:r>
                      <a:endParaRPr lang="zh-TW" altLang="en-US" sz="1400" b="1" kern="1200" dirty="0">
                        <a:solidFill>
                          <a:schemeClr val="tx1"/>
                        </a:solidFill>
                        <a:effectLst>
                          <a:glow rad="127000">
                            <a:schemeClr val="bg1">
                              <a:alpha val="91000"/>
                            </a:schemeClr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en-US" altLang="zh-TW" sz="1800" b="1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602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zh-TW" altLang="en-US" sz="1400" b="1" kern="1200" dirty="0">
                          <a:effectLst>
                            <a:glow rad="1270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馬偕醫護管理專科學校</a:t>
                      </a:r>
                      <a:endParaRPr lang="zh-TW" altLang="en-US" sz="1400" b="1" kern="1200" dirty="0">
                        <a:solidFill>
                          <a:schemeClr val="tx1"/>
                        </a:solidFill>
                        <a:effectLst>
                          <a:glow rad="127000">
                            <a:schemeClr val="bg1">
                              <a:alpha val="91000"/>
                            </a:schemeClr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7806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en-US" altLang="zh-TW" sz="1800" b="1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105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zh-TW" altLang="zh-TW" sz="1400" b="1" kern="1200" dirty="0">
                          <a:effectLst>
                            <a:glow rad="1270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國立高雄科技大學</a:t>
                      </a:r>
                      <a:endParaRPr lang="zh-TW" altLang="en-US" sz="1400" b="1" kern="1200" dirty="0">
                        <a:solidFill>
                          <a:schemeClr val="tx1"/>
                        </a:solidFill>
                        <a:effectLst>
                          <a:glow rad="127000">
                            <a:schemeClr val="bg1">
                              <a:alpha val="91000"/>
                            </a:schemeClr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en-US" altLang="zh-TW" sz="1800" b="1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225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zh-TW" altLang="zh-TW" sz="1400" b="1" kern="1200" dirty="0">
                          <a:effectLst>
                            <a:glow rad="1270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中華醫事科技大學</a:t>
                      </a:r>
                      <a:endParaRPr lang="zh-TW" altLang="en-US" sz="1400" b="1" kern="1200" dirty="0">
                        <a:solidFill>
                          <a:schemeClr val="tx1"/>
                        </a:solidFill>
                        <a:effectLst>
                          <a:glow rad="127000">
                            <a:schemeClr val="bg1">
                              <a:alpha val="91000"/>
                            </a:schemeClr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en-US" altLang="zh-TW" sz="1800" b="1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247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400" b="1" kern="1200" dirty="0">
                          <a:effectLst>
                            <a:glow rad="1270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東方設計大學</a:t>
                      </a:r>
                      <a:endParaRPr lang="zh-TW" altLang="en-US" sz="1400" b="1" kern="1200" dirty="0">
                        <a:solidFill>
                          <a:schemeClr val="tx1"/>
                        </a:solidFill>
                        <a:effectLst>
                          <a:glow rad="127000">
                            <a:schemeClr val="bg1">
                              <a:alpha val="91000"/>
                            </a:schemeClr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603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300" b="1" kern="1200" dirty="0">
                          <a:effectLst>
                            <a:glow rad="1270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sz="1400" b="1" kern="1200" dirty="0">
                          <a:effectLst>
                            <a:glow rad="1270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仁德醫護管理專科學校</a:t>
                      </a:r>
                      <a:endParaRPr lang="zh-TW" sz="1400" b="1" kern="1200" dirty="0">
                        <a:solidFill>
                          <a:schemeClr val="tx1"/>
                        </a:solidFill>
                        <a:effectLst>
                          <a:glow rad="127000">
                            <a:schemeClr val="bg1">
                              <a:alpha val="91000"/>
                            </a:schemeClr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3810" marB="381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7806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en-US" altLang="zh-TW" sz="1800" b="1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107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zh-TW" altLang="en-US" sz="1400" b="1" kern="1200" dirty="0">
                          <a:effectLst>
                            <a:glow rad="1270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國立虎尾科技大學</a:t>
                      </a:r>
                      <a:endParaRPr lang="zh-TW" altLang="en-US" sz="1400" b="1" kern="1200" dirty="0">
                        <a:solidFill>
                          <a:schemeClr val="tx1"/>
                        </a:solidFill>
                        <a:effectLst>
                          <a:glow rad="127000">
                            <a:schemeClr val="bg1">
                              <a:alpha val="91000"/>
                            </a:schemeClr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en-US" altLang="zh-TW" sz="1800" b="1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228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zh-TW" altLang="zh-TW" sz="1400" b="1" kern="1200" dirty="0">
                          <a:effectLst>
                            <a:glow rad="1270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南開科技大學</a:t>
                      </a:r>
                      <a:endParaRPr lang="zh-TW" altLang="en-US" sz="1400" b="1" kern="1200" dirty="0">
                        <a:solidFill>
                          <a:schemeClr val="tx1"/>
                        </a:solidFill>
                        <a:effectLst>
                          <a:glow rad="127000">
                            <a:schemeClr val="bg1">
                              <a:alpha val="91000"/>
                            </a:schemeClr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en-US" altLang="zh-TW" sz="1800" b="1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249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400" b="1" kern="1200" dirty="0">
                          <a:effectLst>
                            <a:glow rad="1270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台北海洋科技大學</a:t>
                      </a:r>
                      <a:endParaRPr lang="zh-TW" altLang="en-US" sz="1400" b="1" kern="1200" dirty="0">
                        <a:solidFill>
                          <a:schemeClr val="tx1"/>
                        </a:solidFill>
                        <a:effectLst>
                          <a:glow rad="127000">
                            <a:schemeClr val="bg1">
                              <a:alpha val="91000"/>
                            </a:schemeClr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en-US" altLang="zh-TW" sz="1800" b="1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604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zh-TW" altLang="zh-TW" sz="1400" b="1" kern="1200" dirty="0">
                          <a:effectLst>
                            <a:glow rad="1270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樹人醫護管理專科學校</a:t>
                      </a:r>
                      <a:endParaRPr lang="zh-TW" altLang="en-US" sz="1400" b="1" kern="1200" dirty="0">
                        <a:solidFill>
                          <a:schemeClr val="tx1"/>
                        </a:solidFill>
                        <a:effectLst>
                          <a:glow rad="127000">
                            <a:schemeClr val="bg1">
                              <a:alpha val="91000"/>
                            </a:schemeClr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7806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en-US" altLang="zh-TW" sz="1800" b="1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109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kern="1200" dirty="0">
                          <a:effectLst>
                            <a:glow rad="1270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國立澎湖科技大學</a:t>
                      </a:r>
                      <a:endParaRPr lang="zh-TW" altLang="en-US" sz="1400" b="1" kern="1200" dirty="0">
                        <a:solidFill>
                          <a:schemeClr val="tx1"/>
                        </a:solidFill>
                        <a:effectLst>
                          <a:glow rad="127000">
                            <a:schemeClr val="bg1">
                              <a:alpha val="91000"/>
                            </a:schemeClr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en-US" altLang="zh-TW" sz="1800" b="1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232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zh-TW" altLang="zh-TW" sz="1400" b="1" kern="1200" dirty="0">
                          <a:effectLst>
                            <a:glow rad="1270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美和科技大學</a:t>
                      </a:r>
                      <a:endParaRPr lang="zh-TW" altLang="en-US" sz="1400" b="1" kern="1200" dirty="0">
                        <a:solidFill>
                          <a:schemeClr val="tx1"/>
                        </a:solidFill>
                        <a:effectLst>
                          <a:glow rad="127000">
                            <a:schemeClr val="bg1">
                              <a:alpha val="91000"/>
                            </a:schemeClr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en-US" altLang="zh-TW" sz="1800" b="1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411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zh-TW" altLang="zh-TW" sz="1400" b="1" kern="1200" dirty="0">
                          <a:effectLst>
                            <a:glow rad="1270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南亞技術學院</a:t>
                      </a:r>
                      <a:endParaRPr lang="zh-TW" altLang="en-US" sz="1400" b="1" kern="1200" dirty="0">
                        <a:solidFill>
                          <a:schemeClr val="tx1"/>
                        </a:solidFill>
                        <a:effectLst>
                          <a:glow rad="127000">
                            <a:schemeClr val="bg1">
                              <a:alpha val="91000"/>
                            </a:schemeClr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en-US" altLang="zh-TW" sz="1800" b="1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605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zh-TW" altLang="zh-TW" sz="1400" b="1" kern="1200" dirty="0">
                          <a:effectLst>
                            <a:glow rad="1270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慈惠醫護管理專科學校</a:t>
                      </a:r>
                      <a:endParaRPr lang="zh-TW" altLang="en-US" sz="1400" b="1" kern="1200" dirty="0">
                        <a:solidFill>
                          <a:schemeClr val="tx1"/>
                        </a:solidFill>
                        <a:effectLst>
                          <a:glow rad="127000">
                            <a:schemeClr val="bg1">
                              <a:alpha val="91000"/>
                            </a:schemeClr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7806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en-US" altLang="zh-TW" sz="1800" b="1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112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zh-TW" altLang="en-US" sz="1400" b="1" kern="1200" dirty="0">
                          <a:effectLst>
                            <a:glow rad="1270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國立高雄餐旅大學</a:t>
                      </a:r>
                      <a:endParaRPr lang="zh-TW" altLang="en-US" sz="1400" b="1" kern="1200" dirty="0">
                        <a:solidFill>
                          <a:schemeClr val="tx1"/>
                        </a:solidFill>
                        <a:effectLst>
                          <a:glow rad="127000">
                            <a:schemeClr val="bg1">
                              <a:alpha val="91000"/>
                            </a:schemeClr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en-US" altLang="zh-TW" sz="1800" b="1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238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zh-TW" altLang="en-US" sz="1400" b="1" kern="1200" dirty="0">
                          <a:effectLst>
                            <a:glow rad="1270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敏實</a:t>
                      </a:r>
                      <a:r>
                        <a:rPr lang="zh-TW" altLang="zh-TW" sz="1400" b="1" kern="1200" dirty="0">
                          <a:effectLst>
                            <a:glow rad="1270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科技大學</a:t>
                      </a:r>
                      <a:endParaRPr lang="zh-TW" altLang="en-US" sz="1400" b="1" kern="1200" dirty="0">
                        <a:solidFill>
                          <a:schemeClr val="tx1"/>
                        </a:solidFill>
                        <a:effectLst>
                          <a:glow rad="127000">
                            <a:schemeClr val="bg1">
                              <a:alpha val="91000"/>
                            </a:schemeClr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en-US" altLang="zh-TW" sz="1800" b="1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414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zh-TW" altLang="zh-TW" sz="1400" b="1" kern="1200" dirty="0">
                          <a:effectLst>
                            <a:glow rad="1270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蘭陽技術學院</a:t>
                      </a:r>
                      <a:endParaRPr lang="zh-TW" altLang="en-US" sz="1400" b="1" kern="1200" dirty="0">
                        <a:solidFill>
                          <a:schemeClr val="tx1"/>
                        </a:solidFill>
                        <a:effectLst>
                          <a:glow rad="127000">
                            <a:schemeClr val="bg1">
                              <a:alpha val="91000"/>
                            </a:schemeClr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en-US" altLang="zh-TW" sz="1800" b="1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606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zh-TW" altLang="zh-TW" sz="1400" b="1" kern="1200" dirty="0">
                          <a:effectLst>
                            <a:glow rad="1270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耕莘健康管理專科學校</a:t>
                      </a:r>
                      <a:endParaRPr lang="zh-TW" altLang="en-US" sz="1400" b="1" kern="1200" dirty="0">
                        <a:solidFill>
                          <a:schemeClr val="tx1"/>
                        </a:solidFill>
                        <a:effectLst>
                          <a:glow rad="127000">
                            <a:schemeClr val="bg1">
                              <a:alpha val="91000"/>
                            </a:schemeClr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7806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en-US" altLang="zh-TW" sz="1800" b="1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113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zh-TW" altLang="en-US" sz="1400" b="1" kern="1200" dirty="0">
                          <a:effectLst>
                            <a:glow rad="1270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國立臺中科技大學</a:t>
                      </a:r>
                      <a:endParaRPr lang="zh-TW" altLang="en-US" sz="1400" b="1" kern="1200" dirty="0">
                        <a:solidFill>
                          <a:schemeClr val="tx1"/>
                        </a:solidFill>
                        <a:effectLst>
                          <a:glow rad="127000">
                            <a:schemeClr val="bg1">
                              <a:alpha val="91000"/>
                            </a:schemeClr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en-US" altLang="zh-TW" sz="1800" b="1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239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zh-TW" altLang="zh-TW" sz="1400" b="1" kern="1200" dirty="0">
                          <a:effectLst>
                            <a:glow rad="1270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臺北城市科技大學</a:t>
                      </a:r>
                      <a:endParaRPr lang="zh-TW" altLang="en-US" sz="1400" b="1" kern="1200" dirty="0">
                        <a:solidFill>
                          <a:schemeClr val="tx1"/>
                        </a:solidFill>
                        <a:effectLst>
                          <a:glow rad="127000">
                            <a:schemeClr val="bg1">
                              <a:alpha val="91000"/>
                            </a:schemeClr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en-US" altLang="zh-TW" sz="1800" b="1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415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zh-TW" altLang="zh-TW" sz="1400" b="1" kern="1200" dirty="0">
                          <a:effectLst>
                            <a:glow rad="1270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黎明技術學院</a:t>
                      </a:r>
                      <a:endParaRPr lang="zh-TW" altLang="en-US" sz="1400" b="1" kern="1200" dirty="0">
                        <a:solidFill>
                          <a:schemeClr val="tx1"/>
                        </a:solidFill>
                        <a:effectLst>
                          <a:glow rad="127000">
                            <a:schemeClr val="bg1">
                              <a:alpha val="91000"/>
                            </a:schemeClr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en-US" altLang="zh-TW" sz="1800" b="1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607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zh-TW" altLang="zh-TW" sz="1400" b="1" kern="1200" dirty="0">
                          <a:effectLst>
                            <a:glow rad="1270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敏惠醫護管理專科學校</a:t>
                      </a:r>
                      <a:endParaRPr lang="zh-TW" altLang="en-US" sz="1400" b="1" kern="1200" dirty="0">
                        <a:solidFill>
                          <a:schemeClr val="tx1"/>
                        </a:solidFill>
                        <a:effectLst>
                          <a:glow rad="127000">
                            <a:schemeClr val="bg1">
                              <a:alpha val="91000"/>
                            </a:schemeClr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7806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en-US" altLang="zh-TW" sz="1800" b="1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114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zh-TW" altLang="zh-TW" sz="1400" b="1" kern="1200" dirty="0">
                          <a:effectLst>
                            <a:glow rad="1270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國立臺北商業大學</a:t>
                      </a:r>
                      <a:endParaRPr lang="zh-TW" altLang="en-US" sz="1400" b="1" kern="1200" dirty="0">
                        <a:solidFill>
                          <a:schemeClr val="tx1"/>
                        </a:solidFill>
                        <a:effectLst>
                          <a:glow rad="127000">
                            <a:schemeClr val="bg1">
                              <a:alpha val="91000"/>
                            </a:schemeClr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en-US" altLang="zh-TW" sz="1800" b="1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240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zh-TW" altLang="zh-TW" sz="1400" b="1" kern="1200" dirty="0">
                          <a:effectLst>
                            <a:glow rad="1270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醒吾科技大學</a:t>
                      </a:r>
                      <a:endParaRPr lang="zh-TW" altLang="en-US" sz="1400" b="1" kern="1200" dirty="0">
                        <a:solidFill>
                          <a:schemeClr val="tx1"/>
                        </a:solidFill>
                        <a:effectLst>
                          <a:glow rad="127000">
                            <a:schemeClr val="bg1">
                              <a:alpha val="91000"/>
                            </a:schemeClr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en-US" altLang="zh-TW" sz="1800" b="1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417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zh-TW" altLang="zh-TW" sz="1400" b="1" kern="1200" dirty="0">
                          <a:effectLst>
                            <a:glow rad="1270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經國管理暨健康學院</a:t>
                      </a:r>
                      <a:endParaRPr lang="zh-TW" altLang="en-US" sz="1400" b="1" kern="1200" dirty="0">
                        <a:solidFill>
                          <a:schemeClr val="tx1"/>
                        </a:solidFill>
                        <a:effectLst>
                          <a:glow rad="127000">
                            <a:schemeClr val="bg1">
                              <a:alpha val="91000"/>
                            </a:schemeClr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en-US" altLang="zh-TW" sz="1800" b="1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609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zh-TW" altLang="zh-TW" sz="1400" b="1" kern="1200" dirty="0">
                          <a:effectLst>
                            <a:glow rad="1270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育英醫護管理專科學校</a:t>
                      </a:r>
                      <a:endParaRPr lang="zh-TW" altLang="en-US" sz="1400" b="1" kern="1200" dirty="0">
                        <a:solidFill>
                          <a:schemeClr val="tx1"/>
                        </a:solidFill>
                        <a:effectLst>
                          <a:glow rad="127000">
                            <a:schemeClr val="bg1">
                              <a:alpha val="91000"/>
                            </a:schemeClr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7806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en-US" altLang="zh-TW" sz="1800" b="1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202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zh-TW" altLang="zh-TW" sz="1400" b="1" kern="1200" dirty="0">
                          <a:effectLst>
                            <a:glow rad="1270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南臺科技大學</a:t>
                      </a:r>
                      <a:endParaRPr lang="zh-TW" altLang="en-US" sz="1400" b="1" kern="1200" dirty="0">
                        <a:solidFill>
                          <a:schemeClr val="tx1"/>
                        </a:solidFill>
                        <a:effectLst>
                          <a:glow rad="127000">
                            <a:schemeClr val="bg1">
                              <a:alpha val="91000"/>
                            </a:schemeClr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en-US" altLang="zh-TW" sz="1800" b="1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241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zh-TW" altLang="zh-TW" sz="1400" b="1" kern="1200" dirty="0">
                          <a:effectLst>
                            <a:glow rad="1270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文藻外語大學</a:t>
                      </a:r>
                      <a:endParaRPr lang="zh-TW" altLang="en-US" sz="1400" b="1" kern="1200" dirty="0">
                        <a:solidFill>
                          <a:schemeClr val="tx1"/>
                        </a:solidFill>
                        <a:effectLst>
                          <a:glow rad="127000">
                            <a:schemeClr val="bg1">
                              <a:alpha val="91000"/>
                            </a:schemeClr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en-US" altLang="zh-TW" sz="1800" b="1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419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zh-TW" altLang="zh-TW" sz="1400" b="1" kern="1200" dirty="0">
                          <a:effectLst>
                            <a:glow rad="1270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大同技術學院</a:t>
                      </a:r>
                      <a:endParaRPr lang="zh-TW" altLang="en-US" sz="1400" b="1" kern="1200" dirty="0">
                        <a:solidFill>
                          <a:schemeClr val="tx1"/>
                        </a:solidFill>
                        <a:effectLst>
                          <a:glow rad="127000">
                            <a:schemeClr val="bg1">
                              <a:alpha val="91000"/>
                            </a:schemeClr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en-US" altLang="zh-TW" sz="1800" b="1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610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zh-TW" altLang="zh-TW" sz="1400" b="1" kern="1200" dirty="0">
                          <a:effectLst>
                            <a:glow rad="1270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崇仁醫護管理專科學校</a:t>
                      </a:r>
                      <a:endParaRPr lang="zh-TW" altLang="en-US" sz="1400" b="1" kern="1200" dirty="0">
                        <a:solidFill>
                          <a:schemeClr val="tx1"/>
                        </a:solidFill>
                        <a:effectLst>
                          <a:glow rad="127000">
                            <a:schemeClr val="bg1">
                              <a:alpha val="91000"/>
                            </a:schemeClr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7806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en-US" altLang="zh-TW" sz="1800" b="1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206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zh-TW" altLang="zh-TW" sz="1400" b="1" kern="1200" dirty="0">
                          <a:effectLst>
                            <a:glow rad="1270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龍華科技大學</a:t>
                      </a:r>
                      <a:endParaRPr lang="zh-TW" altLang="en-US" sz="1400" b="1" kern="1200" dirty="0">
                        <a:solidFill>
                          <a:schemeClr val="tx1"/>
                        </a:solidFill>
                        <a:effectLst>
                          <a:glow rad="127000">
                            <a:schemeClr val="bg1">
                              <a:alpha val="91000"/>
                            </a:schemeClr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en-US" altLang="zh-TW" sz="1800" b="1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243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zh-TW" altLang="zh-TW" sz="1400" b="1" kern="1200" dirty="0">
                          <a:effectLst>
                            <a:glow rad="1270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華夏科技大學</a:t>
                      </a:r>
                      <a:endParaRPr lang="zh-TW" altLang="en-US" sz="1400" b="1" kern="1200" dirty="0">
                        <a:solidFill>
                          <a:schemeClr val="tx1"/>
                        </a:solidFill>
                        <a:effectLst>
                          <a:glow rad="127000">
                            <a:schemeClr val="bg1">
                              <a:alpha val="91000"/>
                            </a:schemeClr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300"/>
                        </a:lnSpc>
                      </a:pPr>
                      <a:r>
                        <a:rPr lang="en-US" altLang="zh-TW" sz="1800" b="1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423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ts val="2300"/>
                        </a:lnSpc>
                      </a:pPr>
                      <a:r>
                        <a:rPr lang="zh-TW" altLang="en-US" sz="1400" b="1" kern="1200" dirty="0">
                          <a:effectLst>
                            <a:glow rad="1270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臺灣觀光學院</a:t>
                      </a:r>
                      <a:endParaRPr lang="zh-TW" altLang="en-US" sz="1400" b="1" kern="1200" dirty="0">
                        <a:solidFill>
                          <a:schemeClr val="tx1"/>
                        </a:solidFill>
                        <a:effectLst>
                          <a:glow rad="127000">
                            <a:schemeClr val="bg1">
                              <a:alpha val="91000"/>
                            </a:schemeClr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en-US" altLang="zh-TW" sz="1800" b="1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611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zh-TW" altLang="zh-TW" sz="1400" b="1" kern="1200" dirty="0">
                          <a:effectLst>
                            <a:glow rad="1270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聖母醫護管理專科學校</a:t>
                      </a:r>
                      <a:endParaRPr lang="zh-TW" altLang="en-US" sz="1400" b="1" kern="1200" dirty="0">
                        <a:solidFill>
                          <a:schemeClr val="tx1"/>
                        </a:solidFill>
                        <a:effectLst>
                          <a:glow rad="127000">
                            <a:schemeClr val="bg1">
                              <a:alpha val="91000"/>
                            </a:schemeClr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7806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en-US" altLang="zh-TW" sz="1800" b="1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207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zh-TW" altLang="zh-TW" sz="1400" b="1" kern="1200" dirty="0">
                          <a:effectLst>
                            <a:glow rad="1270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輔英科技大學</a:t>
                      </a:r>
                      <a:endParaRPr lang="zh-TW" altLang="en-US" sz="1400" b="1" kern="1200" dirty="0">
                        <a:solidFill>
                          <a:schemeClr val="tx1"/>
                        </a:solidFill>
                        <a:effectLst>
                          <a:glow rad="127000">
                            <a:schemeClr val="bg1">
                              <a:alpha val="91000"/>
                            </a:schemeClr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en-US" altLang="zh-TW" sz="1800" b="1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244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zh-TW" altLang="zh-TW" sz="1400" b="1" kern="1200" dirty="0">
                          <a:effectLst>
                            <a:glow rad="1270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慈濟科技大學</a:t>
                      </a:r>
                      <a:endParaRPr lang="zh-TW" altLang="en-US" sz="1400" b="1" kern="1200" dirty="0">
                        <a:solidFill>
                          <a:schemeClr val="tx1"/>
                        </a:solidFill>
                        <a:effectLst>
                          <a:glow rad="127000">
                            <a:schemeClr val="bg1">
                              <a:alpha val="91000"/>
                            </a:schemeClr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en-US" altLang="zh-TW" sz="1800" b="1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502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zh-TW" altLang="zh-TW" sz="1400" b="1" kern="1200" dirty="0">
                          <a:effectLst>
                            <a:glow rad="1270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國立臺南護理專科學校</a:t>
                      </a:r>
                      <a:endParaRPr lang="zh-TW" altLang="en-US" sz="1400" b="1" kern="1200" dirty="0">
                        <a:solidFill>
                          <a:schemeClr val="tx1"/>
                        </a:solidFill>
                        <a:effectLst>
                          <a:glow rad="127000">
                            <a:schemeClr val="bg1">
                              <a:alpha val="91000"/>
                            </a:schemeClr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en-US" altLang="zh-TW" sz="1800" b="1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612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400" b="1" kern="1200" dirty="0">
                          <a:effectLst>
                            <a:glow rad="1270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新生醫護管理專科學校</a:t>
                      </a:r>
                      <a:endParaRPr lang="zh-TW" altLang="en-US" sz="1400" b="1" kern="1200" dirty="0">
                        <a:solidFill>
                          <a:schemeClr val="tx1"/>
                        </a:solidFill>
                        <a:effectLst>
                          <a:glow rad="127000">
                            <a:schemeClr val="bg1">
                              <a:alpha val="91000"/>
                            </a:schemeClr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7806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en-US" altLang="zh-TW" sz="1800" b="1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209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zh-TW" altLang="zh-TW" sz="1400" b="1" kern="1200" dirty="0">
                          <a:effectLst>
                            <a:glow rad="1270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弘光科技大學</a:t>
                      </a:r>
                      <a:endParaRPr lang="zh-TW" altLang="en-US" sz="1400" b="1" kern="1200" dirty="0">
                        <a:solidFill>
                          <a:schemeClr val="tx1"/>
                        </a:solidFill>
                        <a:effectLst>
                          <a:glow rad="127000">
                            <a:schemeClr val="bg1">
                              <a:alpha val="91000"/>
                            </a:schemeClr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245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zh-TW" altLang="zh-TW" sz="1400" b="1" kern="1200" dirty="0">
                          <a:effectLst>
                            <a:glow rad="1270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致理科技大學</a:t>
                      </a:r>
                      <a:endParaRPr lang="zh-TW" altLang="en-US" sz="1400" b="1" kern="1200" dirty="0">
                        <a:solidFill>
                          <a:schemeClr val="tx1"/>
                        </a:solidFill>
                        <a:effectLst>
                          <a:glow rad="127000">
                            <a:schemeClr val="bg1">
                              <a:alpha val="91000"/>
                            </a:schemeClr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en-US" altLang="zh-TW" sz="1800" b="1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503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ts val="2300"/>
                        </a:lnSpc>
                      </a:pPr>
                      <a:r>
                        <a:rPr lang="zh-TW" altLang="zh-TW" sz="1400" b="1" kern="1200" dirty="0">
                          <a:effectLst>
                            <a:glow rad="1270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國立臺東專科學校</a:t>
                      </a:r>
                      <a:endParaRPr lang="zh-TW" altLang="en-US" sz="1400" b="1" kern="1200" dirty="0">
                        <a:solidFill>
                          <a:schemeClr val="tx1"/>
                        </a:solidFill>
                        <a:effectLst>
                          <a:glow rad="127000">
                            <a:schemeClr val="bg1">
                              <a:alpha val="91000"/>
                            </a:schemeClr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832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kern="1200" dirty="0">
                          <a:solidFill>
                            <a:schemeClr val="dk1"/>
                          </a:solidFill>
                          <a:effectLst>
                            <a:glow rad="1270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康寧大學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664523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A4F4AB57-4404-4EB1-9D27-E479A8112FDF}"/>
              </a:ext>
            </a:extLst>
          </p:cNvPr>
          <p:cNvSpPr/>
          <p:nvPr/>
        </p:nvSpPr>
        <p:spPr>
          <a:xfrm>
            <a:off x="814387" y="2166489"/>
            <a:ext cx="11074405" cy="43084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418E32F7-B0C6-4A71-9B4B-028538DD1564}"/>
              </a:ext>
            </a:extLst>
          </p:cNvPr>
          <p:cNvSpPr txBox="1">
            <a:spLocks/>
          </p:cNvSpPr>
          <p:nvPr/>
        </p:nvSpPr>
        <p:spPr>
          <a:xfrm>
            <a:off x="611146" y="2151265"/>
            <a:ext cx="11277646" cy="459459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6575" indent="-536575">
              <a:lnSpc>
                <a:spcPct val="100000"/>
              </a:lnSpc>
              <a:spcBef>
                <a:spcPts val="1600"/>
              </a:spcBef>
              <a:buNone/>
              <a:defRPr/>
            </a:pPr>
            <a:r>
              <a:rPr lang="zh-TW" altLang="en-US" sz="2400" spc="-150" dirty="0">
                <a:latin typeface="華康儷楷書" panose="03000509000000000000" pitchFamily="65" charset="-120"/>
                <a:ea typeface="華康儷楷書" panose="03000509000000000000" pitchFamily="65" charset="-120"/>
              </a:rPr>
              <a:t>    </a:t>
            </a:r>
            <a:r>
              <a:rPr lang="zh-TW" altLang="en-US" sz="2400" b="1" spc="-150" dirty="0">
                <a:solidFill>
                  <a:srgbClr val="0000FF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華康儷楷書" panose="03000509000000000000" pitchFamily="65" charset="-120"/>
                <a:ea typeface="華康儷楷書" panose="03000509000000000000" pitchFamily="65" charset="-120"/>
              </a:rPr>
              <a:t> </a:t>
            </a:r>
            <a:r>
              <a:rPr lang="en-US" altLang="zh-TW" b="1" spc="-150" dirty="0">
                <a:solidFill>
                  <a:srgbClr val="0000FF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anose="02040602050305030304" pitchFamily="18" charset="0"/>
                <a:ea typeface="華康儷楷書" panose="03000509000000000000" pitchFamily="65" charset="-120"/>
              </a:rPr>
              <a:t>110</a:t>
            </a:r>
            <a:r>
              <a:rPr lang="zh-TW" altLang="zh-TW" b="1" spc="-150" dirty="0">
                <a:solidFill>
                  <a:srgbClr val="0000FF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學年度五專優先免試入學</a:t>
            </a:r>
            <a:r>
              <a:rPr lang="zh-TW" altLang="en-US" b="1" spc="-150" dirty="0">
                <a:solidFill>
                  <a:srgbClr val="0000FF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招生</a:t>
            </a:r>
            <a:r>
              <a:rPr lang="zh-TW" altLang="en-US" b="1" spc="-150" dirty="0">
                <a:solidFill>
                  <a:srgbClr val="0000FF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華康儷楷書" panose="03000509000000000000" pitchFamily="65" charset="-120"/>
                <a:ea typeface="華康儷楷書" panose="03000509000000000000" pitchFamily="65" charset="-120"/>
              </a:rPr>
              <a:t>規定</a:t>
            </a:r>
            <a:r>
              <a:rPr lang="en-US" altLang="zh-TW" sz="2400" b="1" spc="-150" dirty="0">
                <a:solidFill>
                  <a:srgbClr val="0000FF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sz="2400" b="1" spc="-150" dirty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華康儷楷書" panose="03000509000000000000" pitchFamily="65" charset="-120"/>
                <a:ea typeface="華康儷楷書" panose="03000509000000000000" pitchFamily="65" charset="-120"/>
              </a:rPr>
              <a:t/>
            </a:r>
            <a:br>
              <a:rPr lang="en-US" altLang="zh-TW" sz="2400" b="1" spc="-150" dirty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華康儷楷書" panose="03000509000000000000" pitchFamily="65" charset="-120"/>
                <a:ea typeface="華康儷楷書" panose="03000509000000000000" pitchFamily="65" charset="-120"/>
              </a:rPr>
            </a:br>
            <a:r>
              <a:rPr lang="en-US" altLang="zh-TW" spc="-150" dirty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anose="02040602050305030304" pitchFamily="18" charset="0"/>
                <a:ea typeface="華康儷楷書" panose="03000509000000000000" pitchFamily="65" charset="-120"/>
              </a:rPr>
              <a:t>1.</a:t>
            </a:r>
            <a:r>
              <a:rPr lang="zh-TW" altLang="en-US" spc="-150" dirty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anose="02040602050305030304" pitchFamily="18" charset="0"/>
                <a:ea typeface="華康儷楷書" panose="03000509000000000000" pitchFamily="65" charset="-120"/>
              </a:rPr>
              <a:t>  </a:t>
            </a:r>
            <a:r>
              <a:rPr lang="zh-TW" altLang="en-US" b="1" dirty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五專優先免試招生名額</a:t>
            </a:r>
            <a:r>
              <a:rPr lang="zh-TW" altLang="en-US" spc="-150" dirty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為國立學校不得低於教育部核定各校招生名額總額</a:t>
            </a:r>
            <a:r>
              <a:rPr lang="en-US" altLang="zh-TW" spc="-150" dirty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80%</a:t>
            </a:r>
            <a:r>
              <a:rPr lang="zh-TW" altLang="en-US" spc="-150" dirty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；私立學校不得低於</a:t>
            </a:r>
            <a:r>
              <a:rPr lang="en-US" altLang="zh-TW" spc="-150" dirty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50%</a:t>
            </a:r>
            <a:r>
              <a:rPr lang="zh-TW" altLang="en-US" spc="-150" dirty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。且招生名額</a:t>
            </a:r>
            <a:r>
              <a:rPr lang="en-US" altLang="zh-TW" spc="-150" dirty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【</a:t>
            </a:r>
            <a:r>
              <a:rPr lang="zh-TW" altLang="en-US" spc="-150" dirty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不得低於</a:t>
            </a:r>
            <a:r>
              <a:rPr lang="en-US" altLang="zh-TW" spc="-150" dirty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109</a:t>
            </a:r>
            <a:r>
              <a:rPr lang="zh-TW" altLang="en-US" spc="-150" dirty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學年度之提撥比率</a:t>
            </a:r>
            <a:r>
              <a:rPr lang="en-US" altLang="zh-TW" spc="-150" dirty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】</a:t>
            </a:r>
            <a:r>
              <a:rPr lang="zh-TW" altLang="en-US" spc="-150" dirty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為原則，例如</a:t>
            </a:r>
            <a:r>
              <a:rPr lang="en-US" altLang="zh-TW" spc="-150" dirty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109</a:t>
            </a:r>
            <a:r>
              <a:rPr lang="zh-TW" altLang="en-US" spc="-150" dirty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學年度提撥核定招生名額</a:t>
            </a:r>
            <a:r>
              <a:rPr lang="en-US" altLang="zh-TW" spc="-150" dirty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60%</a:t>
            </a:r>
            <a:r>
              <a:rPr lang="zh-TW" altLang="en-US" spc="-150" dirty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，</a:t>
            </a:r>
            <a:r>
              <a:rPr lang="en-US" altLang="zh-TW" spc="-150" dirty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109</a:t>
            </a:r>
            <a:r>
              <a:rPr lang="zh-TW" altLang="en-US" spc="-150" dirty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學年度可提撥</a:t>
            </a:r>
            <a:r>
              <a:rPr lang="en-US" altLang="zh-TW" spc="-150" dirty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60%</a:t>
            </a:r>
            <a:r>
              <a:rPr lang="zh-TW" altLang="en-US" spc="-150" dirty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pc="-150" dirty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~</a:t>
            </a:r>
            <a:r>
              <a:rPr lang="zh-TW" altLang="en-US" spc="-150" dirty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pc="-150" dirty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100%</a:t>
            </a:r>
            <a:r>
              <a:rPr lang="zh-TW" altLang="en-US" spc="-150" dirty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。</a:t>
            </a:r>
            <a:r>
              <a:rPr lang="en-US" altLang="zh-TW" spc="-150" dirty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】</a:t>
            </a:r>
            <a:r>
              <a:rPr lang="zh-TW" altLang="en-US" spc="-150" dirty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。</a:t>
            </a:r>
            <a:r>
              <a:rPr lang="en-US" altLang="zh-TW" dirty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/>
            </a:r>
            <a:br>
              <a:rPr lang="en-US" altLang="zh-TW" dirty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</a:br>
            <a:r>
              <a:rPr lang="en-US" altLang="zh-TW" spc="-150" dirty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2.</a:t>
            </a:r>
            <a:r>
              <a:rPr lang="zh-TW" altLang="en-US" spc="-150" dirty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  開放非應屆畢業生及具有同等學力者報名。</a:t>
            </a:r>
            <a:r>
              <a:rPr lang="zh-TW" altLang="en-US" sz="2800" spc="-150" dirty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應屆畢業生</a:t>
            </a:r>
            <a:r>
              <a:rPr lang="zh-TW" altLang="en-US" sz="2800" spc="-150" dirty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可採「國中集體報名」或「個別網路報名」。</a:t>
            </a:r>
            <a:r>
              <a:rPr lang="zh-TW" altLang="en-US" sz="2800" spc="-150" dirty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非應屆畢業生或具同等學力者</a:t>
            </a:r>
            <a:r>
              <a:rPr lang="zh-TW" altLang="en-US" sz="2800" spc="-150" dirty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，採「個別網路報名」</a:t>
            </a:r>
            <a:endParaRPr lang="en-US" altLang="zh-TW" sz="2800" spc="-150" dirty="0">
              <a:effectLst>
                <a:glow rad="127000">
                  <a:schemeClr val="bg1">
                    <a:alpha val="91000"/>
                  </a:schemeClr>
                </a:glow>
              </a:effectLst>
              <a:latin typeface="Book Antiqua" pitchFamily="18" charset="0"/>
              <a:ea typeface="標楷體" pitchFamily="65" charset="-120"/>
            </a:endParaRPr>
          </a:p>
          <a:p>
            <a:pPr marL="536575" indent="-5365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zh-TW" altLang="en-US" spc="-150" dirty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        </a:t>
            </a:r>
            <a:r>
              <a:rPr lang="en-US" altLang="zh-TW" spc="-150" dirty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3.</a:t>
            </a:r>
            <a:r>
              <a:rPr lang="zh-TW" altLang="en-US" spc="-150" dirty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 免試生報名時可選填至多 </a:t>
            </a:r>
            <a:r>
              <a:rPr lang="en-US" altLang="zh-TW" b="1" dirty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30</a:t>
            </a:r>
            <a:r>
              <a:rPr lang="zh-TW" altLang="en-US" b="1" dirty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個 科</a:t>
            </a:r>
            <a:r>
              <a:rPr lang="en-US" altLang="zh-TW" b="1" dirty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(</a:t>
            </a:r>
            <a:r>
              <a:rPr lang="zh-TW" altLang="en-US" b="1" dirty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組</a:t>
            </a:r>
            <a:r>
              <a:rPr lang="en-US" altLang="zh-TW" b="1" dirty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)</a:t>
            </a:r>
            <a:r>
              <a:rPr lang="zh-TW" altLang="en-US" b="1" dirty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志願</a:t>
            </a:r>
            <a:r>
              <a:rPr lang="en-US" altLang="zh-TW" dirty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anose="02040602050305030304" pitchFamily="18" charset="0"/>
                <a:ea typeface="華康儷楷書" panose="03000509000000000000" pitchFamily="65" charset="-120"/>
              </a:rPr>
              <a:t/>
            </a:r>
            <a:br>
              <a:rPr lang="en-US" altLang="zh-TW" dirty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anose="02040602050305030304" pitchFamily="18" charset="0"/>
                <a:ea typeface="華康儷楷書" panose="03000509000000000000" pitchFamily="65" charset="-120"/>
              </a:rPr>
            </a:br>
            <a:r>
              <a:rPr lang="en-US" altLang="zh-TW" dirty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anose="02040602050305030304" pitchFamily="18" charset="0"/>
                <a:ea typeface="華康儷楷書" panose="03000509000000000000" pitchFamily="65" charset="-120"/>
              </a:rPr>
              <a:t>4</a:t>
            </a:r>
            <a:r>
              <a:rPr lang="en-US" altLang="zh-TW" spc="-150" dirty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anose="02040602050305030304" pitchFamily="18" charset="0"/>
                <a:ea typeface="華康儷楷書" panose="03000509000000000000" pitchFamily="65" charset="-120"/>
              </a:rPr>
              <a:t>.</a:t>
            </a:r>
            <a:r>
              <a:rPr lang="zh-TW" altLang="en-US" spc="-150" dirty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anose="02040602050305030304" pitchFamily="18" charset="0"/>
                <a:ea typeface="華康儷楷書" panose="03000509000000000000" pitchFamily="65" charset="-120"/>
              </a:rPr>
              <a:t>  </a:t>
            </a:r>
            <a:r>
              <a:rPr lang="zh-TW" altLang="en-US" spc="-150" dirty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採用</a:t>
            </a:r>
            <a:r>
              <a:rPr lang="zh-TW" altLang="en-US" b="1" dirty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全國一區</a:t>
            </a:r>
            <a:r>
              <a:rPr lang="zh-TW" altLang="en-US" spc="-150" dirty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依免試生分發順位與志願序由</a:t>
            </a:r>
            <a:r>
              <a:rPr lang="zh-TW" altLang="en-US" b="1" dirty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電腦統一分發</a:t>
            </a:r>
            <a:r>
              <a:rPr lang="en-US" altLang="zh-TW" b="1" dirty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華康儷楷書" panose="03000509000000000000" pitchFamily="65" charset="-120"/>
                <a:ea typeface="華康儷楷書" panose="03000509000000000000" pitchFamily="65" charset="-120"/>
              </a:rPr>
              <a:t/>
            </a:r>
            <a:br>
              <a:rPr lang="en-US" altLang="zh-TW" b="1" dirty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華康儷楷書" panose="03000509000000000000" pitchFamily="65" charset="-120"/>
                <a:ea typeface="華康儷楷書" panose="03000509000000000000" pitchFamily="65" charset="-120"/>
              </a:rPr>
            </a:br>
            <a:endParaRPr lang="en-US" altLang="zh-TW" sz="2600" b="1" dirty="0">
              <a:solidFill>
                <a:srgbClr val="FF0000"/>
              </a:solidFill>
              <a:effectLst>
                <a:glow rad="127000">
                  <a:schemeClr val="bg1">
                    <a:alpha val="91000"/>
                  </a:schemeClr>
                </a:glow>
              </a:effectLst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  <a:p>
            <a:pPr marL="877887" indent="-342900">
              <a:lnSpc>
                <a:spcPct val="120000"/>
              </a:lnSpc>
              <a:spcBef>
                <a:spcPts val="2400"/>
              </a:spcBef>
              <a:buFont typeface="Wingdings" panose="05000000000000000000" pitchFamily="2" charset="2"/>
              <a:buChar char="l"/>
              <a:defRPr/>
            </a:pPr>
            <a:endParaRPr lang="en-US" altLang="zh-TW" sz="2400" spc="-150" dirty="0"/>
          </a:p>
          <a:p>
            <a:pPr marL="536575" indent="-536575" algn="just">
              <a:lnSpc>
                <a:spcPct val="120000"/>
              </a:lnSpc>
              <a:spcBef>
                <a:spcPts val="2400"/>
              </a:spcBef>
              <a:buFont typeface="Arial" panose="020B0604020202020204" pitchFamily="34" charset="0"/>
              <a:buNone/>
              <a:defRPr/>
            </a:pPr>
            <a:endParaRPr lang="zh-TW" altLang="en-US" sz="2200" spc="-150" dirty="0">
              <a:solidFill>
                <a:srgbClr val="0000FF"/>
              </a:solidFill>
            </a:endParaRPr>
          </a:p>
        </p:txBody>
      </p:sp>
      <p:sp>
        <p:nvSpPr>
          <p:cNvPr id="205829" name="標題 1"/>
          <p:cNvSpPr txBox="1">
            <a:spLocks/>
          </p:cNvSpPr>
          <p:nvPr/>
        </p:nvSpPr>
        <p:spPr bwMode="auto">
          <a:xfrm>
            <a:off x="1592263" y="615950"/>
            <a:ext cx="8910637" cy="67945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557213" indent="-214313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8572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0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2001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15430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0002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4574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29146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3718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TW" sz="4000" dirty="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4000" dirty="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kumimoji="0" lang="en-US" altLang="zh-TW" sz="4000" dirty="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4000" dirty="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五專優先免試</a:t>
            </a:r>
            <a:r>
              <a:rPr kumimoji="0" lang="en-US" altLang="zh-TW" sz="4000" dirty="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kumimoji="0" lang="zh-TW" altLang="en-US" sz="4000" dirty="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招生試務辦理方式</a:t>
            </a:r>
          </a:p>
        </p:txBody>
      </p:sp>
      <p:sp>
        <p:nvSpPr>
          <p:cNvPr id="6" name="投影片編號版面配置區 11">
            <a:extLst>
              <a:ext uri="{FF2B5EF4-FFF2-40B4-BE49-F238E27FC236}">
                <a16:creationId xmlns:a16="http://schemas.microsoft.com/office/drawing/2014/main" id="{003C47BE-3204-48C8-AAE8-9C1C19B4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7BCE92-EB7B-4203-B62B-3B5BA4CEB04B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29778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68133AC-7711-43F2-8BF6-5A0D4333688A}"/>
              </a:ext>
            </a:extLst>
          </p:cNvPr>
          <p:cNvSpPr/>
          <p:nvPr/>
        </p:nvSpPr>
        <p:spPr>
          <a:xfrm>
            <a:off x="1611313" y="441325"/>
            <a:ext cx="10264775" cy="605472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D2B9BE3-5B7A-4C53-9F1D-EE7AFBFCA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8638" y="652463"/>
            <a:ext cx="10379075" cy="6054725"/>
          </a:xfrm>
        </p:spPr>
        <p:txBody>
          <a:bodyPr>
            <a:noAutofit/>
          </a:bodyPr>
          <a:lstStyle/>
          <a:p>
            <a:pPr marL="0" indent="0">
              <a:buFont typeface="Wingdings 3" panose="05040102010807070707" pitchFamily="18" charset="2"/>
              <a:buNone/>
              <a:defRPr/>
            </a:pPr>
            <a:r>
              <a:rPr lang="zh-TW" altLang="en-US" sz="3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五專優先免試入學</a:t>
            </a:r>
            <a:r>
              <a:rPr lang="zh-TW" altLang="zh-TW" sz="3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招生</a:t>
            </a:r>
            <a:r>
              <a:rPr lang="zh-TW" altLang="en-US" sz="3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比序積分採計項目</a:t>
            </a:r>
            <a:r>
              <a:rPr lang="en-US" altLang="zh-TW" sz="3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 marL="0" indent="0">
              <a:buFont typeface="Wingdings 3" panose="05040102010807070707" pitchFamily="18" charset="2"/>
              <a:buNone/>
              <a:defRPr/>
            </a:pPr>
            <a:endParaRPr lang="en-US" altLang="zh-TW" sz="10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Font typeface="Wingdings 3" panose="05040102010807070707" pitchFamily="18" charset="2"/>
              <a:buNone/>
              <a:defRPr/>
            </a:pPr>
            <a:r>
              <a:rPr lang="zh-TW" altLang="en-US" sz="30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一、</a:t>
            </a:r>
            <a:r>
              <a:rPr lang="zh-TW" altLang="zh-TW" sz="30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國中應屆畢業生在校</a:t>
            </a:r>
            <a:r>
              <a:rPr lang="zh-TW" altLang="en-US" sz="30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比序項目</a:t>
            </a:r>
            <a:endParaRPr lang="en-US" altLang="zh-TW" sz="30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>
              <a:buFont typeface="Wingdings" panose="05000000000000000000" pitchFamily="2" charset="2"/>
              <a:buChar char="u"/>
              <a:defRPr/>
            </a:pPr>
            <a:r>
              <a:rPr lang="zh-TW" altLang="zh-TW" sz="2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多元學習表現</a:t>
            </a:r>
            <a:r>
              <a:rPr lang="zh-TW" altLang="zh-TW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（含競賽及服務學習）</a:t>
            </a:r>
            <a:endParaRPr lang="en-US" altLang="zh-TW" sz="2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u"/>
              <a:defRPr/>
            </a:pPr>
            <a:r>
              <a:rPr lang="zh-TW" altLang="zh-TW" sz="2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技藝優良</a:t>
            </a:r>
            <a:endParaRPr lang="en-US" altLang="zh-TW" sz="28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u"/>
              <a:defRPr/>
            </a:pPr>
            <a:r>
              <a:rPr lang="zh-TW" altLang="zh-TW" sz="2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弱勢身分</a:t>
            </a:r>
            <a:endParaRPr lang="en-US" altLang="zh-TW" sz="28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u"/>
              <a:defRPr/>
            </a:pPr>
            <a:r>
              <a:rPr lang="zh-TW" altLang="zh-TW" sz="2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均衡學習</a:t>
            </a:r>
            <a:r>
              <a:rPr lang="en-US" altLang="zh-TW" sz="2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（包括健康與體育、藝術與人文及綜合活動五學期平均成績）</a:t>
            </a:r>
            <a:endParaRPr lang="en-US" altLang="zh-TW" sz="2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u"/>
              <a:defRPr/>
            </a:pPr>
            <a:r>
              <a:rPr lang="zh-TW" altLang="zh-TW" sz="2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志願序</a:t>
            </a:r>
            <a:endParaRPr lang="en-US" altLang="zh-TW" sz="28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lvl="1" indent="0">
              <a:spcBef>
                <a:spcPts val="1000"/>
              </a:spcBef>
              <a:buFont typeface="Wingdings 3" panose="05040102010807070707" pitchFamily="18" charset="2"/>
              <a:buNone/>
              <a:defRPr/>
            </a:pPr>
            <a:r>
              <a:rPr lang="zh-TW" altLang="en-US" sz="30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二、國中教育會考</a:t>
            </a:r>
            <a:r>
              <a:rPr lang="zh-TW" altLang="zh-TW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（含寫作測驗）</a:t>
            </a:r>
            <a:endParaRPr lang="en-US" altLang="zh-TW" sz="2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Font typeface="Wingdings 3" panose="05040102010807070707" pitchFamily="18" charset="2"/>
              <a:buNone/>
              <a:defRPr/>
            </a:pPr>
            <a:endParaRPr lang="en-US" altLang="zh-TW" sz="3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7876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0FDFD960-79D3-46CF-9396-047E5EA92599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87</a:t>
            </a:fld>
            <a:endParaRPr kumimoji="0" lang="zh-TW" altLang="en-US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33950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標題 1"/>
          <p:cNvSpPr txBox="1">
            <a:spLocks/>
          </p:cNvSpPr>
          <p:nvPr/>
        </p:nvSpPr>
        <p:spPr bwMode="auto">
          <a:xfrm>
            <a:off x="541338" y="68263"/>
            <a:ext cx="6931025" cy="504825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557213" indent="-214313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8572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0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2001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15430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0002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4574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29146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3718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TW" sz="32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32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kumimoji="0" lang="en-US" altLang="zh-TW" sz="32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32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五專優先免試</a:t>
            </a:r>
            <a:r>
              <a:rPr kumimoji="0" lang="en-US" altLang="zh-TW" sz="32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kumimoji="0" lang="zh-TW" altLang="en-US" sz="32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比序積分採計說明</a:t>
            </a:r>
          </a:p>
        </p:txBody>
      </p:sp>
      <p:sp>
        <p:nvSpPr>
          <p:cNvPr id="208899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7AC168D8-D47E-4706-8D73-A2ED6FA481D6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88</a:t>
            </a:fld>
            <a:endParaRPr kumimoji="0" lang="zh-TW" altLang="en-US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7B18250E-B6B3-43A2-88C8-67B76CF86568}"/>
              </a:ext>
            </a:extLst>
          </p:cNvPr>
          <p:cNvGraphicFramePr>
            <a:graphicFrameLocks noGrp="1"/>
          </p:cNvGraphicFramePr>
          <p:nvPr/>
        </p:nvGraphicFramePr>
        <p:xfrm>
          <a:off x="177064" y="821573"/>
          <a:ext cx="11938000" cy="5922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2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1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77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27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831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6701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800" b="0" i="0" u="none" strike="noStrike" kern="1200" baseline="0" dirty="0">
                          <a:solidFill>
                            <a:schemeClr val="dk1"/>
                          </a:solidFill>
                          <a:effectLst>
                            <a:glow rad="127000">
                              <a:schemeClr val="bg1">
                                <a:alpha val="95000"/>
                              </a:schemeClr>
                            </a:glow>
                          </a:effectLst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積分採計項目</a:t>
                      </a:r>
                    </a:p>
                  </a:txBody>
                  <a:tcPr marT="45853" marB="45853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800" b="0" i="0" u="none" strike="noStrike" kern="1200" baseline="0" dirty="0">
                          <a:solidFill>
                            <a:schemeClr val="dk1"/>
                          </a:solidFill>
                          <a:effectLst>
                            <a:glow rad="127000">
                              <a:schemeClr val="bg1">
                                <a:alpha val="95000"/>
                              </a:schemeClr>
                            </a:glow>
                          </a:effectLst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積分上限</a:t>
                      </a:r>
                    </a:p>
                  </a:txBody>
                  <a:tcPr marT="45853" marB="45853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0" i="0" u="none" strike="noStrike" kern="1200" baseline="0" dirty="0">
                          <a:solidFill>
                            <a:schemeClr val="dk1"/>
                          </a:solidFill>
                          <a:effectLst>
                            <a:glow rad="127000">
                              <a:schemeClr val="bg1">
                                <a:alpha val="95000"/>
                              </a:schemeClr>
                            </a:glow>
                          </a:effectLst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積分採計項目說明</a:t>
                      </a:r>
                    </a:p>
                  </a:txBody>
                  <a:tcPr marT="45853" marB="45853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040"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zh-TW" altLang="en-US" sz="2100" b="1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志願序 </a:t>
                      </a:r>
                      <a:r>
                        <a:rPr lang="en-US" altLang="zh-TW" sz="2100" b="1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(1~30)</a:t>
                      </a:r>
                      <a:endParaRPr lang="zh-TW" altLang="en-US" sz="2100" b="1" dirty="0">
                        <a:latin typeface="Book Antiqua" pitchFamily="18" charset="0"/>
                        <a:ea typeface="標楷體" pitchFamily="65" charset="-120"/>
                      </a:endParaRPr>
                    </a:p>
                  </a:txBody>
                  <a:tcPr marT="45853" marB="458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</a:pP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TW" sz="2100" b="1" kern="1200" dirty="0">
                          <a:solidFill>
                            <a:srgbClr val="C00000"/>
                          </a:solidFill>
                          <a:effectLst>
                            <a:glow rad="127000">
                              <a:schemeClr val="bg1">
                                <a:alpha val="95000"/>
                              </a:schemeClr>
                            </a:glow>
                          </a:effectLst>
                          <a:latin typeface="Book Antiqua" panose="02040602050305030304" pitchFamily="18" charset="0"/>
                          <a:ea typeface="華康儷楷書" panose="03000509000000000000" pitchFamily="65" charset="-120"/>
                          <a:cs typeface="+mn-cs"/>
                        </a:rPr>
                        <a:t>26</a:t>
                      </a:r>
                      <a:endParaRPr lang="zh-TW" altLang="en-US" sz="2100" b="1" kern="1200" dirty="0">
                        <a:solidFill>
                          <a:srgbClr val="C00000"/>
                        </a:solidFill>
                        <a:effectLst>
                          <a:glow rad="127000">
                            <a:schemeClr val="bg1">
                              <a:alpha val="95000"/>
                            </a:schemeClr>
                          </a:glow>
                        </a:effectLst>
                        <a:latin typeface="Book Antiqua" panose="02040602050305030304" pitchFamily="18" charset="0"/>
                        <a:ea typeface="華康儷楷書" panose="03000509000000000000" pitchFamily="65" charset="-120"/>
                        <a:cs typeface="+mn-cs"/>
                      </a:endParaRPr>
                    </a:p>
                  </a:txBody>
                  <a:tcPr marT="45853" marB="458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zh-TW" altLang="en-US" sz="16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每五志願為一級別： 第</a:t>
                      </a:r>
                      <a:r>
                        <a:rPr lang="en-US" altLang="zh-TW" sz="16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1-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第</a:t>
                      </a:r>
                      <a:r>
                        <a:rPr lang="en-US" altLang="zh-TW" sz="16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5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志願：</a:t>
                      </a:r>
                      <a:r>
                        <a:rPr lang="en-US" altLang="zh-TW" sz="16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26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分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、第</a:t>
                      </a:r>
                      <a:r>
                        <a:rPr lang="en-US" altLang="zh-TW" sz="16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6-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第</a:t>
                      </a:r>
                      <a:r>
                        <a:rPr lang="en-US" altLang="zh-TW" sz="16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10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志願：</a:t>
                      </a:r>
                      <a:r>
                        <a:rPr lang="en-US" altLang="zh-TW" sz="16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25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分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、第</a:t>
                      </a:r>
                      <a:r>
                        <a:rPr lang="en-US" altLang="zh-TW" sz="16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11-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第</a:t>
                      </a:r>
                      <a:r>
                        <a:rPr lang="en-US" altLang="zh-TW" sz="16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15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志願：</a:t>
                      </a:r>
                      <a:r>
                        <a:rPr lang="en-US" altLang="zh-TW" sz="16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24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分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、第</a:t>
                      </a:r>
                      <a:r>
                        <a:rPr lang="en-US" altLang="zh-TW" sz="16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16-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第</a:t>
                      </a:r>
                      <a:r>
                        <a:rPr lang="en-US" altLang="zh-TW" sz="16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20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志願：</a:t>
                      </a:r>
                      <a:r>
                        <a:rPr lang="en-US" altLang="zh-TW" sz="16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23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分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、第</a:t>
                      </a:r>
                      <a:r>
                        <a:rPr lang="en-US" altLang="zh-TW" sz="16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21-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第</a:t>
                      </a:r>
                      <a:r>
                        <a:rPr lang="en-US" altLang="zh-TW" sz="16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25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志願：</a:t>
                      </a:r>
                      <a:r>
                        <a:rPr lang="en-US" altLang="zh-TW" sz="16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22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分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、第</a:t>
                      </a:r>
                      <a:r>
                        <a:rPr lang="en-US" altLang="zh-TW" sz="16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26-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第</a:t>
                      </a:r>
                      <a:r>
                        <a:rPr lang="en-US" altLang="zh-TW" sz="16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30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志願：</a:t>
                      </a:r>
                      <a:r>
                        <a:rPr lang="en-US" altLang="zh-TW" sz="16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21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分</a:t>
                      </a:r>
                      <a:endParaRPr lang="zh-TW" altLang="en-US" sz="1600" dirty="0">
                        <a:solidFill>
                          <a:srgbClr val="FF0000"/>
                        </a:solidFill>
                        <a:latin typeface="Book Antiqua" pitchFamily="18" charset="0"/>
                        <a:ea typeface="標楷體" pitchFamily="65" charset="-120"/>
                      </a:endParaRPr>
                    </a:p>
                  </a:txBody>
                  <a:tcPr marT="45853" marB="458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9018">
                <a:tc rowSpan="2">
                  <a:txBody>
                    <a:bodyPr/>
                    <a:lstStyle/>
                    <a:p>
                      <a:pPr marL="0" indent="0" algn="l"/>
                      <a:r>
                        <a:rPr lang="zh-TW" altLang="en-US" sz="2100" b="1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多元學  </a:t>
                      </a:r>
                      <a:r>
                        <a:rPr lang="en-US" altLang="zh-TW" sz="2100" b="1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/>
                      </a:r>
                      <a:br>
                        <a:rPr lang="en-US" altLang="zh-TW" sz="2100" b="1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</a:br>
                      <a:r>
                        <a:rPr lang="zh-TW" altLang="en-US" sz="2100" b="1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習表現</a:t>
                      </a:r>
                      <a:endParaRPr lang="zh-TW" altLang="en-US" sz="2100" b="1" dirty="0">
                        <a:latin typeface="Book Antiqua" pitchFamily="18" charset="0"/>
                        <a:ea typeface="標楷體" pitchFamily="65" charset="-120"/>
                      </a:endParaRPr>
                    </a:p>
                  </a:txBody>
                  <a:tcPr marT="45853" marB="458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</a:pPr>
                      <a:r>
                        <a:rPr lang="zh-TW" altLang="en-US" sz="2100" b="1" i="0" u="none" strike="noStrike" kern="1200" baseline="0" dirty="0">
                          <a:solidFill>
                            <a:srgbClr val="0000FF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競 賽</a:t>
                      </a:r>
                      <a:endParaRPr lang="zh-TW" altLang="en-US" sz="2100" b="1" dirty="0">
                        <a:solidFill>
                          <a:srgbClr val="0000FF"/>
                        </a:solidFill>
                        <a:latin typeface="Book Antiqua" pitchFamily="18" charset="0"/>
                        <a:ea typeface="標楷體" pitchFamily="65" charset="-120"/>
                      </a:endParaRPr>
                    </a:p>
                  </a:txBody>
                  <a:tcPr marT="45853" marB="4585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2100" b="1" dirty="0">
                          <a:solidFill>
                            <a:srgbClr val="0000FF"/>
                          </a:solidFill>
                          <a:latin typeface="Book Antiqua" panose="02040602050305030304" pitchFamily="18" charset="0"/>
                          <a:ea typeface="華康儷楷書" panose="03000509000000000000" pitchFamily="65" charset="-120"/>
                        </a:rPr>
                        <a:t>7</a:t>
                      </a:r>
                      <a:endParaRPr lang="zh-TW" altLang="en-US" sz="2100" b="1" dirty="0">
                        <a:solidFill>
                          <a:srgbClr val="0000FF"/>
                        </a:solidFill>
                        <a:latin typeface="Book Antiqua" panose="02040602050305030304" pitchFamily="18" charset="0"/>
                        <a:ea typeface="華康儷楷書" panose="03000509000000000000" pitchFamily="65" charset="-120"/>
                      </a:endParaRPr>
                    </a:p>
                  </a:txBody>
                  <a:tcPr marT="45853" marB="458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2100" b="1" kern="1200" dirty="0">
                          <a:solidFill>
                            <a:srgbClr val="C00000"/>
                          </a:solidFill>
                          <a:effectLst>
                            <a:glow rad="127000">
                              <a:schemeClr val="bg1">
                                <a:alpha val="95000"/>
                              </a:schemeClr>
                            </a:glow>
                          </a:effectLst>
                          <a:latin typeface="Book Antiqua" panose="02040602050305030304" pitchFamily="18" charset="0"/>
                          <a:ea typeface="華康儷楷書" panose="03000509000000000000" pitchFamily="65" charset="-120"/>
                          <a:cs typeface="+mn-cs"/>
                        </a:rPr>
                        <a:t>15</a:t>
                      </a:r>
                      <a:endParaRPr lang="zh-TW" altLang="en-US" sz="2100" b="1" kern="1200" dirty="0">
                        <a:solidFill>
                          <a:srgbClr val="C00000"/>
                        </a:solidFill>
                        <a:effectLst>
                          <a:glow rad="127000">
                            <a:schemeClr val="bg1">
                              <a:alpha val="95000"/>
                            </a:schemeClr>
                          </a:glow>
                        </a:effectLst>
                        <a:latin typeface="Book Antiqua" panose="02040602050305030304" pitchFamily="18" charset="0"/>
                        <a:ea typeface="華康儷楷書" panose="03000509000000000000" pitchFamily="65" charset="-120"/>
                        <a:cs typeface="+mn-cs"/>
                      </a:endParaRPr>
                    </a:p>
                  </a:txBody>
                  <a:tcPr marT="45853" marB="4585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zh-TW" altLang="en-US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簡章</a:t>
                      </a:r>
                      <a:r>
                        <a:rPr lang="en-US" altLang="zh-TW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“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國際、全國、區域及縣市</a:t>
                      </a:r>
                      <a:r>
                        <a:rPr lang="en-US" altLang="zh-TW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"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競賽項目：</a:t>
                      </a:r>
                      <a:r>
                        <a:rPr lang="en-US" altLang="zh-TW" sz="18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7-1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分</a:t>
                      </a:r>
                      <a:r>
                        <a:rPr lang="en-US" altLang="zh-TW" sz="1600" b="0" i="0" u="none" strike="noStrike" kern="1200" baseline="0" dirty="0">
                          <a:solidFill>
                            <a:schemeClr val="tx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(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同學年度同項競賽擇優</a:t>
                      </a:r>
                      <a:r>
                        <a:rPr lang="en-US" altLang="zh-TW" sz="1600" b="0" i="0" u="none" strike="noStrike" kern="1200" baseline="0" dirty="0">
                          <a:solidFill>
                            <a:schemeClr val="tx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1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次採計</a:t>
                      </a:r>
                      <a:r>
                        <a:rPr lang="en-US" altLang="zh-TW" sz="1600" b="0" i="0" u="none" strike="noStrike" kern="1200" baseline="0" dirty="0">
                          <a:solidFill>
                            <a:schemeClr val="tx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)</a:t>
                      </a:r>
                      <a:endParaRPr lang="en-US" altLang="zh-TW" sz="1800" b="0" i="0" u="none" strike="noStrike" kern="1200" baseline="0" dirty="0">
                        <a:solidFill>
                          <a:schemeClr val="tx1"/>
                        </a:solidFill>
                        <a:latin typeface="Book Antiqua" pitchFamily="18" charset="0"/>
                        <a:ea typeface="標楷體" pitchFamily="65" charset="-120"/>
                        <a:cs typeface="+mn-cs"/>
                      </a:endParaRPr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zh-TW" altLang="en-US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採計日期：國中就學期間至</a:t>
                      </a:r>
                      <a:r>
                        <a:rPr lang="en-US" altLang="zh-TW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108.5.14(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含</a:t>
                      </a:r>
                      <a:r>
                        <a:rPr lang="en-US" altLang="zh-TW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)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前為限</a:t>
                      </a:r>
                      <a:endParaRPr lang="zh-TW" altLang="en-US" sz="1800" dirty="0">
                        <a:latin typeface="Book Antiqua" pitchFamily="18" charset="0"/>
                        <a:ea typeface="標楷體" pitchFamily="65" charset="-120"/>
                      </a:endParaRPr>
                    </a:p>
                  </a:txBody>
                  <a:tcPr marT="45853" marB="458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876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77913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100" b="1" i="0" u="none" strike="noStrike" kern="1200" baseline="0" dirty="0">
                          <a:solidFill>
                            <a:srgbClr val="0000FF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服務學習	</a:t>
                      </a:r>
                      <a:endParaRPr lang="zh-TW" altLang="en-US" sz="2100" b="1" dirty="0">
                        <a:solidFill>
                          <a:srgbClr val="0000FF"/>
                        </a:solidFill>
                        <a:latin typeface="Book Antiqua" pitchFamily="18" charset="0"/>
                        <a:ea typeface="標楷體" pitchFamily="65" charset="-120"/>
                      </a:endParaRPr>
                    </a:p>
                  </a:txBody>
                  <a:tcPr marT="45853" marB="4585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2100" b="1" dirty="0">
                          <a:solidFill>
                            <a:srgbClr val="0000FF"/>
                          </a:solidFill>
                          <a:latin typeface="Book Antiqua" panose="02040602050305030304" pitchFamily="18" charset="0"/>
                          <a:ea typeface="華康儷楷書" panose="03000509000000000000" pitchFamily="65" charset="-120"/>
                        </a:rPr>
                        <a:t>15</a:t>
                      </a:r>
                      <a:endParaRPr lang="zh-TW" altLang="en-US" sz="2100" b="1" dirty="0">
                        <a:solidFill>
                          <a:srgbClr val="0000FF"/>
                        </a:solidFill>
                        <a:latin typeface="Book Antiqua" panose="02040602050305030304" pitchFamily="18" charset="0"/>
                        <a:ea typeface="華康儷楷書" panose="03000509000000000000" pitchFamily="65" charset="-120"/>
                      </a:endParaRPr>
                    </a:p>
                  </a:txBody>
                  <a:tcPr marT="45853" marB="458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1.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擔任班級幹部、小老師或社團幹部任滿一學期得 </a:t>
                      </a:r>
                      <a:r>
                        <a:rPr lang="en-US" altLang="zh-TW" sz="18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2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分，同一學期同時擔任班</a:t>
                      </a:r>
                      <a:endParaRPr lang="en-US" altLang="zh-TW" sz="1800" b="0" i="0" u="none" strike="noStrike" kern="1200" baseline="0" dirty="0">
                        <a:solidFill>
                          <a:schemeClr val="dk1"/>
                        </a:solidFill>
                        <a:latin typeface="Book Antiqua" pitchFamily="18" charset="0"/>
                        <a:ea typeface="標楷體" pitchFamily="65" charset="-120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   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級幹部、小老師或社團幹部，仍以 </a:t>
                      </a:r>
                      <a:r>
                        <a:rPr lang="en-US" altLang="zh-TW" sz="18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2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分採計。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2.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參加校內服務學習課程及活動，或於校外參加志工服務或社區服務 滿 </a:t>
                      </a:r>
                      <a:r>
                        <a:rPr lang="en-US" altLang="zh-TW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1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小時</a:t>
                      </a:r>
                      <a:endParaRPr lang="en-US" altLang="zh-TW" sz="1800" b="0" i="0" u="none" strike="noStrike" kern="1200" baseline="0" dirty="0">
                        <a:solidFill>
                          <a:schemeClr val="dk1"/>
                        </a:solidFill>
                        <a:latin typeface="Book Antiqua" pitchFamily="18" charset="0"/>
                        <a:ea typeface="標楷體" pitchFamily="65" charset="-120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   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得 </a:t>
                      </a:r>
                      <a:r>
                        <a:rPr lang="en-US" altLang="zh-TW" sz="18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0.25 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分</a:t>
                      </a:r>
                      <a:endParaRPr lang="zh-TW" altLang="en-US" sz="1800" dirty="0">
                        <a:solidFill>
                          <a:srgbClr val="FF0000"/>
                        </a:solidFill>
                        <a:latin typeface="Book Antiqua" pitchFamily="18" charset="0"/>
                        <a:ea typeface="標楷體" pitchFamily="65" charset="-120"/>
                      </a:endParaRPr>
                    </a:p>
                  </a:txBody>
                  <a:tcPr marT="45853" marB="458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0233"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zh-TW" altLang="en-US" sz="2100" b="1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技藝優良 </a:t>
                      </a:r>
                      <a:endParaRPr lang="zh-TW" altLang="en-US" sz="2100" b="1" dirty="0">
                        <a:latin typeface="Book Antiqua" pitchFamily="18" charset="0"/>
                        <a:ea typeface="標楷體" pitchFamily="65" charset="-120"/>
                      </a:endParaRPr>
                    </a:p>
                  </a:txBody>
                  <a:tcPr marT="45853" marB="458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</a:pP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TW" sz="2100" b="1" kern="1200" dirty="0">
                          <a:solidFill>
                            <a:srgbClr val="C00000"/>
                          </a:solidFill>
                          <a:effectLst>
                            <a:glow rad="127000">
                              <a:schemeClr val="bg1">
                                <a:alpha val="95000"/>
                              </a:schemeClr>
                            </a:glow>
                          </a:effectLst>
                          <a:latin typeface="Book Antiqua" panose="02040602050305030304" pitchFamily="18" charset="0"/>
                          <a:ea typeface="華康儷楷書" panose="03000509000000000000" pitchFamily="65" charset="-120"/>
                          <a:cs typeface="+mn-cs"/>
                        </a:rPr>
                        <a:t>3</a:t>
                      </a:r>
                      <a:endParaRPr lang="zh-TW" altLang="en-US" sz="2100" b="1" kern="1200" dirty="0">
                        <a:solidFill>
                          <a:srgbClr val="C00000"/>
                        </a:solidFill>
                        <a:effectLst>
                          <a:glow rad="127000">
                            <a:schemeClr val="bg1">
                              <a:alpha val="95000"/>
                            </a:schemeClr>
                          </a:glow>
                        </a:effectLst>
                        <a:latin typeface="Book Antiqua" panose="02040602050305030304" pitchFamily="18" charset="0"/>
                        <a:ea typeface="華康儷楷書" panose="03000509000000000000" pitchFamily="65" charset="-120"/>
                        <a:cs typeface="+mn-cs"/>
                      </a:endParaRPr>
                    </a:p>
                  </a:txBody>
                  <a:tcPr marT="45853" marB="458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採計技藝教育課程平均總成績：</a:t>
                      </a:r>
                      <a:r>
                        <a:rPr lang="en-US" altLang="zh-TW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90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分以上：</a:t>
                      </a:r>
                      <a:r>
                        <a:rPr lang="en-US" altLang="zh-TW" sz="18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3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分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、</a:t>
                      </a:r>
                      <a:r>
                        <a:rPr lang="en-US" altLang="zh-TW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80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分以上未滿</a:t>
                      </a:r>
                      <a:r>
                        <a:rPr lang="en-US" altLang="zh-TW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90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分：</a:t>
                      </a:r>
                      <a:r>
                        <a:rPr lang="en-US" altLang="zh-TW" sz="18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2.5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分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、</a:t>
                      </a:r>
                      <a:r>
                        <a:rPr lang="en-US" altLang="zh-TW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70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分以上未滿</a:t>
                      </a:r>
                      <a:r>
                        <a:rPr lang="en-US" altLang="zh-TW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80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分：</a:t>
                      </a:r>
                      <a:r>
                        <a:rPr lang="en-US" altLang="zh-TW" sz="18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1.5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分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、</a:t>
                      </a:r>
                      <a:r>
                        <a:rPr lang="en-US" altLang="zh-TW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60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分以上未滿</a:t>
                      </a:r>
                      <a:r>
                        <a:rPr lang="en-US" altLang="zh-TW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70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分：</a:t>
                      </a:r>
                      <a:r>
                        <a:rPr lang="en-US" altLang="zh-TW" sz="18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1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分</a:t>
                      </a:r>
                      <a:endParaRPr lang="zh-TW" altLang="en-US" sz="1800" dirty="0">
                        <a:latin typeface="Book Antiqua" pitchFamily="18" charset="0"/>
                        <a:ea typeface="標楷體" pitchFamily="65" charset="-120"/>
                      </a:endParaRPr>
                    </a:p>
                  </a:txBody>
                  <a:tcPr marT="45853" marB="458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0233"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zh-TW" altLang="en-US" sz="2100" b="1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弱勢身分 </a:t>
                      </a:r>
                      <a:endParaRPr lang="zh-TW" altLang="en-US" sz="2100" b="1" dirty="0">
                        <a:latin typeface="Book Antiqua" pitchFamily="18" charset="0"/>
                        <a:ea typeface="標楷體" pitchFamily="65" charset="-120"/>
                      </a:endParaRPr>
                    </a:p>
                  </a:txBody>
                  <a:tcPr marT="45853" marB="458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</a:pP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TW" sz="2100" b="1" kern="1200" dirty="0">
                          <a:solidFill>
                            <a:srgbClr val="C00000"/>
                          </a:solidFill>
                          <a:effectLst>
                            <a:glow rad="127000">
                              <a:schemeClr val="bg1">
                                <a:alpha val="95000"/>
                              </a:schemeClr>
                            </a:glow>
                          </a:effectLst>
                          <a:latin typeface="Book Antiqua" panose="02040602050305030304" pitchFamily="18" charset="0"/>
                          <a:ea typeface="華康儷楷書" panose="03000509000000000000" pitchFamily="65" charset="-120"/>
                          <a:cs typeface="+mn-cs"/>
                        </a:rPr>
                        <a:t>3</a:t>
                      </a:r>
                      <a:endParaRPr lang="zh-TW" altLang="en-US" sz="2100" b="1" kern="1200" dirty="0">
                        <a:solidFill>
                          <a:srgbClr val="C00000"/>
                        </a:solidFill>
                        <a:effectLst>
                          <a:glow rad="127000">
                            <a:schemeClr val="bg1">
                              <a:alpha val="95000"/>
                            </a:schemeClr>
                          </a:glow>
                        </a:effectLst>
                        <a:latin typeface="Book Antiqua" panose="02040602050305030304" pitchFamily="18" charset="0"/>
                        <a:ea typeface="華康儷楷書" panose="03000509000000000000" pitchFamily="65" charset="-120"/>
                        <a:cs typeface="+mn-cs"/>
                      </a:endParaRPr>
                    </a:p>
                  </a:txBody>
                  <a:tcPr marT="45853" marB="458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低收入戶：</a:t>
                      </a:r>
                      <a:r>
                        <a:rPr lang="en-US" altLang="zh-TW" sz="18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3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分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；中低收入戶、支領失業給付、特殊境遇家庭：</a:t>
                      </a:r>
                      <a:r>
                        <a:rPr lang="en-US" altLang="zh-TW" sz="18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1.5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分</a:t>
                      </a:r>
                      <a:endParaRPr lang="en-US" altLang="zh-TW" sz="1800" b="0" i="0" u="none" strike="noStrike" kern="1200" baseline="0" dirty="0">
                        <a:solidFill>
                          <a:srgbClr val="FF0000"/>
                        </a:solidFill>
                        <a:latin typeface="Book Antiqua" pitchFamily="18" charset="0"/>
                        <a:ea typeface="標楷體" pitchFamily="65" charset="-120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(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符合一項即可</a:t>
                      </a:r>
                      <a:r>
                        <a:rPr lang="en-US" altLang="zh-TW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)</a:t>
                      </a:r>
                      <a:endParaRPr lang="zh-TW" altLang="en-US" sz="1800" dirty="0">
                        <a:latin typeface="Book Antiqua" pitchFamily="18" charset="0"/>
                        <a:ea typeface="標楷體" pitchFamily="65" charset="-120"/>
                      </a:endParaRPr>
                    </a:p>
                  </a:txBody>
                  <a:tcPr marT="45853" marB="458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966"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zh-TW" altLang="en-US" sz="2100" b="1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均衡學習</a:t>
                      </a:r>
                      <a:endParaRPr lang="zh-TW" altLang="en-US" sz="2100" b="1" dirty="0">
                        <a:latin typeface="Book Antiqua" pitchFamily="18" charset="0"/>
                        <a:ea typeface="標楷體" pitchFamily="65" charset="-120"/>
                      </a:endParaRPr>
                    </a:p>
                  </a:txBody>
                  <a:tcPr marT="45853" marB="458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</a:pP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TW" sz="2100" b="1" kern="1200" dirty="0">
                          <a:solidFill>
                            <a:srgbClr val="C00000"/>
                          </a:solidFill>
                          <a:effectLst>
                            <a:glow rad="127000">
                              <a:schemeClr val="bg1">
                                <a:alpha val="95000"/>
                              </a:schemeClr>
                            </a:glow>
                          </a:effectLst>
                          <a:latin typeface="Book Antiqua" panose="02040602050305030304" pitchFamily="18" charset="0"/>
                          <a:ea typeface="華康儷楷書" panose="03000509000000000000" pitchFamily="65" charset="-120"/>
                          <a:cs typeface="+mn-cs"/>
                        </a:rPr>
                        <a:t>21</a:t>
                      </a:r>
                      <a:endParaRPr lang="zh-TW" altLang="en-US" sz="2100" b="1" kern="1200" dirty="0">
                        <a:solidFill>
                          <a:srgbClr val="C00000"/>
                        </a:solidFill>
                        <a:effectLst>
                          <a:glow rad="127000">
                            <a:schemeClr val="bg1">
                              <a:alpha val="95000"/>
                            </a:schemeClr>
                          </a:glow>
                        </a:effectLst>
                        <a:latin typeface="Book Antiqua" panose="02040602050305030304" pitchFamily="18" charset="0"/>
                        <a:ea typeface="華康儷楷書" panose="03000509000000000000" pitchFamily="65" charset="-120"/>
                        <a:cs typeface="+mn-cs"/>
                      </a:endParaRPr>
                    </a:p>
                  </a:txBody>
                  <a:tcPr marT="45853" marB="458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</a:pPr>
                      <a:r>
                        <a:rPr lang="zh-TW" altLang="en-US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三領域學習</a:t>
                      </a:r>
                      <a:r>
                        <a:rPr lang="en-US" altLang="zh-TW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: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健康與體育、藝術與人文、綜合：</a:t>
                      </a:r>
                      <a:r>
                        <a:rPr lang="en-US" altLang="zh-TW" sz="18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7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分</a:t>
                      </a:r>
                      <a:r>
                        <a:rPr lang="en-US" altLang="zh-TW" sz="18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/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領域 </a:t>
                      </a:r>
                      <a:r>
                        <a:rPr lang="en-US" altLang="zh-TW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(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五學期平均成績及格</a:t>
                      </a:r>
                      <a:r>
                        <a:rPr lang="en-US" altLang="zh-TW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)</a:t>
                      </a:r>
                      <a:endParaRPr lang="zh-TW" altLang="en-US" sz="1800" dirty="0">
                        <a:latin typeface="Book Antiqua" pitchFamily="18" charset="0"/>
                        <a:ea typeface="標楷體" pitchFamily="65" charset="-120"/>
                      </a:endParaRPr>
                    </a:p>
                  </a:txBody>
                  <a:tcPr marT="45853" marB="458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0233"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zh-TW" altLang="en-US" sz="2100" b="1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國中教育會考</a:t>
                      </a:r>
                      <a:endParaRPr lang="zh-TW" altLang="en-US" sz="2100" b="1" dirty="0">
                        <a:latin typeface="Book Antiqua" pitchFamily="18" charset="0"/>
                        <a:ea typeface="標楷體" pitchFamily="65" charset="-120"/>
                      </a:endParaRPr>
                    </a:p>
                  </a:txBody>
                  <a:tcPr marT="45853" marB="458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</a:pP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TW" sz="2100" b="1" kern="1200" dirty="0">
                          <a:solidFill>
                            <a:srgbClr val="C00000"/>
                          </a:solidFill>
                          <a:effectLst>
                            <a:glow rad="127000">
                              <a:schemeClr val="bg1">
                                <a:alpha val="95000"/>
                              </a:schemeClr>
                            </a:glow>
                          </a:effectLst>
                          <a:latin typeface="Book Antiqua" panose="02040602050305030304" pitchFamily="18" charset="0"/>
                          <a:ea typeface="華康儷楷書" panose="03000509000000000000" pitchFamily="65" charset="-120"/>
                          <a:cs typeface="+mn-cs"/>
                        </a:rPr>
                        <a:t>32</a:t>
                      </a:r>
                      <a:endParaRPr lang="zh-TW" altLang="en-US" sz="2100" b="1" kern="1200" dirty="0">
                        <a:solidFill>
                          <a:srgbClr val="C00000"/>
                        </a:solidFill>
                        <a:effectLst>
                          <a:glow rad="127000">
                            <a:schemeClr val="bg1">
                              <a:alpha val="95000"/>
                            </a:schemeClr>
                          </a:glow>
                        </a:effectLst>
                        <a:latin typeface="Book Antiqua" panose="02040602050305030304" pitchFamily="18" charset="0"/>
                        <a:ea typeface="華康儷楷書" panose="03000509000000000000" pitchFamily="65" charset="-120"/>
                        <a:cs typeface="+mn-cs"/>
                      </a:endParaRPr>
                    </a:p>
                  </a:txBody>
                  <a:tcPr marT="45853" marB="458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zh-TW" altLang="en-US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國文、數學、英語、自然、社會： </a:t>
                      </a:r>
                      <a:r>
                        <a:rPr lang="en-US" altLang="zh-TW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A</a:t>
                      </a:r>
                      <a:r>
                        <a:rPr lang="en-US" altLang="zh-TW" sz="18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++ 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、</a:t>
                      </a:r>
                      <a:r>
                        <a:rPr lang="en-US" altLang="zh-TW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A</a:t>
                      </a:r>
                      <a:r>
                        <a:rPr lang="en-US" altLang="zh-TW" sz="18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  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、</a:t>
                      </a:r>
                      <a:r>
                        <a:rPr lang="en-US" altLang="zh-TW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A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   、</a:t>
                      </a:r>
                      <a:r>
                        <a:rPr kumimoji="0" lang="en-US" altLang="zh-TW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B</a:t>
                      </a:r>
                      <a:r>
                        <a:rPr kumimoji="0" lang="en-US" altLang="zh-TW" sz="1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++   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、 </a:t>
                      </a:r>
                      <a:r>
                        <a:rPr kumimoji="0" lang="en-US" altLang="zh-TW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B</a:t>
                      </a:r>
                      <a:r>
                        <a:rPr kumimoji="0" lang="en-US" altLang="zh-TW" sz="1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+  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、  </a:t>
                      </a:r>
                      <a:r>
                        <a:rPr lang="en-US" altLang="zh-TW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B  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、  </a:t>
                      </a:r>
                      <a:r>
                        <a:rPr lang="en-US" altLang="zh-TW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C</a:t>
                      </a:r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zh-TW" altLang="en-US" sz="18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                                                           </a:t>
                      </a:r>
                      <a:r>
                        <a:rPr lang="en-US" altLang="zh-TW" sz="18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6.4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分、</a:t>
                      </a:r>
                      <a:r>
                        <a:rPr lang="en-US" altLang="zh-TW" sz="18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6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分、</a:t>
                      </a:r>
                      <a:r>
                        <a:rPr lang="en-US" altLang="zh-TW" sz="18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5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分、</a:t>
                      </a:r>
                      <a:r>
                        <a:rPr lang="en-US" altLang="zh-TW" sz="18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4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分 、</a:t>
                      </a:r>
                      <a:r>
                        <a:rPr lang="en-US" altLang="zh-TW" sz="18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3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分、</a:t>
                      </a:r>
                      <a:r>
                        <a:rPr lang="en-US" altLang="zh-TW" sz="18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2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分、</a:t>
                      </a:r>
                      <a:r>
                        <a:rPr lang="en-US" altLang="zh-TW" sz="18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1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分</a:t>
                      </a:r>
                      <a:endParaRPr lang="zh-TW" altLang="en-US" sz="1800" dirty="0">
                        <a:solidFill>
                          <a:srgbClr val="FF0000"/>
                        </a:solidFill>
                        <a:latin typeface="Book Antiqua" pitchFamily="18" charset="0"/>
                        <a:ea typeface="標楷體" pitchFamily="65" charset="-120"/>
                      </a:endParaRPr>
                    </a:p>
                  </a:txBody>
                  <a:tcPr marT="45853" marB="4585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0233"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zh-TW" altLang="en-US" sz="2100" b="1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寫作測驗</a:t>
                      </a:r>
                      <a:endParaRPr lang="zh-TW" altLang="en-US" sz="2100" b="1" dirty="0">
                        <a:latin typeface="Book Antiqua" pitchFamily="18" charset="0"/>
                        <a:ea typeface="標楷體" pitchFamily="65" charset="-120"/>
                      </a:endParaRPr>
                    </a:p>
                  </a:txBody>
                  <a:tcPr marT="45853" marB="458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</a:pP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TW" sz="2100" b="1" kern="1200" dirty="0">
                          <a:solidFill>
                            <a:srgbClr val="C00000"/>
                          </a:solidFill>
                          <a:effectLst>
                            <a:glow rad="127000">
                              <a:schemeClr val="bg1">
                                <a:alpha val="95000"/>
                              </a:schemeClr>
                            </a:glow>
                          </a:effectLst>
                          <a:latin typeface="Book Antiqua" panose="02040602050305030304" pitchFamily="18" charset="0"/>
                          <a:ea typeface="華康儷楷書" panose="03000509000000000000" pitchFamily="65" charset="-120"/>
                          <a:cs typeface="+mn-cs"/>
                        </a:rPr>
                        <a:t>1</a:t>
                      </a:r>
                      <a:endParaRPr lang="zh-TW" altLang="en-US" sz="2100" b="1" kern="1200" dirty="0">
                        <a:solidFill>
                          <a:srgbClr val="C00000"/>
                        </a:solidFill>
                        <a:effectLst>
                          <a:glow rad="127000">
                            <a:schemeClr val="bg1">
                              <a:alpha val="95000"/>
                            </a:schemeClr>
                          </a:glow>
                        </a:effectLst>
                        <a:latin typeface="Book Antiqua" panose="02040602050305030304" pitchFamily="18" charset="0"/>
                        <a:ea typeface="華康儷楷書" panose="03000509000000000000" pitchFamily="65" charset="-120"/>
                        <a:cs typeface="+mn-cs"/>
                      </a:endParaRPr>
                    </a:p>
                  </a:txBody>
                  <a:tcPr marT="45853" marB="458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zh-TW" altLang="en-US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寫作測驗分六級分：</a:t>
                      </a:r>
                      <a:r>
                        <a:rPr lang="en-US" altLang="zh-TW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6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級分、  </a:t>
                      </a:r>
                      <a:r>
                        <a:rPr lang="en-US" altLang="zh-TW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5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級分、  </a:t>
                      </a:r>
                      <a:r>
                        <a:rPr lang="en-US" altLang="zh-TW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4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級分、  </a:t>
                      </a:r>
                      <a:r>
                        <a:rPr lang="en-US" altLang="zh-TW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3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級分、  </a:t>
                      </a:r>
                      <a:r>
                        <a:rPr lang="en-US" altLang="zh-TW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2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級分、  </a:t>
                      </a:r>
                      <a:r>
                        <a:rPr lang="en-US" altLang="zh-TW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1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級分</a:t>
                      </a:r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zh-TW" altLang="en-US" sz="18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                                      </a:t>
                      </a:r>
                      <a:r>
                        <a:rPr lang="en-US" altLang="zh-TW" sz="18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1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分  、  </a:t>
                      </a:r>
                      <a:r>
                        <a:rPr lang="en-US" altLang="zh-TW" sz="18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0.8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分 、  </a:t>
                      </a:r>
                      <a:r>
                        <a:rPr lang="en-US" altLang="zh-TW" sz="18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0.6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分 、  </a:t>
                      </a:r>
                      <a:r>
                        <a:rPr lang="en-US" altLang="zh-TW" sz="18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0.4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分 、  </a:t>
                      </a:r>
                      <a:r>
                        <a:rPr lang="en-US" altLang="zh-TW" sz="18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0.2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分 、  </a:t>
                      </a:r>
                      <a:r>
                        <a:rPr lang="en-US" altLang="zh-TW" sz="18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0.1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rgbClr val="FF0000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分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	</a:t>
                      </a:r>
                      <a:endParaRPr lang="zh-TW" altLang="en-US" sz="1800" dirty="0">
                        <a:latin typeface="Book Antiqua" pitchFamily="18" charset="0"/>
                        <a:ea typeface="標楷體" pitchFamily="65" charset="-120"/>
                      </a:endParaRPr>
                    </a:p>
                  </a:txBody>
                  <a:tcPr marT="45853" marB="458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4060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100" b="0" i="0" u="none" strike="noStrike" kern="1200" baseline="0" dirty="0">
                          <a:solidFill>
                            <a:schemeClr val="dk1"/>
                          </a:solidFill>
                          <a:effectLst>
                            <a:glow rad="127000">
                              <a:schemeClr val="bg1">
                                <a:alpha val="95000"/>
                              </a:schemeClr>
                            </a:glow>
                          </a:effectLst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 總積分</a:t>
                      </a:r>
                      <a:r>
                        <a:rPr lang="en-US" altLang="zh-TW" sz="2100" b="0" i="0" u="none" strike="noStrike" kern="1200" baseline="0" dirty="0">
                          <a:solidFill>
                            <a:schemeClr val="dk1"/>
                          </a:solidFill>
                          <a:effectLst>
                            <a:glow rad="127000">
                              <a:schemeClr val="bg1">
                                <a:alpha val="95000"/>
                              </a:schemeClr>
                            </a:glow>
                          </a:effectLst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【</a:t>
                      </a:r>
                      <a:r>
                        <a:rPr lang="zh-TW" altLang="en-US" sz="2100" b="0" i="0" u="none" strike="noStrike" kern="1200" baseline="0" dirty="0">
                          <a:solidFill>
                            <a:schemeClr val="dk1"/>
                          </a:solidFill>
                          <a:effectLst>
                            <a:glow rad="127000">
                              <a:schemeClr val="bg1">
                                <a:alpha val="95000"/>
                              </a:schemeClr>
                            </a:glow>
                          </a:effectLst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上限</a:t>
                      </a:r>
                      <a:r>
                        <a:rPr lang="en-US" altLang="zh-TW" sz="2100" b="0" i="0" u="none" strike="noStrike" kern="1200" baseline="0" dirty="0">
                          <a:solidFill>
                            <a:schemeClr val="dk1"/>
                          </a:solidFill>
                          <a:effectLst>
                            <a:glow rad="127000">
                              <a:schemeClr val="bg1">
                                <a:alpha val="95000"/>
                              </a:schemeClr>
                            </a:glow>
                          </a:effectLst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】</a:t>
                      </a:r>
                      <a:endParaRPr lang="zh-TW" altLang="en-US" sz="2100" dirty="0">
                        <a:effectLst>
                          <a:glow rad="127000">
                            <a:schemeClr val="bg1">
                              <a:alpha val="95000"/>
                            </a:schemeClr>
                          </a:glow>
                        </a:effectLst>
                        <a:latin typeface="Book Antiqua" pitchFamily="18" charset="0"/>
                        <a:ea typeface="標楷體" pitchFamily="65" charset="-120"/>
                      </a:endParaRPr>
                    </a:p>
                  </a:txBody>
                  <a:tcPr marT="45853" marB="458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</a:pP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2100" b="1" dirty="0">
                          <a:solidFill>
                            <a:srgbClr val="C00000"/>
                          </a:solidFill>
                          <a:effectLst>
                            <a:glow rad="127000">
                              <a:schemeClr val="bg1">
                                <a:alpha val="95000"/>
                              </a:schemeClr>
                            </a:glow>
                          </a:effectLst>
                          <a:latin typeface="Book Antiqua" panose="02040602050305030304" pitchFamily="18" charset="0"/>
                          <a:ea typeface="華康儷楷書" panose="03000509000000000000" pitchFamily="65" charset="-120"/>
                        </a:rPr>
                        <a:t>101</a:t>
                      </a:r>
                      <a:endParaRPr lang="zh-TW" altLang="en-US" sz="2100" b="1" dirty="0">
                        <a:solidFill>
                          <a:srgbClr val="C00000"/>
                        </a:solidFill>
                        <a:effectLst>
                          <a:glow rad="127000">
                            <a:schemeClr val="bg1">
                              <a:alpha val="95000"/>
                            </a:schemeClr>
                          </a:glow>
                        </a:effectLst>
                        <a:latin typeface="Book Antiqua" panose="02040602050305030304" pitchFamily="18" charset="0"/>
                        <a:ea typeface="華康儷楷書" panose="03000509000000000000" pitchFamily="65" charset="-120"/>
                      </a:endParaRPr>
                    </a:p>
                  </a:txBody>
                  <a:tcPr marT="45853" marB="458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800" b="0" i="0" u="none" strike="noStrike" kern="1200" baseline="0" dirty="0">
                          <a:solidFill>
                            <a:schemeClr val="dk1"/>
                          </a:solidFill>
                          <a:effectLst>
                            <a:glow rad="127000">
                              <a:schemeClr val="bg1">
                                <a:alpha val="95000"/>
                              </a:schemeClr>
                            </a:glow>
                          </a:effectLst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會考科目違規每扣</a:t>
                      </a:r>
                      <a:r>
                        <a:rPr lang="en-US" altLang="zh-TW" sz="1800" b="0" i="0" u="none" strike="noStrike" kern="1200" baseline="0" dirty="0">
                          <a:solidFill>
                            <a:schemeClr val="dk1"/>
                          </a:solidFill>
                          <a:effectLst>
                            <a:glow rad="127000">
                              <a:schemeClr val="bg1">
                                <a:alpha val="95000"/>
                              </a:schemeClr>
                            </a:glow>
                          </a:effectLst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1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chemeClr val="dk1"/>
                          </a:solidFill>
                          <a:effectLst>
                            <a:glow rad="127000">
                              <a:schemeClr val="bg1">
                                <a:alpha val="95000"/>
                              </a:schemeClr>
                            </a:glow>
                          </a:effectLst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點，則扣該科積分</a:t>
                      </a:r>
                      <a:r>
                        <a:rPr lang="en-US" altLang="zh-TW" sz="1800" b="0" i="0" u="none" strike="noStrike" kern="1200" baseline="0" dirty="0">
                          <a:solidFill>
                            <a:schemeClr val="dk1"/>
                          </a:solidFill>
                          <a:effectLst>
                            <a:glow rad="127000">
                              <a:schemeClr val="bg1">
                                <a:alpha val="95000"/>
                              </a:schemeClr>
                            </a:glow>
                          </a:effectLst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0.15</a:t>
                      </a:r>
                      <a:r>
                        <a:rPr lang="zh-TW" altLang="en-US" sz="1800" b="0" i="0" u="none" strike="noStrike" kern="1200" baseline="0" dirty="0">
                          <a:solidFill>
                            <a:schemeClr val="dk1"/>
                          </a:solidFill>
                          <a:effectLst>
                            <a:glow rad="127000">
                              <a:schemeClr val="bg1">
                                <a:alpha val="95000"/>
                              </a:schemeClr>
                            </a:glow>
                          </a:effectLst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分， 至該科積分零分為止。</a:t>
                      </a:r>
                      <a:endParaRPr lang="zh-TW" altLang="en-US" sz="1800" dirty="0">
                        <a:effectLst>
                          <a:glow rad="127000">
                            <a:schemeClr val="bg1">
                              <a:alpha val="95000"/>
                            </a:schemeClr>
                          </a:glow>
                        </a:effectLst>
                        <a:latin typeface="Book Antiqua" pitchFamily="18" charset="0"/>
                        <a:ea typeface="標楷體" pitchFamily="65" charset="-120"/>
                      </a:endParaRPr>
                    </a:p>
                  </a:txBody>
                  <a:tcPr marT="45853" marB="458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198142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C2491E7-0F4B-4E68-967C-297495B6E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288" y="1606550"/>
            <a:ext cx="11137900" cy="4778375"/>
          </a:xfrm>
        </p:spPr>
        <p:txBody>
          <a:bodyPr/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l"/>
              <a:defRPr/>
            </a:pPr>
            <a:r>
              <a:rPr lang="zh-TW" altLang="en-US" sz="3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3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免試生可依志向網路選填</a:t>
            </a:r>
            <a:r>
              <a:rPr lang="en-US" altLang="zh-TW" sz="3400" b="1" u="sng" dirty="0">
                <a:solidFill>
                  <a:srgbClr val="C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30</a:t>
            </a:r>
            <a:r>
              <a:rPr lang="zh-TW" altLang="zh-TW" sz="3400" b="1" u="sng" dirty="0">
                <a:solidFill>
                  <a:srgbClr val="C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個</a:t>
            </a:r>
            <a:r>
              <a:rPr lang="zh-TW" altLang="zh-TW" sz="3400" b="1" u="sng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科（組）</a:t>
            </a:r>
            <a:r>
              <a:rPr lang="zh-TW" altLang="zh-TW" sz="3400" b="1" u="sng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</a:t>
            </a:r>
            <a:r>
              <a:rPr lang="zh-TW" altLang="en-US" sz="3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en-US" altLang="zh-TW" sz="3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400" b="1" dirty="0">
                <a:solidFill>
                  <a:srgbClr val="0000FF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每</a:t>
            </a:r>
            <a:r>
              <a:rPr lang="en-US" altLang="zh-TW" sz="3400" b="1" dirty="0">
                <a:solidFill>
                  <a:srgbClr val="0000FF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5</a:t>
            </a:r>
            <a:r>
              <a:rPr lang="zh-TW" altLang="en-US" sz="3400" b="1" dirty="0">
                <a:solidFill>
                  <a:srgbClr val="0000FF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志願為一級別共</a:t>
            </a:r>
            <a:r>
              <a:rPr lang="en-US" altLang="zh-TW" sz="3400" b="1" dirty="0">
                <a:solidFill>
                  <a:srgbClr val="0000FF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6</a:t>
            </a:r>
            <a:r>
              <a:rPr lang="zh-TW" altLang="en-US" sz="3400" b="1" dirty="0">
                <a:solidFill>
                  <a:srgbClr val="0000FF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級別，積分核分準則如下：</a:t>
            </a:r>
            <a:endParaRPr lang="en-US" altLang="zh-TW" sz="3400" b="1" dirty="0">
              <a:solidFill>
                <a:srgbClr val="0000FF"/>
              </a:solidFill>
              <a:latin typeface="Book Antiqua" panose="02040602050305030304" pitchFamily="18" charset="0"/>
              <a:ea typeface="標楷體" panose="03000509000000000000" pitchFamily="65" charset="-120"/>
            </a:endParaRPr>
          </a:p>
          <a:p>
            <a:pPr marL="0" indent="0">
              <a:buFont typeface="Wingdings 3" panose="05040102010807070707" pitchFamily="18" charset="2"/>
              <a:buNone/>
              <a:defRPr/>
            </a:pPr>
            <a:endParaRPr lang="en-US" altLang="zh-TW" dirty="0"/>
          </a:p>
          <a:p>
            <a:pPr marL="0" indent="0">
              <a:buFont typeface="Wingdings 3" panose="05040102010807070707" pitchFamily="18" charset="2"/>
              <a:buNone/>
              <a:defRPr/>
            </a:pPr>
            <a:endParaRPr lang="zh-TW" altLang="en-US" dirty="0"/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7615E1E1-437D-4947-92BE-379E982D78BC}"/>
              </a:ext>
            </a:extLst>
          </p:cNvPr>
          <p:cNvGraphicFramePr>
            <a:graphicFrameLocks noGrp="1"/>
          </p:cNvGraphicFramePr>
          <p:nvPr/>
        </p:nvGraphicFramePr>
        <p:xfrm>
          <a:off x="1263255" y="3091918"/>
          <a:ext cx="10165407" cy="2490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2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22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2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22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22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522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522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0024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級 別</a:t>
                      </a:r>
                    </a:p>
                  </a:txBody>
                  <a:tcPr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dirty="0"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第</a:t>
                      </a:r>
                      <a:r>
                        <a:rPr lang="en-US" altLang="zh-TW" sz="2600" dirty="0"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26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級</a:t>
                      </a:r>
                      <a:endParaRPr lang="zh-TW" altLang="en-US" sz="2600" dirty="0">
                        <a:latin typeface="Book Antiqua" panose="0204060205030503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dirty="0"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第</a:t>
                      </a:r>
                      <a:r>
                        <a:rPr lang="en-US" altLang="zh-TW" sz="2600" dirty="0"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2</a:t>
                      </a:r>
                      <a:r>
                        <a:rPr lang="zh-TW" altLang="en-US" sz="26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級</a:t>
                      </a:r>
                      <a:endParaRPr lang="zh-TW" altLang="en-US" sz="2600" dirty="0">
                        <a:latin typeface="Book Antiqua" panose="0204060205030503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dirty="0"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第</a:t>
                      </a:r>
                      <a:r>
                        <a:rPr lang="en-US" altLang="zh-TW" sz="2600" dirty="0"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lang="zh-TW" altLang="en-US" sz="26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級</a:t>
                      </a:r>
                      <a:endParaRPr lang="zh-TW" altLang="en-US" sz="2600" dirty="0">
                        <a:latin typeface="Book Antiqua" panose="0204060205030503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dirty="0"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第</a:t>
                      </a:r>
                      <a:r>
                        <a:rPr lang="en-US" altLang="zh-TW" sz="2600" dirty="0"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4</a:t>
                      </a:r>
                      <a:r>
                        <a:rPr lang="zh-TW" altLang="en-US" sz="26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級</a:t>
                      </a:r>
                      <a:endParaRPr lang="zh-TW" altLang="en-US" sz="2600" dirty="0">
                        <a:latin typeface="Book Antiqua" panose="0204060205030503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dirty="0"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第</a:t>
                      </a:r>
                      <a:r>
                        <a:rPr lang="en-US" altLang="zh-TW" sz="2600" dirty="0"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5</a:t>
                      </a:r>
                      <a:r>
                        <a:rPr lang="zh-TW" altLang="en-US" sz="26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級</a:t>
                      </a:r>
                      <a:endParaRPr lang="zh-TW" altLang="en-US" sz="2600" dirty="0">
                        <a:latin typeface="Book Antiqua" panose="0204060205030503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dirty="0"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第</a:t>
                      </a:r>
                      <a:r>
                        <a:rPr lang="en-US" altLang="zh-TW" sz="2600" dirty="0"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6</a:t>
                      </a:r>
                      <a:r>
                        <a:rPr lang="zh-TW" altLang="en-US" sz="26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級</a:t>
                      </a:r>
                      <a:endParaRPr lang="zh-TW" altLang="en-US" sz="2600" b="0" dirty="0">
                        <a:latin typeface="Book Antiqua" panose="0204060205030503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53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志願序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dirty="0">
                          <a:solidFill>
                            <a:schemeClr val="dk1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2800" b="1" dirty="0">
                          <a:solidFill>
                            <a:schemeClr val="dk1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～</a:t>
                      </a:r>
                      <a:r>
                        <a:rPr lang="en-US" altLang="zh-TW" sz="2800" b="1" dirty="0">
                          <a:solidFill>
                            <a:schemeClr val="dk1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5</a:t>
                      </a:r>
                      <a:endParaRPr lang="zh-TW" altLang="en-US" sz="2800" b="1" dirty="0">
                        <a:latin typeface="Book Antiqua" panose="0204060205030503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dirty="0">
                          <a:solidFill>
                            <a:schemeClr val="dk1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6</a:t>
                      </a:r>
                      <a:r>
                        <a:rPr lang="zh-TW" altLang="en-US" sz="2800" b="1" dirty="0">
                          <a:solidFill>
                            <a:schemeClr val="dk1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～</a:t>
                      </a:r>
                      <a:r>
                        <a:rPr lang="en-US" altLang="zh-TW" sz="2800" b="1" dirty="0">
                          <a:solidFill>
                            <a:schemeClr val="dk1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10</a:t>
                      </a:r>
                      <a:endParaRPr lang="zh-TW" altLang="en-US" sz="2800" b="1" dirty="0">
                        <a:latin typeface="Book Antiqua" panose="0204060205030503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dirty="0">
                          <a:solidFill>
                            <a:schemeClr val="dk1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11</a:t>
                      </a:r>
                      <a:r>
                        <a:rPr lang="zh-TW" altLang="en-US" sz="2800" b="1" dirty="0">
                          <a:solidFill>
                            <a:schemeClr val="dk1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～</a:t>
                      </a:r>
                      <a:r>
                        <a:rPr lang="en-US" altLang="zh-TW" sz="2800" b="1" dirty="0">
                          <a:solidFill>
                            <a:schemeClr val="dk1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15</a:t>
                      </a:r>
                      <a:endParaRPr lang="zh-TW" altLang="en-US" sz="2800" b="1" dirty="0">
                        <a:latin typeface="Book Antiqua" panose="0204060205030503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dirty="0">
                          <a:solidFill>
                            <a:schemeClr val="dk1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16</a:t>
                      </a:r>
                      <a:r>
                        <a:rPr lang="zh-TW" altLang="en-US" sz="2800" b="1" dirty="0">
                          <a:solidFill>
                            <a:schemeClr val="dk1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～</a:t>
                      </a:r>
                      <a:r>
                        <a:rPr lang="en-US" altLang="zh-TW" sz="2800" b="1" dirty="0">
                          <a:solidFill>
                            <a:schemeClr val="dk1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20</a:t>
                      </a:r>
                      <a:endParaRPr lang="zh-TW" altLang="en-US" sz="2800" b="1" dirty="0">
                        <a:latin typeface="Book Antiqua" panose="0204060205030503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dirty="0">
                          <a:solidFill>
                            <a:schemeClr val="dk1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21</a:t>
                      </a:r>
                      <a:r>
                        <a:rPr lang="zh-TW" altLang="en-US" sz="2800" b="1" dirty="0">
                          <a:solidFill>
                            <a:schemeClr val="dk1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～</a:t>
                      </a:r>
                      <a:r>
                        <a:rPr lang="en-US" altLang="zh-TW" sz="2800" b="1" dirty="0">
                          <a:solidFill>
                            <a:schemeClr val="dk1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25</a:t>
                      </a:r>
                      <a:endParaRPr lang="zh-TW" altLang="en-US" sz="2800" b="1" dirty="0">
                        <a:latin typeface="Book Antiqua" panose="0204060205030503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dirty="0">
                          <a:solidFill>
                            <a:schemeClr val="dk1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26</a:t>
                      </a:r>
                      <a:r>
                        <a:rPr lang="zh-TW" altLang="en-US" sz="2800" b="1" dirty="0">
                          <a:solidFill>
                            <a:schemeClr val="dk1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～</a:t>
                      </a:r>
                      <a:r>
                        <a:rPr lang="en-US" altLang="zh-TW" sz="2800" b="1" dirty="0">
                          <a:solidFill>
                            <a:schemeClr val="dk1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30</a:t>
                      </a:r>
                      <a:endParaRPr lang="zh-TW" altLang="en-US" sz="2800" b="1" dirty="0">
                        <a:latin typeface="Book Antiqua" panose="0204060205030503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535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3300" b="1" kern="1200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>
                                <a:alpha val="90000"/>
                              </a:schemeClr>
                            </a:glow>
                          </a:effectLst>
                          <a:latin typeface="Book Antiqua" panose="02040602050305030304" pitchFamily="18" charset="0"/>
                          <a:ea typeface="標楷體" panose="03000509000000000000" pitchFamily="65" charset="-120"/>
                          <a:cs typeface="+mn-cs"/>
                        </a:rPr>
                        <a:t>積 分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300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>
                                <a:alpha val="90000"/>
                              </a:schemeClr>
                            </a:glow>
                          </a:effectLst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26</a:t>
                      </a:r>
                      <a:endParaRPr lang="zh-TW" altLang="en-US" sz="3300" b="1" dirty="0">
                        <a:solidFill>
                          <a:srgbClr val="FF0000"/>
                        </a:solidFill>
                        <a:effectLst>
                          <a:glow rad="127000">
                            <a:schemeClr val="bg1">
                              <a:alpha val="90000"/>
                            </a:schemeClr>
                          </a:glow>
                        </a:effectLst>
                        <a:latin typeface="Book Antiqua" panose="0204060205030503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300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>
                                <a:alpha val="90000"/>
                              </a:schemeClr>
                            </a:glow>
                          </a:effectLst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25</a:t>
                      </a:r>
                      <a:endParaRPr lang="zh-TW" altLang="en-US" sz="3300" b="1" dirty="0">
                        <a:solidFill>
                          <a:srgbClr val="FF0000"/>
                        </a:solidFill>
                        <a:effectLst>
                          <a:glow rad="127000">
                            <a:schemeClr val="bg1">
                              <a:alpha val="90000"/>
                            </a:schemeClr>
                          </a:glow>
                        </a:effectLst>
                        <a:latin typeface="Book Antiqua" panose="0204060205030503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300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>
                                <a:alpha val="90000"/>
                              </a:schemeClr>
                            </a:glow>
                          </a:effectLst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24</a:t>
                      </a:r>
                      <a:endParaRPr lang="zh-TW" altLang="en-US" sz="3300" b="1" dirty="0">
                        <a:solidFill>
                          <a:srgbClr val="FF0000"/>
                        </a:solidFill>
                        <a:effectLst>
                          <a:glow rad="127000">
                            <a:schemeClr val="bg1">
                              <a:alpha val="90000"/>
                            </a:schemeClr>
                          </a:glow>
                        </a:effectLst>
                        <a:latin typeface="Book Antiqua" panose="0204060205030503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300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>
                                <a:alpha val="90000"/>
                              </a:schemeClr>
                            </a:glow>
                          </a:effectLst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23</a:t>
                      </a:r>
                      <a:endParaRPr lang="zh-TW" altLang="en-US" sz="3300" b="1" dirty="0">
                        <a:solidFill>
                          <a:srgbClr val="FF0000"/>
                        </a:solidFill>
                        <a:effectLst>
                          <a:glow rad="127000">
                            <a:schemeClr val="bg1">
                              <a:alpha val="90000"/>
                            </a:schemeClr>
                          </a:glow>
                        </a:effectLst>
                        <a:latin typeface="Book Antiqua" panose="0204060205030503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300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>
                                <a:alpha val="90000"/>
                              </a:schemeClr>
                            </a:glow>
                          </a:effectLst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22</a:t>
                      </a:r>
                      <a:endParaRPr lang="zh-TW" altLang="en-US" sz="3300" b="1" dirty="0">
                        <a:solidFill>
                          <a:srgbClr val="FF0000"/>
                        </a:solidFill>
                        <a:effectLst>
                          <a:glow rad="127000">
                            <a:schemeClr val="bg1">
                              <a:alpha val="90000"/>
                            </a:schemeClr>
                          </a:glow>
                        </a:effectLst>
                        <a:latin typeface="Book Antiqua" panose="0204060205030503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300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>
                                <a:alpha val="90000"/>
                              </a:schemeClr>
                            </a:glow>
                          </a:effectLst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21</a:t>
                      </a:r>
                      <a:endParaRPr lang="zh-TW" altLang="en-US" sz="3300" b="1" dirty="0">
                        <a:solidFill>
                          <a:srgbClr val="FF0000"/>
                        </a:solidFill>
                        <a:effectLst>
                          <a:glow rad="127000">
                            <a:schemeClr val="bg1">
                              <a:alpha val="90000"/>
                            </a:schemeClr>
                          </a:glow>
                        </a:effectLst>
                        <a:latin typeface="Book Antiqua" panose="0204060205030503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9924" name="標題 1"/>
          <p:cNvSpPr txBox="1">
            <a:spLocks/>
          </p:cNvSpPr>
          <p:nvPr/>
        </p:nvSpPr>
        <p:spPr bwMode="auto">
          <a:xfrm>
            <a:off x="1592263" y="615950"/>
            <a:ext cx="8910637" cy="67945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557213" indent="-214313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8572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0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2001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15430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0002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4574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29146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3718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TW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kumimoji="0" lang="en-US" altLang="zh-TW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五專優先免試比序積分</a:t>
            </a:r>
            <a:r>
              <a:rPr kumimoji="0" lang="en-US" altLang="zh-TW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kumimoji="0" lang="zh-TW" altLang="en-US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志願序</a:t>
            </a:r>
          </a:p>
        </p:txBody>
      </p:sp>
      <p:sp>
        <p:nvSpPr>
          <p:cNvPr id="209925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3829C5DD-FF4B-4168-A568-2FCC72B156AB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89</a:t>
            </a:fld>
            <a:endParaRPr kumimoji="0" lang="zh-TW" altLang="en-US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145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標題 1"/>
          <p:cNvSpPr>
            <a:spLocks noGrp="1" noChangeArrowheads="1"/>
          </p:cNvSpPr>
          <p:nvPr>
            <p:ph type="title"/>
          </p:nvPr>
        </p:nvSpPr>
        <p:spPr>
          <a:xfrm>
            <a:off x="2965450" y="192088"/>
            <a:ext cx="6683375" cy="960437"/>
          </a:xfrm>
        </p:spPr>
        <p:txBody>
          <a:bodyPr/>
          <a:lstStyle/>
          <a:p>
            <a:pPr eaLnBrk="1" hangingPunct="1"/>
            <a:r>
              <a:rPr lang="en-US" altLang="zh-TW">
                <a:solidFill>
                  <a:srgbClr val="0000FF"/>
                </a:solidFill>
                <a:latin typeface="華康正顏楷體W5"/>
                <a:ea typeface="華康正顏楷體W5"/>
                <a:cs typeface="華康正顏楷體W5"/>
              </a:rPr>
              <a:t>12</a:t>
            </a:r>
            <a:r>
              <a:rPr lang="zh-TW" altLang="en-US">
                <a:solidFill>
                  <a:srgbClr val="0000FF"/>
                </a:solidFill>
                <a:latin typeface="華康正顏楷體W5"/>
                <a:ea typeface="華康正顏楷體W5"/>
                <a:cs typeface="華康正顏楷體W5"/>
              </a:rPr>
              <a:t>年國教入學管道</a:t>
            </a:r>
            <a:r>
              <a:rPr lang="en-US" altLang="zh-TW" sz="3100">
                <a:solidFill>
                  <a:srgbClr val="0000FF"/>
                </a:solidFill>
                <a:latin typeface="華康正顏楷體W5"/>
                <a:ea typeface="華康正顏楷體W5"/>
                <a:cs typeface="華康正顏楷體W5"/>
              </a:rPr>
              <a:t>(</a:t>
            </a:r>
            <a:r>
              <a:rPr lang="zh-TW" altLang="en-US" sz="3100">
                <a:solidFill>
                  <a:srgbClr val="0000FF"/>
                </a:solidFill>
                <a:latin typeface="華康正顏楷體W5"/>
                <a:ea typeface="華康正顏楷體W5"/>
                <a:cs typeface="華康正顏楷體W5"/>
              </a:rPr>
              <a:t>高級中等學校</a:t>
            </a:r>
            <a:r>
              <a:rPr lang="en-US" altLang="zh-TW" sz="3100">
                <a:solidFill>
                  <a:srgbClr val="0000FF"/>
                </a:solidFill>
                <a:latin typeface="華康正顏楷體W5"/>
                <a:ea typeface="華康正顏楷體W5"/>
                <a:cs typeface="華康正顏楷體W5"/>
              </a:rPr>
              <a:t>)</a:t>
            </a:r>
            <a:endParaRPr lang="zh-TW" altLang="en-US">
              <a:solidFill>
                <a:srgbClr val="0000FF"/>
              </a:solidFill>
              <a:latin typeface="華康正顏楷體W5"/>
              <a:ea typeface="華康正顏楷體W5"/>
              <a:cs typeface="華康正顏楷體W5"/>
            </a:endParaRPr>
          </a:p>
        </p:txBody>
      </p:sp>
      <p:sp>
        <p:nvSpPr>
          <p:cNvPr id="97283" name="投影片編號版面配置區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8B89A87-482C-4055-B060-CF706C6D7643}" type="slidenum">
              <a:rPr kumimoji="0" lang="zh-TW" altLang="en-US" smtClean="0">
                <a:solidFill>
                  <a:srgbClr val="FE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kumimoji="0" lang="zh-TW" altLang="en-US">
              <a:solidFill>
                <a:srgbClr val="FEFFFF"/>
              </a:solidFill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E341DD3E-218C-4393-8945-FF1ABDE136B9}"/>
              </a:ext>
            </a:extLst>
          </p:cNvPr>
          <p:cNvGraphicFramePr>
            <a:graphicFrameLocks noGrp="1"/>
          </p:cNvGraphicFramePr>
          <p:nvPr/>
        </p:nvGraphicFramePr>
        <p:xfrm>
          <a:off x="1739900" y="787400"/>
          <a:ext cx="9728201" cy="59722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44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77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77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77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77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77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655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6446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655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081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9129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6558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4667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1081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10816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46673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546673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607796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solidFill>
                            <a:srgbClr val="FEF79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身心障礙適性輔導安置</a:t>
                      </a:r>
                      <a:endParaRPr lang="zh-TW" sz="2800" kern="100" dirty="0">
                        <a:solidFill>
                          <a:srgbClr val="FEF79C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ctr">
                    <a:solidFill>
                      <a:srgbClr val="E8001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3200" kern="100" dirty="0">
                          <a:solidFill>
                            <a:srgbClr val="FEF79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免試入學</a:t>
                      </a:r>
                      <a:endParaRPr lang="zh-TW" sz="3200" kern="100" dirty="0">
                        <a:solidFill>
                          <a:srgbClr val="FEF79C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ctr">
                    <a:solidFill>
                      <a:srgbClr val="65932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3200" kern="100" dirty="0">
                          <a:solidFill>
                            <a:srgbClr val="FEF79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特色招生</a:t>
                      </a:r>
                      <a:endParaRPr lang="zh-TW" sz="3200" kern="100" dirty="0">
                        <a:solidFill>
                          <a:srgbClr val="FEF79C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ctr">
                    <a:solidFill>
                      <a:srgbClr val="A493C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3200" kern="100" dirty="0">
                          <a:solidFill>
                            <a:srgbClr val="FFF0A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其他</a:t>
                      </a:r>
                      <a:endParaRPr lang="zh-TW" sz="3200" kern="100" dirty="0">
                        <a:solidFill>
                          <a:srgbClr val="FFF0A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ctr">
                    <a:solidFill>
                      <a:srgbClr val="BB582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447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3200" kern="100" dirty="0">
                          <a:solidFill>
                            <a:srgbClr val="FEF79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學習區完全免試</a:t>
                      </a:r>
                      <a:endParaRPr lang="zh-TW" sz="3200" kern="100" dirty="0">
                        <a:solidFill>
                          <a:srgbClr val="FEF79C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51434" marR="51434" marT="0" marB="0">
                    <a:solidFill>
                      <a:srgbClr val="65932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3200" kern="100" dirty="0">
                          <a:solidFill>
                            <a:srgbClr val="FEF79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校內直升</a:t>
                      </a:r>
                      <a:endParaRPr lang="zh-TW" sz="3200" kern="100" dirty="0">
                        <a:solidFill>
                          <a:srgbClr val="FEF79C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>
                    <a:solidFill>
                      <a:srgbClr val="65932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solidFill>
                            <a:srgbClr val="FEF79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就學區免試</a:t>
                      </a:r>
                      <a:endParaRPr lang="en-US" altLang="zh-TW" sz="2800" kern="100" dirty="0">
                        <a:solidFill>
                          <a:srgbClr val="FEF79C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rgbClr val="FFC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含產特</a:t>
                      </a:r>
                      <a:endParaRPr lang="en-US" altLang="zh-TW" sz="2400" kern="100" dirty="0">
                        <a:solidFill>
                          <a:srgbClr val="FFC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400" kern="100" dirty="0">
                          <a:solidFill>
                            <a:srgbClr val="FFC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及</a:t>
                      </a:r>
                      <a:endParaRPr lang="en-US" altLang="zh-TW" sz="2400" kern="100" dirty="0">
                        <a:solidFill>
                          <a:srgbClr val="FFC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rgbClr val="FFC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進修學校</a:t>
                      </a:r>
                      <a:endParaRPr lang="zh-TW" sz="2400" kern="100" dirty="0">
                        <a:solidFill>
                          <a:srgbClr val="FFC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>
                    <a:solidFill>
                      <a:srgbClr val="65932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3200" kern="100" dirty="0">
                          <a:solidFill>
                            <a:srgbClr val="FEF79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技優甄審</a:t>
                      </a:r>
                      <a:endParaRPr lang="zh-TW" sz="3200" kern="100" dirty="0">
                        <a:solidFill>
                          <a:srgbClr val="FEF79C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>
                    <a:solidFill>
                      <a:srgbClr val="65932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3200" kern="100" dirty="0">
                          <a:solidFill>
                            <a:srgbClr val="FEF79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單獨招生</a:t>
                      </a:r>
                      <a:endParaRPr lang="en-US" altLang="zh-TW" sz="3200" kern="100" dirty="0">
                        <a:solidFill>
                          <a:srgbClr val="FEF79C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rgbClr val="FFC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含園區生</a:t>
                      </a:r>
                      <a:r>
                        <a:rPr lang="zh-TW" altLang="en-US" sz="2400" kern="100" dirty="0">
                          <a:solidFill>
                            <a:srgbClr val="FFC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及</a:t>
                      </a:r>
                      <a:r>
                        <a:rPr lang="zh-TW" sz="2400" kern="100" dirty="0">
                          <a:solidFill>
                            <a:srgbClr val="FFC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進修學校</a:t>
                      </a:r>
                      <a:endParaRPr lang="zh-TW" sz="2400" kern="100" dirty="0">
                        <a:solidFill>
                          <a:srgbClr val="FFC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>
                    <a:solidFill>
                      <a:srgbClr val="65932E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3600" kern="100" dirty="0">
                          <a:solidFill>
                            <a:srgbClr val="FEF79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甄選入學</a:t>
                      </a:r>
                      <a:endParaRPr lang="zh-TW" sz="3600" kern="100" dirty="0">
                        <a:solidFill>
                          <a:srgbClr val="FEF79C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ctr">
                    <a:solidFill>
                      <a:srgbClr val="A493C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3200" kern="100" dirty="0">
                          <a:solidFill>
                            <a:srgbClr val="FEF79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考試分發入學</a:t>
                      </a:r>
                      <a:endParaRPr lang="zh-TW" sz="3200" kern="100" dirty="0">
                        <a:solidFill>
                          <a:srgbClr val="FEF79C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>
                    <a:solidFill>
                      <a:srgbClr val="91088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3200" kern="100" dirty="0">
                          <a:solidFill>
                            <a:srgbClr val="FFF0A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實用技能班</a:t>
                      </a:r>
                      <a:endParaRPr lang="en-US" altLang="zh-TW" sz="3200" kern="100" dirty="0">
                        <a:solidFill>
                          <a:srgbClr val="FFF0A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3200" kern="100" dirty="0">
                          <a:solidFill>
                            <a:srgbClr val="FFF0A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學程</a:t>
                      </a:r>
                      <a:endParaRPr lang="zh-TW" sz="3200" kern="100" dirty="0">
                        <a:solidFill>
                          <a:srgbClr val="FFF0A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ctr">
                    <a:solidFill>
                      <a:srgbClr val="BB582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3200" kern="100" dirty="0">
                          <a:solidFill>
                            <a:srgbClr val="FFF0A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建教合作班</a:t>
                      </a:r>
                      <a:endParaRPr lang="zh-TW" sz="3200" kern="100" dirty="0">
                        <a:solidFill>
                          <a:srgbClr val="FFF0A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ctr">
                    <a:solidFill>
                      <a:srgbClr val="BB582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solidFill>
                            <a:srgbClr val="FFF0A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體育績優</a:t>
                      </a:r>
                      <a:endParaRPr lang="zh-TW" sz="2800" kern="100" dirty="0">
                        <a:solidFill>
                          <a:srgbClr val="FFF0A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ctr">
                    <a:solidFill>
                      <a:srgbClr val="BB582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3200" kern="100" dirty="0">
                          <a:solidFill>
                            <a:srgbClr val="FFF0A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未受獎補助私校單獨招生</a:t>
                      </a:r>
                      <a:endParaRPr lang="zh-TW" sz="3200" kern="100" dirty="0">
                        <a:solidFill>
                          <a:srgbClr val="FFF0A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ctr">
                    <a:solidFill>
                      <a:srgbClr val="BB58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9990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3200" kern="100" dirty="0">
                          <a:solidFill>
                            <a:srgbClr val="FEF79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科學班</a:t>
                      </a:r>
                    </a:p>
                  </a:txBody>
                  <a:tcPr marL="51434" marR="51434" marT="0" marB="0">
                    <a:solidFill>
                      <a:srgbClr val="A493C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3200" kern="100" dirty="0">
                          <a:solidFill>
                            <a:srgbClr val="FEF79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藝術才能班</a:t>
                      </a:r>
                    </a:p>
                  </a:txBody>
                  <a:tcPr marL="51434" marR="51434" marT="0" marB="0">
                    <a:solidFill>
                      <a:srgbClr val="A493C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3200" kern="100" dirty="0">
                          <a:solidFill>
                            <a:srgbClr val="FEF79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職業類群科</a:t>
                      </a:r>
                    </a:p>
                  </a:txBody>
                  <a:tcPr marL="51434" marR="51434" marT="0" marB="0">
                    <a:solidFill>
                      <a:srgbClr val="A493C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3200" kern="100" dirty="0">
                          <a:solidFill>
                            <a:srgbClr val="FEF79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體育班</a:t>
                      </a:r>
                    </a:p>
                  </a:txBody>
                  <a:tcPr marL="51434" marR="51434" marT="0" marB="0">
                    <a:solidFill>
                      <a:srgbClr val="A493C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3200" kern="100" dirty="0">
                          <a:solidFill>
                            <a:srgbClr val="FFF0A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獨招</a:t>
                      </a:r>
                      <a:endParaRPr lang="zh-TW" sz="3200" kern="100" dirty="0">
                        <a:solidFill>
                          <a:srgbClr val="FFF0A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ctr">
                    <a:solidFill>
                      <a:srgbClr val="BB582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3200" kern="100" dirty="0">
                          <a:solidFill>
                            <a:srgbClr val="FFF0A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甄試</a:t>
                      </a:r>
                      <a:endParaRPr lang="zh-TW" sz="3200" kern="100" dirty="0">
                        <a:solidFill>
                          <a:srgbClr val="FFF0A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ctr">
                    <a:solidFill>
                      <a:srgbClr val="BB582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3200" kern="100" dirty="0">
                          <a:solidFill>
                            <a:srgbClr val="FFF0A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甄審</a:t>
                      </a:r>
                      <a:endParaRPr lang="zh-TW" sz="3200" kern="100" dirty="0">
                        <a:solidFill>
                          <a:srgbClr val="FFF0A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ctr">
                    <a:solidFill>
                      <a:srgbClr val="BB582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3B1048F5-4518-408D-ADB0-E20E1CF3C994}"/>
              </a:ext>
            </a:extLst>
          </p:cNvPr>
          <p:cNvCxnSpPr/>
          <p:nvPr/>
        </p:nvCxnSpPr>
        <p:spPr>
          <a:xfrm>
            <a:off x="7934325" y="1514475"/>
            <a:ext cx="17463" cy="3186113"/>
          </a:xfrm>
          <a:prstGeom prst="line">
            <a:avLst/>
          </a:prstGeom>
          <a:ln w="95250" cap="flat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54B5E4BC-2C9F-4593-AFBF-D5540AC1A089}"/>
              </a:ext>
            </a:extLst>
          </p:cNvPr>
          <p:cNvSpPr/>
          <p:nvPr/>
        </p:nvSpPr>
        <p:spPr>
          <a:xfrm>
            <a:off x="974725" y="4768850"/>
            <a:ext cx="10547350" cy="1752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295C828-692D-4211-AA33-DF3D173C0226}"/>
              </a:ext>
            </a:extLst>
          </p:cNvPr>
          <p:cNvSpPr/>
          <p:nvPr/>
        </p:nvSpPr>
        <p:spPr>
          <a:xfrm>
            <a:off x="974725" y="1362075"/>
            <a:ext cx="10547350" cy="28559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11972" name="內容版面配置區 2"/>
          <p:cNvSpPr>
            <a:spLocks noGrp="1"/>
          </p:cNvSpPr>
          <p:nvPr>
            <p:ph idx="1"/>
          </p:nvPr>
        </p:nvSpPr>
        <p:spPr>
          <a:xfrm>
            <a:off x="1100138" y="1528763"/>
            <a:ext cx="10296525" cy="4662487"/>
          </a:xfrm>
        </p:spPr>
        <p:txBody>
          <a:bodyPr/>
          <a:lstStyle/>
          <a:p>
            <a:pPr marL="0" indent="0">
              <a:lnSpc>
                <a:spcPct val="110000"/>
              </a:lnSpc>
              <a:spcAft>
                <a:spcPts val="600"/>
              </a:spcAft>
              <a:buFont typeface="Wingdings 3" panose="05040102010807070707" pitchFamily="18" charset="2"/>
              <a:buNone/>
            </a:pPr>
            <a:r>
              <a:rPr lang="zh-TW" altLang="en-US" sz="2500" b="1" dirty="0">
                <a:solidFill>
                  <a:srgbClr val="0000FF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多元學習表現（積分上限</a:t>
            </a:r>
            <a:r>
              <a:rPr lang="en-US" altLang="zh-TW" sz="2500" b="1" dirty="0">
                <a:solidFill>
                  <a:srgbClr val="0000FF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15</a:t>
            </a:r>
            <a:r>
              <a:rPr lang="zh-TW" altLang="en-US" sz="2500" b="1" dirty="0">
                <a:solidFill>
                  <a:srgbClr val="0000FF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分）</a:t>
            </a:r>
            <a:endParaRPr lang="en-US" altLang="zh-TW" sz="2500" b="1" dirty="0">
              <a:solidFill>
                <a:srgbClr val="0000FF"/>
              </a:solidFill>
              <a:latin typeface="Book Antiqua" panose="02040602050305030304" pitchFamily="18" charset="0"/>
              <a:ea typeface="標楷體" panose="03000509000000000000" pitchFamily="65" charset="-120"/>
            </a:endParaRPr>
          </a:p>
          <a:p>
            <a:pPr lvl="1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zh-TW" altLang="en-US" sz="2000" b="1" dirty="0">
                <a:solidFill>
                  <a:srgbClr val="0000FF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  競 賽</a:t>
            </a:r>
            <a:r>
              <a:rPr lang="zh-TW" altLang="en-US" sz="2000" b="1" dirty="0">
                <a:solidFill>
                  <a:srgbClr val="7030A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（積分上限</a:t>
            </a:r>
            <a:r>
              <a:rPr lang="en-US" altLang="zh-TW" sz="2000" b="1" dirty="0">
                <a:solidFill>
                  <a:srgbClr val="7030A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7</a:t>
            </a:r>
            <a:r>
              <a:rPr lang="zh-TW" altLang="en-US" sz="2000" b="1" dirty="0">
                <a:solidFill>
                  <a:srgbClr val="7030A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分）</a:t>
            </a:r>
          </a:p>
          <a:p>
            <a:pPr lvl="1">
              <a:lnSpc>
                <a:spcPct val="110000"/>
              </a:lnSpc>
              <a:spcAft>
                <a:spcPts val="600"/>
              </a:spcAft>
              <a:buFont typeface="Century Gothic" panose="020B0502020202020204" pitchFamily="34" charset="0"/>
              <a:buAutoNum type="arabicParenR"/>
            </a:pPr>
            <a:r>
              <a:rPr lang="zh-TW" altLang="en-US" sz="2000" dirty="0">
                <a:solidFill>
                  <a:srgbClr val="0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核分標準：招生簡章表列之「國際、全國、區域及縣市」競賽項目</a:t>
            </a:r>
            <a:endParaRPr lang="en-US" altLang="zh-TW" sz="2000" dirty="0">
              <a:solidFill>
                <a:srgbClr val="000000"/>
              </a:solidFill>
              <a:latin typeface="Book Antiqua" panose="02040602050305030304" pitchFamily="18" charset="0"/>
              <a:ea typeface="標楷體" panose="03000509000000000000" pitchFamily="65" charset="-120"/>
            </a:endParaRPr>
          </a:p>
          <a:p>
            <a:pPr lvl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Wingdings 3" panose="05040102010807070707" pitchFamily="18" charset="2"/>
              <a:buNone/>
            </a:pPr>
            <a:r>
              <a:rPr lang="zh-TW" altLang="en-US" sz="2000" dirty="0">
                <a:solidFill>
                  <a:srgbClr val="C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    區域及縣（市）競賽以縣市政府主辦者為限，獲獎證明之落款人在縣市須為縣市</a:t>
            </a:r>
            <a:endParaRPr lang="en-US" altLang="zh-TW" sz="2000" dirty="0">
              <a:solidFill>
                <a:srgbClr val="C00000"/>
              </a:solidFill>
              <a:latin typeface="Book Antiqua" panose="02040602050305030304" pitchFamily="18" charset="0"/>
              <a:ea typeface="標楷體" panose="03000509000000000000" pitchFamily="65" charset="-120"/>
            </a:endParaRPr>
          </a:p>
          <a:p>
            <a:pPr lvl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Wingdings 3" panose="05040102010807070707" pitchFamily="18" charset="2"/>
              <a:buNone/>
            </a:pPr>
            <a:r>
              <a:rPr lang="zh-TW" altLang="en-US" sz="2000" dirty="0">
                <a:solidFill>
                  <a:srgbClr val="C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    長，在直轄市須為市長或其所屬一級機關首長。</a:t>
            </a:r>
            <a:endParaRPr lang="en-US" altLang="zh-TW" sz="2000" dirty="0">
              <a:solidFill>
                <a:srgbClr val="C00000"/>
              </a:solidFill>
              <a:latin typeface="Book Antiqua" panose="02040602050305030304" pitchFamily="18" charset="0"/>
              <a:ea typeface="標楷體" panose="03000509000000000000" pitchFamily="65" charset="-120"/>
            </a:endParaRPr>
          </a:p>
          <a:p>
            <a:pPr lvl="1">
              <a:lnSpc>
                <a:spcPct val="110000"/>
              </a:lnSpc>
              <a:spcAft>
                <a:spcPts val="600"/>
              </a:spcAft>
              <a:buFont typeface="Century Gothic" panose="020B0502020202020204" pitchFamily="34" charset="0"/>
              <a:buAutoNum type="arabicParenR" startAt="2"/>
            </a:pPr>
            <a:r>
              <a:rPr lang="zh-TW" altLang="en-US" sz="2000" dirty="0">
                <a:solidFill>
                  <a:srgbClr val="0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採計期間：</a:t>
            </a:r>
            <a:r>
              <a:rPr lang="zh-TW" altLang="en-US" sz="2000" dirty="0">
                <a:latin typeface="Book Antiqua" panose="02040602050305030304" pitchFamily="18" charset="0"/>
                <a:ea typeface="標楷體" panose="03000509000000000000" pitchFamily="65" charset="-120"/>
              </a:rPr>
              <a:t>免試生</a:t>
            </a:r>
            <a:r>
              <a:rPr lang="zh-TW" altLang="en-US" sz="2000" b="1" u="sng" dirty="0">
                <a:solidFill>
                  <a:srgbClr val="C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國中就學期間至</a:t>
            </a:r>
            <a:r>
              <a:rPr lang="en-US" altLang="zh-TW" sz="2000" b="1" u="sng" dirty="0" smtClean="0">
                <a:solidFill>
                  <a:srgbClr val="C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110</a:t>
            </a:r>
            <a:r>
              <a:rPr lang="zh-TW" altLang="en-US" sz="2000" b="1" u="sng" dirty="0" smtClean="0">
                <a:solidFill>
                  <a:srgbClr val="C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年</a:t>
            </a:r>
            <a:r>
              <a:rPr lang="en-US" altLang="zh-TW" sz="2000" b="1" u="sng" dirty="0">
                <a:solidFill>
                  <a:srgbClr val="C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5</a:t>
            </a:r>
            <a:r>
              <a:rPr lang="zh-TW" altLang="en-US" sz="2000" b="1" u="sng" dirty="0">
                <a:solidFill>
                  <a:srgbClr val="C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月</a:t>
            </a:r>
            <a:r>
              <a:rPr lang="en-US" altLang="zh-TW" sz="2000" b="1" u="sng" dirty="0">
                <a:solidFill>
                  <a:srgbClr val="C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14</a:t>
            </a:r>
            <a:r>
              <a:rPr lang="zh-TW" altLang="en-US" sz="2000" b="1" u="sng" dirty="0">
                <a:solidFill>
                  <a:srgbClr val="C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日（含）止</a:t>
            </a:r>
            <a:endParaRPr lang="en-US" altLang="zh-TW" sz="1800" b="1" dirty="0">
              <a:solidFill>
                <a:srgbClr val="0000FF"/>
              </a:solidFill>
              <a:latin typeface="Book Antiqua" panose="02040602050305030304" pitchFamily="18" charset="0"/>
              <a:ea typeface="標楷體" panose="03000509000000000000" pitchFamily="65" charset="-120"/>
            </a:endParaRPr>
          </a:p>
          <a:p>
            <a:pPr lvl="1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zh-TW" altLang="en-US" sz="2000" b="1" dirty="0">
                <a:solidFill>
                  <a:srgbClr val="0000FF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  服務學習</a:t>
            </a:r>
            <a:r>
              <a:rPr lang="zh-TW" altLang="en-US" sz="2000" b="1" dirty="0">
                <a:solidFill>
                  <a:srgbClr val="7030A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（積分上限</a:t>
            </a:r>
            <a:r>
              <a:rPr lang="en-US" altLang="zh-TW" sz="2000" b="1" dirty="0">
                <a:solidFill>
                  <a:srgbClr val="7030A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15</a:t>
            </a:r>
            <a:r>
              <a:rPr lang="zh-TW" altLang="en-US" sz="2000" b="1" dirty="0">
                <a:solidFill>
                  <a:srgbClr val="7030A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分）</a:t>
            </a:r>
            <a:endParaRPr lang="en-US" altLang="zh-TW" sz="2000" b="1" dirty="0">
              <a:solidFill>
                <a:srgbClr val="7030A0"/>
              </a:solidFill>
              <a:latin typeface="Book Antiqua" panose="02040602050305030304" pitchFamily="18" charset="0"/>
              <a:ea typeface="標楷體" panose="03000509000000000000" pitchFamily="65" charset="-120"/>
            </a:endParaRPr>
          </a:p>
          <a:p>
            <a:pPr lvl="1">
              <a:lnSpc>
                <a:spcPct val="110000"/>
              </a:lnSpc>
              <a:spcAft>
                <a:spcPts val="600"/>
              </a:spcAft>
              <a:buFont typeface="Century Gothic" panose="020B0502020202020204" pitchFamily="34" charset="0"/>
              <a:buAutoNum type="arabicParenR"/>
            </a:pPr>
            <a:r>
              <a:rPr lang="zh-TW" altLang="en-US" sz="2000" dirty="0">
                <a:solidFill>
                  <a:srgbClr val="0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核分標準：</a:t>
            </a:r>
            <a:r>
              <a:rPr lang="zh-TW" altLang="en-US" sz="2000" b="1" u="sng" dirty="0">
                <a:solidFill>
                  <a:srgbClr val="C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班級幹部、小老師或社團幹部任滿一學期得</a:t>
            </a:r>
            <a:r>
              <a:rPr lang="en-US" altLang="zh-TW" sz="2000" b="1" u="sng" dirty="0">
                <a:solidFill>
                  <a:srgbClr val="C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2</a:t>
            </a:r>
            <a:r>
              <a:rPr lang="zh-TW" altLang="en-US" sz="2000" b="1" u="sng" dirty="0">
                <a:solidFill>
                  <a:srgbClr val="C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分；服務每滿</a:t>
            </a:r>
            <a:r>
              <a:rPr lang="en-US" altLang="zh-TW" sz="2000" b="1" u="sng" dirty="0">
                <a:solidFill>
                  <a:srgbClr val="C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1</a:t>
            </a:r>
            <a:r>
              <a:rPr lang="zh-TW" altLang="en-US" sz="2000" b="1" u="sng" dirty="0">
                <a:solidFill>
                  <a:srgbClr val="C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小時得</a:t>
            </a:r>
            <a:r>
              <a:rPr lang="en-US" altLang="zh-TW" sz="2000" b="1" u="sng" dirty="0">
                <a:solidFill>
                  <a:srgbClr val="C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0.25</a:t>
            </a:r>
            <a:r>
              <a:rPr lang="zh-TW" altLang="en-US" sz="2000" b="1" u="sng" dirty="0">
                <a:solidFill>
                  <a:srgbClr val="C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分</a:t>
            </a:r>
            <a:endParaRPr lang="en-US" altLang="zh-TW" sz="2000" b="1" u="sng" dirty="0">
              <a:solidFill>
                <a:srgbClr val="C00000"/>
              </a:solidFill>
              <a:latin typeface="Book Antiqua" panose="02040602050305030304" pitchFamily="18" charset="0"/>
              <a:ea typeface="標楷體" panose="03000509000000000000" pitchFamily="65" charset="-120"/>
            </a:endParaRPr>
          </a:p>
          <a:p>
            <a:pPr lvl="1">
              <a:lnSpc>
                <a:spcPct val="110000"/>
              </a:lnSpc>
              <a:spcAft>
                <a:spcPts val="600"/>
              </a:spcAft>
              <a:buFont typeface="Century Gothic" panose="020B0502020202020204" pitchFamily="34" charset="0"/>
              <a:buAutoNum type="arabicParenR"/>
            </a:pPr>
            <a:r>
              <a:rPr lang="zh-TW" altLang="en-US" sz="2000" dirty="0">
                <a:solidFill>
                  <a:srgbClr val="0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採計期間：</a:t>
            </a:r>
            <a:r>
              <a:rPr lang="zh-TW" altLang="en-US" sz="2000" b="1" u="sng" dirty="0">
                <a:solidFill>
                  <a:srgbClr val="C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國中就學期間至</a:t>
            </a:r>
            <a:r>
              <a:rPr lang="en-US" altLang="zh-TW" sz="2000" b="1" u="sng" dirty="0" smtClean="0">
                <a:solidFill>
                  <a:srgbClr val="C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110</a:t>
            </a:r>
            <a:r>
              <a:rPr lang="zh-TW" altLang="en-US" sz="2000" b="1" u="sng" dirty="0" smtClean="0">
                <a:solidFill>
                  <a:srgbClr val="C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年</a:t>
            </a:r>
            <a:r>
              <a:rPr lang="en-US" altLang="zh-TW" sz="2000" b="1" u="sng" dirty="0">
                <a:solidFill>
                  <a:srgbClr val="C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5</a:t>
            </a:r>
            <a:r>
              <a:rPr lang="zh-TW" altLang="en-US" sz="2000" b="1" u="sng" dirty="0">
                <a:solidFill>
                  <a:srgbClr val="C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月</a:t>
            </a:r>
            <a:r>
              <a:rPr lang="en-US" altLang="zh-TW" sz="2000" b="1" u="sng" dirty="0">
                <a:solidFill>
                  <a:srgbClr val="C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14</a:t>
            </a:r>
            <a:r>
              <a:rPr lang="zh-TW" altLang="en-US" sz="2000" b="1" u="sng" dirty="0">
                <a:solidFill>
                  <a:srgbClr val="C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日（含）止</a:t>
            </a:r>
            <a:endParaRPr lang="en-US" altLang="zh-TW" sz="1900" b="1" dirty="0">
              <a:solidFill>
                <a:srgbClr val="7030A0"/>
              </a:solidFill>
              <a:latin typeface="Book Antiqua" panose="02040602050305030304" pitchFamily="18" charset="0"/>
              <a:ea typeface="標楷體" panose="03000509000000000000" pitchFamily="65" charset="-120"/>
            </a:endParaRPr>
          </a:p>
          <a:p>
            <a:pPr lvl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Wingdings 3" panose="05040102010807070707" pitchFamily="18" charset="2"/>
              <a:buNone/>
            </a:pPr>
            <a:endParaRPr lang="en-US" altLang="zh-TW" sz="1900" dirty="0">
              <a:solidFill>
                <a:srgbClr val="000000"/>
              </a:solidFill>
              <a:latin typeface="Book Antiqua" panose="02040602050305030304" pitchFamily="18" charset="0"/>
              <a:ea typeface="標楷體" panose="03000509000000000000" pitchFamily="65" charset="-120"/>
            </a:endParaRPr>
          </a:p>
          <a:p>
            <a:pPr marL="0" indent="0">
              <a:lnSpc>
                <a:spcPct val="80000"/>
              </a:lnSpc>
            </a:pPr>
            <a:endParaRPr lang="en-US" altLang="zh-TW" sz="1000" dirty="0">
              <a:solidFill>
                <a:srgbClr val="000000"/>
              </a:solidFill>
              <a:latin typeface="Book Antiqua" panose="02040602050305030304" pitchFamily="18" charset="0"/>
              <a:ea typeface="標楷體" panose="03000509000000000000" pitchFamily="65" charset="-120"/>
            </a:endParaRPr>
          </a:p>
          <a:p>
            <a:pPr marL="0" indent="0">
              <a:lnSpc>
                <a:spcPct val="80000"/>
              </a:lnSpc>
            </a:pPr>
            <a:endParaRPr lang="en-US" altLang="zh-TW" sz="1000" dirty="0">
              <a:latin typeface="Book Antiqua" panose="02040602050305030304" pitchFamily="18" charset="0"/>
            </a:endParaRPr>
          </a:p>
          <a:p>
            <a:pPr marL="0" indent="0">
              <a:lnSpc>
                <a:spcPct val="80000"/>
              </a:lnSpc>
            </a:pPr>
            <a:endParaRPr lang="zh-TW" altLang="en-US" sz="1000" dirty="0">
              <a:latin typeface="Book Antiqua" panose="02040602050305030304" pitchFamily="18" charset="0"/>
            </a:endParaRPr>
          </a:p>
        </p:txBody>
      </p:sp>
      <p:sp>
        <p:nvSpPr>
          <p:cNvPr id="211973" name="標題 1"/>
          <p:cNvSpPr txBox="1">
            <a:spLocks/>
          </p:cNvSpPr>
          <p:nvPr/>
        </p:nvSpPr>
        <p:spPr bwMode="auto">
          <a:xfrm>
            <a:off x="1524000" y="496888"/>
            <a:ext cx="9998075" cy="67945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557213" indent="-214313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8572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0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2001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15430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0002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4574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29146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3718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TW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kumimoji="0" lang="en-US" altLang="zh-TW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五專優先免試比序積分</a:t>
            </a:r>
            <a:r>
              <a:rPr kumimoji="0" lang="en-US" altLang="zh-TW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kumimoji="0" lang="zh-TW" altLang="en-US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多元學習表現</a:t>
            </a:r>
          </a:p>
        </p:txBody>
      </p:sp>
      <p:sp>
        <p:nvSpPr>
          <p:cNvPr id="211974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BD0DC6DF-DB0B-4DB4-8E43-2534AAC9CB54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90</a:t>
            </a:fld>
            <a:endParaRPr kumimoji="0" lang="zh-TW" altLang="en-US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05443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標題 1"/>
          <p:cNvSpPr txBox="1">
            <a:spLocks/>
          </p:cNvSpPr>
          <p:nvPr/>
        </p:nvSpPr>
        <p:spPr bwMode="auto">
          <a:xfrm>
            <a:off x="1592263" y="447675"/>
            <a:ext cx="9694862" cy="67945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557213" indent="-214313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8572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0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2001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15430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0002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4574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29146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3718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TW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kumimoji="0" lang="en-US" altLang="zh-TW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五專優先免試比序積分</a:t>
            </a:r>
            <a:r>
              <a:rPr kumimoji="0" lang="en-US" altLang="zh-TW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kumimoji="0" lang="zh-TW" altLang="en-US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多元學習表現</a:t>
            </a:r>
          </a:p>
        </p:txBody>
      </p:sp>
      <p:sp>
        <p:nvSpPr>
          <p:cNvPr id="214019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2E47B6B1-B541-4CBC-9291-9A54718A6A8C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91</a:t>
            </a:fld>
            <a:endParaRPr kumimoji="0" lang="zh-TW" altLang="en-US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214020" name="內容版面配置區 2"/>
          <p:cNvSpPr>
            <a:spLocks noGrp="1"/>
          </p:cNvSpPr>
          <p:nvPr>
            <p:ph idx="1"/>
          </p:nvPr>
        </p:nvSpPr>
        <p:spPr>
          <a:xfrm>
            <a:off x="1662113" y="1482725"/>
            <a:ext cx="9555162" cy="4756150"/>
          </a:xfrm>
        </p:spPr>
        <p:txBody>
          <a:bodyPr/>
          <a:lstStyle/>
          <a:p>
            <a:pPr>
              <a:buFontTx/>
              <a:buBlip>
                <a:blip r:embed="rId3"/>
              </a:buBlip>
            </a:pP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高中職免試</a:t>
            </a:r>
            <a:r>
              <a:rPr lang="zh-TW" altLang="zh-TW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服務學習五學期</a:t>
            </a:r>
            <a:r>
              <a:rPr lang="en-US" altLang="zh-TW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七上到九上</a:t>
            </a:r>
            <a:r>
              <a:rPr lang="en-US" altLang="zh-TW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達到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50</a:t>
            </a:r>
            <a:r>
              <a:rPr lang="zh-TW" altLang="zh-TW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小時以上即可拿到滿分</a:t>
            </a:r>
            <a:r>
              <a:rPr lang="en-US" altLang="zh-TW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每小時以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0.3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分計，</a:t>
            </a:r>
            <a:r>
              <a:rPr lang="zh-TW" altLang="zh-TW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採計至</a:t>
            </a:r>
            <a:r>
              <a:rPr lang="en-US" altLang="zh-TW" sz="2800" dirty="0" smtClean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zh-TW" sz="2800" dirty="0" smtClean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zh-TW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800" dirty="0" smtClean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17</a:t>
            </a:r>
            <a:r>
              <a:rPr lang="zh-TW" altLang="zh-TW" sz="2800" dirty="0" smtClean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zh-TW" altLang="en-US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止</a:t>
            </a:r>
            <a:r>
              <a:rPr lang="en-US" altLang="zh-TW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>
              <a:solidFill>
                <a:srgbClr val="00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Tx/>
              <a:buBlip>
                <a:blip r:embed="rId3"/>
              </a:buBlip>
            </a:pP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五專聯合免試</a:t>
            </a:r>
            <a:r>
              <a:rPr lang="zh-TW" altLang="en-US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服務學習採計最高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56</a:t>
            </a:r>
            <a:r>
              <a:rPr lang="zh-TW" altLang="en-US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小時。</a:t>
            </a:r>
            <a:r>
              <a:rPr lang="en-US" altLang="zh-TW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五專滿</a:t>
            </a:r>
            <a:r>
              <a:rPr lang="en-US" altLang="zh-TW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en-US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小時得</a:t>
            </a:r>
            <a:r>
              <a:rPr lang="en-US" altLang="zh-TW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分，幹部</a:t>
            </a:r>
            <a:r>
              <a:rPr lang="en-US" altLang="zh-TW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學期得</a:t>
            </a:r>
            <a:r>
              <a:rPr lang="en-US" altLang="zh-TW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分，合計最高</a:t>
            </a:r>
            <a:r>
              <a:rPr lang="en-US" altLang="zh-TW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en-US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分，</a:t>
            </a:r>
            <a:r>
              <a:rPr lang="zh-TW" altLang="zh-TW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採計至</a:t>
            </a:r>
            <a:r>
              <a:rPr lang="en-US" altLang="zh-TW" sz="2800" dirty="0" smtClean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zh-TW" sz="2800" dirty="0" smtClean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zh-TW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lang="zh-TW" altLang="zh-TW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en-US" altLang="zh-TW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含</a:t>
            </a:r>
            <a:r>
              <a:rPr lang="en-US" altLang="zh-TW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止</a:t>
            </a:r>
            <a:r>
              <a:rPr lang="en-US" altLang="zh-TW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>
              <a:buFontTx/>
              <a:buBlip>
                <a:blip r:embed="rId3"/>
              </a:buBlip>
            </a:pP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五專優先免試</a:t>
            </a:r>
            <a:r>
              <a:rPr lang="zh-TW" altLang="en-US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採計最高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60</a:t>
            </a:r>
            <a:r>
              <a:rPr lang="zh-TW" altLang="en-US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小時。</a:t>
            </a:r>
            <a:r>
              <a:rPr lang="en-US" altLang="zh-TW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(</a:t>
            </a:r>
            <a:r>
              <a:rPr lang="zh-TW" altLang="en-US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五專優先免試滿</a:t>
            </a:r>
            <a:r>
              <a:rPr lang="en-US" altLang="zh-TW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小時得</a:t>
            </a:r>
            <a:r>
              <a:rPr lang="en-US" altLang="zh-TW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0.25</a:t>
            </a:r>
            <a:r>
              <a:rPr lang="zh-TW" altLang="en-US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分，最高採計</a:t>
            </a:r>
            <a:r>
              <a:rPr lang="en-US" altLang="zh-TW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lang="zh-TW" altLang="en-US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分，競賽最高</a:t>
            </a:r>
            <a:r>
              <a:rPr lang="en-US" altLang="zh-TW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en-US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分，班級幹部、小老師、社團幹部每滿</a:t>
            </a:r>
            <a:r>
              <a:rPr lang="en-US" altLang="zh-TW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學期得</a:t>
            </a:r>
            <a:r>
              <a:rPr lang="en-US" altLang="zh-TW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分，合計最高</a:t>
            </a:r>
            <a:r>
              <a:rPr lang="en-US" altLang="zh-TW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lang="zh-TW" altLang="en-US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分，</a:t>
            </a:r>
            <a:r>
              <a:rPr lang="zh-TW" altLang="zh-TW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採計至</a:t>
            </a:r>
            <a:r>
              <a:rPr lang="en-US" altLang="zh-TW" sz="2800" dirty="0" smtClean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zh-TW" sz="2800" dirty="0" smtClean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zh-TW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lang="zh-TW" altLang="zh-TW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en-US" altLang="zh-TW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含</a:t>
            </a:r>
            <a:r>
              <a:rPr lang="en-US" altLang="zh-TW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止</a:t>
            </a:r>
            <a:endParaRPr lang="en-US" altLang="zh-TW" sz="2800" dirty="0">
              <a:solidFill>
                <a:srgbClr val="00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7000229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內容版面配置區 2"/>
          <p:cNvSpPr>
            <a:spLocks noGrp="1"/>
          </p:cNvSpPr>
          <p:nvPr>
            <p:ph idx="1"/>
          </p:nvPr>
        </p:nvSpPr>
        <p:spPr>
          <a:xfrm>
            <a:off x="1023938" y="1571625"/>
            <a:ext cx="10910887" cy="1347788"/>
          </a:xfrm>
        </p:spPr>
        <p:txBody>
          <a:bodyPr/>
          <a:lstStyle/>
          <a:p>
            <a:pPr>
              <a:buFont typeface="Wingdings" panose="05000000000000000000" pitchFamily="2" charset="2"/>
              <a:buChar char="u"/>
            </a:pPr>
            <a:r>
              <a:rPr lang="zh-TW" altLang="en-US" sz="3000">
                <a:latin typeface="標楷體" panose="03000509000000000000" pitchFamily="65" charset="-120"/>
                <a:ea typeface="標楷體" panose="03000509000000000000" pitchFamily="65" charset="-120"/>
              </a:rPr>
              <a:t>積分上限為</a:t>
            </a:r>
            <a:r>
              <a:rPr lang="en-US" altLang="zh-TW" sz="3000">
                <a:latin typeface="Book Antiqua" panose="02040602050305030304" pitchFamily="18" charset="0"/>
                <a:ea typeface="標楷體" panose="03000509000000000000" pitchFamily="65" charset="-120"/>
              </a:rPr>
              <a:t>3</a:t>
            </a:r>
            <a:r>
              <a:rPr lang="zh-TW" altLang="en-US" sz="3000">
                <a:latin typeface="標楷體" panose="03000509000000000000" pitchFamily="65" charset="-120"/>
                <a:ea typeface="標楷體" panose="03000509000000000000" pitchFamily="65" charset="-120"/>
              </a:rPr>
              <a:t>分，採計</a:t>
            </a:r>
            <a:r>
              <a:rPr lang="zh-TW" altLang="en-US" sz="30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「技藝教育」課程</a:t>
            </a:r>
            <a:r>
              <a:rPr lang="zh-TW" altLang="en-US" sz="3000">
                <a:latin typeface="標楷體" panose="03000509000000000000" pitchFamily="65" charset="-120"/>
                <a:ea typeface="標楷體" panose="03000509000000000000" pitchFamily="65" charset="-120"/>
              </a:rPr>
              <a:t>平均成績。</a:t>
            </a:r>
            <a:endParaRPr lang="en-US" altLang="zh-TW" sz="30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zh-TW" altLang="en-US" sz="3000">
                <a:latin typeface="標楷體" panose="03000509000000000000" pitchFamily="65" charset="-120"/>
                <a:ea typeface="標楷體" panose="03000509000000000000" pitchFamily="65" charset="-120"/>
              </a:rPr>
              <a:t>單修一學期者以一學期成績計算，不須平均計算分數。</a:t>
            </a: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1A33D2A4-4F4B-4B6E-9671-0D21E64D12AA}"/>
              </a:ext>
            </a:extLst>
          </p:cNvPr>
          <p:cNvGraphicFramePr>
            <a:graphicFrameLocks noGrp="1"/>
          </p:cNvGraphicFramePr>
          <p:nvPr/>
        </p:nvGraphicFramePr>
        <p:xfrm>
          <a:off x="1592263" y="2844623"/>
          <a:ext cx="9151620" cy="1962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03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03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03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303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303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813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="1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平均成績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b="0" dirty="0">
                          <a:solidFill>
                            <a:schemeClr val="dk1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100~90</a:t>
                      </a:r>
                      <a:endParaRPr lang="zh-TW" altLang="en-US" sz="3200" b="0" dirty="0">
                        <a:latin typeface="Book Antiqua" panose="0204060205030503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b="0" i="0" u="none" strike="noStrike" kern="1200" baseline="0" dirty="0">
                          <a:solidFill>
                            <a:schemeClr val="dk1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89</a:t>
                      </a:r>
                      <a:r>
                        <a:rPr lang="en-US" altLang="zh-TW" sz="2800" b="1" kern="1200" baseline="300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+</a:t>
                      </a:r>
                      <a:r>
                        <a:rPr lang="en-US" altLang="zh-TW" sz="3200" b="0" dirty="0">
                          <a:solidFill>
                            <a:schemeClr val="dk1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~80</a:t>
                      </a:r>
                      <a:endParaRPr lang="zh-TW" altLang="en-US" sz="3200" b="0" dirty="0">
                        <a:latin typeface="Book Antiqua" panose="0204060205030503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b="0" i="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標楷體" pitchFamily="65" charset="-120"/>
                          <a:cs typeface="+mn-cs"/>
                        </a:rPr>
                        <a:t>79</a:t>
                      </a:r>
                      <a:r>
                        <a:rPr lang="en-US" altLang="zh-TW" sz="2800" b="1" kern="1200" baseline="300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+</a:t>
                      </a:r>
                      <a:r>
                        <a:rPr lang="zh-TW" altLang="en-US" sz="3200" b="0" dirty="0">
                          <a:solidFill>
                            <a:schemeClr val="dk1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～</a:t>
                      </a:r>
                      <a:r>
                        <a:rPr lang="en-US" altLang="zh-TW" sz="3200" b="0" dirty="0">
                          <a:solidFill>
                            <a:schemeClr val="dk1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70</a:t>
                      </a:r>
                      <a:endParaRPr lang="zh-TW" altLang="en-US" sz="3200" b="0" dirty="0">
                        <a:latin typeface="Book Antiqua" panose="0204060205030503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b="0" i="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標楷體" pitchFamily="65" charset="-120"/>
                          <a:cs typeface="+mn-cs"/>
                        </a:rPr>
                        <a:t>69</a:t>
                      </a:r>
                      <a:r>
                        <a:rPr lang="en-US" altLang="zh-TW" sz="2800" b="1" kern="1200" baseline="300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+</a:t>
                      </a:r>
                      <a:r>
                        <a:rPr lang="zh-TW" altLang="en-US" sz="3200" b="0" dirty="0">
                          <a:solidFill>
                            <a:schemeClr val="dk1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～</a:t>
                      </a:r>
                      <a:r>
                        <a:rPr lang="en-US" altLang="zh-TW" sz="3200" b="0" dirty="0">
                          <a:solidFill>
                            <a:schemeClr val="dk1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60</a:t>
                      </a:r>
                      <a:endParaRPr lang="zh-TW" altLang="en-US" sz="3200" b="0" dirty="0">
                        <a:latin typeface="Book Antiqua" panose="0204060205030503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131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300" b="1" kern="1200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>
                                <a:alpha val="90000"/>
                              </a:schemeClr>
                            </a:glow>
                          </a:effectLst>
                          <a:latin typeface="Book Antiqua" panose="02040602050305030304" pitchFamily="18" charset="0"/>
                          <a:ea typeface="標楷體" panose="03000509000000000000" pitchFamily="65" charset="-120"/>
                          <a:cs typeface="+mn-cs"/>
                        </a:rPr>
                        <a:t>核   分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300" b="1" kern="1200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>
                                <a:alpha val="90000"/>
                              </a:schemeClr>
                            </a:glow>
                          </a:effectLst>
                          <a:latin typeface="Book Antiqua" panose="02040602050305030304" pitchFamily="18" charset="0"/>
                          <a:ea typeface="標楷體" panose="03000509000000000000" pitchFamily="65" charset="-120"/>
                          <a:cs typeface="+mn-cs"/>
                        </a:rPr>
                        <a:t>3</a:t>
                      </a:r>
                      <a:endParaRPr lang="zh-TW" altLang="en-US" sz="3300" b="1" kern="1200" dirty="0">
                        <a:solidFill>
                          <a:srgbClr val="FF0000"/>
                        </a:solidFill>
                        <a:effectLst>
                          <a:glow rad="127000">
                            <a:schemeClr val="bg1">
                              <a:alpha val="90000"/>
                            </a:schemeClr>
                          </a:glow>
                        </a:effectLst>
                        <a:latin typeface="Book Antiqua" panose="0204060205030503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300" b="1" kern="1200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>
                                <a:alpha val="90000"/>
                              </a:schemeClr>
                            </a:glow>
                          </a:effectLst>
                          <a:latin typeface="Book Antiqua" panose="02040602050305030304" pitchFamily="18" charset="0"/>
                          <a:ea typeface="標楷體" panose="03000509000000000000" pitchFamily="65" charset="-120"/>
                          <a:cs typeface="+mn-cs"/>
                        </a:rPr>
                        <a:t>2.5</a:t>
                      </a:r>
                      <a:endParaRPr lang="zh-TW" altLang="en-US" sz="3300" b="1" kern="1200" dirty="0">
                        <a:solidFill>
                          <a:srgbClr val="FF0000"/>
                        </a:solidFill>
                        <a:effectLst>
                          <a:glow rad="127000">
                            <a:schemeClr val="bg1">
                              <a:alpha val="90000"/>
                            </a:schemeClr>
                          </a:glow>
                        </a:effectLst>
                        <a:latin typeface="Book Antiqua" panose="0204060205030503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300" b="1" kern="1200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>
                                <a:alpha val="90000"/>
                              </a:schemeClr>
                            </a:glow>
                          </a:effectLst>
                          <a:latin typeface="Book Antiqua" panose="02040602050305030304" pitchFamily="18" charset="0"/>
                          <a:ea typeface="標楷體" panose="03000509000000000000" pitchFamily="65" charset="-120"/>
                          <a:cs typeface="+mn-cs"/>
                        </a:rPr>
                        <a:t>1.5</a:t>
                      </a:r>
                      <a:endParaRPr lang="zh-TW" altLang="en-US" sz="3300" b="1" kern="1200" dirty="0">
                        <a:solidFill>
                          <a:srgbClr val="FF0000"/>
                        </a:solidFill>
                        <a:effectLst>
                          <a:glow rad="127000">
                            <a:schemeClr val="bg1">
                              <a:alpha val="90000"/>
                            </a:schemeClr>
                          </a:glow>
                        </a:effectLst>
                        <a:latin typeface="Book Antiqua" panose="0204060205030503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300" b="1" kern="1200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>
                                <a:alpha val="90000"/>
                              </a:schemeClr>
                            </a:glow>
                          </a:effectLst>
                          <a:latin typeface="Book Antiqua" panose="02040602050305030304" pitchFamily="18" charset="0"/>
                          <a:ea typeface="標楷體" panose="03000509000000000000" pitchFamily="65" charset="-120"/>
                          <a:cs typeface="+mn-cs"/>
                        </a:rPr>
                        <a:t>1.0</a:t>
                      </a:r>
                      <a:endParaRPr lang="zh-TW" altLang="en-US" sz="3300" b="1" kern="1200" dirty="0">
                        <a:solidFill>
                          <a:srgbClr val="FF0000"/>
                        </a:solidFill>
                        <a:effectLst>
                          <a:glow rad="127000">
                            <a:schemeClr val="bg1">
                              <a:alpha val="90000"/>
                            </a:schemeClr>
                          </a:glow>
                        </a:effectLst>
                        <a:latin typeface="Book Antiqua" panose="0204060205030503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6068" name="文字方塊 1"/>
          <p:cNvSpPr txBox="1">
            <a:spLocks noChangeArrowheads="1"/>
          </p:cNvSpPr>
          <p:nvPr/>
        </p:nvSpPr>
        <p:spPr bwMode="auto">
          <a:xfrm>
            <a:off x="1592263" y="4973638"/>
            <a:ext cx="875823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31825" indent="-631825">
              <a:tabLst>
                <a:tab pos="631825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tabLst>
                <a:tab pos="631825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tabLst>
                <a:tab pos="631825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tabLst>
                <a:tab pos="631825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tabLst>
                <a:tab pos="631825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1825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1825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1825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1825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r>
              <a:rPr lang="zh-TW" altLang="en-US" sz="2200" b="1">
                <a:solidFill>
                  <a:srgbClr val="0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註：</a:t>
            </a:r>
            <a:r>
              <a:rPr lang="en-US" altLang="zh-TW" sz="2200" b="1">
                <a:solidFill>
                  <a:srgbClr val="0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	89</a:t>
            </a:r>
            <a:r>
              <a:rPr lang="en-US" altLang="zh-TW" sz="2200" b="1" baseline="30000">
                <a:solidFill>
                  <a:srgbClr val="000000"/>
                </a:solidFill>
                <a:latin typeface="Book Antiqua" panose="02040602050305030304" pitchFamily="18" charset="0"/>
              </a:rPr>
              <a:t>+</a:t>
            </a:r>
            <a:r>
              <a:rPr lang="en-US" altLang="zh-TW" sz="2200" b="1">
                <a:solidFill>
                  <a:srgbClr val="0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~80</a:t>
            </a:r>
            <a:r>
              <a:rPr lang="zh-TW" altLang="en-US" sz="2200" b="1">
                <a:solidFill>
                  <a:srgbClr val="0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係指</a:t>
            </a:r>
            <a:r>
              <a:rPr lang="en-US" altLang="zh-TW" sz="2200" b="1">
                <a:solidFill>
                  <a:srgbClr val="0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80</a:t>
            </a:r>
            <a:r>
              <a:rPr lang="zh-TW" altLang="en-US" sz="2200" b="1">
                <a:solidFill>
                  <a:srgbClr val="0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分以上未滿</a:t>
            </a:r>
            <a:r>
              <a:rPr lang="en-US" altLang="zh-TW" sz="2200" b="1">
                <a:solidFill>
                  <a:srgbClr val="0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90</a:t>
            </a:r>
            <a:r>
              <a:rPr lang="zh-TW" altLang="en-US" sz="2200" b="1">
                <a:solidFill>
                  <a:srgbClr val="0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分，</a:t>
            </a:r>
            <a:r>
              <a:rPr lang="en-US" altLang="zh-TW" sz="2200" b="1">
                <a:solidFill>
                  <a:srgbClr val="0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 79</a:t>
            </a:r>
            <a:r>
              <a:rPr lang="en-US" altLang="zh-TW" sz="2200" b="1" baseline="30000">
                <a:solidFill>
                  <a:srgbClr val="000000"/>
                </a:solidFill>
                <a:latin typeface="Book Antiqua" panose="02040602050305030304" pitchFamily="18" charset="0"/>
              </a:rPr>
              <a:t>+</a:t>
            </a:r>
            <a:r>
              <a:rPr lang="en-US" altLang="zh-TW" sz="2200" b="1">
                <a:solidFill>
                  <a:srgbClr val="0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~70</a:t>
            </a:r>
            <a:r>
              <a:rPr lang="zh-TW" altLang="en-US" sz="2200" b="1">
                <a:solidFill>
                  <a:srgbClr val="0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係指</a:t>
            </a:r>
            <a:r>
              <a:rPr lang="en-US" altLang="zh-TW" sz="2200" b="1">
                <a:solidFill>
                  <a:srgbClr val="0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70</a:t>
            </a:r>
            <a:r>
              <a:rPr lang="zh-TW" altLang="en-US" sz="2200" b="1">
                <a:solidFill>
                  <a:srgbClr val="0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分以上未滿</a:t>
            </a:r>
            <a:r>
              <a:rPr lang="en-US" altLang="zh-TW" sz="2200" b="1">
                <a:solidFill>
                  <a:srgbClr val="0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80</a:t>
            </a:r>
            <a:r>
              <a:rPr lang="zh-TW" altLang="en-US" sz="2200" b="1">
                <a:solidFill>
                  <a:srgbClr val="0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分，</a:t>
            </a:r>
            <a:r>
              <a:rPr lang="en-US" altLang="zh-TW" sz="2200" b="1">
                <a:solidFill>
                  <a:srgbClr val="0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 69</a:t>
            </a:r>
            <a:r>
              <a:rPr lang="en-US" altLang="zh-TW" sz="2200" b="1" baseline="30000">
                <a:solidFill>
                  <a:srgbClr val="000000"/>
                </a:solidFill>
                <a:latin typeface="Book Antiqua" panose="02040602050305030304" pitchFamily="18" charset="0"/>
              </a:rPr>
              <a:t>+</a:t>
            </a:r>
            <a:r>
              <a:rPr lang="en-US" altLang="zh-TW" sz="2200" b="1">
                <a:solidFill>
                  <a:srgbClr val="0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~60</a:t>
            </a:r>
            <a:r>
              <a:rPr lang="zh-TW" altLang="en-US" sz="2200" b="1">
                <a:solidFill>
                  <a:srgbClr val="0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係指</a:t>
            </a:r>
            <a:r>
              <a:rPr lang="en-US" altLang="zh-TW" sz="2200" b="1">
                <a:solidFill>
                  <a:srgbClr val="0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60</a:t>
            </a:r>
            <a:r>
              <a:rPr lang="zh-TW" altLang="en-US" sz="2200" b="1">
                <a:solidFill>
                  <a:srgbClr val="0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分以上未滿</a:t>
            </a:r>
            <a:r>
              <a:rPr lang="en-US" altLang="zh-TW" sz="2200" b="1">
                <a:solidFill>
                  <a:srgbClr val="0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70</a:t>
            </a:r>
            <a:r>
              <a:rPr lang="zh-TW" altLang="en-US" sz="2200" b="1">
                <a:solidFill>
                  <a:srgbClr val="0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分。</a:t>
            </a:r>
            <a:endParaRPr lang="zh-TW" altLang="en-US" sz="2200" b="1"/>
          </a:p>
        </p:txBody>
      </p:sp>
      <p:sp>
        <p:nvSpPr>
          <p:cNvPr id="216069" name="標題 1"/>
          <p:cNvSpPr txBox="1">
            <a:spLocks/>
          </p:cNvSpPr>
          <p:nvPr/>
        </p:nvSpPr>
        <p:spPr bwMode="auto">
          <a:xfrm>
            <a:off x="1592263" y="615950"/>
            <a:ext cx="9101137" cy="67945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557213" indent="-214313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8572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0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2001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15430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0002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4574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29146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3718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TW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kumimoji="0" lang="en-US" altLang="zh-TW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五專優先免試比序積分</a:t>
            </a:r>
            <a:r>
              <a:rPr kumimoji="0" lang="en-US" altLang="zh-TW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kumimoji="0" lang="zh-TW" altLang="en-US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技藝優良</a:t>
            </a:r>
          </a:p>
        </p:txBody>
      </p:sp>
      <p:sp>
        <p:nvSpPr>
          <p:cNvPr id="216070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C18E9C18-E334-40AC-8E09-75AB8BC21521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92</a:t>
            </a:fld>
            <a:endParaRPr kumimoji="0" lang="zh-TW" altLang="en-US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1001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2EA3C240-FBBB-4A13-ABB7-1B079C0FBF43}"/>
              </a:ext>
            </a:extLst>
          </p:cNvPr>
          <p:cNvSpPr/>
          <p:nvPr/>
        </p:nvSpPr>
        <p:spPr>
          <a:xfrm>
            <a:off x="1419225" y="2703513"/>
            <a:ext cx="1728788" cy="107950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400" b="1" dirty="0">
                <a:solidFill>
                  <a:srgbClr val="7030A0"/>
                </a:solidFill>
                <a:latin typeface="Book Antiqua" pitchFamily="18" charset="0"/>
                <a:ea typeface="標楷體" pitchFamily="65" charset="-120"/>
              </a:rPr>
              <a:t>中低收入戶</a:t>
            </a:r>
            <a:endParaRPr lang="en-US" altLang="zh-TW" sz="2400" b="1" dirty="0">
              <a:solidFill>
                <a:srgbClr val="7030A0"/>
              </a:solidFill>
              <a:latin typeface="Book Antiqua" pitchFamily="18" charset="0"/>
              <a:ea typeface="標楷體" pitchFamily="65" charset="-120"/>
            </a:endParaRPr>
          </a:p>
          <a:p>
            <a:pPr algn="ctr">
              <a:defRPr/>
            </a:pPr>
            <a:r>
              <a:rPr lang="zh-TW" altLang="en-US" sz="2400" b="1" dirty="0">
                <a:solidFill>
                  <a:srgbClr val="7030A0"/>
                </a:solidFill>
                <a:latin typeface="Book Antiqua" pitchFamily="18" charset="0"/>
                <a:ea typeface="標楷體" pitchFamily="65" charset="-120"/>
              </a:rPr>
              <a:t>（</a:t>
            </a:r>
            <a:r>
              <a:rPr lang="en-US" altLang="zh-TW" sz="2400" b="1" dirty="0">
                <a:solidFill>
                  <a:srgbClr val="7030A0"/>
                </a:solidFill>
                <a:latin typeface="Book Antiqua" pitchFamily="18" charset="0"/>
                <a:ea typeface="標楷體" pitchFamily="65" charset="-120"/>
              </a:rPr>
              <a:t>1.5</a:t>
            </a:r>
            <a:r>
              <a:rPr lang="zh-TW" altLang="en-US" sz="2400" b="1" dirty="0">
                <a:solidFill>
                  <a:srgbClr val="7030A0"/>
                </a:solidFill>
                <a:latin typeface="Book Antiqua" pitchFamily="18" charset="0"/>
                <a:ea typeface="標楷體" pitchFamily="65" charset="-120"/>
              </a:rPr>
              <a:t>分）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695905F-498E-4E75-A05C-479FF6542030}"/>
              </a:ext>
            </a:extLst>
          </p:cNvPr>
          <p:cNvSpPr/>
          <p:nvPr/>
        </p:nvSpPr>
        <p:spPr>
          <a:xfrm>
            <a:off x="1419225" y="1420813"/>
            <a:ext cx="1728788" cy="107950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400" b="1" dirty="0">
                <a:solidFill>
                  <a:srgbClr val="7030A0"/>
                </a:solidFill>
                <a:latin typeface="Book Antiqua" pitchFamily="18" charset="0"/>
                <a:ea typeface="標楷體" pitchFamily="65" charset="-120"/>
              </a:rPr>
              <a:t>低收入戶</a:t>
            </a:r>
            <a:endParaRPr lang="en-US" altLang="zh-TW" sz="2400" b="1" dirty="0">
              <a:solidFill>
                <a:srgbClr val="7030A0"/>
              </a:solidFill>
              <a:latin typeface="Book Antiqua" pitchFamily="18" charset="0"/>
              <a:ea typeface="標楷體" pitchFamily="65" charset="-120"/>
            </a:endParaRPr>
          </a:p>
          <a:p>
            <a:pPr algn="ctr">
              <a:defRPr/>
            </a:pPr>
            <a:r>
              <a:rPr lang="zh-TW" altLang="en-US" sz="2400" b="1" dirty="0">
                <a:solidFill>
                  <a:srgbClr val="7030A0"/>
                </a:solidFill>
                <a:latin typeface="Book Antiqua" pitchFamily="18" charset="0"/>
                <a:ea typeface="標楷體" pitchFamily="65" charset="-120"/>
              </a:rPr>
              <a:t>（</a:t>
            </a:r>
            <a:r>
              <a:rPr lang="en-US" altLang="zh-TW" sz="2400" b="1" dirty="0">
                <a:solidFill>
                  <a:srgbClr val="7030A0"/>
                </a:solidFill>
                <a:latin typeface="Book Antiqua" pitchFamily="18" charset="0"/>
                <a:ea typeface="標楷體" pitchFamily="65" charset="-120"/>
              </a:rPr>
              <a:t>3</a:t>
            </a:r>
            <a:r>
              <a:rPr lang="zh-TW" altLang="en-US" sz="2400" b="1" dirty="0">
                <a:solidFill>
                  <a:srgbClr val="7030A0"/>
                </a:solidFill>
                <a:latin typeface="Book Antiqua" pitchFamily="18" charset="0"/>
                <a:ea typeface="標楷體" pitchFamily="65" charset="-120"/>
              </a:rPr>
              <a:t>分）</a:t>
            </a:r>
            <a:endParaRPr lang="en-US" altLang="zh-TW" sz="1400" b="1" dirty="0">
              <a:solidFill>
                <a:srgbClr val="0033CC"/>
              </a:solidFill>
              <a:latin typeface="Book Antiqua" pitchFamily="18" charset="0"/>
              <a:ea typeface="標楷體" pitchFamily="65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F262FBA-23C2-4BB8-9B19-42A74749E578}"/>
              </a:ext>
            </a:extLst>
          </p:cNvPr>
          <p:cNvSpPr/>
          <p:nvPr/>
        </p:nvSpPr>
        <p:spPr>
          <a:xfrm>
            <a:off x="1419225" y="3963988"/>
            <a:ext cx="1728788" cy="1079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400" b="1" dirty="0">
                <a:solidFill>
                  <a:srgbClr val="7030A0"/>
                </a:solidFill>
                <a:latin typeface="Book Antiqua" pitchFamily="18" charset="0"/>
                <a:ea typeface="標楷體" pitchFamily="65" charset="-120"/>
              </a:rPr>
              <a:t>失業戶子女</a:t>
            </a:r>
            <a:endParaRPr lang="en-US" altLang="zh-TW" sz="2400" b="1" dirty="0">
              <a:solidFill>
                <a:srgbClr val="7030A0"/>
              </a:solidFill>
              <a:latin typeface="Book Antiqua" pitchFamily="18" charset="0"/>
              <a:ea typeface="標楷體" pitchFamily="65" charset="-120"/>
            </a:endParaRPr>
          </a:p>
          <a:p>
            <a:pPr algn="ctr">
              <a:defRPr/>
            </a:pPr>
            <a:r>
              <a:rPr lang="zh-TW" altLang="en-US" sz="2400" b="1" dirty="0">
                <a:solidFill>
                  <a:srgbClr val="7030A0"/>
                </a:solidFill>
                <a:latin typeface="Book Antiqua" pitchFamily="18" charset="0"/>
                <a:ea typeface="標楷體" pitchFamily="65" charset="-120"/>
              </a:rPr>
              <a:t>（</a:t>
            </a:r>
            <a:r>
              <a:rPr lang="en-US" altLang="zh-TW" sz="2400" b="1" dirty="0">
                <a:solidFill>
                  <a:srgbClr val="7030A0"/>
                </a:solidFill>
                <a:latin typeface="Book Antiqua" pitchFamily="18" charset="0"/>
                <a:ea typeface="標楷體" pitchFamily="65" charset="-120"/>
              </a:rPr>
              <a:t>1.5</a:t>
            </a:r>
            <a:r>
              <a:rPr lang="zh-TW" altLang="en-US" sz="2400" b="1" dirty="0">
                <a:solidFill>
                  <a:srgbClr val="7030A0"/>
                </a:solidFill>
                <a:latin typeface="Book Antiqua" pitchFamily="18" charset="0"/>
                <a:ea typeface="標楷體" pitchFamily="65" charset="-120"/>
              </a:rPr>
              <a:t>分）</a:t>
            </a:r>
            <a:endParaRPr lang="zh-TW" altLang="en-US" sz="1100" b="1" dirty="0">
              <a:solidFill>
                <a:srgbClr val="0033CC"/>
              </a:solidFill>
              <a:latin typeface="Book Antiqua" pitchFamily="18" charset="0"/>
              <a:ea typeface="標楷體" pitchFamily="65" charset="-120"/>
            </a:endParaRPr>
          </a:p>
        </p:txBody>
      </p:sp>
      <p:sp>
        <p:nvSpPr>
          <p:cNvPr id="217093" name="矩形 13"/>
          <p:cNvSpPr>
            <a:spLocks noChangeArrowheads="1"/>
          </p:cNvSpPr>
          <p:nvPr/>
        </p:nvSpPr>
        <p:spPr bwMode="auto">
          <a:xfrm>
            <a:off x="3328988" y="1352550"/>
            <a:ext cx="8278812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lnSpc>
                <a:spcPts val="4200"/>
              </a:lnSpc>
              <a:buFont typeface="Wingdings" panose="05000000000000000000" pitchFamily="2" charset="2"/>
              <a:buChar char="l"/>
            </a:pPr>
            <a:r>
              <a:rPr lang="zh-TW" altLang="en-US" sz="2400" b="1">
                <a:latin typeface="標楷體" panose="03000509000000000000" pitchFamily="65" charset="-120"/>
                <a:ea typeface="標楷體" panose="03000509000000000000" pitchFamily="65" charset="-120"/>
              </a:rPr>
              <a:t>凡屬縣市政府所界定之</a:t>
            </a:r>
            <a:r>
              <a:rPr lang="zh-TW" altLang="en-US" sz="2400" b="1" u="sng">
                <a:latin typeface="標楷體" panose="03000509000000000000" pitchFamily="65" charset="-120"/>
                <a:ea typeface="標楷體" panose="03000509000000000000" pitchFamily="65" charset="-120"/>
              </a:rPr>
              <a:t>低收入戶</a:t>
            </a:r>
            <a:r>
              <a:rPr lang="zh-TW" altLang="en-US" sz="2400" b="1"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2400" b="1" u="sng">
                <a:latin typeface="標楷體" panose="03000509000000000000" pitchFamily="65" charset="-120"/>
                <a:ea typeface="標楷體" panose="03000509000000000000" pitchFamily="65" charset="-120"/>
              </a:rPr>
              <a:t>中低收入戶</a:t>
            </a:r>
            <a:r>
              <a:rPr lang="zh-TW" altLang="en-US" sz="2400" b="1">
                <a:latin typeface="標楷體" panose="03000509000000000000" pitchFamily="65" charset="-120"/>
                <a:ea typeface="標楷體" panose="03000509000000000000" pitchFamily="65" charset="-120"/>
              </a:rPr>
              <a:t>者報名時繳交由</a:t>
            </a:r>
            <a:r>
              <a:rPr lang="zh-TW" altLang="en-US" sz="24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縣市政府</a:t>
            </a:r>
            <a:r>
              <a:rPr lang="en-US" altLang="zh-TW" sz="24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包含鄉、鎮、市、區公所</a:t>
            </a:r>
            <a:r>
              <a:rPr lang="en-US" altLang="zh-TW" sz="24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b="1">
                <a:latin typeface="標楷體" panose="03000509000000000000" pitchFamily="65" charset="-120"/>
                <a:ea typeface="標楷體" panose="03000509000000000000" pitchFamily="65" charset="-120"/>
              </a:rPr>
              <a:t>開具之</a:t>
            </a:r>
            <a:r>
              <a:rPr lang="zh-TW" altLang="en-US" sz="24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低收入戶或中低收入戶證明文件影印本</a:t>
            </a:r>
            <a:r>
              <a:rPr lang="zh-TW" altLang="en-US" sz="2400" b="1">
                <a:latin typeface="標楷體" panose="03000509000000000000" pitchFamily="65" charset="-120"/>
                <a:ea typeface="標楷體" panose="03000509000000000000" pitchFamily="65" charset="-120"/>
              </a:rPr>
              <a:t>（報名期間內有效之證明文件，</a:t>
            </a:r>
            <a:r>
              <a:rPr lang="zh-TW" altLang="en-US" sz="2400" b="1" u="sng">
                <a:latin typeface="標楷體" panose="03000509000000000000" pitchFamily="65" charset="-120"/>
                <a:ea typeface="標楷體" panose="03000509000000000000" pitchFamily="65" charset="-120"/>
              </a:rPr>
              <a:t>非</a:t>
            </a:r>
            <a:r>
              <a:rPr lang="zh-TW" altLang="en-US" sz="2400" b="1">
                <a:latin typeface="標楷體" panose="03000509000000000000" pitchFamily="65" charset="-120"/>
                <a:ea typeface="標楷體" panose="03000509000000000000" pitchFamily="65" charset="-120"/>
              </a:rPr>
              <a:t>清寒證明）及</a:t>
            </a:r>
            <a:r>
              <a:rPr lang="zh-TW" altLang="en-US" sz="24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戶口名簿影印本。</a:t>
            </a:r>
            <a:endParaRPr lang="zh-TW" altLang="en-US" sz="240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17094" name="矩形 14"/>
          <p:cNvSpPr>
            <a:spLocks noChangeArrowheads="1"/>
          </p:cNvSpPr>
          <p:nvPr/>
        </p:nvSpPr>
        <p:spPr bwMode="auto">
          <a:xfrm>
            <a:off x="3328988" y="3635375"/>
            <a:ext cx="8278812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lnSpc>
                <a:spcPts val="4200"/>
              </a:lnSpc>
              <a:buFont typeface="Wingdings" panose="05000000000000000000" pitchFamily="2" charset="2"/>
              <a:buChar char="l"/>
            </a:pPr>
            <a:r>
              <a:rPr lang="zh-TW" altLang="en-US" sz="2400" b="1">
                <a:latin typeface="標楷體" panose="03000509000000000000" pitchFamily="65" charset="-120"/>
                <a:ea typeface="標楷體" panose="03000509000000000000" pitchFamily="65" charset="-120"/>
              </a:rPr>
              <a:t>直系血親尊親屬支領失業給付之子女，須檢附</a:t>
            </a:r>
            <a:r>
              <a:rPr lang="zh-TW" altLang="en-US" sz="24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公立就業服務機構核發</a:t>
            </a:r>
            <a:r>
              <a:rPr lang="zh-TW" altLang="en-US" sz="2400" b="1">
                <a:latin typeface="標楷體" panose="03000509000000000000" pitchFamily="65" charset="-120"/>
                <a:ea typeface="標楷體" panose="03000509000000000000" pitchFamily="65" charset="-120"/>
              </a:rPr>
              <a:t>之</a:t>
            </a:r>
            <a:r>
              <a:rPr lang="zh-TW" altLang="en-US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2400" b="1" u="sng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就業保險失業</a:t>
            </a:r>
            <a:r>
              <a:rPr lang="en-US" altLang="zh-TW" sz="2400" b="1" u="sng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b="1" u="sng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再</a:t>
            </a:r>
            <a:r>
              <a:rPr lang="en-US" altLang="zh-TW" sz="2400" b="1" u="sng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b="1" u="sng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認定、失業給付申請書暨給付收據」</a:t>
            </a:r>
            <a:r>
              <a:rPr lang="zh-TW" altLang="en-US" sz="2400" b="1">
                <a:latin typeface="標楷體" panose="03000509000000000000" pitchFamily="65" charset="-120"/>
                <a:ea typeface="標楷體" panose="03000509000000000000" pitchFamily="65" charset="-120"/>
              </a:rPr>
              <a:t>或</a:t>
            </a:r>
            <a:r>
              <a:rPr lang="zh-TW" altLang="en-US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2400" b="1" u="sng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認定收執聯」</a:t>
            </a:r>
            <a:r>
              <a:rPr lang="zh-TW" altLang="en-US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en-US" altLang="zh-TW" sz="24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文件有效日期須於簡章報名期間）</a:t>
            </a:r>
            <a:r>
              <a:rPr lang="zh-TW" altLang="en-US" sz="2400" b="1"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24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戶口名簿影印本。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BEB4827-5A0A-438C-934A-69B20702C78E}"/>
              </a:ext>
            </a:extLst>
          </p:cNvPr>
          <p:cNvSpPr/>
          <p:nvPr/>
        </p:nvSpPr>
        <p:spPr>
          <a:xfrm>
            <a:off x="666750" y="1420813"/>
            <a:ext cx="723900" cy="487838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400" b="1" dirty="0">
                <a:solidFill>
                  <a:schemeClr val="bg1"/>
                </a:solidFill>
                <a:latin typeface="Book Antiqua" pitchFamily="18" charset="0"/>
                <a:ea typeface="標楷體" pitchFamily="65" charset="-120"/>
              </a:rPr>
              <a:t>符合其一身分者得</a:t>
            </a:r>
            <a:endParaRPr lang="en-US" altLang="zh-TW" sz="2400" b="1" dirty="0">
              <a:solidFill>
                <a:schemeClr val="bg1"/>
              </a:solidFill>
              <a:latin typeface="Book Antiqua" pitchFamily="18" charset="0"/>
              <a:ea typeface="標楷體" pitchFamily="65" charset="-120"/>
            </a:endParaRPr>
          </a:p>
          <a:p>
            <a:pPr algn="ctr">
              <a:defRPr/>
            </a:pPr>
            <a:r>
              <a:rPr lang="en-US" altLang="zh-TW" sz="2400" b="1" dirty="0">
                <a:solidFill>
                  <a:schemeClr val="bg1"/>
                </a:solidFill>
                <a:latin typeface="Book Antiqua" panose="02040602050305030304" pitchFamily="18" charset="0"/>
                <a:ea typeface="標楷體" pitchFamily="65" charset="-120"/>
                <a:cs typeface="Times New Roman" panose="02020603050405020304" pitchFamily="18" charset="0"/>
              </a:rPr>
              <a:t>3</a:t>
            </a:r>
          </a:p>
          <a:p>
            <a:pPr algn="ctr">
              <a:defRPr/>
            </a:pPr>
            <a:r>
              <a:rPr lang="zh-TW" altLang="en-US" sz="2400" b="1" dirty="0">
                <a:solidFill>
                  <a:schemeClr val="bg1"/>
                </a:solidFill>
                <a:latin typeface="Book Antiqua" panose="02040602050305030304" pitchFamily="18" charset="0"/>
                <a:ea typeface="標楷體" pitchFamily="65" charset="-120"/>
                <a:cs typeface="Times New Roman" panose="02020603050405020304" pitchFamily="18" charset="0"/>
              </a:rPr>
              <a:t>分</a:t>
            </a:r>
            <a:endParaRPr lang="en-US" altLang="zh-TW" sz="2400" b="1" dirty="0">
              <a:solidFill>
                <a:schemeClr val="bg1"/>
              </a:solidFill>
              <a:latin typeface="Book Antiqua" panose="0204060205030503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zh-TW" altLang="en-US" sz="2400" b="1" dirty="0">
                <a:solidFill>
                  <a:schemeClr val="bg1"/>
                </a:solidFill>
                <a:latin typeface="Book Antiqua" pitchFamily="18" charset="0"/>
                <a:ea typeface="標楷體" pitchFamily="65" charset="-120"/>
              </a:rPr>
              <a:t>或</a:t>
            </a:r>
            <a:endParaRPr lang="en-US" altLang="zh-TW" sz="2400" b="1" dirty="0">
              <a:solidFill>
                <a:schemeClr val="bg1"/>
              </a:solidFill>
              <a:latin typeface="Book Antiqua" pitchFamily="18" charset="0"/>
              <a:ea typeface="標楷體" pitchFamily="65" charset="-120"/>
            </a:endParaRPr>
          </a:p>
          <a:p>
            <a:pPr algn="ctr">
              <a:defRPr/>
            </a:pPr>
            <a:r>
              <a:rPr lang="en-US" altLang="zh-TW" sz="2400" b="1" dirty="0">
                <a:solidFill>
                  <a:schemeClr val="bg1"/>
                </a:solidFill>
                <a:latin typeface="Book Antiqua" pitchFamily="18" charset="0"/>
                <a:ea typeface="標楷體" pitchFamily="65" charset="-120"/>
              </a:rPr>
              <a:t>1.5</a:t>
            </a:r>
          </a:p>
          <a:p>
            <a:pPr algn="ctr">
              <a:defRPr/>
            </a:pPr>
            <a:r>
              <a:rPr lang="zh-TW" altLang="en-US" sz="2400" b="1" dirty="0">
                <a:solidFill>
                  <a:schemeClr val="bg1"/>
                </a:solidFill>
                <a:latin typeface="Book Antiqua" pitchFamily="18" charset="0"/>
                <a:ea typeface="標楷體" pitchFamily="65" charset="-120"/>
              </a:rPr>
              <a:t>分</a:t>
            </a:r>
            <a:endParaRPr lang="en-US" altLang="zh-TW" sz="2400" b="1" dirty="0">
              <a:solidFill>
                <a:schemeClr val="bg1"/>
              </a:solidFill>
              <a:latin typeface="Book Antiqua" pitchFamily="18" charset="0"/>
              <a:ea typeface="標楷體" pitchFamily="65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7029992-BF63-41C6-94E9-1919FE435F69}"/>
              </a:ext>
            </a:extLst>
          </p:cNvPr>
          <p:cNvSpPr/>
          <p:nvPr/>
        </p:nvSpPr>
        <p:spPr>
          <a:xfrm>
            <a:off x="1419225" y="5213350"/>
            <a:ext cx="1728788" cy="10795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b="1" dirty="0">
                <a:solidFill>
                  <a:srgbClr val="7030A0"/>
                </a:solidFill>
                <a:latin typeface="Book Antiqua" pitchFamily="18" charset="0"/>
                <a:ea typeface="標楷體" pitchFamily="65" charset="-120"/>
              </a:rPr>
              <a:t>特殊境遇</a:t>
            </a:r>
            <a:endParaRPr lang="en-US" altLang="zh-TW" sz="2000" b="1" dirty="0">
              <a:solidFill>
                <a:srgbClr val="7030A0"/>
              </a:solidFill>
              <a:latin typeface="Book Antiqua" pitchFamily="18" charset="0"/>
              <a:ea typeface="標楷體" pitchFamily="65" charset="-120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7030A0"/>
                </a:solidFill>
                <a:latin typeface="Book Antiqua" pitchFamily="18" charset="0"/>
                <a:ea typeface="標楷體" pitchFamily="65" charset="-120"/>
              </a:rPr>
              <a:t>家庭子女</a:t>
            </a:r>
            <a:endParaRPr lang="en-US" altLang="zh-TW" sz="2000" b="1" dirty="0">
              <a:solidFill>
                <a:srgbClr val="7030A0"/>
              </a:solidFill>
              <a:latin typeface="Book Antiqua" pitchFamily="18" charset="0"/>
              <a:ea typeface="標楷體" pitchFamily="65" charset="-120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7030A0"/>
                </a:solidFill>
                <a:latin typeface="Book Antiqua" pitchFamily="18" charset="0"/>
                <a:ea typeface="標楷體" pitchFamily="65" charset="-120"/>
              </a:rPr>
              <a:t>（</a:t>
            </a:r>
            <a:r>
              <a:rPr lang="en-US" altLang="zh-TW" sz="2000" b="1" dirty="0">
                <a:solidFill>
                  <a:srgbClr val="7030A0"/>
                </a:solidFill>
                <a:latin typeface="Book Antiqua" pitchFamily="18" charset="0"/>
                <a:ea typeface="標楷體" pitchFamily="65" charset="-120"/>
              </a:rPr>
              <a:t>1.5</a:t>
            </a:r>
            <a:r>
              <a:rPr lang="zh-TW" altLang="en-US" sz="2000" b="1" dirty="0">
                <a:solidFill>
                  <a:srgbClr val="7030A0"/>
                </a:solidFill>
                <a:latin typeface="Book Antiqua" pitchFamily="18" charset="0"/>
                <a:ea typeface="標楷體" pitchFamily="65" charset="-120"/>
              </a:rPr>
              <a:t>分）</a:t>
            </a:r>
            <a:endParaRPr lang="zh-TW" altLang="en-US" sz="1050" b="1" dirty="0">
              <a:solidFill>
                <a:srgbClr val="0033CC"/>
              </a:solidFill>
              <a:latin typeface="Book Antiqua" pitchFamily="18" charset="0"/>
              <a:ea typeface="標楷體" pitchFamily="65" charset="-120"/>
            </a:endParaRPr>
          </a:p>
        </p:txBody>
      </p:sp>
      <p:sp>
        <p:nvSpPr>
          <p:cNvPr id="217097" name="標題 1"/>
          <p:cNvSpPr txBox="1">
            <a:spLocks/>
          </p:cNvSpPr>
          <p:nvPr/>
        </p:nvSpPr>
        <p:spPr bwMode="auto">
          <a:xfrm>
            <a:off x="1419225" y="473075"/>
            <a:ext cx="8008938" cy="67945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557213" indent="-214313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8572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0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2001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15430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0002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4574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29146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3718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TW" sz="36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36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kumimoji="0" lang="en-US" altLang="zh-TW" sz="36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36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五專優先免試比序積分</a:t>
            </a:r>
            <a:r>
              <a:rPr kumimoji="0" lang="en-US" altLang="zh-TW" sz="36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kumimoji="0" lang="zh-TW" altLang="en-US" sz="36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弱勢身分</a:t>
            </a:r>
          </a:p>
        </p:txBody>
      </p:sp>
      <p:sp>
        <p:nvSpPr>
          <p:cNvPr id="217098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4637960A-F6CA-4CB4-9987-F8E2FE16CEFE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93</a:t>
            </a:fld>
            <a:endParaRPr kumimoji="0" lang="zh-TW" altLang="en-US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35876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副標題 2">
            <a:extLst>
              <a:ext uri="{FF2B5EF4-FFF2-40B4-BE49-F238E27FC236}">
                <a16:creationId xmlns:a16="http://schemas.microsoft.com/office/drawing/2014/main" id="{55C98DCB-0676-4768-9BE5-5DD27B41190C}"/>
              </a:ext>
            </a:extLst>
          </p:cNvPr>
          <p:cNvSpPr txBox="1">
            <a:spLocks/>
          </p:cNvSpPr>
          <p:nvPr/>
        </p:nvSpPr>
        <p:spPr>
          <a:xfrm>
            <a:off x="0" y="5816600"/>
            <a:ext cx="12192000" cy="495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228600" indent="-22860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endParaRPr kumimoji="0" lang="en-US" altLang="zh-TW" sz="2800" dirty="0">
              <a:latin typeface="微軟正黑體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8EF84F1-87AA-408F-BBF3-52D49274B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5588"/>
            <a:ext cx="10515600" cy="434975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l"/>
              <a:defRPr/>
            </a:pPr>
            <a:r>
              <a:rPr lang="zh-TW" altLang="en-US" sz="4000" b="1" dirty="0">
                <a:solidFill>
                  <a:srgbClr val="FF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 </a:t>
            </a:r>
            <a:r>
              <a:rPr lang="zh-TW" altLang="zh-TW" sz="4000" b="1" dirty="0">
                <a:solidFill>
                  <a:srgbClr val="FF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均衡學習</a:t>
            </a:r>
            <a:r>
              <a:rPr lang="zh-TW" altLang="en-US" sz="4000" b="1" dirty="0">
                <a:solidFill>
                  <a:srgbClr val="FF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（上限</a:t>
            </a:r>
            <a:r>
              <a:rPr lang="en-US" altLang="zh-TW" sz="4000" b="1" dirty="0">
                <a:solidFill>
                  <a:srgbClr val="FF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21</a:t>
            </a:r>
            <a:r>
              <a:rPr lang="zh-TW" altLang="en-US" sz="4000" b="1" dirty="0">
                <a:solidFill>
                  <a:srgbClr val="FF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分）</a:t>
            </a:r>
            <a:endParaRPr lang="en-US" altLang="zh-TW" sz="4000" b="1" dirty="0">
              <a:solidFill>
                <a:srgbClr val="FF0000"/>
              </a:solidFill>
              <a:latin typeface="Book Antiqua" panose="02040602050305030304" pitchFamily="18" charset="0"/>
              <a:ea typeface="標楷體" panose="03000509000000000000" pitchFamily="65" charset="-120"/>
            </a:endParaRPr>
          </a:p>
          <a:p>
            <a:pPr marL="444500" indent="-444500">
              <a:lnSpc>
                <a:spcPct val="130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zh-TW" altLang="en-US" sz="3200" dirty="0">
                <a:latin typeface="Book Antiqua" panose="02040602050305030304" pitchFamily="18" charset="0"/>
                <a:ea typeface="標楷體" panose="03000509000000000000" pitchFamily="65" charset="-120"/>
              </a:rPr>
              <a:t>核分標準：</a:t>
            </a:r>
            <a:r>
              <a:rPr lang="zh-TW" altLang="zh-TW" sz="3200" dirty="0">
                <a:latin typeface="Book Antiqua" panose="02040602050305030304" pitchFamily="18" charset="0"/>
                <a:ea typeface="標楷體" panose="03000509000000000000" pitchFamily="65" charset="-120"/>
              </a:rPr>
              <a:t>採計</a:t>
            </a:r>
            <a:r>
              <a:rPr lang="zh-TW" altLang="zh-TW" sz="3200" b="1" u="sng" dirty="0">
                <a:solidFill>
                  <a:srgbClr val="0000FF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健康與體育</a:t>
            </a:r>
            <a:r>
              <a:rPr lang="zh-TW" altLang="en-US" sz="3200" b="1" dirty="0">
                <a:solidFill>
                  <a:srgbClr val="0000FF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、</a:t>
            </a:r>
            <a:r>
              <a:rPr lang="zh-TW" altLang="zh-TW" sz="3200" b="1" u="sng" dirty="0">
                <a:solidFill>
                  <a:srgbClr val="0000FF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藝術與人文</a:t>
            </a:r>
            <a:r>
              <a:rPr lang="zh-TW" altLang="en-US" sz="3200" b="1" dirty="0">
                <a:solidFill>
                  <a:srgbClr val="0000FF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、</a:t>
            </a:r>
            <a:r>
              <a:rPr lang="zh-TW" altLang="zh-TW" sz="3200" b="1" u="sng" dirty="0">
                <a:solidFill>
                  <a:srgbClr val="0000FF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綜合活動</a:t>
            </a:r>
            <a:r>
              <a:rPr lang="en-US" altLang="zh-TW" sz="3200" b="1" dirty="0">
                <a:solidFill>
                  <a:srgbClr val="0000FF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/>
            </a:r>
            <a:br>
              <a:rPr lang="en-US" altLang="zh-TW" sz="3200" b="1" dirty="0">
                <a:solidFill>
                  <a:srgbClr val="0000FF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</a:br>
            <a:r>
              <a:rPr lang="zh-TW" altLang="zh-TW" sz="3200" dirty="0">
                <a:solidFill>
                  <a:srgbClr val="FF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三大學習領域</a:t>
            </a:r>
            <a:r>
              <a:rPr lang="zh-TW" altLang="en-US" sz="3200" dirty="0">
                <a:solidFill>
                  <a:srgbClr val="FF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五學期平均成績，每領域及格者得</a:t>
            </a:r>
            <a:r>
              <a:rPr lang="en-US" altLang="zh-TW" sz="3200" b="1" dirty="0">
                <a:solidFill>
                  <a:srgbClr val="FF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7</a:t>
            </a:r>
            <a:r>
              <a:rPr lang="zh-TW" altLang="en-US" sz="3200" b="1" dirty="0">
                <a:solidFill>
                  <a:srgbClr val="FF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分</a:t>
            </a:r>
            <a:r>
              <a:rPr lang="zh-TW" altLang="en-US" sz="3200" dirty="0">
                <a:solidFill>
                  <a:srgbClr val="FF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。</a:t>
            </a:r>
            <a:endParaRPr lang="en-US" altLang="zh-TW" sz="3200" dirty="0">
              <a:solidFill>
                <a:srgbClr val="FF0000"/>
              </a:solidFill>
              <a:latin typeface="Book Antiqua" panose="02040602050305030304" pitchFamily="18" charset="0"/>
              <a:ea typeface="標楷體" panose="03000509000000000000" pitchFamily="65" charset="-120"/>
            </a:endParaRPr>
          </a:p>
          <a:p>
            <a:pPr marL="444500" indent="-444500">
              <a:lnSpc>
                <a:spcPct val="130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zh-TW" altLang="en-US" sz="3200" dirty="0">
                <a:latin typeface="Book Antiqua" panose="02040602050305030304" pitchFamily="18" charset="0"/>
                <a:ea typeface="標楷體" panose="03000509000000000000" pitchFamily="65" charset="-120"/>
              </a:rPr>
              <a:t>採計期間：</a:t>
            </a:r>
            <a:r>
              <a:rPr lang="zh-TW" altLang="zh-TW" sz="3200" b="1" u="sng" dirty="0">
                <a:solidFill>
                  <a:srgbClr val="0000FF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七年級上、下學期、八年級上、下學期及</a:t>
            </a:r>
            <a:r>
              <a:rPr lang="en-US" altLang="zh-TW" sz="3200" b="1" u="sng" dirty="0">
                <a:solidFill>
                  <a:srgbClr val="0000FF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/>
            </a:r>
            <a:br>
              <a:rPr lang="en-US" altLang="zh-TW" sz="3200" b="1" u="sng" dirty="0">
                <a:solidFill>
                  <a:srgbClr val="0000FF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</a:br>
            <a:r>
              <a:rPr lang="zh-TW" altLang="zh-TW" sz="3200" b="1" u="sng" dirty="0">
                <a:solidFill>
                  <a:srgbClr val="0000FF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九年級上學期</a:t>
            </a:r>
            <a:r>
              <a:rPr lang="zh-TW" altLang="zh-TW" sz="3200" dirty="0">
                <a:latin typeface="Book Antiqua" panose="02040602050305030304" pitchFamily="18" charset="0"/>
                <a:ea typeface="標楷體" panose="03000509000000000000" pitchFamily="65" charset="-120"/>
              </a:rPr>
              <a:t>等</a:t>
            </a:r>
            <a:r>
              <a:rPr lang="en-US" altLang="zh-TW" sz="3200" dirty="0">
                <a:latin typeface="Book Antiqua" panose="02040602050305030304" pitchFamily="18" charset="0"/>
                <a:ea typeface="標楷體" panose="03000509000000000000" pitchFamily="65" charset="-120"/>
              </a:rPr>
              <a:t>5</a:t>
            </a:r>
            <a:r>
              <a:rPr lang="zh-TW" altLang="zh-TW" sz="3200" dirty="0">
                <a:latin typeface="Book Antiqua" panose="02040602050305030304" pitchFamily="18" charset="0"/>
                <a:ea typeface="標楷體" panose="03000509000000000000" pitchFamily="65" charset="-120"/>
              </a:rPr>
              <a:t>學期成績</a:t>
            </a:r>
            <a:r>
              <a:rPr lang="zh-TW" altLang="en-US" sz="3200" dirty="0">
                <a:latin typeface="Book Antiqua" panose="02040602050305030304" pitchFamily="18" charset="0"/>
                <a:ea typeface="標楷體" panose="03000509000000000000" pitchFamily="65" charset="-120"/>
              </a:rPr>
              <a:t>。</a:t>
            </a:r>
            <a:endParaRPr lang="en-US" altLang="zh-TW" sz="3200" dirty="0">
              <a:latin typeface="Book Antiqua" panose="02040602050305030304" pitchFamily="18" charset="0"/>
              <a:ea typeface="標楷體" panose="03000509000000000000" pitchFamily="65" charset="-120"/>
            </a:endParaRPr>
          </a:p>
        </p:txBody>
      </p:sp>
      <p:sp>
        <p:nvSpPr>
          <p:cNvPr id="218116" name="標題 1"/>
          <p:cNvSpPr txBox="1">
            <a:spLocks/>
          </p:cNvSpPr>
          <p:nvPr/>
        </p:nvSpPr>
        <p:spPr bwMode="auto">
          <a:xfrm>
            <a:off x="1592263" y="414338"/>
            <a:ext cx="9447212" cy="67945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557213" indent="-214313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8572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0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2001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15430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0002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4574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29146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3718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TW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kumimoji="0" lang="en-US" altLang="zh-TW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五專優先免試比序積分</a:t>
            </a:r>
            <a:r>
              <a:rPr kumimoji="0" lang="en-US" altLang="zh-TW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kumimoji="0" lang="zh-TW" altLang="en-US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均衡學習</a:t>
            </a:r>
          </a:p>
        </p:txBody>
      </p:sp>
      <p:sp>
        <p:nvSpPr>
          <p:cNvPr id="218117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2501573F-0760-4097-8C01-0A2176978130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94</a:t>
            </a:fld>
            <a:endParaRPr kumimoji="0" lang="zh-TW" altLang="en-US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04242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F3A096C3-4926-4D40-A545-AB8A7D9F4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450" y="1219200"/>
            <a:ext cx="10896600" cy="4708525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l"/>
              <a:defRPr/>
            </a:pPr>
            <a:r>
              <a:rPr lang="zh-TW" altLang="en-US" sz="4000" b="1" dirty="0">
                <a:solidFill>
                  <a:srgbClr val="0000FF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 </a:t>
            </a:r>
            <a:r>
              <a:rPr lang="zh-TW" altLang="zh-TW" sz="4000" b="1" dirty="0">
                <a:solidFill>
                  <a:srgbClr val="0000FF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國中教育會考</a:t>
            </a:r>
            <a:r>
              <a:rPr lang="zh-TW" altLang="en-US" sz="4000" b="1" dirty="0">
                <a:solidFill>
                  <a:srgbClr val="0000FF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（上限</a:t>
            </a:r>
            <a:r>
              <a:rPr lang="en-US" altLang="zh-TW" sz="4000" b="1" dirty="0">
                <a:solidFill>
                  <a:srgbClr val="0000FF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32</a:t>
            </a:r>
            <a:r>
              <a:rPr lang="zh-TW" altLang="en-US" sz="4000" b="1" dirty="0">
                <a:solidFill>
                  <a:srgbClr val="0000FF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分）</a:t>
            </a:r>
          </a:p>
          <a:p>
            <a:pPr mar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zh-TW" altLang="en-US" sz="2400" b="1" dirty="0">
                <a:solidFill>
                  <a:srgbClr val="00206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分項目為</a:t>
            </a:r>
            <a:r>
              <a:rPr lang="zh-TW" altLang="zh-TW" sz="2400" b="1" dirty="0">
                <a:solidFill>
                  <a:srgbClr val="FF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「國文」、「數學」 、 「英語」 、「自然」及「社會</a:t>
            </a:r>
            <a:r>
              <a:rPr lang="zh-TW" altLang="zh-TW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」</a:t>
            </a:r>
            <a:endParaRPr lang="en-US" altLang="zh-TW" sz="2400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 mar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zh-TW" altLang="en-US" sz="2400" b="1" dirty="0">
                <a:solidFill>
                  <a:srgbClr val="00206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 </a:t>
            </a:r>
            <a:r>
              <a:rPr lang="zh-TW" altLang="zh-TW" sz="2400" b="1" dirty="0">
                <a:solidFill>
                  <a:srgbClr val="00206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國中教育會考成績採計以</a:t>
            </a:r>
            <a:r>
              <a:rPr lang="en-US" altLang="zh-TW" sz="2400" b="1" u="sng">
                <a:solidFill>
                  <a:srgbClr val="C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109</a:t>
            </a:r>
            <a:r>
              <a:rPr lang="zh-TW" altLang="zh-TW" sz="2400" b="1" u="sng">
                <a:solidFill>
                  <a:srgbClr val="C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年度</a:t>
            </a:r>
            <a:r>
              <a:rPr lang="zh-TW" altLang="zh-TW" sz="2400" b="1" dirty="0">
                <a:solidFill>
                  <a:srgbClr val="00206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取得之成績為準。</a:t>
            </a:r>
            <a:endParaRPr lang="zh-TW" altLang="en-US" sz="2400" b="1" dirty="0">
              <a:solidFill>
                <a:srgbClr val="002060"/>
              </a:solidFill>
              <a:latin typeface="Book Antiqua" panose="02040602050305030304" pitchFamily="18" charset="0"/>
              <a:ea typeface="標楷體" panose="03000509000000000000" pitchFamily="65" charset="-120"/>
            </a:endParaRP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902DF34C-6BE5-4A22-9A63-CC5CD1CBA1D4}"/>
              </a:ext>
            </a:extLst>
          </p:cNvPr>
          <p:cNvGraphicFramePr>
            <a:graphicFrameLocks noGrp="1"/>
          </p:cNvGraphicFramePr>
          <p:nvPr/>
        </p:nvGraphicFramePr>
        <p:xfrm>
          <a:off x="902690" y="2794138"/>
          <a:ext cx="10428053" cy="24791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7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1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1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1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1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01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014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01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9410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300" b="1" dirty="0">
                          <a:solidFill>
                            <a:srgbClr val="0000FF"/>
                          </a:solidFill>
                          <a:effectLst>
                            <a:glow rad="127000">
                              <a:schemeClr val="bg1">
                                <a:alpha val="90000"/>
                              </a:schemeClr>
                            </a:glo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會考</a:t>
                      </a:r>
                      <a:endParaRPr lang="en-US" altLang="zh-TW" sz="3300" b="1" dirty="0">
                        <a:solidFill>
                          <a:srgbClr val="0000FF"/>
                        </a:solidFill>
                        <a:effectLst>
                          <a:glow rad="127000">
                            <a:schemeClr val="bg1">
                              <a:alpha val="90000"/>
                            </a:schemeClr>
                          </a:glo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300" b="1" dirty="0">
                          <a:solidFill>
                            <a:srgbClr val="0000FF"/>
                          </a:solidFill>
                          <a:effectLst>
                            <a:glow rad="127000">
                              <a:schemeClr val="bg1">
                                <a:alpha val="90000"/>
                              </a:schemeClr>
                            </a:glo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成績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000" dirty="0">
                          <a:solidFill>
                            <a:srgbClr val="0000FF"/>
                          </a:solidFill>
                          <a:effectLst>
                            <a:glow rad="127000">
                              <a:schemeClr val="bg1">
                                <a:alpha val="90000"/>
                              </a:schemeClr>
                            </a:glow>
                          </a:effectLst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精  熟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800" dirty="0">
                        <a:latin typeface="Book Antiqua" panose="0204060205030503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800" dirty="0">
                        <a:latin typeface="Book Antiqua" panose="0204060205030503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000" b="1" kern="1200" dirty="0">
                          <a:solidFill>
                            <a:srgbClr val="0000FF"/>
                          </a:solidFill>
                          <a:effectLst>
                            <a:glow rad="127000">
                              <a:schemeClr val="bg1">
                                <a:alpha val="90000"/>
                              </a:schemeClr>
                            </a:glow>
                          </a:effectLst>
                          <a:latin typeface="Book Antiqua" panose="02040602050305030304" pitchFamily="18" charset="0"/>
                          <a:ea typeface="標楷體" panose="03000509000000000000" pitchFamily="65" charset="-120"/>
                          <a:cs typeface="+mn-cs"/>
                        </a:rPr>
                        <a:t>基   礎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800" dirty="0">
                        <a:latin typeface="Book Antiqua" panose="0204060205030503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800" dirty="0">
                        <a:latin typeface="Book Antiqua" panose="0204060205030503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="1" kern="1200" dirty="0">
                          <a:solidFill>
                            <a:srgbClr val="0000FF"/>
                          </a:solidFill>
                          <a:effectLst>
                            <a:glow rad="127000">
                              <a:schemeClr val="bg1">
                                <a:alpha val="90000"/>
                              </a:schemeClr>
                            </a:glow>
                          </a:effectLst>
                          <a:latin typeface="Book Antiqua" panose="02040602050305030304" pitchFamily="18" charset="0"/>
                          <a:ea typeface="標楷體" panose="03000509000000000000" pitchFamily="65" charset="-120"/>
                          <a:cs typeface="+mn-cs"/>
                        </a:rPr>
                        <a:t>待加強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102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600" b="1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000" b="1" i="0" u="none" strike="noStrike" kern="1200" baseline="0" dirty="0">
                          <a:solidFill>
                            <a:srgbClr val="0000FF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A</a:t>
                      </a:r>
                      <a:r>
                        <a:rPr lang="en-US" altLang="zh-TW" sz="3000" b="1" kern="1200" baseline="300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++</a:t>
                      </a:r>
                      <a:endParaRPr lang="zh-TW" altLang="en-US" sz="3000" b="1" dirty="0">
                        <a:solidFill>
                          <a:srgbClr val="0000FF"/>
                        </a:solidFill>
                        <a:latin typeface="Book Antiqua" panose="0204060205030503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000" b="1" i="0" u="none" strike="noStrike" kern="1200" baseline="0" dirty="0">
                          <a:solidFill>
                            <a:srgbClr val="0000FF"/>
                          </a:solidFill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A</a:t>
                      </a:r>
                      <a:r>
                        <a:rPr lang="en-US" altLang="zh-TW" sz="3000" b="1" kern="1200" baseline="300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endParaRPr lang="zh-TW" altLang="en-US" sz="3000" b="1" dirty="0">
                        <a:solidFill>
                          <a:srgbClr val="0000FF"/>
                        </a:solidFill>
                        <a:latin typeface="Book Antiqua" panose="0204060205030503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000" b="1" dirty="0">
                          <a:solidFill>
                            <a:srgbClr val="0000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A</a:t>
                      </a:r>
                      <a:endParaRPr lang="zh-TW" altLang="en-US" sz="3000" b="1" dirty="0">
                        <a:solidFill>
                          <a:srgbClr val="0000FF"/>
                        </a:solidFill>
                        <a:latin typeface="Book Antiqua" panose="0204060205030503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000" b="1" i="0" u="none" strike="noStrike" kern="1200" baseline="0" dirty="0">
                          <a:solidFill>
                            <a:srgbClr val="0000FF"/>
                          </a:solidFill>
                          <a:effectLst/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B</a:t>
                      </a:r>
                      <a:r>
                        <a:rPr lang="en-US" altLang="zh-TW" sz="3000" b="1" kern="1200" baseline="300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++</a:t>
                      </a:r>
                      <a:endParaRPr lang="zh-TW" altLang="en-US" sz="3000" b="1" dirty="0">
                        <a:solidFill>
                          <a:srgbClr val="0000FF"/>
                        </a:solidFill>
                        <a:latin typeface="Book Antiqua" panose="0204060205030503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000" b="1" i="0" u="none" strike="noStrike" kern="1200" baseline="0" dirty="0">
                          <a:solidFill>
                            <a:srgbClr val="0000FF"/>
                          </a:solidFill>
                          <a:effectLst/>
                          <a:latin typeface="Book Antiqua" pitchFamily="18" charset="0"/>
                          <a:ea typeface="標楷體" pitchFamily="65" charset="-120"/>
                          <a:cs typeface="+mn-cs"/>
                        </a:rPr>
                        <a:t>B</a:t>
                      </a:r>
                      <a:r>
                        <a:rPr lang="en-US" altLang="zh-TW" sz="3000" b="1" kern="1200" baseline="300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endParaRPr lang="zh-TW" altLang="en-US" sz="3000" b="1" dirty="0">
                        <a:solidFill>
                          <a:srgbClr val="0000FF"/>
                        </a:solidFill>
                        <a:latin typeface="Book Antiqua" panose="0204060205030503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000" b="1" kern="1200" dirty="0">
                          <a:solidFill>
                            <a:srgbClr val="0000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  <a:cs typeface="+mn-cs"/>
                        </a:rPr>
                        <a:t>B</a:t>
                      </a:r>
                      <a:endParaRPr lang="zh-TW" altLang="en-US" sz="3000" b="1" dirty="0">
                        <a:solidFill>
                          <a:srgbClr val="0000FF"/>
                        </a:solidFill>
                        <a:latin typeface="Book Antiqua" panose="0204060205030503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000" b="1" kern="1200" dirty="0">
                          <a:solidFill>
                            <a:srgbClr val="0000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  <a:cs typeface="+mn-cs"/>
                        </a:rPr>
                        <a:t>C</a:t>
                      </a:r>
                      <a:endParaRPr lang="zh-TW" altLang="en-US" sz="3000" b="1" kern="1200" dirty="0">
                        <a:solidFill>
                          <a:srgbClr val="0000FF"/>
                        </a:solidFill>
                        <a:latin typeface="Book Antiqua" panose="0204060205030503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399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300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>
                                <a:alpha val="90000"/>
                              </a:schemeClr>
                            </a:glo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核分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>
                                <a:alpha val="90000"/>
                              </a:schemeClr>
                            </a:glow>
                          </a:effectLst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6.4</a:t>
                      </a:r>
                      <a:endParaRPr lang="zh-TW" altLang="en-US" sz="3600" b="1" dirty="0">
                        <a:solidFill>
                          <a:srgbClr val="FF0000"/>
                        </a:solidFill>
                        <a:effectLst>
                          <a:glow rad="127000">
                            <a:schemeClr val="bg1">
                              <a:alpha val="90000"/>
                            </a:schemeClr>
                          </a:glow>
                        </a:effectLst>
                        <a:latin typeface="Book Antiqua" panose="0204060205030503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>
                                <a:alpha val="90000"/>
                              </a:schemeClr>
                            </a:glow>
                          </a:effectLst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6</a:t>
                      </a:r>
                      <a:endParaRPr lang="zh-TW" altLang="en-US" sz="3600" b="1" dirty="0">
                        <a:solidFill>
                          <a:srgbClr val="FF0000"/>
                        </a:solidFill>
                        <a:effectLst>
                          <a:glow rad="127000">
                            <a:schemeClr val="bg1">
                              <a:alpha val="90000"/>
                            </a:schemeClr>
                          </a:glow>
                        </a:effectLst>
                        <a:latin typeface="Book Antiqua" panose="0204060205030503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>
                                <a:alpha val="90000"/>
                              </a:schemeClr>
                            </a:glow>
                          </a:effectLst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5</a:t>
                      </a:r>
                      <a:endParaRPr lang="zh-TW" altLang="en-US" sz="3600" b="1" dirty="0">
                        <a:solidFill>
                          <a:srgbClr val="FF0000"/>
                        </a:solidFill>
                        <a:effectLst>
                          <a:glow rad="127000">
                            <a:schemeClr val="bg1">
                              <a:alpha val="90000"/>
                            </a:schemeClr>
                          </a:glow>
                        </a:effectLst>
                        <a:latin typeface="Book Antiqua" panose="0204060205030503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>
                                <a:alpha val="90000"/>
                              </a:schemeClr>
                            </a:glow>
                          </a:effectLst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4</a:t>
                      </a:r>
                      <a:endParaRPr lang="zh-TW" altLang="en-US" sz="3600" b="1" dirty="0">
                        <a:solidFill>
                          <a:srgbClr val="FF0000"/>
                        </a:solidFill>
                        <a:effectLst>
                          <a:glow rad="127000">
                            <a:schemeClr val="bg1">
                              <a:alpha val="90000"/>
                            </a:schemeClr>
                          </a:glow>
                        </a:effectLst>
                        <a:latin typeface="Book Antiqua" panose="0204060205030503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>
                                <a:alpha val="90000"/>
                              </a:schemeClr>
                            </a:glow>
                          </a:effectLst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3</a:t>
                      </a:r>
                      <a:endParaRPr lang="zh-TW" altLang="en-US" sz="3600" b="1" dirty="0">
                        <a:solidFill>
                          <a:srgbClr val="FF0000"/>
                        </a:solidFill>
                        <a:effectLst>
                          <a:glow rad="127000">
                            <a:schemeClr val="bg1">
                              <a:alpha val="90000"/>
                            </a:schemeClr>
                          </a:glow>
                        </a:effectLst>
                        <a:latin typeface="Book Antiqua" panose="0204060205030503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>
                                <a:alpha val="90000"/>
                              </a:schemeClr>
                            </a:glow>
                          </a:effectLst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2</a:t>
                      </a:r>
                      <a:endParaRPr lang="zh-TW" altLang="en-US" sz="3600" b="1" dirty="0">
                        <a:solidFill>
                          <a:srgbClr val="FF0000"/>
                        </a:solidFill>
                        <a:effectLst>
                          <a:glow rad="127000">
                            <a:schemeClr val="bg1">
                              <a:alpha val="90000"/>
                            </a:schemeClr>
                          </a:glow>
                        </a:effectLst>
                        <a:latin typeface="Book Antiqua" panose="0204060205030503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>
                                <a:alpha val="90000"/>
                              </a:schemeClr>
                            </a:glow>
                          </a:effectLst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1</a:t>
                      </a:r>
                      <a:endParaRPr lang="zh-TW" altLang="en-US" sz="3600" b="1" dirty="0">
                        <a:solidFill>
                          <a:srgbClr val="FF0000"/>
                        </a:solidFill>
                        <a:effectLst>
                          <a:glow rad="127000">
                            <a:schemeClr val="bg1">
                              <a:alpha val="90000"/>
                            </a:schemeClr>
                          </a:glow>
                        </a:effectLst>
                        <a:latin typeface="Book Antiqua" panose="0204060205030503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9140" name="標題 1"/>
          <p:cNvSpPr txBox="1">
            <a:spLocks/>
          </p:cNvSpPr>
          <p:nvPr/>
        </p:nvSpPr>
        <p:spPr bwMode="auto">
          <a:xfrm>
            <a:off x="1617663" y="319088"/>
            <a:ext cx="9699625" cy="67945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557213" indent="-214313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8572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0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2001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15430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0002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4574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29146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3718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TW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kumimoji="0" lang="en-US" altLang="zh-TW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五專優先免試比序積分</a:t>
            </a:r>
            <a:r>
              <a:rPr kumimoji="0" lang="en-US" altLang="zh-TW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kumimoji="0" lang="zh-TW" altLang="en-US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國中教育會考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31238CC-8D04-4CD6-B26D-2CD89D251212}"/>
              </a:ext>
            </a:extLst>
          </p:cNvPr>
          <p:cNvSpPr/>
          <p:nvPr/>
        </p:nvSpPr>
        <p:spPr>
          <a:xfrm>
            <a:off x="903288" y="5340350"/>
            <a:ext cx="11107737" cy="13542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  <a:defRPr/>
            </a:pPr>
            <a:r>
              <a:rPr lang="zh-TW" alt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護理科、護理助產科及國立五專招生學校</a:t>
            </a:r>
            <a:r>
              <a:rPr lang="zh-TW" alt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皆需採計國中教育會考成績</a:t>
            </a:r>
            <a:endParaRPr lang="en-US" altLang="zh-TW" sz="24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  <a:defRPr/>
            </a:pPr>
            <a:r>
              <a:rPr lang="zh-TW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私立五專招生學校除護理科、護理助產科外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由各校自訂是否採計國中教育會考成績。</a:t>
            </a:r>
            <a:endParaRPr lang="en-US" altLang="zh-TW" sz="24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19142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699E8631-D30C-48C1-9072-8A47D1BFB8AF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95</a:t>
            </a:fld>
            <a:endParaRPr kumimoji="0" lang="zh-TW" altLang="en-US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83675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984E16B8-2F79-4CB2-899C-A1EA5A18F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588" y="2035175"/>
            <a:ext cx="10515600" cy="96043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l"/>
              <a:defRPr/>
            </a:pPr>
            <a:r>
              <a:rPr lang="zh-TW" altLang="en-US" sz="36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寫作測驗（上限</a:t>
            </a:r>
            <a:r>
              <a:rPr lang="en-US" altLang="zh-TW" sz="3600" b="1" dirty="0">
                <a:solidFill>
                  <a:srgbClr val="0000FF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1</a:t>
            </a:r>
            <a:r>
              <a:rPr lang="zh-TW" altLang="en-US" sz="36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分）</a:t>
            </a:r>
          </a:p>
          <a:p>
            <a:pPr marL="0" indent="0">
              <a:buFont typeface="Wingdings 3" panose="05040102010807070707" pitchFamily="18" charset="2"/>
              <a:buNone/>
              <a:defRPr/>
            </a:pPr>
            <a:endParaRPr lang="zh-TW" altLang="en-US" sz="2400" dirty="0">
              <a:solidFill>
                <a:srgbClr val="C00000"/>
              </a:solidFill>
              <a:latin typeface="微軟正黑體" panose="020B0604030504040204" pitchFamily="34" charset="-120"/>
            </a:endParaRP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B57F2555-24B5-45A9-BDBC-A65517A7E55C}"/>
              </a:ext>
            </a:extLst>
          </p:cNvPr>
          <p:cNvGraphicFramePr>
            <a:graphicFrameLocks noGrp="1"/>
          </p:cNvGraphicFramePr>
          <p:nvPr/>
        </p:nvGraphicFramePr>
        <p:xfrm>
          <a:off x="744591" y="2789007"/>
          <a:ext cx="10590485" cy="20265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6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90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90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90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90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390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390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132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300" b="1" dirty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寫作成績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300" dirty="0">
                          <a:solidFill>
                            <a:srgbClr val="0000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6</a:t>
                      </a:r>
                      <a:r>
                        <a:rPr lang="zh-TW" altLang="en-US" sz="3300" dirty="0">
                          <a:solidFill>
                            <a:srgbClr val="0000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</a:rPr>
                        <a:t>級分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300" b="1" kern="1200" dirty="0">
                          <a:solidFill>
                            <a:srgbClr val="0000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  <a:cs typeface="+mn-cs"/>
                        </a:rPr>
                        <a:t>5</a:t>
                      </a:r>
                      <a:r>
                        <a:rPr lang="zh-TW" altLang="en-US" sz="3300" b="1" kern="1200" dirty="0">
                          <a:solidFill>
                            <a:srgbClr val="0000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  <a:cs typeface="+mn-cs"/>
                        </a:rPr>
                        <a:t>級分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300" b="1" kern="1200" dirty="0">
                          <a:solidFill>
                            <a:srgbClr val="0000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  <a:cs typeface="+mn-cs"/>
                        </a:rPr>
                        <a:t>4</a:t>
                      </a:r>
                      <a:r>
                        <a:rPr lang="zh-TW" altLang="en-US" sz="3300" b="1" kern="1200" dirty="0">
                          <a:solidFill>
                            <a:srgbClr val="0000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  <a:cs typeface="+mn-cs"/>
                        </a:rPr>
                        <a:t>級分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300" b="1" kern="1200" dirty="0">
                          <a:solidFill>
                            <a:srgbClr val="0000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  <a:cs typeface="+mn-cs"/>
                        </a:rPr>
                        <a:t>3</a:t>
                      </a:r>
                      <a:r>
                        <a:rPr lang="zh-TW" altLang="en-US" sz="3300" b="1" kern="1200" dirty="0">
                          <a:solidFill>
                            <a:srgbClr val="0000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  <a:cs typeface="+mn-cs"/>
                        </a:rPr>
                        <a:t>級分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300" b="1" kern="1200" dirty="0">
                          <a:solidFill>
                            <a:srgbClr val="0000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  <a:cs typeface="+mn-cs"/>
                        </a:rPr>
                        <a:t>2</a:t>
                      </a:r>
                      <a:r>
                        <a:rPr lang="zh-TW" altLang="en-US" sz="3300" b="1" kern="1200" dirty="0">
                          <a:solidFill>
                            <a:srgbClr val="0000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  <a:cs typeface="+mn-cs"/>
                        </a:rPr>
                        <a:t>級分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300" b="1" kern="1200" dirty="0">
                          <a:solidFill>
                            <a:srgbClr val="0000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  <a:cs typeface="+mn-cs"/>
                        </a:rPr>
                        <a:t>1</a:t>
                      </a:r>
                      <a:r>
                        <a:rPr lang="zh-TW" altLang="en-US" sz="3300" b="1" kern="1200" dirty="0">
                          <a:solidFill>
                            <a:srgbClr val="0000FF"/>
                          </a:solidFill>
                          <a:latin typeface="Book Antiqua" panose="02040602050305030304" pitchFamily="18" charset="0"/>
                          <a:ea typeface="標楷體" panose="03000509000000000000" pitchFamily="65" charset="-120"/>
                          <a:cs typeface="+mn-cs"/>
                        </a:rPr>
                        <a:t>級分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27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3600" b="1" kern="1200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>
                                <a:alpha val="90000"/>
                              </a:schemeClr>
                            </a:glow>
                          </a:effectLst>
                          <a:latin typeface="Book Antiqua" panose="02040602050305030304" pitchFamily="18" charset="0"/>
                          <a:ea typeface="標楷體" panose="03000509000000000000" pitchFamily="65" charset="-120"/>
                          <a:cs typeface="+mn-cs"/>
                        </a:rPr>
                        <a:t>核   分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3600" b="1" kern="1200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>
                                <a:alpha val="90000"/>
                              </a:schemeClr>
                            </a:glow>
                          </a:effectLst>
                          <a:latin typeface="Book Antiqua" panose="02040602050305030304" pitchFamily="18" charset="0"/>
                          <a:ea typeface="標楷體" panose="03000509000000000000" pitchFamily="65" charset="-120"/>
                          <a:cs typeface="+mn-cs"/>
                        </a:rPr>
                        <a:t>1</a:t>
                      </a:r>
                      <a:endParaRPr lang="zh-TW" altLang="en-US" sz="3600" b="1" kern="1200" dirty="0">
                        <a:solidFill>
                          <a:srgbClr val="FF0000"/>
                        </a:solidFill>
                        <a:effectLst>
                          <a:glow rad="127000">
                            <a:schemeClr val="bg1">
                              <a:alpha val="90000"/>
                            </a:schemeClr>
                          </a:glow>
                        </a:effectLst>
                        <a:latin typeface="Book Antiqua" panose="0204060205030503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3600" b="1" kern="1200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>
                                <a:alpha val="90000"/>
                              </a:schemeClr>
                            </a:glow>
                          </a:effectLst>
                          <a:latin typeface="Book Antiqua" panose="02040602050305030304" pitchFamily="18" charset="0"/>
                          <a:ea typeface="標楷體" panose="03000509000000000000" pitchFamily="65" charset="-120"/>
                          <a:cs typeface="+mn-cs"/>
                        </a:rPr>
                        <a:t>0.8</a:t>
                      </a:r>
                      <a:endParaRPr lang="zh-TW" altLang="en-US" sz="3600" b="1" kern="1200" dirty="0">
                        <a:solidFill>
                          <a:srgbClr val="FF0000"/>
                        </a:solidFill>
                        <a:effectLst>
                          <a:glow rad="127000">
                            <a:schemeClr val="bg1">
                              <a:alpha val="90000"/>
                            </a:schemeClr>
                          </a:glow>
                        </a:effectLst>
                        <a:latin typeface="Book Antiqua" panose="0204060205030503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3600" b="1" kern="1200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>
                                <a:alpha val="90000"/>
                              </a:schemeClr>
                            </a:glow>
                          </a:effectLst>
                          <a:latin typeface="Book Antiqua" panose="02040602050305030304" pitchFamily="18" charset="0"/>
                          <a:ea typeface="標楷體" panose="03000509000000000000" pitchFamily="65" charset="-120"/>
                          <a:cs typeface="+mn-cs"/>
                        </a:rPr>
                        <a:t>0.6</a:t>
                      </a:r>
                      <a:endParaRPr lang="zh-TW" altLang="en-US" sz="3600" b="1" kern="1200" dirty="0">
                        <a:solidFill>
                          <a:srgbClr val="FF0000"/>
                        </a:solidFill>
                        <a:effectLst>
                          <a:glow rad="127000">
                            <a:schemeClr val="bg1">
                              <a:alpha val="90000"/>
                            </a:schemeClr>
                          </a:glow>
                        </a:effectLst>
                        <a:latin typeface="Book Antiqua" panose="0204060205030503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3600" b="1" kern="1200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>
                                <a:alpha val="90000"/>
                              </a:schemeClr>
                            </a:glow>
                          </a:effectLst>
                          <a:latin typeface="Book Antiqua" panose="02040602050305030304" pitchFamily="18" charset="0"/>
                          <a:ea typeface="標楷體" panose="03000509000000000000" pitchFamily="65" charset="-120"/>
                          <a:cs typeface="+mn-cs"/>
                        </a:rPr>
                        <a:t>0.4</a:t>
                      </a:r>
                      <a:endParaRPr lang="zh-TW" altLang="en-US" sz="3600" b="1" kern="1200" dirty="0">
                        <a:solidFill>
                          <a:srgbClr val="FF0000"/>
                        </a:solidFill>
                        <a:effectLst>
                          <a:glow rad="127000">
                            <a:schemeClr val="bg1">
                              <a:alpha val="90000"/>
                            </a:schemeClr>
                          </a:glow>
                        </a:effectLst>
                        <a:latin typeface="Book Antiqua" panose="0204060205030503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3600" b="1" kern="1200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>
                                <a:alpha val="90000"/>
                              </a:schemeClr>
                            </a:glow>
                          </a:effectLst>
                          <a:latin typeface="Book Antiqua" panose="02040602050305030304" pitchFamily="18" charset="0"/>
                          <a:ea typeface="標楷體" panose="03000509000000000000" pitchFamily="65" charset="-120"/>
                          <a:cs typeface="+mn-cs"/>
                        </a:rPr>
                        <a:t>0.2</a:t>
                      </a:r>
                      <a:endParaRPr lang="zh-TW" altLang="en-US" sz="3600" b="1" kern="1200" dirty="0">
                        <a:solidFill>
                          <a:srgbClr val="FF0000"/>
                        </a:solidFill>
                        <a:effectLst>
                          <a:glow rad="127000">
                            <a:schemeClr val="bg1">
                              <a:alpha val="90000"/>
                            </a:schemeClr>
                          </a:glow>
                        </a:effectLst>
                        <a:latin typeface="Book Antiqua" panose="0204060205030503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3600" b="1" kern="1200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>
                                <a:alpha val="90000"/>
                              </a:schemeClr>
                            </a:glow>
                          </a:effectLst>
                          <a:latin typeface="Book Antiqua" panose="02040602050305030304" pitchFamily="18" charset="0"/>
                          <a:ea typeface="標楷體" panose="03000509000000000000" pitchFamily="65" charset="-120"/>
                          <a:cs typeface="+mn-cs"/>
                        </a:rPr>
                        <a:t>0.1</a:t>
                      </a:r>
                      <a:endParaRPr lang="zh-TW" altLang="en-US" sz="3600" b="1" kern="1200" dirty="0">
                        <a:solidFill>
                          <a:srgbClr val="FF0000"/>
                        </a:solidFill>
                        <a:effectLst>
                          <a:glow rad="127000">
                            <a:schemeClr val="bg1">
                              <a:alpha val="90000"/>
                            </a:schemeClr>
                          </a:glow>
                        </a:effectLst>
                        <a:latin typeface="Book Antiqua" panose="0204060205030503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0164" name="標題 1"/>
          <p:cNvSpPr txBox="1">
            <a:spLocks/>
          </p:cNvSpPr>
          <p:nvPr/>
        </p:nvSpPr>
        <p:spPr bwMode="auto">
          <a:xfrm>
            <a:off x="1592263" y="538163"/>
            <a:ext cx="9686925" cy="67945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557213" indent="-214313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8572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0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2001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15430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0002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4574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29146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3718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TW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kumimoji="0" lang="en-US" altLang="zh-TW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五專優先免試比序積分</a:t>
            </a:r>
            <a:r>
              <a:rPr kumimoji="0" lang="en-US" altLang="zh-TW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kumimoji="0" lang="zh-TW" altLang="en-US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會考寫作測驗</a:t>
            </a:r>
          </a:p>
        </p:txBody>
      </p:sp>
      <p:sp>
        <p:nvSpPr>
          <p:cNvPr id="220165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6BB85F61-8B01-47A4-8B72-268907F03C89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96</a:t>
            </a:fld>
            <a:endParaRPr kumimoji="0" lang="zh-TW" altLang="en-US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20396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標題 1"/>
          <p:cNvSpPr txBox="1">
            <a:spLocks/>
          </p:cNvSpPr>
          <p:nvPr/>
        </p:nvSpPr>
        <p:spPr bwMode="auto">
          <a:xfrm>
            <a:off x="652463" y="247650"/>
            <a:ext cx="10633075" cy="67945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557213" indent="-214313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8572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0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2001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15430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0002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4574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29146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3718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TW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kumimoji="0" lang="en-US" altLang="zh-TW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五專優先免試積分</a:t>
            </a:r>
            <a:r>
              <a:rPr kumimoji="0" lang="en-US" altLang="zh-TW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kumimoji="0" lang="zh-TW" altLang="en-US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超額同分比序項目順序</a:t>
            </a:r>
          </a:p>
        </p:txBody>
      </p:sp>
      <p:sp>
        <p:nvSpPr>
          <p:cNvPr id="221187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xfrm>
            <a:off x="509588" y="865188"/>
            <a:ext cx="7794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7FED2255-5393-4B17-A402-5567B5D90FAD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97</a:t>
            </a:fld>
            <a:endParaRPr kumimoji="0" lang="zh-TW" altLang="en-US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221188" name="文字方塊 30"/>
          <p:cNvSpPr txBox="1">
            <a:spLocks noChangeArrowheads="1"/>
          </p:cNvSpPr>
          <p:nvPr/>
        </p:nvSpPr>
        <p:spPr bwMode="auto">
          <a:xfrm>
            <a:off x="571500" y="5383213"/>
            <a:ext cx="11588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/>
            <a:r>
              <a:rPr lang="en-US" altLang="zh-TW">
                <a:latin typeface="標楷體" panose="03000509000000000000" pitchFamily="65" charset="-120"/>
                <a:ea typeface="標楷體" panose="03000509000000000000" pitchFamily="65" charset="-120"/>
              </a:rPr>
              <a:t>※</a:t>
            </a: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此為同分之參酌比序之分發順位</a:t>
            </a:r>
            <a:endParaRPr lang="en-US" altLang="zh-TW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r>
              <a:rPr lang="en-US" altLang="zh-TW">
                <a:latin typeface="標楷體" panose="03000509000000000000" pitchFamily="65" charset="-120"/>
                <a:ea typeface="標楷體" panose="03000509000000000000" pitchFamily="65" charset="-120"/>
              </a:rPr>
              <a:t>※</a:t>
            </a: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積分採計</a:t>
            </a:r>
            <a:r>
              <a:rPr lang="zh-TW" altLang="en-US" sz="2200" b="1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無論是否採計會考成績，於同分比序項目皆為一致標準，且均包含會考科目之比序</a:t>
            </a:r>
            <a:r>
              <a:rPr lang="zh-TW" altLang="en-US" sz="160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00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21189" name="群組 36"/>
          <p:cNvGrpSpPr>
            <a:grpSpLocks/>
          </p:cNvGrpSpPr>
          <p:nvPr/>
        </p:nvGrpSpPr>
        <p:grpSpPr bwMode="auto">
          <a:xfrm>
            <a:off x="82550" y="1720850"/>
            <a:ext cx="12104688" cy="3344863"/>
            <a:chOff x="-50784" y="1777772"/>
            <a:chExt cx="12104634" cy="3345699"/>
          </a:xfrm>
        </p:grpSpPr>
        <p:grpSp>
          <p:nvGrpSpPr>
            <p:cNvPr id="221192" name="群組 1"/>
            <p:cNvGrpSpPr>
              <a:grpSpLocks/>
            </p:cNvGrpSpPr>
            <p:nvPr/>
          </p:nvGrpSpPr>
          <p:grpSpPr bwMode="auto">
            <a:xfrm>
              <a:off x="84809" y="1867215"/>
              <a:ext cx="1717200" cy="1188000"/>
              <a:chOff x="10125132" y="214225"/>
              <a:chExt cx="1976834" cy="1240805"/>
            </a:xfrm>
          </p:grpSpPr>
          <p:sp>
            <p:nvSpPr>
              <p:cNvPr id="91" name="任意多边形 85">
                <a:extLst>
                  <a:ext uri="{FF2B5EF4-FFF2-40B4-BE49-F238E27FC236}">
                    <a16:creationId xmlns:a16="http://schemas.microsoft.com/office/drawing/2014/main" id="{09029E4F-D90F-4781-8743-9BBFD4304E7D}"/>
                  </a:ext>
                </a:extLst>
              </p:cNvPr>
              <p:cNvSpPr/>
              <p:nvPr/>
            </p:nvSpPr>
            <p:spPr>
              <a:xfrm>
                <a:off x="10135342" y="213681"/>
                <a:ext cx="1966407" cy="1240541"/>
              </a:xfrm>
              <a:custGeom>
                <a:avLst/>
                <a:gdLst>
                  <a:gd name="connsiteX0" fmla="*/ 0 w 1674206"/>
                  <a:gd name="connsiteY0" fmla="*/ 0 h 775493"/>
                  <a:gd name="connsiteX1" fmla="*/ 1240155 w 1674206"/>
                  <a:gd name="connsiteY1" fmla="*/ 0 h 775493"/>
                  <a:gd name="connsiteX2" fmla="*/ 1674206 w 1674206"/>
                  <a:gd name="connsiteY2" fmla="*/ 387747 h 775493"/>
                  <a:gd name="connsiteX3" fmla="*/ 1240155 w 1674206"/>
                  <a:gd name="connsiteY3" fmla="*/ 775493 h 775493"/>
                  <a:gd name="connsiteX4" fmla="*/ 0 w 1674206"/>
                  <a:gd name="connsiteY4" fmla="*/ 775493 h 775493"/>
                  <a:gd name="connsiteX5" fmla="*/ 434051 w 1674206"/>
                  <a:gd name="connsiteY5" fmla="*/ 387747 h 775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74206" h="775493">
                    <a:moveTo>
                      <a:pt x="0" y="0"/>
                    </a:moveTo>
                    <a:lnTo>
                      <a:pt x="1240155" y="0"/>
                    </a:lnTo>
                    <a:lnTo>
                      <a:pt x="1674206" y="387747"/>
                    </a:lnTo>
                    <a:lnTo>
                      <a:pt x="1240155" y="775493"/>
                    </a:lnTo>
                    <a:lnTo>
                      <a:pt x="0" y="775493"/>
                    </a:lnTo>
                    <a:lnTo>
                      <a:pt x="434051" y="387747"/>
                    </a:lnTo>
                    <a:close/>
                  </a:path>
                </a:pathLst>
              </a:custGeom>
              <a:solidFill>
                <a:srgbClr val="D05E51"/>
              </a:solidFill>
              <a:ln>
                <a:solidFill>
                  <a:schemeClr val="bg1"/>
                </a:solidFill>
              </a:ln>
              <a:effectLst>
                <a:outerShdw blurRad="76200" dist="508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0" tIns="0" rIns="252000" bIns="0" anchor="ctr">
                <a:norm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zh-TW" sz="2400" b="1" dirty="0">
                  <a:solidFill>
                    <a:srgbClr val="FFFF00"/>
                  </a:solidFill>
                  <a:latin typeface="微軟正黑體" panose="020B0604030504040204" pitchFamily="34" charset="-120"/>
                </a:endParaRPr>
              </a:p>
            </p:txBody>
          </p:sp>
          <p:sp>
            <p:nvSpPr>
              <p:cNvPr id="92" name="椭圆 86">
                <a:extLst>
                  <a:ext uri="{FF2B5EF4-FFF2-40B4-BE49-F238E27FC236}">
                    <a16:creationId xmlns:a16="http://schemas.microsoft.com/office/drawing/2014/main" id="{C5533A80-7863-4453-BDFE-AB8CE8E524E1}"/>
                  </a:ext>
                </a:extLst>
              </p:cNvPr>
              <p:cNvSpPr/>
              <p:nvPr/>
            </p:nvSpPr>
            <p:spPr>
              <a:xfrm>
                <a:off x="10124377" y="548693"/>
                <a:ext cx="619527" cy="563882"/>
              </a:xfrm>
              <a:prstGeom prst="ellipse">
                <a:avLst/>
              </a:prstGeom>
              <a:solidFill>
                <a:srgbClr val="D05E51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endParaRPr lang="zh-CN" altLang="en-US" b="1">
                  <a:solidFill>
                    <a:schemeClr val="bg1"/>
                  </a:solidFill>
                  <a:latin typeface="Arial" panose="020B0604020202020204" pitchFamily="34" charset="0"/>
                  <a:ea typeface="SimHei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1244" name="Freeform 93"/>
              <p:cNvSpPr>
                <a:spLocks noEditPoints="1"/>
              </p:cNvSpPr>
              <p:nvPr/>
            </p:nvSpPr>
            <p:spPr bwMode="auto">
              <a:xfrm>
                <a:off x="10265768" y="665499"/>
                <a:ext cx="360000" cy="360000"/>
              </a:xfrm>
              <a:custGeom>
                <a:avLst/>
                <a:gdLst>
                  <a:gd name="T0" fmla="*/ 2147483646 w 81"/>
                  <a:gd name="T1" fmla="*/ 0 h 80"/>
                  <a:gd name="T2" fmla="*/ 2147483646 w 81"/>
                  <a:gd name="T3" fmla="*/ 2147483646 h 80"/>
                  <a:gd name="T4" fmla="*/ 2147483646 w 81"/>
                  <a:gd name="T5" fmla="*/ 2147483646 h 80"/>
                  <a:gd name="T6" fmla="*/ 2147483646 w 81"/>
                  <a:gd name="T7" fmla="*/ 2147483646 h 80"/>
                  <a:gd name="T8" fmla="*/ 2147483646 w 81"/>
                  <a:gd name="T9" fmla="*/ 2147483646 h 80"/>
                  <a:gd name="T10" fmla="*/ 2147483646 w 81"/>
                  <a:gd name="T11" fmla="*/ 2147483646 h 80"/>
                  <a:gd name="T12" fmla="*/ 2147483646 w 81"/>
                  <a:gd name="T13" fmla="*/ 2147483646 h 80"/>
                  <a:gd name="T14" fmla="*/ 2147483646 w 81"/>
                  <a:gd name="T15" fmla="*/ 2147483646 h 80"/>
                  <a:gd name="T16" fmla="*/ 2147483646 w 81"/>
                  <a:gd name="T17" fmla="*/ 2147483646 h 80"/>
                  <a:gd name="T18" fmla="*/ 2147483646 w 81"/>
                  <a:gd name="T19" fmla="*/ 2147483646 h 80"/>
                  <a:gd name="T20" fmla="*/ 2147483646 w 81"/>
                  <a:gd name="T21" fmla="*/ 2147483646 h 80"/>
                  <a:gd name="T22" fmla="*/ 2147483646 w 81"/>
                  <a:gd name="T23" fmla="*/ 2147483646 h 80"/>
                  <a:gd name="T24" fmla="*/ 2147483646 w 81"/>
                  <a:gd name="T25" fmla="*/ 2147483646 h 80"/>
                  <a:gd name="T26" fmla="*/ 2147483646 w 81"/>
                  <a:gd name="T27" fmla="*/ 2147483646 h 80"/>
                  <a:gd name="T28" fmla="*/ 2147483646 w 81"/>
                  <a:gd name="T29" fmla="*/ 2147483646 h 80"/>
                  <a:gd name="T30" fmla="*/ 2147483646 w 81"/>
                  <a:gd name="T31" fmla="*/ 2147483646 h 80"/>
                  <a:gd name="T32" fmla="*/ 2147483646 w 81"/>
                  <a:gd name="T33" fmla="*/ 2147483646 h 80"/>
                  <a:gd name="T34" fmla="*/ 2147483646 w 81"/>
                  <a:gd name="T35" fmla="*/ 2147483646 h 80"/>
                  <a:gd name="T36" fmla="*/ 2147483646 w 81"/>
                  <a:gd name="T37" fmla="*/ 2147483646 h 80"/>
                  <a:gd name="T38" fmla="*/ 2147483646 w 81"/>
                  <a:gd name="T39" fmla="*/ 2147483646 h 80"/>
                  <a:gd name="T40" fmla="*/ 2147483646 w 81"/>
                  <a:gd name="T41" fmla="*/ 2147483646 h 80"/>
                  <a:gd name="T42" fmla="*/ 2147483646 w 81"/>
                  <a:gd name="T43" fmla="*/ 2147483646 h 80"/>
                  <a:gd name="T44" fmla="*/ 2147483646 w 81"/>
                  <a:gd name="T45" fmla="*/ 2147483646 h 80"/>
                  <a:gd name="T46" fmla="*/ 2147483646 w 81"/>
                  <a:gd name="T47" fmla="*/ 2147483646 h 80"/>
                  <a:gd name="T48" fmla="*/ 2147483646 w 81"/>
                  <a:gd name="T49" fmla="*/ 0 h 80"/>
                  <a:gd name="T50" fmla="*/ 2147483646 w 81"/>
                  <a:gd name="T51" fmla="*/ 2147483646 h 80"/>
                  <a:gd name="T52" fmla="*/ 2147483646 w 81"/>
                  <a:gd name="T53" fmla="*/ 2147483646 h 80"/>
                  <a:gd name="T54" fmla="*/ 2147483646 w 81"/>
                  <a:gd name="T55" fmla="*/ 2147483646 h 80"/>
                  <a:gd name="T56" fmla="*/ 2147483646 w 81"/>
                  <a:gd name="T57" fmla="*/ 2147483646 h 80"/>
                  <a:gd name="T58" fmla="*/ 2147483646 w 81"/>
                  <a:gd name="T59" fmla="*/ 2147483646 h 80"/>
                  <a:gd name="T60" fmla="*/ 2147483646 w 81"/>
                  <a:gd name="T61" fmla="*/ 2147483646 h 80"/>
                  <a:gd name="T62" fmla="*/ 2147483646 w 81"/>
                  <a:gd name="T63" fmla="*/ 2147483646 h 80"/>
                  <a:gd name="T64" fmla="*/ 2147483646 w 81"/>
                  <a:gd name="T65" fmla="*/ 2147483646 h 80"/>
                  <a:gd name="T66" fmla="*/ 2147483646 w 81"/>
                  <a:gd name="T67" fmla="*/ 2147483646 h 80"/>
                  <a:gd name="T68" fmla="*/ 2147483646 w 81"/>
                  <a:gd name="T69" fmla="*/ 2147483646 h 80"/>
                  <a:gd name="T70" fmla="*/ 2147483646 w 81"/>
                  <a:gd name="T71" fmla="*/ 2147483646 h 80"/>
                  <a:gd name="T72" fmla="*/ 2147483646 w 81"/>
                  <a:gd name="T73" fmla="*/ 2147483646 h 80"/>
                  <a:gd name="T74" fmla="*/ 2147483646 w 81"/>
                  <a:gd name="T75" fmla="*/ 2147483646 h 80"/>
                  <a:gd name="T76" fmla="*/ 2147483646 w 81"/>
                  <a:gd name="T77" fmla="*/ 2147483646 h 80"/>
                  <a:gd name="T78" fmla="*/ 2147483646 w 81"/>
                  <a:gd name="T79" fmla="*/ 2147483646 h 80"/>
                  <a:gd name="T80" fmla="*/ 2147483646 w 81"/>
                  <a:gd name="T81" fmla="*/ 2147483646 h 80"/>
                  <a:gd name="T82" fmla="*/ 2147483646 w 81"/>
                  <a:gd name="T83" fmla="*/ 2147483646 h 80"/>
                  <a:gd name="T84" fmla="*/ 2147483646 w 81"/>
                  <a:gd name="T85" fmla="*/ 2147483646 h 80"/>
                  <a:gd name="T86" fmla="*/ 2147483646 w 81"/>
                  <a:gd name="T87" fmla="*/ 2147483646 h 80"/>
                  <a:gd name="T88" fmla="*/ 2147483646 w 81"/>
                  <a:gd name="T89" fmla="*/ 2147483646 h 80"/>
                  <a:gd name="T90" fmla="*/ 2147483646 w 81"/>
                  <a:gd name="T91" fmla="*/ 2147483646 h 80"/>
                  <a:gd name="T92" fmla="*/ 2147483646 w 81"/>
                  <a:gd name="T93" fmla="*/ 2147483646 h 80"/>
                  <a:gd name="T94" fmla="*/ 2147483646 w 81"/>
                  <a:gd name="T95" fmla="*/ 2147483646 h 80"/>
                  <a:gd name="T96" fmla="*/ 2147483646 w 81"/>
                  <a:gd name="T97" fmla="*/ 2147483646 h 80"/>
                  <a:gd name="T98" fmla="*/ 2147483646 w 81"/>
                  <a:gd name="T99" fmla="*/ 2147483646 h 80"/>
                  <a:gd name="T100" fmla="*/ 2147483646 w 81"/>
                  <a:gd name="T101" fmla="*/ 2147483646 h 80"/>
                  <a:gd name="T102" fmla="*/ 2147483646 w 81"/>
                  <a:gd name="T103" fmla="*/ 2147483646 h 80"/>
                  <a:gd name="T104" fmla="*/ 2147483646 w 81"/>
                  <a:gd name="T105" fmla="*/ 2147483646 h 8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81" h="80">
                    <a:moveTo>
                      <a:pt x="41" y="0"/>
                    </a:moveTo>
                    <a:cubicBezTo>
                      <a:pt x="47" y="0"/>
                      <a:pt x="53" y="0"/>
                      <a:pt x="60" y="0"/>
                    </a:cubicBezTo>
                    <a:cubicBezTo>
                      <a:pt x="60" y="0"/>
                      <a:pt x="61" y="0"/>
                      <a:pt x="62" y="0"/>
                    </a:cubicBezTo>
                    <a:cubicBezTo>
                      <a:pt x="64" y="0"/>
                      <a:pt x="64" y="1"/>
                      <a:pt x="64" y="2"/>
                    </a:cubicBezTo>
                    <a:cubicBezTo>
                      <a:pt x="64" y="3"/>
                      <a:pt x="64" y="4"/>
                      <a:pt x="64" y="5"/>
                    </a:cubicBezTo>
                    <a:cubicBezTo>
                      <a:pt x="64" y="5"/>
                      <a:pt x="64" y="5"/>
                      <a:pt x="64" y="5"/>
                    </a:cubicBezTo>
                    <a:cubicBezTo>
                      <a:pt x="64" y="6"/>
                      <a:pt x="65" y="6"/>
                      <a:pt x="66" y="6"/>
                    </a:cubicBezTo>
                    <a:cubicBezTo>
                      <a:pt x="66" y="6"/>
                      <a:pt x="67" y="6"/>
                      <a:pt x="67" y="6"/>
                    </a:cubicBezTo>
                    <a:cubicBezTo>
                      <a:pt x="70" y="6"/>
                      <a:pt x="73" y="6"/>
                      <a:pt x="76" y="8"/>
                    </a:cubicBezTo>
                    <a:cubicBezTo>
                      <a:pt x="78" y="9"/>
                      <a:pt x="79" y="11"/>
                      <a:pt x="80" y="13"/>
                    </a:cubicBezTo>
                    <a:cubicBezTo>
                      <a:pt x="81" y="16"/>
                      <a:pt x="81" y="19"/>
                      <a:pt x="80" y="21"/>
                    </a:cubicBezTo>
                    <a:cubicBezTo>
                      <a:pt x="80" y="24"/>
                      <a:pt x="78" y="27"/>
                      <a:pt x="77" y="30"/>
                    </a:cubicBezTo>
                    <a:cubicBezTo>
                      <a:pt x="74" y="34"/>
                      <a:pt x="72" y="36"/>
                      <a:pt x="68" y="38"/>
                    </a:cubicBezTo>
                    <a:cubicBezTo>
                      <a:pt x="66" y="39"/>
                      <a:pt x="65" y="39"/>
                      <a:pt x="63" y="40"/>
                    </a:cubicBezTo>
                    <a:cubicBezTo>
                      <a:pt x="61" y="41"/>
                      <a:pt x="59" y="43"/>
                      <a:pt x="58" y="45"/>
                    </a:cubicBezTo>
                    <a:cubicBezTo>
                      <a:pt x="57" y="47"/>
                      <a:pt x="55" y="48"/>
                      <a:pt x="54" y="50"/>
                    </a:cubicBezTo>
                    <a:cubicBezTo>
                      <a:pt x="52" y="52"/>
                      <a:pt x="49" y="53"/>
                      <a:pt x="47" y="54"/>
                    </a:cubicBezTo>
                    <a:cubicBezTo>
                      <a:pt x="46" y="54"/>
                      <a:pt x="45" y="54"/>
                      <a:pt x="44" y="54"/>
                    </a:cubicBezTo>
                    <a:cubicBezTo>
                      <a:pt x="43" y="55"/>
                      <a:pt x="43" y="56"/>
                      <a:pt x="43" y="58"/>
                    </a:cubicBezTo>
                    <a:cubicBezTo>
                      <a:pt x="43" y="59"/>
                      <a:pt x="43" y="61"/>
                      <a:pt x="43" y="63"/>
                    </a:cubicBezTo>
                    <a:cubicBezTo>
                      <a:pt x="43" y="65"/>
                      <a:pt x="44" y="66"/>
                      <a:pt x="46" y="66"/>
                    </a:cubicBezTo>
                    <a:cubicBezTo>
                      <a:pt x="47" y="66"/>
                      <a:pt x="49" y="66"/>
                      <a:pt x="50" y="67"/>
                    </a:cubicBezTo>
                    <a:cubicBezTo>
                      <a:pt x="55" y="68"/>
                      <a:pt x="59" y="72"/>
                      <a:pt x="60" y="76"/>
                    </a:cubicBezTo>
                    <a:cubicBezTo>
                      <a:pt x="60" y="78"/>
                      <a:pt x="59" y="80"/>
                      <a:pt x="58" y="80"/>
                    </a:cubicBezTo>
                    <a:cubicBezTo>
                      <a:pt x="56" y="80"/>
                      <a:pt x="55" y="80"/>
                      <a:pt x="53" y="80"/>
                    </a:cubicBezTo>
                    <a:cubicBezTo>
                      <a:pt x="46" y="80"/>
                      <a:pt x="39" y="80"/>
                      <a:pt x="31" y="80"/>
                    </a:cubicBezTo>
                    <a:cubicBezTo>
                      <a:pt x="29" y="80"/>
                      <a:pt x="28" y="80"/>
                      <a:pt x="26" y="80"/>
                    </a:cubicBezTo>
                    <a:cubicBezTo>
                      <a:pt x="25" y="80"/>
                      <a:pt x="24" y="80"/>
                      <a:pt x="24" y="80"/>
                    </a:cubicBezTo>
                    <a:cubicBezTo>
                      <a:pt x="22" y="80"/>
                      <a:pt x="21" y="78"/>
                      <a:pt x="21" y="76"/>
                    </a:cubicBezTo>
                    <a:cubicBezTo>
                      <a:pt x="22" y="73"/>
                      <a:pt x="24" y="70"/>
                      <a:pt x="27" y="68"/>
                    </a:cubicBezTo>
                    <a:cubicBezTo>
                      <a:pt x="29" y="67"/>
                      <a:pt x="31" y="67"/>
                      <a:pt x="32" y="66"/>
                    </a:cubicBezTo>
                    <a:cubicBezTo>
                      <a:pt x="34" y="66"/>
                      <a:pt x="35" y="66"/>
                      <a:pt x="36" y="66"/>
                    </a:cubicBezTo>
                    <a:cubicBezTo>
                      <a:pt x="38" y="66"/>
                      <a:pt x="38" y="65"/>
                      <a:pt x="38" y="64"/>
                    </a:cubicBezTo>
                    <a:cubicBezTo>
                      <a:pt x="39" y="62"/>
                      <a:pt x="39" y="60"/>
                      <a:pt x="38" y="57"/>
                    </a:cubicBezTo>
                    <a:cubicBezTo>
                      <a:pt x="38" y="56"/>
                      <a:pt x="37" y="55"/>
                      <a:pt x="36" y="54"/>
                    </a:cubicBezTo>
                    <a:cubicBezTo>
                      <a:pt x="35" y="54"/>
                      <a:pt x="33" y="53"/>
                      <a:pt x="32" y="53"/>
                    </a:cubicBezTo>
                    <a:cubicBezTo>
                      <a:pt x="29" y="51"/>
                      <a:pt x="26" y="49"/>
                      <a:pt x="24" y="47"/>
                    </a:cubicBezTo>
                    <a:cubicBezTo>
                      <a:pt x="24" y="46"/>
                      <a:pt x="23" y="45"/>
                      <a:pt x="23" y="44"/>
                    </a:cubicBezTo>
                    <a:cubicBezTo>
                      <a:pt x="21" y="42"/>
                      <a:pt x="20" y="41"/>
                      <a:pt x="18" y="40"/>
                    </a:cubicBezTo>
                    <a:cubicBezTo>
                      <a:pt x="16" y="39"/>
                      <a:pt x="14" y="38"/>
                      <a:pt x="12" y="37"/>
                    </a:cubicBezTo>
                    <a:cubicBezTo>
                      <a:pt x="8" y="35"/>
                      <a:pt x="5" y="32"/>
                      <a:pt x="3" y="28"/>
                    </a:cubicBezTo>
                    <a:cubicBezTo>
                      <a:pt x="2" y="26"/>
                      <a:pt x="1" y="24"/>
                      <a:pt x="1" y="21"/>
                    </a:cubicBezTo>
                    <a:cubicBezTo>
                      <a:pt x="0" y="19"/>
                      <a:pt x="0" y="16"/>
                      <a:pt x="2" y="13"/>
                    </a:cubicBezTo>
                    <a:cubicBezTo>
                      <a:pt x="3" y="10"/>
                      <a:pt x="5" y="8"/>
                      <a:pt x="8" y="7"/>
                    </a:cubicBezTo>
                    <a:cubicBezTo>
                      <a:pt x="10" y="6"/>
                      <a:pt x="12" y="6"/>
                      <a:pt x="15" y="7"/>
                    </a:cubicBezTo>
                    <a:cubicBezTo>
                      <a:pt x="15" y="7"/>
                      <a:pt x="15" y="7"/>
                      <a:pt x="16" y="7"/>
                    </a:cubicBezTo>
                    <a:cubicBezTo>
                      <a:pt x="16" y="7"/>
                      <a:pt x="17" y="6"/>
                      <a:pt x="17" y="5"/>
                    </a:cubicBezTo>
                    <a:cubicBezTo>
                      <a:pt x="17" y="5"/>
                      <a:pt x="17" y="4"/>
                      <a:pt x="16" y="3"/>
                    </a:cubicBezTo>
                    <a:cubicBezTo>
                      <a:pt x="16" y="2"/>
                      <a:pt x="17" y="0"/>
                      <a:pt x="19" y="0"/>
                    </a:cubicBezTo>
                    <a:cubicBezTo>
                      <a:pt x="19" y="0"/>
                      <a:pt x="20" y="0"/>
                      <a:pt x="21" y="0"/>
                    </a:cubicBezTo>
                    <a:cubicBezTo>
                      <a:pt x="27" y="0"/>
                      <a:pt x="34" y="0"/>
                      <a:pt x="41" y="0"/>
                    </a:cubicBezTo>
                    <a:close/>
                    <a:moveTo>
                      <a:pt x="40" y="4"/>
                    </a:moveTo>
                    <a:cubicBezTo>
                      <a:pt x="40" y="4"/>
                      <a:pt x="40" y="4"/>
                      <a:pt x="40" y="4"/>
                    </a:cubicBezTo>
                    <a:cubicBezTo>
                      <a:pt x="35" y="4"/>
                      <a:pt x="30" y="4"/>
                      <a:pt x="25" y="4"/>
                    </a:cubicBezTo>
                    <a:cubicBezTo>
                      <a:pt x="25" y="4"/>
                      <a:pt x="24" y="4"/>
                      <a:pt x="24" y="4"/>
                    </a:cubicBezTo>
                    <a:cubicBezTo>
                      <a:pt x="22" y="4"/>
                      <a:pt x="21" y="5"/>
                      <a:pt x="21" y="7"/>
                    </a:cubicBezTo>
                    <a:cubicBezTo>
                      <a:pt x="22" y="9"/>
                      <a:pt x="22" y="12"/>
                      <a:pt x="22" y="14"/>
                    </a:cubicBezTo>
                    <a:cubicBezTo>
                      <a:pt x="23" y="17"/>
                      <a:pt x="23" y="20"/>
                      <a:pt x="23" y="23"/>
                    </a:cubicBezTo>
                    <a:cubicBezTo>
                      <a:pt x="24" y="27"/>
                      <a:pt x="24" y="30"/>
                      <a:pt x="24" y="34"/>
                    </a:cubicBezTo>
                    <a:cubicBezTo>
                      <a:pt x="24" y="36"/>
                      <a:pt x="25" y="38"/>
                      <a:pt x="25" y="40"/>
                    </a:cubicBezTo>
                    <a:cubicBezTo>
                      <a:pt x="26" y="43"/>
                      <a:pt x="28" y="46"/>
                      <a:pt x="31" y="48"/>
                    </a:cubicBezTo>
                    <a:cubicBezTo>
                      <a:pt x="35" y="50"/>
                      <a:pt x="39" y="51"/>
                      <a:pt x="44" y="50"/>
                    </a:cubicBezTo>
                    <a:cubicBezTo>
                      <a:pt x="49" y="49"/>
                      <a:pt x="52" y="47"/>
                      <a:pt x="55" y="42"/>
                    </a:cubicBezTo>
                    <a:cubicBezTo>
                      <a:pt x="56" y="40"/>
                      <a:pt x="57" y="37"/>
                      <a:pt x="57" y="33"/>
                    </a:cubicBezTo>
                    <a:cubicBezTo>
                      <a:pt x="57" y="30"/>
                      <a:pt x="57" y="27"/>
                      <a:pt x="57" y="23"/>
                    </a:cubicBezTo>
                    <a:cubicBezTo>
                      <a:pt x="58" y="19"/>
                      <a:pt x="58" y="15"/>
                      <a:pt x="59" y="10"/>
                    </a:cubicBezTo>
                    <a:cubicBezTo>
                      <a:pt x="59" y="9"/>
                      <a:pt x="59" y="8"/>
                      <a:pt x="59" y="7"/>
                    </a:cubicBezTo>
                    <a:cubicBezTo>
                      <a:pt x="60" y="5"/>
                      <a:pt x="59" y="4"/>
                      <a:pt x="58" y="4"/>
                    </a:cubicBezTo>
                    <a:cubicBezTo>
                      <a:pt x="57" y="4"/>
                      <a:pt x="57" y="4"/>
                      <a:pt x="56" y="4"/>
                    </a:cubicBezTo>
                    <a:cubicBezTo>
                      <a:pt x="51" y="4"/>
                      <a:pt x="45" y="4"/>
                      <a:pt x="40" y="4"/>
                    </a:cubicBezTo>
                    <a:close/>
                    <a:moveTo>
                      <a:pt x="76" y="18"/>
                    </a:moveTo>
                    <a:cubicBezTo>
                      <a:pt x="76" y="17"/>
                      <a:pt x="76" y="15"/>
                      <a:pt x="76" y="14"/>
                    </a:cubicBezTo>
                    <a:cubicBezTo>
                      <a:pt x="74" y="11"/>
                      <a:pt x="71" y="9"/>
                      <a:pt x="68" y="10"/>
                    </a:cubicBezTo>
                    <a:cubicBezTo>
                      <a:pt x="65" y="11"/>
                      <a:pt x="64" y="13"/>
                      <a:pt x="63" y="15"/>
                    </a:cubicBezTo>
                    <a:cubicBezTo>
                      <a:pt x="62" y="16"/>
                      <a:pt x="62" y="17"/>
                      <a:pt x="62" y="19"/>
                    </a:cubicBezTo>
                    <a:cubicBezTo>
                      <a:pt x="61" y="22"/>
                      <a:pt x="61" y="26"/>
                      <a:pt x="61" y="30"/>
                    </a:cubicBezTo>
                    <a:cubicBezTo>
                      <a:pt x="61" y="31"/>
                      <a:pt x="61" y="32"/>
                      <a:pt x="61" y="33"/>
                    </a:cubicBezTo>
                    <a:cubicBezTo>
                      <a:pt x="61" y="34"/>
                      <a:pt x="61" y="34"/>
                      <a:pt x="61" y="35"/>
                    </a:cubicBezTo>
                    <a:cubicBezTo>
                      <a:pt x="62" y="35"/>
                      <a:pt x="62" y="36"/>
                      <a:pt x="63" y="36"/>
                    </a:cubicBezTo>
                    <a:cubicBezTo>
                      <a:pt x="64" y="36"/>
                      <a:pt x="64" y="35"/>
                      <a:pt x="65" y="35"/>
                    </a:cubicBezTo>
                    <a:cubicBezTo>
                      <a:pt x="68" y="34"/>
                      <a:pt x="71" y="31"/>
                      <a:pt x="73" y="28"/>
                    </a:cubicBezTo>
                    <a:cubicBezTo>
                      <a:pt x="75" y="25"/>
                      <a:pt x="76" y="22"/>
                      <a:pt x="76" y="18"/>
                    </a:cubicBezTo>
                    <a:close/>
                    <a:moveTo>
                      <a:pt x="5" y="18"/>
                    </a:moveTo>
                    <a:cubicBezTo>
                      <a:pt x="5" y="19"/>
                      <a:pt x="5" y="19"/>
                      <a:pt x="5" y="20"/>
                    </a:cubicBezTo>
                    <a:cubicBezTo>
                      <a:pt x="5" y="20"/>
                      <a:pt x="5" y="21"/>
                      <a:pt x="5" y="21"/>
                    </a:cubicBezTo>
                    <a:cubicBezTo>
                      <a:pt x="6" y="26"/>
                      <a:pt x="8" y="29"/>
                      <a:pt x="12" y="32"/>
                    </a:cubicBezTo>
                    <a:cubicBezTo>
                      <a:pt x="13" y="34"/>
                      <a:pt x="16" y="35"/>
                      <a:pt x="18" y="35"/>
                    </a:cubicBezTo>
                    <a:cubicBezTo>
                      <a:pt x="19" y="36"/>
                      <a:pt x="20" y="35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2"/>
                      <a:pt x="20" y="30"/>
                      <a:pt x="20" y="29"/>
                    </a:cubicBezTo>
                    <a:cubicBezTo>
                      <a:pt x="20" y="25"/>
                      <a:pt x="19" y="21"/>
                      <a:pt x="19" y="18"/>
                    </a:cubicBezTo>
                    <a:cubicBezTo>
                      <a:pt x="19" y="16"/>
                      <a:pt x="18" y="14"/>
                      <a:pt x="17" y="12"/>
                    </a:cubicBezTo>
                    <a:cubicBezTo>
                      <a:pt x="14" y="10"/>
                      <a:pt x="11" y="9"/>
                      <a:pt x="9" y="11"/>
                    </a:cubicBezTo>
                    <a:cubicBezTo>
                      <a:pt x="6" y="13"/>
                      <a:pt x="5" y="15"/>
                      <a:pt x="5" y="18"/>
                    </a:cubicBezTo>
                    <a:close/>
                    <a:moveTo>
                      <a:pt x="41" y="76"/>
                    </a:moveTo>
                    <a:cubicBezTo>
                      <a:pt x="41" y="76"/>
                      <a:pt x="41" y="76"/>
                      <a:pt x="41" y="76"/>
                    </a:cubicBezTo>
                    <a:cubicBezTo>
                      <a:pt x="45" y="76"/>
                      <a:pt x="49" y="76"/>
                      <a:pt x="53" y="76"/>
                    </a:cubicBezTo>
                    <a:cubicBezTo>
                      <a:pt x="53" y="76"/>
                      <a:pt x="53" y="76"/>
                      <a:pt x="53" y="76"/>
                    </a:cubicBezTo>
                    <a:cubicBezTo>
                      <a:pt x="54" y="76"/>
                      <a:pt x="54" y="76"/>
                      <a:pt x="55" y="75"/>
                    </a:cubicBezTo>
                    <a:cubicBezTo>
                      <a:pt x="55" y="75"/>
                      <a:pt x="55" y="74"/>
                      <a:pt x="54" y="74"/>
                    </a:cubicBezTo>
                    <a:cubicBezTo>
                      <a:pt x="53" y="72"/>
                      <a:pt x="51" y="71"/>
                      <a:pt x="48" y="71"/>
                    </a:cubicBezTo>
                    <a:cubicBezTo>
                      <a:pt x="43" y="71"/>
                      <a:pt x="38" y="71"/>
                      <a:pt x="33" y="71"/>
                    </a:cubicBezTo>
                    <a:cubicBezTo>
                      <a:pt x="30" y="71"/>
                      <a:pt x="28" y="72"/>
                      <a:pt x="27" y="74"/>
                    </a:cubicBezTo>
                    <a:cubicBezTo>
                      <a:pt x="26" y="75"/>
                      <a:pt x="27" y="76"/>
                      <a:pt x="28" y="76"/>
                    </a:cubicBezTo>
                    <a:cubicBezTo>
                      <a:pt x="28" y="76"/>
                      <a:pt x="29" y="76"/>
                      <a:pt x="29" y="76"/>
                    </a:cubicBezTo>
                    <a:cubicBezTo>
                      <a:pt x="33" y="76"/>
                      <a:pt x="37" y="76"/>
                      <a:pt x="41" y="7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34" name="群組 33">
              <a:extLst>
                <a:ext uri="{FF2B5EF4-FFF2-40B4-BE49-F238E27FC236}">
                  <a16:creationId xmlns:a16="http://schemas.microsoft.com/office/drawing/2014/main" id="{8C65201A-1A14-4816-9AB6-637F4F174C10}"/>
                </a:ext>
              </a:extLst>
            </p:cNvPr>
            <p:cNvGrpSpPr/>
            <p:nvPr/>
          </p:nvGrpSpPr>
          <p:grpSpPr>
            <a:xfrm>
              <a:off x="1545450" y="1868627"/>
              <a:ext cx="1692000" cy="1157672"/>
              <a:chOff x="10121768" y="214225"/>
              <a:chExt cx="1980196" cy="1240805"/>
            </a:xfrm>
            <a:solidFill>
              <a:schemeClr val="accent1"/>
            </a:solidFill>
          </p:grpSpPr>
          <p:sp>
            <p:nvSpPr>
              <p:cNvPr id="89" name="任意多边形 85">
                <a:extLst>
                  <a:ext uri="{FF2B5EF4-FFF2-40B4-BE49-F238E27FC236}">
                    <a16:creationId xmlns:a16="http://schemas.microsoft.com/office/drawing/2014/main" id="{19E39FA1-392B-4D1D-9562-FF254970EFF1}"/>
                  </a:ext>
                </a:extLst>
              </p:cNvPr>
              <p:cNvSpPr/>
              <p:nvPr/>
            </p:nvSpPr>
            <p:spPr>
              <a:xfrm>
                <a:off x="10136282" y="214225"/>
                <a:ext cx="1965682" cy="1240805"/>
              </a:xfrm>
              <a:custGeom>
                <a:avLst/>
                <a:gdLst>
                  <a:gd name="connsiteX0" fmla="*/ 0 w 1674206"/>
                  <a:gd name="connsiteY0" fmla="*/ 0 h 775493"/>
                  <a:gd name="connsiteX1" fmla="*/ 1240155 w 1674206"/>
                  <a:gd name="connsiteY1" fmla="*/ 0 h 775493"/>
                  <a:gd name="connsiteX2" fmla="*/ 1674206 w 1674206"/>
                  <a:gd name="connsiteY2" fmla="*/ 387747 h 775493"/>
                  <a:gd name="connsiteX3" fmla="*/ 1240155 w 1674206"/>
                  <a:gd name="connsiteY3" fmla="*/ 775493 h 775493"/>
                  <a:gd name="connsiteX4" fmla="*/ 0 w 1674206"/>
                  <a:gd name="connsiteY4" fmla="*/ 775493 h 775493"/>
                  <a:gd name="connsiteX5" fmla="*/ 434051 w 1674206"/>
                  <a:gd name="connsiteY5" fmla="*/ 387747 h 775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74206" h="775493">
                    <a:moveTo>
                      <a:pt x="0" y="0"/>
                    </a:moveTo>
                    <a:lnTo>
                      <a:pt x="1240155" y="0"/>
                    </a:lnTo>
                    <a:lnTo>
                      <a:pt x="1674206" y="387747"/>
                    </a:lnTo>
                    <a:lnTo>
                      <a:pt x="1240155" y="775493"/>
                    </a:lnTo>
                    <a:lnTo>
                      <a:pt x="0" y="775493"/>
                    </a:lnTo>
                    <a:lnTo>
                      <a:pt x="434051" y="38774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solidFill>
                  <a:schemeClr val="bg1"/>
                </a:solidFill>
              </a:ln>
              <a:effectLst>
                <a:outerShdw blurRad="76200" dist="508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0" tIns="0" rIns="252000" bIns="0" anchor="ctr">
                <a:norm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zh-TW" sz="2400" b="1" dirty="0">
                  <a:solidFill>
                    <a:srgbClr val="FFFF00"/>
                  </a:solidFill>
                  <a:latin typeface="微軟正黑體" panose="020B0604030504040204" pitchFamily="34" charset="-120"/>
                </a:endParaRPr>
              </a:p>
            </p:txBody>
          </p:sp>
          <p:sp>
            <p:nvSpPr>
              <p:cNvPr id="90" name="椭圆 86">
                <a:extLst>
                  <a:ext uri="{FF2B5EF4-FFF2-40B4-BE49-F238E27FC236}">
                    <a16:creationId xmlns:a16="http://schemas.microsoft.com/office/drawing/2014/main" id="{CE268544-0A90-44A7-92D8-CA10D4D46E0C}"/>
                  </a:ext>
                </a:extLst>
              </p:cNvPr>
              <p:cNvSpPr/>
              <p:nvPr/>
            </p:nvSpPr>
            <p:spPr>
              <a:xfrm>
                <a:off x="10121768" y="560139"/>
                <a:ext cx="618811" cy="564002"/>
              </a:xfrm>
              <a:prstGeom prst="ellipse">
                <a:avLst/>
              </a:prstGeom>
              <a:grpFill/>
              <a:ln w="254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01</a:t>
                </a:r>
                <a:endParaRPr lang="zh-CN" altLang="en-US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A584DE8F-69B6-460D-9D92-EB6D622708F8}"/>
                </a:ext>
              </a:extLst>
            </p:cNvPr>
            <p:cNvSpPr txBox="1"/>
            <p:nvPr/>
          </p:nvSpPr>
          <p:spPr>
            <a:xfrm>
              <a:off x="1671474" y="1834068"/>
              <a:ext cx="1617237" cy="126188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2400" b="1" dirty="0">
                  <a:solidFill>
                    <a:srgbClr val="C00000"/>
                  </a:solidFill>
                  <a:latin typeface="Book Antiqua" panose="02040602050305030304" pitchFamily="18" charset="0"/>
                  <a:ea typeface="標楷體" panose="03000509000000000000" pitchFamily="65" charset="-120"/>
                </a:rPr>
                <a:t> </a:t>
              </a:r>
              <a:r>
                <a:rPr lang="zh-TW" altLang="en-US" sz="2400" b="1" dirty="0">
                  <a:solidFill>
                    <a:srgbClr val="C00000"/>
                  </a:solidFill>
                  <a:effectLst>
                    <a:glow rad="127000">
                      <a:schemeClr val="bg1"/>
                    </a:glow>
                  </a:effectLst>
                  <a:latin typeface="Book Antiqua" panose="02040602050305030304" pitchFamily="18" charset="0"/>
                  <a:ea typeface="標楷體" panose="03000509000000000000" pitchFamily="65" charset="-120"/>
                </a:rPr>
                <a:t>均衡</a:t>
              </a:r>
              <a:endParaRPr lang="en-US" altLang="zh-TW" sz="2400" b="1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Book Antiqua" panose="02040602050305030304" pitchFamily="18" charset="0"/>
                <a:ea typeface="標楷體" panose="03000509000000000000" pitchFamily="65" charset="-12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2400" b="1" dirty="0">
                  <a:solidFill>
                    <a:srgbClr val="C00000"/>
                  </a:solidFill>
                  <a:effectLst>
                    <a:glow rad="127000">
                      <a:schemeClr val="bg1"/>
                    </a:glow>
                  </a:effectLst>
                  <a:latin typeface="Book Antiqua" panose="02040602050305030304" pitchFamily="18" charset="0"/>
                  <a:ea typeface="標楷體" panose="03000509000000000000" pitchFamily="65" charset="-120"/>
                </a:rPr>
                <a:t>學習</a:t>
              </a:r>
              <a:endParaRPr lang="en-US" altLang="zh-TW" sz="2400" b="1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Book Antiqua" panose="02040602050305030304" pitchFamily="18" charset="0"/>
                <a:ea typeface="標楷體" panose="03000509000000000000" pitchFamily="65" charset="-12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4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21</a:t>
              </a:r>
              <a:r>
                <a:rPr lang="zh-TW" altLang="en-US" sz="14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、</a:t>
              </a:r>
              <a:r>
                <a:rPr lang="en-US" altLang="zh-TW" sz="14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14</a:t>
              </a:r>
              <a:r>
                <a:rPr lang="zh-TW" altLang="en-US" sz="14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、</a:t>
              </a:r>
              <a:endParaRPr lang="en-US" altLang="zh-TW" sz="1400" b="1" dirty="0">
                <a:latin typeface="Book Antiqua" panose="02040602050305030304" pitchFamily="18" charset="0"/>
                <a:ea typeface="標楷體" panose="03000509000000000000" pitchFamily="65" charset="-12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4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7</a:t>
              </a:r>
              <a:r>
                <a:rPr lang="zh-TW" altLang="en-US" sz="14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、</a:t>
              </a:r>
              <a:r>
                <a:rPr lang="en-US" altLang="zh-TW" sz="14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0</a:t>
              </a:r>
              <a:endParaRPr lang="zh-TW" altLang="en-US" sz="1400" dirty="0">
                <a:latin typeface="+mn-lt"/>
                <a:ea typeface="+mn-ea"/>
              </a:endParaRPr>
            </a:p>
          </p:txBody>
        </p: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D130CEB8-3EDF-45D8-937A-70FE089F8F59}"/>
                </a:ext>
              </a:extLst>
            </p:cNvPr>
            <p:cNvSpPr txBox="1"/>
            <p:nvPr/>
          </p:nvSpPr>
          <p:spPr>
            <a:xfrm>
              <a:off x="-50784" y="1929571"/>
              <a:ext cx="2196335" cy="12234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600"/>
                </a:spcBef>
                <a:spcAft>
                  <a:spcPts val="0"/>
                </a:spcAft>
                <a:defRPr/>
              </a:pPr>
              <a:r>
                <a:rPr lang="zh-TW" altLang="en-US" sz="28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Book Antiqua" panose="02040602050305030304" pitchFamily="18" charset="0"/>
                  <a:ea typeface="標楷體" panose="03000509000000000000" pitchFamily="65" charset="-120"/>
                </a:rPr>
                <a:t>總積分</a:t>
              </a:r>
              <a:endParaRPr lang="en-US" altLang="zh-TW" sz="2800" b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ook Antiqua" panose="02040602050305030304" pitchFamily="18" charset="0"/>
                <a:ea typeface="標楷體" panose="03000509000000000000" pitchFamily="65" charset="-120"/>
              </a:endParaRPr>
            </a:p>
            <a:p>
              <a:pPr algn="ctr" eaLnBrk="1" fontAlgn="auto" hangingPunct="1">
                <a:lnSpc>
                  <a:spcPts val="33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101</a:t>
              </a:r>
              <a:r>
                <a:rPr lang="zh-TW" altLang="en-US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～</a:t>
              </a:r>
              <a:r>
                <a:rPr lang="en-US" altLang="zh-TW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21</a:t>
              </a:r>
              <a:endParaRPr lang="zh-TW" altLang="en-US" b="1" dirty="0">
                <a:latin typeface="Book Antiqua" panose="02040602050305030304" pitchFamily="18" charset="0"/>
                <a:ea typeface="標楷體" panose="03000509000000000000" pitchFamily="65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+mn-lt"/>
                <a:ea typeface="+mn-ea"/>
              </a:endParaRPr>
            </a:p>
          </p:txBody>
        </p:sp>
        <p:grpSp>
          <p:nvGrpSpPr>
            <p:cNvPr id="221196" name="群組 32"/>
            <p:cNvGrpSpPr>
              <a:grpSpLocks/>
            </p:cNvGrpSpPr>
            <p:nvPr/>
          </p:nvGrpSpPr>
          <p:grpSpPr bwMode="auto">
            <a:xfrm>
              <a:off x="3007050" y="1868627"/>
              <a:ext cx="1718705" cy="1152000"/>
              <a:chOff x="8000462" y="1377025"/>
              <a:chExt cx="1718705" cy="1152000"/>
            </a:xfrm>
          </p:grpSpPr>
          <p:sp>
            <p:nvSpPr>
              <p:cNvPr id="87" name="任意多边形 83">
                <a:extLst>
                  <a:ext uri="{FF2B5EF4-FFF2-40B4-BE49-F238E27FC236}">
                    <a16:creationId xmlns:a16="http://schemas.microsoft.com/office/drawing/2014/main" id="{137C1691-88A7-4CF5-B192-100FAB589C37}"/>
                  </a:ext>
                </a:extLst>
              </p:cNvPr>
              <p:cNvSpPr/>
              <p:nvPr/>
            </p:nvSpPr>
            <p:spPr>
              <a:xfrm>
                <a:off x="8027127" y="1376681"/>
                <a:ext cx="1692267" cy="1152813"/>
              </a:xfrm>
              <a:custGeom>
                <a:avLst/>
                <a:gdLst>
                  <a:gd name="connsiteX0" fmla="*/ 0 w 1674206"/>
                  <a:gd name="connsiteY0" fmla="*/ 0 h 775493"/>
                  <a:gd name="connsiteX1" fmla="*/ 1240155 w 1674206"/>
                  <a:gd name="connsiteY1" fmla="*/ 0 h 775493"/>
                  <a:gd name="connsiteX2" fmla="*/ 1674206 w 1674206"/>
                  <a:gd name="connsiteY2" fmla="*/ 387747 h 775493"/>
                  <a:gd name="connsiteX3" fmla="*/ 1240155 w 1674206"/>
                  <a:gd name="connsiteY3" fmla="*/ 775493 h 775493"/>
                  <a:gd name="connsiteX4" fmla="*/ 0 w 1674206"/>
                  <a:gd name="connsiteY4" fmla="*/ 775493 h 775493"/>
                  <a:gd name="connsiteX5" fmla="*/ 434051 w 1674206"/>
                  <a:gd name="connsiteY5" fmla="*/ 387747 h 775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74206" h="775493">
                    <a:moveTo>
                      <a:pt x="0" y="0"/>
                    </a:moveTo>
                    <a:lnTo>
                      <a:pt x="1240155" y="0"/>
                    </a:lnTo>
                    <a:lnTo>
                      <a:pt x="1674206" y="387747"/>
                    </a:lnTo>
                    <a:lnTo>
                      <a:pt x="1240155" y="775493"/>
                    </a:lnTo>
                    <a:lnTo>
                      <a:pt x="0" y="775493"/>
                    </a:lnTo>
                    <a:lnTo>
                      <a:pt x="434051" y="387747"/>
                    </a:lnTo>
                    <a:close/>
                  </a:path>
                </a:pathLst>
              </a:custGeom>
              <a:solidFill>
                <a:srgbClr val="F7B447"/>
              </a:solidFill>
              <a:ln>
                <a:solidFill>
                  <a:schemeClr val="bg1"/>
                </a:solidFill>
              </a:ln>
              <a:effectLst>
                <a:outerShdw blurRad="76200" dist="508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0" tIns="0" rIns="252000" bIns="0" anchor="ctr">
                <a:norm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88" name="椭圆 84">
                <a:extLst>
                  <a:ext uri="{FF2B5EF4-FFF2-40B4-BE49-F238E27FC236}">
                    <a16:creationId xmlns:a16="http://schemas.microsoft.com/office/drawing/2014/main" id="{8AC1FD81-8229-4D6E-BEC8-816D0A2D918D}"/>
                  </a:ext>
                </a:extLst>
              </p:cNvPr>
              <p:cNvSpPr/>
              <p:nvPr/>
            </p:nvSpPr>
            <p:spPr>
              <a:xfrm>
                <a:off x="8000139" y="1683145"/>
                <a:ext cx="539747" cy="539885"/>
              </a:xfrm>
              <a:prstGeom prst="ellipse">
                <a:avLst/>
              </a:prstGeom>
              <a:solidFill>
                <a:srgbClr val="F7B447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CN" b="1">
                    <a:solidFill>
                      <a:schemeClr val="bg1"/>
                    </a:solidFill>
                    <a:latin typeface="Arial" panose="020B0604020202020204" pitchFamily="34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02</a:t>
                </a:r>
                <a:endParaRPr lang="zh-CN" altLang="en-US" b="1">
                  <a:solidFill>
                    <a:schemeClr val="bg1"/>
                  </a:solidFill>
                  <a:latin typeface="Arial" panose="020B0604020202020204" pitchFamily="34" charset="0"/>
                  <a:ea typeface="SimHei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490C6C05-CBED-43BC-AD7B-BEA6087D4EBD}"/>
                </a:ext>
              </a:extLst>
            </p:cNvPr>
            <p:cNvSpPr txBox="1"/>
            <p:nvPr/>
          </p:nvSpPr>
          <p:spPr>
            <a:xfrm>
              <a:off x="3160752" y="1849718"/>
              <a:ext cx="1506583" cy="126188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2400" b="1" dirty="0">
                  <a:solidFill>
                    <a:srgbClr val="C00000"/>
                  </a:solidFill>
                  <a:effectLst>
                    <a:glow rad="127000">
                      <a:schemeClr val="bg1"/>
                    </a:glow>
                  </a:effectLst>
                  <a:latin typeface="Book Antiqua" panose="02040602050305030304" pitchFamily="18" charset="0"/>
                  <a:ea typeface="標楷體" panose="03000509000000000000" pitchFamily="65" charset="-120"/>
                </a:rPr>
                <a:t>技藝</a:t>
              </a:r>
              <a:endParaRPr lang="en-US" altLang="zh-TW" sz="2400" b="1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Book Antiqua" panose="02040602050305030304" pitchFamily="18" charset="0"/>
                <a:ea typeface="標楷體" panose="03000509000000000000" pitchFamily="65" charset="-12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2400" b="1" dirty="0">
                  <a:solidFill>
                    <a:srgbClr val="C00000"/>
                  </a:solidFill>
                  <a:effectLst>
                    <a:glow rad="127000">
                      <a:schemeClr val="bg1"/>
                    </a:glow>
                  </a:effectLst>
                  <a:latin typeface="Book Antiqua" panose="02040602050305030304" pitchFamily="18" charset="0"/>
                  <a:ea typeface="標楷體" panose="03000509000000000000" pitchFamily="65" charset="-120"/>
                </a:rPr>
                <a:t>優良</a:t>
              </a:r>
              <a:endParaRPr lang="en-US" altLang="zh-TW" sz="2400" b="1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Book Antiqua" panose="02040602050305030304" pitchFamily="18" charset="0"/>
                <a:ea typeface="標楷體" panose="03000509000000000000" pitchFamily="65" charset="-120"/>
              </a:endParaRPr>
            </a:p>
            <a:p>
              <a:pPr indent="84138"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4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3</a:t>
              </a:r>
              <a:r>
                <a:rPr lang="zh-TW" altLang="en-US" sz="14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、</a:t>
              </a:r>
              <a:r>
                <a:rPr lang="en-US" altLang="zh-TW" sz="14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2.5</a:t>
              </a:r>
              <a:r>
                <a:rPr lang="zh-TW" altLang="en-US" sz="14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、</a:t>
              </a:r>
              <a:endParaRPr lang="en-US" altLang="zh-TW" sz="1400" b="1" dirty="0">
                <a:latin typeface="Book Antiqua" panose="02040602050305030304" pitchFamily="18" charset="0"/>
                <a:ea typeface="標楷體" panose="03000509000000000000" pitchFamily="65" charset="-120"/>
              </a:endParaRPr>
            </a:p>
            <a:p>
              <a:pPr indent="84138"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4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1.5</a:t>
              </a:r>
              <a:r>
                <a:rPr lang="zh-TW" altLang="en-US" sz="14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、</a:t>
              </a:r>
              <a:r>
                <a:rPr lang="en-US" altLang="zh-TW" sz="14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1</a:t>
              </a:r>
              <a:r>
                <a:rPr lang="zh-TW" altLang="en-US" sz="14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、</a:t>
              </a:r>
              <a:r>
                <a:rPr lang="en-US" altLang="zh-TW" sz="14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0</a:t>
              </a:r>
              <a:endParaRPr lang="zh-TW" altLang="en-US" sz="1400" b="1" dirty="0">
                <a:latin typeface="Book Antiqua" panose="02040602050305030304" pitchFamily="18" charset="0"/>
                <a:ea typeface="標楷體" panose="03000509000000000000" pitchFamily="65" charset="-120"/>
              </a:endParaRPr>
            </a:p>
          </p:txBody>
        </p:sp>
        <p:grpSp>
          <p:nvGrpSpPr>
            <p:cNvPr id="221198" name="群組 33"/>
            <p:cNvGrpSpPr>
              <a:grpSpLocks/>
            </p:cNvGrpSpPr>
            <p:nvPr/>
          </p:nvGrpSpPr>
          <p:grpSpPr bwMode="auto">
            <a:xfrm>
              <a:off x="4468650" y="1868627"/>
              <a:ext cx="1717200" cy="1152000"/>
              <a:chOff x="4575696" y="1077436"/>
              <a:chExt cx="1740629" cy="1152000"/>
            </a:xfrm>
          </p:grpSpPr>
          <p:sp>
            <p:nvSpPr>
              <p:cNvPr id="85" name="任意多边形 47">
                <a:extLst>
                  <a:ext uri="{FF2B5EF4-FFF2-40B4-BE49-F238E27FC236}">
                    <a16:creationId xmlns:a16="http://schemas.microsoft.com/office/drawing/2014/main" id="{79285651-EC59-43BE-BCCA-72CCF75EBAD1}"/>
                  </a:ext>
                </a:extLst>
              </p:cNvPr>
              <p:cNvSpPr/>
              <p:nvPr/>
            </p:nvSpPr>
            <p:spPr>
              <a:xfrm>
                <a:off x="4599994" y="1077092"/>
                <a:ext cx="1716966" cy="1152813"/>
              </a:xfrm>
              <a:custGeom>
                <a:avLst/>
                <a:gdLst>
                  <a:gd name="connsiteX0" fmla="*/ 0 w 1674206"/>
                  <a:gd name="connsiteY0" fmla="*/ 0 h 775493"/>
                  <a:gd name="connsiteX1" fmla="*/ 1240155 w 1674206"/>
                  <a:gd name="connsiteY1" fmla="*/ 0 h 775493"/>
                  <a:gd name="connsiteX2" fmla="*/ 1674206 w 1674206"/>
                  <a:gd name="connsiteY2" fmla="*/ 387747 h 775493"/>
                  <a:gd name="connsiteX3" fmla="*/ 1240155 w 1674206"/>
                  <a:gd name="connsiteY3" fmla="*/ 775493 h 775493"/>
                  <a:gd name="connsiteX4" fmla="*/ 0 w 1674206"/>
                  <a:gd name="connsiteY4" fmla="*/ 775493 h 775493"/>
                  <a:gd name="connsiteX5" fmla="*/ 434051 w 1674206"/>
                  <a:gd name="connsiteY5" fmla="*/ 387747 h 775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74206" h="775493">
                    <a:moveTo>
                      <a:pt x="0" y="0"/>
                    </a:moveTo>
                    <a:lnTo>
                      <a:pt x="1240155" y="0"/>
                    </a:lnTo>
                    <a:lnTo>
                      <a:pt x="1674206" y="387747"/>
                    </a:lnTo>
                    <a:lnTo>
                      <a:pt x="1240155" y="775493"/>
                    </a:lnTo>
                    <a:lnTo>
                      <a:pt x="0" y="775493"/>
                    </a:lnTo>
                    <a:lnTo>
                      <a:pt x="434051" y="387747"/>
                    </a:lnTo>
                    <a:close/>
                  </a:path>
                </a:pathLst>
              </a:custGeom>
              <a:solidFill>
                <a:srgbClr val="32B6A1"/>
              </a:solidFill>
              <a:ln>
                <a:solidFill>
                  <a:schemeClr val="bg1"/>
                </a:solidFill>
              </a:ln>
              <a:effectLst>
                <a:outerShdw blurRad="76200" dist="508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0" tIns="0" rIns="252000" bIns="0" anchor="ctr">
                <a:norm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" name="椭圆 48">
                <a:extLst>
                  <a:ext uri="{FF2B5EF4-FFF2-40B4-BE49-F238E27FC236}">
                    <a16:creationId xmlns:a16="http://schemas.microsoft.com/office/drawing/2014/main" id="{3EE98471-DCA2-4AFB-9174-C84328E68C9E}"/>
                  </a:ext>
                </a:extLst>
              </p:cNvPr>
              <p:cNvSpPr/>
              <p:nvPr/>
            </p:nvSpPr>
            <p:spPr>
              <a:xfrm>
                <a:off x="4575857" y="1383556"/>
                <a:ext cx="547112" cy="539885"/>
              </a:xfrm>
              <a:prstGeom prst="ellipse">
                <a:avLst/>
              </a:prstGeom>
              <a:solidFill>
                <a:srgbClr val="1CAE97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CN" b="1">
                    <a:solidFill>
                      <a:schemeClr val="bg1"/>
                    </a:solidFill>
                    <a:latin typeface="Arial" panose="020B0604020202020204" pitchFamily="34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03</a:t>
                </a:r>
                <a:endParaRPr lang="zh-CN" altLang="en-US" b="1">
                  <a:solidFill>
                    <a:schemeClr val="bg1"/>
                  </a:solidFill>
                  <a:latin typeface="Arial" panose="020B0604020202020204" pitchFamily="34" charset="0"/>
                  <a:ea typeface="SimHei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0" name="文字方塊 39">
              <a:extLst>
                <a:ext uri="{FF2B5EF4-FFF2-40B4-BE49-F238E27FC236}">
                  <a16:creationId xmlns:a16="http://schemas.microsoft.com/office/drawing/2014/main" id="{A899BF1A-5F45-4CFC-BDCF-C3E0329CC51D}"/>
                </a:ext>
              </a:extLst>
            </p:cNvPr>
            <p:cNvSpPr txBox="1"/>
            <p:nvPr/>
          </p:nvSpPr>
          <p:spPr>
            <a:xfrm>
              <a:off x="4609300" y="1919420"/>
              <a:ext cx="1623531" cy="113877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2400" b="1" dirty="0">
                  <a:solidFill>
                    <a:srgbClr val="C00000"/>
                  </a:solidFill>
                  <a:effectLst>
                    <a:glow rad="127000">
                      <a:schemeClr val="bg1"/>
                    </a:glow>
                  </a:effectLst>
                  <a:latin typeface="Book Antiqua" panose="02040602050305030304" pitchFamily="18" charset="0"/>
                  <a:ea typeface="標楷體" panose="03000509000000000000" pitchFamily="65" charset="-120"/>
                </a:rPr>
                <a:t>志願序</a:t>
              </a:r>
              <a:endParaRPr lang="en-US" altLang="zh-TW" sz="2400" b="1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Book Antiqua" panose="02040602050305030304" pitchFamily="18" charset="0"/>
                <a:ea typeface="標楷體" panose="03000509000000000000" pitchFamily="65" charset="-12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TW" b="1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Book Antiqua" panose="02040602050305030304" pitchFamily="18" charset="0"/>
                <a:ea typeface="標楷體" panose="03000509000000000000" pitchFamily="65" charset="-120"/>
              </a:endParaRPr>
            </a:p>
            <a:p>
              <a:pPr algn="ctr" eaLnBrk="1" fontAlgn="auto" hangingPunct="1">
                <a:spcBef>
                  <a:spcPts val="1200"/>
                </a:spcBef>
                <a:spcAft>
                  <a:spcPts val="0"/>
                </a:spcAft>
                <a:defRPr/>
              </a:pPr>
              <a:r>
                <a:rPr lang="en-US" altLang="zh-TW" sz="14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26</a:t>
              </a:r>
              <a:r>
                <a:rPr lang="zh-TW" altLang="en-US" sz="14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～</a:t>
              </a:r>
              <a:r>
                <a:rPr lang="en-US" altLang="zh-TW" sz="14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21</a:t>
              </a:r>
              <a:endParaRPr lang="zh-TW" altLang="en-US" sz="1400" b="1" dirty="0">
                <a:latin typeface="Book Antiqua" panose="02040602050305030304" pitchFamily="18" charset="0"/>
                <a:ea typeface="標楷體" panose="03000509000000000000" pitchFamily="65" charset="-120"/>
              </a:endParaRPr>
            </a:p>
          </p:txBody>
        </p:sp>
        <p:grpSp>
          <p:nvGrpSpPr>
            <p:cNvPr id="221200" name="群組 64"/>
            <p:cNvGrpSpPr>
              <a:grpSpLocks/>
            </p:cNvGrpSpPr>
            <p:nvPr/>
          </p:nvGrpSpPr>
          <p:grpSpPr bwMode="auto">
            <a:xfrm>
              <a:off x="630408" y="3858471"/>
              <a:ext cx="1717200" cy="1152000"/>
              <a:chOff x="9631601" y="41456"/>
              <a:chExt cx="1767048" cy="1152000"/>
            </a:xfrm>
          </p:grpSpPr>
          <p:sp>
            <p:nvSpPr>
              <p:cNvPr id="83" name="任意多边形 81">
                <a:extLst>
                  <a:ext uri="{FF2B5EF4-FFF2-40B4-BE49-F238E27FC236}">
                    <a16:creationId xmlns:a16="http://schemas.microsoft.com/office/drawing/2014/main" id="{FC25DB2A-33BF-4FF0-9145-B1A7F1658315}"/>
                  </a:ext>
                </a:extLst>
              </p:cNvPr>
              <p:cNvSpPr/>
              <p:nvPr/>
            </p:nvSpPr>
            <p:spPr>
              <a:xfrm>
                <a:off x="9682080" y="40902"/>
                <a:ext cx="1716888" cy="1152813"/>
              </a:xfrm>
              <a:custGeom>
                <a:avLst/>
                <a:gdLst>
                  <a:gd name="connsiteX0" fmla="*/ 0 w 1674206"/>
                  <a:gd name="connsiteY0" fmla="*/ 0 h 775493"/>
                  <a:gd name="connsiteX1" fmla="*/ 1240155 w 1674206"/>
                  <a:gd name="connsiteY1" fmla="*/ 0 h 775493"/>
                  <a:gd name="connsiteX2" fmla="*/ 1674206 w 1674206"/>
                  <a:gd name="connsiteY2" fmla="*/ 387747 h 775493"/>
                  <a:gd name="connsiteX3" fmla="*/ 1240155 w 1674206"/>
                  <a:gd name="connsiteY3" fmla="*/ 775493 h 775493"/>
                  <a:gd name="connsiteX4" fmla="*/ 0 w 1674206"/>
                  <a:gd name="connsiteY4" fmla="*/ 775493 h 775493"/>
                  <a:gd name="connsiteX5" fmla="*/ 434051 w 1674206"/>
                  <a:gd name="connsiteY5" fmla="*/ 387747 h 775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74206" h="775493">
                    <a:moveTo>
                      <a:pt x="0" y="0"/>
                    </a:moveTo>
                    <a:lnTo>
                      <a:pt x="1240155" y="0"/>
                    </a:lnTo>
                    <a:lnTo>
                      <a:pt x="1674206" y="387747"/>
                    </a:lnTo>
                    <a:lnTo>
                      <a:pt x="1240155" y="775493"/>
                    </a:lnTo>
                    <a:lnTo>
                      <a:pt x="0" y="775493"/>
                    </a:lnTo>
                    <a:lnTo>
                      <a:pt x="434051" y="387747"/>
                    </a:lnTo>
                    <a:close/>
                  </a:path>
                </a:pathLst>
              </a:custGeom>
              <a:solidFill>
                <a:srgbClr val="B4CB7F"/>
              </a:solidFill>
              <a:ln>
                <a:solidFill>
                  <a:schemeClr val="bg1"/>
                </a:solidFill>
              </a:ln>
              <a:effectLst>
                <a:outerShdw blurRad="76200" dist="508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0" tIns="0" rIns="252000" bIns="0" anchor="ctr">
                <a:norm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" name="椭圆 82">
                <a:extLst>
                  <a:ext uri="{FF2B5EF4-FFF2-40B4-BE49-F238E27FC236}">
                    <a16:creationId xmlns:a16="http://schemas.microsoft.com/office/drawing/2014/main" id="{385D16E8-331B-46F5-A8F2-C981E0F56F5C}"/>
                  </a:ext>
                </a:extLst>
              </p:cNvPr>
              <p:cNvSpPr/>
              <p:nvPr/>
            </p:nvSpPr>
            <p:spPr>
              <a:xfrm>
                <a:off x="9631439" y="347366"/>
                <a:ext cx="540713" cy="539885"/>
              </a:xfrm>
              <a:prstGeom prst="ellipse">
                <a:avLst/>
              </a:prstGeom>
              <a:solidFill>
                <a:srgbClr val="B4CB7F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CN" b="1">
                    <a:solidFill>
                      <a:schemeClr val="bg1"/>
                    </a:solidFill>
                    <a:latin typeface="Arial" panose="020B0604020202020204" pitchFamily="34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08</a:t>
                </a:r>
                <a:endParaRPr lang="zh-CN" altLang="en-US" b="1">
                  <a:solidFill>
                    <a:schemeClr val="bg1"/>
                  </a:solidFill>
                  <a:latin typeface="Arial" panose="020B0604020202020204" pitchFamily="34" charset="0"/>
                  <a:ea typeface="SimHei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21201" name="群組 35"/>
            <p:cNvGrpSpPr>
              <a:grpSpLocks/>
            </p:cNvGrpSpPr>
            <p:nvPr/>
          </p:nvGrpSpPr>
          <p:grpSpPr bwMode="auto">
            <a:xfrm>
              <a:off x="5930250" y="1868627"/>
              <a:ext cx="1717200" cy="1152000"/>
              <a:chOff x="9631601" y="41456"/>
              <a:chExt cx="1767048" cy="1152000"/>
            </a:xfrm>
          </p:grpSpPr>
          <p:sp>
            <p:nvSpPr>
              <p:cNvPr id="81" name="任意多边形 81">
                <a:extLst>
                  <a:ext uri="{FF2B5EF4-FFF2-40B4-BE49-F238E27FC236}">
                    <a16:creationId xmlns:a16="http://schemas.microsoft.com/office/drawing/2014/main" id="{5FF343E8-7CB8-438C-9DBE-93C306971270}"/>
                  </a:ext>
                </a:extLst>
              </p:cNvPr>
              <p:cNvSpPr/>
              <p:nvPr/>
            </p:nvSpPr>
            <p:spPr>
              <a:xfrm>
                <a:off x="9681266" y="41112"/>
                <a:ext cx="1716888" cy="1152813"/>
              </a:xfrm>
              <a:custGeom>
                <a:avLst/>
                <a:gdLst>
                  <a:gd name="connsiteX0" fmla="*/ 0 w 1674206"/>
                  <a:gd name="connsiteY0" fmla="*/ 0 h 775493"/>
                  <a:gd name="connsiteX1" fmla="*/ 1240155 w 1674206"/>
                  <a:gd name="connsiteY1" fmla="*/ 0 h 775493"/>
                  <a:gd name="connsiteX2" fmla="*/ 1674206 w 1674206"/>
                  <a:gd name="connsiteY2" fmla="*/ 387747 h 775493"/>
                  <a:gd name="connsiteX3" fmla="*/ 1240155 w 1674206"/>
                  <a:gd name="connsiteY3" fmla="*/ 775493 h 775493"/>
                  <a:gd name="connsiteX4" fmla="*/ 0 w 1674206"/>
                  <a:gd name="connsiteY4" fmla="*/ 775493 h 775493"/>
                  <a:gd name="connsiteX5" fmla="*/ 434051 w 1674206"/>
                  <a:gd name="connsiteY5" fmla="*/ 387747 h 775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74206" h="775493">
                    <a:moveTo>
                      <a:pt x="0" y="0"/>
                    </a:moveTo>
                    <a:lnTo>
                      <a:pt x="1240155" y="0"/>
                    </a:lnTo>
                    <a:lnTo>
                      <a:pt x="1674206" y="387747"/>
                    </a:lnTo>
                    <a:lnTo>
                      <a:pt x="1240155" y="775493"/>
                    </a:lnTo>
                    <a:lnTo>
                      <a:pt x="0" y="775493"/>
                    </a:lnTo>
                    <a:lnTo>
                      <a:pt x="434051" y="387747"/>
                    </a:lnTo>
                    <a:close/>
                  </a:path>
                </a:pathLst>
              </a:custGeom>
              <a:solidFill>
                <a:srgbClr val="B4CB7F"/>
              </a:solidFill>
              <a:ln>
                <a:solidFill>
                  <a:schemeClr val="bg1"/>
                </a:solidFill>
              </a:ln>
              <a:effectLst>
                <a:outerShdw blurRad="76200" dist="508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0" tIns="0" rIns="252000" bIns="0" anchor="ctr">
                <a:norm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" name="椭圆 82">
                <a:extLst>
                  <a:ext uri="{FF2B5EF4-FFF2-40B4-BE49-F238E27FC236}">
                    <a16:creationId xmlns:a16="http://schemas.microsoft.com/office/drawing/2014/main" id="{EA3CCCF3-090E-4DC2-BEF6-9C4C67F566E7}"/>
                  </a:ext>
                </a:extLst>
              </p:cNvPr>
              <p:cNvSpPr/>
              <p:nvPr/>
            </p:nvSpPr>
            <p:spPr>
              <a:xfrm>
                <a:off x="9632259" y="347576"/>
                <a:ext cx="539080" cy="539885"/>
              </a:xfrm>
              <a:prstGeom prst="ellipse">
                <a:avLst/>
              </a:prstGeom>
              <a:solidFill>
                <a:srgbClr val="B4CB7F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CN" b="1">
                    <a:solidFill>
                      <a:schemeClr val="bg1"/>
                    </a:solidFill>
                    <a:latin typeface="Arial" panose="020B0604020202020204" pitchFamily="34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04</a:t>
                </a:r>
                <a:endParaRPr lang="zh-CN" altLang="en-US" b="1">
                  <a:solidFill>
                    <a:schemeClr val="bg1"/>
                  </a:solidFill>
                  <a:latin typeface="Arial" panose="020B0604020202020204" pitchFamily="34" charset="0"/>
                  <a:ea typeface="SimHei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3" name="文字方塊 42">
              <a:extLst>
                <a:ext uri="{FF2B5EF4-FFF2-40B4-BE49-F238E27FC236}">
                  <a16:creationId xmlns:a16="http://schemas.microsoft.com/office/drawing/2014/main" id="{E37C29E0-28F7-4E0A-A4C7-2F451452F888}"/>
                </a:ext>
              </a:extLst>
            </p:cNvPr>
            <p:cNvSpPr txBox="1"/>
            <p:nvPr/>
          </p:nvSpPr>
          <p:spPr>
            <a:xfrm>
              <a:off x="6176758" y="1837831"/>
              <a:ext cx="1432183" cy="120802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2400" b="1" dirty="0">
                  <a:solidFill>
                    <a:srgbClr val="C00000"/>
                  </a:solidFill>
                  <a:effectLst>
                    <a:glow rad="127000">
                      <a:schemeClr val="bg1"/>
                    </a:glow>
                  </a:effectLst>
                  <a:latin typeface="Book Antiqua" panose="02040602050305030304" pitchFamily="18" charset="0"/>
                  <a:ea typeface="標楷體" panose="03000509000000000000" pitchFamily="65" charset="-120"/>
                </a:rPr>
                <a:t>弱勢</a:t>
              </a:r>
              <a:endParaRPr lang="en-US" altLang="zh-TW" sz="2400" b="1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Book Antiqua" panose="02040602050305030304" pitchFamily="18" charset="0"/>
                <a:ea typeface="標楷體" panose="03000509000000000000" pitchFamily="65" charset="-12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2400" b="1" dirty="0">
                  <a:solidFill>
                    <a:srgbClr val="C00000"/>
                  </a:solidFill>
                  <a:effectLst>
                    <a:glow rad="127000">
                      <a:schemeClr val="bg1"/>
                    </a:glow>
                  </a:effectLst>
                  <a:latin typeface="Book Antiqua" panose="02040602050305030304" pitchFamily="18" charset="0"/>
                  <a:ea typeface="標楷體" panose="03000509000000000000" pitchFamily="65" charset="-120"/>
                </a:rPr>
                <a:t>身分</a:t>
              </a:r>
              <a:endParaRPr lang="en-US" altLang="zh-TW" sz="2400" b="1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Book Antiqua" panose="02040602050305030304" pitchFamily="18" charset="0"/>
                <a:ea typeface="標楷體" panose="03000509000000000000" pitchFamily="65" charset="-12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TW" sz="1000" b="1" dirty="0">
                <a:latin typeface="Book Antiqua" panose="02040602050305030304" pitchFamily="18" charset="0"/>
                <a:ea typeface="標楷體" panose="03000509000000000000" pitchFamily="65" charset="-12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4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3</a:t>
              </a:r>
              <a:r>
                <a:rPr lang="zh-TW" altLang="en-US" sz="14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、</a:t>
              </a:r>
              <a:r>
                <a:rPr lang="en-US" altLang="zh-TW" sz="14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1.5</a:t>
              </a:r>
              <a:r>
                <a:rPr lang="zh-TW" altLang="en-US" sz="14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、</a:t>
              </a:r>
              <a:r>
                <a:rPr lang="en-US" altLang="zh-TW" sz="14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0</a:t>
              </a:r>
              <a:endParaRPr lang="zh-TW" altLang="en-US" sz="1400" b="1" dirty="0">
                <a:latin typeface="Book Antiqua" panose="02040602050305030304" pitchFamily="18" charset="0"/>
                <a:ea typeface="+mn-ea"/>
              </a:endParaRPr>
            </a:p>
          </p:txBody>
        </p:sp>
        <p:grpSp>
          <p:nvGrpSpPr>
            <p:cNvPr id="44" name="群組 43">
              <a:extLst>
                <a:ext uri="{FF2B5EF4-FFF2-40B4-BE49-F238E27FC236}">
                  <a16:creationId xmlns:a16="http://schemas.microsoft.com/office/drawing/2014/main" id="{67A09928-3E79-4543-A264-9A335B82DB37}"/>
                </a:ext>
              </a:extLst>
            </p:cNvPr>
            <p:cNvGrpSpPr/>
            <p:nvPr/>
          </p:nvGrpSpPr>
          <p:grpSpPr>
            <a:xfrm>
              <a:off x="7413450" y="1868627"/>
              <a:ext cx="1717200" cy="1150412"/>
              <a:chOff x="10121768" y="214225"/>
              <a:chExt cx="1980196" cy="1240805"/>
            </a:xfrm>
            <a:solidFill>
              <a:schemeClr val="accent1"/>
            </a:solidFill>
          </p:grpSpPr>
          <p:sp>
            <p:nvSpPr>
              <p:cNvPr id="79" name="任意多边形 85">
                <a:extLst>
                  <a:ext uri="{FF2B5EF4-FFF2-40B4-BE49-F238E27FC236}">
                    <a16:creationId xmlns:a16="http://schemas.microsoft.com/office/drawing/2014/main" id="{AEB78BFC-AB62-499E-8CF1-CB789B5A3542}"/>
                  </a:ext>
                </a:extLst>
              </p:cNvPr>
              <p:cNvSpPr/>
              <p:nvPr/>
            </p:nvSpPr>
            <p:spPr>
              <a:xfrm>
                <a:off x="10136282" y="214225"/>
                <a:ext cx="1965682" cy="1240805"/>
              </a:xfrm>
              <a:custGeom>
                <a:avLst/>
                <a:gdLst>
                  <a:gd name="connsiteX0" fmla="*/ 0 w 1674206"/>
                  <a:gd name="connsiteY0" fmla="*/ 0 h 775493"/>
                  <a:gd name="connsiteX1" fmla="*/ 1240155 w 1674206"/>
                  <a:gd name="connsiteY1" fmla="*/ 0 h 775493"/>
                  <a:gd name="connsiteX2" fmla="*/ 1674206 w 1674206"/>
                  <a:gd name="connsiteY2" fmla="*/ 387747 h 775493"/>
                  <a:gd name="connsiteX3" fmla="*/ 1240155 w 1674206"/>
                  <a:gd name="connsiteY3" fmla="*/ 775493 h 775493"/>
                  <a:gd name="connsiteX4" fmla="*/ 0 w 1674206"/>
                  <a:gd name="connsiteY4" fmla="*/ 775493 h 775493"/>
                  <a:gd name="connsiteX5" fmla="*/ 434051 w 1674206"/>
                  <a:gd name="connsiteY5" fmla="*/ 387747 h 775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74206" h="775493">
                    <a:moveTo>
                      <a:pt x="0" y="0"/>
                    </a:moveTo>
                    <a:lnTo>
                      <a:pt x="1240155" y="0"/>
                    </a:lnTo>
                    <a:lnTo>
                      <a:pt x="1674206" y="387747"/>
                    </a:lnTo>
                    <a:lnTo>
                      <a:pt x="1240155" y="775493"/>
                    </a:lnTo>
                    <a:lnTo>
                      <a:pt x="0" y="775493"/>
                    </a:lnTo>
                    <a:lnTo>
                      <a:pt x="434051" y="38774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solidFill>
                  <a:schemeClr val="bg1"/>
                </a:solidFill>
              </a:ln>
              <a:effectLst>
                <a:outerShdw blurRad="76200" dist="508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0" tIns="0" rIns="252000" bIns="0" anchor="ctr">
                <a:norm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zh-TW" sz="2400" b="1" dirty="0">
                  <a:solidFill>
                    <a:srgbClr val="FFFF00"/>
                  </a:solidFill>
                  <a:latin typeface="微軟正黑體" panose="020B0604030504040204" pitchFamily="34" charset="-120"/>
                </a:endParaRPr>
              </a:p>
            </p:txBody>
          </p:sp>
          <p:sp>
            <p:nvSpPr>
              <p:cNvPr id="80" name="椭圆 86">
                <a:extLst>
                  <a:ext uri="{FF2B5EF4-FFF2-40B4-BE49-F238E27FC236}">
                    <a16:creationId xmlns:a16="http://schemas.microsoft.com/office/drawing/2014/main" id="{E0389393-4798-4818-AE93-4F504F947C55}"/>
                  </a:ext>
                </a:extLst>
              </p:cNvPr>
              <p:cNvSpPr/>
              <p:nvPr/>
            </p:nvSpPr>
            <p:spPr>
              <a:xfrm>
                <a:off x="10121768" y="544269"/>
                <a:ext cx="618811" cy="564002"/>
              </a:xfrm>
              <a:prstGeom prst="ellipse">
                <a:avLst/>
              </a:prstGeom>
              <a:grpFill/>
              <a:ln w="254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05</a:t>
                </a:r>
                <a:endParaRPr lang="zh-CN" altLang="en-US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5" name="文字方塊 44">
              <a:extLst>
                <a:ext uri="{FF2B5EF4-FFF2-40B4-BE49-F238E27FC236}">
                  <a16:creationId xmlns:a16="http://schemas.microsoft.com/office/drawing/2014/main" id="{7E11AB72-2B65-4D9A-8EB2-84265986A61D}"/>
                </a:ext>
              </a:extLst>
            </p:cNvPr>
            <p:cNvSpPr txBox="1"/>
            <p:nvPr/>
          </p:nvSpPr>
          <p:spPr>
            <a:xfrm>
              <a:off x="7584833" y="1928734"/>
              <a:ext cx="1677643" cy="110799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2400" b="1" dirty="0">
                  <a:solidFill>
                    <a:srgbClr val="C00000"/>
                  </a:solidFill>
                  <a:effectLst>
                    <a:glow rad="127000">
                      <a:schemeClr val="bg1"/>
                    </a:glow>
                  </a:effectLst>
                  <a:latin typeface="Book Antiqua" panose="02040602050305030304" pitchFamily="18" charset="0"/>
                  <a:ea typeface="標楷體" panose="03000509000000000000" pitchFamily="65" charset="-120"/>
                </a:rPr>
                <a:t>多元學</a:t>
              </a:r>
              <a:endParaRPr lang="en-US" altLang="zh-TW" sz="2400" b="1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Book Antiqua" panose="02040602050305030304" pitchFamily="18" charset="0"/>
                <a:ea typeface="標楷體" panose="03000509000000000000" pitchFamily="65" charset="-12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2400" b="1" dirty="0">
                  <a:solidFill>
                    <a:srgbClr val="C00000"/>
                  </a:solidFill>
                  <a:effectLst>
                    <a:glow rad="127000">
                      <a:schemeClr val="bg1"/>
                    </a:glow>
                  </a:effectLst>
                  <a:latin typeface="Book Antiqua" panose="02040602050305030304" pitchFamily="18" charset="0"/>
                  <a:ea typeface="標楷體" panose="03000509000000000000" pitchFamily="65" charset="-120"/>
                </a:rPr>
                <a:t>習表現</a:t>
              </a:r>
              <a:endParaRPr lang="en-US" altLang="zh-TW" sz="2400" b="1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Book Antiqua" panose="02040602050305030304" pitchFamily="18" charset="0"/>
                <a:ea typeface="標楷體" panose="03000509000000000000" pitchFamily="65" charset="-12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TW" sz="400" b="1" dirty="0">
                <a:latin typeface="Book Antiqua" panose="02040602050305030304" pitchFamily="18" charset="0"/>
                <a:ea typeface="標楷體" panose="03000509000000000000" pitchFamily="65" charset="-12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4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15</a:t>
              </a:r>
              <a:r>
                <a:rPr lang="zh-TW" altLang="en-US" sz="14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～</a:t>
              </a:r>
              <a:r>
                <a:rPr lang="en-US" altLang="zh-TW" sz="14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0</a:t>
              </a:r>
              <a:endParaRPr lang="zh-TW" altLang="en-US" sz="1400" b="1" dirty="0">
                <a:latin typeface="Book Antiqua" panose="02040602050305030304" pitchFamily="18" charset="0"/>
                <a:ea typeface="+mn-ea"/>
              </a:endParaRPr>
            </a:p>
          </p:txBody>
        </p:sp>
        <p:grpSp>
          <p:nvGrpSpPr>
            <p:cNvPr id="221205" name="群組 34"/>
            <p:cNvGrpSpPr>
              <a:grpSpLocks/>
            </p:cNvGrpSpPr>
            <p:nvPr/>
          </p:nvGrpSpPr>
          <p:grpSpPr bwMode="auto">
            <a:xfrm>
              <a:off x="8875050" y="1868627"/>
              <a:ext cx="1717200" cy="1152000"/>
              <a:chOff x="7879160" y="1085575"/>
              <a:chExt cx="1734157" cy="1152000"/>
            </a:xfrm>
          </p:grpSpPr>
          <p:sp>
            <p:nvSpPr>
              <p:cNvPr id="77" name="任意多边形 83">
                <a:extLst>
                  <a:ext uri="{FF2B5EF4-FFF2-40B4-BE49-F238E27FC236}">
                    <a16:creationId xmlns:a16="http://schemas.microsoft.com/office/drawing/2014/main" id="{5EAAE25C-0842-4A30-B4AC-9037E324EC32}"/>
                  </a:ext>
                </a:extLst>
              </p:cNvPr>
              <p:cNvSpPr/>
              <p:nvPr/>
            </p:nvSpPr>
            <p:spPr>
              <a:xfrm>
                <a:off x="7907059" y="1085231"/>
                <a:ext cx="1705772" cy="1152813"/>
              </a:xfrm>
              <a:custGeom>
                <a:avLst/>
                <a:gdLst>
                  <a:gd name="connsiteX0" fmla="*/ 0 w 1674206"/>
                  <a:gd name="connsiteY0" fmla="*/ 0 h 775493"/>
                  <a:gd name="connsiteX1" fmla="*/ 1240155 w 1674206"/>
                  <a:gd name="connsiteY1" fmla="*/ 0 h 775493"/>
                  <a:gd name="connsiteX2" fmla="*/ 1674206 w 1674206"/>
                  <a:gd name="connsiteY2" fmla="*/ 387747 h 775493"/>
                  <a:gd name="connsiteX3" fmla="*/ 1240155 w 1674206"/>
                  <a:gd name="connsiteY3" fmla="*/ 775493 h 775493"/>
                  <a:gd name="connsiteX4" fmla="*/ 0 w 1674206"/>
                  <a:gd name="connsiteY4" fmla="*/ 775493 h 775493"/>
                  <a:gd name="connsiteX5" fmla="*/ 434051 w 1674206"/>
                  <a:gd name="connsiteY5" fmla="*/ 387747 h 775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74206" h="775493">
                    <a:moveTo>
                      <a:pt x="0" y="0"/>
                    </a:moveTo>
                    <a:lnTo>
                      <a:pt x="1240155" y="0"/>
                    </a:lnTo>
                    <a:lnTo>
                      <a:pt x="1674206" y="387747"/>
                    </a:lnTo>
                    <a:lnTo>
                      <a:pt x="1240155" y="775493"/>
                    </a:lnTo>
                    <a:lnTo>
                      <a:pt x="0" y="775493"/>
                    </a:lnTo>
                    <a:lnTo>
                      <a:pt x="434051" y="387747"/>
                    </a:lnTo>
                    <a:close/>
                  </a:path>
                </a:pathLst>
              </a:custGeom>
              <a:solidFill>
                <a:srgbClr val="F7B447"/>
              </a:solidFill>
              <a:ln>
                <a:solidFill>
                  <a:schemeClr val="bg1"/>
                </a:solidFill>
              </a:ln>
              <a:effectLst>
                <a:outerShdw blurRad="76200" dist="508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0" tIns="0" rIns="252000" bIns="0" anchor="ctr">
                <a:norm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78" name="椭圆 84">
                <a:extLst>
                  <a:ext uri="{FF2B5EF4-FFF2-40B4-BE49-F238E27FC236}">
                    <a16:creationId xmlns:a16="http://schemas.microsoft.com/office/drawing/2014/main" id="{900349B6-F473-4068-97BC-8B51324A8252}"/>
                  </a:ext>
                </a:extLst>
              </p:cNvPr>
              <p:cNvSpPr/>
              <p:nvPr/>
            </p:nvSpPr>
            <p:spPr>
              <a:xfrm>
                <a:off x="7879805" y="1372640"/>
                <a:ext cx="540267" cy="541473"/>
              </a:xfrm>
              <a:prstGeom prst="ellipse">
                <a:avLst/>
              </a:prstGeom>
              <a:solidFill>
                <a:srgbClr val="F7B447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CN" b="1">
                    <a:solidFill>
                      <a:schemeClr val="bg1"/>
                    </a:solidFill>
                    <a:latin typeface="Arial" panose="020B0604020202020204" pitchFamily="34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06</a:t>
                </a:r>
                <a:endParaRPr lang="zh-CN" altLang="en-US" b="1">
                  <a:solidFill>
                    <a:schemeClr val="bg1"/>
                  </a:solidFill>
                  <a:latin typeface="Arial" panose="020B0604020202020204" pitchFamily="34" charset="0"/>
                  <a:ea typeface="SimHei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7" name="文字方塊 46">
              <a:extLst>
                <a:ext uri="{FF2B5EF4-FFF2-40B4-BE49-F238E27FC236}">
                  <a16:creationId xmlns:a16="http://schemas.microsoft.com/office/drawing/2014/main" id="{06C99885-8260-495E-BB96-56A392B8610D}"/>
                </a:ext>
              </a:extLst>
            </p:cNvPr>
            <p:cNvSpPr txBox="1"/>
            <p:nvPr/>
          </p:nvSpPr>
          <p:spPr>
            <a:xfrm>
              <a:off x="9113371" y="1990290"/>
              <a:ext cx="1481519" cy="104644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2400" b="1" dirty="0">
                  <a:solidFill>
                    <a:srgbClr val="C00000"/>
                  </a:solidFill>
                  <a:effectLst>
                    <a:glow rad="127000">
                      <a:schemeClr val="bg1"/>
                    </a:glow>
                  </a:effectLst>
                  <a:latin typeface="Book Antiqua" panose="02040602050305030304" pitchFamily="18" charset="0"/>
                  <a:ea typeface="標楷體" panose="03000509000000000000" pitchFamily="65" charset="-120"/>
                </a:rPr>
                <a:t>會考</a:t>
              </a:r>
              <a:endParaRPr lang="en-US" altLang="zh-TW" sz="2400" b="1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Book Antiqua" panose="02040602050305030304" pitchFamily="18" charset="0"/>
                <a:ea typeface="標楷體" panose="03000509000000000000" pitchFamily="65" charset="-12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400" b="1" dirty="0">
                  <a:solidFill>
                    <a:srgbClr val="C00000"/>
                  </a:solidFill>
                  <a:effectLst>
                    <a:glow rad="127000">
                      <a:schemeClr val="bg1"/>
                    </a:glow>
                  </a:effectLst>
                  <a:latin typeface="Book Antiqua" panose="02040602050305030304" pitchFamily="18" charset="0"/>
                  <a:ea typeface="標楷體" panose="03000509000000000000" pitchFamily="65" charset="-120"/>
                </a:rPr>
                <a:t>+</a:t>
              </a:r>
              <a:r>
                <a:rPr lang="zh-TW" altLang="en-US" sz="2400" b="1" dirty="0">
                  <a:solidFill>
                    <a:srgbClr val="C00000"/>
                  </a:solidFill>
                  <a:effectLst>
                    <a:glow rad="127000">
                      <a:schemeClr val="bg1"/>
                    </a:glow>
                  </a:effectLst>
                  <a:latin typeface="Book Antiqua" panose="02040602050305030304" pitchFamily="18" charset="0"/>
                  <a:ea typeface="標楷體" panose="03000509000000000000" pitchFamily="65" charset="-120"/>
                </a:rPr>
                <a:t>寫作</a:t>
              </a:r>
              <a:endParaRPr lang="en-US" altLang="zh-TW" sz="2400" b="1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Book Antiqua" panose="02040602050305030304" pitchFamily="18" charset="0"/>
                <a:ea typeface="標楷體" panose="03000509000000000000" pitchFamily="65" charset="-120"/>
              </a:endParaRPr>
            </a:p>
            <a:p>
              <a:pPr marL="84138"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400" b="1" i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33~0</a:t>
              </a:r>
              <a:endParaRPr lang="zh-TW" altLang="en-US" dirty="0">
                <a:latin typeface="+mn-lt"/>
                <a:ea typeface="+mn-ea"/>
              </a:endParaRPr>
            </a:p>
          </p:txBody>
        </p:sp>
        <p:grpSp>
          <p:nvGrpSpPr>
            <p:cNvPr id="221207" name="群組 70"/>
            <p:cNvGrpSpPr>
              <a:grpSpLocks/>
            </p:cNvGrpSpPr>
            <p:nvPr/>
          </p:nvGrpSpPr>
          <p:grpSpPr bwMode="auto">
            <a:xfrm>
              <a:off x="10336650" y="1868627"/>
              <a:ext cx="1717200" cy="1152000"/>
              <a:chOff x="4575696" y="1077436"/>
              <a:chExt cx="1740629" cy="1152000"/>
            </a:xfrm>
          </p:grpSpPr>
          <p:sp>
            <p:nvSpPr>
              <p:cNvPr id="75" name="任意多边形 47">
                <a:extLst>
                  <a:ext uri="{FF2B5EF4-FFF2-40B4-BE49-F238E27FC236}">
                    <a16:creationId xmlns:a16="http://schemas.microsoft.com/office/drawing/2014/main" id="{852C285A-A6CA-4BB5-9959-C21704AA6B5D}"/>
                  </a:ext>
                </a:extLst>
              </p:cNvPr>
              <p:cNvSpPr/>
              <p:nvPr/>
            </p:nvSpPr>
            <p:spPr>
              <a:xfrm>
                <a:off x="4599359" y="1077092"/>
                <a:ext cx="1716966" cy="1152813"/>
              </a:xfrm>
              <a:custGeom>
                <a:avLst/>
                <a:gdLst>
                  <a:gd name="connsiteX0" fmla="*/ 0 w 1674206"/>
                  <a:gd name="connsiteY0" fmla="*/ 0 h 775493"/>
                  <a:gd name="connsiteX1" fmla="*/ 1240155 w 1674206"/>
                  <a:gd name="connsiteY1" fmla="*/ 0 h 775493"/>
                  <a:gd name="connsiteX2" fmla="*/ 1674206 w 1674206"/>
                  <a:gd name="connsiteY2" fmla="*/ 387747 h 775493"/>
                  <a:gd name="connsiteX3" fmla="*/ 1240155 w 1674206"/>
                  <a:gd name="connsiteY3" fmla="*/ 775493 h 775493"/>
                  <a:gd name="connsiteX4" fmla="*/ 0 w 1674206"/>
                  <a:gd name="connsiteY4" fmla="*/ 775493 h 775493"/>
                  <a:gd name="connsiteX5" fmla="*/ 434051 w 1674206"/>
                  <a:gd name="connsiteY5" fmla="*/ 387747 h 775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74206" h="775493">
                    <a:moveTo>
                      <a:pt x="0" y="0"/>
                    </a:moveTo>
                    <a:lnTo>
                      <a:pt x="1240155" y="0"/>
                    </a:lnTo>
                    <a:lnTo>
                      <a:pt x="1674206" y="387747"/>
                    </a:lnTo>
                    <a:lnTo>
                      <a:pt x="1240155" y="775493"/>
                    </a:lnTo>
                    <a:lnTo>
                      <a:pt x="0" y="775493"/>
                    </a:lnTo>
                    <a:lnTo>
                      <a:pt x="434051" y="387747"/>
                    </a:lnTo>
                    <a:close/>
                  </a:path>
                </a:pathLst>
              </a:custGeom>
              <a:solidFill>
                <a:srgbClr val="32B6A1"/>
              </a:solidFill>
              <a:ln>
                <a:solidFill>
                  <a:schemeClr val="bg1"/>
                </a:solidFill>
              </a:ln>
              <a:effectLst>
                <a:outerShdw blurRad="76200" dist="508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0" tIns="0" rIns="252000" bIns="0" anchor="ctr">
                <a:norm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" name="椭圆 48">
                <a:extLst>
                  <a:ext uri="{FF2B5EF4-FFF2-40B4-BE49-F238E27FC236}">
                    <a16:creationId xmlns:a16="http://schemas.microsoft.com/office/drawing/2014/main" id="{DC127CAC-4410-4A7D-9FEA-1977EEB61DCC}"/>
                  </a:ext>
                </a:extLst>
              </p:cNvPr>
              <p:cNvSpPr/>
              <p:nvPr/>
            </p:nvSpPr>
            <p:spPr>
              <a:xfrm>
                <a:off x="4575223" y="1369265"/>
                <a:ext cx="540675" cy="539885"/>
              </a:xfrm>
              <a:prstGeom prst="ellipse">
                <a:avLst/>
              </a:prstGeom>
              <a:solidFill>
                <a:srgbClr val="1CAE97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CN" b="1">
                    <a:solidFill>
                      <a:schemeClr val="bg1"/>
                    </a:solidFill>
                    <a:latin typeface="Arial" panose="020B0604020202020204" pitchFamily="34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07</a:t>
                </a:r>
                <a:endParaRPr lang="zh-CN" altLang="en-US" b="1">
                  <a:solidFill>
                    <a:schemeClr val="bg1"/>
                  </a:solidFill>
                  <a:latin typeface="Arial" panose="020B0604020202020204" pitchFamily="34" charset="0"/>
                  <a:ea typeface="SimHei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9" name="文字方塊 48">
              <a:extLst>
                <a:ext uri="{FF2B5EF4-FFF2-40B4-BE49-F238E27FC236}">
                  <a16:creationId xmlns:a16="http://schemas.microsoft.com/office/drawing/2014/main" id="{4988113A-8244-4BBB-8E5B-4D25352066FC}"/>
                </a:ext>
              </a:extLst>
            </p:cNvPr>
            <p:cNvSpPr txBox="1"/>
            <p:nvPr/>
          </p:nvSpPr>
          <p:spPr>
            <a:xfrm>
              <a:off x="10489644" y="1777772"/>
              <a:ext cx="1489575" cy="126188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2400" b="1" dirty="0">
                  <a:solidFill>
                    <a:srgbClr val="C00000"/>
                  </a:solidFill>
                  <a:effectLst>
                    <a:glow rad="127000">
                      <a:schemeClr val="bg1"/>
                    </a:glow>
                  </a:effectLst>
                  <a:latin typeface="Book Antiqua" panose="02040602050305030304" pitchFamily="18" charset="0"/>
                  <a:ea typeface="標楷體" panose="03000509000000000000" pitchFamily="65" charset="-120"/>
                </a:rPr>
                <a:t>服務</a:t>
              </a:r>
              <a:endParaRPr lang="en-US" altLang="zh-TW" sz="2400" b="1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Book Antiqua" panose="02040602050305030304" pitchFamily="18" charset="0"/>
                <a:ea typeface="標楷體" panose="03000509000000000000" pitchFamily="65" charset="-12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2400" b="1" dirty="0">
                  <a:solidFill>
                    <a:srgbClr val="C00000"/>
                  </a:solidFill>
                  <a:effectLst>
                    <a:glow rad="127000">
                      <a:schemeClr val="bg1"/>
                    </a:glow>
                  </a:effectLst>
                  <a:latin typeface="Book Antiqua" panose="02040602050305030304" pitchFamily="18" charset="0"/>
                  <a:ea typeface="標楷體" panose="03000509000000000000" pitchFamily="65" charset="-120"/>
                </a:rPr>
                <a:t>學習</a:t>
              </a:r>
              <a:endParaRPr lang="en-US" altLang="zh-TW" sz="2400" b="1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Book Antiqua" panose="02040602050305030304" pitchFamily="18" charset="0"/>
                <a:ea typeface="標楷體" panose="03000509000000000000" pitchFamily="65" charset="-120"/>
              </a:endParaRPr>
            </a:p>
            <a:p>
              <a:pPr marL="84138"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400" b="1" i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15</a:t>
              </a:r>
              <a:r>
                <a:rPr lang="zh-TW" altLang="en-US" sz="14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 ～</a:t>
              </a:r>
              <a:r>
                <a:rPr lang="en-US" altLang="zh-TW" sz="14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0</a:t>
              </a:r>
              <a:br>
                <a:rPr lang="en-US" altLang="zh-TW" sz="14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</a:br>
              <a:r>
                <a:rPr lang="en-US" altLang="zh-TW" sz="14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(</a:t>
              </a:r>
              <a:r>
                <a:rPr lang="zh-TW" altLang="en-US" sz="14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級距</a:t>
              </a:r>
              <a:r>
                <a:rPr lang="en-US" altLang="zh-TW" sz="14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0.25)</a:t>
              </a:r>
              <a:endParaRPr lang="zh-TW" altLang="en-US" sz="1400" b="1" dirty="0">
                <a:latin typeface="Book Antiqua" panose="02040602050305030304" pitchFamily="18" charset="0"/>
                <a:ea typeface="標楷體" panose="03000509000000000000" pitchFamily="65" charset="-120"/>
              </a:endParaRPr>
            </a:p>
          </p:txBody>
        </p:sp>
        <p:sp>
          <p:nvSpPr>
            <p:cNvPr id="50" name="文字方塊 49">
              <a:extLst>
                <a:ext uri="{FF2B5EF4-FFF2-40B4-BE49-F238E27FC236}">
                  <a16:creationId xmlns:a16="http://schemas.microsoft.com/office/drawing/2014/main" id="{2B17E3F1-6CBD-4B42-8805-160F0AD8F07F}"/>
                </a:ext>
              </a:extLst>
            </p:cNvPr>
            <p:cNvSpPr txBox="1"/>
            <p:nvPr/>
          </p:nvSpPr>
          <p:spPr>
            <a:xfrm>
              <a:off x="703079" y="3861587"/>
              <a:ext cx="1617237" cy="126188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2400" b="1" dirty="0">
                  <a:solidFill>
                    <a:srgbClr val="C00000"/>
                  </a:solidFill>
                  <a:latin typeface="Book Antiqua" panose="02040602050305030304" pitchFamily="18" charset="0"/>
                  <a:ea typeface="標楷體" panose="03000509000000000000" pitchFamily="65" charset="-120"/>
                </a:rPr>
                <a:t> </a:t>
              </a:r>
              <a:r>
                <a:rPr lang="zh-TW" altLang="en-US" sz="2400" b="1" dirty="0">
                  <a:solidFill>
                    <a:srgbClr val="C00000"/>
                  </a:solidFill>
                  <a:effectLst>
                    <a:glow rad="127000">
                      <a:schemeClr val="bg1"/>
                    </a:glow>
                  </a:effectLst>
                  <a:latin typeface="Book Antiqua" panose="02040602050305030304" pitchFamily="18" charset="0"/>
                  <a:ea typeface="標楷體" panose="03000509000000000000" pitchFamily="65" charset="-120"/>
                </a:rPr>
                <a:t>競賽</a:t>
              </a:r>
              <a:endParaRPr lang="en-US" altLang="zh-TW" sz="2400" b="1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Book Antiqua" panose="02040602050305030304" pitchFamily="18" charset="0"/>
                <a:ea typeface="標楷體" panose="03000509000000000000" pitchFamily="65" charset="-12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TW" sz="2100" b="1" dirty="0">
                <a:latin typeface="Book Antiqua" panose="02040602050305030304" pitchFamily="18" charset="0"/>
                <a:ea typeface="標楷體" panose="03000509000000000000" pitchFamily="65" charset="-12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4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7</a:t>
              </a:r>
              <a:r>
                <a:rPr lang="zh-TW" altLang="en-US" sz="14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、</a:t>
              </a:r>
              <a:r>
                <a:rPr lang="en-US" altLang="zh-TW" sz="14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6</a:t>
              </a:r>
              <a:r>
                <a:rPr lang="zh-TW" altLang="en-US" sz="14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、</a:t>
              </a:r>
              <a:r>
                <a:rPr lang="en-US" altLang="zh-TW" sz="14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5</a:t>
              </a:r>
              <a:r>
                <a:rPr lang="zh-TW" altLang="en-US" sz="14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、</a:t>
              </a:r>
              <a:r>
                <a:rPr lang="en-US" altLang="zh-TW" sz="14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4</a:t>
              </a:r>
              <a:r>
                <a:rPr lang="zh-TW" altLang="en-US" sz="14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、</a:t>
              </a:r>
              <a:endParaRPr lang="en-US" altLang="zh-TW" sz="1400" b="1" dirty="0">
                <a:latin typeface="Book Antiqua" panose="02040602050305030304" pitchFamily="18" charset="0"/>
                <a:ea typeface="標楷體" panose="03000509000000000000" pitchFamily="65" charset="-12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4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3</a:t>
              </a:r>
              <a:r>
                <a:rPr lang="zh-TW" altLang="en-US" sz="14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、</a:t>
              </a:r>
              <a:r>
                <a:rPr lang="en-US" altLang="zh-TW" sz="14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2</a:t>
              </a:r>
              <a:r>
                <a:rPr lang="zh-TW" altLang="en-US" sz="14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、</a:t>
              </a:r>
              <a:r>
                <a:rPr lang="en-US" altLang="zh-TW" sz="14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1</a:t>
              </a:r>
              <a:r>
                <a:rPr lang="zh-TW" altLang="en-US" sz="14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、</a:t>
              </a:r>
              <a:r>
                <a:rPr lang="en-US" altLang="zh-TW" sz="14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0</a:t>
              </a:r>
              <a:endParaRPr lang="zh-TW" altLang="en-US" sz="1400" dirty="0">
                <a:latin typeface="+mn-lt"/>
                <a:ea typeface="+mn-ea"/>
              </a:endParaRPr>
            </a:p>
          </p:txBody>
        </p:sp>
        <p:grpSp>
          <p:nvGrpSpPr>
            <p:cNvPr id="51" name="群組 50">
              <a:extLst>
                <a:ext uri="{FF2B5EF4-FFF2-40B4-BE49-F238E27FC236}">
                  <a16:creationId xmlns:a16="http://schemas.microsoft.com/office/drawing/2014/main" id="{6DF4CCA5-CDC1-4F6D-ABF2-43DCE8879B60}"/>
                </a:ext>
              </a:extLst>
            </p:cNvPr>
            <p:cNvGrpSpPr/>
            <p:nvPr/>
          </p:nvGrpSpPr>
          <p:grpSpPr>
            <a:xfrm>
              <a:off x="2123133" y="3860059"/>
              <a:ext cx="1721250" cy="1150412"/>
              <a:chOff x="10121768" y="214225"/>
              <a:chExt cx="1984866" cy="1240805"/>
            </a:xfrm>
            <a:solidFill>
              <a:schemeClr val="accent1"/>
            </a:solidFill>
          </p:grpSpPr>
          <p:sp>
            <p:nvSpPr>
              <p:cNvPr id="73" name="任意多边形 85">
                <a:extLst>
                  <a:ext uri="{FF2B5EF4-FFF2-40B4-BE49-F238E27FC236}">
                    <a16:creationId xmlns:a16="http://schemas.microsoft.com/office/drawing/2014/main" id="{BF961754-E9FF-408A-9785-F4613B741F2B}"/>
                  </a:ext>
                </a:extLst>
              </p:cNvPr>
              <p:cNvSpPr/>
              <p:nvPr/>
            </p:nvSpPr>
            <p:spPr>
              <a:xfrm>
                <a:off x="10136280" y="214225"/>
                <a:ext cx="1970354" cy="1240805"/>
              </a:xfrm>
              <a:custGeom>
                <a:avLst/>
                <a:gdLst>
                  <a:gd name="connsiteX0" fmla="*/ 0 w 1674206"/>
                  <a:gd name="connsiteY0" fmla="*/ 0 h 775493"/>
                  <a:gd name="connsiteX1" fmla="*/ 1240155 w 1674206"/>
                  <a:gd name="connsiteY1" fmla="*/ 0 h 775493"/>
                  <a:gd name="connsiteX2" fmla="*/ 1674206 w 1674206"/>
                  <a:gd name="connsiteY2" fmla="*/ 387747 h 775493"/>
                  <a:gd name="connsiteX3" fmla="*/ 1240155 w 1674206"/>
                  <a:gd name="connsiteY3" fmla="*/ 775493 h 775493"/>
                  <a:gd name="connsiteX4" fmla="*/ 0 w 1674206"/>
                  <a:gd name="connsiteY4" fmla="*/ 775493 h 775493"/>
                  <a:gd name="connsiteX5" fmla="*/ 434051 w 1674206"/>
                  <a:gd name="connsiteY5" fmla="*/ 387747 h 775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74206" h="775493">
                    <a:moveTo>
                      <a:pt x="0" y="0"/>
                    </a:moveTo>
                    <a:lnTo>
                      <a:pt x="1240155" y="0"/>
                    </a:lnTo>
                    <a:lnTo>
                      <a:pt x="1674206" y="387747"/>
                    </a:lnTo>
                    <a:lnTo>
                      <a:pt x="1240155" y="775493"/>
                    </a:lnTo>
                    <a:lnTo>
                      <a:pt x="0" y="775493"/>
                    </a:lnTo>
                    <a:lnTo>
                      <a:pt x="434051" y="38774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solidFill>
                  <a:schemeClr val="bg1"/>
                </a:solidFill>
              </a:ln>
              <a:effectLst>
                <a:outerShdw blurRad="76200" dist="508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0" tIns="0" rIns="252000" bIns="0" anchor="ctr">
                <a:norm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zh-TW" sz="2400" b="1" dirty="0">
                  <a:solidFill>
                    <a:srgbClr val="FFFF00"/>
                  </a:solidFill>
                  <a:latin typeface="微軟正黑體" panose="020B0604030504040204" pitchFamily="34" charset="-120"/>
                </a:endParaRPr>
              </a:p>
            </p:txBody>
          </p:sp>
          <p:sp>
            <p:nvSpPr>
              <p:cNvPr id="74" name="椭圆 86">
                <a:extLst>
                  <a:ext uri="{FF2B5EF4-FFF2-40B4-BE49-F238E27FC236}">
                    <a16:creationId xmlns:a16="http://schemas.microsoft.com/office/drawing/2014/main" id="{3F3D3711-3137-41E5-944F-E0735E65FB27}"/>
                  </a:ext>
                </a:extLst>
              </p:cNvPr>
              <p:cNvSpPr/>
              <p:nvPr/>
            </p:nvSpPr>
            <p:spPr>
              <a:xfrm>
                <a:off x="10121768" y="560139"/>
                <a:ext cx="618811" cy="564002"/>
              </a:xfrm>
              <a:prstGeom prst="ellipse">
                <a:avLst/>
              </a:prstGeom>
              <a:grpFill/>
              <a:ln w="254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09</a:t>
                </a:r>
                <a:endParaRPr lang="zh-CN" altLang="en-US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id="{F425852C-2118-4879-A3C3-1B2A6FF45594}"/>
                </a:ext>
              </a:extLst>
            </p:cNvPr>
            <p:cNvSpPr txBox="1"/>
            <p:nvPr/>
          </p:nvSpPr>
          <p:spPr>
            <a:xfrm>
              <a:off x="2319473" y="3856098"/>
              <a:ext cx="1590161" cy="120032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2400" b="1" dirty="0">
                  <a:solidFill>
                    <a:srgbClr val="C00000"/>
                  </a:solidFill>
                  <a:effectLst>
                    <a:glow rad="127000">
                      <a:schemeClr val="bg1"/>
                    </a:glow>
                  </a:effectLst>
                  <a:latin typeface="Book Antiqua" panose="02040602050305030304" pitchFamily="18" charset="0"/>
                  <a:ea typeface="標楷體" panose="03000509000000000000" pitchFamily="65" charset="-120"/>
                </a:rPr>
                <a:t>國文</a:t>
              </a:r>
              <a:r>
                <a:rPr lang="en-US" altLang="zh-TW" sz="2400" b="1" dirty="0">
                  <a:solidFill>
                    <a:srgbClr val="C00000"/>
                  </a:solidFill>
                  <a:latin typeface="Book Antiqua" panose="02040602050305030304" pitchFamily="18" charset="0"/>
                  <a:ea typeface="標楷體" panose="03000509000000000000" pitchFamily="65" charset="-120"/>
                </a:rPr>
                <a:t/>
              </a:r>
              <a:br>
                <a:rPr lang="en-US" altLang="zh-TW" sz="2400" b="1" dirty="0">
                  <a:solidFill>
                    <a:srgbClr val="C00000"/>
                  </a:solidFill>
                  <a:latin typeface="Book Antiqua" panose="02040602050305030304" pitchFamily="18" charset="0"/>
                  <a:ea typeface="標楷體" panose="03000509000000000000" pitchFamily="65" charset="-120"/>
                </a:rPr>
              </a:br>
              <a:endParaRPr lang="en-US" altLang="zh-TW" sz="1200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altLang="zh-TW" sz="12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A++&gt; A+&gt; A&gt;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altLang="zh-TW" sz="12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B++&gt; B+&gt; B&gt;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altLang="zh-TW" sz="12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 C&gt;</a:t>
              </a:r>
              <a:r>
                <a:rPr lang="zh-TW" altLang="pt-BR" sz="12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缺考</a:t>
              </a:r>
              <a:endParaRPr lang="zh-TW" altLang="en-US" sz="1200" b="1" dirty="0">
                <a:latin typeface="Book Antiqua" panose="02040602050305030304" pitchFamily="18" charset="0"/>
                <a:ea typeface="+mn-ea"/>
              </a:endParaRPr>
            </a:p>
          </p:txBody>
        </p:sp>
        <p:grpSp>
          <p:nvGrpSpPr>
            <p:cNvPr id="221212" name="群組 67"/>
            <p:cNvGrpSpPr>
              <a:grpSpLocks/>
            </p:cNvGrpSpPr>
            <p:nvPr/>
          </p:nvGrpSpPr>
          <p:grpSpPr bwMode="auto">
            <a:xfrm>
              <a:off x="3619458" y="3858471"/>
              <a:ext cx="1717200" cy="1152000"/>
              <a:chOff x="7879160" y="1085575"/>
              <a:chExt cx="1734157" cy="1152000"/>
            </a:xfrm>
          </p:grpSpPr>
          <p:sp>
            <p:nvSpPr>
              <p:cNvPr id="71" name="任意多边形 83">
                <a:extLst>
                  <a:ext uri="{FF2B5EF4-FFF2-40B4-BE49-F238E27FC236}">
                    <a16:creationId xmlns:a16="http://schemas.microsoft.com/office/drawing/2014/main" id="{64CE1650-E770-4BE7-AD7F-EB4175065711}"/>
                  </a:ext>
                </a:extLst>
              </p:cNvPr>
              <p:cNvSpPr/>
              <p:nvPr/>
            </p:nvSpPr>
            <p:spPr>
              <a:xfrm>
                <a:off x="7906457" y="1085021"/>
                <a:ext cx="1707374" cy="1152813"/>
              </a:xfrm>
              <a:custGeom>
                <a:avLst/>
                <a:gdLst>
                  <a:gd name="connsiteX0" fmla="*/ 0 w 1674206"/>
                  <a:gd name="connsiteY0" fmla="*/ 0 h 775493"/>
                  <a:gd name="connsiteX1" fmla="*/ 1240155 w 1674206"/>
                  <a:gd name="connsiteY1" fmla="*/ 0 h 775493"/>
                  <a:gd name="connsiteX2" fmla="*/ 1674206 w 1674206"/>
                  <a:gd name="connsiteY2" fmla="*/ 387747 h 775493"/>
                  <a:gd name="connsiteX3" fmla="*/ 1240155 w 1674206"/>
                  <a:gd name="connsiteY3" fmla="*/ 775493 h 775493"/>
                  <a:gd name="connsiteX4" fmla="*/ 0 w 1674206"/>
                  <a:gd name="connsiteY4" fmla="*/ 775493 h 775493"/>
                  <a:gd name="connsiteX5" fmla="*/ 434051 w 1674206"/>
                  <a:gd name="connsiteY5" fmla="*/ 387747 h 775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74206" h="775493">
                    <a:moveTo>
                      <a:pt x="0" y="0"/>
                    </a:moveTo>
                    <a:lnTo>
                      <a:pt x="1240155" y="0"/>
                    </a:lnTo>
                    <a:lnTo>
                      <a:pt x="1674206" y="387747"/>
                    </a:lnTo>
                    <a:lnTo>
                      <a:pt x="1240155" y="775493"/>
                    </a:lnTo>
                    <a:lnTo>
                      <a:pt x="0" y="775493"/>
                    </a:lnTo>
                    <a:lnTo>
                      <a:pt x="434051" y="387747"/>
                    </a:lnTo>
                    <a:close/>
                  </a:path>
                </a:pathLst>
              </a:custGeom>
              <a:solidFill>
                <a:srgbClr val="F7B447"/>
              </a:solidFill>
              <a:ln>
                <a:solidFill>
                  <a:schemeClr val="bg1"/>
                </a:solidFill>
              </a:ln>
              <a:effectLst>
                <a:outerShdw blurRad="76200" dist="508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0" tIns="0" rIns="252000" bIns="0" anchor="ctr">
                <a:norm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72" name="椭圆 84">
                <a:extLst>
                  <a:ext uri="{FF2B5EF4-FFF2-40B4-BE49-F238E27FC236}">
                    <a16:creationId xmlns:a16="http://schemas.microsoft.com/office/drawing/2014/main" id="{573C0C71-4D75-4C94-A853-F3669F3F6470}"/>
                  </a:ext>
                </a:extLst>
              </p:cNvPr>
              <p:cNvSpPr/>
              <p:nvPr/>
            </p:nvSpPr>
            <p:spPr>
              <a:xfrm>
                <a:off x="7879202" y="1372431"/>
                <a:ext cx="540268" cy="541472"/>
              </a:xfrm>
              <a:prstGeom prst="ellipse">
                <a:avLst/>
              </a:prstGeom>
              <a:solidFill>
                <a:srgbClr val="F7B447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CN" b="1">
                    <a:solidFill>
                      <a:schemeClr val="bg1"/>
                    </a:solidFill>
                    <a:latin typeface="Arial" panose="020B0604020202020204" pitchFamily="34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10</a:t>
                </a:r>
                <a:endParaRPr lang="zh-CN" altLang="en-US" b="1">
                  <a:solidFill>
                    <a:schemeClr val="bg1"/>
                  </a:solidFill>
                  <a:latin typeface="Arial" panose="020B0604020202020204" pitchFamily="34" charset="0"/>
                  <a:ea typeface="SimHei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4" name="文字方塊 53">
              <a:extLst>
                <a:ext uri="{FF2B5EF4-FFF2-40B4-BE49-F238E27FC236}">
                  <a16:creationId xmlns:a16="http://schemas.microsoft.com/office/drawing/2014/main" id="{78C4636E-65AC-4572-B660-575989A69FF2}"/>
                </a:ext>
              </a:extLst>
            </p:cNvPr>
            <p:cNvSpPr txBox="1"/>
            <p:nvPr/>
          </p:nvSpPr>
          <p:spPr>
            <a:xfrm>
              <a:off x="3815682" y="3880690"/>
              <a:ext cx="1590161" cy="120032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2400" b="1" dirty="0">
                  <a:solidFill>
                    <a:srgbClr val="C00000"/>
                  </a:solidFill>
                  <a:effectLst>
                    <a:glow rad="127000">
                      <a:schemeClr val="bg1"/>
                    </a:glow>
                  </a:effectLst>
                  <a:latin typeface="Book Antiqua" panose="02040602050305030304" pitchFamily="18" charset="0"/>
                  <a:ea typeface="標楷體" panose="03000509000000000000" pitchFamily="65" charset="-120"/>
                </a:rPr>
                <a:t>數學</a:t>
              </a:r>
              <a:r>
                <a:rPr lang="en-US" altLang="zh-TW" sz="2400" b="1" dirty="0">
                  <a:solidFill>
                    <a:srgbClr val="C00000"/>
                  </a:solidFill>
                  <a:latin typeface="Book Antiqua" panose="02040602050305030304" pitchFamily="18" charset="0"/>
                  <a:ea typeface="標楷體" panose="03000509000000000000" pitchFamily="65" charset="-120"/>
                </a:rPr>
                <a:t/>
              </a:r>
              <a:br>
                <a:rPr lang="en-US" altLang="zh-TW" sz="2400" b="1" dirty="0">
                  <a:solidFill>
                    <a:srgbClr val="C00000"/>
                  </a:solidFill>
                  <a:latin typeface="Book Antiqua" panose="02040602050305030304" pitchFamily="18" charset="0"/>
                  <a:ea typeface="標楷體" panose="03000509000000000000" pitchFamily="65" charset="-120"/>
                </a:rPr>
              </a:br>
              <a:endParaRPr lang="en-US" altLang="zh-TW" sz="1200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altLang="zh-TW" sz="12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A++&gt; A+&gt; A&gt;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altLang="zh-TW" sz="12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B++&gt; B+&gt; B&gt;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altLang="zh-TW" sz="12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 C&gt;</a:t>
              </a:r>
              <a:r>
                <a:rPr lang="zh-TW" altLang="pt-BR" sz="12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缺考</a:t>
              </a:r>
              <a:endParaRPr lang="zh-TW" altLang="en-US" sz="1200" b="1" dirty="0">
                <a:latin typeface="Book Antiqua" panose="02040602050305030304" pitchFamily="18" charset="0"/>
                <a:ea typeface="+mn-ea"/>
              </a:endParaRPr>
            </a:p>
          </p:txBody>
        </p:sp>
        <p:grpSp>
          <p:nvGrpSpPr>
            <p:cNvPr id="221214" name="群組 73"/>
            <p:cNvGrpSpPr>
              <a:grpSpLocks/>
            </p:cNvGrpSpPr>
            <p:nvPr/>
          </p:nvGrpSpPr>
          <p:grpSpPr bwMode="auto">
            <a:xfrm>
              <a:off x="5127358" y="3858471"/>
              <a:ext cx="1717200" cy="1152000"/>
              <a:chOff x="4575696" y="1077436"/>
              <a:chExt cx="1740629" cy="1152000"/>
            </a:xfrm>
          </p:grpSpPr>
          <p:sp>
            <p:nvSpPr>
              <p:cNvPr id="69" name="任意多边形 47">
                <a:extLst>
                  <a:ext uri="{FF2B5EF4-FFF2-40B4-BE49-F238E27FC236}">
                    <a16:creationId xmlns:a16="http://schemas.microsoft.com/office/drawing/2014/main" id="{38E7D64D-6C93-4CE8-8CD4-287CB6E1FDB7}"/>
                  </a:ext>
                </a:extLst>
              </p:cNvPr>
              <p:cNvSpPr/>
              <p:nvPr/>
            </p:nvSpPr>
            <p:spPr>
              <a:xfrm>
                <a:off x="4600097" y="1076882"/>
                <a:ext cx="1716965" cy="1152813"/>
              </a:xfrm>
              <a:custGeom>
                <a:avLst/>
                <a:gdLst>
                  <a:gd name="connsiteX0" fmla="*/ 0 w 1674206"/>
                  <a:gd name="connsiteY0" fmla="*/ 0 h 775493"/>
                  <a:gd name="connsiteX1" fmla="*/ 1240155 w 1674206"/>
                  <a:gd name="connsiteY1" fmla="*/ 0 h 775493"/>
                  <a:gd name="connsiteX2" fmla="*/ 1674206 w 1674206"/>
                  <a:gd name="connsiteY2" fmla="*/ 387747 h 775493"/>
                  <a:gd name="connsiteX3" fmla="*/ 1240155 w 1674206"/>
                  <a:gd name="connsiteY3" fmla="*/ 775493 h 775493"/>
                  <a:gd name="connsiteX4" fmla="*/ 0 w 1674206"/>
                  <a:gd name="connsiteY4" fmla="*/ 775493 h 775493"/>
                  <a:gd name="connsiteX5" fmla="*/ 434051 w 1674206"/>
                  <a:gd name="connsiteY5" fmla="*/ 387747 h 775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74206" h="775493">
                    <a:moveTo>
                      <a:pt x="0" y="0"/>
                    </a:moveTo>
                    <a:lnTo>
                      <a:pt x="1240155" y="0"/>
                    </a:lnTo>
                    <a:lnTo>
                      <a:pt x="1674206" y="387747"/>
                    </a:lnTo>
                    <a:lnTo>
                      <a:pt x="1240155" y="775493"/>
                    </a:lnTo>
                    <a:lnTo>
                      <a:pt x="0" y="775493"/>
                    </a:lnTo>
                    <a:lnTo>
                      <a:pt x="434051" y="387747"/>
                    </a:lnTo>
                    <a:close/>
                  </a:path>
                </a:pathLst>
              </a:custGeom>
              <a:solidFill>
                <a:srgbClr val="32B6A1"/>
              </a:solidFill>
              <a:ln>
                <a:solidFill>
                  <a:schemeClr val="bg1"/>
                </a:solidFill>
              </a:ln>
              <a:effectLst>
                <a:outerShdw blurRad="76200" dist="508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0" tIns="0" rIns="252000" bIns="0" anchor="ctr">
                <a:norm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" name="椭圆 48">
                <a:extLst>
                  <a:ext uri="{FF2B5EF4-FFF2-40B4-BE49-F238E27FC236}">
                    <a16:creationId xmlns:a16="http://schemas.microsoft.com/office/drawing/2014/main" id="{56AEB392-2365-4C5E-A709-8E765FDF536B}"/>
                  </a:ext>
                </a:extLst>
              </p:cNvPr>
              <p:cNvSpPr/>
              <p:nvPr/>
            </p:nvSpPr>
            <p:spPr>
              <a:xfrm>
                <a:off x="4575960" y="1369055"/>
                <a:ext cx="540675" cy="539885"/>
              </a:xfrm>
              <a:prstGeom prst="ellipse">
                <a:avLst/>
              </a:prstGeom>
              <a:solidFill>
                <a:srgbClr val="1CAE97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CN" b="1">
                    <a:solidFill>
                      <a:schemeClr val="bg1"/>
                    </a:solidFill>
                    <a:latin typeface="Arial" panose="020B0604020202020204" pitchFamily="34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11</a:t>
                </a:r>
                <a:endParaRPr lang="zh-CN" altLang="en-US" b="1">
                  <a:solidFill>
                    <a:schemeClr val="bg1"/>
                  </a:solidFill>
                  <a:latin typeface="Arial" panose="020B0604020202020204" pitchFamily="34" charset="0"/>
                  <a:ea typeface="SimHei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6" name="文字方塊 55">
              <a:extLst>
                <a:ext uri="{FF2B5EF4-FFF2-40B4-BE49-F238E27FC236}">
                  <a16:creationId xmlns:a16="http://schemas.microsoft.com/office/drawing/2014/main" id="{DC20DD0F-0C80-4B96-A850-FB03787E660F}"/>
                </a:ext>
              </a:extLst>
            </p:cNvPr>
            <p:cNvSpPr txBox="1"/>
            <p:nvPr/>
          </p:nvSpPr>
          <p:spPr>
            <a:xfrm>
              <a:off x="5319992" y="3869115"/>
              <a:ext cx="1590161" cy="120032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2400" b="1" dirty="0">
                  <a:solidFill>
                    <a:srgbClr val="C00000"/>
                  </a:solidFill>
                  <a:effectLst>
                    <a:glow rad="127000">
                      <a:schemeClr val="bg1"/>
                    </a:glow>
                  </a:effectLst>
                  <a:latin typeface="Book Antiqua" panose="02040602050305030304" pitchFamily="18" charset="0"/>
                  <a:ea typeface="標楷體" panose="03000509000000000000" pitchFamily="65" charset="-120"/>
                </a:rPr>
                <a:t>英語</a:t>
              </a:r>
              <a:r>
                <a:rPr lang="en-US" altLang="zh-TW" sz="2400" b="1" dirty="0">
                  <a:solidFill>
                    <a:srgbClr val="C00000"/>
                  </a:solidFill>
                  <a:latin typeface="Book Antiqua" panose="02040602050305030304" pitchFamily="18" charset="0"/>
                  <a:ea typeface="標楷體" panose="03000509000000000000" pitchFamily="65" charset="-120"/>
                </a:rPr>
                <a:t/>
              </a:r>
              <a:br>
                <a:rPr lang="en-US" altLang="zh-TW" sz="2400" b="1" dirty="0">
                  <a:solidFill>
                    <a:srgbClr val="C00000"/>
                  </a:solidFill>
                  <a:latin typeface="Book Antiqua" panose="02040602050305030304" pitchFamily="18" charset="0"/>
                  <a:ea typeface="標楷體" panose="03000509000000000000" pitchFamily="65" charset="-120"/>
                </a:rPr>
              </a:br>
              <a:endParaRPr lang="en-US" altLang="zh-TW" sz="1200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altLang="zh-TW" sz="12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A++&gt; A+&gt; A&gt;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altLang="zh-TW" sz="12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B++&gt; B+&gt; B&gt;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altLang="zh-TW" sz="12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 C&gt;</a:t>
              </a:r>
              <a:r>
                <a:rPr lang="zh-TW" altLang="pt-BR" sz="12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缺考</a:t>
              </a:r>
              <a:endParaRPr lang="zh-TW" altLang="en-US" sz="1200" b="1" dirty="0">
                <a:latin typeface="Book Antiqua" panose="02040602050305030304" pitchFamily="18" charset="0"/>
                <a:ea typeface="+mn-ea"/>
              </a:endParaRPr>
            </a:p>
          </p:txBody>
        </p:sp>
        <p:grpSp>
          <p:nvGrpSpPr>
            <p:cNvPr id="221216" name="群組 61"/>
            <p:cNvGrpSpPr>
              <a:grpSpLocks/>
            </p:cNvGrpSpPr>
            <p:nvPr/>
          </p:nvGrpSpPr>
          <p:grpSpPr bwMode="auto">
            <a:xfrm>
              <a:off x="6623683" y="3858471"/>
              <a:ext cx="1767048" cy="1152000"/>
              <a:chOff x="9631601" y="41456"/>
              <a:chExt cx="1767048" cy="1152000"/>
            </a:xfrm>
          </p:grpSpPr>
          <p:sp>
            <p:nvSpPr>
              <p:cNvPr id="67" name="任意多边形 81">
                <a:extLst>
                  <a:ext uri="{FF2B5EF4-FFF2-40B4-BE49-F238E27FC236}">
                    <a16:creationId xmlns:a16="http://schemas.microsoft.com/office/drawing/2014/main" id="{95BA263D-CE6D-4659-BB05-0548F71A7879}"/>
                  </a:ext>
                </a:extLst>
              </p:cNvPr>
              <p:cNvSpPr/>
              <p:nvPr/>
            </p:nvSpPr>
            <p:spPr>
              <a:xfrm>
                <a:off x="9680167" y="40902"/>
                <a:ext cx="1719254" cy="1152813"/>
              </a:xfrm>
              <a:custGeom>
                <a:avLst/>
                <a:gdLst>
                  <a:gd name="connsiteX0" fmla="*/ 0 w 1674206"/>
                  <a:gd name="connsiteY0" fmla="*/ 0 h 775493"/>
                  <a:gd name="connsiteX1" fmla="*/ 1240155 w 1674206"/>
                  <a:gd name="connsiteY1" fmla="*/ 0 h 775493"/>
                  <a:gd name="connsiteX2" fmla="*/ 1674206 w 1674206"/>
                  <a:gd name="connsiteY2" fmla="*/ 387747 h 775493"/>
                  <a:gd name="connsiteX3" fmla="*/ 1240155 w 1674206"/>
                  <a:gd name="connsiteY3" fmla="*/ 775493 h 775493"/>
                  <a:gd name="connsiteX4" fmla="*/ 0 w 1674206"/>
                  <a:gd name="connsiteY4" fmla="*/ 775493 h 775493"/>
                  <a:gd name="connsiteX5" fmla="*/ 434051 w 1674206"/>
                  <a:gd name="connsiteY5" fmla="*/ 387747 h 775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74206" h="775493">
                    <a:moveTo>
                      <a:pt x="0" y="0"/>
                    </a:moveTo>
                    <a:lnTo>
                      <a:pt x="1240155" y="0"/>
                    </a:lnTo>
                    <a:lnTo>
                      <a:pt x="1674206" y="387747"/>
                    </a:lnTo>
                    <a:lnTo>
                      <a:pt x="1240155" y="775493"/>
                    </a:lnTo>
                    <a:lnTo>
                      <a:pt x="0" y="775493"/>
                    </a:lnTo>
                    <a:lnTo>
                      <a:pt x="434051" y="387747"/>
                    </a:lnTo>
                    <a:close/>
                  </a:path>
                </a:pathLst>
              </a:custGeom>
              <a:solidFill>
                <a:srgbClr val="B4CB7F"/>
              </a:solidFill>
              <a:ln>
                <a:solidFill>
                  <a:schemeClr val="bg1"/>
                </a:solidFill>
              </a:ln>
              <a:effectLst>
                <a:outerShdw blurRad="76200" dist="508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0" tIns="0" rIns="252000" bIns="0" anchor="ctr">
                <a:norm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椭圆 82">
                <a:extLst>
                  <a:ext uri="{FF2B5EF4-FFF2-40B4-BE49-F238E27FC236}">
                    <a16:creationId xmlns:a16="http://schemas.microsoft.com/office/drawing/2014/main" id="{35A4C89F-0316-4691-BBFE-5ADC8E0DACA0}"/>
                  </a:ext>
                </a:extLst>
              </p:cNvPr>
              <p:cNvSpPr/>
              <p:nvPr/>
            </p:nvSpPr>
            <p:spPr>
              <a:xfrm>
                <a:off x="9630954" y="347366"/>
                <a:ext cx="539748" cy="539885"/>
              </a:xfrm>
              <a:prstGeom prst="ellipse">
                <a:avLst/>
              </a:prstGeom>
              <a:solidFill>
                <a:srgbClr val="B4CB7F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CN" b="1">
                    <a:solidFill>
                      <a:schemeClr val="bg1"/>
                    </a:solidFill>
                    <a:latin typeface="Arial" panose="020B0604020202020204" pitchFamily="34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12</a:t>
                </a:r>
                <a:endParaRPr lang="zh-CN" altLang="en-US" b="1">
                  <a:solidFill>
                    <a:schemeClr val="bg1"/>
                  </a:solidFill>
                  <a:latin typeface="Arial" panose="020B0604020202020204" pitchFamily="34" charset="0"/>
                  <a:ea typeface="SimHei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8" name="文字方塊 57">
              <a:extLst>
                <a:ext uri="{FF2B5EF4-FFF2-40B4-BE49-F238E27FC236}">
                  <a16:creationId xmlns:a16="http://schemas.microsoft.com/office/drawing/2014/main" id="{97ABFF30-8308-442C-80D5-D12B3DE3B3B8}"/>
                </a:ext>
              </a:extLst>
            </p:cNvPr>
            <p:cNvSpPr txBox="1"/>
            <p:nvPr/>
          </p:nvSpPr>
          <p:spPr>
            <a:xfrm>
              <a:off x="6873568" y="3869115"/>
              <a:ext cx="1590161" cy="120032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2400" b="1" dirty="0">
                  <a:solidFill>
                    <a:srgbClr val="C00000"/>
                  </a:solidFill>
                  <a:effectLst>
                    <a:glow rad="127000">
                      <a:schemeClr val="bg1"/>
                    </a:glow>
                  </a:effectLst>
                  <a:latin typeface="Book Antiqua" panose="02040602050305030304" pitchFamily="18" charset="0"/>
                  <a:ea typeface="標楷體" panose="03000509000000000000" pitchFamily="65" charset="-120"/>
                </a:rPr>
                <a:t>自然</a:t>
              </a:r>
              <a:r>
                <a:rPr lang="en-US" altLang="zh-TW" sz="2400" b="1" dirty="0">
                  <a:solidFill>
                    <a:srgbClr val="C00000"/>
                  </a:solidFill>
                  <a:latin typeface="Book Antiqua" panose="02040602050305030304" pitchFamily="18" charset="0"/>
                  <a:ea typeface="標楷體" panose="03000509000000000000" pitchFamily="65" charset="-120"/>
                </a:rPr>
                <a:t/>
              </a:r>
              <a:br>
                <a:rPr lang="en-US" altLang="zh-TW" sz="2400" b="1" dirty="0">
                  <a:solidFill>
                    <a:srgbClr val="C00000"/>
                  </a:solidFill>
                  <a:latin typeface="Book Antiqua" panose="02040602050305030304" pitchFamily="18" charset="0"/>
                  <a:ea typeface="標楷體" panose="03000509000000000000" pitchFamily="65" charset="-120"/>
                </a:rPr>
              </a:br>
              <a:endParaRPr lang="en-US" altLang="zh-TW" sz="1200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altLang="zh-TW" sz="12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A++&gt; A+&gt; A&gt;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altLang="zh-TW" sz="12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B++&gt; B+&gt; B&gt;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altLang="zh-TW" sz="12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 C&gt;</a:t>
              </a:r>
              <a:r>
                <a:rPr lang="zh-TW" altLang="pt-BR" sz="12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缺考</a:t>
              </a:r>
              <a:endParaRPr lang="zh-TW" altLang="en-US" sz="1200" b="1" dirty="0">
                <a:latin typeface="Book Antiqua" panose="02040602050305030304" pitchFamily="18" charset="0"/>
                <a:ea typeface="+mn-ea"/>
              </a:endParaRPr>
            </a:p>
          </p:txBody>
        </p:sp>
        <p:grpSp>
          <p:nvGrpSpPr>
            <p:cNvPr id="59" name="群組 58">
              <a:extLst>
                <a:ext uri="{FF2B5EF4-FFF2-40B4-BE49-F238E27FC236}">
                  <a16:creationId xmlns:a16="http://schemas.microsoft.com/office/drawing/2014/main" id="{2551A1D6-30FC-4BCA-B927-1D60EAC63461}"/>
                </a:ext>
              </a:extLst>
            </p:cNvPr>
            <p:cNvGrpSpPr/>
            <p:nvPr/>
          </p:nvGrpSpPr>
          <p:grpSpPr>
            <a:xfrm>
              <a:off x="8206408" y="3858471"/>
              <a:ext cx="1721250" cy="1150412"/>
              <a:chOff x="10121768" y="214225"/>
              <a:chExt cx="1984866" cy="1240805"/>
            </a:xfrm>
            <a:solidFill>
              <a:schemeClr val="accent1"/>
            </a:solidFill>
          </p:grpSpPr>
          <p:sp>
            <p:nvSpPr>
              <p:cNvPr id="65" name="任意多边形 85">
                <a:extLst>
                  <a:ext uri="{FF2B5EF4-FFF2-40B4-BE49-F238E27FC236}">
                    <a16:creationId xmlns:a16="http://schemas.microsoft.com/office/drawing/2014/main" id="{E462BD46-8348-433A-9CD8-E2C30C025814}"/>
                  </a:ext>
                </a:extLst>
              </p:cNvPr>
              <p:cNvSpPr/>
              <p:nvPr/>
            </p:nvSpPr>
            <p:spPr>
              <a:xfrm>
                <a:off x="10136280" y="214225"/>
                <a:ext cx="1970354" cy="1240805"/>
              </a:xfrm>
              <a:custGeom>
                <a:avLst/>
                <a:gdLst>
                  <a:gd name="connsiteX0" fmla="*/ 0 w 1674206"/>
                  <a:gd name="connsiteY0" fmla="*/ 0 h 775493"/>
                  <a:gd name="connsiteX1" fmla="*/ 1240155 w 1674206"/>
                  <a:gd name="connsiteY1" fmla="*/ 0 h 775493"/>
                  <a:gd name="connsiteX2" fmla="*/ 1674206 w 1674206"/>
                  <a:gd name="connsiteY2" fmla="*/ 387747 h 775493"/>
                  <a:gd name="connsiteX3" fmla="*/ 1240155 w 1674206"/>
                  <a:gd name="connsiteY3" fmla="*/ 775493 h 775493"/>
                  <a:gd name="connsiteX4" fmla="*/ 0 w 1674206"/>
                  <a:gd name="connsiteY4" fmla="*/ 775493 h 775493"/>
                  <a:gd name="connsiteX5" fmla="*/ 434051 w 1674206"/>
                  <a:gd name="connsiteY5" fmla="*/ 387747 h 775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74206" h="775493">
                    <a:moveTo>
                      <a:pt x="0" y="0"/>
                    </a:moveTo>
                    <a:lnTo>
                      <a:pt x="1240155" y="0"/>
                    </a:lnTo>
                    <a:lnTo>
                      <a:pt x="1674206" y="387747"/>
                    </a:lnTo>
                    <a:lnTo>
                      <a:pt x="1240155" y="775493"/>
                    </a:lnTo>
                    <a:lnTo>
                      <a:pt x="0" y="775493"/>
                    </a:lnTo>
                    <a:lnTo>
                      <a:pt x="434051" y="38774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solidFill>
                  <a:schemeClr val="bg1"/>
                </a:solidFill>
              </a:ln>
              <a:effectLst>
                <a:outerShdw blurRad="76200" dist="508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0" tIns="0" rIns="252000" bIns="0" anchor="ctr">
                <a:norm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zh-TW" sz="2400" b="1" dirty="0">
                  <a:solidFill>
                    <a:srgbClr val="FFFF00"/>
                  </a:solidFill>
                  <a:latin typeface="微軟正黑體" panose="020B0604030504040204" pitchFamily="34" charset="-120"/>
                </a:endParaRPr>
              </a:p>
            </p:txBody>
          </p:sp>
          <p:sp>
            <p:nvSpPr>
              <p:cNvPr id="66" name="椭圆 86">
                <a:extLst>
                  <a:ext uri="{FF2B5EF4-FFF2-40B4-BE49-F238E27FC236}">
                    <a16:creationId xmlns:a16="http://schemas.microsoft.com/office/drawing/2014/main" id="{36F6EB9E-D55E-485F-8795-479A6E9CEF40}"/>
                  </a:ext>
                </a:extLst>
              </p:cNvPr>
              <p:cNvSpPr/>
              <p:nvPr/>
            </p:nvSpPr>
            <p:spPr>
              <a:xfrm>
                <a:off x="10121768" y="560139"/>
                <a:ext cx="618811" cy="564002"/>
              </a:xfrm>
              <a:prstGeom prst="ellipse">
                <a:avLst/>
              </a:prstGeom>
              <a:grpFill/>
              <a:ln w="254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13</a:t>
                </a:r>
                <a:endParaRPr lang="zh-CN" altLang="en-US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0" name="文字方塊 59">
              <a:extLst>
                <a:ext uri="{FF2B5EF4-FFF2-40B4-BE49-F238E27FC236}">
                  <a16:creationId xmlns:a16="http://schemas.microsoft.com/office/drawing/2014/main" id="{A5D8BCB5-49D9-47A8-8B74-01F851DD1F71}"/>
                </a:ext>
              </a:extLst>
            </p:cNvPr>
            <p:cNvSpPr txBox="1"/>
            <p:nvPr/>
          </p:nvSpPr>
          <p:spPr>
            <a:xfrm>
              <a:off x="8414463" y="3860851"/>
              <a:ext cx="1590161" cy="120032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2400" b="1" dirty="0">
                  <a:solidFill>
                    <a:srgbClr val="C00000"/>
                  </a:solidFill>
                  <a:effectLst>
                    <a:glow rad="127000">
                      <a:schemeClr val="bg1"/>
                    </a:glow>
                  </a:effectLst>
                  <a:latin typeface="Book Antiqua" panose="02040602050305030304" pitchFamily="18" charset="0"/>
                  <a:ea typeface="標楷體" panose="03000509000000000000" pitchFamily="65" charset="-120"/>
                </a:rPr>
                <a:t>社會</a:t>
              </a:r>
              <a:r>
                <a:rPr lang="en-US" altLang="zh-TW" sz="2400" b="1" dirty="0">
                  <a:solidFill>
                    <a:srgbClr val="C00000"/>
                  </a:solidFill>
                  <a:latin typeface="Book Antiqua" panose="02040602050305030304" pitchFamily="18" charset="0"/>
                  <a:ea typeface="標楷體" panose="03000509000000000000" pitchFamily="65" charset="-120"/>
                </a:rPr>
                <a:t/>
              </a:r>
              <a:br>
                <a:rPr lang="en-US" altLang="zh-TW" sz="2400" b="1" dirty="0">
                  <a:solidFill>
                    <a:srgbClr val="C00000"/>
                  </a:solidFill>
                  <a:latin typeface="Book Antiqua" panose="02040602050305030304" pitchFamily="18" charset="0"/>
                  <a:ea typeface="標楷體" panose="03000509000000000000" pitchFamily="65" charset="-120"/>
                </a:rPr>
              </a:br>
              <a:endParaRPr lang="en-US" altLang="zh-TW" sz="1200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altLang="zh-TW" sz="12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A++&gt; A+&gt; A&gt;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altLang="zh-TW" sz="12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B++&gt; B+&gt; B&gt;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altLang="zh-TW" sz="12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 C&gt;</a:t>
              </a:r>
              <a:r>
                <a:rPr lang="zh-TW" altLang="pt-BR" sz="12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缺考</a:t>
              </a:r>
              <a:endParaRPr lang="zh-TW" altLang="en-US" sz="1200" b="1" dirty="0">
                <a:latin typeface="Book Antiqua" panose="02040602050305030304" pitchFamily="18" charset="0"/>
                <a:ea typeface="+mn-ea"/>
              </a:endParaRPr>
            </a:p>
          </p:txBody>
        </p:sp>
        <p:grpSp>
          <p:nvGrpSpPr>
            <p:cNvPr id="221220" name="群組 79"/>
            <p:cNvGrpSpPr>
              <a:grpSpLocks/>
            </p:cNvGrpSpPr>
            <p:nvPr/>
          </p:nvGrpSpPr>
          <p:grpSpPr bwMode="auto">
            <a:xfrm>
              <a:off x="9729208" y="3858471"/>
              <a:ext cx="1734157" cy="1152000"/>
              <a:chOff x="7879160" y="1085575"/>
              <a:chExt cx="1734157" cy="1152000"/>
            </a:xfrm>
          </p:grpSpPr>
          <p:sp>
            <p:nvSpPr>
              <p:cNvPr id="63" name="任意多边形 83">
                <a:extLst>
                  <a:ext uri="{FF2B5EF4-FFF2-40B4-BE49-F238E27FC236}">
                    <a16:creationId xmlns:a16="http://schemas.microsoft.com/office/drawing/2014/main" id="{C55A35D4-4871-45C4-B074-846C5569858F}"/>
                  </a:ext>
                </a:extLst>
              </p:cNvPr>
              <p:cNvSpPr/>
              <p:nvPr/>
            </p:nvSpPr>
            <p:spPr>
              <a:xfrm>
                <a:off x="7906699" y="1085021"/>
                <a:ext cx="1706555" cy="1152813"/>
              </a:xfrm>
              <a:custGeom>
                <a:avLst/>
                <a:gdLst>
                  <a:gd name="connsiteX0" fmla="*/ 0 w 1674206"/>
                  <a:gd name="connsiteY0" fmla="*/ 0 h 775493"/>
                  <a:gd name="connsiteX1" fmla="*/ 1240155 w 1674206"/>
                  <a:gd name="connsiteY1" fmla="*/ 0 h 775493"/>
                  <a:gd name="connsiteX2" fmla="*/ 1674206 w 1674206"/>
                  <a:gd name="connsiteY2" fmla="*/ 387747 h 775493"/>
                  <a:gd name="connsiteX3" fmla="*/ 1240155 w 1674206"/>
                  <a:gd name="connsiteY3" fmla="*/ 775493 h 775493"/>
                  <a:gd name="connsiteX4" fmla="*/ 0 w 1674206"/>
                  <a:gd name="connsiteY4" fmla="*/ 775493 h 775493"/>
                  <a:gd name="connsiteX5" fmla="*/ 434051 w 1674206"/>
                  <a:gd name="connsiteY5" fmla="*/ 387747 h 775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74206" h="775493">
                    <a:moveTo>
                      <a:pt x="0" y="0"/>
                    </a:moveTo>
                    <a:lnTo>
                      <a:pt x="1240155" y="0"/>
                    </a:lnTo>
                    <a:lnTo>
                      <a:pt x="1674206" y="387747"/>
                    </a:lnTo>
                    <a:lnTo>
                      <a:pt x="1240155" y="775493"/>
                    </a:lnTo>
                    <a:lnTo>
                      <a:pt x="0" y="775493"/>
                    </a:lnTo>
                    <a:lnTo>
                      <a:pt x="434051" y="387747"/>
                    </a:lnTo>
                    <a:close/>
                  </a:path>
                </a:pathLst>
              </a:custGeom>
              <a:solidFill>
                <a:srgbClr val="F7B447"/>
              </a:solidFill>
              <a:ln>
                <a:solidFill>
                  <a:schemeClr val="bg1"/>
                </a:solidFill>
              </a:ln>
              <a:effectLst>
                <a:outerShdw blurRad="76200" dist="508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0" tIns="0" rIns="252000" bIns="0" anchor="ctr">
                <a:norm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64" name="椭圆 84">
                <a:extLst>
                  <a:ext uri="{FF2B5EF4-FFF2-40B4-BE49-F238E27FC236}">
                    <a16:creationId xmlns:a16="http://schemas.microsoft.com/office/drawing/2014/main" id="{E464F56E-CD4D-412D-992C-C0933CEADDF5}"/>
                  </a:ext>
                </a:extLst>
              </p:cNvPr>
              <p:cNvSpPr/>
              <p:nvPr/>
            </p:nvSpPr>
            <p:spPr>
              <a:xfrm>
                <a:off x="7879712" y="1372431"/>
                <a:ext cx="539748" cy="541472"/>
              </a:xfrm>
              <a:prstGeom prst="ellipse">
                <a:avLst/>
              </a:prstGeom>
              <a:solidFill>
                <a:srgbClr val="F7B447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CN" b="1">
                    <a:solidFill>
                      <a:schemeClr val="bg1"/>
                    </a:solidFill>
                    <a:latin typeface="Arial" panose="020B0604020202020204" pitchFamily="34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14</a:t>
                </a:r>
                <a:endParaRPr lang="zh-CN" altLang="en-US" b="1">
                  <a:solidFill>
                    <a:schemeClr val="bg1"/>
                  </a:solidFill>
                  <a:latin typeface="Arial" panose="020B0604020202020204" pitchFamily="34" charset="0"/>
                  <a:ea typeface="SimHei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2" name="文字方塊 61">
              <a:extLst>
                <a:ext uri="{FF2B5EF4-FFF2-40B4-BE49-F238E27FC236}">
                  <a16:creationId xmlns:a16="http://schemas.microsoft.com/office/drawing/2014/main" id="{39A3A05B-8353-4FAC-8A1C-BD363880D347}"/>
                </a:ext>
              </a:extLst>
            </p:cNvPr>
            <p:cNvSpPr txBox="1"/>
            <p:nvPr/>
          </p:nvSpPr>
          <p:spPr>
            <a:xfrm>
              <a:off x="9921363" y="3863560"/>
              <a:ext cx="1590161" cy="120032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2400" b="1" dirty="0">
                  <a:solidFill>
                    <a:srgbClr val="C00000"/>
                  </a:solidFill>
                  <a:effectLst>
                    <a:glow rad="127000">
                      <a:schemeClr val="bg1"/>
                    </a:glow>
                  </a:effectLst>
                  <a:latin typeface="Book Antiqua" panose="02040602050305030304" pitchFamily="18" charset="0"/>
                  <a:ea typeface="標楷體" panose="03000509000000000000" pitchFamily="65" charset="-120"/>
                </a:rPr>
                <a:t>寫作</a:t>
              </a:r>
              <a:endParaRPr lang="en-US" altLang="zh-TW" sz="2400" b="1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Book Antiqua" panose="02040602050305030304" pitchFamily="18" charset="0"/>
                <a:ea typeface="標楷體" panose="03000509000000000000" pitchFamily="65" charset="-12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2400" b="1" dirty="0">
                  <a:solidFill>
                    <a:srgbClr val="C00000"/>
                  </a:solidFill>
                  <a:effectLst>
                    <a:glow rad="127000">
                      <a:schemeClr val="bg1"/>
                    </a:glow>
                  </a:effectLst>
                  <a:latin typeface="Book Antiqua" panose="02040602050305030304" pitchFamily="18" charset="0"/>
                  <a:ea typeface="標楷體" panose="03000509000000000000" pitchFamily="65" charset="-120"/>
                </a:rPr>
                <a:t>測驗</a:t>
              </a:r>
              <a:r>
                <a:rPr lang="en-US" altLang="zh-TW" sz="2400" b="1" dirty="0">
                  <a:solidFill>
                    <a:srgbClr val="C00000"/>
                  </a:solidFill>
                  <a:latin typeface="Book Antiqua" panose="02040602050305030304" pitchFamily="18" charset="0"/>
                  <a:ea typeface="標楷體" panose="03000509000000000000" pitchFamily="65" charset="-120"/>
                </a:rPr>
                <a:t/>
              </a:r>
              <a:br>
                <a:rPr lang="en-US" altLang="zh-TW" sz="2400" b="1" dirty="0">
                  <a:solidFill>
                    <a:srgbClr val="C00000"/>
                  </a:solidFill>
                  <a:latin typeface="Book Antiqua" panose="02040602050305030304" pitchFamily="18" charset="0"/>
                  <a:ea typeface="標楷體" panose="03000509000000000000" pitchFamily="65" charset="-120"/>
                </a:rPr>
              </a:br>
              <a:r>
                <a:rPr lang="pt-BR" altLang="zh-TW" sz="12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6&gt; 5&gt; 4&gt; 3&gt;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altLang="zh-TW" sz="12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2&gt; 1&gt;</a:t>
              </a:r>
              <a:r>
                <a:rPr lang="zh-TW" altLang="pt-BR" sz="1200" b="1" dirty="0">
                  <a:latin typeface="Book Antiqua" panose="02040602050305030304" pitchFamily="18" charset="0"/>
                  <a:ea typeface="標楷體" panose="03000509000000000000" pitchFamily="65" charset="-120"/>
                </a:rPr>
                <a:t>缺考</a:t>
              </a:r>
              <a:endParaRPr lang="zh-TW" altLang="en-US" sz="1200" b="1" dirty="0">
                <a:latin typeface="Book Antiqua" panose="02040602050305030304" pitchFamily="18" charset="0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36855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文字方塊 4"/>
          <p:cNvSpPr txBox="1">
            <a:spLocks noChangeArrowheads="1"/>
          </p:cNvSpPr>
          <p:nvPr/>
        </p:nvSpPr>
        <p:spPr bwMode="auto">
          <a:xfrm>
            <a:off x="969963" y="1314450"/>
            <a:ext cx="2865437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r>
              <a:rPr lang="zh-TW" altLang="zh-TW" sz="2400" b="1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表</a:t>
            </a:r>
            <a:r>
              <a:rPr lang="en-US" altLang="zh-TW" sz="2400" b="1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zh-TW" sz="2400" b="1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：信義國民中學</a:t>
            </a:r>
            <a:endParaRPr lang="en-US" altLang="zh-TW" sz="2400" b="1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b="1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zh-TW" altLang="zh-TW" sz="2400" b="1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陳同學</a:t>
            </a:r>
            <a:r>
              <a:rPr lang="zh-TW" altLang="zh-TW" sz="3200" b="1" u="sng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優先</a:t>
            </a:r>
            <a:endParaRPr lang="en-US" altLang="zh-TW" sz="3200" b="1" u="sng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b="1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zh-TW" altLang="zh-TW" sz="2400" b="1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免試入學報名</a:t>
            </a:r>
            <a:endParaRPr lang="en-US" altLang="zh-TW" sz="2400" b="1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b="1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zh-TW" altLang="zh-TW" sz="2400" b="1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之積分證明單</a:t>
            </a:r>
            <a:endParaRPr lang="zh-TW" altLang="en-US" sz="2400" b="1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3235" name="標題 1"/>
          <p:cNvSpPr txBox="1">
            <a:spLocks/>
          </p:cNvSpPr>
          <p:nvPr/>
        </p:nvSpPr>
        <p:spPr bwMode="auto">
          <a:xfrm>
            <a:off x="1581150" y="214313"/>
            <a:ext cx="9961563" cy="67945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557213" indent="-214313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8572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0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2001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15430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0002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4574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29146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3718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TW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kumimoji="0" lang="en-US" altLang="zh-TW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五專優先免試積分</a:t>
            </a:r>
            <a:r>
              <a:rPr kumimoji="0" lang="en-US" altLang="zh-TW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kumimoji="0" lang="zh-TW" altLang="en-US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分發比序原則範例</a:t>
            </a:r>
          </a:p>
        </p:txBody>
      </p:sp>
      <p:sp>
        <p:nvSpPr>
          <p:cNvPr id="223236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929F4552-7160-49CA-AF18-57C78CE4D8AF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98</a:t>
            </a:fld>
            <a:endParaRPr kumimoji="0" lang="zh-TW" altLang="en-US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圖片 1" descr="畫面剪輯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"/>
          <a:stretch/>
        </p:blipFill>
        <p:spPr>
          <a:xfrm>
            <a:off x="4070136" y="893763"/>
            <a:ext cx="6315956" cy="58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60286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圖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"/>
          <a:stretch>
            <a:fillRect/>
          </a:stretch>
        </p:blipFill>
        <p:spPr bwMode="auto">
          <a:xfrm>
            <a:off x="1409700" y="3744913"/>
            <a:ext cx="826452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83" name="文字方塊 6"/>
          <p:cNvSpPr txBox="1">
            <a:spLocks noChangeArrowheads="1"/>
          </p:cNvSpPr>
          <p:nvPr/>
        </p:nvSpPr>
        <p:spPr bwMode="auto">
          <a:xfrm>
            <a:off x="1576388" y="3468688"/>
            <a:ext cx="100250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r>
              <a:rPr lang="zh-TW" altLang="en-US" sz="1400" b="1">
                <a:latin typeface="Book Antiqua" panose="02040602050305030304" pitchFamily="18" charset="0"/>
                <a:ea typeface="標楷體" panose="03000509000000000000" pitchFamily="65" charset="-120"/>
              </a:rPr>
              <a:t>表</a:t>
            </a:r>
            <a:r>
              <a:rPr lang="en-US" altLang="zh-TW" sz="1400" b="1">
                <a:latin typeface="Book Antiqua" panose="02040602050305030304" pitchFamily="18" charset="0"/>
                <a:ea typeface="標楷體" panose="03000509000000000000" pitchFamily="65" charset="-120"/>
              </a:rPr>
              <a:t>3</a:t>
            </a:r>
            <a:r>
              <a:rPr lang="zh-TW" altLang="en-US" sz="1400" b="1">
                <a:latin typeface="Book Antiqua" panose="02040602050305030304" pitchFamily="18" charset="0"/>
                <a:ea typeface="標楷體" panose="03000509000000000000" pitchFamily="65" charset="-120"/>
              </a:rPr>
              <a:t>：陳同學以</a:t>
            </a:r>
            <a:r>
              <a:rPr lang="zh-TW" altLang="en-US" sz="1400" b="1">
                <a:solidFill>
                  <a:srgbClr val="C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第</a:t>
            </a:r>
            <a:r>
              <a:rPr lang="en-US" altLang="zh-TW" sz="1400" b="1">
                <a:solidFill>
                  <a:srgbClr val="C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2</a:t>
            </a:r>
            <a:r>
              <a:rPr lang="zh-TW" altLang="en-US" sz="1400" b="1">
                <a:solidFill>
                  <a:srgbClr val="C00000"/>
                </a:solidFill>
                <a:latin typeface="Book Antiqua" panose="02040602050305030304" pitchFamily="18" charset="0"/>
                <a:ea typeface="標楷體" panose="03000509000000000000" pitchFamily="65" charset="-120"/>
              </a:rPr>
              <a:t>志願</a:t>
            </a:r>
            <a:r>
              <a:rPr lang="zh-TW" altLang="en-US" sz="1400" b="1">
                <a:latin typeface="Book Antiqua" panose="02040602050305030304" pitchFamily="18" charset="0"/>
                <a:ea typeface="標楷體" panose="03000509000000000000" pitchFamily="65" charset="-120"/>
              </a:rPr>
              <a:t>選填登記○○科技大學○○科（組）之超額比序項目積分採計表 </a:t>
            </a:r>
          </a:p>
        </p:txBody>
      </p:sp>
      <p:sp>
        <p:nvSpPr>
          <p:cNvPr id="225284" name="文字方塊 8"/>
          <p:cNvSpPr txBox="1">
            <a:spLocks noChangeArrowheads="1"/>
          </p:cNvSpPr>
          <p:nvPr/>
        </p:nvSpPr>
        <p:spPr bwMode="auto">
          <a:xfrm>
            <a:off x="1409700" y="1050925"/>
            <a:ext cx="5854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r>
              <a:rPr lang="zh-TW" altLang="en-US" sz="2000" b="1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免試生超額比序總積分計算範例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6BDDC04-11B4-49AA-A15B-0C94724AA8C8}"/>
              </a:ext>
            </a:extLst>
          </p:cNvPr>
          <p:cNvSpPr/>
          <p:nvPr/>
        </p:nvSpPr>
        <p:spPr>
          <a:xfrm>
            <a:off x="1446213" y="5162550"/>
            <a:ext cx="8199437" cy="5429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FEEBA83-6C9B-4053-8C59-0068F280B158}"/>
              </a:ext>
            </a:extLst>
          </p:cNvPr>
          <p:cNvSpPr/>
          <p:nvPr/>
        </p:nvSpPr>
        <p:spPr>
          <a:xfrm>
            <a:off x="1446213" y="5786438"/>
            <a:ext cx="8228012" cy="49371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25287" name="文字方塊 12"/>
          <p:cNvSpPr txBox="1">
            <a:spLocks noChangeArrowheads="1"/>
          </p:cNvSpPr>
          <p:nvPr/>
        </p:nvSpPr>
        <p:spPr bwMode="auto">
          <a:xfrm>
            <a:off x="1471613" y="6300788"/>
            <a:ext cx="107188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r>
              <a:rPr lang="zh-TW" altLang="en-US" sz="1400" b="1">
                <a:latin typeface="Book Antiqua" panose="02040602050305030304" pitchFamily="18" charset="0"/>
                <a:ea typeface="標楷體" panose="03000509000000000000" pitchFamily="65" charset="-120"/>
              </a:rPr>
              <a:t>註</a:t>
            </a:r>
            <a:r>
              <a:rPr lang="en-US" altLang="zh-TW" sz="1400" b="1">
                <a:latin typeface="Book Antiqua" panose="02040602050305030304" pitchFamily="18" charset="0"/>
                <a:ea typeface="標楷體" panose="03000509000000000000" pitchFamily="65" charset="-120"/>
              </a:rPr>
              <a:t>1</a:t>
            </a:r>
            <a:r>
              <a:rPr lang="zh-TW" altLang="en-US" sz="1400" b="1">
                <a:latin typeface="Book Antiqua" panose="02040602050305030304" pitchFamily="18" charset="0"/>
                <a:ea typeface="標楷體" panose="03000509000000000000" pitchFamily="65" charset="-120"/>
              </a:rPr>
              <a:t>：志願序積分以級別方式計算，並於免試生完成選填登記志願後，納入超額比序總積分之主項目採計。</a:t>
            </a:r>
          </a:p>
          <a:p>
            <a:r>
              <a:rPr lang="zh-TW" altLang="en-US" sz="1400" b="1">
                <a:latin typeface="Book Antiqua" panose="02040602050305030304" pitchFamily="18" charset="0"/>
                <a:ea typeface="標楷體" panose="03000509000000000000" pitchFamily="65" charset="-120"/>
              </a:rPr>
              <a:t>註</a:t>
            </a:r>
            <a:r>
              <a:rPr lang="en-US" altLang="zh-TW" sz="1400" b="1">
                <a:latin typeface="Book Antiqua" panose="02040602050305030304" pitchFamily="18" charset="0"/>
                <a:ea typeface="標楷體" panose="03000509000000000000" pitchFamily="65" charset="-120"/>
              </a:rPr>
              <a:t>2</a:t>
            </a:r>
            <a:r>
              <a:rPr lang="zh-TW" altLang="en-US" sz="1400" b="1">
                <a:latin typeface="Book Antiqua" panose="02040602050305030304" pitchFamily="18" charset="0"/>
                <a:ea typeface="標楷體" panose="03000509000000000000" pitchFamily="65" charset="-120"/>
              </a:rPr>
              <a:t>：陳同學未持有原住民文化及語言能力證明，加分比率以</a:t>
            </a:r>
            <a:r>
              <a:rPr lang="en-US" altLang="zh-TW" sz="1400" b="1">
                <a:latin typeface="Book Antiqua" panose="02040602050305030304" pitchFamily="18" charset="0"/>
                <a:ea typeface="標楷體" panose="03000509000000000000" pitchFamily="65" charset="-120"/>
              </a:rPr>
              <a:t>10%</a:t>
            </a:r>
            <a:r>
              <a:rPr lang="zh-TW" altLang="en-US" sz="1400" b="1">
                <a:latin typeface="Book Antiqua" panose="02040602050305030304" pitchFamily="18" charset="0"/>
                <a:ea typeface="標楷體" panose="03000509000000000000" pitchFamily="65" charset="-120"/>
              </a:rPr>
              <a:t>計算。</a:t>
            </a:r>
          </a:p>
        </p:txBody>
      </p:sp>
      <p:pic>
        <p:nvPicPr>
          <p:cNvPr id="225288" name="圖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263" y="1795463"/>
            <a:ext cx="7004050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89" name="文字方塊 15"/>
          <p:cNvSpPr txBox="1">
            <a:spLocks noChangeArrowheads="1"/>
          </p:cNvSpPr>
          <p:nvPr/>
        </p:nvSpPr>
        <p:spPr bwMode="auto">
          <a:xfrm>
            <a:off x="1585913" y="1533525"/>
            <a:ext cx="37195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r>
              <a:rPr lang="zh-TW" altLang="en-US" sz="1400" b="1">
                <a:latin typeface="Book Antiqua" panose="02040602050305030304" pitchFamily="18" charset="0"/>
                <a:ea typeface="標楷體" panose="03000509000000000000" pitchFamily="65" charset="-120"/>
              </a:rPr>
              <a:t>表</a:t>
            </a:r>
            <a:r>
              <a:rPr lang="en-US" altLang="zh-TW" sz="1400" b="1">
                <a:latin typeface="Book Antiqua" panose="02040602050305030304" pitchFamily="18" charset="0"/>
                <a:ea typeface="標楷體" panose="03000509000000000000" pitchFamily="65" charset="-120"/>
              </a:rPr>
              <a:t>2</a:t>
            </a:r>
            <a:r>
              <a:rPr lang="zh-TW" altLang="en-US" sz="1400" b="1">
                <a:latin typeface="Book Antiqua" panose="02040602050305030304" pitchFamily="18" charset="0"/>
                <a:ea typeface="標楷體" panose="03000509000000000000" pitchFamily="65" charset="-120"/>
              </a:rPr>
              <a:t>：</a:t>
            </a:r>
            <a:r>
              <a:rPr lang="en-US" altLang="zh-TW" sz="1400" b="1">
                <a:latin typeface="Book Antiqua" panose="02040602050305030304" pitchFamily="18" charset="0"/>
                <a:ea typeface="標楷體" panose="03000509000000000000" pitchFamily="65" charset="-120"/>
              </a:rPr>
              <a:t> </a:t>
            </a:r>
            <a:r>
              <a:rPr lang="zh-TW" altLang="en-US" sz="1400" b="1">
                <a:latin typeface="Book Antiqua" panose="02040602050305030304" pitchFamily="18" charset="0"/>
                <a:ea typeface="標楷體" panose="03000509000000000000" pitchFamily="65" charset="-120"/>
              </a:rPr>
              <a:t>陳同學國中教育會考成績與採計積分表</a:t>
            </a:r>
          </a:p>
        </p:txBody>
      </p:sp>
      <p:sp>
        <p:nvSpPr>
          <p:cNvPr id="225290" name="標題 1"/>
          <p:cNvSpPr txBox="1">
            <a:spLocks/>
          </p:cNvSpPr>
          <p:nvPr/>
        </p:nvSpPr>
        <p:spPr bwMode="auto">
          <a:xfrm>
            <a:off x="1604963" y="288925"/>
            <a:ext cx="10502900" cy="681038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557213" indent="-214313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8572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0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2001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1543050" indent="-171450" defTabSz="257175">
              <a:spcBef>
                <a:spcPts val="75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0002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4574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29146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371850" indent="-171450" defTabSz="257175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9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TW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kumimoji="0" lang="en-US" altLang="zh-TW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五專優先免試積分</a:t>
            </a:r>
            <a:r>
              <a:rPr kumimoji="0" lang="en-US" altLang="zh-TW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kumimoji="0" lang="zh-TW" altLang="en-US" sz="4000">
                <a:solidFill>
                  <a:srgbClr val="2626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分發比序原則範例</a:t>
            </a:r>
          </a:p>
        </p:txBody>
      </p:sp>
      <p:sp>
        <p:nvSpPr>
          <p:cNvPr id="225291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2BE6CA87-287B-4F9F-9A53-49F8AC208CBC}" type="slidenum">
              <a:rPr kumimoji="0" lang="zh-TW" altLang="en-US" smtClean="0">
                <a:solidFill>
                  <a:srgbClr val="FEFFFF"/>
                </a:solidFill>
                <a:latin typeface="Century Gothic" panose="020B0502020202020204" pitchFamily="34" charset="0"/>
              </a:rPr>
              <a:pPr/>
              <a:t>99</a:t>
            </a:fld>
            <a:endParaRPr kumimoji="0" lang="zh-TW" altLang="en-US">
              <a:solidFill>
                <a:srgbClr val="FEF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197178"/>
      </p:ext>
    </p:extLst>
  </p:cSld>
  <p:clrMapOvr>
    <a:masterClrMapping/>
  </p:clrMapOvr>
</p:sld>
</file>

<file path=ppt/theme/theme1.xml><?xml version="1.0" encoding="utf-8"?>
<a:theme xmlns:a="http://schemas.openxmlformats.org/drawingml/2006/main" name="絲縷">
  <a:themeElements>
    <a:clrScheme name="絲縷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絲縷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絲縷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2.xml><?xml version="1.0" encoding="utf-8"?>
<a:theme xmlns:a="http://schemas.openxmlformats.org/drawingml/2006/main" name="2_絲縷">
  <a:themeElements>
    <a:clrScheme name="絲縷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絲縷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絲縷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3.xml><?xml version="1.0" encoding="utf-8"?>
<a:theme xmlns:a="http://schemas.openxmlformats.org/drawingml/2006/main" name="3_絲縷">
  <a:themeElements>
    <a:clrScheme name="絲縷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絲縷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絲縷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4.xml><?xml version="1.0" encoding="utf-8"?>
<a:theme xmlns:a="http://schemas.openxmlformats.org/drawingml/2006/main" name="5_絲縷">
  <a:themeElements>
    <a:clrScheme name="絲縷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絲縷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絲縷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5.xml><?xml version="1.0" encoding="utf-8"?>
<a:theme xmlns:a="http://schemas.openxmlformats.org/drawingml/2006/main" name="自訂設計">
  <a:themeElements>
    <a:clrScheme name="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古典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10584</TotalTime>
  <Words>10713</Words>
  <Application>Microsoft Office PowerPoint</Application>
  <PresentationFormat>寬螢幕</PresentationFormat>
  <Paragraphs>2297</Paragraphs>
  <Slides>117</Slides>
  <Notes>45</Notes>
  <HiddenSlides>0</HiddenSlides>
  <MMClips>0</MMClips>
  <ScaleCrop>false</ScaleCrop>
  <HeadingPairs>
    <vt:vector size="8" baseType="variant">
      <vt:variant>
        <vt:lpstr>使用字型</vt:lpstr>
      </vt:variant>
      <vt:variant>
        <vt:i4>25</vt:i4>
      </vt:variant>
      <vt:variant>
        <vt:lpstr>佈景主題</vt:lpstr>
      </vt:variant>
      <vt:variant>
        <vt:i4>5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117</vt:i4>
      </vt:variant>
    </vt:vector>
  </HeadingPairs>
  <TitlesOfParts>
    <vt:vector size="148" baseType="lpstr">
      <vt:lpstr>Arial Unicode MS</vt:lpstr>
      <vt:lpstr>微软雅黑</vt:lpstr>
      <vt:lpstr>SimHei</vt:lpstr>
      <vt:lpstr>華康正顏楷體W5</vt:lpstr>
      <vt:lpstr>華康粗圓體</vt:lpstr>
      <vt:lpstr>華康細圓體</vt:lpstr>
      <vt:lpstr>華康華綜體W5</vt:lpstr>
      <vt:lpstr>華康新儷粗黑</vt:lpstr>
      <vt:lpstr>華康魏碑體</vt:lpstr>
      <vt:lpstr>華康儷楷書</vt:lpstr>
      <vt:lpstr>超研澤粗魏碑</vt:lpstr>
      <vt:lpstr>超研澤超圓</vt:lpstr>
      <vt:lpstr>超研澤顏楷</vt:lpstr>
      <vt:lpstr>微軟正黑體</vt:lpstr>
      <vt:lpstr>微軟正黑體 Light</vt:lpstr>
      <vt:lpstr>新細明體</vt:lpstr>
      <vt:lpstr>標楷體</vt:lpstr>
      <vt:lpstr>Arial</vt:lpstr>
      <vt:lpstr>Arial Black</vt:lpstr>
      <vt:lpstr>Book Antiqua</vt:lpstr>
      <vt:lpstr>Calibri</vt:lpstr>
      <vt:lpstr>Century Gothic</vt:lpstr>
      <vt:lpstr>Times New Roman</vt:lpstr>
      <vt:lpstr>Wingdings</vt:lpstr>
      <vt:lpstr>Wingdings 3</vt:lpstr>
      <vt:lpstr>絲縷</vt:lpstr>
      <vt:lpstr>2_絲縷</vt:lpstr>
      <vt:lpstr>3_絲縷</vt:lpstr>
      <vt:lpstr>5_絲縷</vt:lpstr>
      <vt:lpstr>自訂設計</vt:lpstr>
      <vt:lpstr>Visio</vt:lpstr>
      <vt:lpstr>PowerPoint 簡報</vt:lpstr>
      <vt:lpstr>PowerPoint 簡報</vt:lpstr>
      <vt:lpstr>新市國中學校首頁</vt:lpstr>
      <vt:lpstr>因應延後開學，110年會考考試範圍調整</vt:lpstr>
      <vt:lpstr>特別留意</vt:lpstr>
      <vt:lpstr>大綱(第一部分)</vt:lpstr>
      <vt:lpstr>PowerPoint 簡報</vt:lpstr>
      <vt:lpstr>十二年國教入學管道總覽</vt:lpstr>
      <vt:lpstr>12年國教入學管道(高級中等學校)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「多元學習表現」調整前後對照 </vt:lpstr>
      <vt:lpstr>「國中教育會考」調整前後對照 </vt:lpstr>
      <vt:lpstr>PowerPoint 簡報</vt:lpstr>
      <vt:lpstr>「臺南區超額比序」調整前後對照 </vt:lpstr>
      <vt:lpstr>「同分比序順序」調整前後對照 </vt:lpstr>
      <vt:lpstr>PowerPoint 簡報</vt:lpstr>
      <vt:lpstr>110學年度臺南區免試入學</vt:lpstr>
      <vt:lpstr>(二)特殊情形變更學區申請 </vt:lpstr>
      <vt:lpstr>(三)免試入學作業程序</vt:lpstr>
      <vt:lpstr>PowerPoint 簡報</vt:lpstr>
      <vt:lpstr>PowerPoint 簡報</vt:lpstr>
      <vt:lpstr>(六)超額比序-志願序1 (10分)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(十一)就近入學(以新市區為例)</vt:lpstr>
      <vt:lpstr>(十二)國中教育會考</vt:lpstr>
      <vt:lpstr>教育會考-臺南區佔免試超額比序積分30%</vt:lpstr>
      <vt:lpstr>PowerPoint 簡報</vt:lpstr>
      <vt:lpstr>PowerPoint 簡報</vt:lpstr>
      <vt:lpstr>考試科目、時間及題數</vt:lpstr>
      <vt:lpstr>PowerPoint 簡報</vt:lpstr>
      <vt:lpstr>PowerPoint 簡報</vt:lpstr>
      <vt:lpstr>(十三)免試入學報名流程</vt:lpstr>
      <vt:lpstr>免試入學之個別序位</vt:lpstr>
      <vt:lpstr>PowerPoint 簡報</vt:lpstr>
      <vt:lpstr>個別序位分數</vt:lpstr>
      <vt:lpstr>PowerPoint 簡報</vt:lpstr>
      <vt:lpstr>大綱(第二部分)</vt:lpstr>
      <vt:lpstr>PowerPoint 簡報</vt:lpstr>
      <vt:lpstr>PowerPoint 簡報</vt:lpstr>
      <vt:lpstr>PowerPoint 簡報</vt:lpstr>
      <vt:lpstr>PowerPoint 簡報</vt:lpstr>
      <vt:lpstr>PowerPoint 簡報</vt:lpstr>
      <vt:lpstr>五、特色招生甄選入學</vt:lpstr>
      <vt:lpstr>(一)特色招生甄選入學---藝術才能班1</vt:lpstr>
      <vt:lpstr>PowerPoint 簡報</vt:lpstr>
      <vt:lpstr>PowerPoint 簡報</vt:lpstr>
      <vt:lpstr>PowerPoint 簡報</vt:lpstr>
      <vt:lpstr>臺南區體育班甄選入學學校</vt:lpstr>
      <vt:lpstr>PowerPoint 簡報</vt:lpstr>
      <vt:lpstr>PowerPoint 簡報</vt:lpstr>
      <vt:lpstr>PowerPoint 簡報</vt:lpstr>
      <vt:lpstr>臺南區專業群科甄選入學辦理學校</vt:lpstr>
      <vt:lpstr>臺南區專業群科甄選入學辦理學校</vt:lpstr>
      <vt:lpstr>臺南區專業群科甄選入學辦理學校</vt:lpstr>
      <vt:lpstr>臺南區專業群科甄選入學辦理學校</vt:lpstr>
      <vt:lpstr>八、五專招生管道簡介</vt:lpstr>
      <vt:lpstr>培育【中級技術人力】的重要管道之一</vt:lpstr>
      <vt:lpstr>PowerPoint 簡報</vt:lpstr>
      <vt:lpstr>PowerPoint 簡報</vt:lpstr>
      <vt:lpstr>PowerPoint 簡報</vt:lpstr>
      <vt:lpstr>五專畢業生升學及就業發展</vt:lpstr>
      <vt:lpstr>五專主要入學管道流程圖</vt:lpstr>
      <vt:lpstr>招生管道說明</vt:lpstr>
      <vt:lpstr>重要規範事項</vt:lpstr>
      <vt:lpstr>PowerPoint 簡報</vt:lpstr>
      <vt:lpstr>(一)五專招生升學管道規劃與說明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一、教育部十二年國教資訊網</vt:lpstr>
      <vt:lpstr>二、臺南市十二年國教資訊網</vt:lpstr>
      <vt:lpstr>三、國中畢業生適性入學宣導網</vt:lpstr>
      <vt:lpstr>PowerPoint 簡報</vt:lpstr>
      <vt:lpstr>PowerPoint 簡報</vt:lpstr>
      <vt:lpstr>PowerPoint 簡報</vt:lpstr>
      <vt:lpstr>七、臺南區高級中等學校免試入學志願選填網站 https://tn.entry.edu.tw 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master</dc:creator>
  <cp:lastModifiedBy>principal</cp:lastModifiedBy>
  <cp:revision>938</cp:revision>
  <dcterms:created xsi:type="dcterms:W3CDTF">2014-11-14T00:32:43Z</dcterms:created>
  <dcterms:modified xsi:type="dcterms:W3CDTF">2021-03-15T02:02:53Z</dcterms:modified>
</cp:coreProperties>
</file>