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315" r:id="rId2"/>
    <p:sldId id="317" r:id="rId3"/>
    <p:sldId id="318" r:id="rId4"/>
    <p:sldId id="319" r:id="rId5"/>
    <p:sldId id="322" r:id="rId6"/>
    <p:sldId id="320" r:id="rId7"/>
    <p:sldId id="323" r:id="rId8"/>
    <p:sldId id="324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26" r:id="rId17"/>
    <p:sldId id="263" r:id="rId18"/>
    <p:sldId id="352" r:id="rId19"/>
    <p:sldId id="353" r:id="rId20"/>
  </p:sldIdLst>
  <p:sldSz cx="6858000" cy="5143500"/>
  <p:notesSz cx="6797675" cy="9926638"/>
  <p:embeddedFontLst>
    <p:embeddedFont>
      <p:font typeface="Arial Black" panose="020B0A04020102020204" pitchFamily="34" charset="0"/>
      <p:bold r:id="rId22"/>
    </p:embeddedFont>
    <p:embeddedFont>
      <p:font typeface="Quattrocento Sans" panose="02020500000000000000" charset="0"/>
      <p:regular r:id="rId23"/>
      <p:bold r:id="rId24"/>
      <p:italic r:id="rId25"/>
      <p:boldItalic r:id="rId26"/>
    </p:embeddedFont>
    <p:embeddedFont>
      <p:font typeface="標楷體" panose="03000509000000000000" pitchFamily="65" charset="-120"/>
      <p:regular r:id="rId27"/>
    </p:embeddedFont>
    <p:embeddedFont>
      <p:font typeface="Lora" panose="02020500000000000000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微軟正黑體" panose="020B0604030504040204" pitchFamily="34" charset="-12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E996F-3833-48CC-85B3-D08EFD46853E}">
  <a:tblStyle styleId="{4BAE996F-3833-48CC-85B3-D08EFD4685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1" autoAdjust="0"/>
    <p:restoredTop sz="94205" autoAdjust="0"/>
  </p:normalViewPr>
  <p:slideViewPr>
    <p:cSldViewPr snapToGrid="0">
      <p:cViewPr varScale="1">
        <p:scale>
          <a:sx n="143" d="100"/>
          <a:sy n="143" d="100"/>
        </p:scale>
        <p:origin x="16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180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329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94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27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53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46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70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27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83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D8B78D7-267F-4A66-9BAC-42BC9B96D2D4}" type="slidenum">
              <a:rPr kumimoji="0" lang="en-US" altLang="zh-TW" smtClean="0"/>
              <a:pPr/>
              <a:t>10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75723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516725" y="2815923"/>
            <a:ext cx="419355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05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4519" y="2571762"/>
            <a:ext cx="148837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838463" y="2288250"/>
            <a:ext cx="42525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16669" y="1693523"/>
            <a:ext cx="28408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4424231" y="2571750"/>
            <a:ext cx="24383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578788" y="2238000"/>
            <a:ext cx="370035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342892" lvl="0" indent="-285743" algn="ctr" rtl="0">
              <a:spcBef>
                <a:spcPts val="450"/>
              </a:spcBef>
              <a:spcAft>
                <a:spcPts val="0"/>
              </a:spcAft>
              <a:buSzPts val="2400"/>
              <a:buFont typeface="Lora"/>
              <a:buChar char="◉"/>
              <a:defRPr sz="1800" i="1">
                <a:latin typeface="Lora"/>
                <a:ea typeface="Lora"/>
                <a:cs typeface="Lora"/>
                <a:sym typeface="Lora"/>
              </a:defRPr>
            </a:lvl1pPr>
            <a:lvl2pPr marL="685783" lvl="1" indent="-266693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028675" lvl="2" indent="-266693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371566" lvl="3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1800" i="1">
                <a:latin typeface="Lora"/>
                <a:ea typeface="Lora"/>
                <a:cs typeface="Lora"/>
                <a:sym typeface="Lora"/>
              </a:defRPr>
            </a:lvl4pPr>
            <a:lvl5pPr marL="1714457" lvl="4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1800" i="1">
                <a:latin typeface="Lora"/>
                <a:ea typeface="Lora"/>
                <a:cs typeface="Lora"/>
                <a:sym typeface="Lora"/>
              </a:defRPr>
            </a:lvl5pPr>
            <a:lvl6pPr marL="2057348" lvl="5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1800" i="1">
                <a:latin typeface="Lora"/>
                <a:ea typeface="Lora"/>
                <a:cs typeface="Lora"/>
                <a:sym typeface="Lora"/>
              </a:defRPr>
            </a:lvl6pPr>
            <a:lvl7pPr marL="2400240" lvl="6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1800" i="1">
                <a:latin typeface="Lora"/>
                <a:ea typeface="Lora"/>
                <a:cs typeface="Lora"/>
                <a:sym typeface="Lora"/>
              </a:defRPr>
            </a:lvl7pPr>
            <a:lvl8pPr marL="2743132" lvl="7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1800" i="1">
                <a:latin typeface="Lora"/>
                <a:ea typeface="Lora"/>
                <a:cs typeface="Lora"/>
                <a:sym typeface="Lora"/>
              </a:defRPr>
            </a:lvl8pPr>
            <a:lvl9pPr marL="3086023" lvl="8" indent="-285743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18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3438056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3216375" y="3393000"/>
            <a:ext cx="42525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24" name="Google Shape;24;p4"/>
          <p:cNvSpPr txBox="1"/>
          <p:nvPr/>
        </p:nvSpPr>
        <p:spPr>
          <a:xfrm>
            <a:off x="2695050" y="3412652"/>
            <a:ext cx="1467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Lora"/>
                <a:ea typeface="Lora"/>
                <a:cs typeface="Lora"/>
                <a:sym typeface="Lora"/>
              </a:rPr>
              <a:t>“</a:t>
            </a:r>
            <a:endParaRPr sz="27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223238" y="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0318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613106" y="928767"/>
            <a:ext cx="304425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35938" y="922668"/>
            <a:ext cx="2908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85743" rtl="0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3949238" y="1131725"/>
            <a:ext cx="2908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0D2F-1991-4B5F-954C-4C01EF413B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24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35938" y="937117"/>
            <a:ext cx="5107275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60" r:id="rId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516725" y="2137200"/>
            <a:ext cx="2840850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zh-TW" altLang="en-US" sz="6600" dirty="0" smtClean="0"/>
              <a:t>學</a:t>
            </a:r>
            <a:r>
              <a:rPr lang="zh-TW" altLang="en-US" sz="6600" dirty="0"/>
              <a:t>生</a:t>
            </a:r>
            <a:r>
              <a:rPr lang="zh-TW" altLang="en-US" sz="6600" dirty="0" smtClean="0"/>
              <a:t>端</a:t>
            </a:r>
            <a:endParaRPr sz="6600"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1629267" y="2860388"/>
            <a:ext cx="4193550" cy="58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r"/>
            <a:r>
              <a:rPr lang="zh-TW" altLang="en-US" sz="2400" dirty="0" smtClean="0"/>
              <a:t>操作說明</a:t>
            </a:r>
            <a:endParaRPr sz="2400"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850481" y="2361300"/>
            <a:ext cx="407925" cy="42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altLang="zh-TW" sz="1800" dirty="0" smtClean="0">
                <a:latin typeface="Lora"/>
                <a:ea typeface="Lora"/>
                <a:cs typeface="Lora"/>
                <a:sym typeface="Lora"/>
              </a:rPr>
              <a:t>2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3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1743575" y="726881"/>
            <a:ext cx="3478005" cy="435600"/>
          </a:xfrm>
        </p:spPr>
        <p:txBody>
          <a:bodyPr/>
          <a:lstStyle/>
          <a:p>
            <a:pPr algn="ctr"/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南區免試選填規則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6" y="1318137"/>
            <a:ext cx="6750844" cy="25789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1.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每一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志願序至多可選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填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 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校為一群組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，其志願序積分相同。</a:t>
            </a:r>
            <a:endParaRPr lang="zh-TW" altLang="zh-TW" sz="18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2. 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如有多科別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，選填時視為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同一志願序</a:t>
            </a:r>
            <a:r>
              <a:rPr lang="zh-TW" altLang="en-US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其志願序積分</a:t>
            </a:r>
            <a:endParaRPr lang="en-US" altLang="zh-TW" sz="18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  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相同。</a:t>
            </a:r>
            <a:endParaRPr lang="zh-TW" altLang="zh-TW" sz="18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3. 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同一所學校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次選填，視為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不同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志願序。</a:t>
            </a:r>
            <a:endParaRPr lang="zh-TW" altLang="zh-TW" sz="18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4.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志願序後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含第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6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志願選填以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單科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為單位，以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5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分計</a:t>
            </a:r>
            <a:r>
              <a:rPr lang="zh-TW" altLang="zh-TW" sz="1800" b="1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18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786715-2D41-4A88-A673-3BEEC2067625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75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6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7751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7" y="983457"/>
            <a:ext cx="3865960" cy="40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矩形 10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AEFCEB-41D4-4A4E-B2CA-5EE25D8B6073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750"/>
          </a:p>
        </p:txBody>
      </p:sp>
      <p:sp>
        <p:nvSpPr>
          <p:cNvPr id="6" name="直線圖說文字 1 (加上強調線) 5"/>
          <p:cNvSpPr>
            <a:spLocks/>
          </p:cNvSpPr>
          <p:nvPr/>
        </p:nvSpPr>
        <p:spPr bwMode="auto">
          <a:xfrm>
            <a:off x="60722" y="3327797"/>
            <a:ext cx="1585913" cy="1079897"/>
          </a:xfrm>
          <a:prstGeom prst="accentCallout1">
            <a:avLst>
              <a:gd name="adj1" fmla="val 2042"/>
              <a:gd name="adj2" fmla="val 101472"/>
              <a:gd name="adj3" fmla="val -11088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個志願序，</a:t>
            </a:r>
            <a:endParaRPr lang="en-US" altLang="zh-TW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個志願序最多只能放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3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1926" name="左大括弧 1"/>
          <p:cNvSpPr>
            <a:spLocks/>
          </p:cNvSpPr>
          <p:nvPr/>
        </p:nvSpPr>
        <p:spPr bwMode="auto">
          <a:xfrm>
            <a:off x="1734742" y="3003947"/>
            <a:ext cx="182165" cy="1565672"/>
          </a:xfrm>
          <a:prstGeom prst="leftBrace">
            <a:avLst>
              <a:gd name="adj1" fmla="val 8316"/>
              <a:gd name="adj2" fmla="val 50000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1928" name="八邊形 2"/>
          <p:cNvSpPr>
            <a:spLocks noChangeArrowheads="1"/>
          </p:cNvSpPr>
          <p:nvPr/>
        </p:nvSpPr>
        <p:spPr bwMode="auto">
          <a:xfrm>
            <a:off x="1624012" y="944166"/>
            <a:ext cx="26312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1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29" name="八邊形 10"/>
          <p:cNvSpPr>
            <a:spLocks noChangeArrowheads="1"/>
          </p:cNvSpPr>
          <p:nvPr/>
        </p:nvSpPr>
        <p:spPr bwMode="auto">
          <a:xfrm>
            <a:off x="1599010" y="1707356"/>
            <a:ext cx="26431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2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0" name="八邊形 11"/>
          <p:cNvSpPr>
            <a:spLocks noChangeArrowheads="1"/>
          </p:cNvSpPr>
          <p:nvPr/>
        </p:nvSpPr>
        <p:spPr bwMode="auto">
          <a:xfrm>
            <a:off x="3969544" y="1815704"/>
            <a:ext cx="26312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3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1" name="八邊形 14"/>
          <p:cNvSpPr>
            <a:spLocks noChangeArrowheads="1"/>
          </p:cNvSpPr>
          <p:nvPr/>
        </p:nvSpPr>
        <p:spPr bwMode="auto">
          <a:xfrm>
            <a:off x="4994673" y="2518172"/>
            <a:ext cx="26431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4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2" name="八邊形 15"/>
          <p:cNvSpPr>
            <a:spLocks noChangeArrowheads="1"/>
          </p:cNvSpPr>
          <p:nvPr/>
        </p:nvSpPr>
        <p:spPr bwMode="auto">
          <a:xfrm>
            <a:off x="3327798" y="2463404"/>
            <a:ext cx="263128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5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3" name="矩形 3"/>
          <p:cNvSpPr>
            <a:spLocks noChangeArrowheads="1"/>
          </p:cNvSpPr>
          <p:nvPr/>
        </p:nvSpPr>
        <p:spPr bwMode="auto">
          <a:xfrm>
            <a:off x="3849291" y="2139553"/>
            <a:ext cx="251222" cy="270272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1934" name="矩形 17"/>
          <p:cNvSpPr>
            <a:spLocks noChangeArrowheads="1"/>
          </p:cNvSpPr>
          <p:nvPr/>
        </p:nvSpPr>
        <p:spPr bwMode="auto">
          <a:xfrm>
            <a:off x="3590925" y="2625328"/>
            <a:ext cx="509588" cy="27027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59165" y="599244"/>
            <a:ext cx="3801722" cy="334707"/>
          </a:xfrm>
          <a:prstGeom prst="rect">
            <a:avLst/>
          </a:prstGeom>
          <a:solidFill>
            <a:srgbClr val="FFFFFF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1. </a:t>
            </a:r>
            <a:r>
              <a:rPr lang="zh-TW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每一志願序至多可選填</a:t>
            </a:r>
            <a:r>
              <a:rPr lang="en-US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 </a:t>
            </a:r>
            <a:r>
              <a:rPr lang="zh-TW" altLang="zh-TW" sz="1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校為一群組</a:t>
            </a:r>
            <a:r>
              <a:rPr lang="zh-TW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，其志願序積分相同。</a:t>
            </a:r>
            <a:endParaRPr lang="zh-TW" altLang="zh-TW" sz="105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直線圖說文字 1 (加上強調線) 18"/>
          <p:cNvSpPr>
            <a:spLocks/>
          </p:cNvSpPr>
          <p:nvPr/>
        </p:nvSpPr>
        <p:spPr bwMode="auto">
          <a:xfrm rot="21258608" flipH="1">
            <a:off x="5588320" y="4086338"/>
            <a:ext cx="1140799" cy="697528"/>
          </a:xfrm>
          <a:prstGeom prst="accentCallout1">
            <a:avLst>
              <a:gd name="adj1" fmla="val 51010"/>
              <a:gd name="adj2" fmla="val 102537"/>
              <a:gd name="adj3" fmla="val 89150"/>
              <a:gd name="adj4" fmla="val 14277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以後的志願序無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21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22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432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BB59F-8E76-484A-AFE3-3EB172ED3064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750"/>
          </a:p>
        </p:txBody>
      </p:sp>
      <p:pic>
        <p:nvPicPr>
          <p:cNvPr id="8294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7" y="1019175"/>
            <a:ext cx="5262563" cy="3550444"/>
          </a:xfr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36922" y="195263"/>
            <a:ext cx="5200650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選填志願範例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en-US" altLang="zh-TW" sz="285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1 (加上強調線) 8"/>
          <p:cNvSpPr>
            <a:spLocks/>
          </p:cNvSpPr>
          <p:nvPr/>
        </p:nvSpPr>
        <p:spPr bwMode="auto">
          <a:xfrm>
            <a:off x="57150" y="1601392"/>
            <a:ext cx="1725216" cy="820340"/>
          </a:xfrm>
          <a:prstGeom prst="accentCallout1">
            <a:avLst>
              <a:gd name="adj1" fmla="val 2042"/>
              <a:gd name="adj2" fmla="val 101472"/>
              <a:gd name="adj3" fmla="val -11088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個志願序內最多只能放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136922" y="2887266"/>
            <a:ext cx="3751659" cy="704850"/>
          </a:xfrm>
          <a:prstGeom prst="accentCallout1">
            <a:avLst>
              <a:gd name="adj1" fmla="val 41921"/>
              <a:gd name="adj2" fmla="val 100185"/>
              <a:gd name="adj3" fmla="val 19468"/>
              <a:gd name="adj4" fmla="val 12207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如有多科別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選填時視為同一志願序</a:t>
            </a:r>
            <a:endParaRPr lang="en-US" altLang="zh-TW" sz="15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其志願序積分相同</a:t>
            </a:r>
            <a:endParaRPr lang="zh-TW" altLang="zh-TW" sz="2400" dirty="0"/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2001442" y="1239441"/>
            <a:ext cx="307181" cy="27027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5" name="橢圓 14"/>
          <p:cNvSpPr>
            <a:spLocks noChangeArrowheads="1"/>
          </p:cNvSpPr>
          <p:nvPr/>
        </p:nvSpPr>
        <p:spPr bwMode="auto">
          <a:xfrm>
            <a:off x="2001442" y="1934767"/>
            <a:ext cx="307181" cy="26908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6" name="橢圓 15"/>
          <p:cNvSpPr>
            <a:spLocks noChangeArrowheads="1"/>
          </p:cNvSpPr>
          <p:nvPr/>
        </p:nvSpPr>
        <p:spPr bwMode="auto">
          <a:xfrm>
            <a:off x="2001442" y="2395538"/>
            <a:ext cx="307181" cy="27027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2954" name="左大括弧 16"/>
          <p:cNvSpPr>
            <a:spLocks/>
          </p:cNvSpPr>
          <p:nvPr/>
        </p:nvSpPr>
        <p:spPr bwMode="auto">
          <a:xfrm>
            <a:off x="4701779" y="2421731"/>
            <a:ext cx="266700" cy="1067991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4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42441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9207" y="1090613"/>
            <a:ext cx="5245894" cy="3526631"/>
          </a:xfrm>
        </p:spPr>
      </p:pic>
      <p:sp>
        <p:nvSpPr>
          <p:cNvPr id="839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35E9A-EA06-4C57-BA5A-4CE1DC60C6FE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750"/>
          </a:p>
        </p:txBody>
      </p:sp>
      <p:sp>
        <p:nvSpPr>
          <p:cNvPr id="83973" name="矩形 17"/>
          <p:cNvSpPr>
            <a:spLocks noChangeArrowheads="1"/>
          </p:cNvSpPr>
          <p:nvPr/>
        </p:nvSpPr>
        <p:spPr bwMode="auto">
          <a:xfrm>
            <a:off x="2888457" y="1440657"/>
            <a:ext cx="2593181" cy="321469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3974" name="矩形 17"/>
          <p:cNvSpPr>
            <a:spLocks noChangeArrowheads="1"/>
          </p:cNvSpPr>
          <p:nvPr/>
        </p:nvSpPr>
        <p:spPr bwMode="auto">
          <a:xfrm>
            <a:off x="2888457" y="4192191"/>
            <a:ext cx="2593181" cy="37742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136923" y="2887267"/>
            <a:ext cx="2374106" cy="926306"/>
          </a:xfrm>
          <a:prstGeom prst="accentCallout1">
            <a:avLst>
              <a:gd name="adj1" fmla="val 41921"/>
              <a:gd name="adj2" fmla="val 100185"/>
              <a:gd name="adj3" fmla="val -119088"/>
              <a:gd name="adj4" fmla="val 161040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同一所學校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 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次選填，</a:t>
            </a:r>
            <a:endParaRPr lang="en-US" altLang="zh-TW" sz="15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視為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不同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志願序。</a:t>
            </a:r>
            <a:endParaRPr lang="zh-TW" altLang="zh-TW" sz="15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83976" name="直線接點 13"/>
          <p:cNvCxnSpPr>
            <a:cxnSpLocks noChangeShapeType="1"/>
            <a:stCxn id="11" idx="0"/>
          </p:cNvCxnSpPr>
          <p:nvPr/>
        </p:nvCxnSpPr>
        <p:spPr bwMode="auto">
          <a:xfrm>
            <a:off x="2511028" y="3350419"/>
            <a:ext cx="1565672" cy="79414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025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91" y="2463404"/>
            <a:ext cx="3313509" cy="125968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2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3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1596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0385" y="958454"/>
            <a:ext cx="4968478" cy="3864769"/>
          </a:xfrm>
        </p:spPr>
      </p:pic>
      <p:sp>
        <p:nvSpPr>
          <p:cNvPr id="849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71311-6C70-4589-91FE-AEDDD3D766F7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750"/>
          </a:p>
        </p:txBody>
      </p:sp>
      <p:sp>
        <p:nvSpPr>
          <p:cNvPr id="8" name="直線圖說文字 1 (加上強調線) 7"/>
          <p:cNvSpPr>
            <a:spLocks/>
          </p:cNvSpPr>
          <p:nvPr/>
        </p:nvSpPr>
        <p:spPr bwMode="auto">
          <a:xfrm>
            <a:off x="1810942" y="2518173"/>
            <a:ext cx="3021806" cy="872728"/>
          </a:xfrm>
          <a:prstGeom prst="accentCallout1">
            <a:avLst>
              <a:gd name="adj1" fmla="val 98879"/>
              <a:gd name="adj2" fmla="val 1063"/>
              <a:gd name="adj3" fmla="val 232745"/>
              <a:gd name="adj4" fmla="val -177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 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志願序後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含第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6 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志願選填以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單科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為單位，以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5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分計。</a:t>
            </a:r>
            <a:endParaRPr lang="zh-TW" altLang="zh-TW" sz="15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4998" name="矩形 17"/>
          <p:cNvSpPr>
            <a:spLocks noChangeArrowheads="1"/>
          </p:cNvSpPr>
          <p:nvPr/>
        </p:nvSpPr>
        <p:spPr bwMode="auto">
          <a:xfrm>
            <a:off x="998935" y="3948113"/>
            <a:ext cx="594122" cy="87511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9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0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5856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/>
          <a:stretch>
            <a:fillRect/>
          </a:stretch>
        </p:blipFill>
        <p:spPr bwMode="auto">
          <a:xfrm>
            <a:off x="2025253" y="904875"/>
            <a:ext cx="3833813" cy="398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矩形 10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60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9DFC7-F6F3-4FC2-876A-3D9FA620C8EB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750"/>
          </a:p>
        </p:txBody>
      </p:sp>
      <p:sp>
        <p:nvSpPr>
          <p:cNvPr id="2" name="直線圖說文字 1 (加上強調線) 1"/>
          <p:cNvSpPr>
            <a:spLocks/>
          </p:cNvSpPr>
          <p:nvPr/>
        </p:nvSpPr>
        <p:spPr bwMode="auto">
          <a:xfrm>
            <a:off x="513160" y="1599010"/>
            <a:ext cx="1379934" cy="972740"/>
          </a:xfrm>
          <a:prstGeom prst="accentCallout1">
            <a:avLst>
              <a:gd name="adj1" fmla="val 2042"/>
              <a:gd name="adj2" fmla="val 101472"/>
              <a:gd name="adj3" fmla="val -15986"/>
              <a:gd name="adj4" fmla="val 13242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志願別：已儲存志願數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可選志願總數</a:t>
            </a:r>
          </a:p>
        </p:txBody>
      </p:sp>
      <p:sp>
        <p:nvSpPr>
          <p:cNvPr id="10" name="直線圖說文字 1 (加上強調線) 9"/>
          <p:cNvSpPr>
            <a:spLocks/>
          </p:cNvSpPr>
          <p:nvPr/>
        </p:nvSpPr>
        <p:spPr bwMode="auto">
          <a:xfrm>
            <a:off x="5173266" y="1329929"/>
            <a:ext cx="1540669" cy="377428"/>
          </a:xfrm>
          <a:prstGeom prst="accentCallout1">
            <a:avLst>
              <a:gd name="adj1" fmla="val 2042"/>
              <a:gd name="adj2" fmla="val 101472"/>
              <a:gd name="adj3" fmla="val 217583"/>
              <a:gd name="adj4" fmla="val -29657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該項科組招生資訊</a:t>
            </a: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1893094" y="4083844"/>
            <a:ext cx="1674019" cy="402431"/>
          </a:xfrm>
          <a:prstGeom prst="accentCallout1">
            <a:avLst>
              <a:gd name="adj1" fmla="val 2042"/>
              <a:gd name="adj2" fmla="val 101472"/>
              <a:gd name="adj3" fmla="val -45097"/>
              <a:gd name="adj4" fmla="val 144847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總積分計算說明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3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4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6787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3387D-94BB-4AFB-9E0E-3B4BC5C1948C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750"/>
          </a:p>
        </p:txBody>
      </p:sp>
      <p:sp>
        <p:nvSpPr>
          <p:cNvPr id="89092" name="矩形 4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9093" name="矩形 1"/>
          <p:cNvSpPr>
            <a:spLocks noChangeArrowheads="1"/>
          </p:cNvSpPr>
          <p:nvPr/>
        </p:nvSpPr>
        <p:spPr bwMode="auto">
          <a:xfrm>
            <a:off x="60722" y="854869"/>
            <a:ext cx="23294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1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排序功能說明 </a:t>
            </a:r>
          </a:p>
        </p:txBody>
      </p:sp>
      <p:sp>
        <p:nvSpPr>
          <p:cNvPr id="89094" name="矩形 2"/>
          <p:cNvSpPr>
            <a:spLocks noChangeArrowheads="1"/>
          </p:cNvSpPr>
          <p:nvPr/>
        </p:nvSpPr>
        <p:spPr bwMode="auto">
          <a:xfrm>
            <a:off x="595313" y="1218010"/>
            <a:ext cx="11657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135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上下移動</a:t>
            </a:r>
            <a:endParaRPr lang="zh-TW" altLang="en-US" sz="1350" b="1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latin typeface="Arial" charset="0"/>
            </a:endParaRPr>
          </a:p>
        </p:txBody>
      </p:sp>
      <p:pic>
        <p:nvPicPr>
          <p:cNvPr id="8909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6" y="1456135"/>
            <a:ext cx="5007769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41747" y="2942035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zh-TW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快速移動志願序</a:t>
            </a:r>
            <a:endParaRPr lang="en-US" altLang="zh-TW" sz="105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  <a:defRPr/>
            </a:pPr>
            <a:r>
              <a:rPr lang="zh-TW" altLang="en-US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輸入目標分發編號，再按下</a:t>
            </a:r>
            <a:r>
              <a:rPr lang="en-US" altLang="zh-TW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zh-TW" altLang="en-US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按鈕。</a:t>
            </a:r>
          </a:p>
        </p:txBody>
      </p:sp>
      <p:pic>
        <p:nvPicPr>
          <p:cNvPr id="89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7" y="3634979"/>
            <a:ext cx="5007768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013944" y="4185870"/>
            <a:ext cx="1797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dirty="0"/>
              <a:t>8</a:t>
            </a:r>
            <a:endParaRPr lang="zh-TW" altLang="en-US" sz="1050" b="1" dirty="0"/>
          </a:p>
        </p:txBody>
      </p:sp>
      <p:sp>
        <p:nvSpPr>
          <p:cNvPr id="13" name="流程圖: 接點 12"/>
          <p:cNvSpPr>
            <a:spLocks noChangeArrowheads="1"/>
          </p:cNvSpPr>
          <p:nvPr/>
        </p:nvSpPr>
        <p:spPr bwMode="auto">
          <a:xfrm>
            <a:off x="5023079" y="4185870"/>
            <a:ext cx="216694" cy="236935"/>
          </a:xfrm>
          <a:prstGeom prst="flowChartConnector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6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8933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262" y="986950"/>
            <a:ext cx="3812509" cy="317310"/>
          </a:xfrm>
        </p:spPr>
        <p:txBody>
          <a:bodyPr/>
          <a:lstStyle/>
          <a:p>
            <a:r>
              <a:rPr lang="zh-TW" altLang="en-US" sz="1200" dirty="0"/>
              <a:t>志願選填相關</a:t>
            </a:r>
            <a:r>
              <a:rPr lang="zh-TW" altLang="en-US" sz="1200" dirty="0" smtClean="0"/>
              <a:t>作業</a:t>
            </a:r>
            <a:r>
              <a:rPr lang="en-US" altLang="zh-TW" sz="1200" dirty="0" smtClean="0"/>
              <a:t>/ </a:t>
            </a:r>
            <a:r>
              <a:rPr lang="zh-TW" altLang="en-US" sz="1200" dirty="0" smtClean="0"/>
              <a:t>查詢</a:t>
            </a:r>
            <a:r>
              <a:rPr lang="zh-TW" altLang="en-US" sz="1200" dirty="0"/>
              <a:t>我的志願資料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3527" y="1419976"/>
            <a:ext cx="5883893" cy="743958"/>
          </a:xfrm>
        </p:spPr>
        <p:txBody>
          <a:bodyPr/>
          <a:lstStyle/>
          <a:p>
            <a:r>
              <a:rPr lang="zh-TW" altLang="en-US" dirty="0"/>
              <a:t>儲存志願完成後，務必到</a:t>
            </a:r>
            <a:r>
              <a:rPr lang="en-US" altLang="zh-TW" dirty="0"/>
              <a:t>【</a:t>
            </a:r>
            <a:r>
              <a:rPr lang="zh-TW" altLang="en-US" dirty="0"/>
              <a:t>查詢我的志願資料</a:t>
            </a:r>
            <a:r>
              <a:rPr lang="en-US" altLang="zh-TW" dirty="0"/>
              <a:t>】</a:t>
            </a:r>
            <a:r>
              <a:rPr lang="zh-TW" altLang="en-US" dirty="0"/>
              <a:t>頁面，確認所選的志願及順序哦！</a:t>
            </a:r>
          </a:p>
          <a:p>
            <a:endParaRPr lang="zh-TW" altLang="en-US"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查詢我的免試志願資料</a:t>
            </a:r>
          </a:p>
        </p:txBody>
      </p:sp>
      <p:grpSp>
        <p:nvGrpSpPr>
          <p:cNvPr id="12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3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1" y="2279651"/>
            <a:ext cx="5800725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4042456"/>
            <a:ext cx="1114425" cy="10801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141" y="986949"/>
            <a:ext cx="3812509" cy="317310"/>
          </a:xfrm>
        </p:spPr>
        <p:txBody>
          <a:bodyPr/>
          <a:lstStyle/>
          <a:p>
            <a:r>
              <a:rPr lang="zh-TW" altLang="en-US" sz="1200" dirty="0"/>
              <a:t>志願選填相關</a:t>
            </a:r>
            <a:r>
              <a:rPr lang="zh-TW" altLang="en-US" sz="1200" dirty="0" smtClean="0"/>
              <a:t>作業</a:t>
            </a:r>
            <a:r>
              <a:rPr lang="en-US" altLang="zh-TW" sz="1200" dirty="0" smtClean="0"/>
              <a:t>/</a:t>
            </a:r>
            <a:r>
              <a:rPr lang="zh-TW" altLang="en-US" sz="1200" dirty="0"/>
              <a:t>超額比序競賽成績輸入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82058" y="135625"/>
            <a:ext cx="6058906" cy="83046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預告：下學期</a:t>
            </a:r>
            <a:r>
              <a:rPr lang="en-US" altLang="zh-TW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108.02.25-03.04</a:t>
            </a:r>
            <a:r>
              <a:rPr lang="zh-TW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輸入：請洽活動組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Google Shape;496;p39"/>
          <p:cNvSpPr/>
          <p:nvPr/>
        </p:nvSpPr>
        <p:spPr>
          <a:xfrm>
            <a:off x="218750" y="222536"/>
            <a:ext cx="263308" cy="261779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20" name="圖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/>
          <a:stretch>
            <a:fillRect/>
          </a:stretch>
        </p:blipFill>
        <p:spPr bwMode="auto">
          <a:xfrm>
            <a:off x="591132" y="1719982"/>
            <a:ext cx="5548313" cy="2253853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39" y="3973835"/>
            <a:ext cx="430530" cy="36576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652" y="1205826"/>
            <a:ext cx="43053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141" y="986949"/>
            <a:ext cx="3812509" cy="317310"/>
          </a:xfrm>
        </p:spPr>
        <p:txBody>
          <a:bodyPr/>
          <a:lstStyle/>
          <a:p>
            <a:r>
              <a:rPr lang="zh-TW" altLang="en-US" sz="1200" dirty="0"/>
              <a:t>志願選填相關</a:t>
            </a:r>
            <a:r>
              <a:rPr lang="zh-TW" altLang="en-US" sz="1200" dirty="0" smtClean="0"/>
              <a:t>作業</a:t>
            </a:r>
            <a:r>
              <a:rPr lang="en-US" altLang="zh-TW" sz="1200" dirty="0" smtClean="0"/>
              <a:t>/</a:t>
            </a:r>
            <a:r>
              <a:rPr lang="zh-TW" altLang="en-US" sz="1200" dirty="0"/>
              <a:t>超額比序競賽成績輸入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82057" y="135626"/>
            <a:ext cx="6210377" cy="435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下學期：</a:t>
            </a:r>
            <a:r>
              <a:rPr lang="en-US" altLang="zh-TW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108.02.25-03.04</a:t>
            </a:r>
            <a:r>
              <a:rPr lang="zh-TW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成績輸入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Google Shape;496;p39"/>
          <p:cNvSpPr/>
          <p:nvPr/>
        </p:nvSpPr>
        <p:spPr>
          <a:xfrm>
            <a:off x="218750" y="222536"/>
            <a:ext cx="263308" cy="261779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8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34" y="2372548"/>
            <a:ext cx="4159048" cy="27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版面配置區 2"/>
          <p:cNvSpPr>
            <a:spLocks noGrp="1"/>
          </p:cNvSpPr>
          <p:nvPr>
            <p:ph type="body" idx="1"/>
          </p:nvPr>
        </p:nvSpPr>
        <p:spPr>
          <a:xfrm>
            <a:off x="0" y="1183975"/>
            <a:ext cx="6692435" cy="1677643"/>
          </a:xfrm>
        </p:spPr>
        <p:txBody>
          <a:bodyPr/>
          <a:lstStyle/>
          <a:p>
            <a:pPr>
              <a:lnSpc>
                <a:spcPts val="2300"/>
              </a:lnSpc>
              <a:defRPr/>
            </a:pPr>
            <a:r>
              <a:rPr lang="zh-TW" altLang="zh-TW" sz="1000" b="1" kern="100" spc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競賽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成績的填報，下拉式選單；選擇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競賽成績所屬類型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所屬區域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競賽名稱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個人或團體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名次。</a:t>
            </a:r>
            <a:endParaRPr lang="en-US" altLang="zh-TW" sz="1000" b="1" u="sng" kern="100" spc="100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zh-TW" altLang="zh-TW" sz="1000" b="1" kern="100" spc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選擇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完後，點選【</a:t>
            </a:r>
            <a:r>
              <a:rPr lang="zh-TW" altLang="zh-TW" sz="1000" b="1" kern="100" spc="100" dirty="0">
                <a:solidFill>
                  <a:srgbClr val="6633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加入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】按鈕</a:t>
            </a:r>
            <a:r>
              <a:rPr lang="zh-TW" altLang="en-US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000" b="1" kern="100" spc="100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zh-TW" altLang="zh-TW" sz="1000" b="1" spc="1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填</a:t>
            </a:r>
            <a:r>
              <a:rPr lang="zh-TW" altLang="zh-TW" sz="1000" b="1" spc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選完畢之後，點選【</a:t>
            </a:r>
            <a:r>
              <a:rPr lang="zh-TW" altLang="zh-TW" sz="1000" b="1" spc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儲存</a:t>
            </a:r>
            <a:r>
              <a:rPr lang="zh-TW" altLang="zh-TW" sz="1000" b="1" spc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】按鈕</a:t>
            </a:r>
            <a:r>
              <a:rPr lang="zh-TW" altLang="en-US" sz="1000" b="1" spc="1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5029"/>
            <a:ext cx="1026795" cy="11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884225" y="982312"/>
            <a:ext cx="1693467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 smtClean="0"/>
              <a:t>貼心提醒</a:t>
            </a:r>
            <a:endParaRPr sz="2400"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80264" y="1460140"/>
            <a:ext cx="6194856" cy="32882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模擬選填志願期間，首次登入志願選填頁面，</a:t>
            </a:r>
            <a:r>
              <a:rPr lang="zh-TW" altLang="en-US" b="1" u="sng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務必先完成適性輔導問卷填報，才可選填志願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建議選填過程中，每隔一段時間</a:t>
            </a:r>
            <a:r>
              <a:rPr lang="zh-TW" altLang="en-US" b="1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按下「儲存志願」按鈕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，以避免停電等情況導致所選志願遺失。</a:t>
            </a:r>
          </a:p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選填完畢，務必</a:t>
            </a:r>
            <a:r>
              <a:rPr lang="zh-TW" altLang="en-US" b="1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按下「儲存志願」按鈕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，並至「查詢我的志願資料」頁面確認您選擇的志願及排序。</a:t>
            </a:r>
          </a:p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志願選填開放期間尚未列印報名表前，可無限次修改志願及變更順序。</a:t>
            </a:r>
          </a:p>
          <a:p>
            <a:r>
              <a:rPr lang="zh-TW" altLang="en-US" b="1" dirty="0">
                <a:latin typeface="Lora" panose="02020500000000000000" charset="0"/>
                <a:ea typeface="微軟正黑體" panose="020B0604030504040204" pitchFamily="34" charset="-120"/>
              </a:rPr>
              <a:t>安全性考量，在選填志願期間若要離開位置，務必先</a:t>
            </a:r>
            <a:r>
              <a:rPr lang="zh-TW" altLang="en-US" b="1" u="sng" dirty="0" smtClean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登出</a:t>
            </a:r>
            <a:endParaRPr lang="en-US" altLang="zh-TW" b="1" u="sng" dirty="0" smtClean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zh-TW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黑色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進修學校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特招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紅色</a:t>
            </a:r>
            <a:r>
              <a:rPr lang="zh-TW" altLang="zh-TW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49" indent="0">
              <a:buNone/>
            </a:pPr>
            <a:endParaRPr b="1" u="sng" dirty="0" smtClean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692839" y="970494"/>
            <a:ext cx="1693467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 smtClean="0">
                <a:highlight>
                  <a:srgbClr val="FFCD00"/>
                </a:highlight>
              </a:rPr>
              <a:t>學生</a:t>
            </a:r>
            <a:r>
              <a:rPr lang="zh-TW" altLang="en-US" sz="2400" dirty="0">
                <a:highlight>
                  <a:srgbClr val="FFCD00"/>
                </a:highlight>
              </a:rPr>
              <a:t>登入</a:t>
            </a:r>
            <a:endParaRPr sz="2400" dirty="0">
              <a:highlight>
                <a:srgbClr val="FFCD00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/>
              <a:t>登入</a:t>
            </a:r>
            <a:endParaRPr lang="zh-TW" altLang="en-US" sz="2400" dirty="0"/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533881" y="1688330"/>
            <a:ext cx="510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依</a:t>
            </a:r>
            <a:r>
              <a:rPr lang="zh-TW" altLang="en-US" sz="2400" dirty="0">
                <a:solidFill>
                  <a:srgbClr val="3333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使用者不同，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選擇您要執行的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身分</a:t>
            </a: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grpSp>
        <p:nvGrpSpPr>
          <p:cNvPr id="21" name="Google Shape;612;p39"/>
          <p:cNvGrpSpPr/>
          <p:nvPr/>
        </p:nvGrpSpPr>
        <p:grpSpPr>
          <a:xfrm>
            <a:off x="150094" y="205505"/>
            <a:ext cx="257162" cy="262551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2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2" y="2414298"/>
            <a:ext cx="5320935" cy="246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692839" y="970494"/>
            <a:ext cx="1693467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 smtClean="0">
                <a:highlight>
                  <a:srgbClr val="FFCD00"/>
                </a:highlight>
              </a:rPr>
              <a:t>學生</a:t>
            </a:r>
            <a:r>
              <a:rPr lang="zh-TW" altLang="en-US" sz="2400" dirty="0">
                <a:highlight>
                  <a:srgbClr val="FFCD00"/>
                </a:highlight>
              </a:rPr>
              <a:t>登入</a:t>
            </a:r>
            <a:endParaRPr sz="2400" dirty="0">
              <a:highlight>
                <a:srgbClr val="FFCD00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523527" y="1610519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依系統畫面指示，輸入登入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資訊</a:t>
            </a: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82058" y="2253846"/>
            <a:ext cx="6275159" cy="2627723"/>
            <a:chOff x="482058" y="2253846"/>
            <a:chExt cx="6275159" cy="2627723"/>
          </a:xfrm>
        </p:grpSpPr>
        <p:pic>
          <p:nvPicPr>
            <p:cNvPr id="3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58" y="2253846"/>
              <a:ext cx="2608318" cy="26277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3337562" y="3086415"/>
              <a:ext cx="1082348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TW" altLang="zh-TW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帳號</a:t>
              </a:r>
              <a:r>
                <a:rPr lang="zh-TW" altLang="zh-TW" b="1" dirty="0" smtClean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：</a:t>
              </a:r>
              <a:r>
                <a:rPr lang="zh-TW" altLang="en-US" dirty="0" smtClean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學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號</a:t>
              </a:r>
              <a:endParaRPr lang="en-US" altLang="zh-TW" dirty="0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340897" y="3526044"/>
              <a:ext cx="3416320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TW" altLang="en-US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密碼</a:t>
              </a:r>
              <a:r>
                <a:rPr lang="zh-TW" altLang="zh-TW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：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身分證末</a:t>
              </a:r>
              <a:r>
                <a:rPr lang="en-US" altLang="zh-TW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4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碼</a:t>
              </a:r>
              <a:r>
                <a:rPr lang="en-US" altLang="zh-TW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+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出生月日</a:t>
              </a:r>
              <a:r>
                <a:rPr lang="en-US" altLang="zh-TW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4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碼，共</a:t>
              </a:r>
              <a:r>
                <a:rPr lang="en-US" altLang="zh-TW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8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碼</a:t>
              </a:r>
              <a:endParaRPr lang="en-US" altLang="zh-TW" dirty="0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337562" y="3965673"/>
              <a:ext cx="1800493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TW" altLang="en-US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驗證碼</a:t>
              </a:r>
              <a:r>
                <a:rPr lang="zh-TW" altLang="zh-TW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：</a:t>
              </a:r>
              <a:r>
                <a:rPr lang="zh-TW" altLang="en-US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依圖示輸入</a:t>
              </a:r>
              <a:endParaRPr lang="en-US" altLang="zh-TW" b="1" dirty="0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  <p:sp>
          <p:nvSpPr>
            <p:cNvPr id="23" name="矩形圖說文字 22"/>
            <p:cNvSpPr/>
            <p:nvPr/>
          </p:nvSpPr>
          <p:spPr bwMode="auto">
            <a:xfrm>
              <a:off x="3018972" y="2475476"/>
              <a:ext cx="1888165" cy="395534"/>
            </a:xfrm>
            <a:prstGeom prst="wedgeRectCallout">
              <a:avLst>
                <a:gd name="adj1" fmla="val -103318"/>
                <a:gd name="adj2" fmla="val 3685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pc="100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下拉選單</a:t>
              </a:r>
              <a:r>
                <a:rPr lang="zh-TW" altLang="en-US" u="sng" spc="100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選擇學校</a:t>
              </a:r>
              <a:r>
                <a:rPr lang="zh-TW" altLang="en-US" spc="100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。</a:t>
              </a:r>
              <a:endParaRPr lang="en-US" altLang="zh-TW" spc="100" dirty="0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</p:grp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/>
              <a:t>登入</a:t>
            </a:r>
            <a:endParaRPr lang="zh-TW" altLang="en-US" sz="2400" dirty="0"/>
          </a:p>
        </p:txBody>
      </p:sp>
      <p:grpSp>
        <p:nvGrpSpPr>
          <p:cNvPr id="25" name="Google Shape;612;p39"/>
          <p:cNvGrpSpPr/>
          <p:nvPr/>
        </p:nvGrpSpPr>
        <p:grpSpPr>
          <a:xfrm>
            <a:off x="150094" y="205505"/>
            <a:ext cx="257162" cy="262551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6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3563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508589" y="142062"/>
            <a:ext cx="2908800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>
                <a:latin typeface="Lora" panose="02020500000000000000" charset="0"/>
              </a:rPr>
              <a:t>修改登入密碼</a:t>
            </a:r>
            <a:endParaRPr lang="zh-TW" altLang="en-US" sz="2400" dirty="0">
              <a:latin typeface="Lora" panose="02020500000000000000" charset="0"/>
            </a:endParaRP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899525" y="702492"/>
            <a:ext cx="5570756" cy="8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修改登入密碼，確定儲存後</a:t>
            </a:r>
            <a:r>
              <a:rPr lang="zh-TW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，系統</a:t>
            </a:r>
            <a:r>
              <a:rPr lang="zh-TW" altLang="zh-TW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會自動登出</a:t>
            </a:r>
            <a:r>
              <a:rPr lang="zh-TW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，</a:t>
            </a:r>
            <a:endParaRPr lang="en-US" altLang="zh-TW" sz="2000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請</a:t>
            </a:r>
            <a:r>
              <a:rPr lang="zh-TW" altLang="zh-TW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以新密碼再次登入系統。</a:t>
            </a:r>
            <a:endParaRPr lang="zh-TW" altLang="en-US" sz="20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20" name="Google Shape;621;p39"/>
          <p:cNvSpPr/>
          <p:nvPr/>
        </p:nvSpPr>
        <p:spPr>
          <a:xfrm>
            <a:off x="208814" y="214001"/>
            <a:ext cx="202666" cy="291722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2" name="Google Shape;448;p39"/>
          <p:cNvGrpSpPr/>
          <p:nvPr/>
        </p:nvGrpSpPr>
        <p:grpSpPr>
          <a:xfrm>
            <a:off x="1962989" y="4111770"/>
            <a:ext cx="257177" cy="335470"/>
            <a:chOff x="590250" y="244200"/>
            <a:chExt cx="407975" cy="532175"/>
          </a:xfrm>
        </p:grpSpPr>
        <p:sp>
          <p:nvSpPr>
            <p:cNvPr id="23" name="Google Shape;449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450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451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452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453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454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455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456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457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458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459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460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461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462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7" name="Google Shape;136;p18"/>
          <p:cNvSpPr txBox="1">
            <a:spLocks/>
          </p:cNvSpPr>
          <p:nvPr/>
        </p:nvSpPr>
        <p:spPr>
          <a:xfrm>
            <a:off x="950255" y="3937484"/>
            <a:ext cx="5587747" cy="6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zh-TW" altLang="en-US" sz="1600" dirty="0" smtClean="0">
                <a:highlight>
                  <a:srgbClr val="FFCD00"/>
                </a:highlight>
              </a:rPr>
              <a:t>學生端並無強迫修改密碼喲</a:t>
            </a:r>
            <a:r>
              <a:rPr lang="en-US" altLang="zh-TW" sz="1600" dirty="0" smtClean="0">
                <a:highlight>
                  <a:srgbClr val="FFCD00"/>
                </a:highlight>
              </a:rPr>
              <a:t>!!</a:t>
            </a:r>
            <a:r>
              <a:rPr lang="en-US" altLang="zh-TW" sz="1600" dirty="0">
                <a:highlight>
                  <a:srgbClr val="FFCD00"/>
                </a:highlight>
              </a:rPr>
              <a:t>!</a:t>
            </a:r>
            <a:endParaRPr lang="zh-TW" altLang="en-US" sz="1600" dirty="0">
              <a:highlight>
                <a:srgbClr val="FFCD00"/>
              </a:highligh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2" y="1822233"/>
            <a:ext cx="5769429" cy="19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/>
              <a:t>資訊安全宣</a:t>
            </a:r>
            <a:r>
              <a:rPr lang="zh-TW" altLang="en-US" sz="2400" dirty="0"/>
              <a:t>告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6" name="Google Shape;125;p17"/>
          <p:cNvSpPr txBox="1">
            <a:spLocks noGrp="1"/>
          </p:cNvSpPr>
          <p:nvPr>
            <p:ph type="body" idx="1"/>
          </p:nvPr>
        </p:nvSpPr>
        <p:spPr>
          <a:xfrm>
            <a:off x="980389" y="780308"/>
            <a:ext cx="6194856" cy="114283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en-US" sz="1600" b="1" u="sng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請</a:t>
            </a:r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先瀏覽資訊安全宣告內容</a:t>
            </a:r>
          </a:p>
          <a:p>
            <a:r>
              <a:rPr lang="zh-TW" altLang="en-US" sz="1600" b="1" u="sng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勾</a:t>
            </a:r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選 我已閱讀並接受上述內容 </a:t>
            </a:r>
          </a:p>
          <a:p>
            <a:r>
              <a:rPr lang="zh-TW" altLang="en-US" sz="1600" b="1" u="sng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點選</a:t>
            </a:r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「確認送出」</a:t>
            </a:r>
            <a:r>
              <a:rPr lang="zh-TW" altLang="en-US" sz="1600" b="1" u="sng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按鈕</a:t>
            </a:r>
            <a:endParaRPr lang="zh-TW" altLang="en-US" sz="1600" b="1" u="sng" dirty="0">
              <a:solidFill>
                <a:schemeClr val="tx1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1583" y="99180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11" y="1923143"/>
            <a:ext cx="4321730" cy="27858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76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適性</a:t>
            </a:r>
            <a:r>
              <a:rPr lang="zh-TW" altLang="en-US" sz="2400" dirty="0" smtClean="0"/>
              <a:t>輔導問卷調</a:t>
            </a:r>
            <a:r>
              <a:rPr lang="zh-TW" altLang="en-US" sz="2400" dirty="0"/>
              <a:t>查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" name="矩形 5"/>
          <p:cNvSpPr/>
          <p:nvPr/>
        </p:nvSpPr>
        <p:spPr>
          <a:xfrm>
            <a:off x="581583" y="99180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📖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59" y="624114"/>
            <a:ext cx="3104302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650" y="3589564"/>
            <a:ext cx="723900" cy="1466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72" y="3908651"/>
            <a:ext cx="5810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/>
              <a:t>基本資料及超額比序積分資料查詢</a:t>
            </a:r>
            <a:endParaRPr lang="zh-TW" altLang="en-US" sz="2400" dirty="0"/>
          </a:p>
        </p:txBody>
      </p:sp>
      <p:grpSp>
        <p:nvGrpSpPr>
          <p:cNvPr id="30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" name="矩形 5"/>
          <p:cNvSpPr/>
          <p:nvPr/>
        </p:nvSpPr>
        <p:spPr>
          <a:xfrm>
            <a:off x="581583" y="99180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📖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50" y="3589564"/>
            <a:ext cx="723900" cy="1466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472" y="3908651"/>
            <a:ext cx="581025" cy="828675"/>
          </a:xfrm>
          <a:prstGeom prst="rect">
            <a:avLst/>
          </a:prstGeom>
        </p:spPr>
      </p:pic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23527" y="1450801"/>
            <a:ext cx="6194856" cy="114283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系統會直接下載「學生基本資料及超額比序積分資料表」</a:t>
            </a:r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945785" y="991804"/>
            <a:ext cx="3801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志願選填相關作業</a:t>
            </a:r>
            <a:r>
              <a:rPr lang="en-US" altLang="zh-TW" sz="12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/</a:t>
            </a:r>
            <a:r>
              <a:rPr lang="zh-TW" altLang="en-US" sz="12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基本資料及超額比序積分資料查詢</a:t>
            </a:r>
          </a:p>
        </p:txBody>
      </p:sp>
      <p:grpSp>
        <p:nvGrpSpPr>
          <p:cNvPr id="17" name="群組 4"/>
          <p:cNvGrpSpPr>
            <a:grpSpLocks/>
          </p:cNvGrpSpPr>
          <p:nvPr/>
        </p:nvGrpSpPr>
        <p:grpSpPr bwMode="auto">
          <a:xfrm>
            <a:off x="763684" y="2179156"/>
            <a:ext cx="3367588" cy="2713339"/>
            <a:chOff x="2168525" y="2521395"/>
            <a:chExt cx="4765154" cy="3923547"/>
          </a:xfrm>
        </p:grpSpPr>
        <p:pic>
          <p:nvPicPr>
            <p:cNvPr id="18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525" y="2521395"/>
              <a:ext cx="4765154" cy="3923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2168525" y="6148574"/>
              <a:ext cx="1395363" cy="28629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0" name="圓角矩形圖說文字 19"/>
            <p:cNvSpPr/>
            <p:nvPr/>
          </p:nvSpPr>
          <p:spPr bwMode="auto">
            <a:xfrm>
              <a:off x="3203461" y="4724422"/>
              <a:ext cx="3280631" cy="1296739"/>
            </a:xfrm>
            <a:prstGeom prst="wedgeRoundRect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kumimoji="0" lang="zh-TW" altLang="en-US" dirty="0">
                  <a:solidFill>
                    <a:schemeClr val="tx1"/>
                  </a:solidFill>
                </a:rPr>
                <a:t>系統自動下載完成時，可開啟此</a:t>
              </a:r>
              <a:r>
                <a:rPr kumimoji="0" lang="en-US" altLang="zh-TW" dirty="0">
                  <a:solidFill>
                    <a:schemeClr val="tx1"/>
                  </a:solidFill>
                </a:rPr>
                <a:t>PDF</a:t>
              </a:r>
              <a:r>
                <a:rPr kumimoji="0" lang="zh-TW" altLang="en-US" dirty="0">
                  <a:solidFill>
                    <a:schemeClr val="tx1"/>
                  </a:solidFill>
                </a:rPr>
                <a:t>檔，查詢基本資料及超額比序積分</a:t>
              </a:r>
              <a:r>
                <a:rPr kumimoji="0" lang="zh-TW" altLang="en-US" dirty="0" smtClean="0">
                  <a:solidFill>
                    <a:schemeClr val="tx1"/>
                  </a:solidFill>
                </a:rPr>
                <a:t>資料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5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矩形 10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1AC32-AE0B-4230-89E7-D4CD6515C20E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75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8119" y="1709738"/>
            <a:ext cx="6669881" cy="23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首先閱讀注意事項。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選擇免試欲加入科組：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下拉選單選擇</a:t>
            </a:r>
            <a:r>
              <a:rPr lang="zh-TW" altLang="zh-TW" sz="1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科組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學校序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8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19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調整排序。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1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儲存志願</a:t>
            </a: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854" name="矩形 6"/>
          <p:cNvSpPr>
            <a:spLocks noChangeArrowheads="1"/>
          </p:cNvSpPr>
          <p:nvPr/>
        </p:nvSpPr>
        <p:spPr bwMode="auto">
          <a:xfrm>
            <a:off x="188119" y="1062038"/>
            <a:ext cx="648890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【志願選填相關作業】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【</a:t>
            </a:r>
            <a:r>
              <a:rPr lang="zh-TW" altLang="zh-TW" sz="2100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志願選填</a:t>
            </a:r>
            <a:r>
              <a:rPr lang="en-US" altLang="zh-TW" sz="2100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zh-TW" sz="2100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免試</a:t>
            </a:r>
            <a:r>
              <a:rPr lang="en-US" altLang="zh-TW" sz="2100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78855" name="橢圓形圖說文字 8"/>
          <p:cNvSpPr>
            <a:spLocks noChangeArrowheads="1"/>
          </p:cNvSpPr>
          <p:nvPr/>
        </p:nvSpPr>
        <p:spPr bwMode="auto">
          <a:xfrm>
            <a:off x="2996803" y="2625329"/>
            <a:ext cx="3680222" cy="907256"/>
          </a:xfrm>
          <a:prstGeom prst="wedgeEllipseCallout">
            <a:avLst>
              <a:gd name="adj1" fmla="val -56690"/>
              <a:gd name="adj2" fmla="val -26838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：只是</a:t>
            </a:r>
            <a:r>
              <a:rPr lang="zh-TW" altLang="en-US" sz="18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暫存</a:t>
            </a:r>
            <a:r>
              <a:rPr lang="zh-TW" altLang="en-US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志願，並不會儲存到系統哦！</a:t>
            </a:r>
          </a:p>
        </p:txBody>
      </p:sp>
      <p:pic>
        <p:nvPicPr>
          <p:cNvPr id="78856" name="Picture 11" descr="C:\Users\ZACHARY\Desktop\盧卡獅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0"/>
            <a:ext cx="102631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形圖說文字 10"/>
          <p:cNvSpPr>
            <a:spLocks noChangeArrowheads="1"/>
          </p:cNvSpPr>
          <p:nvPr/>
        </p:nvSpPr>
        <p:spPr bwMode="auto">
          <a:xfrm>
            <a:off x="1214438" y="4105275"/>
            <a:ext cx="4536281" cy="626269"/>
          </a:xfrm>
          <a:prstGeom prst="wedgeEllipseCallout">
            <a:avLst>
              <a:gd name="adj1" fmla="val -33611"/>
              <a:gd name="adj2" fmla="val -8373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很重要！很重要</a:t>
            </a:r>
            <a:r>
              <a:rPr lang="en-US" altLang="zh-TW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很重要</a:t>
            </a:r>
            <a:r>
              <a:rPr lang="en-US" altLang="zh-TW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3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4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7934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875</Words>
  <Application>Microsoft Office PowerPoint</Application>
  <PresentationFormat>自訂</PresentationFormat>
  <Paragraphs>117</Paragraphs>
  <Slides>19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2" baseType="lpstr">
      <vt:lpstr>Arial Black</vt:lpstr>
      <vt:lpstr>新細明體</vt:lpstr>
      <vt:lpstr>華康粗圓體</vt:lpstr>
      <vt:lpstr>Quattrocento Sans</vt:lpstr>
      <vt:lpstr>標楷體</vt:lpstr>
      <vt:lpstr>Lora</vt:lpstr>
      <vt:lpstr>Calibri</vt:lpstr>
      <vt:lpstr>Wingdings</vt:lpstr>
      <vt:lpstr>Arial</vt:lpstr>
      <vt:lpstr>微軟正黑體</vt:lpstr>
      <vt:lpstr>Times New Roman</vt:lpstr>
      <vt:lpstr>華康中黑體</vt:lpstr>
      <vt:lpstr>Viola template</vt:lpstr>
      <vt:lpstr>學生端</vt:lpstr>
      <vt:lpstr>貼心提醒</vt:lpstr>
      <vt:lpstr>學生登入</vt:lpstr>
      <vt:lpstr>學生登入</vt:lpstr>
      <vt:lpstr>PowerPoint 簡報</vt:lpstr>
      <vt:lpstr>PowerPoint 簡報</vt:lpstr>
      <vt:lpstr>PowerPoint 簡報</vt:lpstr>
      <vt:lpstr>PowerPoint 簡報</vt:lpstr>
      <vt:lpstr>PowerPoint 簡報</vt:lpstr>
      <vt:lpstr>臺南區免試選填規則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志願選填相關作業/ 查詢我的志願資料</vt:lpstr>
      <vt:lpstr>志願選填相關作業/超額比序競賽成績輸入</vt:lpstr>
      <vt:lpstr>志願選填相關作業/超額比序競賽成績輸入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108學年度彰化區 免試入學報名及志願選填系統 第一次國中說明會</dc:title>
  <dc:creator>吱吱</dc:creator>
  <cp:lastModifiedBy>user</cp:lastModifiedBy>
  <cp:revision>93</cp:revision>
  <cp:lastPrinted>2019-01-08T00:56:32Z</cp:lastPrinted>
  <dcterms:modified xsi:type="dcterms:W3CDTF">2019-01-08T00:56:39Z</dcterms:modified>
</cp:coreProperties>
</file>