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29"/>
  </p:notesMasterIdLst>
  <p:sldIdLst>
    <p:sldId id="288" r:id="rId2"/>
    <p:sldId id="257" r:id="rId3"/>
    <p:sldId id="299" r:id="rId4"/>
    <p:sldId id="302" r:id="rId5"/>
    <p:sldId id="305" r:id="rId6"/>
    <p:sldId id="306" r:id="rId7"/>
    <p:sldId id="308" r:id="rId8"/>
    <p:sldId id="309" r:id="rId9"/>
    <p:sldId id="310" r:id="rId10"/>
    <p:sldId id="311" r:id="rId11"/>
    <p:sldId id="304" r:id="rId12"/>
    <p:sldId id="300" r:id="rId13"/>
    <p:sldId id="303" r:id="rId14"/>
    <p:sldId id="301" r:id="rId15"/>
    <p:sldId id="268" r:id="rId16"/>
    <p:sldId id="271" r:id="rId17"/>
    <p:sldId id="291" r:id="rId18"/>
    <p:sldId id="269" r:id="rId19"/>
    <p:sldId id="297" r:id="rId20"/>
    <p:sldId id="298" r:id="rId21"/>
    <p:sldId id="272" r:id="rId22"/>
    <p:sldId id="293" r:id="rId23"/>
    <p:sldId id="279" r:id="rId24"/>
    <p:sldId id="289" r:id="rId25"/>
    <p:sldId id="280" r:id="rId26"/>
    <p:sldId id="294" r:id="rId27"/>
    <p:sldId id="295" r:id="rId28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預設章節" id="{734F4E47-CEE3-4729-A090-8D0E777CEC6A}">
          <p14:sldIdLst>
            <p14:sldId id="288"/>
            <p14:sldId id="257"/>
            <p14:sldId id="299"/>
            <p14:sldId id="302"/>
            <p14:sldId id="305"/>
            <p14:sldId id="306"/>
            <p14:sldId id="308"/>
            <p14:sldId id="309"/>
            <p14:sldId id="310"/>
            <p14:sldId id="311"/>
            <p14:sldId id="304"/>
            <p14:sldId id="300"/>
            <p14:sldId id="303"/>
            <p14:sldId id="301"/>
            <p14:sldId id="268"/>
            <p14:sldId id="271"/>
            <p14:sldId id="291"/>
            <p14:sldId id="269"/>
            <p14:sldId id="297"/>
            <p14:sldId id="298"/>
            <p14:sldId id="272"/>
            <p14:sldId id="293"/>
            <p14:sldId id="279"/>
            <p14:sldId id="289"/>
          </p14:sldIdLst>
        </p14:section>
        <p14:section name="未命名的章節" id="{C85CCFE2-9806-4FB5-8293-87EDC3FFFF63}">
          <p14:sldIdLst>
            <p14:sldId id="280"/>
            <p14:sldId id="294"/>
            <p14:sldId id="29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B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A28E27-847D-43BD-AA76-933E0E6B68F4}">
  <a:tblStyle styleId="{5CA28E27-847D-43BD-AA76-933E0E6B68F4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CF4"/>
          </a:solidFill>
        </a:fill>
      </a:tcStyle>
    </a:wholeTbl>
    <a:band1H>
      <a:tcTxStyle b="off" i="off"/>
      <a:tcStyle>
        <a:tcBdr/>
        <a:fill>
          <a:solidFill>
            <a:srgbClr val="CFD7E7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CFD7E7"/>
          </a:solidFill>
        </a:fill>
      </a:tcStyle>
    </a:band1V>
    <a:band2V>
      <a:tcTxStyle b="off" i="off"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37" autoAdjust="0"/>
    <p:restoredTop sz="94660"/>
  </p:normalViewPr>
  <p:slideViewPr>
    <p:cSldViewPr snapToGrid="0">
      <p:cViewPr varScale="1">
        <p:scale>
          <a:sx n="68" d="100"/>
          <a:sy n="68" d="100"/>
        </p:scale>
        <p:origin x="1458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zh-TW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1" name="Google Shape;10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9" name="Google Shape;179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4638520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9" name="Google Shape;12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5272364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7" name="Google Shape;13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4954676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5" name="Google Shape;15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3237647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9" name="Google Shape;1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8" name="Google Shape;228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8" name="Google Shape;228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6727193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8" name="Google Shape;208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0" name="Google Shape;220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63361959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0" name="Google Shape;220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820398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2" name="Google Shape;12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77918027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35" name="Google Shape;235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7" name="Google Shape;317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18" name="Google Shape;318;p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 altLang="zh-TW"/>
              <a:t>23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9" name="Google Shape;10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42287193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36" name="Google Shape;336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36" name="Google Shape;336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2918852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9" name="Google Shape;179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5011157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9" name="Google Shape;179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0596122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9" name="Google Shape;179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0854844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9" name="Google Shape;179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9136997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9" name="Google Shape;179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3246896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9" name="Google Shape;179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5990155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9" name="Google Shape;179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6580453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及物件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直排標題及文字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2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1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區段標題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兩項物件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對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只有標題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含標題的內容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含標題的圖片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10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9" name="Google Shape;69;p1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及直排文字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1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1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g"/><Relationship Id="rId3" Type="http://schemas.openxmlformats.org/officeDocument/2006/relationships/image" Target="../media/image32.jpg"/><Relationship Id="rId7" Type="http://schemas.openxmlformats.org/officeDocument/2006/relationships/image" Target="../media/image3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jpg"/><Relationship Id="rId5" Type="http://schemas.openxmlformats.org/officeDocument/2006/relationships/image" Target="../media/image34.jpg"/><Relationship Id="rId10" Type="http://schemas.openxmlformats.org/officeDocument/2006/relationships/image" Target="../media/image39.jpg"/><Relationship Id="rId4" Type="http://schemas.openxmlformats.org/officeDocument/2006/relationships/image" Target="../media/image33.jpg"/><Relationship Id="rId9" Type="http://schemas.openxmlformats.org/officeDocument/2006/relationships/image" Target="../media/image3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g"/><Relationship Id="rId3" Type="http://schemas.openxmlformats.org/officeDocument/2006/relationships/image" Target="../media/image41.jpg"/><Relationship Id="rId7" Type="http://schemas.openxmlformats.org/officeDocument/2006/relationships/image" Target="../media/image4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jpg"/><Relationship Id="rId5" Type="http://schemas.openxmlformats.org/officeDocument/2006/relationships/image" Target="../media/image43.jpg"/><Relationship Id="rId4" Type="http://schemas.openxmlformats.org/officeDocument/2006/relationships/image" Target="../media/image4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7" Type="http://schemas.openxmlformats.org/officeDocument/2006/relationships/image" Target="../media/image5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jpg"/><Relationship Id="rId5" Type="http://schemas.openxmlformats.org/officeDocument/2006/relationships/image" Target="../media/image49.jpg"/><Relationship Id="rId4" Type="http://schemas.openxmlformats.org/officeDocument/2006/relationships/image" Target="../media/image4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jpeg"/><Relationship Id="rId5" Type="http://schemas.openxmlformats.org/officeDocument/2006/relationships/image" Target="../media/image54.jpg"/><Relationship Id="rId4" Type="http://schemas.openxmlformats.org/officeDocument/2006/relationships/image" Target="../media/image5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4gtv.tv/article/2021033112000002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4gtv.tv/article/2021033112000002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4gtv.tv/article/2021033112000002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4gtv.tv/article/2021033112000002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shsh.tn.edu.tw/newsdetail.aspx?nsid=8030&amp;ntid=16" TargetMode="External"/><Relationship Id="rId5" Type="http://schemas.openxmlformats.org/officeDocument/2006/relationships/hyperlink" Target="http://210.60.253.2/pr101/prize/110list.pdf" TargetMode="External"/><Relationship Id="rId4" Type="http://schemas.openxmlformats.org/officeDocument/2006/relationships/hyperlink" Target="http://210.60.253.2/pr101/prize/108%E5%A4%A7%E5%AD%B8%E5%A4%9A%E5%85%83%E5%85%A5%E5%AD%B8%E9%87%91%E6%A6%9C.pdf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4gtv.tv/article/2021033112000002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4gtv.tv/article/2021033112000002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channel/UCXUpiVq7rMe6jNpn9LL8IPg/videos" TargetMode="External"/><Relationship Id="rId3" Type="http://schemas.openxmlformats.org/officeDocument/2006/relationships/hyperlink" Target="https://www.shsh.tn.edu.tw/picasaDetail.aspx?ehid=588" TargetMode="External"/><Relationship Id="rId7" Type="http://schemas.openxmlformats.org/officeDocument/2006/relationships/hyperlink" Target="https://www.facebook.com/hashtag/%E5%96%84%E9%AB%98%E5%AE%B6%E6%94%BF%E6%95%99%E5%AE%A4?__eep__=6&amp;__cft__%5b0%5d=AZWVbPN7iZg5WZNhFIJNWpnr22aGqyR_7gF5NcjoBbTqwv7eYo0e0SHYZT404DtBE-VfpU4O1uzAzK-FmExvXiUtfNoOlHgjXsWUQWsptZNwhSbrJgmcAeCj5lVK-Ern-Dc&amp;__tn__=*NK-R" TargetMode="External"/><Relationship Id="rId2" Type="http://schemas.openxmlformats.org/officeDocument/2006/relationships/hyperlink" Target="https://www.shsh.tn.edu.tw/picasaDetail.aspx?ehid=594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shsh.tn.edu.tw/picasaDetail.aspx?ehid=536" TargetMode="External"/><Relationship Id="rId5" Type="http://schemas.openxmlformats.org/officeDocument/2006/relationships/hyperlink" Target="https://www.shsh.tn.edu.tw/uploads/newsfile/21670_O5lEnn_l.jpg" TargetMode="External"/><Relationship Id="rId4" Type="http://schemas.openxmlformats.org/officeDocument/2006/relationships/hyperlink" Target="https://www.shsh.tn.edu.tw/picasaDetail.aspx?ehid=534" TargetMode="External"/><Relationship Id="rId9" Type="http://schemas.openxmlformats.org/officeDocument/2006/relationships/hyperlink" Target="https://youtu.be/d07AmjC2Hl4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7" Type="http://schemas.openxmlformats.org/officeDocument/2006/relationships/image" Target="../media/image2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3" Type="http://schemas.openxmlformats.org/officeDocument/2006/relationships/image" Target="../media/image26.jpg"/><Relationship Id="rId7" Type="http://schemas.openxmlformats.org/officeDocument/2006/relationships/image" Target="../media/image3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  <a:p>
            <a:endParaRPr lang="zh-TW" altLang="en-US" dirty="0"/>
          </a:p>
          <a:p>
            <a:pPr marL="114300" indent="0">
              <a:buNone/>
            </a:pP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mtClean="0"/>
              <a:t>1</a:t>
            </a:fld>
            <a:endParaRPr lang="zh-TW" altLang="en-US"/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082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2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altLang="zh-TW"/>
              <a:pPr marL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ts val="1200"/>
                <a:buNone/>
              </a:pPr>
              <a:t>10</a:t>
            </a:fld>
            <a:endParaRPr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4592355"/>
            <a:ext cx="1673812" cy="2231749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77" b="7884"/>
          <a:stretch/>
        </p:blipFill>
        <p:spPr>
          <a:xfrm>
            <a:off x="4912401" y="4442836"/>
            <a:ext cx="2613058" cy="2530786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4" t="8080" b="11874"/>
          <a:stretch/>
        </p:blipFill>
        <p:spPr>
          <a:xfrm>
            <a:off x="-106870" y="1088070"/>
            <a:ext cx="2504904" cy="2877268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51"/>
          <a:stretch/>
        </p:blipFill>
        <p:spPr>
          <a:xfrm>
            <a:off x="6534974" y="760760"/>
            <a:ext cx="2630292" cy="3728966"/>
          </a:xfrm>
          <a:prstGeom prst="rect">
            <a:avLst/>
          </a:prstGeom>
        </p:spPr>
      </p:pic>
      <p:pic>
        <p:nvPicPr>
          <p:cNvPr id="15" name="圖片 1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94" b="16628"/>
          <a:stretch/>
        </p:blipFill>
        <p:spPr>
          <a:xfrm>
            <a:off x="32899" y="4013328"/>
            <a:ext cx="2868050" cy="2588080"/>
          </a:xfrm>
          <a:prstGeom prst="rect">
            <a:avLst/>
          </a:prstGeom>
        </p:spPr>
      </p:pic>
      <p:sp>
        <p:nvSpPr>
          <p:cNvPr id="14" name="Google Shape;112;p15"/>
          <p:cNvSpPr txBox="1">
            <a:spLocks/>
          </p:cNvSpPr>
          <p:nvPr/>
        </p:nvSpPr>
        <p:spPr>
          <a:xfrm>
            <a:off x="405441" y="-54930"/>
            <a:ext cx="8229600" cy="11430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lt1"/>
              </a:buClr>
              <a:buSzPts val="4400"/>
              <a:buFont typeface="Microsoft JhengHei"/>
              <a:buNone/>
            </a:pPr>
            <a:r>
              <a:rPr lang="zh-TW" altLang="en-US" b="1" dirty="0" smtClean="0">
                <a:solidFill>
                  <a:srgbClr val="FFFF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選擇善化高中的理由</a:t>
            </a:r>
            <a:endParaRPr lang="zh-TW" altLang="en-US" b="1" dirty="0">
              <a:solidFill>
                <a:srgbClr val="FFFF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12" name="圖片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068" y="1256920"/>
            <a:ext cx="2594431" cy="3459243"/>
          </a:xfrm>
          <a:prstGeom prst="rect">
            <a:avLst/>
          </a:prstGeom>
        </p:spPr>
      </p:pic>
      <p:sp>
        <p:nvSpPr>
          <p:cNvPr id="183" name="Google Shape;183;p23"/>
          <p:cNvSpPr txBox="1"/>
          <p:nvPr/>
        </p:nvSpPr>
        <p:spPr>
          <a:xfrm>
            <a:off x="2513945" y="946010"/>
            <a:ext cx="4110554" cy="475609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zh-TW" altLang="en-US" sz="2400" b="1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家政各式手作課程</a:t>
            </a:r>
            <a:endParaRPr sz="24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" name="圖片 15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9" r="7242" b="22955"/>
          <a:stretch/>
        </p:blipFill>
        <p:spPr>
          <a:xfrm>
            <a:off x="2334609" y="2246040"/>
            <a:ext cx="1758885" cy="2111061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1936" y="4084779"/>
            <a:ext cx="2095924" cy="2794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326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139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dirty="0"/>
          </a:p>
        </p:txBody>
      </p:sp>
      <p:pic>
        <p:nvPicPr>
          <p:cNvPr id="184" name="Google Shape;184;p23"/>
          <p:cNvPicPr preferRelativeResize="0"/>
          <p:nvPr/>
        </p:nvPicPr>
        <p:blipFill rotWithShape="1">
          <a:blip r:embed="rId3">
            <a:alphaModFix/>
          </a:blip>
          <a:srcRect l="11370" t="13079" r="13912" b="7083"/>
          <a:stretch/>
        </p:blipFill>
        <p:spPr>
          <a:xfrm>
            <a:off x="-51759" y="1144795"/>
            <a:ext cx="9144000" cy="5769930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2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altLang="zh-TW"/>
              <a:pPr marL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ts val="1200"/>
                <a:buNone/>
              </a:pPr>
              <a:t>11</a:t>
            </a:fld>
            <a:endParaRPr/>
          </a:p>
        </p:txBody>
      </p:sp>
      <p:sp>
        <p:nvSpPr>
          <p:cNvPr id="8" name="Google Shape;112;p15"/>
          <p:cNvSpPr txBox="1">
            <a:spLocks/>
          </p:cNvSpPr>
          <p:nvPr/>
        </p:nvSpPr>
        <p:spPr>
          <a:xfrm>
            <a:off x="405441" y="-54930"/>
            <a:ext cx="8229600" cy="11430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lt1"/>
              </a:buClr>
              <a:buSzPts val="4400"/>
              <a:buFont typeface="Microsoft JhengHei"/>
              <a:buNone/>
            </a:pPr>
            <a:r>
              <a:rPr lang="zh-TW" altLang="en-US" b="1" dirty="0" smtClean="0">
                <a:solidFill>
                  <a:srgbClr val="FFFF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選擇善化高中的理由</a:t>
            </a:r>
            <a:endParaRPr lang="zh-TW" altLang="en-US" b="1" dirty="0">
              <a:solidFill>
                <a:srgbClr val="FFFF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83" name="Google Shape;183;p23"/>
          <p:cNvSpPr txBox="1"/>
          <p:nvPr/>
        </p:nvSpPr>
        <p:spPr>
          <a:xfrm>
            <a:off x="2590494" y="962469"/>
            <a:ext cx="4299404" cy="449894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zh-TW" sz="2400" b="1" i="0" u="none" strike="noStrike" cap="none" dirty="0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食膳玩家耶誕專題調飲競賽</a:t>
            </a:r>
            <a:endParaRPr sz="1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63079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763" y="846138"/>
            <a:ext cx="4474981" cy="5707401"/>
          </a:xfrm>
          <a:prstGeom prst="rect">
            <a:avLst/>
          </a:prstGeom>
        </p:spPr>
      </p:pic>
      <p:sp>
        <p:nvSpPr>
          <p:cNvPr id="134" name="Google Shape;134;p1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altLang="zh-TW"/>
              <a:pPr marL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ts val="1200"/>
                <a:buNone/>
              </a:pPr>
              <a:t>12</a:t>
            </a:fld>
            <a:endParaRPr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84" t="11667" r="9710"/>
          <a:stretch/>
        </p:blipFill>
        <p:spPr>
          <a:xfrm>
            <a:off x="3463805" y="3916393"/>
            <a:ext cx="3478550" cy="2941607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34" t="10622" b="4135"/>
          <a:stretch/>
        </p:blipFill>
        <p:spPr>
          <a:xfrm>
            <a:off x="0" y="3916393"/>
            <a:ext cx="3708600" cy="2941608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000"/>
          <a:stretch/>
        </p:blipFill>
        <p:spPr>
          <a:xfrm>
            <a:off x="4436027" y="2019239"/>
            <a:ext cx="1600413" cy="1500386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553"/>
          <a:stretch/>
        </p:blipFill>
        <p:spPr>
          <a:xfrm>
            <a:off x="6368176" y="3916393"/>
            <a:ext cx="2955693" cy="2941607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40" b="19712"/>
          <a:stretch/>
        </p:blipFill>
        <p:spPr>
          <a:xfrm>
            <a:off x="6090250" y="1394639"/>
            <a:ext cx="3053750" cy="2564917"/>
          </a:xfrm>
          <a:prstGeom prst="rect">
            <a:avLst/>
          </a:prstGeom>
        </p:spPr>
      </p:pic>
      <p:sp>
        <p:nvSpPr>
          <p:cNvPr id="14" name="Google Shape;112;p15"/>
          <p:cNvSpPr txBox="1">
            <a:spLocks/>
          </p:cNvSpPr>
          <p:nvPr/>
        </p:nvSpPr>
        <p:spPr>
          <a:xfrm>
            <a:off x="405441" y="-54930"/>
            <a:ext cx="8229600" cy="11430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lt1"/>
              </a:buClr>
              <a:buSzPts val="4400"/>
              <a:buFont typeface="Microsoft JhengHei"/>
              <a:buNone/>
            </a:pPr>
            <a:r>
              <a:rPr lang="zh-TW" altLang="en-US" b="1" dirty="0" smtClean="0">
                <a:solidFill>
                  <a:srgbClr val="FFFF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選擇善化高中的理由</a:t>
            </a:r>
            <a:endParaRPr lang="zh-TW" altLang="en-US" b="1" dirty="0">
              <a:solidFill>
                <a:srgbClr val="FFFF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33" name="Google Shape;133;p17"/>
          <p:cNvSpPr txBox="1"/>
          <p:nvPr/>
        </p:nvSpPr>
        <p:spPr>
          <a:xfrm>
            <a:off x="2144727" y="960331"/>
            <a:ext cx="4807251" cy="423764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buSzPts val="1800"/>
            </a:pPr>
            <a:r>
              <a:rPr lang="zh-TW" altLang="en-US" sz="24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日本駐校教師指導手作及浴衣體驗</a:t>
            </a:r>
            <a:endParaRPr sz="1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65691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7169" y="4444409"/>
            <a:ext cx="3448114" cy="2413679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680" y="1182015"/>
            <a:ext cx="4974696" cy="3455821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829" y="948906"/>
            <a:ext cx="5005018" cy="3219107"/>
          </a:xfrm>
          <a:prstGeom prst="rect">
            <a:avLst/>
          </a:prstGeom>
        </p:spPr>
      </p:pic>
      <p:sp>
        <p:nvSpPr>
          <p:cNvPr id="143" name="Google Shape;143;p1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altLang="zh-TW"/>
              <a:pPr marL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ts val="1200"/>
                <a:buNone/>
              </a:pPr>
              <a:t>13</a:t>
            </a:fld>
            <a:endParaRPr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740" y="4053167"/>
            <a:ext cx="4103512" cy="2843694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6580" y="3211032"/>
            <a:ext cx="2218035" cy="3673511"/>
          </a:xfrm>
          <a:prstGeom prst="rect">
            <a:avLst/>
          </a:prstGeom>
        </p:spPr>
      </p:pic>
      <p:sp>
        <p:nvSpPr>
          <p:cNvPr id="13" name="Google Shape;112;p15"/>
          <p:cNvSpPr txBox="1">
            <a:spLocks/>
          </p:cNvSpPr>
          <p:nvPr/>
        </p:nvSpPr>
        <p:spPr>
          <a:xfrm>
            <a:off x="405441" y="-54930"/>
            <a:ext cx="8229600" cy="11430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lt1"/>
              </a:buClr>
              <a:buSzPts val="4400"/>
              <a:buFont typeface="Microsoft JhengHei"/>
              <a:buNone/>
            </a:pPr>
            <a:r>
              <a:rPr lang="zh-TW" altLang="en-US" b="1" dirty="0" smtClean="0">
                <a:solidFill>
                  <a:srgbClr val="FFFF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選擇善化高中的理由</a:t>
            </a:r>
            <a:endParaRPr lang="zh-TW" altLang="en-US" b="1" dirty="0">
              <a:solidFill>
                <a:srgbClr val="FFFF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41" name="Google Shape;141;p18"/>
          <p:cNvSpPr txBox="1"/>
          <p:nvPr/>
        </p:nvSpPr>
        <p:spPr>
          <a:xfrm>
            <a:off x="2539858" y="958624"/>
            <a:ext cx="4307509" cy="458452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zh-TW" sz="2400" b="1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日本</a:t>
            </a:r>
            <a:r>
              <a:rPr lang="zh-TW" altLang="en-US" sz="2400" b="1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豐橋</a:t>
            </a:r>
            <a:r>
              <a:rPr lang="zh-TW" sz="2400" b="1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高校</a:t>
            </a:r>
            <a:r>
              <a:rPr lang="zh-TW" sz="2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學生國際交流</a:t>
            </a:r>
            <a:endParaRPr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88113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7598" y="347909"/>
            <a:ext cx="3376402" cy="4323298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7788" y="3605842"/>
            <a:ext cx="4336211" cy="3252158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675" y="3471975"/>
            <a:ext cx="4871462" cy="3653597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3763"/>
            <a:ext cx="6009281" cy="3324283"/>
          </a:xfrm>
          <a:prstGeom prst="rect">
            <a:avLst/>
          </a:prstGeom>
        </p:spPr>
      </p:pic>
      <p:sp>
        <p:nvSpPr>
          <p:cNvPr id="160" name="Google Shape;160;p2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altLang="zh-TW"/>
              <a:pPr marL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ts val="1200"/>
                <a:buNone/>
              </a:pPr>
              <a:t>14</a:t>
            </a:fld>
            <a:endParaRPr/>
          </a:p>
        </p:txBody>
      </p:sp>
      <p:sp>
        <p:nvSpPr>
          <p:cNvPr id="16" name="Google Shape;112;p15"/>
          <p:cNvSpPr txBox="1">
            <a:spLocks/>
          </p:cNvSpPr>
          <p:nvPr/>
        </p:nvSpPr>
        <p:spPr>
          <a:xfrm>
            <a:off x="405441" y="-54930"/>
            <a:ext cx="8229600" cy="11430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lt1"/>
              </a:buClr>
              <a:buSzPts val="4400"/>
              <a:buFont typeface="Microsoft JhengHei"/>
              <a:buNone/>
            </a:pPr>
            <a:r>
              <a:rPr lang="zh-TW" altLang="en-US" b="1" dirty="0" smtClean="0">
                <a:solidFill>
                  <a:srgbClr val="FFFF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選擇善化高中的理由</a:t>
            </a:r>
            <a:endParaRPr lang="zh-TW" altLang="en-US" b="1" dirty="0">
              <a:solidFill>
                <a:srgbClr val="FFFF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58" name="Google Shape;158;p20"/>
          <p:cNvSpPr txBox="1"/>
          <p:nvPr/>
        </p:nvSpPr>
        <p:spPr>
          <a:xfrm>
            <a:off x="2636040" y="973573"/>
            <a:ext cx="4037408" cy="390351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zh-TW" altLang="en-US" sz="2400" b="1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英、法</a:t>
            </a:r>
            <a:r>
              <a:rPr lang="zh-TW" sz="2400" b="1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沙發</a:t>
            </a:r>
            <a:r>
              <a:rPr lang="zh-TW" sz="2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客入班</a:t>
            </a:r>
            <a:r>
              <a:rPr lang="zh-TW" sz="2400" b="1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上課體驗</a:t>
            </a:r>
            <a:endParaRPr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4343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5"/>
          <p:cNvSpPr txBox="1">
            <a:spLocks noGrp="1"/>
          </p:cNvSpPr>
          <p:nvPr>
            <p:ph type="title"/>
          </p:nvPr>
        </p:nvSpPr>
        <p:spPr>
          <a:xfrm>
            <a:off x="323528" y="548680"/>
            <a:ext cx="8229600" cy="1728192"/>
          </a:xfrm>
          <a:prstGeom prst="rect">
            <a:avLst/>
          </a:prstGeom>
          <a:solidFill>
            <a:schemeClr val="accent5"/>
          </a:solidFill>
          <a:ln w="25400" cap="flat" cmpd="sng">
            <a:solidFill>
              <a:srgbClr val="367D9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Microsoft JhengHei"/>
              <a:buNone/>
            </a:pPr>
            <a:r>
              <a:rPr lang="zh-TW" sz="4800" b="1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大學選材變革，繁星、特殊選才</a:t>
            </a:r>
            <a:r>
              <a:rPr lang="zh-TW" sz="4800" b="1" dirty="0" smtClean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，</a:t>
            </a:r>
            <a:r>
              <a:rPr lang="zh-TW" altLang="en-US" sz="4800" b="1" dirty="0" smtClean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致先機，</a:t>
            </a:r>
            <a:r>
              <a:rPr lang="zh-TW" sz="4800" b="1" u="sng" dirty="0" smtClean="0">
                <a:solidFill>
                  <a:schemeClr val="hlink"/>
                </a:solidFill>
                <a:latin typeface="Microsoft JhengHei"/>
                <a:ea typeface="Microsoft JhengHei"/>
                <a:cs typeface="Microsoft JhengHei"/>
                <a:sym typeface="Microsoft JhengHei"/>
                <a:hlinkClick r:id="rId3"/>
              </a:rPr>
              <a:t>逆轉</a:t>
            </a:r>
            <a:r>
              <a:rPr lang="zh-TW" sz="4800" b="1" u="sng" dirty="0">
                <a:solidFill>
                  <a:schemeClr val="hlink"/>
                </a:solidFill>
                <a:latin typeface="Microsoft JhengHei"/>
                <a:ea typeface="Microsoft JhengHei"/>
                <a:cs typeface="Microsoft JhengHei"/>
                <a:sym typeface="Microsoft JhengHei"/>
                <a:hlinkClick r:id="rId3"/>
              </a:rPr>
              <a:t>勝</a:t>
            </a:r>
            <a:r>
              <a:rPr lang="zh-TW" sz="4800" b="1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! </a:t>
            </a:r>
            <a:endParaRPr sz="4800" b="1" dirty="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02" name="Google Shape;202;p2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altLang="zh-TW"/>
              <a:t>15</a:t>
            </a:fld>
            <a:endParaRPr/>
          </a:p>
        </p:txBody>
      </p:sp>
      <p:sp>
        <p:nvSpPr>
          <p:cNvPr id="2" name="矩形 1"/>
          <p:cNvSpPr/>
          <p:nvPr/>
        </p:nvSpPr>
        <p:spPr>
          <a:xfrm>
            <a:off x="807448" y="2499899"/>
            <a:ext cx="3033031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bliqueTopRigh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zh-TW" alt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來善高</a:t>
            </a:r>
            <a:endParaRPr lang="zh-TW" altLang="en-US" sz="6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8" name="矩形 7"/>
          <p:cNvSpPr/>
          <p:nvPr/>
        </p:nvSpPr>
        <p:spPr>
          <a:xfrm>
            <a:off x="2323963" y="3515562"/>
            <a:ext cx="3033031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bliqueTopRigh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zh-TW" altLang="en-U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拚繁星</a:t>
            </a:r>
            <a:endParaRPr lang="zh-TW" altLang="en-US" sz="7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9" name="矩形 8"/>
          <p:cNvSpPr/>
          <p:nvPr/>
        </p:nvSpPr>
        <p:spPr>
          <a:xfrm>
            <a:off x="4073736" y="4715891"/>
            <a:ext cx="3546264" cy="140038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bliqueTopRigh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zh-TW" altLang="en-US" sz="85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上頂大</a:t>
            </a:r>
            <a:endParaRPr lang="zh-TW" altLang="en-US" sz="85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28"/>
          <p:cNvSpPr txBox="1">
            <a:spLocks noGrp="1"/>
          </p:cNvSpPr>
          <p:nvPr>
            <p:ph type="title"/>
          </p:nvPr>
        </p:nvSpPr>
        <p:spPr>
          <a:xfrm>
            <a:off x="323528" y="548680"/>
            <a:ext cx="8229600" cy="1728192"/>
          </a:xfrm>
          <a:prstGeom prst="rect">
            <a:avLst/>
          </a:prstGeom>
          <a:solidFill>
            <a:schemeClr val="accent5"/>
          </a:solidFill>
          <a:ln w="25400" cap="flat" cmpd="sng">
            <a:solidFill>
              <a:srgbClr val="367D9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Clr>
                <a:schemeClr val="lt1"/>
              </a:buClr>
              <a:buSzPts val="4800"/>
            </a:pPr>
            <a:r>
              <a:rPr lang="zh-TW" sz="4800" b="1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大學選材變革，繁星、特殊選</a:t>
            </a:r>
            <a:r>
              <a:rPr lang="zh-TW" sz="4800" b="1" dirty="0" smtClean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才</a:t>
            </a:r>
            <a:r>
              <a:rPr lang="zh-TW" altLang="zh-TW" sz="4800" b="1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，</a:t>
            </a:r>
            <a:r>
              <a:rPr lang="zh-TW" altLang="en-US" sz="4800" b="1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致先機</a:t>
            </a:r>
            <a:r>
              <a:rPr lang="zh-TW" sz="4800" b="1" dirty="0" smtClean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，</a:t>
            </a:r>
            <a:r>
              <a:rPr lang="zh-TW" sz="4800" b="1" u="sng" dirty="0">
                <a:solidFill>
                  <a:schemeClr val="hlink"/>
                </a:solidFill>
                <a:latin typeface="Microsoft JhengHei"/>
                <a:ea typeface="Microsoft JhengHei"/>
                <a:cs typeface="Microsoft JhengHei"/>
                <a:sym typeface="Microsoft JhengHei"/>
                <a:hlinkClick r:id="rId3"/>
              </a:rPr>
              <a:t>逆轉勝</a:t>
            </a:r>
            <a:r>
              <a:rPr lang="zh-TW" sz="4800" b="1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! </a:t>
            </a:r>
            <a:endParaRPr sz="4800" b="1" dirty="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32" name="Google Shape;232;p2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altLang="zh-TW"/>
              <a:t>16</a:t>
            </a:fld>
            <a:endParaRPr/>
          </a:p>
        </p:txBody>
      </p:sp>
      <p:pic>
        <p:nvPicPr>
          <p:cNvPr id="5" name="圖片 4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1" t="4988" r="3763" b="18873"/>
          <a:stretch/>
        </p:blipFill>
        <p:spPr bwMode="auto">
          <a:xfrm>
            <a:off x="323528" y="2276872"/>
            <a:ext cx="8229600" cy="414451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323528" y="2273026"/>
            <a:ext cx="19167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600" b="1" smtClean="0">
                <a:solidFill>
                  <a:srgbClr val="FFFF00"/>
                </a:solidFill>
              </a:rPr>
              <a:t>111</a:t>
            </a:r>
            <a:r>
              <a:rPr lang="zh-TW" altLang="en-US" sz="3600" b="1" dirty="0" smtClean="0">
                <a:solidFill>
                  <a:srgbClr val="FFFF00"/>
                </a:solidFill>
              </a:rPr>
              <a:t>繁星</a:t>
            </a:r>
            <a:endParaRPr lang="zh-TW" altLang="en-US" sz="36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28"/>
          <p:cNvSpPr txBox="1">
            <a:spLocks noGrp="1"/>
          </p:cNvSpPr>
          <p:nvPr>
            <p:ph type="title"/>
          </p:nvPr>
        </p:nvSpPr>
        <p:spPr>
          <a:xfrm>
            <a:off x="323528" y="548680"/>
            <a:ext cx="8229600" cy="1728192"/>
          </a:xfrm>
          <a:prstGeom prst="rect">
            <a:avLst/>
          </a:prstGeom>
          <a:solidFill>
            <a:schemeClr val="accent5"/>
          </a:solidFill>
          <a:ln w="25400" cap="flat" cmpd="sng">
            <a:solidFill>
              <a:srgbClr val="367D9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Clr>
                <a:schemeClr val="lt1"/>
              </a:buClr>
              <a:buSzPts val="4800"/>
            </a:pPr>
            <a:r>
              <a:rPr lang="zh-TW" sz="4800" b="1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大學選材變革，繁星、特殊選</a:t>
            </a:r>
            <a:r>
              <a:rPr lang="zh-TW" sz="4800" b="1" dirty="0" smtClean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才</a:t>
            </a:r>
            <a:r>
              <a:rPr lang="zh-TW" altLang="zh-TW" sz="4800" b="1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，</a:t>
            </a:r>
            <a:r>
              <a:rPr lang="zh-TW" altLang="en-US" sz="4800" b="1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致先機</a:t>
            </a:r>
            <a:r>
              <a:rPr lang="zh-TW" sz="4800" b="1" dirty="0" smtClean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，</a:t>
            </a:r>
            <a:r>
              <a:rPr lang="zh-TW" sz="4800" b="1" u="sng" dirty="0">
                <a:solidFill>
                  <a:schemeClr val="hlink"/>
                </a:solidFill>
                <a:latin typeface="Microsoft JhengHei"/>
                <a:ea typeface="Microsoft JhengHei"/>
                <a:cs typeface="Microsoft JhengHei"/>
                <a:sym typeface="Microsoft JhengHei"/>
                <a:hlinkClick r:id="rId3"/>
              </a:rPr>
              <a:t>逆轉勝</a:t>
            </a:r>
            <a:r>
              <a:rPr lang="zh-TW" sz="4800" b="1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! </a:t>
            </a:r>
            <a:endParaRPr sz="4800" b="1" dirty="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32" name="Google Shape;232;p2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altLang="zh-TW"/>
              <a:t>17</a:t>
            </a:fld>
            <a:endParaRPr/>
          </a:p>
        </p:txBody>
      </p:sp>
      <p:pic>
        <p:nvPicPr>
          <p:cNvPr id="6" name="圖片 5" descr="https://www.shsh.tn.edu.tw/uploads/newsfile/18916_ItABWP_l.jp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8" t="16471" r="1890" b="14156"/>
          <a:stretch/>
        </p:blipFill>
        <p:spPr bwMode="auto">
          <a:xfrm>
            <a:off x="323528" y="2276872"/>
            <a:ext cx="8229600" cy="435252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文字方塊 6"/>
          <p:cNvSpPr txBox="1"/>
          <p:nvPr/>
        </p:nvSpPr>
        <p:spPr>
          <a:xfrm>
            <a:off x="323528" y="2273026"/>
            <a:ext cx="19167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600" b="1" dirty="0" smtClean="0">
                <a:solidFill>
                  <a:srgbClr val="FFFF00"/>
                </a:solidFill>
              </a:rPr>
              <a:t>110</a:t>
            </a:r>
            <a:r>
              <a:rPr lang="zh-TW" altLang="en-US" sz="3600" b="1" dirty="0" smtClean="0">
                <a:solidFill>
                  <a:srgbClr val="FFFF00"/>
                </a:solidFill>
              </a:rPr>
              <a:t>繁星</a:t>
            </a:r>
            <a:endParaRPr lang="zh-TW" altLang="en-US" sz="36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3699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26"/>
          <p:cNvSpPr txBox="1">
            <a:spLocks noGrp="1"/>
          </p:cNvSpPr>
          <p:nvPr>
            <p:ph type="title"/>
          </p:nvPr>
        </p:nvSpPr>
        <p:spPr>
          <a:xfrm>
            <a:off x="323528" y="548680"/>
            <a:ext cx="8229600" cy="1728192"/>
          </a:xfrm>
          <a:prstGeom prst="rect">
            <a:avLst/>
          </a:prstGeom>
          <a:solidFill>
            <a:schemeClr val="accent5"/>
          </a:solidFill>
          <a:ln w="25400" cap="flat" cmpd="sng">
            <a:solidFill>
              <a:srgbClr val="367D9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Clr>
                <a:schemeClr val="lt1"/>
              </a:buClr>
              <a:buSzPts val="4800"/>
            </a:pPr>
            <a:r>
              <a:rPr lang="zh-TW" sz="4800" b="1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大學選材變革，繁星、特殊選才</a:t>
            </a:r>
            <a:r>
              <a:rPr lang="zh-TW" sz="4800" b="1" dirty="0" smtClean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，</a:t>
            </a:r>
            <a:r>
              <a:rPr lang="zh-TW" altLang="en-US" sz="4800" b="1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致先機，</a:t>
            </a:r>
            <a:r>
              <a:rPr lang="zh-TW" sz="4800" b="1" u="sng" dirty="0" smtClean="0">
                <a:solidFill>
                  <a:schemeClr val="hlink"/>
                </a:solidFill>
                <a:latin typeface="Microsoft JhengHei"/>
                <a:ea typeface="Microsoft JhengHei"/>
                <a:cs typeface="Microsoft JhengHei"/>
                <a:sym typeface="Microsoft JhengHei"/>
                <a:hlinkClick r:id="rId3"/>
              </a:rPr>
              <a:t>逆轉</a:t>
            </a:r>
            <a:r>
              <a:rPr lang="zh-TW" sz="4800" b="1" u="sng" dirty="0">
                <a:solidFill>
                  <a:schemeClr val="hlink"/>
                </a:solidFill>
                <a:latin typeface="Microsoft JhengHei"/>
                <a:ea typeface="Microsoft JhengHei"/>
                <a:cs typeface="Microsoft JhengHei"/>
                <a:sym typeface="Microsoft JhengHei"/>
                <a:hlinkClick r:id="rId3"/>
              </a:rPr>
              <a:t>勝</a:t>
            </a:r>
            <a:r>
              <a:rPr lang="zh-TW" sz="4800" b="1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! </a:t>
            </a:r>
            <a:endParaRPr sz="4800" b="1" dirty="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14" name="Google Shape;214;p2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altLang="zh-TW"/>
              <a:t>18</a:t>
            </a:fld>
            <a:endParaRPr/>
          </a:p>
        </p:txBody>
      </p:sp>
      <p:grpSp>
        <p:nvGrpSpPr>
          <p:cNvPr id="215" name="Google Shape;215;p26"/>
          <p:cNvGrpSpPr/>
          <p:nvPr/>
        </p:nvGrpSpPr>
        <p:grpSpPr>
          <a:xfrm>
            <a:off x="1214820" y="2497499"/>
            <a:ext cx="6987348" cy="4151995"/>
            <a:chOff x="0" y="1654314"/>
            <a:chExt cx="8085137" cy="1757878"/>
          </a:xfrm>
        </p:grpSpPr>
        <p:sp>
          <p:nvSpPr>
            <p:cNvPr id="216" name="Google Shape;216;p26"/>
            <p:cNvSpPr/>
            <p:nvPr/>
          </p:nvSpPr>
          <p:spPr>
            <a:xfrm>
              <a:off x="0" y="1718407"/>
              <a:ext cx="8085137" cy="1629692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" name="Google Shape;217;p26"/>
            <p:cNvSpPr txBox="1"/>
            <p:nvPr/>
          </p:nvSpPr>
          <p:spPr>
            <a:xfrm>
              <a:off x="206314" y="1654314"/>
              <a:ext cx="7878823" cy="17578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2800" b="1" i="0" u="sng" strike="noStrike" cap="none" dirty="0">
                  <a:solidFill>
                    <a:schemeClr val="hlink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  <a:hlinkClick r:id="rId4"/>
                </a:rPr>
                <a:t>109年</a:t>
              </a:r>
              <a:r>
                <a:rPr lang="zh-TW" sz="2800" b="1" i="0" u="none" strike="noStrike" cap="none" dirty="0">
                  <a:solidFill>
                    <a:schemeClr val="lt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大學繁星，再創佳績！錄取人次創新高達82人，錄取率達75%！古同學57級分(四科) ，錄取台大材料！</a:t>
              </a:r>
              <a:endParaRPr sz="2800" b="1" i="0" u="none" strike="noStrike" cap="none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rPr lang="zh-TW" sz="2800" b="1" i="0" u="sng" strike="noStrike" cap="none" dirty="0">
                  <a:solidFill>
                    <a:schemeClr val="hlink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  <a:hlinkClick r:id="rId5"/>
                </a:rPr>
                <a:t>110年</a:t>
              </a:r>
              <a:r>
                <a:rPr lang="zh-TW" sz="2800" b="1" i="0" u="none" strike="noStrike" cap="none" dirty="0">
                  <a:solidFill>
                    <a:schemeClr val="lt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成績創新高，錄取83人，錄取率79%!錄取台成政等系</a:t>
              </a:r>
              <a:r>
                <a:rPr lang="zh-TW" sz="2800" b="1" i="0" u="none" strike="noStrike" cap="none" dirty="0" smtClean="0">
                  <a:solidFill>
                    <a:schemeClr val="lt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。</a:t>
              </a:r>
              <a:endParaRPr lang="en-US" altLang="zh-TW" sz="2800" b="1" i="0" u="none" strike="noStrike" cap="none" dirty="0" smtClean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rPr lang="en-US" altLang="zh-TW" sz="2800" b="1" dirty="0" smtClean="0">
                  <a:solidFill>
                    <a:schemeClr val="lt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  <a:hlinkClick r:id="rId6"/>
                </a:rPr>
                <a:t>111</a:t>
              </a:r>
              <a:r>
                <a:rPr lang="zh-TW" altLang="en-US" sz="2800" b="1" dirty="0" smtClean="0">
                  <a:solidFill>
                    <a:schemeClr val="lt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  <a:hlinkClick r:id="rId6"/>
                </a:rPr>
                <a:t>年</a:t>
              </a:r>
              <a:r>
                <a:rPr lang="zh-TW" altLang="en-US" sz="2800" b="1" dirty="0" smtClean="0">
                  <a:solidFill>
                    <a:schemeClr val="lt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特殊選材，成績亮眼；大學繁星錄取</a:t>
              </a:r>
              <a:r>
                <a:rPr lang="en-US" altLang="zh-TW" sz="2800" b="1" dirty="0" smtClean="0">
                  <a:solidFill>
                    <a:schemeClr val="lt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76</a:t>
              </a:r>
              <a:r>
                <a:rPr lang="zh-TW" altLang="en-US" sz="2800" b="1" dirty="0" smtClean="0">
                  <a:solidFill>
                    <a:schemeClr val="lt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位錄取率</a:t>
              </a:r>
              <a:r>
                <a:rPr lang="en-US" altLang="zh-TW" sz="2800" b="1" dirty="0" smtClean="0">
                  <a:solidFill>
                    <a:schemeClr val="lt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64%</a:t>
              </a:r>
              <a:r>
                <a:rPr lang="zh-TW" altLang="en-US" sz="2800" b="1" dirty="0" smtClean="0">
                  <a:solidFill>
                    <a:schemeClr val="lt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，繁星醫學一階通過</a:t>
              </a:r>
              <a:r>
                <a:rPr lang="en-US" altLang="zh-TW" sz="2800" b="1" dirty="0" smtClean="0">
                  <a:solidFill>
                    <a:schemeClr val="lt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1</a:t>
              </a:r>
              <a:r>
                <a:rPr lang="zh-TW" altLang="en-US" sz="2800" b="1" dirty="0" smtClean="0">
                  <a:solidFill>
                    <a:schemeClr val="lt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位，升學成績亮眼。</a:t>
              </a:r>
              <a:endParaRPr sz="2800" b="0" i="0" u="none" strike="noStrike" cap="none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27"/>
          <p:cNvSpPr txBox="1">
            <a:spLocks noGrp="1"/>
          </p:cNvSpPr>
          <p:nvPr>
            <p:ph type="title"/>
          </p:nvPr>
        </p:nvSpPr>
        <p:spPr>
          <a:xfrm>
            <a:off x="323528" y="548680"/>
            <a:ext cx="8229600" cy="1728192"/>
          </a:xfrm>
          <a:prstGeom prst="rect">
            <a:avLst/>
          </a:prstGeom>
          <a:solidFill>
            <a:schemeClr val="accent5"/>
          </a:solidFill>
          <a:ln w="25400" cap="flat" cmpd="sng">
            <a:solidFill>
              <a:srgbClr val="367D9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Clr>
                <a:schemeClr val="lt1"/>
              </a:buClr>
              <a:buSzPts val="4800"/>
            </a:pPr>
            <a:r>
              <a:rPr lang="zh-TW" sz="4800" b="1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大學選材變革，繁星、特殊選</a:t>
            </a:r>
            <a:r>
              <a:rPr lang="zh-TW" sz="4800" b="1" dirty="0" smtClean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才</a:t>
            </a:r>
            <a:r>
              <a:rPr lang="zh-TW" altLang="zh-TW" sz="4800" b="1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，</a:t>
            </a:r>
            <a:r>
              <a:rPr lang="zh-TW" altLang="en-US" sz="4800" b="1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致先機</a:t>
            </a:r>
            <a:r>
              <a:rPr lang="zh-TW" sz="4800" b="1" dirty="0" smtClean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，</a:t>
            </a:r>
            <a:r>
              <a:rPr lang="zh-TW" sz="4800" b="1" u="sng" dirty="0">
                <a:solidFill>
                  <a:schemeClr val="hlink"/>
                </a:solidFill>
                <a:latin typeface="Microsoft JhengHei"/>
                <a:ea typeface="Microsoft JhengHei"/>
                <a:cs typeface="Microsoft JhengHei"/>
                <a:sym typeface="Microsoft JhengHei"/>
                <a:hlinkClick r:id="rId3"/>
              </a:rPr>
              <a:t>逆轉勝</a:t>
            </a:r>
            <a:r>
              <a:rPr lang="zh-TW" sz="4800" b="1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! </a:t>
            </a:r>
            <a:endParaRPr sz="4800" b="1" dirty="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23" name="Google Shape;223;p27"/>
          <p:cNvSpPr txBox="1"/>
          <p:nvPr/>
        </p:nvSpPr>
        <p:spPr>
          <a:xfrm>
            <a:off x="2009645" y="3714639"/>
            <a:ext cx="4396464" cy="1965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6675" tIns="106675" rIns="106675" bIns="10667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zh-TW" sz="3600" b="1" i="0" u="none" strike="noStrike" cap="none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大學</a:t>
            </a:r>
            <a:r>
              <a:rPr lang="zh-TW" sz="3600" b="1" i="0" u="sng" strike="noStrike" cap="none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繁星申請</a:t>
            </a:r>
            <a:r>
              <a:rPr lang="zh-TW" sz="3600" b="1" i="0" u="none" strike="noStrike" cap="none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重視</a:t>
            </a:r>
            <a:r>
              <a:rPr lang="zh-TW" sz="3600" b="1" i="1" u="none" strike="noStrike" cap="none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在校表現</a:t>
            </a:r>
            <a:r>
              <a:rPr lang="zh-TW" sz="3600" b="1" i="0" u="none" strike="noStrike" cap="none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，在善化高中，您嶄露頭角的機會絕佳！</a:t>
            </a:r>
            <a:endParaRPr sz="3600" b="0" i="0" u="none" strike="noStrike" cap="none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24" name="Google Shape;224;p2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altLang="zh-TW"/>
              <a:t>19</a:t>
            </a:fld>
            <a:endParaRPr/>
          </a:p>
        </p:txBody>
      </p:sp>
      <p:sp>
        <p:nvSpPr>
          <p:cNvPr id="2" name="文字方塊 1"/>
          <p:cNvSpPr txBox="1"/>
          <p:nvPr/>
        </p:nvSpPr>
        <p:spPr>
          <a:xfrm>
            <a:off x="323528" y="2414016"/>
            <a:ext cx="82296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zh-TW" altLang="en-US" sz="2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繁星推薦</a:t>
            </a:r>
            <a:r>
              <a:rPr lang="en-US" altLang="zh-TW" sz="2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en-US" sz="2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高中每學群推</a:t>
            </a:r>
            <a:r>
              <a:rPr lang="en-US" altLang="zh-TW" sz="2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lang="zh-TW" altLang="en-US" sz="2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個學生，大學第一階錄取各高中至多一個。</a:t>
            </a:r>
            <a:endParaRPr lang="en-US" altLang="zh-TW" sz="2800" b="1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zh-TW" altLang="en-US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明星</a:t>
            </a:r>
            <a:r>
              <a:rPr lang="zh-TW" altLang="en-US" sz="2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高中學生多，</a:t>
            </a:r>
            <a:r>
              <a:rPr lang="en-US" altLang="zh-TW" sz="2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1%</a:t>
            </a:r>
            <a:r>
              <a:rPr lang="zh-TW" altLang="en-US" sz="2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學生多，多位</a:t>
            </a:r>
            <a:r>
              <a:rPr lang="en-US" altLang="zh-TW" sz="2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1%</a:t>
            </a:r>
            <a:r>
              <a:rPr lang="zh-TW" altLang="en-US" sz="2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爭取台大，台大錄取高中一位，未爭取到推薦即放棄別校推薦改為申請，其餘</a:t>
            </a:r>
            <a:r>
              <a:rPr lang="en-US" altLang="zh-TW" sz="2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lang="zh-TW" altLang="en-US" sz="2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en-US" altLang="zh-TW" sz="2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3%</a:t>
            </a:r>
            <a:r>
              <a:rPr lang="zh-TW" altLang="en-US" sz="2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推清、交、政。</a:t>
            </a:r>
            <a:endParaRPr lang="en-US" altLang="zh-TW" sz="2800" b="1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zh-TW" altLang="en-US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社區</a:t>
            </a:r>
            <a:r>
              <a:rPr lang="zh-TW" altLang="en-US" sz="2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高中學生少，</a:t>
            </a:r>
            <a:r>
              <a:rPr lang="en-US" altLang="zh-TW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1%</a:t>
            </a:r>
            <a:r>
              <a:rPr lang="zh-TW" altLang="en-US" sz="2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學生少，</a:t>
            </a:r>
            <a:r>
              <a:rPr lang="en-US" altLang="zh-TW" sz="2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lang="en-US" altLang="zh-TW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%</a:t>
            </a:r>
            <a:r>
              <a:rPr lang="zh-TW" altLang="en-US" sz="2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爭取分散推台大、清大、交、政等，大學錄取</a:t>
            </a:r>
            <a:r>
              <a:rPr lang="zh-TW" altLang="en-US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高中一位</a:t>
            </a:r>
            <a:r>
              <a:rPr lang="zh-TW" altLang="en-US" sz="2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，每位學生相對優於明星高中的</a:t>
            </a:r>
            <a:r>
              <a:rPr lang="en-US" altLang="zh-TW" sz="2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lang="zh-TW" altLang="en-US" sz="2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en-US" altLang="zh-TW" sz="2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3%</a:t>
            </a:r>
            <a:r>
              <a:rPr lang="zh-TW" altLang="en-US" sz="2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zh-TW" altLang="en-US" sz="28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82448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solidFill>
            <a:schemeClr val="accent1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Microsoft JhengHei"/>
              <a:buNone/>
            </a:pPr>
            <a:r>
              <a:rPr lang="zh-TW" sz="4800"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選高中有什麼好</a:t>
            </a:r>
            <a:endParaRPr sz="48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04" name="Google Shape;104;p1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altLang="zh-TW"/>
              <a:t>2</a:t>
            </a:fld>
            <a:endParaRPr/>
          </a:p>
        </p:txBody>
      </p:sp>
      <p:pic>
        <p:nvPicPr>
          <p:cNvPr id="105" name="Google Shape;105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95846" y="2109085"/>
            <a:ext cx="6224154" cy="32488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52499" y="2109085"/>
            <a:ext cx="6110848" cy="31670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27"/>
          <p:cNvSpPr txBox="1">
            <a:spLocks noGrp="1"/>
          </p:cNvSpPr>
          <p:nvPr>
            <p:ph type="title"/>
          </p:nvPr>
        </p:nvSpPr>
        <p:spPr>
          <a:xfrm>
            <a:off x="323528" y="548680"/>
            <a:ext cx="8229600" cy="1728192"/>
          </a:xfrm>
          <a:prstGeom prst="rect">
            <a:avLst/>
          </a:prstGeom>
          <a:solidFill>
            <a:schemeClr val="accent5"/>
          </a:solidFill>
          <a:ln w="25400" cap="flat" cmpd="sng">
            <a:solidFill>
              <a:srgbClr val="367D9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Clr>
                <a:schemeClr val="lt1"/>
              </a:buClr>
              <a:buSzPts val="4800"/>
            </a:pPr>
            <a:r>
              <a:rPr lang="zh-TW" sz="4800" b="1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大學選材變革，繁星、特殊選</a:t>
            </a:r>
            <a:r>
              <a:rPr lang="zh-TW" sz="4800" b="1" dirty="0" smtClean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才</a:t>
            </a:r>
            <a:r>
              <a:rPr lang="zh-TW" altLang="zh-TW" sz="4800" b="1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，</a:t>
            </a:r>
            <a:r>
              <a:rPr lang="zh-TW" altLang="en-US" sz="4800" b="1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致先機</a:t>
            </a:r>
            <a:r>
              <a:rPr lang="zh-TW" sz="4800" b="1" dirty="0" smtClean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，</a:t>
            </a:r>
            <a:r>
              <a:rPr lang="zh-TW" sz="4800" b="1" u="sng" dirty="0">
                <a:solidFill>
                  <a:schemeClr val="hlink"/>
                </a:solidFill>
                <a:latin typeface="Microsoft JhengHei"/>
                <a:ea typeface="Microsoft JhengHei"/>
                <a:cs typeface="Microsoft JhengHei"/>
                <a:sym typeface="Microsoft JhengHei"/>
                <a:hlinkClick r:id="rId3"/>
              </a:rPr>
              <a:t>逆轉勝</a:t>
            </a:r>
            <a:r>
              <a:rPr lang="zh-TW" sz="4800" b="1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! </a:t>
            </a:r>
            <a:endParaRPr sz="4800" b="1" dirty="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23" name="Google Shape;223;p27"/>
          <p:cNvSpPr txBox="1"/>
          <p:nvPr/>
        </p:nvSpPr>
        <p:spPr>
          <a:xfrm>
            <a:off x="2009645" y="3714639"/>
            <a:ext cx="4396464" cy="1965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6675" tIns="106675" rIns="106675" bIns="10667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zh-TW" sz="3600" b="1" i="0" u="none" strike="noStrike" cap="none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大學</a:t>
            </a:r>
            <a:r>
              <a:rPr lang="zh-TW" sz="3600" b="1" i="0" u="sng" strike="noStrike" cap="none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繁星申請</a:t>
            </a:r>
            <a:r>
              <a:rPr lang="zh-TW" sz="3600" b="1" i="0" u="none" strike="noStrike" cap="none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重視</a:t>
            </a:r>
            <a:r>
              <a:rPr lang="zh-TW" sz="3600" b="1" i="1" u="none" strike="noStrike" cap="none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在校表現</a:t>
            </a:r>
            <a:r>
              <a:rPr lang="zh-TW" sz="3600" b="1" i="0" u="none" strike="noStrike" cap="none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，在善化高中，您嶄露頭角的機會絕佳！</a:t>
            </a:r>
            <a:endParaRPr sz="3600" b="0" i="0" u="none" strike="noStrike" cap="none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24" name="Google Shape;224;p2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altLang="zh-TW"/>
              <a:t>20</a:t>
            </a:fld>
            <a:endParaRPr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28" y="2276872"/>
            <a:ext cx="8299264" cy="4288520"/>
          </a:xfrm>
          <a:prstGeom prst="rect">
            <a:avLst/>
          </a:prstGeom>
        </p:spPr>
      </p:pic>
      <p:sp>
        <p:nvSpPr>
          <p:cNvPr id="2" name="文字方塊 1"/>
          <p:cNvSpPr txBox="1"/>
          <p:nvPr/>
        </p:nvSpPr>
        <p:spPr>
          <a:xfrm>
            <a:off x="3639069" y="2885450"/>
            <a:ext cx="3503603" cy="2862322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zh-TW" altLang="en-US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繁星錄取標準普遍比申請低</a:t>
            </a:r>
            <a:endParaRPr lang="zh-TW" altLang="en-US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17130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2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altLang="zh-TW"/>
              <a:t>21</a:t>
            </a:fld>
            <a:endParaRPr/>
          </a:p>
        </p:txBody>
      </p:sp>
      <p:sp>
        <p:nvSpPr>
          <p:cNvPr id="238" name="Google Shape;238;p2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dirty="0"/>
          </a:p>
        </p:txBody>
      </p:sp>
      <p:sp>
        <p:nvSpPr>
          <p:cNvPr id="243" name="Google Shape;243;p29"/>
          <p:cNvSpPr txBox="1"/>
          <p:nvPr/>
        </p:nvSpPr>
        <p:spPr>
          <a:xfrm>
            <a:off x="5475714" y="4087200"/>
            <a:ext cx="2475456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400" b="1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錄取標準:</a:t>
            </a:r>
            <a:r>
              <a:rPr lang="zh-TW" sz="1400" b="1" i="0" u="none" strike="noStrike" cap="none" dirty="0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星22</a:t>
            </a:r>
            <a:r>
              <a:rPr lang="zh-TW" sz="1400" b="1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% </a:t>
            </a:r>
            <a:r>
              <a:rPr lang="zh-TW" sz="1400" b="1" i="0" u="none" strike="noStrike" cap="none" dirty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/</a:t>
            </a:r>
            <a:r>
              <a:rPr lang="zh-TW" sz="1400" b="1" i="0" u="none" strike="noStrike" cap="none" dirty="0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申</a:t>
            </a:r>
            <a:r>
              <a:rPr lang="zh-TW" sz="1400" b="1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數自27</a:t>
            </a:r>
            <a:endParaRPr sz="1400" b="1" i="0" u="none" strike="noStrike" cap="none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7750" y="182880"/>
            <a:ext cx="7048500" cy="6464808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3603798" y="1060132"/>
            <a:ext cx="42143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星</a:t>
            </a:r>
            <a:r>
              <a:rPr lang="en-US" altLang="zh-TW" sz="1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:4%</a:t>
            </a:r>
            <a:r>
              <a:rPr lang="zh-TW" altLang="en-US" sz="1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，國英數</a:t>
            </a:r>
            <a:r>
              <a:rPr lang="en-US" altLang="zh-TW" sz="1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A</a:t>
            </a:r>
            <a:r>
              <a:rPr lang="zh-TW" altLang="en-US" sz="1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自</a:t>
            </a:r>
            <a:r>
              <a:rPr lang="en-US" altLang="zh-TW" sz="1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47</a:t>
            </a:r>
            <a:r>
              <a:rPr lang="zh-TW" altLang="en-US" sz="1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 </a:t>
            </a:r>
            <a:r>
              <a:rPr lang="en-US" altLang="zh-TW" sz="1800" b="1" dirty="0" smtClean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1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申</a:t>
            </a:r>
            <a:r>
              <a:rPr lang="en-US" altLang="zh-TW" sz="1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en-US" sz="1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自</a:t>
            </a:r>
            <a:r>
              <a:rPr lang="en-US" altLang="zh-TW" sz="1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13</a:t>
            </a:r>
            <a:r>
              <a:rPr lang="zh-TW" altLang="en-US" sz="1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數</a:t>
            </a:r>
            <a:r>
              <a:rPr lang="en-US" altLang="zh-TW" sz="1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A10</a:t>
            </a:r>
            <a:endParaRPr lang="zh-TW" altLang="en-US" sz="1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3603798" y="1598814"/>
            <a:ext cx="42143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星</a:t>
            </a:r>
            <a:r>
              <a:rPr lang="en-US" altLang="zh-TW" sz="1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:2%</a:t>
            </a:r>
            <a:r>
              <a:rPr lang="zh-TW" altLang="en-US" sz="1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1800" b="1" dirty="0" smtClean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1800" b="1" dirty="0" smtClean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1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申</a:t>
            </a:r>
            <a:r>
              <a:rPr lang="en-US" altLang="zh-TW" sz="1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en-US" sz="1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國英</a:t>
            </a:r>
            <a:r>
              <a:rPr lang="en-US" altLang="zh-TW" sz="1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B</a:t>
            </a:r>
            <a:r>
              <a:rPr lang="zh-TW" altLang="en-US" sz="1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社</a:t>
            </a:r>
            <a:r>
              <a:rPr lang="en-US" altLang="zh-TW" sz="1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54</a:t>
            </a:r>
            <a:r>
              <a:rPr lang="zh-TW" altLang="en-US" sz="1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，社</a:t>
            </a:r>
            <a:r>
              <a:rPr lang="en-US" altLang="zh-TW" sz="1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14</a:t>
            </a:r>
            <a:r>
              <a:rPr lang="zh-TW" altLang="en-US" sz="1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，國英</a:t>
            </a:r>
            <a:r>
              <a:rPr lang="en-US" altLang="zh-TW" sz="1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28</a:t>
            </a:r>
            <a:endParaRPr lang="zh-TW" altLang="en-US" sz="1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3603798" y="2220114"/>
            <a:ext cx="42143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星</a:t>
            </a:r>
            <a:r>
              <a:rPr lang="en-US" altLang="zh-TW" sz="1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:5%</a:t>
            </a:r>
            <a:r>
              <a:rPr lang="zh-TW" altLang="en-US" sz="1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1800" b="1" dirty="0" smtClean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1800" b="1" dirty="0" smtClean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1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申</a:t>
            </a:r>
            <a:r>
              <a:rPr lang="en-US" altLang="zh-TW" sz="1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en-US" sz="1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數</a:t>
            </a:r>
            <a:r>
              <a:rPr lang="en-US" altLang="zh-TW" sz="1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A10</a:t>
            </a:r>
            <a:r>
              <a:rPr lang="zh-TW" altLang="en-US" sz="1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，英</a:t>
            </a:r>
            <a:r>
              <a:rPr lang="en-US" altLang="zh-TW" sz="1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12</a:t>
            </a:r>
            <a:r>
              <a:rPr lang="zh-TW" altLang="en-US" sz="1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，國</a:t>
            </a:r>
            <a:r>
              <a:rPr lang="en-US" altLang="zh-TW" sz="1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13</a:t>
            </a:r>
            <a:endParaRPr lang="zh-TW" altLang="en-US" sz="1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3603798" y="2491559"/>
            <a:ext cx="52018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星</a:t>
            </a:r>
            <a:r>
              <a:rPr lang="en-US" altLang="zh-TW" sz="1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:2%</a:t>
            </a:r>
            <a:r>
              <a:rPr lang="zh-TW" altLang="en-US" sz="1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；國英數</a:t>
            </a:r>
            <a:r>
              <a:rPr lang="en-US" altLang="zh-TW" sz="1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B</a:t>
            </a:r>
            <a:r>
              <a:rPr lang="zh-TW" altLang="en-US" sz="1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社</a:t>
            </a:r>
            <a:r>
              <a:rPr lang="en-US" altLang="zh-TW" sz="1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48</a:t>
            </a:r>
            <a:r>
              <a:rPr lang="zh-TW" altLang="en-US" sz="1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1800" b="1" dirty="0" smtClean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1800" b="1" dirty="0" smtClean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1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申</a:t>
            </a:r>
            <a:r>
              <a:rPr lang="en-US" altLang="zh-TW" sz="1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en-US" sz="1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國英</a:t>
            </a:r>
            <a:r>
              <a:rPr lang="en-US" altLang="zh-TW" sz="1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28</a:t>
            </a:r>
            <a:r>
              <a:rPr lang="zh-TW" altLang="en-US" sz="1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，國英</a:t>
            </a:r>
            <a:r>
              <a:rPr lang="en-US" altLang="zh-TW" sz="1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B</a:t>
            </a:r>
            <a:r>
              <a:rPr lang="zh-TW" altLang="en-US" sz="1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社</a:t>
            </a:r>
            <a:r>
              <a:rPr lang="en-US" altLang="zh-TW" sz="1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55</a:t>
            </a:r>
            <a:endParaRPr lang="zh-TW" altLang="en-US" sz="1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3603798" y="2791318"/>
            <a:ext cx="52018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星</a:t>
            </a:r>
            <a:r>
              <a:rPr lang="en-US" altLang="zh-TW" sz="1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:11%</a:t>
            </a:r>
            <a:r>
              <a:rPr lang="zh-TW" altLang="en-US" sz="1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1800" b="1" dirty="0" smtClean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1800" b="1" dirty="0" smtClean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1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申</a:t>
            </a:r>
            <a:r>
              <a:rPr lang="en-US" altLang="zh-TW" sz="1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en-US" sz="1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國英</a:t>
            </a:r>
            <a:r>
              <a:rPr lang="en-US" altLang="zh-TW" sz="1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24</a:t>
            </a:r>
            <a:r>
              <a:rPr lang="zh-TW" altLang="en-US" sz="1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，自</a:t>
            </a:r>
            <a:r>
              <a:rPr lang="en-US" altLang="zh-TW" sz="1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13</a:t>
            </a:r>
            <a:r>
              <a:rPr lang="zh-TW" altLang="en-US" sz="1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en-US" altLang="zh-TW" sz="1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A11</a:t>
            </a:r>
            <a:endParaRPr lang="zh-TW" altLang="en-US" sz="1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/>
      <p:bldP spid="14" grpId="0"/>
      <p:bldP spid="15" grpId="0"/>
      <p:bldP spid="1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mtClean="0"/>
              <a:t>22</a:t>
            </a:fld>
            <a:endParaRPr lang="zh-TW" altLang="en-US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362" y="283464"/>
            <a:ext cx="7153275" cy="6438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472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36"/>
          <p:cNvSpPr txBox="1">
            <a:spLocks noGrp="1"/>
          </p:cNvSpPr>
          <p:nvPr>
            <p:ph type="title"/>
          </p:nvPr>
        </p:nvSpPr>
        <p:spPr>
          <a:xfrm>
            <a:off x="642910" y="500042"/>
            <a:ext cx="8229600" cy="1776830"/>
          </a:xfrm>
          <a:prstGeom prst="rect">
            <a:avLst/>
          </a:prstGeom>
          <a:solidFill>
            <a:schemeClr val="accent2"/>
          </a:solidFill>
          <a:ln w="25400" cap="flat" cmpd="sng">
            <a:solidFill>
              <a:srgbClr val="8C3A3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959"/>
              <a:buFont typeface="Calibri"/>
              <a:buNone/>
            </a:pPr>
            <a:r>
              <a:rPr lang="zh-TW" sz="3959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zh-TW" sz="3959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zh-TW" sz="3959"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大台南正中心，交通便利，潛</a:t>
            </a:r>
            <a:br>
              <a:rPr lang="zh-TW" sz="3959"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lang="zh-TW" sz="3959"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       力無限！</a:t>
            </a:r>
            <a:br>
              <a:rPr lang="zh-TW" sz="3959"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endParaRPr sz="3959" b="1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grpSp>
        <p:nvGrpSpPr>
          <p:cNvPr id="321" name="Google Shape;321;p36"/>
          <p:cNvGrpSpPr/>
          <p:nvPr/>
        </p:nvGrpSpPr>
        <p:grpSpPr>
          <a:xfrm>
            <a:off x="642910" y="2312627"/>
            <a:ext cx="8229600" cy="1651215"/>
            <a:chOff x="0" y="309940"/>
            <a:chExt cx="8229600" cy="1651215"/>
          </a:xfrm>
        </p:grpSpPr>
        <p:sp>
          <p:nvSpPr>
            <p:cNvPr id="322" name="Google Shape;322;p36"/>
            <p:cNvSpPr/>
            <p:nvPr/>
          </p:nvSpPr>
          <p:spPr>
            <a:xfrm>
              <a:off x="0" y="309940"/>
              <a:ext cx="8229600" cy="1651215"/>
            </a:xfrm>
            <a:prstGeom prst="roundRect">
              <a:avLst>
                <a:gd name="adj" fmla="val 16667"/>
              </a:avLst>
            </a:prstGeom>
            <a:solidFill>
              <a:schemeClr val="accent4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" name="Google Shape;323;p36"/>
            <p:cNvSpPr txBox="1"/>
            <p:nvPr/>
          </p:nvSpPr>
          <p:spPr>
            <a:xfrm>
              <a:off x="80606" y="390546"/>
              <a:ext cx="8068388" cy="149000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zh-TW" sz="2400" b="1" i="0" u="none" strike="noStrike" cap="none">
                  <a:solidFill>
                    <a:schemeClr val="lt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就近入學，節省通勤時間，花得少、睡得飽！</a:t>
              </a:r>
              <a:endParaRPr sz="2400" b="1" i="0" u="none" strike="noStrike" cap="none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</p:grpSp>
      <p:sp>
        <p:nvSpPr>
          <p:cNvPr id="324" name="Google Shape;324;p3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altLang="zh-TW"/>
              <a:t>23</a:t>
            </a:fld>
            <a:endParaRPr/>
          </a:p>
        </p:txBody>
      </p:sp>
      <p:grpSp>
        <p:nvGrpSpPr>
          <p:cNvPr id="325" name="Google Shape;325;p36"/>
          <p:cNvGrpSpPr/>
          <p:nvPr/>
        </p:nvGrpSpPr>
        <p:grpSpPr>
          <a:xfrm>
            <a:off x="642910" y="3522320"/>
            <a:ext cx="8229600" cy="943487"/>
            <a:chOff x="0" y="1666165"/>
            <a:chExt cx="8229600" cy="943487"/>
          </a:xfrm>
        </p:grpSpPr>
        <p:sp>
          <p:nvSpPr>
            <p:cNvPr id="326" name="Google Shape;326;p36"/>
            <p:cNvSpPr/>
            <p:nvPr/>
          </p:nvSpPr>
          <p:spPr>
            <a:xfrm>
              <a:off x="0" y="1666165"/>
              <a:ext cx="8229600" cy="943487"/>
            </a:xfrm>
            <a:prstGeom prst="roundRect">
              <a:avLst>
                <a:gd name="adj" fmla="val 16667"/>
              </a:avLst>
            </a:prstGeom>
            <a:solidFill>
              <a:srgbClr val="5D5AAE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" name="Google Shape;327;p36"/>
            <p:cNvSpPr txBox="1"/>
            <p:nvPr/>
          </p:nvSpPr>
          <p:spPr>
            <a:xfrm>
              <a:off x="46057" y="1712222"/>
              <a:ext cx="8137486" cy="85137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zh-TW" sz="2400" b="1" i="0" u="none" strike="noStrike" cap="none">
                  <a:solidFill>
                    <a:schemeClr val="lt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善化火車及公車轉運站，為全市交通中樞點，走路只要8分鐘即可進校門</a:t>
              </a:r>
              <a:endParaRPr sz="2400" b="1" i="0" u="none" strike="noStrike" cap="none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</p:grpSp>
      <p:grpSp>
        <p:nvGrpSpPr>
          <p:cNvPr id="328" name="Google Shape;328;p36"/>
          <p:cNvGrpSpPr/>
          <p:nvPr/>
        </p:nvGrpSpPr>
        <p:grpSpPr>
          <a:xfrm>
            <a:off x="649211" y="4369987"/>
            <a:ext cx="8229600" cy="943487"/>
            <a:chOff x="0" y="2624038"/>
            <a:chExt cx="8229600" cy="943487"/>
          </a:xfrm>
        </p:grpSpPr>
        <p:sp>
          <p:nvSpPr>
            <p:cNvPr id="329" name="Google Shape;329;p36"/>
            <p:cNvSpPr/>
            <p:nvPr/>
          </p:nvSpPr>
          <p:spPr>
            <a:xfrm>
              <a:off x="0" y="2624038"/>
              <a:ext cx="8229600" cy="943487"/>
            </a:xfrm>
            <a:prstGeom prst="roundRect">
              <a:avLst>
                <a:gd name="adj" fmla="val 16667"/>
              </a:avLst>
            </a:prstGeom>
            <a:solidFill>
              <a:srgbClr val="5279BA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" name="Google Shape;330;p36"/>
            <p:cNvSpPr txBox="1"/>
            <p:nvPr/>
          </p:nvSpPr>
          <p:spPr>
            <a:xfrm>
              <a:off x="46057" y="2670095"/>
              <a:ext cx="8137486" cy="85137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zh-TW" sz="2400" b="1" i="0" u="none" strike="noStrike" cap="none">
                  <a:solidFill>
                    <a:schemeClr val="lt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【公車】：橘幹線、橘1、橘2、橘3、橘4、橘5、橘12、綠1、綠2、綠3、綠4、綠11</a:t>
              </a:r>
              <a:endParaRPr sz="2400" b="1" i="0" u="none" strike="noStrike" cap="none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</p:grpSp>
      <p:grpSp>
        <p:nvGrpSpPr>
          <p:cNvPr id="331" name="Google Shape;331;p36"/>
          <p:cNvGrpSpPr/>
          <p:nvPr/>
        </p:nvGrpSpPr>
        <p:grpSpPr>
          <a:xfrm>
            <a:off x="642910" y="5247427"/>
            <a:ext cx="8229600" cy="943487"/>
            <a:chOff x="0" y="3581911"/>
            <a:chExt cx="8229600" cy="943487"/>
          </a:xfrm>
        </p:grpSpPr>
        <p:sp>
          <p:nvSpPr>
            <p:cNvPr id="332" name="Google Shape;332;p36"/>
            <p:cNvSpPr/>
            <p:nvPr/>
          </p:nvSpPr>
          <p:spPr>
            <a:xfrm>
              <a:off x="0" y="3581911"/>
              <a:ext cx="8229600" cy="943487"/>
            </a:xfrm>
            <a:prstGeom prst="roundRect">
              <a:avLst>
                <a:gd name="adj" fmla="val 16667"/>
              </a:avLst>
            </a:prstGeom>
            <a:solidFill>
              <a:srgbClr val="4AA9C5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" name="Google Shape;333;p36"/>
            <p:cNvSpPr txBox="1"/>
            <p:nvPr/>
          </p:nvSpPr>
          <p:spPr>
            <a:xfrm>
              <a:off x="46057" y="3627968"/>
              <a:ext cx="8137486" cy="85137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zh-TW" sz="2400" b="1" i="0" u="none" strike="noStrike" cap="none">
                  <a:solidFill>
                    <a:schemeClr val="lt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【校車】</a:t>
              </a:r>
              <a:endParaRPr sz="2400" b="1" i="0" u="none" strike="noStrike" cap="none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15"/>
          <p:cNvPicPr preferRelativeResize="0"/>
          <p:nvPr/>
        </p:nvPicPr>
        <p:blipFill rotWithShape="1">
          <a:blip r:embed="rId3">
            <a:alphaModFix/>
          </a:blip>
          <a:srcRect b="5632"/>
          <a:stretch/>
        </p:blipFill>
        <p:spPr>
          <a:xfrm>
            <a:off x="366504" y="1549309"/>
            <a:ext cx="8458614" cy="5308691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1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altLang="zh-TW"/>
              <a:t>24</a:t>
            </a:fld>
            <a:endParaRPr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162" y="5854128"/>
            <a:ext cx="8424501" cy="1003872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1011" y="1549309"/>
            <a:ext cx="8229600" cy="4348571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zh-TW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</a:t>
            </a:r>
            <a:r>
              <a:rPr lang="en-US" altLang="zh-TW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zh-TW" altLang="zh-TW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善化高中免</a:t>
            </a:r>
            <a:r>
              <a:rPr lang="zh-TW" altLang="en-US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試入學</a:t>
            </a:r>
            <a:r>
              <a:rPr lang="zh-TW" altLang="zh-TW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zh-TW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zh-TW" altLang="en-US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會考擇優</a:t>
            </a:r>
            <a:r>
              <a:rPr lang="en-US" altLang="zh-TW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671709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3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282154"/>
          </a:xfrm>
          <a:prstGeom prst="rect">
            <a:avLst/>
          </a:prstGeom>
          <a:solidFill>
            <a:schemeClr val="accent3"/>
          </a:solidFill>
          <a:ln w="25400" cap="flat" cmpd="sng">
            <a:solidFill>
              <a:srgbClr val="71884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959"/>
              <a:buFont typeface="Calibri"/>
              <a:buNone/>
            </a:pPr>
            <a:r>
              <a:rPr lang="zh-TW" sz="3959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zh-TW" sz="3959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zh-TW" sz="3600" b="1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各式就學獎金與減免優惠</a:t>
            </a:r>
            <a:r>
              <a:rPr lang="zh-TW" sz="3600" b="1" dirty="0" smtClean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，</a:t>
            </a:r>
            <a:r>
              <a:rPr lang="en-US" altLang="zh-TW" sz="3600" b="1" dirty="0" smtClean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/>
            </a:r>
            <a:br>
              <a:rPr lang="en-US" altLang="zh-TW" sz="3600" b="1" dirty="0" smtClean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lang="en-US" altLang="zh-TW" sz="3600" b="1" dirty="0" smtClean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                           </a:t>
            </a:r>
            <a:r>
              <a:rPr lang="zh-TW" sz="3600" b="1" dirty="0" smtClean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激勵</a:t>
            </a:r>
            <a:r>
              <a:rPr lang="zh-TW" sz="3600" b="1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學習，安心就學。</a:t>
            </a:r>
            <a:r>
              <a:rPr lang="zh-TW" sz="3959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zh-TW" sz="3959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3959" dirty="0"/>
          </a:p>
        </p:txBody>
      </p:sp>
      <p:sp>
        <p:nvSpPr>
          <p:cNvPr id="339" name="Google Shape;339;p3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altLang="zh-TW"/>
              <a:t>25</a:t>
            </a:fld>
            <a:endParaRPr/>
          </a:p>
        </p:txBody>
      </p:sp>
      <p:sp>
        <p:nvSpPr>
          <p:cNvPr id="340" name="Google Shape;340;p3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3"/>
          <a:srcRect b="45457"/>
          <a:stretch/>
        </p:blipFill>
        <p:spPr>
          <a:xfrm>
            <a:off x="457200" y="1600201"/>
            <a:ext cx="8229600" cy="51212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3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282154"/>
          </a:xfrm>
          <a:prstGeom prst="rect">
            <a:avLst/>
          </a:prstGeom>
          <a:solidFill>
            <a:schemeClr val="accent3"/>
          </a:solidFill>
          <a:ln w="25400" cap="flat" cmpd="sng">
            <a:solidFill>
              <a:srgbClr val="71884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959"/>
              <a:buFont typeface="Calibri"/>
              <a:buNone/>
            </a:pPr>
            <a:r>
              <a:rPr lang="zh-TW" sz="3959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zh-TW" sz="3959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zh-TW" sz="3600" b="1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各式就學獎金與減免優惠</a:t>
            </a:r>
            <a:r>
              <a:rPr lang="zh-TW" sz="3600" b="1" dirty="0" smtClean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，</a:t>
            </a:r>
            <a:r>
              <a:rPr lang="en-US" altLang="zh-TW" sz="3600" b="1" dirty="0" smtClean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/>
            </a:r>
            <a:br>
              <a:rPr lang="en-US" altLang="zh-TW" sz="3600" b="1" dirty="0" smtClean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lang="en-US" altLang="zh-TW" sz="3600" b="1" dirty="0" smtClean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                           </a:t>
            </a:r>
            <a:r>
              <a:rPr lang="zh-TW" sz="3600" b="1" dirty="0" smtClean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激勵</a:t>
            </a:r>
            <a:r>
              <a:rPr lang="zh-TW" sz="3600" b="1" dirty="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學習，安心就學。</a:t>
            </a:r>
            <a:r>
              <a:rPr lang="zh-TW" sz="3959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zh-TW" sz="3959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3959" dirty="0"/>
          </a:p>
        </p:txBody>
      </p:sp>
      <p:sp>
        <p:nvSpPr>
          <p:cNvPr id="339" name="Google Shape;339;p3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altLang="zh-TW"/>
              <a:t>26</a:t>
            </a:fld>
            <a:endParaRPr/>
          </a:p>
        </p:txBody>
      </p:sp>
      <p:sp>
        <p:nvSpPr>
          <p:cNvPr id="340" name="Google Shape;340;p3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3"/>
          <a:srcRect t="54420"/>
          <a:stretch/>
        </p:blipFill>
        <p:spPr>
          <a:xfrm>
            <a:off x="457200" y="1600200"/>
            <a:ext cx="8229600" cy="5020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338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53733" y="758558"/>
            <a:ext cx="7772400" cy="1362075"/>
          </a:xfrm>
        </p:spPr>
        <p:txBody>
          <a:bodyPr/>
          <a:lstStyle/>
          <a:p>
            <a:r>
              <a:rPr lang="zh-TW" altLang="en-US" sz="4800" dirty="0"/>
              <a:t>活動照片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mtClean="0"/>
              <a:t>27</a:t>
            </a:fld>
            <a:endParaRPr lang="zh-TW" altLang="en-US"/>
          </a:p>
        </p:txBody>
      </p:sp>
      <p:sp>
        <p:nvSpPr>
          <p:cNvPr id="5" name="矩形 4"/>
          <p:cNvSpPr/>
          <p:nvPr/>
        </p:nvSpPr>
        <p:spPr>
          <a:xfrm>
            <a:off x="722313" y="1439596"/>
            <a:ext cx="7488936" cy="48372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TW" sz="2000" b="1" u="sng" kern="100" dirty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hlinkClick r:id="rId2"/>
              </a:rPr>
              <a:t>1101103與印尼培民學校(</a:t>
            </a:r>
            <a:r>
              <a:rPr lang="en-US" altLang="zh-TW" sz="2000" b="1" u="sng" kern="100" dirty="0" err="1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hlinkClick r:id="rId2"/>
              </a:rPr>
              <a:t>瑪琅校區</a:t>
            </a:r>
            <a:r>
              <a:rPr lang="en-US" altLang="zh-TW" sz="2000" b="1" u="sng" kern="100" dirty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hlinkClick r:id="rId2"/>
              </a:rPr>
              <a:t>)</a:t>
            </a:r>
            <a:r>
              <a:rPr lang="en-US" altLang="zh-TW" sz="2000" b="1" u="sng" kern="100" dirty="0" err="1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hlinkClick r:id="rId2"/>
              </a:rPr>
              <a:t>線上交流</a:t>
            </a:r>
            <a:r>
              <a:rPr lang="en-US" altLang="zh-TW" sz="2000" b="1" kern="100" dirty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 </a:t>
            </a:r>
            <a:endParaRPr lang="zh-TW" altLang="zh-TW" sz="2000" b="1" kern="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>
              <a:lnSpc>
                <a:spcPct val="200000"/>
              </a:lnSpc>
            </a:pPr>
            <a:r>
              <a:rPr lang="en-US" altLang="zh-TW" sz="2000" b="1" u="sng" dirty="0">
                <a:solidFill>
                  <a:srgbClr val="0563C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新細明體" panose="02020500000000000000" pitchFamily="18" charset="-120"/>
                <a:hlinkClick r:id="rId3"/>
              </a:rPr>
              <a:t>1101027台印交流(</a:t>
            </a:r>
            <a:r>
              <a:rPr lang="en-US" altLang="zh-TW" sz="2000" b="1" u="sng" dirty="0" err="1">
                <a:solidFill>
                  <a:srgbClr val="0563C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新細明體" panose="02020500000000000000" pitchFamily="18" charset="-120"/>
                <a:hlinkClick r:id="rId3"/>
              </a:rPr>
              <a:t>印尼培民三寶壟校區</a:t>
            </a:r>
            <a:r>
              <a:rPr lang="en-US" altLang="zh-TW" sz="2000" b="1" u="sng" dirty="0">
                <a:solidFill>
                  <a:srgbClr val="0563C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新細明體" panose="02020500000000000000" pitchFamily="18" charset="-120"/>
                <a:hlinkClick r:id="rId3"/>
              </a:rPr>
              <a:t>)</a:t>
            </a:r>
            <a:endParaRPr lang="zh-TW" altLang="zh-TW" sz="2000" b="1" kern="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>
              <a:lnSpc>
                <a:spcPct val="200000"/>
              </a:lnSpc>
              <a:spcBef>
                <a:spcPts val="450"/>
              </a:spcBef>
              <a:spcAft>
                <a:spcPts val="450"/>
              </a:spcAft>
            </a:pPr>
            <a:r>
              <a:rPr lang="en-US" altLang="zh-TW" sz="2000" b="1" u="sng" kern="100" dirty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hlinkClick r:id="rId4"/>
              </a:rPr>
              <a:t>1100412完免甜點實作課(</a:t>
            </a:r>
            <a:r>
              <a:rPr lang="en-US" altLang="zh-TW" sz="2000" b="1" u="sng" kern="100" dirty="0" err="1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hlinkClick r:id="rId4"/>
              </a:rPr>
              <a:t>善中</a:t>
            </a:r>
            <a:r>
              <a:rPr lang="en-US" altLang="zh-TW" sz="2000" b="1" u="sng" kern="100" dirty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hlinkClick r:id="rId4"/>
              </a:rPr>
              <a:t>)</a:t>
            </a:r>
            <a:r>
              <a:rPr lang="en-US" altLang="zh-TW" sz="2000" b="1" dirty="0">
                <a:solidFill>
                  <a:srgbClr val="4545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新細明體" panose="02020500000000000000" pitchFamily="18" charset="-120"/>
                <a:hlinkClick r:id="rId5" tooltip="20211027_110427  "/>
              </a:rPr>
              <a:t/>
            </a:r>
            <a:br>
              <a:rPr lang="en-US" altLang="zh-TW" sz="2000" b="1" dirty="0">
                <a:solidFill>
                  <a:srgbClr val="4545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新細明體" panose="02020500000000000000" pitchFamily="18" charset="-120"/>
                <a:hlinkClick r:id="rId5" tooltip="20211027_110427  "/>
              </a:rPr>
            </a:br>
            <a:r>
              <a:rPr lang="en-US" altLang="zh-TW" sz="2000" b="1" u="sng" kern="100" dirty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hlinkClick r:id="rId6"/>
              </a:rPr>
              <a:t>1100423NASLYI國際學生交流活動</a:t>
            </a:r>
            <a:endParaRPr lang="zh-TW" altLang="zh-TW" sz="2000" b="1" kern="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>
              <a:lnSpc>
                <a:spcPct val="200000"/>
              </a:lnSpc>
            </a:pPr>
            <a:r>
              <a:rPr lang="en-US" altLang="zh-TW" sz="2800" b="1" u="sng" kern="100" dirty="0" smtClean="0">
                <a:solidFill>
                  <a:srgbClr val="0563C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hlinkClick r:id="rId7"/>
              </a:rPr>
              <a:t>#</a:t>
            </a:r>
            <a:r>
              <a:rPr lang="en-US" altLang="zh-TW" sz="2800" b="1" u="sng" kern="100" dirty="0" err="1" smtClean="0">
                <a:solidFill>
                  <a:srgbClr val="0563C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Segoe UI Historic" panose="020B0502040204020203" pitchFamily="34" charset="0"/>
                <a:hlinkClick r:id="rId7"/>
              </a:rPr>
              <a:t>善高家政教室</a:t>
            </a:r>
            <a:endParaRPr lang="en-US" altLang="zh-TW" sz="2800" b="1" u="sng" kern="100" dirty="0" smtClean="0">
              <a:solidFill>
                <a:srgbClr val="0563C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Segoe UI Historic" panose="020B0502040204020203" pitchFamily="34" charset="0"/>
            </a:endParaRPr>
          </a:p>
          <a:p>
            <a:pPr>
              <a:lnSpc>
                <a:spcPct val="150000"/>
              </a:lnSpc>
            </a:pPr>
            <a:r>
              <a:rPr lang="zh-TW" altLang="en-US" sz="2800" b="1" kern="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  <a:hlinkClick r:id="rId8"/>
              </a:rPr>
              <a:t>善高影音</a:t>
            </a:r>
            <a:endParaRPr lang="zh-TW" altLang="zh-TW" sz="2800" b="1" kern="1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zh-TW" altLang="en-US" sz="2800" b="1" u="sng" dirty="0" smtClean="0">
                <a:hlinkClick r:id="rId9"/>
              </a:rPr>
              <a:t>國立</a:t>
            </a:r>
            <a:r>
              <a:rPr lang="zh-TW" altLang="en-US" sz="2800" b="1" u="sng" dirty="0">
                <a:hlinkClick r:id="rId9"/>
              </a:rPr>
              <a:t>善化高中招生影片</a:t>
            </a:r>
            <a:endParaRPr lang="zh-TW" altLang="en-US" sz="2800" b="1" u="sng" dirty="0"/>
          </a:p>
        </p:txBody>
      </p:sp>
    </p:spTree>
    <p:extLst>
      <p:ext uri="{BB962C8B-B14F-4D97-AF65-F5344CB8AC3E}">
        <p14:creationId xmlns:p14="http://schemas.microsoft.com/office/powerpoint/2010/main" val="369427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Google Shape;125;p16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l="1685" t="9846" r="6453" b="9030"/>
          <a:stretch/>
        </p:blipFill>
        <p:spPr>
          <a:xfrm>
            <a:off x="179512" y="1556792"/>
            <a:ext cx="8712968" cy="5040560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1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altLang="zh-TW"/>
              <a:pPr marL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ts val="1200"/>
                <a:buNone/>
              </a:pPr>
              <a:t>3</a:t>
            </a:fld>
            <a:endParaRPr/>
          </a:p>
        </p:txBody>
      </p:sp>
      <p:sp>
        <p:nvSpPr>
          <p:cNvPr id="8" name="Google Shape;112;p15"/>
          <p:cNvSpPr txBox="1">
            <a:spLocks/>
          </p:cNvSpPr>
          <p:nvPr/>
        </p:nvSpPr>
        <p:spPr>
          <a:xfrm>
            <a:off x="457200" y="152104"/>
            <a:ext cx="8229600" cy="11430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lt1"/>
              </a:buClr>
              <a:buSzPts val="4400"/>
              <a:buFont typeface="Microsoft JhengHei"/>
              <a:buNone/>
            </a:pPr>
            <a:r>
              <a:rPr lang="zh-TW" altLang="en-US" b="1" dirty="0" smtClean="0">
                <a:solidFill>
                  <a:srgbClr val="FFFF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選擇善化高中的理由</a:t>
            </a:r>
            <a:endParaRPr lang="zh-TW" altLang="en-US" b="1" dirty="0">
              <a:solidFill>
                <a:srgbClr val="FFFF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  <p:extLst>
      <p:ext uri="{BB962C8B-B14F-4D97-AF65-F5344CB8AC3E}">
        <p14:creationId xmlns:p14="http://schemas.microsoft.com/office/powerpoint/2010/main" val="3574327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5057" y="624008"/>
            <a:ext cx="6090249" cy="4060166"/>
          </a:xfrm>
          <a:prstGeom prst="rect">
            <a:avLst/>
          </a:prstGeom>
        </p:spPr>
      </p:pic>
      <p:sp>
        <p:nvSpPr>
          <p:cNvPr id="185" name="Google Shape;185;p2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altLang="zh-TW"/>
              <a:pPr marL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ts val="1200"/>
                <a:buNone/>
              </a:pPr>
              <a:t>4</a:t>
            </a:fld>
            <a:endParaRPr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276" y="3958267"/>
            <a:ext cx="4606506" cy="3071004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6068" y="1224595"/>
            <a:ext cx="4502989" cy="2808084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6147" y="3925052"/>
            <a:ext cx="4727853" cy="2932948"/>
          </a:xfrm>
          <a:prstGeom prst="rect">
            <a:avLst/>
          </a:prstGeom>
        </p:spPr>
      </p:pic>
      <p:sp>
        <p:nvSpPr>
          <p:cNvPr id="12" name="Google Shape;112;p15"/>
          <p:cNvSpPr txBox="1">
            <a:spLocks/>
          </p:cNvSpPr>
          <p:nvPr/>
        </p:nvSpPr>
        <p:spPr>
          <a:xfrm>
            <a:off x="405441" y="-54930"/>
            <a:ext cx="8229600" cy="11430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lt1"/>
              </a:buClr>
              <a:buSzPts val="4400"/>
              <a:buFont typeface="Microsoft JhengHei"/>
              <a:buNone/>
            </a:pPr>
            <a:r>
              <a:rPr lang="zh-TW" altLang="en-US" b="1" dirty="0" smtClean="0">
                <a:solidFill>
                  <a:srgbClr val="FFFF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選擇善化高中的理由</a:t>
            </a:r>
            <a:endParaRPr lang="zh-TW" altLang="en-US" b="1" dirty="0">
              <a:solidFill>
                <a:srgbClr val="FFFF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83" name="Google Shape;183;p23"/>
          <p:cNvSpPr txBox="1"/>
          <p:nvPr/>
        </p:nvSpPr>
        <p:spPr>
          <a:xfrm>
            <a:off x="3389893" y="922218"/>
            <a:ext cx="2622430" cy="421455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zh-TW" altLang="en-US" sz="2400" b="1" i="0" u="none" strike="noStrike" cap="none" dirty="0" smtClean="0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年度</a:t>
            </a:r>
            <a:r>
              <a:rPr lang="zh-TW" sz="2400" b="1" i="0" u="none" strike="noStrike" cap="none" dirty="0" smtClean="0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耶誕</a:t>
            </a:r>
            <a:r>
              <a:rPr lang="zh-TW" altLang="en-US" sz="2400" b="1" i="0" u="none" strike="noStrike" cap="none" dirty="0" smtClean="0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晚會</a:t>
            </a:r>
            <a:endParaRPr sz="1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22587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5" b="8975"/>
          <a:stretch/>
        </p:blipFill>
        <p:spPr>
          <a:xfrm>
            <a:off x="0" y="3968151"/>
            <a:ext cx="3717092" cy="2887154"/>
          </a:xfrm>
          <a:prstGeom prst="rect">
            <a:avLst/>
          </a:prstGeom>
        </p:spPr>
      </p:pic>
      <p:sp>
        <p:nvSpPr>
          <p:cNvPr id="185" name="Google Shape;185;p2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altLang="zh-TW"/>
              <a:pPr marL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ts val="1200"/>
                <a:buNone/>
              </a:pPr>
              <a:t>5</a:t>
            </a:fld>
            <a:endParaRPr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952" y="2671926"/>
            <a:ext cx="5684538" cy="4183379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3" t="30189" r="12831"/>
          <a:stretch/>
        </p:blipFill>
        <p:spPr>
          <a:xfrm>
            <a:off x="-38639" y="983906"/>
            <a:ext cx="5365630" cy="3308805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93"/>
          <a:stretch/>
        </p:blipFill>
        <p:spPr>
          <a:xfrm>
            <a:off x="5326991" y="1011689"/>
            <a:ext cx="3893482" cy="2956462"/>
          </a:xfrm>
          <a:prstGeom prst="rect">
            <a:avLst/>
          </a:prstGeom>
        </p:spPr>
      </p:pic>
      <p:sp>
        <p:nvSpPr>
          <p:cNvPr id="14" name="Google Shape;112;p15"/>
          <p:cNvSpPr txBox="1">
            <a:spLocks/>
          </p:cNvSpPr>
          <p:nvPr/>
        </p:nvSpPr>
        <p:spPr>
          <a:xfrm>
            <a:off x="405441" y="-54930"/>
            <a:ext cx="8229600" cy="11430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lt1"/>
              </a:buClr>
              <a:buSzPts val="4400"/>
              <a:buFont typeface="Microsoft JhengHei"/>
              <a:buNone/>
            </a:pPr>
            <a:r>
              <a:rPr lang="zh-TW" altLang="en-US" b="1" dirty="0" smtClean="0">
                <a:solidFill>
                  <a:srgbClr val="FFFF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選擇善化高中的理由</a:t>
            </a:r>
            <a:endParaRPr lang="zh-TW" altLang="en-US" b="1" dirty="0">
              <a:solidFill>
                <a:srgbClr val="FFFF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83" name="Google Shape;183;p23"/>
          <p:cNvSpPr txBox="1"/>
          <p:nvPr/>
        </p:nvSpPr>
        <p:spPr>
          <a:xfrm>
            <a:off x="3510951" y="1020702"/>
            <a:ext cx="2622430" cy="55925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zh-TW" altLang="en-US" sz="2400" b="1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萬聖節快閃活動</a:t>
            </a:r>
            <a:endParaRPr sz="24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46381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4"/>
          <a:stretch/>
        </p:blipFill>
        <p:spPr>
          <a:xfrm>
            <a:off x="-120770" y="3419027"/>
            <a:ext cx="4968815" cy="3658490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72"/>
          <a:stretch/>
        </p:blipFill>
        <p:spPr>
          <a:xfrm>
            <a:off x="4603312" y="885293"/>
            <a:ext cx="4624941" cy="3422756"/>
          </a:xfrm>
          <a:prstGeom prst="rect">
            <a:avLst/>
          </a:prstGeom>
        </p:spPr>
      </p:pic>
      <p:sp>
        <p:nvSpPr>
          <p:cNvPr id="185" name="Google Shape;185;p2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altLang="zh-TW"/>
              <a:pPr marL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ts val="1200"/>
                <a:buNone/>
              </a:pPr>
              <a:t>6</a:t>
            </a:fld>
            <a:endParaRPr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09" y="581953"/>
            <a:ext cx="4613121" cy="3445751"/>
          </a:xfrm>
          <a:prstGeom prst="rect">
            <a:avLst/>
          </a:prstGeom>
        </p:spPr>
      </p:pic>
      <p:sp>
        <p:nvSpPr>
          <p:cNvPr id="14" name="Google Shape;112;p15"/>
          <p:cNvSpPr txBox="1">
            <a:spLocks/>
          </p:cNvSpPr>
          <p:nvPr/>
        </p:nvSpPr>
        <p:spPr>
          <a:xfrm>
            <a:off x="405441" y="-54930"/>
            <a:ext cx="8229600" cy="11430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lt1"/>
              </a:buClr>
              <a:buSzPts val="4400"/>
              <a:buFont typeface="Microsoft JhengHei"/>
              <a:buNone/>
            </a:pPr>
            <a:r>
              <a:rPr lang="zh-TW" altLang="en-US" b="1" dirty="0" smtClean="0">
                <a:solidFill>
                  <a:srgbClr val="FFFF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選擇善化高中的理由</a:t>
            </a:r>
            <a:endParaRPr lang="zh-TW" altLang="en-US" b="1" dirty="0">
              <a:solidFill>
                <a:srgbClr val="FFFF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83" name="Google Shape;183;p23"/>
          <p:cNvSpPr txBox="1"/>
          <p:nvPr/>
        </p:nvSpPr>
        <p:spPr>
          <a:xfrm>
            <a:off x="3209026" y="885293"/>
            <a:ext cx="2622430" cy="370642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zh-TW" altLang="en-US" sz="2000" b="1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高二打靶體驗</a:t>
            </a:r>
            <a:endParaRPr sz="20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02"/>
          <a:stretch/>
        </p:blipFill>
        <p:spPr>
          <a:xfrm>
            <a:off x="4382219" y="4330460"/>
            <a:ext cx="4842284" cy="2527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419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2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altLang="zh-TW"/>
              <a:pPr marL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ts val="1200"/>
                <a:buNone/>
              </a:pPr>
              <a:t>7</a:t>
            </a:fld>
            <a:endParaRPr/>
          </a:p>
        </p:txBody>
      </p:sp>
      <p:sp>
        <p:nvSpPr>
          <p:cNvPr id="14" name="Google Shape;112;p15"/>
          <p:cNvSpPr txBox="1">
            <a:spLocks/>
          </p:cNvSpPr>
          <p:nvPr/>
        </p:nvSpPr>
        <p:spPr>
          <a:xfrm>
            <a:off x="405441" y="-54930"/>
            <a:ext cx="8229600" cy="11430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lt1"/>
              </a:buClr>
              <a:buSzPts val="4400"/>
              <a:buFont typeface="Microsoft JhengHei"/>
              <a:buNone/>
            </a:pPr>
            <a:r>
              <a:rPr lang="zh-TW" altLang="en-US" b="1" dirty="0" smtClean="0">
                <a:solidFill>
                  <a:srgbClr val="FFFF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選擇善化高中的理由</a:t>
            </a:r>
            <a:endParaRPr lang="zh-TW" altLang="en-US" b="1" dirty="0">
              <a:solidFill>
                <a:srgbClr val="FFFF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10" name="圖片 9" descr="12712_IItPJN_l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070267" y="1199955"/>
            <a:ext cx="3903612" cy="2601552"/>
          </a:xfrm>
          <a:prstGeom prst="rect">
            <a:avLst/>
          </a:prstGeom>
        </p:spPr>
      </p:pic>
      <p:pic>
        <p:nvPicPr>
          <p:cNvPr id="11" name="圖片 10" descr="12716_a8Hsfj_l.jpg"/>
          <p:cNvPicPr/>
          <p:nvPr/>
        </p:nvPicPr>
        <p:blipFill>
          <a:blip r:embed="rId4"/>
          <a:stretch>
            <a:fillRect/>
          </a:stretch>
        </p:blipFill>
        <p:spPr>
          <a:xfrm>
            <a:off x="211196" y="4072651"/>
            <a:ext cx="4154499" cy="2770389"/>
          </a:xfrm>
          <a:prstGeom prst="rect">
            <a:avLst/>
          </a:prstGeom>
        </p:spPr>
      </p:pic>
      <p:pic>
        <p:nvPicPr>
          <p:cNvPr id="12" name="圖片 11" descr="12705_527SSY_l.jpg"/>
          <p:cNvPicPr/>
          <p:nvPr/>
        </p:nvPicPr>
        <p:blipFill>
          <a:blip r:embed="rId5"/>
          <a:stretch>
            <a:fillRect/>
          </a:stretch>
        </p:blipFill>
        <p:spPr>
          <a:xfrm>
            <a:off x="4652775" y="3991008"/>
            <a:ext cx="4321104" cy="2880456"/>
          </a:xfrm>
          <a:prstGeom prst="rect">
            <a:avLst/>
          </a:prstGeom>
        </p:spPr>
      </p:pic>
      <p:pic>
        <p:nvPicPr>
          <p:cNvPr id="13" name="圖片 12" descr="12715_4VKBdc_l.jpg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11197" y="1199955"/>
            <a:ext cx="4309044" cy="2872696"/>
          </a:xfrm>
          <a:prstGeom prst="rect">
            <a:avLst/>
          </a:prstGeom>
        </p:spPr>
      </p:pic>
      <p:sp>
        <p:nvSpPr>
          <p:cNvPr id="183" name="Google Shape;183;p23"/>
          <p:cNvSpPr txBox="1"/>
          <p:nvPr/>
        </p:nvSpPr>
        <p:spPr>
          <a:xfrm>
            <a:off x="2464964" y="959579"/>
            <a:ext cx="4110554" cy="598565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zh-TW" altLang="en-US" sz="2400" b="1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海洋教育．漁光島淨攤活動</a:t>
            </a:r>
            <a:endParaRPr sz="24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12796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2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altLang="zh-TW"/>
              <a:pPr marL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ts val="1200"/>
                <a:buNone/>
              </a:pPr>
              <a:t>8</a:t>
            </a:fld>
            <a:endParaRPr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586" y="3968266"/>
            <a:ext cx="3854718" cy="2889734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1" y="1142687"/>
            <a:ext cx="3955033" cy="2964937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0900" y="1558144"/>
            <a:ext cx="3973100" cy="5299856"/>
          </a:xfrm>
          <a:prstGeom prst="rect">
            <a:avLst/>
          </a:prstGeom>
        </p:spPr>
      </p:pic>
      <p:sp>
        <p:nvSpPr>
          <p:cNvPr id="14" name="Google Shape;112;p15"/>
          <p:cNvSpPr txBox="1">
            <a:spLocks/>
          </p:cNvSpPr>
          <p:nvPr/>
        </p:nvSpPr>
        <p:spPr>
          <a:xfrm>
            <a:off x="405441" y="-54930"/>
            <a:ext cx="8229600" cy="11430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lt1"/>
              </a:buClr>
              <a:buSzPts val="4400"/>
              <a:buFont typeface="Microsoft JhengHei"/>
              <a:buNone/>
            </a:pPr>
            <a:r>
              <a:rPr lang="zh-TW" altLang="en-US" b="1" dirty="0" smtClean="0">
                <a:solidFill>
                  <a:srgbClr val="FFFF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選擇善化高中的理由</a:t>
            </a:r>
            <a:endParaRPr lang="zh-TW" altLang="en-US" b="1" dirty="0">
              <a:solidFill>
                <a:srgbClr val="FFFF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8744" y="4769644"/>
            <a:ext cx="2785730" cy="2088355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7722" y="1740482"/>
            <a:ext cx="2147776" cy="2864993"/>
          </a:xfrm>
          <a:prstGeom prst="rect">
            <a:avLst/>
          </a:prstGeom>
        </p:spPr>
      </p:pic>
      <p:sp>
        <p:nvSpPr>
          <p:cNvPr id="183" name="Google Shape;183;p23"/>
          <p:cNvSpPr txBox="1"/>
          <p:nvPr/>
        </p:nvSpPr>
        <p:spPr>
          <a:xfrm>
            <a:off x="2513945" y="946010"/>
            <a:ext cx="4110554" cy="475609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zh-TW" altLang="en-US" sz="2400" b="1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戶外教育．大安草莓園</a:t>
            </a:r>
            <a:endParaRPr sz="24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5834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2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altLang="zh-TW"/>
              <a:pPr marL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ts val="1200"/>
                <a:buNone/>
              </a:pPr>
              <a:t>9</a:t>
            </a:fld>
            <a:endParaRPr/>
          </a:p>
        </p:txBody>
      </p:sp>
      <p:sp>
        <p:nvSpPr>
          <p:cNvPr id="14" name="Google Shape;112;p15"/>
          <p:cNvSpPr txBox="1">
            <a:spLocks/>
          </p:cNvSpPr>
          <p:nvPr/>
        </p:nvSpPr>
        <p:spPr>
          <a:xfrm>
            <a:off x="405441" y="-54930"/>
            <a:ext cx="8229600" cy="11430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lt1"/>
              </a:buClr>
              <a:buSzPts val="4400"/>
              <a:buFont typeface="Microsoft JhengHei"/>
              <a:buNone/>
            </a:pPr>
            <a:r>
              <a:rPr lang="zh-TW" altLang="en-US" b="1" dirty="0" smtClean="0">
                <a:solidFill>
                  <a:srgbClr val="FFFF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選擇善化高中的理由</a:t>
            </a:r>
            <a:endParaRPr lang="zh-TW" altLang="en-US" b="1" dirty="0">
              <a:solidFill>
                <a:srgbClr val="FFFF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191"/>
          <a:stretch/>
        </p:blipFill>
        <p:spPr>
          <a:xfrm>
            <a:off x="5693823" y="2861424"/>
            <a:ext cx="3452924" cy="3996576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151"/>
          <a:stretch/>
        </p:blipFill>
        <p:spPr>
          <a:xfrm>
            <a:off x="0" y="4779224"/>
            <a:ext cx="5528930" cy="1998921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5" y="1218653"/>
            <a:ext cx="2571750" cy="3429000"/>
          </a:xfrm>
          <a:prstGeom prst="rect">
            <a:avLst/>
          </a:prstGeom>
        </p:spPr>
      </p:pic>
      <p:sp>
        <p:nvSpPr>
          <p:cNvPr id="183" name="Google Shape;183;p23"/>
          <p:cNvSpPr txBox="1"/>
          <p:nvPr/>
        </p:nvSpPr>
        <p:spPr>
          <a:xfrm>
            <a:off x="2513945" y="946010"/>
            <a:ext cx="4110554" cy="475609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zh-TW" altLang="en-US" sz="2400" b="1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家政各式手作課程</a:t>
            </a:r>
            <a:endParaRPr sz="24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6018" y="1515503"/>
            <a:ext cx="2358553" cy="3133138"/>
          </a:xfrm>
          <a:prstGeom prst="rect">
            <a:avLst/>
          </a:prstGeom>
        </p:spPr>
      </p:pic>
      <p:pic>
        <p:nvPicPr>
          <p:cNvPr id="15" name="圖片 1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103"/>
          <a:stretch/>
        </p:blipFill>
        <p:spPr>
          <a:xfrm>
            <a:off x="5164243" y="1515503"/>
            <a:ext cx="1789252" cy="1882227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79"/>
          <a:stretch/>
        </p:blipFill>
        <p:spPr>
          <a:xfrm>
            <a:off x="6734170" y="946010"/>
            <a:ext cx="2430451" cy="1915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033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449</TotalTime>
  <Words>711</Words>
  <Application>Microsoft Office PowerPoint</Application>
  <PresentationFormat>如螢幕大小 (4:3)</PresentationFormat>
  <Paragraphs>94</Paragraphs>
  <Slides>27</Slides>
  <Notes>24</Notes>
  <HiddenSlides>0</HiddenSlides>
  <MMClips>0</MMClips>
  <ScaleCrop>false</ScaleCrop>
  <HeadingPairs>
    <vt:vector size="6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27</vt:i4>
      </vt:variant>
    </vt:vector>
  </HeadingPairs>
  <TitlesOfParts>
    <vt:vector size="35" baseType="lpstr">
      <vt:lpstr>Microsoft JhengHei</vt:lpstr>
      <vt:lpstr>Microsoft JhengHei</vt:lpstr>
      <vt:lpstr>新細明體</vt:lpstr>
      <vt:lpstr>Arial</vt:lpstr>
      <vt:lpstr>Calibri</vt:lpstr>
      <vt:lpstr>Segoe UI Historic</vt:lpstr>
      <vt:lpstr>Times New Roman</vt:lpstr>
      <vt:lpstr>Office 佈景主題</vt:lpstr>
      <vt:lpstr>PowerPoint 簡報</vt:lpstr>
      <vt:lpstr>選高中有什麼好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大學選材變革，繁星、特殊選才，致先機，逆轉勝! </vt:lpstr>
      <vt:lpstr>大學選材變革，繁星、特殊選才，致先機，逆轉勝! </vt:lpstr>
      <vt:lpstr>大學選材變革，繁星、特殊選才，致先機，逆轉勝! </vt:lpstr>
      <vt:lpstr>大學選材變革，繁星、特殊選才，致先機，逆轉勝! </vt:lpstr>
      <vt:lpstr>大學選材變革，繁星、特殊選才，致先機，逆轉勝! </vt:lpstr>
      <vt:lpstr>大學選材變革，繁星、特殊選才，致先機，逆轉勝! </vt:lpstr>
      <vt:lpstr>PowerPoint 簡報</vt:lpstr>
      <vt:lpstr>PowerPoint 簡報</vt:lpstr>
      <vt:lpstr> 大台南正中心，交通便利，潛         力無限！ </vt:lpstr>
      <vt:lpstr>111善化高中免試入學 (會考擇優)</vt:lpstr>
      <vt:lpstr> 各式就學獎金與減免優惠，                             激勵學習，安心就學。 </vt:lpstr>
      <vt:lpstr> 各式就學獎金與減免優惠，                             激勵學習，安心就學。 </vt:lpstr>
      <vt:lpstr>活動照片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USER-SHT</dc:creator>
  <cp:lastModifiedBy>Ivy Yang</cp:lastModifiedBy>
  <cp:revision>45</cp:revision>
  <dcterms:modified xsi:type="dcterms:W3CDTF">2022-05-23T08:17:42Z</dcterms:modified>
</cp:coreProperties>
</file>