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Lst>
  <p:notesMasterIdLst>
    <p:notesMasterId r:id="rId151"/>
  </p:notesMasterIdLst>
  <p:handoutMasterIdLst>
    <p:handoutMasterId r:id="rId152"/>
  </p:handoutMasterIdLst>
  <p:sldIdLst>
    <p:sldId id="342" r:id="rId3"/>
    <p:sldId id="980" r:id="rId4"/>
    <p:sldId id="1130" r:id="rId5"/>
    <p:sldId id="1131" r:id="rId6"/>
    <p:sldId id="1126" r:id="rId7"/>
    <p:sldId id="1127" r:id="rId8"/>
    <p:sldId id="1128" r:id="rId9"/>
    <p:sldId id="1116" r:id="rId10"/>
    <p:sldId id="1117" r:id="rId11"/>
    <p:sldId id="1118" r:id="rId12"/>
    <p:sldId id="1119" r:id="rId13"/>
    <p:sldId id="1120" r:id="rId14"/>
    <p:sldId id="1121" r:id="rId15"/>
    <p:sldId id="1122" r:id="rId16"/>
    <p:sldId id="1123" r:id="rId17"/>
    <p:sldId id="1124" r:id="rId18"/>
    <p:sldId id="1055" r:id="rId19"/>
    <p:sldId id="1087" r:id="rId20"/>
    <p:sldId id="1088" r:id="rId21"/>
    <p:sldId id="1089" r:id="rId22"/>
    <p:sldId id="1079" r:id="rId23"/>
    <p:sldId id="1090" r:id="rId24"/>
    <p:sldId id="1080" r:id="rId25"/>
    <p:sldId id="1081" r:id="rId26"/>
    <p:sldId id="1082" r:id="rId27"/>
    <p:sldId id="1083" r:id="rId28"/>
    <p:sldId id="1084" r:id="rId29"/>
    <p:sldId id="1085" r:id="rId30"/>
    <p:sldId id="1086" r:id="rId31"/>
    <p:sldId id="1073" r:id="rId32"/>
    <p:sldId id="1074" r:id="rId33"/>
    <p:sldId id="1075" r:id="rId34"/>
    <p:sldId id="1076" r:id="rId35"/>
    <p:sldId id="1077" r:id="rId36"/>
    <p:sldId id="1078" r:id="rId37"/>
    <p:sldId id="1091" r:id="rId38"/>
    <p:sldId id="1092" r:id="rId39"/>
    <p:sldId id="954" r:id="rId40"/>
    <p:sldId id="1094" r:id="rId41"/>
    <p:sldId id="1095" r:id="rId42"/>
    <p:sldId id="1096" r:id="rId43"/>
    <p:sldId id="1097" r:id="rId44"/>
    <p:sldId id="1098" r:id="rId45"/>
    <p:sldId id="1099" r:id="rId46"/>
    <p:sldId id="1100" r:id="rId47"/>
    <p:sldId id="1101" r:id="rId48"/>
    <p:sldId id="1102" r:id="rId49"/>
    <p:sldId id="1103" r:id="rId50"/>
    <p:sldId id="1104" r:id="rId51"/>
    <p:sldId id="1105" r:id="rId52"/>
    <p:sldId id="1106" r:id="rId53"/>
    <p:sldId id="1107" r:id="rId54"/>
    <p:sldId id="1108" r:id="rId55"/>
    <p:sldId id="983" r:id="rId56"/>
    <p:sldId id="984" r:id="rId57"/>
    <p:sldId id="985" r:id="rId58"/>
    <p:sldId id="986" r:id="rId59"/>
    <p:sldId id="989" r:id="rId60"/>
    <p:sldId id="991" r:id="rId61"/>
    <p:sldId id="992" r:id="rId62"/>
    <p:sldId id="993" r:id="rId63"/>
    <p:sldId id="994" r:id="rId64"/>
    <p:sldId id="995" r:id="rId65"/>
    <p:sldId id="996" r:id="rId66"/>
    <p:sldId id="997" r:id="rId67"/>
    <p:sldId id="998" r:id="rId68"/>
    <p:sldId id="999" r:id="rId69"/>
    <p:sldId id="1000" r:id="rId70"/>
    <p:sldId id="1001" r:id="rId71"/>
    <p:sldId id="1002" r:id="rId72"/>
    <p:sldId id="1003" r:id="rId73"/>
    <p:sldId id="942" r:id="rId74"/>
    <p:sldId id="1114" r:id="rId75"/>
    <p:sldId id="1115" r:id="rId76"/>
    <p:sldId id="813" r:id="rId77"/>
    <p:sldId id="814" r:id="rId78"/>
    <p:sldId id="815" r:id="rId79"/>
    <p:sldId id="816" r:id="rId80"/>
    <p:sldId id="817" r:id="rId81"/>
    <p:sldId id="1112" r:id="rId82"/>
    <p:sldId id="1113" r:id="rId83"/>
    <p:sldId id="1051" r:id="rId84"/>
    <p:sldId id="820" r:id="rId85"/>
    <p:sldId id="1052" r:id="rId86"/>
    <p:sldId id="1053" r:id="rId87"/>
    <p:sldId id="1054" r:id="rId88"/>
    <p:sldId id="1111" r:id="rId89"/>
    <p:sldId id="1109" r:id="rId90"/>
    <p:sldId id="1015" r:id="rId91"/>
    <p:sldId id="1016" r:id="rId92"/>
    <p:sldId id="1017" r:id="rId93"/>
    <p:sldId id="1018" r:id="rId94"/>
    <p:sldId id="1132" r:id="rId95"/>
    <p:sldId id="978" r:id="rId96"/>
    <p:sldId id="834" r:id="rId97"/>
    <p:sldId id="835" r:id="rId98"/>
    <p:sldId id="896" r:id="rId99"/>
    <p:sldId id="837" r:id="rId100"/>
    <p:sldId id="981" r:id="rId101"/>
    <p:sldId id="840" r:id="rId102"/>
    <p:sldId id="842" r:id="rId103"/>
    <p:sldId id="1011" r:id="rId104"/>
    <p:sldId id="1012" r:id="rId105"/>
    <p:sldId id="1013" r:id="rId106"/>
    <p:sldId id="1014" r:id="rId107"/>
    <p:sldId id="844" r:id="rId108"/>
    <p:sldId id="1020" r:id="rId109"/>
    <p:sldId id="1021" r:id="rId110"/>
    <p:sldId id="1022" r:id="rId111"/>
    <p:sldId id="1023" r:id="rId112"/>
    <p:sldId id="1024" r:id="rId113"/>
    <p:sldId id="1025" r:id="rId114"/>
    <p:sldId id="1026" r:id="rId115"/>
    <p:sldId id="1063" r:id="rId116"/>
    <p:sldId id="1027" r:id="rId117"/>
    <p:sldId id="1029" r:id="rId118"/>
    <p:sldId id="1030" r:id="rId119"/>
    <p:sldId id="1031" r:id="rId120"/>
    <p:sldId id="1032" r:id="rId121"/>
    <p:sldId id="1033" r:id="rId122"/>
    <p:sldId id="1034" r:id="rId123"/>
    <p:sldId id="1035" r:id="rId124"/>
    <p:sldId id="1036" r:id="rId125"/>
    <p:sldId id="1037" r:id="rId126"/>
    <p:sldId id="1038" r:id="rId127"/>
    <p:sldId id="1039" r:id="rId128"/>
    <p:sldId id="1040" r:id="rId129"/>
    <p:sldId id="1041" r:id="rId130"/>
    <p:sldId id="1042" r:id="rId131"/>
    <p:sldId id="1043" r:id="rId132"/>
    <p:sldId id="1044" r:id="rId133"/>
    <p:sldId id="1045" r:id="rId134"/>
    <p:sldId id="1046" r:id="rId135"/>
    <p:sldId id="1047" r:id="rId136"/>
    <p:sldId id="1064" r:id="rId137"/>
    <p:sldId id="1049" r:id="rId138"/>
    <p:sldId id="1050" r:id="rId139"/>
    <p:sldId id="857" r:id="rId140"/>
    <p:sldId id="858" r:id="rId141"/>
    <p:sldId id="1065" r:id="rId142"/>
    <p:sldId id="1066" r:id="rId143"/>
    <p:sldId id="1067" r:id="rId144"/>
    <p:sldId id="1068" r:id="rId145"/>
    <p:sldId id="1069" r:id="rId146"/>
    <p:sldId id="1070" r:id="rId147"/>
    <p:sldId id="1071" r:id="rId148"/>
    <p:sldId id="1072" r:id="rId149"/>
    <p:sldId id="1129" r:id="rId150"/>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3939FF"/>
    <a:srgbClr val="4181CD"/>
    <a:srgbClr val="E78712"/>
    <a:srgbClr val="FAEDE7"/>
    <a:srgbClr val="F6D9CC"/>
    <a:srgbClr val="3D79C2"/>
    <a:srgbClr val="366C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4797" autoAdjust="0"/>
  </p:normalViewPr>
  <p:slideViewPr>
    <p:cSldViewPr snapToGrid="0">
      <p:cViewPr varScale="1">
        <p:scale>
          <a:sx n="98" d="100"/>
          <a:sy n="98" d="100"/>
        </p:scale>
        <p:origin x="960" y="7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viewProps" Target="view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BDC71-60E5-48A4-A1CC-4E2418740628}" type="doc">
      <dgm:prSet loTypeId="urn:microsoft.com/office/officeart/2008/layout/VerticalCurvedList" loCatId="list" qsTypeId="urn:microsoft.com/office/officeart/2005/8/quickstyle/3d3" qsCatId="3D" csTypeId="urn:microsoft.com/office/officeart/2005/8/colors/colorful3" csCatId="colorful" phldr="1"/>
      <dgm:spPr/>
      <dgm:t>
        <a:bodyPr/>
        <a:lstStyle/>
        <a:p>
          <a:endParaRPr lang="zh-TW" altLang="en-US"/>
        </a:p>
      </dgm:t>
    </dgm:pt>
    <dgm:pt modelId="{BA22A4BE-5BF5-4AA5-B5AD-5CF8054C1455}">
      <dgm:prSet phldrT="[文字]"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D4AC3AA3-8D5C-4925-9B68-E51138B11F3A}" type="parTrans" cxnId="{13124230-6E6F-44C5-91E0-3C6A57CE03FD}">
      <dgm:prSet/>
      <dgm:spPr/>
      <dgm:t>
        <a:bodyPr/>
        <a:lstStyle/>
        <a:p>
          <a:endParaRPr lang="zh-TW" altLang="en-US"/>
        </a:p>
      </dgm:t>
    </dgm:pt>
    <dgm:pt modelId="{9667B0A1-0CE2-465F-9AE6-A496C61FF8B7}" type="sibTrans" cxnId="{13124230-6E6F-44C5-91E0-3C6A57CE03FD}">
      <dgm:prSet/>
      <dgm:spPr/>
      <dgm:t>
        <a:bodyPr/>
        <a:lstStyle/>
        <a:p>
          <a:endParaRPr lang="zh-TW" altLang="en-US"/>
        </a:p>
      </dgm:t>
    </dgm:pt>
    <dgm:pt modelId="{C0AFE37B-CF43-48C0-B41B-47883C8FCF7D}">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適性揚才，合理引導學生分流發展</a:t>
          </a:r>
          <a:endParaRPr lang="en-US" altLang="zh-TW"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434FD9DA-4505-425F-B108-743C8F4EBF80}" type="parTrans" cxnId="{26F21A5D-7632-4DCC-9690-9EBF5D12889C}">
      <dgm:prSet/>
      <dgm:spPr/>
      <dgm:t>
        <a:bodyPr/>
        <a:lstStyle/>
        <a:p>
          <a:endParaRPr lang="zh-TW" altLang="en-US"/>
        </a:p>
      </dgm:t>
    </dgm:pt>
    <dgm:pt modelId="{A44873BB-5A64-4059-8ED7-D6E6EE677CF8}" type="sibTrans" cxnId="{26F21A5D-7632-4DCC-9690-9EBF5D12889C}">
      <dgm:prSet/>
      <dgm:spPr/>
      <dgm:t>
        <a:bodyPr/>
        <a:lstStyle/>
        <a:p>
          <a:endParaRPr lang="zh-TW" altLang="en-US"/>
        </a:p>
      </dgm:t>
    </dgm:pt>
    <dgm:pt modelId="{5E271979-4BE1-4528-ABD2-57655C5F9CEE}">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高中職均優質化，每一所學校都是學生心目中的好學校</a:t>
          </a:r>
          <a:endParaRPr lang="zh-TW" altLang="en-US" sz="36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2CCDB7AF-444D-4071-99E1-A42B8E405085}" type="parTrans" cxnId="{CD9C7EB1-E638-4C86-9072-FF5DA76A4CD6}">
      <dgm:prSet/>
      <dgm:spPr/>
      <dgm:t>
        <a:bodyPr/>
        <a:lstStyle/>
        <a:p>
          <a:endParaRPr lang="zh-TW" altLang="en-US"/>
        </a:p>
      </dgm:t>
    </dgm:pt>
    <dgm:pt modelId="{71A0085D-E40A-4459-8D34-0CC89DC4F8FF}" type="sibTrans" cxnId="{CD9C7EB1-E638-4C86-9072-FF5DA76A4CD6}">
      <dgm:prSet/>
      <dgm:spPr/>
      <dgm:t>
        <a:bodyPr/>
        <a:lstStyle/>
        <a:p>
          <a:endParaRPr lang="zh-TW" altLang="en-US"/>
        </a:p>
      </dgm:t>
    </dgm:pt>
    <dgm:pt modelId="{08794BD5-2B8B-4FC3-B40C-402109736ADA}" type="pres">
      <dgm:prSet presAssocID="{EE1BDC71-60E5-48A4-A1CC-4E2418740628}" presName="Name0" presStyleCnt="0">
        <dgm:presLayoutVars>
          <dgm:chMax val="7"/>
          <dgm:chPref val="7"/>
          <dgm:dir/>
        </dgm:presLayoutVars>
      </dgm:prSet>
      <dgm:spPr/>
      <dgm:t>
        <a:bodyPr/>
        <a:lstStyle/>
        <a:p>
          <a:endParaRPr lang="zh-TW" altLang="en-US"/>
        </a:p>
      </dgm:t>
    </dgm:pt>
    <dgm:pt modelId="{D2D2EFFA-6105-4D95-AD8A-BB6A9772D696}" type="pres">
      <dgm:prSet presAssocID="{EE1BDC71-60E5-48A4-A1CC-4E2418740628}" presName="Name1" presStyleCnt="0"/>
      <dgm:spPr/>
      <dgm:t>
        <a:bodyPr/>
        <a:lstStyle/>
        <a:p>
          <a:endParaRPr lang="zh-TW" altLang="en-US"/>
        </a:p>
      </dgm:t>
    </dgm:pt>
    <dgm:pt modelId="{8DDDF8C3-FF55-49EC-9A54-69EC0345E304}" type="pres">
      <dgm:prSet presAssocID="{EE1BDC71-60E5-48A4-A1CC-4E2418740628}" presName="cycle" presStyleCnt="0"/>
      <dgm:spPr/>
      <dgm:t>
        <a:bodyPr/>
        <a:lstStyle/>
        <a:p>
          <a:endParaRPr lang="zh-TW" altLang="en-US"/>
        </a:p>
      </dgm:t>
    </dgm:pt>
    <dgm:pt modelId="{5088F539-9BCB-41C9-8D95-FC4ACC8AAD5A}" type="pres">
      <dgm:prSet presAssocID="{EE1BDC71-60E5-48A4-A1CC-4E2418740628}" presName="srcNode" presStyleLbl="node1" presStyleIdx="0" presStyleCnt="3"/>
      <dgm:spPr/>
      <dgm:t>
        <a:bodyPr/>
        <a:lstStyle/>
        <a:p>
          <a:endParaRPr lang="zh-TW" altLang="en-US"/>
        </a:p>
      </dgm:t>
    </dgm:pt>
    <dgm:pt modelId="{D16736D0-84DD-42F5-86A8-2900BEA2BC13}" type="pres">
      <dgm:prSet presAssocID="{EE1BDC71-60E5-48A4-A1CC-4E2418740628}" presName="conn" presStyleLbl="parChTrans1D2" presStyleIdx="0" presStyleCnt="1"/>
      <dgm:spPr/>
      <dgm:t>
        <a:bodyPr/>
        <a:lstStyle/>
        <a:p>
          <a:endParaRPr lang="zh-TW" altLang="en-US"/>
        </a:p>
      </dgm:t>
    </dgm:pt>
    <dgm:pt modelId="{6BF70D8B-5727-41E1-A9F1-B22C706606FB}" type="pres">
      <dgm:prSet presAssocID="{EE1BDC71-60E5-48A4-A1CC-4E2418740628}" presName="extraNode" presStyleLbl="node1" presStyleIdx="0" presStyleCnt="3"/>
      <dgm:spPr/>
      <dgm:t>
        <a:bodyPr/>
        <a:lstStyle/>
        <a:p>
          <a:endParaRPr lang="zh-TW" altLang="en-US"/>
        </a:p>
      </dgm:t>
    </dgm:pt>
    <dgm:pt modelId="{4B075462-A86B-46F9-AC5F-79BC226604E1}" type="pres">
      <dgm:prSet presAssocID="{EE1BDC71-60E5-48A4-A1CC-4E2418740628}" presName="dstNode" presStyleLbl="node1" presStyleIdx="0" presStyleCnt="3"/>
      <dgm:spPr/>
      <dgm:t>
        <a:bodyPr/>
        <a:lstStyle/>
        <a:p>
          <a:endParaRPr lang="zh-TW" altLang="en-US"/>
        </a:p>
      </dgm:t>
    </dgm:pt>
    <dgm:pt modelId="{DFF4AD23-32A9-4AFB-A212-7074F1736A7F}" type="pres">
      <dgm:prSet presAssocID="{BA22A4BE-5BF5-4AA5-B5AD-5CF8054C1455}" presName="text_1" presStyleLbl="node1" presStyleIdx="0" presStyleCnt="3">
        <dgm:presLayoutVars>
          <dgm:bulletEnabled val="1"/>
        </dgm:presLayoutVars>
      </dgm:prSet>
      <dgm:spPr/>
      <dgm:t>
        <a:bodyPr/>
        <a:lstStyle/>
        <a:p>
          <a:endParaRPr lang="zh-TW" altLang="en-US"/>
        </a:p>
      </dgm:t>
    </dgm:pt>
    <dgm:pt modelId="{115AE354-D019-4BD5-899E-5BAD230FAA71}" type="pres">
      <dgm:prSet presAssocID="{BA22A4BE-5BF5-4AA5-B5AD-5CF8054C1455}" presName="accent_1" presStyleCnt="0"/>
      <dgm:spPr/>
      <dgm:t>
        <a:bodyPr/>
        <a:lstStyle/>
        <a:p>
          <a:endParaRPr lang="zh-TW" altLang="en-US"/>
        </a:p>
      </dgm:t>
    </dgm:pt>
    <dgm:pt modelId="{94279C75-ECBD-40D0-B252-087B1D7B6233}" type="pres">
      <dgm:prSet presAssocID="{BA22A4BE-5BF5-4AA5-B5AD-5CF8054C1455}" presName="accentRepeatNode" presStyleLbl="solidFgAcc1" presStyleIdx="0" presStyleCnt="3"/>
      <dgm:spPr/>
      <dgm:t>
        <a:bodyPr/>
        <a:lstStyle/>
        <a:p>
          <a:endParaRPr lang="zh-TW" altLang="en-US"/>
        </a:p>
      </dgm:t>
    </dgm:pt>
    <dgm:pt modelId="{A94040F8-0D54-442F-B8A5-F459594B8D1B}" type="pres">
      <dgm:prSet presAssocID="{C0AFE37B-CF43-48C0-B41B-47883C8FCF7D}" presName="text_2" presStyleLbl="node1" presStyleIdx="1" presStyleCnt="3">
        <dgm:presLayoutVars>
          <dgm:bulletEnabled val="1"/>
        </dgm:presLayoutVars>
      </dgm:prSet>
      <dgm:spPr/>
      <dgm:t>
        <a:bodyPr/>
        <a:lstStyle/>
        <a:p>
          <a:endParaRPr lang="zh-TW" altLang="en-US"/>
        </a:p>
      </dgm:t>
    </dgm:pt>
    <dgm:pt modelId="{AAD656EE-1D07-47A5-9D23-EB942E1E673F}" type="pres">
      <dgm:prSet presAssocID="{C0AFE37B-CF43-48C0-B41B-47883C8FCF7D}" presName="accent_2" presStyleCnt="0"/>
      <dgm:spPr/>
      <dgm:t>
        <a:bodyPr/>
        <a:lstStyle/>
        <a:p>
          <a:endParaRPr lang="zh-TW" altLang="en-US"/>
        </a:p>
      </dgm:t>
    </dgm:pt>
    <dgm:pt modelId="{716090D8-BD51-4F17-A810-0CA68465B20E}" type="pres">
      <dgm:prSet presAssocID="{C0AFE37B-CF43-48C0-B41B-47883C8FCF7D}" presName="accentRepeatNode" presStyleLbl="solidFgAcc1" presStyleIdx="1" presStyleCnt="3"/>
      <dgm:spPr/>
      <dgm:t>
        <a:bodyPr/>
        <a:lstStyle/>
        <a:p>
          <a:endParaRPr lang="zh-TW" altLang="en-US"/>
        </a:p>
      </dgm:t>
    </dgm:pt>
    <dgm:pt modelId="{22AC118A-9919-42A8-B22B-E99D9F6A9608}" type="pres">
      <dgm:prSet presAssocID="{5E271979-4BE1-4528-ABD2-57655C5F9CEE}" presName="text_3" presStyleLbl="node1" presStyleIdx="2" presStyleCnt="3" custScaleY="136360">
        <dgm:presLayoutVars>
          <dgm:bulletEnabled val="1"/>
        </dgm:presLayoutVars>
      </dgm:prSet>
      <dgm:spPr/>
      <dgm:t>
        <a:bodyPr/>
        <a:lstStyle/>
        <a:p>
          <a:endParaRPr lang="zh-TW" altLang="en-US"/>
        </a:p>
      </dgm:t>
    </dgm:pt>
    <dgm:pt modelId="{E226F84D-9BA5-4363-9446-4FB34CED389C}" type="pres">
      <dgm:prSet presAssocID="{5E271979-4BE1-4528-ABD2-57655C5F9CEE}" presName="accent_3" presStyleCnt="0"/>
      <dgm:spPr/>
      <dgm:t>
        <a:bodyPr/>
        <a:lstStyle/>
        <a:p>
          <a:endParaRPr lang="zh-TW" altLang="en-US"/>
        </a:p>
      </dgm:t>
    </dgm:pt>
    <dgm:pt modelId="{1C94BE33-5102-4F19-83A6-220C88F6990A}" type="pres">
      <dgm:prSet presAssocID="{5E271979-4BE1-4528-ABD2-57655C5F9CEE}" presName="accentRepeatNode" presStyleLbl="solidFgAcc1" presStyleIdx="2" presStyleCnt="3"/>
      <dgm:spPr/>
      <dgm:t>
        <a:bodyPr/>
        <a:lstStyle/>
        <a:p>
          <a:endParaRPr lang="zh-TW" altLang="en-US"/>
        </a:p>
      </dgm:t>
    </dgm:pt>
  </dgm:ptLst>
  <dgm:cxnLst>
    <dgm:cxn modelId="{A72978A5-9B9D-431B-88BA-D376D20B32B5}" type="presOf" srcId="{5E271979-4BE1-4528-ABD2-57655C5F9CEE}" destId="{22AC118A-9919-42A8-B22B-E99D9F6A9608}" srcOrd="0" destOrd="0" presId="urn:microsoft.com/office/officeart/2008/layout/VerticalCurvedList"/>
    <dgm:cxn modelId="{4FCA43B4-CA19-4D7D-B26D-3269689B7501}" type="presOf" srcId="{9667B0A1-0CE2-465F-9AE6-A496C61FF8B7}" destId="{D16736D0-84DD-42F5-86A8-2900BEA2BC13}" srcOrd="0" destOrd="0" presId="urn:microsoft.com/office/officeart/2008/layout/VerticalCurvedList"/>
    <dgm:cxn modelId="{13124230-6E6F-44C5-91E0-3C6A57CE03FD}" srcId="{EE1BDC71-60E5-48A4-A1CC-4E2418740628}" destId="{BA22A4BE-5BF5-4AA5-B5AD-5CF8054C1455}" srcOrd="0" destOrd="0" parTransId="{D4AC3AA3-8D5C-4925-9B68-E51138B11F3A}" sibTransId="{9667B0A1-0CE2-465F-9AE6-A496C61FF8B7}"/>
    <dgm:cxn modelId="{C29AB369-5DB6-498C-9D52-1AED3CE50681}" type="presOf" srcId="{EE1BDC71-60E5-48A4-A1CC-4E2418740628}" destId="{08794BD5-2B8B-4FC3-B40C-402109736ADA}" srcOrd="0" destOrd="0" presId="urn:microsoft.com/office/officeart/2008/layout/VerticalCurvedList"/>
    <dgm:cxn modelId="{26F21A5D-7632-4DCC-9690-9EBF5D12889C}" srcId="{EE1BDC71-60E5-48A4-A1CC-4E2418740628}" destId="{C0AFE37B-CF43-48C0-B41B-47883C8FCF7D}" srcOrd="1" destOrd="0" parTransId="{434FD9DA-4505-425F-B108-743C8F4EBF80}" sibTransId="{A44873BB-5A64-4059-8ED7-D6E6EE677CF8}"/>
    <dgm:cxn modelId="{CD9C7EB1-E638-4C86-9072-FF5DA76A4CD6}" srcId="{EE1BDC71-60E5-48A4-A1CC-4E2418740628}" destId="{5E271979-4BE1-4528-ABD2-57655C5F9CEE}" srcOrd="2" destOrd="0" parTransId="{2CCDB7AF-444D-4071-99E1-A42B8E405085}" sibTransId="{71A0085D-E40A-4459-8D34-0CC89DC4F8FF}"/>
    <dgm:cxn modelId="{A0422CE8-13BC-4601-B06D-E893F1A59F25}" type="presOf" srcId="{BA22A4BE-5BF5-4AA5-B5AD-5CF8054C1455}" destId="{DFF4AD23-32A9-4AFB-A212-7074F1736A7F}" srcOrd="0" destOrd="0" presId="urn:microsoft.com/office/officeart/2008/layout/VerticalCurvedList"/>
    <dgm:cxn modelId="{6E4F562F-715F-48D2-BD70-54E65F16253E}" type="presOf" srcId="{C0AFE37B-CF43-48C0-B41B-47883C8FCF7D}" destId="{A94040F8-0D54-442F-B8A5-F459594B8D1B}" srcOrd="0" destOrd="0" presId="urn:microsoft.com/office/officeart/2008/layout/VerticalCurvedList"/>
    <dgm:cxn modelId="{A2F5B9E8-E6AD-44E3-91DD-34DF0338FC79}" type="presParOf" srcId="{08794BD5-2B8B-4FC3-B40C-402109736ADA}" destId="{D2D2EFFA-6105-4D95-AD8A-BB6A9772D696}" srcOrd="0" destOrd="0" presId="urn:microsoft.com/office/officeart/2008/layout/VerticalCurvedList"/>
    <dgm:cxn modelId="{B2AA4FAE-0296-4148-A186-8D4C3812C57B}" type="presParOf" srcId="{D2D2EFFA-6105-4D95-AD8A-BB6A9772D696}" destId="{8DDDF8C3-FF55-49EC-9A54-69EC0345E304}" srcOrd="0" destOrd="0" presId="urn:microsoft.com/office/officeart/2008/layout/VerticalCurvedList"/>
    <dgm:cxn modelId="{DABEC165-408A-4EDC-A382-D098DCDF4535}" type="presParOf" srcId="{8DDDF8C3-FF55-49EC-9A54-69EC0345E304}" destId="{5088F539-9BCB-41C9-8D95-FC4ACC8AAD5A}" srcOrd="0" destOrd="0" presId="urn:microsoft.com/office/officeart/2008/layout/VerticalCurvedList"/>
    <dgm:cxn modelId="{54B82F24-3C18-4E54-B3EF-906F87F04BFC}" type="presParOf" srcId="{8DDDF8C3-FF55-49EC-9A54-69EC0345E304}" destId="{D16736D0-84DD-42F5-86A8-2900BEA2BC13}" srcOrd="1" destOrd="0" presId="urn:microsoft.com/office/officeart/2008/layout/VerticalCurvedList"/>
    <dgm:cxn modelId="{B5774203-D57D-42BF-AEA4-C7054A91F7D4}" type="presParOf" srcId="{8DDDF8C3-FF55-49EC-9A54-69EC0345E304}" destId="{6BF70D8B-5727-41E1-A9F1-B22C706606FB}" srcOrd="2" destOrd="0" presId="urn:microsoft.com/office/officeart/2008/layout/VerticalCurvedList"/>
    <dgm:cxn modelId="{6B1C2534-FF65-448D-B601-C783D893D9D9}" type="presParOf" srcId="{8DDDF8C3-FF55-49EC-9A54-69EC0345E304}" destId="{4B075462-A86B-46F9-AC5F-79BC226604E1}" srcOrd="3" destOrd="0" presId="urn:microsoft.com/office/officeart/2008/layout/VerticalCurvedList"/>
    <dgm:cxn modelId="{5DD1DC56-B629-450B-AC68-2C0FECAC34F3}" type="presParOf" srcId="{D2D2EFFA-6105-4D95-AD8A-BB6A9772D696}" destId="{DFF4AD23-32A9-4AFB-A212-7074F1736A7F}" srcOrd="1" destOrd="0" presId="urn:microsoft.com/office/officeart/2008/layout/VerticalCurvedList"/>
    <dgm:cxn modelId="{80AEE1C5-AE52-4EFA-B480-833B07A5E4EF}" type="presParOf" srcId="{D2D2EFFA-6105-4D95-AD8A-BB6A9772D696}" destId="{115AE354-D019-4BD5-899E-5BAD230FAA71}" srcOrd="2" destOrd="0" presId="urn:microsoft.com/office/officeart/2008/layout/VerticalCurvedList"/>
    <dgm:cxn modelId="{E3FCD824-5B75-4E9B-B21D-C0BB9492776B}" type="presParOf" srcId="{115AE354-D019-4BD5-899E-5BAD230FAA71}" destId="{94279C75-ECBD-40D0-B252-087B1D7B6233}" srcOrd="0" destOrd="0" presId="urn:microsoft.com/office/officeart/2008/layout/VerticalCurvedList"/>
    <dgm:cxn modelId="{D5263612-A135-44E8-A8B0-B1D761882B0B}" type="presParOf" srcId="{D2D2EFFA-6105-4D95-AD8A-BB6A9772D696}" destId="{A94040F8-0D54-442F-B8A5-F459594B8D1B}" srcOrd="3" destOrd="0" presId="urn:microsoft.com/office/officeart/2008/layout/VerticalCurvedList"/>
    <dgm:cxn modelId="{9825C07E-F046-4468-AF80-EE757FD7638C}" type="presParOf" srcId="{D2D2EFFA-6105-4D95-AD8A-BB6A9772D696}" destId="{AAD656EE-1D07-47A5-9D23-EB942E1E673F}" srcOrd="4" destOrd="0" presId="urn:microsoft.com/office/officeart/2008/layout/VerticalCurvedList"/>
    <dgm:cxn modelId="{566EDEA4-71AA-46C4-A54C-B92CC9D624F6}" type="presParOf" srcId="{AAD656EE-1D07-47A5-9D23-EB942E1E673F}" destId="{716090D8-BD51-4F17-A810-0CA68465B20E}" srcOrd="0" destOrd="0" presId="urn:microsoft.com/office/officeart/2008/layout/VerticalCurvedList"/>
    <dgm:cxn modelId="{387526B4-A997-47A5-8734-D4378EB887F1}" type="presParOf" srcId="{D2D2EFFA-6105-4D95-AD8A-BB6A9772D696}" destId="{22AC118A-9919-42A8-B22B-E99D9F6A9608}" srcOrd="5" destOrd="0" presId="urn:microsoft.com/office/officeart/2008/layout/VerticalCurvedList"/>
    <dgm:cxn modelId="{F7E27BF3-C5EE-4DEF-A37A-12ACB95B694F}" type="presParOf" srcId="{D2D2EFFA-6105-4D95-AD8A-BB6A9772D696}" destId="{E226F84D-9BA5-4363-9446-4FB34CED389C}" srcOrd="6" destOrd="0" presId="urn:microsoft.com/office/officeart/2008/layout/VerticalCurvedList"/>
    <dgm:cxn modelId="{59EF876E-CDC5-4F49-8DB0-C14B394C9DED}" type="presParOf" srcId="{E226F84D-9BA5-4363-9446-4FB34CED389C}" destId="{1C94BE33-5102-4F19-83A6-220C88F6990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普通高中</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smtClean="0"/>
            <a:t>直升</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smtClean="0"/>
            <a:t>免試入學</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特色招生</a:t>
          </a:r>
          <a:r>
            <a:rPr lang="en-US" altLang="zh-TW" dirty="0" smtClean="0"/>
            <a:t>(</a:t>
          </a:r>
          <a:r>
            <a:rPr lang="zh-TW" altLang="en-US" dirty="0" smtClean="0"/>
            <a:t>考試分發</a:t>
          </a:r>
          <a:r>
            <a:rPr lang="en-US" altLang="zh-TW" dirty="0" smtClean="0"/>
            <a:t>)</a:t>
          </a:r>
          <a:endParaRPr lang="zh-TW" altLang="en-US" dirty="0"/>
        </a:p>
      </dgm:t>
    </dgm:pt>
    <dgm:pt modelId="{39C49984-4793-4B3B-AFE3-BDCAD9302B23}" type="sibTrans" cxnId="{234FEE00-B02D-40D2-A896-0DF5125C72EF}">
      <dgm:prSet/>
      <dgm:spPr/>
      <dgm:t>
        <a:bodyPr/>
        <a:lstStyle/>
        <a:p>
          <a:endParaRPr lang="zh-TW" altLang="en-US"/>
        </a:p>
      </dgm:t>
    </dgm:pt>
    <dgm:pt modelId="{DE938286-BBCD-4898-BE07-941E8016928A}" type="parTrans" cxnId="{234FEE00-B02D-40D2-A896-0DF5125C72EF}">
      <dgm:prSet/>
      <dgm:spPr/>
      <dgm:t>
        <a:bodyPr/>
        <a:lstStyle/>
        <a:p>
          <a:endParaRPr lang="zh-TW" altLang="en-US"/>
        </a:p>
      </dgm:t>
    </dgm:pt>
    <dgm:pt modelId="{94C6CAD8-909F-4CF8-888E-7F2ED324E368}">
      <dgm:prSet phldrT="[文字]"/>
      <dgm:spPr/>
      <dgm:t>
        <a:bodyPr/>
        <a:lstStyle/>
        <a:p>
          <a:r>
            <a:rPr lang="zh-TW" altLang="en-US" dirty="0" smtClean="0"/>
            <a:t>特色招生</a:t>
          </a:r>
          <a:r>
            <a:rPr lang="en-US" altLang="zh-TW" dirty="0" smtClean="0"/>
            <a:t>(</a:t>
          </a:r>
          <a:r>
            <a:rPr lang="zh-TW" altLang="en-US" dirty="0" smtClean="0"/>
            <a:t>甄選入學</a:t>
          </a:r>
          <a:r>
            <a:rPr lang="en-US" altLang="zh-TW" dirty="0" smtClean="0"/>
            <a:t>)</a:t>
          </a:r>
          <a:endParaRPr lang="zh-TW" altLang="en-US" dirty="0"/>
        </a:p>
      </dgm:t>
    </dgm:pt>
    <dgm:pt modelId="{D62E42E7-FABE-4D13-B7E7-1F45169868C9}" type="parTrans" cxnId="{123C50C3-6869-4269-B5FA-CE14DC1DD65D}">
      <dgm:prSet/>
      <dgm:spPr/>
      <dgm:t>
        <a:bodyPr/>
        <a:lstStyle/>
        <a:p>
          <a:endParaRPr lang="zh-TW" altLang="en-US"/>
        </a:p>
      </dgm:t>
    </dgm:pt>
    <dgm:pt modelId="{56BF4569-5C52-476C-9511-B1B56BD32694}" type="sibTrans" cxnId="{123C50C3-6869-4269-B5FA-CE14DC1DD65D}">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4"/>
      <dgm:spPr/>
      <dgm:t>
        <a:bodyPr/>
        <a:lstStyle/>
        <a:p>
          <a:endParaRPr lang="zh-TW" altLang="en-US"/>
        </a:p>
      </dgm:t>
    </dgm:pt>
    <dgm:pt modelId="{03C11FAF-2B0D-4FE2-AEB0-95233FB8F318}" type="pres">
      <dgm:prSet presAssocID="{4F4C8B20-51D2-42CD-BFA3-9A59D8CBDD25}" presName="connTx" presStyleLbl="parChTrans1D2" presStyleIdx="1"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4"/>
      <dgm:spPr/>
      <dgm:t>
        <a:bodyPr/>
        <a:lstStyle/>
        <a:p>
          <a:endParaRPr lang="zh-TW" altLang="en-US"/>
        </a:p>
      </dgm:t>
    </dgm:pt>
    <dgm:pt modelId="{EBC2ACAD-7BEB-4F1B-90A1-388ADF4894A0}" type="pres">
      <dgm:prSet presAssocID="{DE938286-BBCD-4898-BE07-941E8016928A}" presName="connTx" presStyleLbl="parChTrans1D2" presStyleIdx="2"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3B938DA7-03D5-415E-9189-BD356E87FD12}" type="pres">
      <dgm:prSet presAssocID="{D62E42E7-FABE-4D13-B7E7-1F45169868C9}" presName="conn2-1" presStyleLbl="parChTrans1D2" presStyleIdx="3" presStyleCnt="4"/>
      <dgm:spPr/>
      <dgm:t>
        <a:bodyPr/>
        <a:lstStyle/>
        <a:p>
          <a:endParaRPr lang="zh-TW" altLang="en-US"/>
        </a:p>
      </dgm:t>
    </dgm:pt>
    <dgm:pt modelId="{EA37AD51-AFDD-40C2-8CD0-9F996A09BF56}" type="pres">
      <dgm:prSet presAssocID="{D62E42E7-FABE-4D13-B7E7-1F45169868C9}" presName="connTx" presStyleLbl="parChTrans1D2" presStyleIdx="3" presStyleCnt="4"/>
      <dgm:spPr/>
      <dgm:t>
        <a:bodyPr/>
        <a:lstStyle/>
        <a:p>
          <a:endParaRPr lang="zh-TW" altLang="en-US"/>
        </a:p>
      </dgm:t>
    </dgm:pt>
    <dgm:pt modelId="{D89C0650-C924-4C54-B1DB-09F10F791510}" type="pres">
      <dgm:prSet presAssocID="{94C6CAD8-909F-4CF8-888E-7F2ED324E368}" presName="root2" presStyleCnt="0"/>
      <dgm:spPr/>
    </dgm:pt>
    <dgm:pt modelId="{F55EE499-F150-4B08-B22D-83030417E7A6}" type="pres">
      <dgm:prSet presAssocID="{94C6CAD8-909F-4CF8-888E-7F2ED324E368}" presName="LevelTwoTextNode" presStyleLbl="node2" presStyleIdx="3" presStyleCnt="4" custScaleX="128113" custLinFactNeighborX="39814">
        <dgm:presLayoutVars>
          <dgm:chPref val="3"/>
        </dgm:presLayoutVars>
      </dgm:prSet>
      <dgm:spPr/>
      <dgm:t>
        <a:bodyPr/>
        <a:lstStyle/>
        <a:p>
          <a:endParaRPr lang="zh-TW" altLang="en-US"/>
        </a:p>
      </dgm:t>
    </dgm:pt>
    <dgm:pt modelId="{E33CDE92-8865-4338-81BE-9262E274EBA1}" type="pres">
      <dgm:prSet presAssocID="{94C6CAD8-909F-4CF8-888E-7F2ED324E368}" presName="level3hierChild" presStyleCnt="0"/>
      <dgm:spPr/>
    </dgm:pt>
  </dgm:ptLst>
  <dgm:cxnLst>
    <dgm:cxn modelId="{123C50C3-6869-4269-B5FA-CE14DC1DD65D}" srcId="{5EDB91D9-B9E1-4C0E-B08E-ED944D0E82AA}" destId="{94C6CAD8-909F-4CF8-888E-7F2ED324E368}" srcOrd="3" destOrd="0" parTransId="{D62E42E7-FABE-4D13-B7E7-1F45169868C9}" sibTransId="{56BF4569-5C52-476C-9511-B1B56BD32694}"/>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E2C85DFF-47AC-40E2-820E-4F3A04CDB4F0}" type="presOf" srcId="{77EB3A43-A6A7-48A0-B4CB-AA1D05200F2E}" destId="{CE411765-1D71-476F-80CE-9DE7A98C849A}" srcOrd="0" destOrd="0" presId="urn:microsoft.com/office/officeart/2008/layout/HorizontalMultiLevelHierarchy"/>
    <dgm:cxn modelId="{E1CBF36A-BEDB-4923-9BAA-CB8BE8D7883A}" type="presOf" srcId="{D62E42E7-FABE-4D13-B7E7-1F45169868C9}" destId="{EA37AD51-AFDD-40C2-8CD0-9F996A09BF56}" srcOrd="1"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B79ABD79-654D-40FF-8A15-846A1B0B239C}" type="presOf" srcId="{D62E42E7-FABE-4D13-B7E7-1F45169868C9}" destId="{3B938DA7-03D5-415E-9189-BD356E87FD12}" srcOrd="0" destOrd="0" presId="urn:microsoft.com/office/officeart/2008/layout/HorizontalMultiLevelHierarchy"/>
    <dgm:cxn modelId="{A19F2967-68EC-4FAE-B467-93271D1A0538}" srcId="{5EDB91D9-B9E1-4C0E-B08E-ED944D0E82AA}" destId="{77EB3A43-A6A7-48A0-B4CB-AA1D05200F2E}" srcOrd="1" destOrd="0" parTransId="{4F4C8B20-51D2-42CD-BFA3-9A59D8CBDD25}" sibTransId="{987D23B4-BA37-4144-B920-118D46153E59}"/>
    <dgm:cxn modelId="{AEC348A9-70AA-4D1D-B486-A7B1A17E114A}" type="presOf" srcId="{94C6CAD8-909F-4CF8-888E-7F2ED324E368}" destId="{F55EE499-F150-4B08-B22D-83030417E7A6}" srcOrd="0" destOrd="0" presId="urn:microsoft.com/office/officeart/2008/layout/HorizontalMultiLevelHierarchy"/>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A2FAB91C-8ABF-43DB-BD70-67DBDEC23173}" type="presParOf" srcId="{FC0B382E-739E-4E8C-8F8B-075B6E096A45}" destId="{6C79BBAC-F079-444A-9D58-22D34C924DA8}" srcOrd="2"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3"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4"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5"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 modelId="{36730C5F-5F78-4E0F-B55C-036049FB71C8}" type="presParOf" srcId="{FC0B382E-739E-4E8C-8F8B-075B6E096A45}" destId="{3B938DA7-03D5-415E-9189-BD356E87FD12}" srcOrd="6" destOrd="0" presId="urn:microsoft.com/office/officeart/2008/layout/HorizontalMultiLevelHierarchy"/>
    <dgm:cxn modelId="{3DB6DF0D-BE62-42B4-AA8F-F45BE7667193}" type="presParOf" srcId="{3B938DA7-03D5-415E-9189-BD356E87FD12}" destId="{EA37AD51-AFDD-40C2-8CD0-9F996A09BF56}" srcOrd="0" destOrd="0" presId="urn:microsoft.com/office/officeart/2008/layout/HorizontalMultiLevelHierarchy"/>
    <dgm:cxn modelId="{57C9D2B9-CBD9-4618-A69E-A464195CDD95}" type="presParOf" srcId="{FC0B382E-739E-4E8C-8F8B-075B6E096A45}" destId="{D89C0650-C924-4C54-B1DB-09F10F791510}" srcOrd="7" destOrd="0" presId="urn:microsoft.com/office/officeart/2008/layout/HorizontalMultiLevelHierarchy"/>
    <dgm:cxn modelId="{34A274FA-8B34-465F-9456-236DD4CC11B8}" type="presParOf" srcId="{D89C0650-C924-4C54-B1DB-09F10F791510}" destId="{F55EE499-F150-4B08-B22D-83030417E7A6}" srcOrd="0" destOrd="0" presId="urn:microsoft.com/office/officeart/2008/layout/HorizontalMultiLevelHierarchy"/>
    <dgm:cxn modelId="{2BE9E409-99CB-4ECF-B225-4E52602DF843}" type="presParOf" srcId="{D89C0650-C924-4C54-B1DB-09F10F791510}" destId="{E33CDE92-8865-4338-81BE-9262E274EBA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技術型高中</a:t>
          </a:r>
          <a:r>
            <a:rPr lang="en-US" altLang="zh-TW" dirty="0" smtClean="0"/>
            <a:t>(</a:t>
          </a:r>
          <a:r>
            <a:rPr lang="zh-TW" altLang="en-US" dirty="0" smtClean="0"/>
            <a:t>高工高商</a:t>
          </a:r>
          <a:r>
            <a:rPr lang="en-US" altLang="zh-TW" dirty="0" smtClean="0"/>
            <a:t>)</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smtClean="0"/>
            <a:t>特色招生</a:t>
          </a:r>
          <a:r>
            <a:rPr lang="en-US" altLang="zh-TW" dirty="0" smtClean="0"/>
            <a:t>(</a:t>
          </a:r>
          <a:r>
            <a:rPr lang="zh-TW" altLang="en-US" dirty="0" smtClean="0"/>
            <a:t>專業群科</a:t>
          </a:r>
          <a:r>
            <a:rPr lang="en-US" altLang="zh-TW" dirty="0" smtClean="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smtClean="0"/>
            <a:t>實用技能班</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技優甄審</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smtClean="0"/>
            <a:t>免試入學</a:t>
          </a:r>
          <a:endParaRPr lang="zh-TW" altLang="en-US" dirty="0"/>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smtClean="0"/>
            <a:t>完全免試</a:t>
          </a:r>
          <a:endParaRPr lang="zh-TW" altLang="en-US" dirty="0"/>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X="276003"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b="1" dirty="0">
              <a:solidFill>
                <a:schemeClr val="bg1"/>
              </a:solidFill>
            </a:rPr>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a:t>五專免試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普通高中</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4C6CAD8-909F-4CF8-888E-7F2ED324E368}">
      <dgm:prSet phldrT="[文字]"/>
      <dgm:spPr/>
      <dgm:t>
        <a:bodyPr/>
        <a:lstStyle/>
        <a:p>
          <a:r>
            <a:rPr lang="zh-TW" altLang="en-US" dirty="0" smtClean="0"/>
            <a:t>特色招生</a:t>
          </a:r>
          <a:r>
            <a:rPr lang="en-US" altLang="zh-TW" dirty="0" smtClean="0"/>
            <a:t>(</a:t>
          </a:r>
          <a:r>
            <a:rPr lang="zh-TW" altLang="en-US" dirty="0" smtClean="0"/>
            <a:t>甄選入學</a:t>
          </a:r>
          <a:r>
            <a:rPr lang="en-US" altLang="zh-TW" dirty="0" smtClean="0"/>
            <a:t>)</a:t>
          </a:r>
          <a:endParaRPr lang="zh-TW" altLang="en-US" dirty="0"/>
        </a:p>
      </dgm:t>
    </dgm:pt>
    <dgm:pt modelId="{D62E42E7-FABE-4D13-B7E7-1F45169868C9}" type="parTrans" cxnId="{123C50C3-6869-4269-B5FA-CE14DC1DD65D}">
      <dgm:prSet/>
      <dgm:spPr/>
      <dgm:t>
        <a:bodyPr/>
        <a:lstStyle/>
        <a:p>
          <a:endParaRPr lang="zh-TW" altLang="en-US"/>
        </a:p>
      </dgm:t>
    </dgm:pt>
    <dgm:pt modelId="{56BF4569-5C52-476C-9511-B1B56BD32694}" type="sibTrans" cxnId="{123C50C3-6869-4269-B5FA-CE14DC1DD65D}">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3B938DA7-03D5-415E-9189-BD356E87FD12}" type="pres">
      <dgm:prSet presAssocID="{D62E42E7-FABE-4D13-B7E7-1F45169868C9}" presName="conn2-1" presStyleLbl="parChTrans1D2" presStyleIdx="0" presStyleCnt="1"/>
      <dgm:spPr/>
      <dgm:t>
        <a:bodyPr/>
        <a:lstStyle/>
        <a:p>
          <a:endParaRPr lang="zh-TW" altLang="en-US"/>
        </a:p>
      </dgm:t>
    </dgm:pt>
    <dgm:pt modelId="{EA37AD51-AFDD-40C2-8CD0-9F996A09BF56}" type="pres">
      <dgm:prSet presAssocID="{D62E42E7-FABE-4D13-B7E7-1F45169868C9}" presName="connTx" presStyleLbl="parChTrans1D2" presStyleIdx="0" presStyleCnt="1"/>
      <dgm:spPr/>
      <dgm:t>
        <a:bodyPr/>
        <a:lstStyle/>
        <a:p>
          <a:endParaRPr lang="zh-TW" altLang="en-US"/>
        </a:p>
      </dgm:t>
    </dgm:pt>
    <dgm:pt modelId="{D89C0650-C924-4C54-B1DB-09F10F791510}" type="pres">
      <dgm:prSet presAssocID="{94C6CAD8-909F-4CF8-888E-7F2ED324E368}" presName="root2" presStyleCnt="0"/>
      <dgm:spPr/>
    </dgm:pt>
    <dgm:pt modelId="{F55EE499-F150-4B08-B22D-83030417E7A6}" type="pres">
      <dgm:prSet presAssocID="{94C6CAD8-909F-4CF8-888E-7F2ED324E368}" presName="LevelTwoTextNode" presStyleLbl="node2" presStyleIdx="0" presStyleCnt="1" custScaleX="128113" custLinFactNeighborX="39814">
        <dgm:presLayoutVars>
          <dgm:chPref val="3"/>
        </dgm:presLayoutVars>
      </dgm:prSet>
      <dgm:spPr/>
      <dgm:t>
        <a:bodyPr/>
        <a:lstStyle/>
        <a:p>
          <a:endParaRPr lang="zh-TW" altLang="en-US"/>
        </a:p>
      </dgm:t>
    </dgm:pt>
    <dgm:pt modelId="{E33CDE92-8865-4338-81BE-9262E274EBA1}" type="pres">
      <dgm:prSet presAssocID="{94C6CAD8-909F-4CF8-888E-7F2ED324E368}" presName="level3hierChild" presStyleCnt="0"/>
      <dgm:spPr/>
    </dgm:pt>
  </dgm:ptLst>
  <dgm:cxnLst>
    <dgm:cxn modelId="{123C50C3-6869-4269-B5FA-CE14DC1DD65D}" srcId="{5EDB91D9-B9E1-4C0E-B08E-ED944D0E82AA}" destId="{94C6CAD8-909F-4CF8-888E-7F2ED324E368}" srcOrd="0" destOrd="0" parTransId="{D62E42E7-FABE-4D13-B7E7-1F45169868C9}" sibTransId="{56BF4569-5C52-476C-9511-B1B56BD32694}"/>
    <dgm:cxn modelId="{A2B34AD6-FAAD-4B39-B5CB-E5B02C087B5B}" type="presOf" srcId="{94C6CAD8-909F-4CF8-888E-7F2ED324E368}" destId="{F55EE499-F150-4B08-B22D-83030417E7A6}"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F2934FB9-3A28-4758-ADBA-6F636F83DE1F}" type="presOf" srcId="{510E3625-5FAD-4E63-8783-043FC6B981DE}" destId="{F6E29F84-BA21-4635-AD83-9F66D0DF51BE}" srcOrd="0" destOrd="0" presId="urn:microsoft.com/office/officeart/2008/layout/HorizontalMultiLevelHierarchy"/>
    <dgm:cxn modelId="{5B684937-C022-4A9A-8FB7-2B394D71F3DE}" type="presOf" srcId="{D62E42E7-FABE-4D13-B7E7-1F45169868C9}" destId="{3B938DA7-03D5-415E-9189-BD356E87FD12}" srcOrd="0" destOrd="0" presId="urn:microsoft.com/office/officeart/2008/layout/HorizontalMultiLevelHierarchy"/>
    <dgm:cxn modelId="{910FF74B-85E0-4ECE-A50D-44517468AB51}" type="presOf" srcId="{D62E42E7-FABE-4D13-B7E7-1F45169868C9}" destId="{EA37AD51-AFDD-40C2-8CD0-9F996A09BF56}" srcOrd="1" destOrd="0" presId="urn:microsoft.com/office/officeart/2008/layout/HorizontalMultiLevelHierarchy"/>
    <dgm:cxn modelId="{2DCB9B6C-8960-42BF-889F-75F21DA94EEA}" type="presOf" srcId="{5EDB91D9-B9E1-4C0E-B08E-ED944D0E82AA}" destId="{54A691FF-C2D0-4C04-9A82-7821AEE40F86}" srcOrd="0" destOrd="0" presId="urn:microsoft.com/office/officeart/2008/layout/HorizontalMultiLevelHierarchy"/>
    <dgm:cxn modelId="{5A126CFB-5EAD-438E-B038-AB5565B4D8F2}" type="presParOf" srcId="{F6E29F84-BA21-4635-AD83-9F66D0DF51BE}" destId="{AFB1254F-0E45-4908-90B1-107C4ECFB9CE}" srcOrd="0" destOrd="0" presId="urn:microsoft.com/office/officeart/2008/layout/HorizontalMultiLevelHierarchy"/>
    <dgm:cxn modelId="{29468A66-EE59-4237-9BD5-F66800C54781}" type="presParOf" srcId="{AFB1254F-0E45-4908-90B1-107C4ECFB9CE}" destId="{54A691FF-C2D0-4C04-9A82-7821AEE40F86}" srcOrd="0" destOrd="0" presId="urn:microsoft.com/office/officeart/2008/layout/HorizontalMultiLevelHierarchy"/>
    <dgm:cxn modelId="{FE0BC3CB-21F7-4127-AD29-27A27A12E80F}" type="presParOf" srcId="{AFB1254F-0E45-4908-90B1-107C4ECFB9CE}" destId="{FC0B382E-739E-4E8C-8F8B-075B6E096A45}" srcOrd="1" destOrd="0" presId="urn:microsoft.com/office/officeart/2008/layout/HorizontalMultiLevelHierarchy"/>
    <dgm:cxn modelId="{09421C27-AEF4-49E8-AC54-580C61AC341E}" type="presParOf" srcId="{FC0B382E-739E-4E8C-8F8B-075B6E096A45}" destId="{3B938DA7-03D5-415E-9189-BD356E87FD12}" srcOrd="0" destOrd="0" presId="urn:microsoft.com/office/officeart/2008/layout/HorizontalMultiLevelHierarchy"/>
    <dgm:cxn modelId="{2F253408-EC5C-47C1-A9EA-C6AE51162865}" type="presParOf" srcId="{3B938DA7-03D5-415E-9189-BD356E87FD12}" destId="{EA37AD51-AFDD-40C2-8CD0-9F996A09BF56}" srcOrd="0" destOrd="0" presId="urn:microsoft.com/office/officeart/2008/layout/HorizontalMultiLevelHierarchy"/>
    <dgm:cxn modelId="{50B7F902-90B0-4FAE-8188-A295BE62AF08}" type="presParOf" srcId="{FC0B382E-739E-4E8C-8F8B-075B6E096A45}" destId="{D89C0650-C924-4C54-B1DB-09F10F791510}" srcOrd="1" destOrd="0" presId="urn:microsoft.com/office/officeart/2008/layout/HorizontalMultiLevelHierarchy"/>
    <dgm:cxn modelId="{7E5A799F-FBB2-4D89-844A-3D9EB07CFDA6}" type="presParOf" srcId="{D89C0650-C924-4C54-B1DB-09F10F791510}" destId="{F55EE499-F150-4B08-B22D-83030417E7A6}" srcOrd="0" destOrd="0" presId="urn:microsoft.com/office/officeart/2008/layout/HorizontalMultiLevelHierarchy"/>
    <dgm:cxn modelId="{2BD2AE92-E3A9-49E4-A34A-7BD861071458}" type="presParOf" srcId="{D89C0650-C924-4C54-B1DB-09F10F791510}" destId="{E33CDE92-8865-4338-81BE-9262E274EBA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b="1" u="sng" dirty="0" smtClean="0">
              <a:solidFill>
                <a:schemeClr val="bg1"/>
              </a:solidFill>
            </a:rPr>
            <a:t>五專招生</a:t>
          </a:r>
          <a:r>
            <a:rPr lang="zh-TW" altLang="en-US" dirty="0" smtClean="0"/>
            <a:t>以「免試入學」為主要招生管道，</a:t>
          </a:r>
          <a:r>
            <a:rPr lang="zh-TW" altLang="en-US" u="sng" dirty="0" smtClean="0"/>
            <a:t>七年一貫制系組</a:t>
          </a:r>
          <a:r>
            <a:rPr lang="zh-TW" altLang="en-US" dirty="0" smtClean="0"/>
            <a:t>則採「特色招生甄選入學」辦理招生。</a:t>
          </a:r>
          <a:endParaRPr lang="zh-TW" altLang="en-US" dirty="0"/>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C17509C4-526B-473F-A06F-F15F64701B1A}">
      <dgm:prSet phldrT="[文字]"/>
      <dgm:spPr/>
      <dgm:t>
        <a:bodyPr/>
        <a:lstStyle/>
        <a:p>
          <a:r>
            <a:rPr lang="en-US" altLang="zh-TW" dirty="0" smtClean="0"/>
            <a:t>107</a:t>
          </a:r>
          <a:r>
            <a:rPr lang="zh-TW" altLang="en-US" dirty="0" smtClean="0"/>
            <a:t>學年度起停止辦理五專部分名額納入高中職免試。</a:t>
          </a:r>
          <a:endParaRPr lang="zh-TW" altLang="en-US" dirty="0"/>
        </a:p>
      </dgm:t>
    </dgm:pt>
    <dgm:pt modelId="{9B2E34C0-E414-43EB-92FE-075E9DF84D09}" type="parTrans" cxnId="{0F0BDDEF-5326-481A-A554-2E61BBEE68F2}">
      <dgm:prSet/>
      <dgm:spPr/>
      <dgm:t>
        <a:bodyPr/>
        <a:lstStyle/>
        <a:p>
          <a:endParaRPr lang="zh-TW" altLang="en-US"/>
        </a:p>
      </dgm:t>
    </dgm:pt>
    <dgm:pt modelId="{5E1E1182-F6A8-4358-8F8E-254348546DB7}" type="sibTrans" cxnId="{0F0BDDEF-5326-481A-A554-2E61BBEE68F2}">
      <dgm:prSet/>
      <dgm:spPr/>
      <dgm:t>
        <a:bodyPr/>
        <a:lstStyle/>
        <a:p>
          <a:endParaRPr lang="zh-TW" altLang="en-US"/>
        </a:p>
      </dgm:t>
    </dgm:pt>
    <dgm:pt modelId="{9EB224C3-D477-496C-9121-7846B713AF47}">
      <dgm:prSet phldrT="[文字]"/>
      <dgm:spPr/>
      <dgm:t>
        <a:bodyPr/>
        <a:lstStyle/>
        <a:p>
          <a:r>
            <a:rPr lang="en-US" altLang="zh-TW" dirty="0" smtClean="0"/>
            <a:t>107</a:t>
          </a:r>
          <a:r>
            <a:rPr lang="zh-TW" altLang="en-US" dirty="0" smtClean="0"/>
            <a:t>學年度起，新增五專優先免試，全國一區，至多可選</a:t>
          </a:r>
          <a:r>
            <a:rPr lang="en-US" altLang="zh-TW" dirty="0" smtClean="0"/>
            <a:t>30</a:t>
          </a:r>
          <a:r>
            <a:rPr lang="zh-TW" altLang="en-US" dirty="0" smtClean="0"/>
            <a:t>個科系組志願，由電腦統一分發。</a:t>
          </a:r>
          <a:endParaRPr lang="zh-TW" altLang="en-US" dirty="0"/>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3"/>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3"/>
      <dgm:spPr/>
    </dgm:pt>
    <dgm:pt modelId="{9ED1EA69-DDF5-4637-9A47-178AEB4CD30A}" type="pres">
      <dgm:prSet presAssocID="{EC2C41FD-B040-4716-AA00-DC68851C18F3}" presName="dstNode" presStyleLbl="node1" presStyleIdx="0" presStyleCnt="3"/>
      <dgm:spPr/>
    </dgm:pt>
    <dgm:pt modelId="{076F4C96-AAC8-4163-8B8A-52DBED489054}" type="pres">
      <dgm:prSet presAssocID="{703B1F0B-CD49-4D76-BA7E-1BB073602897}" presName="text_1" presStyleLbl="node1" presStyleIdx="0" presStyleCnt="3">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3"/>
      <dgm:spPr/>
    </dgm:pt>
    <dgm:pt modelId="{E69B9ECB-1F62-4BD9-8AC8-31C6F7996A10}" type="pres">
      <dgm:prSet presAssocID="{C17509C4-526B-473F-A06F-F15F64701B1A}" presName="text_2" presStyleLbl="node1" presStyleIdx="1" presStyleCnt="3">
        <dgm:presLayoutVars>
          <dgm:bulletEnabled val="1"/>
        </dgm:presLayoutVars>
      </dgm:prSet>
      <dgm:spPr/>
      <dgm:t>
        <a:bodyPr/>
        <a:lstStyle/>
        <a:p>
          <a:endParaRPr lang="zh-TW" altLang="en-US"/>
        </a:p>
      </dgm:t>
    </dgm:pt>
    <dgm:pt modelId="{CA9FCA05-18BB-4CD2-9520-61B0F0372ACC}" type="pres">
      <dgm:prSet presAssocID="{C17509C4-526B-473F-A06F-F15F64701B1A}" presName="accent_2" presStyleCnt="0"/>
      <dgm:spPr/>
    </dgm:pt>
    <dgm:pt modelId="{D40A82E2-D051-452D-93B2-B490ACC4D426}" type="pres">
      <dgm:prSet presAssocID="{C17509C4-526B-473F-A06F-F15F64701B1A}" presName="accentRepeatNode" presStyleLbl="solidFgAcc1" presStyleIdx="1" presStyleCnt="3"/>
      <dgm:spPr/>
    </dgm:pt>
    <dgm:pt modelId="{611FA7B8-F850-4345-9939-EB880071454E}" type="pres">
      <dgm:prSet presAssocID="{9EB224C3-D477-496C-9121-7846B713AF47}" presName="text_3" presStyleLbl="node1" presStyleIdx="2" presStyleCnt="3">
        <dgm:presLayoutVars>
          <dgm:bulletEnabled val="1"/>
        </dgm:presLayoutVars>
      </dgm:prSet>
      <dgm:spPr/>
      <dgm:t>
        <a:bodyPr/>
        <a:lstStyle/>
        <a:p>
          <a:endParaRPr lang="zh-TW" altLang="en-US"/>
        </a:p>
      </dgm:t>
    </dgm:pt>
    <dgm:pt modelId="{0E77AD50-4B6C-41D6-807E-517313878DE2}" type="pres">
      <dgm:prSet presAssocID="{9EB224C3-D477-496C-9121-7846B713AF47}" presName="accent_3" presStyleCnt="0"/>
      <dgm:spPr/>
    </dgm:pt>
    <dgm:pt modelId="{38994487-6225-407E-B542-1A8813B46A9B}" type="pres">
      <dgm:prSet presAssocID="{9EB224C3-D477-496C-9121-7846B713AF47}" presName="accentRepeatNode" presStyleLbl="solidFgAcc1" presStyleIdx="2" presStyleCnt="3"/>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2"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F0BDDEF-5326-481A-A554-2E61BBEE68F2}" srcId="{EC2C41FD-B040-4716-AA00-DC68851C18F3}" destId="{C17509C4-526B-473F-A06F-F15F64701B1A}" srcOrd="1" destOrd="0" parTransId="{9B2E34C0-E414-43EB-92FE-075E9DF84D09}" sibTransId="{5E1E1182-F6A8-4358-8F8E-254348546DB7}"/>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39E0E4DF-BF77-4AF4-AD9D-DDF95EEE3A5E}" type="presOf" srcId="{9EB224C3-D477-496C-9121-7846B713AF47}" destId="{611FA7B8-F850-4345-9939-EB880071454E}" srcOrd="0" destOrd="0" presId="urn:microsoft.com/office/officeart/2008/layout/VerticalCurvedList"/>
    <dgm:cxn modelId="{5A80892F-1AF8-40FB-892E-760F30295F50}" type="presOf" srcId="{C17509C4-526B-473F-A06F-F15F64701B1A}" destId="{E69B9ECB-1F62-4BD9-8AC8-31C6F7996A10}"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19C9F30F-1D68-4D8C-AF88-AF37D6D7AA1E}" type="presParOf" srcId="{DBD163C0-8FE3-4939-AF61-83272F74EF16}" destId="{E69B9ECB-1F62-4BD9-8AC8-31C6F7996A10}" srcOrd="3" destOrd="0" presId="urn:microsoft.com/office/officeart/2008/layout/VerticalCurvedList"/>
    <dgm:cxn modelId="{F486E464-C5AE-4C4B-B897-20E5A38692F4}" type="presParOf" srcId="{DBD163C0-8FE3-4939-AF61-83272F74EF16}" destId="{CA9FCA05-18BB-4CD2-9520-61B0F0372ACC}" srcOrd="4" destOrd="0" presId="urn:microsoft.com/office/officeart/2008/layout/VerticalCurvedList"/>
    <dgm:cxn modelId="{73ED4E99-A34F-40C2-8A72-5B92BF548607}" type="presParOf" srcId="{CA9FCA05-18BB-4CD2-9520-61B0F0372ACC}" destId="{D40A82E2-D051-452D-93B2-B490ACC4D426}" srcOrd="0" destOrd="0" presId="urn:microsoft.com/office/officeart/2008/layout/VerticalCurvedList"/>
    <dgm:cxn modelId="{08702F7A-2EEB-4BA5-B03C-23DB956ADABF}" type="presParOf" srcId="{DBD163C0-8FE3-4939-AF61-83272F74EF16}" destId="{611FA7B8-F850-4345-9939-EB880071454E}" srcOrd="5" destOrd="0" presId="urn:microsoft.com/office/officeart/2008/layout/VerticalCurvedList"/>
    <dgm:cxn modelId="{B23D8C33-CB75-414C-B509-7421A6BD1BD1}" type="presParOf" srcId="{DBD163C0-8FE3-4939-AF61-83272F74EF16}" destId="{0E77AD50-4B6C-41D6-807E-517313878DE2}" srcOrd="6" destOrd="0" presId="urn:microsoft.com/office/officeart/2008/layout/VerticalCurvedList"/>
    <dgm:cxn modelId="{C7A497F3-DE46-4139-9BB8-7CB3B8E68F64}" type="presParOf" srcId="{0E77AD50-4B6C-41D6-807E-517313878DE2}"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736D0-84DD-42F5-86A8-2900BEA2BC13}">
      <dsp:nvSpPr>
        <dsp:cNvPr id="0" name=""/>
        <dsp:cNvSpPr/>
      </dsp:nvSpPr>
      <dsp:spPr>
        <a:xfrm>
          <a:off x="-5585895" y="-855280"/>
          <a:ext cx="6651729" cy="6651729"/>
        </a:xfrm>
        <a:prstGeom prst="blockArc">
          <a:avLst>
            <a:gd name="adj1" fmla="val 18900000"/>
            <a:gd name="adj2" fmla="val 2700000"/>
            <a:gd name="adj3" fmla="val 325"/>
          </a:avLst>
        </a:pr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F4AD23-32A9-4AFB-A212-7074F1736A7F}">
      <dsp:nvSpPr>
        <dsp:cNvPr id="0" name=""/>
        <dsp:cNvSpPr/>
      </dsp:nvSpPr>
      <dsp:spPr>
        <a:xfrm>
          <a:off x="685834" y="494116"/>
          <a:ext cx="8180785" cy="988233"/>
        </a:xfrm>
        <a:prstGeom prst="rect">
          <a:avLst/>
        </a:prstGeom>
        <a:solidFill>
          <a:schemeClr val="accent3">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5834" y="494116"/>
        <a:ext cx="8180785" cy="988233"/>
      </dsp:txXfrm>
    </dsp:sp>
    <dsp:sp modelId="{94279C75-ECBD-40D0-B252-087B1D7B6233}">
      <dsp:nvSpPr>
        <dsp:cNvPr id="0" name=""/>
        <dsp:cNvSpPr/>
      </dsp:nvSpPr>
      <dsp:spPr>
        <a:xfrm>
          <a:off x="68188" y="370587"/>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94040F8-0D54-442F-B8A5-F459594B8D1B}">
      <dsp:nvSpPr>
        <dsp:cNvPr id="0" name=""/>
        <dsp:cNvSpPr/>
      </dsp:nvSpPr>
      <dsp:spPr>
        <a:xfrm>
          <a:off x="1045057" y="1976467"/>
          <a:ext cx="7821562" cy="988233"/>
        </a:xfrm>
        <a:prstGeom prst="rect">
          <a:avLst/>
        </a:prstGeom>
        <a:solidFill>
          <a:schemeClr val="accent3">
            <a:hueOff val="322979"/>
            <a:satOff val="-1910"/>
            <a:lumOff val="6667"/>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適性揚才，合理引導學生分流發展</a:t>
          </a:r>
          <a:endParaRPr lang="en-US" altLang="zh-TW"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1045057" y="1976467"/>
        <a:ext cx="7821562" cy="988233"/>
      </dsp:txXfrm>
    </dsp:sp>
    <dsp:sp modelId="{716090D8-BD51-4F17-A810-0CA68465B20E}">
      <dsp:nvSpPr>
        <dsp:cNvPr id="0" name=""/>
        <dsp:cNvSpPr/>
      </dsp:nvSpPr>
      <dsp:spPr>
        <a:xfrm>
          <a:off x="427411" y="185293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2AC118A-9919-42A8-B22B-E99D9F6A9608}">
      <dsp:nvSpPr>
        <dsp:cNvPr id="0" name=""/>
        <dsp:cNvSpPr/>
      </dsp:nvSpPr>
      <dsp:spPr>
        <a:xfrm>
          <a:off x="685834" y="3279156"/>
          <a:ext cx="8180785" cy="1347555"/>
        </a:xfrm>
        <a:prstGeom prst="rect">
          <a:avLst/>
        </a:prstGeom>
        <a:solidFill>
          <a:schemeClr val="accent3">
            <a:hueOff val="645959"/>
            <a:satOff val="-3820"/>
            <a:lumOff val="13333"/>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高中職均優質化，每一所學校都是學生心目中的好學校</a:t>
          </a:r>
          <a:endParaRPr lang="zh-TW" altLang="en-US" sz="36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5834" y="3279156"/>
        <a:ext cx="8180785" cy="1347555"/>
      </dsp:txXfrm>
    </dsp:sp>
    <dsp:sp modelId="{1C94BE33-5102-4F19-83A6-220C88F6990A}">
      <dsp:nvSpPr>
        <dsp:cNvPr id="0" name=""/>
        <dsp:cNvSpPr/>
      </dsp:nvSpPr>
      <dsp:spPr>
        <a:xfrm>
          <a:off x="68188" y="333528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38DA7-03D5-415E-9189-BD356E87FD12}">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3215" y="2928117"/>
        <a:ext cx="159002" cy="159002"/>
      </dsp:txXfrm>
    </dsp:sp>
    <dsp:sp modelId="{96FD42EF-1BB8-418E-BC83-3CF55984E24E}">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2195" y="2412382"/>
        <a:ext cx="141043" cy="141043"/>
      </dsp:txXfrm>
    </dsp:sp>
    <dsp:sp modelId="{6C79BBAC-F079-444A-9D58-22D34C924DA8}">
      <dsp:nvSpPr>
        <dsp:cNvPr id="0" name=""/>
        <dsp:cNvSpPr/>
      </dsp:nvSpPr>
      <dsp:spPr>
        <a:xfrm>
          <a:off x="1984822" y="1684609"/>
          <a:ext cx="2775789" cy="547161"/>
        </a:xfrm>
        <a:custGeom>
          <a:avLst/>
          <a:gdLst/>
          <a:ahLst/>
          <a:cxnLst/>
          <a:rect l="0" t="0" r="0" b="0"/>
          <a:pathLst>
            <a:path>
              <a:moveTo>
                <a:pt x="0" y="547161"/>
              </a:moveTo>
              <a:lnTo>
                <a:pt x="1387894" y="547161"/>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1986" y="1887460"/>
        <a:ext cx="141460" cy="141460"/>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smtClean="0"/>
            <a:t>普通高中</a:t>
          </a:r>
          <a:endParaRPr lang="zh-TW" altLang="en-US" sz="3800" kern="1200" dirty="0"/>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直升</a:t>
          </a:r>
          <a:endParaRPr lang="zh-TW" altLang="en-US" sz="2700" kern="1200" dirty="0"/>
        </a:p>
      </dsp:txBody>
      <dsp:txXfrm>
        <a:off x="4760611" y="215409"/>
        <a:ext cx="3527849" cy="839543"/>
      </dsp:txXfrm>
    </dsp:sp>
    <dsp:sp modelId="{CE411765-1D71-476F-80CE-9DE7A98C849A}">
      <dsp:nvSpPr>
        <dsp:cNvPr id="0" name=""/>
        <dsp:cNvSpPr/>
      </dsp:nvSpPr>
      <dsp:spPr>
        <a:xfrm>
          <a:off x="4760611" y="1264837"/>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免試入學</a:t>
          </a:r>
          <a:endParaRPr lang="zh-TW" altLang="en-US" sz="2700" kern="1200" dirty="0"/>
        </a:p>
      </dsp:txBody>
      <dsp:txXfrm>
        <a:off x="4760611" y="1264837"/>
        <a:ext cx="3527849" cy="839543"/>
      </dsp:txXfrm>
    </dsp:sp>
    <dsp:sp modelId="{9BFDD7F2-B411-430C-A5B2-4A407CB2218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特色招生</a:t>
          </a:r>
          <a:r>
            <a:rPr lang="en-US" altLang="zh-TW" sz="2700" kern="1200" dirty="0" smtClean="0"/>
            <a:t>(</a:t>
          </a:r>
          <a:r>
            <a:rPr lang="zh-TW" altLang="en-US" sz="2700" kern="1200" dirty="0" smtClean="0"/>
            <a:t>考試分發</a:t>
          </a:r>
          <a:r>
            <a:rPr lang="en-US" altLang="zh-TW" sz="2700" kern="1200" dirty="0" smtClean="0"/>
            <a:t>)</a:t>
          </a:r>
          <a:endParaRPr lang="zh-TW" altLang="en-US" sz="2700" kern="1200" dirty="0"/>
        </a:p>
      </dsp:txBody>
      <dsp:txXfrm>
        <a:off x="4760611" y="2314266"/>
        <a:ext cx="3527849" cy="839543"/>
      </dsp:txXfrm>
    </dsp:sp>
    <dsp:sp modelId="{F55EE499-F150-4B08-B22D-83030417E7A6}">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特色招生</a:t>
          </a:r>
          <a:r>
            <a:rPr lang="en-US" altLang="zh-TW" sz="2600" kern="1200" dirty="0" smtClean="0"/>
            <a:t>(</a:t>
          </a:r>
          <a:r>
            <a:rPr lang="zh-TW" altLang="en-US" sz="2600" kern="1200" dirty="0" smtClean="0"/>
            <a:t>甄選入學</a:t>
          </a:r>
          <a:r>
            <a:rPr lang="en-US" altLang="zh-TW" sz="2600" kern="1200" dirty="0" smtClean="0"/>
            <a:t>)</a:t>
          </a:r>
          <a:endParaRPr lang="zh-TW" altLang="en-US" sz="2600" kern="1200" dirty="0"/>
        </a:p>
      </dsp:txBody>
      <dsp:txXfrm>
        <a:off x="4760611" y="3363695"/>
        <a:ext cx="3527849" cy="839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952096"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4093216" y="3063467"/>
        <a:ext cx="151997" cy="151997"/>
      </dsp:txXfrm>
    </dsp:sp>
    <dsp:sp modelId="{96FD42EF-1BB8-418E-BC83-3CF55984E24E}">
      <dsp:nvSpPr>
        <dsp:cNvPr id="0" name=""/>
        <dsp:cNvSpPr/>
      </dsp:nvSpPr>
      <dsp:spPr>
        <a:xfrm>
          <a:off x="2952096"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4104327" y="2614428"/>
        <a:ext cx="129774" cy="129774"/>
      </dsp:txXfrm>
    </dsp:sp>
    <dsp:sp modelId="{6C79BBAC-F079-444A-9D58-22D34C924DA8}">
      <dsp:nvSpPr>
        <dsp:cNvPr id="0" name=""/>
        <dsp:cNvSpPr/>
      </dsp:nvSpPr>
      <dsp:spPr>
        <a:xfrm>
          <a:off x="2952096"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4108356" y="2148466"/>
        <a:ext cx="121715" cy="121715"/>
      </dsp:txXfrm>
    </dsp:sp>
    <dsp:sp modelId="{284F6FC8-AB76-4C80-823E-10A5C63D4D04}">
      <dsp:nvSpPr>
        <dsp:cNvPr id="0" name=""/>
        <dsp:cNvSpPr/>
      </dsp:nvSpPr>
      <dsp:spPr>
        <a:xfrm>
          <a:off x="2952096"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4091799" y="1694376"/>
        <a:ext cx="129280" cy="129280"/>
      </dsp:txXfrm>
    </dsp:sp>
    <dsp:sp modelId="{2FF7E122-1708-416B-A349-37490DA21105}">
      <dsp:nvSpPr>
        <dsp:cNvPr id="0" name=""/>
        <dsp:cNvSpPr/>
      </dsp:nvSpPr>
      <dsp:spPr>
        <a:xfrm>
          <a:off x="2952096"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4092622" y="1222274"/>
        <a:ext cx="153184" cy="153184"/>
      </dsp:txXfrm>
    </dsp:sp>
    <dsp:sp modelId="{54A691FF-C2D0-4C04-9A82-7821AEE40F86}">
      <dsp:nvSpPr>
        <dsp:cNvPr id="0" name=""/>
        <dsp:cNvSpPr/>
      </dsp:nvSpPr>
      <dsp:spPr>
        <a:xfrm>
          <a:off x="670206" y="1212986"/>
          <a:ext cx="2531735" cy="203204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smtClean="0"/>
            <a:t>技術型高中</a:t>
          </a:r>
          <a:r>
            <a:rPr lang="en-US" altLang="zh-TW" sz="3800" kern="1200" dirty="0" smtClean="0"/>
            <a:t>(</a:t>
          </a:r>
          <a:r>
            <a:rPr lang="zh-TW" altLang="en-US" sz="3800" kern="1200" dirty="0" smtClean="0"/>
            <a:t>高工高商</a:t>
          </a:r>
          <a:r>
            <a:rPr lang="en-US" altLang="zh-TW" sz="3800" kern="1200" dirty="0" smtClean="0"/>
            <a:t>)</a:t>
          </a:r>
          <a:endParaRPr lang="zh-TW" altLang="en-US" sz="3800" kern="1200" dirty="0"/>
        </a:p>
      </dsp:txBody>
      <dsp:txXfrm>
        <a:off x="670206" y="1212986"/>
        <a:ext cx="2531735" cy="2032044"/>
      </dsp:txXfrm>
    </dsp:sp>
    <dsp:sp modelId="{67314EDF-1E8E-4C2E-A7E8-960911CD91D1}">
      <dsp:nvSpPr>
        <dsp:cNvPr id="0" name=""/>
        <dsp:cNvSpPr/>
      </dsp:nvSpPr>
      <dsp:spPr>
        <a:xfrm>
          <a:off x="5386333"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特色招生</a:t>
          </a:r>
          <a:r>
            <a:rPr lang="en-US" altLang="zh-TW" sz="2700" kern="1200" dirty="0" smtClean="0"/>
            <a:t>(</a:t>
          </a:r>
          <a:r>
            <a:rPr lang="zh-TW" altLang="en-US" sz="2700" kern="1200" dirty="0" smtClean="0"/>
            <a:t>專業群科</a:t>
          </a:r>
          <a:r>
            <a:rPr lang="en-US" altLang="zh-TW" sz="2700" kern="1200" dirty="0" smtClean="0"/>
            <a:t>)</a:t>
          </a:r>
          <a:endParaRPr lang="zh-TW" altLang="en-US" sz="2700" kern="1200" dirty="0"/>
        </a:p>
      </dsp:txBody>
      <dsp:txXfrm>
        <a:off x="5386333" y="604"/>
        <a:ext cx="3093758" cy="736239"/>
      </dsp:txXfrm>
    </dsp:sp>
    <dsp:sp modelId="{D15644B8-F193-4181-9656-6BBFC21EE184}">
      <dsp:nvSpPr>
        <dsp:cNvPr id="0" name=""/>
        <dsp:cNvSpPr/>
      </dsp:nvSpPr>
      <dsp:spPr>
        <a:xfrm>
          <a:off x="5360783"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完全免試</a:t>
          </a:r>
          <a:endParaRPr lang="zh-TW" altLang="en-US" sz="2700" kern="1200" dirty="0"/>
        </a:p>
      </dsp:txBody>
      <dsp:txXfrm>
        <a:off x="5360783" y="920904"/>
        <a:ext cx="3131333" cy="736239"/>
      </dsp:txXfrm>
    </dsp:sp>
    <dsp:sp modelId="{CE411765-1D71-476F-80CE-9DE7A98C849A}">
      <dsp:nvSpPr>
        <dsp:cNvPr id="0" name=""/>
        <dsp:cNvSpPr/>
      </dsp:nvSpPr>
      <dsp:spPr>
        <a:xfrm>
          <a:off x="5386333"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實用技能班</a:t>
          </a:r>
          <a:endParaRPr lang="zh-TW" altLang="en-US" sz="2700" kern="1200" dirty="0"/>
        </a:p>
      </dsp:txBody>
      <dsp:txXfrm>
        <a:off x="5386333" y="1841204"/>
        <a:ext cx="3093758" cy="736239"/>
      </dsp:txXfrm>
    </dsp:sp>
    <dsp:sp modelId="{9BFDD7F2-B411-430C-A5B2-4A407CB2218A}">
      <dsp:nvSpPr>
        <dsp:cNvPr id="0" name=""/>
        <dsp:cNvSpPr/>
      </dsp:nvSpPr>
      <dsp:spPr>
        <a:xfrm>
          <a:off x="5386333"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技優甄審</a:t>
          </a:r>
          <a:endParaRPr lang="zh-TW" altLang="en-US" sz="2700" kern="1200" dirty="0"/>
        </a:p>
      </dsp:txBody>
      <dsp:txXfrm>
        <a:off x="5386333" y="2761503"/>
        <a:ext cx="3093758" cy="736239"/>
      </dsp:txXfrm>
    </dsp:sp>
    <dsp:sp modelId="{FFAF69CC-3EE8-466F-B8C8-F10C58F136F1}">
      <dsp:nvSpPr>
        <dsp:cNvPr id="0" name=""/>
        <dsp:cNvSpPr/>
      </dsp:nvSpPr>
      <dsp:spPr>
        <a:xfrm>
          <a:off x="5386333"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免試入學</a:t>
          </a:r>
          <a:endParaRPr lang="zh-TW" altLang="en-US" sz="2700" kern="1200" dirty="0"/>
        </a:p>
      </dsp:txBody>
      <dsp:txXfrm>
        <a:off x="5386333" y="3681803"/>
        <a:ext cx="3093758" cy="7362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dirty="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b="1" kern="1200" dirty="0">
              <a:solidFill>
                <a:schemeClr val="bg1"/>
              </a:solidFill>
            </a:rPr>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五專免試</a:t>
          </a:r>
        </a:p>
      </dsp:txBody>
      <dsp:txXfrm>
        <a:off x="4760611" y="2838981"/>
        <a:ext cx="3527849" cy="8395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38DA7-03D5-415E-9189-BD356E87FD12}">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smtClean="0"/>
            <a:t>普通高中</a:t>
          </a:r>
          <a:endParaRPr lang="zh-TW" altLang="en-US" sz="3800" kern="1200" dirty="0"/>
        </a:p>
      </dsp:txBody>
      <dsp:txXfrm>
        <a:off x="121567" y="1811999"/>
        <a:ext cx="2886967" cy="839543"/>
      </dsp:txXfrm>
    </dsp:sp>
    <dsp:sp modelId="{F55EE499-F150-4B08-B22D-83030417E7A6}">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smtClean="0"/>
            <a:t>特色招生</a:t>
          </a:r>
          <a:r>
            <a:rPr lang="en-US" altLang="zh-TW" sz="3100" kern="1200" dirty="0" smtClean="0"/>
            <a:t>(</a:t>
          </a:r>
          <a:r>
            <a:rPr lang="zh-TW" altLang="en-US" sz="3100" kern="1200" dirty="0" smtClean="0"/>
            <a:t>甄選入學</a:t>
          </a:r>
          <a:r>
            <a:rPr lang="en-US" altLang="zh-TW" sz="3100" kern="1200" dirty="0" smtClean="0"/>
            <a:t>)</a:t>
          </a:r>
          <a:endParaRPr lang="zh-TW" altLang="en-US" sz="3100" kern="1200" dirty="0"/>
        </a:p>
      </dsp:txBody>
      <dsp:txXfrm>
        <a:off x="4760611" y="1789552"/>
        <a:ext cx="3527849" cy="8395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71251"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905251" y="652198"/>
          <a:ext cx="9003165"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zh-TW" altLang="en-US" sz="2800" b="1" u="sng" kern="1200" dirty="0" smtClean="0">
              <a:solidFill>
                <a:schemeClr val="bg1"/>
              </a:solidFill>
            </a:rPr>
            <a:t>五專招生</a:t>
          </a:r>
          <a:r>
            <a:rPr lang="zh-TW" altLang="en-US" sz="2800" kern="1200" dirty="0" smtClean="0"/>
            <a:t>以「免試入學」為主要招生管道，</a:t>
          </a:r>
          <a:r>
            <a:rPr lang="zh-TW" altLang="en-US" sz="2800" u="sng" kern="1200" dirty="0" smtClean="0"/>
            <a:t>七年一貫制系組</a:t>
          </a:r>
          <a:r>
            <a:rPr lang="zh-TW" altLang="en-US" sz="2800" kern="1200" dirty="0" smtClean="0"/>
            <a:t>則採「特色招生甄選入學」辦理招生。</a:t>
          </a:r>
          <a:endParaRPr lang="zh-TW" altLang="en-US" sz="2800" kern="1200" dirty="0"/>
        </a:p>
      </dsp:txBody>
      <dsp:txXfrm>
        <a:off x="905251" y="652198"/>
        <a:ext cx="9003165" cy="1304397"/>
      </dsp:txXfrm>
    </dsp:sp>
    <dsp:sp modelId="{F50D32DE-1DB9-4858-84CD-0DB38B9A90EF}">
      <dsp:nvSpPr>
        <dsp:cNvPr id="0" name=""/>
        <dsp:cNvSpPr/>
      </dsp:nvSpPr>
      <dsp:spPr>
        <a:xfrm>
          <a:off x="90003" y="489148"/>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B9ECB-1F62-4BD9-8AC8-31C6F7996A10}">
      <dsp:nvSpPr>
        <dsp:cNvPr id="0" name=""/>
        <dsp:cNvSpPr/>
      </dsp:nvSpPr>
      <dsp:spPr>
        <a:xfrm>
          <a:off x="1379400" y="2608794"/>
          <a:ext cx="8529017"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en-US" altLang="zh-TW" sz="2800" kern="1200" dirty="0" smtClean="0"/>
            <a:t>107</a:t>
          </a:r>
          <a:r>
            <a:rPr lang="zh-TW" altLang="en-US" sz="2800" kern="1200" dirty="0" smtClean="0"/>
            <a:t>學年度起停止辦理五專部分名額納入高中職免試。</a:t>
          </a:r>
          <a:endParaRPr lang="zh-TW" altLang="en-US" sz="2800" kern="1200" dirty="0"/>
        </a:p>
      </dsp:txBody>
      <dsp:txXfrm>
        <a:off x="1379400" y="2608794"/>
        <a:ext cx="8529017" cy="1304397"/>
      </dsp:txXfrm>
    </dsp:sp>
    <dsp:sp modelId="{D40A82E2-D051-452D-93B2-B490ACC4D426}">
      <dsp:nvSpPr>
        <dsp:cNvPr id="0" name=""/>
        <dsp:cNvSpPr/>
      </dsp:nvSpPr>
      <dsp:spPr>
        <a:xfrm>
          <a:off x="564151" y="2445744"/>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FA7B8-F850-4345-9939-EB880071454E}">
      <dsp:nvSpPr>
        <dsp:cNvPr id="0" name=""/>
        <dsp:cNvSpPr/>
      </dsp:nvSpPr>
      <dsp:spPr>
        <a:xfrm>
          <a:off x="905251" y="4565390"/>
          <a:ext cx="9003165"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en-US" altLang="zh-TW" sz="2800" kern="1200" dirty="0" smtClean="0"/>
            <a:t>107</a:t>
          </a:r>
          <a:r>
            <a:rPr lang="zh-TW" altLang="en-US" sz="2800" kern="1200" dirty="0" smtClean="0"/>
            <a:t>學年度起，新增五專優先免試，全國一區，至多可選</a:t>
          </a:r>
          <a:r>
            <a:rPr lang="en-US" altLang="zh-TW" sz="2800" kern="1200" dirty="0" smtClean="0"/>
            <a:t>30</a:t>
          </a:r>
          <a:r>
            <a:rPr lang="zh-TW" altLang="en-US" sz="2800" kern="1200" dirty="0" smtClean="0"/>
            <a:t>個科系組志願，由電腦統一分發。</a:t>
          </a:r>
          <a:endParaRPr lang="zh-TW" altLang="en-US" sz="2800" kern="1200" dirty="0"/>
        </a:p>
      </dsp:txBody>
      <dsp:txXfrm>
        <a:off x="905251" y="4565390"/>
        <a:ext cx="9003165" cy="1304397"/>
      </dsp:txXfrm>
    </dsp:sp>
    <dsp:sp modelId="{38994487-6225-407E-B542-1A8813B46A9B}">
      <dsp:nvSpPr>
        <dsp:cNvPr id="0" name=""/>
        <dsp:cNvSpPr/>
      </dsp:nvSpPr>
      <dsp:spPr>
        <a:xfrm>
          <a:off x="90003" y="4402340"/>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AAAB08BF-25CB-47C6-BC74-72D1CB346246}" type="datetimeFigureOut">
              <a:rPr lang="zh-TW" altLang="en-US"/>
              <a:pPr>
                <a:defRPr/>
              </a:pPr>
              <a:t>2018/10/20</a:t>
            </a:fld>
            <a:endParaRPr lang="en-US" altLang="zh-TW"/>
          </a:p>
        </p:txBody>
      </p:sp>
      <p:sp>
        <p:nvSpPr>
          <p:cNvPr id="155652" name="Rectangle 4"/>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FD6E043-1FBB-40F4-82C6-46A5C682EC4C}" type="slidenum">
              <a:rPr lang="zh-TW" altLang="en-US"/>
              <a:pPr>
                <a:defRPr/>
              </a:pPr>
              <a:t>‹#›</a:t>
            </a:fld>
            <a:endParaRPr lang="en-US" altLang="zh-TW"/>
          </a:p>
        </p:txBody>
      </p:sp>
    </p:spTree>
    <p:extLst>
      <p:ext uri="{BB962C8B-B14F-4D97-AF65-F5344CB8AC3E}">
        <p14:creationId xmlns:p14="http://schemas.microsoft.com/office/powerpoint/2010/main" val="3869280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3D4B3895-967F-437E-A530-FB716EC707ED}" type="datetimeFigureOut">
              <a:rPr lang="zh-TW" altLang="en-US"/>
              <a:pPr>
                <a:defRPr/>
              </a:pPr>
              <a:t>2018/10/20</a:t>
            </a:fld>
            <a:endParaRPr lang="zh-TW" altLang="en-US"/>
          </a:p>
        </p:txBody>
      </p:sp>
      <p:sp>
        <p:nvSpPr>
          <p:cNvPr id="4" name="投影片圖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1404E5B6-96AE-4097-A960-F9B389A97ACE}" type="slidenum">
              <a:rPr lang="zh-TW" altLang="en-US"/>
              <a:pPr>
                <a:defRPr/>
              </a:pPr>
              <a:t>‹#›</a:t>
            </a:fld>
            <a:endParaRPr lang="zh-TW" altLang="en-US"/>
          </a:p>
        </p:txBody>
      </p:sp>
    </p:spTree>
    <p:extLst>
      <p:ext uri="{BB962C8B-B14F-4D97-AF65-F5344CB8AC3E}">
        <p14:creationId xmlns:p14="http://schemas.microsoft.com/office/powerpoint/2010/main" val="26798648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267034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4F68EF-F6C4-400A-9040-95B89AD6BB42}" type="slidenum">
              <a:rPr kumimoji="0" lang="zh-TW" altLang="en-US" smtClean="0">
                <a:latin typeface="Calibri" panose="020F0502020204030204" pitchFamily="34" charset="0"/>
                <a:ea typeface="新細明體" panose="02020500000000000000" pitchFamily="18" charset="-120"/>
              </a:rPr>
              <a:pPr/>
              <a:t>37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829357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88B54C0-B192-4D45-B20C-03EC3B5CC15A}" type="slidenum">
              <a:rPr kumimoji="0" lang="zh-TW" altLang="en-US" smtClean="0">
                <a:latin typeface="Calibri" panose="020F0502020204030204" pitchFamily="34" charset="0"/>
                <a:ea typeface="新細明體" panose="02020500000000000000" pitchFamily="18" charset="-120"/>
              </a:rPr>
              <a:pPr/>
              <a:t>51</a:t>
            </a:fld>
            <a:endParaRPr kumimoji="0" lang="zh-TW" altLang="en-US" smtClean="0">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398510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xfrm>
            <a:off x="2925763" y="850900"/>
            <a:ext cx="4075112" cy="2292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8B54C0-B192-4D45-B20C-03EC3B5CC15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
        <p:nvSpPr>
          <p:cNvPr id="2" name="頁尾版面配置區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 name="頁首版面配置區 2"/>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86868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1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20919B-CBFD-4A03-900F-954CD96080F2}" type="slidenum">
              <a:rPr kumimoji="0" lang="zh-TW" altLang="en-US" smtClean="0">
                <a:solidFill>
                  <a:srgbClr val="000000"/>
                </a:solidFill>
                <a:latin typeface="Calibri" panose="020F0502020204030204" pitchFamily="34" charset="0"/>
                <a:ea typeface="新細明體" panose="02020500000000000000" pitchFamily="18" charset="-120"/>
              </a:rPr>
              <a:pPr/>
              <a:t>73</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29971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3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F4BC392-E028-482E-9FAE-1C877F2582EF}" type="slidenum">
              <a:rPr kumimoji="0" lang="zh-TW" altLang="en-US" smtClean="0">
                <a:solidFill>
                  <a:srgbClr val="000000"/>
                </a:solidFill>
                <a:latin typeface="Calibri" panose="020F0502020204030204" pitchFamily="34" charset="0"/>
                <a:ea typeface="新細明體" panose="02020500000000000000" pitchFamily="18" charset="-120"/>
              </a:rPr>
              <a:pPr/>
              <a:t>74</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59549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solidFill>
                  <a:srgbClr val="C00000"/>
                </a:solidFill>
                <a:ea typeface="華康中黑體" panose="020B0509000000000000" pitchFamily="49" charset="-120"/>
              </a:rPr>
              <a:t>106</a:t>
            </a:r>
            <a:r>
              <a:rPr lang="zh-TW" altLang="en-US" smtClean="0">
                <a:solidFill>
                  <a:srgbClr val="C00000"/>
                </a:solidFill>
                <a:ea typeface="華康中黑體" panose="020B0509000000000000" pitchFamily="49" charset="-120"/>
              </a:rPr>
              <a:t>年少了</a:t>
            </a:r>
            <a:r>
              <a:rPr lang="zh-TW" altLang="zh-TW" smtClean="0">
                <a:solidFill>
                  <a:srgbClr val="C00000"/>
                </a:solidFill>
                <a:ea typeface="華康中黑體" panose="020B0509000000000000" pitchFamily="49" charset="-120"/>
              </a:rPr>
              <a:t>高雄餐旅、文藻外語、美和科大、崇仁醫護</a:t>
            </a:r>
            <a:r>
              <a:rPr lang="zh-TW" altLang="en-US" smtClean="0">
                <a:solidFill>
                  <a:srgbClr val="C00000"/>
                </a:solidFill>
                <a:ea typeface="華康中黑體" panose="020B0509000000000000" pitchFamily="49" charset="-120"/>
              </a:rPr>
              <a:t>四校，</a:t>
            </a:r>
            <a:r>
              <a:rPr lang="en-US" altLang="zh-TW" smtClean="0">
                <a:solidFill>
                  <a:srgbClr val="C00000"/>
                </a:solidFill>
                <a:ea typeface="華康中黑體" panose="020B0509000000000000" pitchFamily="49" charset="-120"/>
              </a:rPr>
              <a:t>106</a:t>
            </a:r>
            <a:r>
              <a:rPr lang="zh-TW" altLang="en-US" smtClean="0">
                <a:solidFill>
                  <a:srgbClr val="C00000"/>
                </a:solidFill>
                <a:ea typeface="華康中黑體" panose="020B0509000000000000" pitchFamily="49" charset="-120"/>
              </a:rPr>
              <a:t>年五專納入免試共計</a:t>
            </a:r>
            <a:r>
              <a:rPr lang="en-US" altLang="zh-TW" smtClean="0">
                <a:solidFill>
                  <a:srgbClr val="C00000"/>
                </a:solidFill>
                <a:ea typeface="華康中黑體" panose="020B0509000000000000" pitchFamily="49" charset="-120"/>
              </a:rPr>
              <a:t>367</a:t>
            </a:r>
            <a:r>
              <a:rPr lang="zh-TW" altLang="en-US" smtClean="0">
                <a:solidFill>
                  <a:srgbClr val="C00000"/>
                </a:solidFill>
                <a:ea typeface="華康中黑體" panose="020B0509000000000000" pitchFamily="49" charset="-120"/>
              </a:rPr>
              <a:t>名額</a:t>
            </a:r>
            <a:endParaRPr lang="zh-TW" altLang="en-US" smtClean="0"/>
          </a:p>
        </p:txBody>
      </p:sp>
      <p:sp>
        <p:nvSpPr>
          <p:cNvPr id="1228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6B2787-795B-4EA1-A652-914E5702D51C}" type="slidenum">
              <a:rPr kumimoji="0" lang="zh-TW" altLang="en-US" smtClean="0">
                <a:latin typeface="Calibri" panose="020F0502020204030204" pitchFamily="34" charset="0"/>
                <a:ea typeface="新細明體" panose="02020500000000000000" pitchFamily="18" charset="-120"/>
              </a:rPr>
              <a:pPr/>
              <a:t>83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06242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74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67833A0-19B6-40C4-A614-67310E988F27}" type="slidenum">
              <a:rPr kumimoji="0" lang="zh-TW" altLang="en-US" smtClean="0">
                <a:latin typeface="Calibri" panose="020F0502020204030204" pitchFamily="34" charset="0"/>
                <a:ea typeface="新細明體" panose="02020500000000000000" pitchFamily="18" charset="-120"/>
              </a:rPr>
              <a:pPr/>
              <a:t>89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795565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93</a:t>
            </a:fld>
            <a:endParaRPr lang="zh-TW" altLang="en-US"/>
          </a:p>
        </p:txBody>
      </p:sp>
    </p:spTree>
    <p:extLst>
      <p:ext uri="{BB962C8B-B14F-4D97-AF65-F5344CB8AC3E}">
        <p14:creationId xmlns:p14="http://schemas.microsoft.com/office/powerpoint/2010/main" val="2328413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F2203FD-28D1-4A00-B65D-1833133B992E}" type="slidenum">
              <a:rPr kumimoji="0" lang="zh-TW" altLang="en-US" smtClean="0">
                <a:latin typeface="Calibri" panose="020F0502020204030204" pitchFamily="34" charset="0"/>
                <a:ea typeface="新細明體" panose="02020500000000000000" pitchFamily="18" charset="-120"/>
              </a:rPr>
              <a:pPr/>
              <a:t>95</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835535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332D6E-CC21-4F5E-B320-53606248381F}" type="slidenum">
              <a:rPr lang="zh-TW" altLang="en-US" smtClean="0">
                <a:solidFill>
                  <a:srgbClr val="000000"/>
                </a:solidFill>
                <a:ea typeface="新細明體" panose="02020500000000000000" pitchFamily="18" charset="-120"/>
              </a:rPr>
              <a:pPr/>
              <a:t>96</a:t>
            </a:fld>
            <a:endParaRPr lang="zh-TW" altLang="en-US" smtClean="0">
              <a:solidFill>
                <a:srgbClr val="000000"/>
              </a:solidFill>
              <a:ea typeface="新細明體" panose="02020500000000000000" pitchFamily="18" charset="-120"/>
            </a:endParaRPr>
          </a:p>
        </p:txBody>
      </p:sp>
    </p:spTree>
    <p:extLst>
      <p:ext uri="{BB962C8B-B14F-4D97-AF65-F5344CB8AC3E}">
        <p14:creationId xmlns:p14="http://schemas.microsoft.com/office/powerpoint/2010/main" val="222634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37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DA89E3-3C70-4235-A1F7-8EE3C6F3DC59}" type="slidenum">
              <a:rPr kumimoji="0" lang="zh-TW" altLang="en-US" smtClean="0">
                <a:latin typeface="Calibri" panose="020F0502020204030204" pitchFamily="34" charset="0"/>
                <a:ea typeface="新細明體" panose="02020500000000000000" pitchFamily="18" charset="-120"/>
              </a:rPr>
              <a:pPr/>
              <a:t>20</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844319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ECB872-6A44-47A4-A6F9-FA811A1B70AD}" type="slidenum">
              <a:rPr kumimoji="0" lang="zh-TW" altLang="en-US" smtClean="0">
                <a:latin typeface="Calibri" panose="020F0502020204030204" pitchFamily="34" charset="0"/>
                <a:ea typeface="新細明體" panose="02020500000000000000" pitchFamily="18" charset="-120"/>
              </a:rPr>
              <a:pPr/>
              <a:t>100</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95944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DE85D3-2F39-413E-9B6F-C594C4638DD9}" type="slidenum">
              <a:rPr kumimoji="0" lang="zh-TW" altLang="en-US" smtClean="0">
                <a:solidFill>
                  <a:srgbClr val="000000"/>
                </a:solidFill>
                <a:latin typeface="Calibri" panose="020F0502020204030204" pitchFamily="34" charset="0"/>
                <a:ea typeface="新細明體" panose="02020500000000000000" pitchFamily="18" charset="-120"/>
              </a:rPr>
              <a:pPr/>
              <a:t>102</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2613251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103</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2058677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104</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1056922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105</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174262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2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1D1FC6C-01DF-4672-951B-926E4B87CBA4}" type="slidenum">
              <a:rPr kumimoji="0" lang="zh-TW" altLang="en-US" smtClean="0">
                <a:solidFill>
                  <a:srgbClr val="000000"/>
                </a:solidFill>
                <a:latin typeface="Calibri" panose="020F0502020204030204" pitchFamily="34" charset="0"/>
                <a:ea typeface="新細明體" panose="02020500000000000000" pitchFamily="18" charset="-120"/>
              </a:rPr>
              <a:pPr/>
              <a:t>108</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4293375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74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A360FC-0F6E-4BE8-9315-25E78344E98D}" type="slidenum">
              <a:rPr kumimoji="0" lang="zh-TW" altLang="en-US" smtClean="0">
                <a:solidFill>
                  <a:srgbClr val="000000"/>
                </a:solidFill>
                <a:latin typeface="Calibri" panose="020F0502020204030204" pitchFamily="34" charset="0"/>
                <a:ea typeface="新細明體" panose="02020500000000000000" pitchFamily="18" charset="-120"/>
              </a:rPr>
              <a:pPr/>
              <a:t>109</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967540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76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4A168FC-C73C-457A-8E9B-C6CE8AA8E35A}" type="slidenum">
              <a:rPr kumimoji="0" lang="zh-TW" altLang="en-US" smtClean="0">
                <a:solidFill>
                  <a:srgbClr val="000000"/>
                </a:solidFill>
                <a:latin typeface="Calibri" panose="020F0502020204030204" pitchFamily="34" charset="0"/>
                <a:ea typeface="新細明體" panose="02020500000000000000" pitchFamily="18" charset="-120"/>
              </a:rPr>
              <a:pPr/>
              <a:t>110</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516712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8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EBAFA0-FF5E-4D4D-877E-267CD71B4203}" type="slidenum">
              <a:rPr kumimoji="0" lang="zh-TW" altLang="en-US" smtClean="0">
                <a:latin typeface="Calibri" panose="020F0502020204030204" pitchFamily="34" charset="0"/>
                <a:ea typeface="新細明體" panose="02020500000000000000" pitchFamily="18" charset="-120"/>
              </a:rPr>
              <a:pPr/>
              <a:t>111</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028491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97529C-1B38-4C9E-853C-7CC4F09AB35A}" type="slidenum">
              <a:rPr kumimoji="0" lang="zh-TW" altLang="en-US" smtClean="0">
                <a:latin typeface="Calibri" panose="020F0502020204030204" pitchFamily="34" charset="0"/>
                <a:ea typeface="新細明體" panose="02020500000000000000" pitchFamily="18" charset="-120"/>
              </a:rPr>
              <a:pPr/>
              <a:t>115</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01976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57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9B464D-B361-4EEE-89C4-702093AF99A9}" type="slidenum">
              <a:rPr kumimoji="0" lang="zh-TW" altLang="en-US" smtClean="0">
                <a:latin typeface="Calibri" panose="020F0502020204030204" pitchFamily="34" charset="0"/>
                <a:ea typeface="新細明體" panose="02020500000000000000" pitchFamily="18" charset="-120"/>
              </a:rPr>
              <a:pPr/>
              <a:t>21</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938289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122</a:t>
            </a:fld>
            <a:endParaRPr lang="zh-TW" altLang="en-US"/>
          </a:p>
        </p:txBody>
      </p:sp>
    </p:spTree>
    <p:extLst>
      <p:ext uri="{BB962C8B-B14F-4D97-AF65-F5344CB8AC3E}">
        <p14:creationId xmlns:p14="http://schemas.microsoft.com/office/powerpoint/2010/main" val="3050248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smtClean="0">
                <a:solidFill>
                  <a:srgbClr val="C00000"/>
                </a:solidFill>
                <a:latin typeface="Book Antiqua" panose="02040602050305030304" pitchFamily="18" charset="0"/>
                <a:ea typeface="標楷體" panose="03000509000000000000" pitchFamily="65" charset="-120"/>
              </a:rPr>
              <a:t>同學年度同項競賽擇優</a:t>
            </a:r>
            <a:r>
              <a:rPr lang="en-US" altLang="zh-TW" sz="3600" smtClean="0">
                <a:solidFill>
                  <a:srgbClr val="C00000"/>
                </a:solidFill>
                <a:latin typeface="Book Antiqua" panose="02040602050305030304" pitchFamily="18" charset="0"/>
                <a:ea typeface="標楷體" panose="03000509000000000000" pitchFamily="65" charset="-120"/>
              </a:rPr>
              <a:t>1</a:t>
            </a:r>
            <a:r>
              <a:rPr lang="zh-TW" altLang="en-US" sz="3600" smtClean="0">
                <a:solidFill>
                  <a:srgbClr val="C00000"/>
                </a:solidFill>
                <a:latin typeface="Book Antiqua" panose="02040602050305030304" pitchFamily="18" charset="0"/>
                <a:ea typeface="標楷體" panose="03000509000000000000" pitchFamily="65" charset="-120"/>
              </a:rPr>
              <a:t>次採計。</a:t>
            </a:r>
            <a:r>
              <a:rPr lang="en-US" altLang="zh-TW" sz="3600" smtClean="0">
                <a:solidFill>
                  <a:srgbClr val="C00000"/>
                </a:solidFill>
                <a:latin typeface="Book Antiqua" panose="02040602050305030304" pitchFamily="18" charset="0"/>
                <a:ea typeface="標楷體" panose="03000509000000000000" pitchFamily="65" charset="-120"/>
              </a:rPr>
              <a:t>(</a:t>
            </a:r>
            <a:r>
              <a:rPr lang="zh-TW" altLang="en-US" sz="3600" smtClean="0">
                <a:solidFill>
                  <a:srgbClr val="C00000"/>
                </a:solidFill>
                <a:latin typeface="Book Antiqua" panose="02040602050305030304" pitchFamily="18" charset="0"/>
                <a:ea typeface="標楷體" panose="03000509000000000000" pitchFamily="65" charset="-120"/>
              </a:rPr>
              <a:t>大免有，優免沒有</a:t>
            </a:r>
            <a:r>
              <a:rPr lang="en-US" altLang="zh-TW" sz="3600" smtClean="0">
                <a:solidFill>
                  <a:srgbClr val="C00000"/>
                </a:solidFill>
                <a:latin typeface="Book Antiqua" panose="02040602050305030304" pitchFamily="18" charset="0"/>
                <a:ea typeface="標楷體" panose="03000509000000000000" pitchFamily="65" charset="-120"/>
              </a:rPr>
              <a:t>)</a:t>
            </a:r>
          </a:p>
          <a:p>
            <a:endParaRPr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F6DE4-C852-4841-B4B3-B14E1C5FF3E2}" type="slidenum">
              <a:rPr kumimoji="0" lang="zh-TW" altLang="en-US" smtClean="0">
                <a:latin typeface="Calibri" panose="020F0502020204030204" pitchFamily="34" charset="0"/>
                <a:ea typeface="新細明體" panose="02020500000000000000" pitchFamily="18" charset="-120"/>
              </a:rPr>
              <a:pPr/>
              <a:t>123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94579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smtClean="0">
                <a:solidFill>
                  <a:srgbClr val="C00000"/>
                </a:solidFill>
                <a:latin typeface="Book Antiqua" panose="02040602050305030304" pitchFamily="18" charset="0"/>
                <a:ea typeface="標楷體" panose="03000509000000000000" pitchFamily="65" charset="-120"/>
              </a:rPr>
              <a:t>同學年度同項競賽擇優</a:t>
            </a:r>
            <a:r>
              <a:rPr lang="en-US" altLang="zh-TW" sz="3600" smtClean="0">
                <a:solidFill>
                  <a:srgbClr val="C00000"/>
                </a:solidFill>
                <a:latin typeface="Book Antiqua" panose="02040602050305030304" pitchFamily="18" charset="0"/>
                <a:ea typeface="標楷體" panose="03000509000000000000" pitchFamily="65" charset="-120"/>
              </a:rPr>
              <a:t>1</a:t>
            </a:r>
            <a:r>
              <a:rPr lang="zh-TW" altLang="en-US" sz="3600" smtClean="0">
                <a:solidFill>
                  <a:srgbClr val="C00000"/>
                </a:solidFill>
                <a:latin typeface="Book Antiqua" panose="02040602050305030304" pitchFamily="18" charset="0"/>
                <a:ea typeface="標楷體" panose="03000509000000000000" pitchFamily="65" charset="-120"/>
              </a:rPr>
              <a:t>次採計。</a:t>
            </a:r>
            <a:r>
              <a:rPr lang="en-US" altLang="zh-TW" sz="3600" smtClean="0">
                <a:solidFill>
                  <a:srgbClr val="C00000"/>
                </a:solidFill>
                <a:latin typeface="Book Antiqua" panose="02040602050305030304" pitchFamily="18" charset="0"/>
                <a:ea typeface="標楷體" panose="03000509000000000000" pitchFamily="65" charset="-120"/>
              </a:rPr>
              <a:t>(</a:t>
            </a:r>
            <a:r>
              <a:rPr lang="zh-TW" altLang="en-US" sz="3600" smtClean="0">
                <a:solidFill>
                  <a:srgbClr val="C00000"/>
                </a:solidFill>
                <a:latin typeface="Book Antiqua" panose="02040602050305030304" pitchFamily="18" charset="0"/>
                <a:ea typeface="標楷體" panose="03000509000000000000" pitchFamily="65" charset="-120"/>
              </a:rPr>
              <a:t>大免有，優免沒有</a:t>
            </a:r>
            <a:r>
              <a:rPr lang="en-US" altLang="zh-TW" sz="3600" smtClean="0">
                <a:solidFill>
                  <a:srgbClr val="C00000"/>
                </a:solidFill>
                <a:latin typeface="Book Antiqua" panose="02040602050305030304" pitchFamily="18" charset="0"/>
                <a:ea typeface="標楷體" panose="03000509000000000000" pitchFamily="65" charset="-120"/>
              </a:rPr>
              <a:t>)</a:t>
            </a:r>
          </a:p>
          <a:p>
            <a:endParaRPr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F6DE4-C852-4841-B4B3-B14E1C5FF3E2}" type="slidenum">
              <a:rPr kumimoji="0" lang="zh-TW" altLang="en-US" smtClean="0">
                <a:latin typeface="Calibri" panose="020F0502020204030204" pitchFamily="34" charset="0"/>
                <a:ea typeface="新細明體" panose="02020500000000000000" pitchFamily="18" charset="-120"/>
              </a:rPr>
              <a:pPr/>
              <a:t>124</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372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48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7E6AA8-5660-4849-97F2-82ACBBDA08F2}" type="slidenum">
              <a:rPr kumimoji="0" lang="zh-TW" altLang="en-US" smtClean="0">
                <a:latin typeface="Calibri" panose="020F0502020204030204" pitchFamily="34" charset="0"/>
                <a:ea typeface="新細明體" panose="02020500000000000000" pitchFamily="18" charset="-120"/>
              </a:rPr>
              <a:pPr/>
              <a:t>130</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811535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6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0635EA-8B2B-4C2B-8DE2-CE44A80C3844}" type="slidenum">
              <a:rPr kumimoji="0" lang="zh-TW" altLang="en-US" smtClean="0">
                <a:latin typeface="Calibri" panose="020F0502020204030204" pitchFamily="34" charset="0"/>
                <a:ea typeface="新細明體" panose="02020500000000000000" pitchFamily="18" charset="-120"/>
              </a:rPr>
              <a:pPr/>
              <a:t>131</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57397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10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82B3764-C6C7-423E-8CFB-45F42B5CD2E5}" type="slidenum">
              <a:rPr kumimoji="0" lang="zh-TW" altLang="en-US" smtClean="0">
                <a:latin typeface="Calibri" panose="020F0502020204030204" pitchFamily="34" charset="0"/>
                <a:ea typeface="新細明體" panose="02020500000000000000" pitchFamily="18" charset="-120"/>
              </a:rPr>
              <a:pPr/>
              <a:t>134</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431847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139</a:t>
            </a:fld>
            <a:endParaRPr lang="zh-TW" altLang="en-US"/>
          </a:p>
        </p:txBody>
      </p:sp>
    </p:spTree>
    <p:extLst>
      <p:ext uri="{BB962C8B-B14F-4D97-AF65-F5344CB8AC3E}">
        <p14:creationId xmlns:p14="http://schemas.microsoft.com/office/powerpoint/2010/main" val="1418329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panose="020B0604020202020204" pitchFamily="34" charset="0"/>
            </a:endParaRPr>
          </a:p>
        </p:txBody>
      </p:sp>
    </p:spTree>
    <p:extLst>
      <p:ext uri="{BB962C8B-B14F-4D97-AF65-F5344CB8AC3E}">
        <p14:creationId xmlns:p14="http://schemas.microsoft.com/office/powerpoint/2010/main" val="1807818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144</a:t>
            </a:fld>
            <a:endParaRPr lang="zh-TW" altLang="en-US"/>
          </a:p>
        </p:txBody>
      </p:sp>
    </p:spTree>
    <p:extLst>
      <p:ext uri="{BB962C8B-B14F-4D97-AF65-F5344CB8AC3E}">
        <p14:creationId xmlns:p14="http://schemas.microsoft.com/office/powerpoint/2010/main" val="421151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7AB289-2156-4B48-A375-4C866797696C}" type="slidenum">
              <a:rPr kumimoji="0" lang="zh-TW" altLang="en-US" smtClean="0">
                <a:latin typeface="Calibri" panose="020F0502020204030204" pitchFamily="34" charset="0"/>
                <a:ea typeface="新細明體" panose="02020500000000000000" pitchFamily="18" charset="-120"/>
              </a:rPr>
              <a:pPr/>
              <a:t>23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53479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8C49DC-7988-4FD8-89BC-65D33F394C7A}" type="slidenum">
              <a:rPr kumimoji="0" lang="zh-TW" altLang="en-US" smtClean="0">
                <a:latin typeface="Calibri" panose="020F0502020204030204" pitchFamily="34" charset="0"/>
                <a:ea typeface="新細明體" panose="02020500000000000000" pitchFamily="18" charset="-120"/>
              </a:rPr>
              <a:pPr/>
              <a:t>24</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98214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5BE1F41-5B74-48EF-8C02-342A67CF2692}" type="slidenum">
              <a:rPr kumimoji="0" lang="zh-TW" altLang="en-US" smtClean="0">
                <a:latin typeface="Calibri" panose="020F0502020204030204" pitchFamily="34" charset="0"/>
                <a:ea typeface="新細明體" panose="02020500000000000000" pitchFamily="18" charset="-120"/>
              </a:rPr>
              <a:pPr/>
              <a:t>25</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728387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80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9B8439-8C4E-4BC8-90EF-A03C0748119D}" type="slidenum">
              <a:rPr kumimoji="0" lang="zh-TW" altLang="en-US" smtClean="0">
                <a:latin typeface="Calibri" panose="020F0502020204030204" pitchFamily="34" charset="0"/>
                <a:ea typeface="新細明體" panose="02020500000000000000" pitchFamily="18" charset="-120"/>
              </a:rPr>
              <a:pPr/>
              <a:t>26</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19881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8C49DC-7988-4FD8-89BC-65D33F394C7A}" type="slidenum">
              <a:rPr kumimoji="0" lang="zh-TW" altLang="en-US" smtClean="0">
                <a:latin typeface="Calibri" panose="020F0502020204030204" pitchFamily="34" charset="0"/>
                <a:ea typeface="新細明體" panose="02020500000000000000" pitchFamily="18" charset="-120"/>
              </a:rPr>
              <a:pPr/>
              <a:t>27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707227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085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C17FDC6-A969-41D7-9AA2-4BF47D0FCA44}" type="slidenum">
              <a:rPr kumimoji="0" lang="en-US" altLang="zh-TW" smtClean="0">
                <a:solidFill>
                  <a:srgbClr val="000000"/>
                </a:solidFill>
                <a:latin typeface="Calibri" panose="020F0502020204030204" pitchFamily="34" charset="0"/>
                <a:ea typeface="新細明體" panose="02020500000000000000" pitchFamily="18" charset="-120"/>
              </a:rPr>
              <a:pPr/>
              <a:t>36</a:t>
            </a:fld>
            <a:endParaRPr kumimoji="0" lang="en-US" altLang="zh-TW"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902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413430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259372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a:pPr>
                <a:defRPr/>
              </a:pPr>
              <a:t>2018/10/20</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1589181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a:pPr>
                <a:defRPr/>
              </a:pPr>
              <a:t>2018/10/20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56344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a:pPr>
                <a:defRPr/>
              </a:pPr>
              <a:t>2018/10/20</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3981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a:pPr>
                <a:defRPr/>
              </a:pPr>
              <a:t>2018/10/20</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365840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29622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2004356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2BE1CEE-075B-49CA-9542-751995A3239F}"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EE651BF0-26A2-43BC-9E5F-AB4856E4A339}" type="slidenum">
              <a:rPr lang="zh-TW" altLang="en-US"/>
              <a:pPr>
                <a:defRPr/>
              </a:pPr>
              <a:t>‹#›</a:t>
            </a:fld>
            <a:endParaRPr lang="zh-TW" altLang="en-US"/>
          </a:p>
        </p:txBody>
      </p:sp>
    </p:spTree>
    <p:extLst>
      <p:ext uri="{BB962C8B-B14F-4D97-AF65-F5344CB8AC3E}">
        <p14:creationId xmlns:p14="http://schemas.microsoft.com/office/powerpoint/2010/main" val="385814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666598D4-5E4A-4134-B6E2-A5B37171E69E}"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3B333D7-1F16-4D92-BC35-D433AA32DE68}" type="slidenum">
              <a:rPr lang="zh-TW" altLang="en-US"/>
              <a:pPr>
                <a:defRPr/>
              </a:pPr>
              <a:t>‹#›</a:t>
            </a:fld>
            <a:endParaRPr lang="zh-TW" altLang="en-US"/>
          </a:p>
        </p:txBody>
      </p:sp>
    </p:spTree>
    <p:extLst>
      <p:ext uri="{BB962C8B-B14F-4D97-AF65-F5344CB8AC3E}">
        <p14:creationId xmlns:p14="http://schemas.microsoft.com/office/powerpoint/2010/main" val="1830203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C6F42CB-09C8-4533-8F78-4C0443C5A25B}"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5C665C2-910C-44F7-9E4E-A3905E6C5E8C}" type="slidenum">
              <a:rPr lang="zh-TW" altLang="en-US"/>
              <a:pPr>
                <a:defRPr/>
              </a:pPr>
              <a:t>‹#›</a:t>
            </a:fld>
            <a:endParaRPr lang="zh-TW" altLang="en-US"/>
          </a:p>
        </p:txBody>
      </p:sp>
    </p:spTree>
    <p:extLst>
      <p:ext uri="{BB962C8B-B14F-4D97-AF65-F5344CB8AC3E}">
        <p14:creationId xmlns:p14="http://schemas.microsoft.com/office/powerpoint/2010/main" val="128406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163973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8C1F4A62-78B7-4478-9709-BF31A4FC1DD1}" type="datetime1">
              <a:rPr lang="zh-TW" altLang="en-US"/>
              <a:pPr>
                <a:defRPr/>
              </a:pPr>
              <a:t>2018/10/20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8D8843CB-9B8E-44C0-BB63-C716898E2EFD}" type="slidenum">
              <a:rPr lang="zh-TW" altLang="en-US"/>
              <a:pPr>
                <a:defRPr/>
              </a:pPr>
              <a:t>‹#›</a:t>
            </a:fld>
            <a:endParaRPr lang="zh-TW" altLang="en-US"/>
          </a:p>
        </p:txBody>
      </p:sp>
    </p:spTree>
    <p:extLst>
      <p:ext uri="{BB962C8B-B14F-4D97-AF65-F5344CB8AC3E}">
        <p14:creationId xmlns:p14="http://schemas.microsoft.com/office/powerpoint/2010/main" val="1256141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6BF6019-0EB8-4A23-865E-29682AD42E35}" type="datetime1">
              <a:rPr lang="zh-TW" altLang="en-US"/>
              <a:pPr>
                <a:defRPr/>
              </a:pPr>
              <a:t>2018/10/20</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BF9AB8D1-4B8C-4E95-9C8C-12011B3BC6EF}" type="slidenum">
              <a:rPr lang="zh-TW" altLang="en-US"/>
              <a:pPr>
                <a:defRPr/>
              </a:pPr>
              <a:t>‹#›</a:t>
            </a:fld>
            <a:endParaRPr lang="zh-TW" altLang="en-US"/>
          </a:p>
        </p:txBody>
      </p:sp>
    </p:spTree>
    <p:extLst>
      <p:ext uri="{BB962C8B-B14F-4D97-AF65-F5344CB8AC3E}">
        <p14:creationId xmlns:p14="http://schemas.microsoft.com/office/powerpoint/2010/main" val="2237558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F5B84892-A1EE-4110-9DE9-6F622165159A}" type="datetime1">
              <a:rPr lang="zh-TW" altLang="en-US"/>
              <a:pPr>
                <a:defRPr/>
              </a:pPr>
              <a:t>2018/10/20</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782C5BDE-523D-41EB-928D-890554315BD8}" type="slidenum">
              <a:rPr lang="zh-TW" altLang="en-US"/>
              <a:pPr>
                <a:defRPr/>
              </a:pPr>
              <a:t>‹#›</a:t>
            </a:fld>
            <a:endParaRPr lang="zh-TW" altLang="en-US"/>
          </a:p>
        </p:txBody>
      </p:sp>
    </p:spTree>
    <p:extLst>
      <p:ext uri="{BB962C8B-B14F-4D97-AF65-F5344CB8AC3E}">
        <p14:creationId xmlns:p14="http://schemas.microsoft.com/office/powerpoint/2010/main" val="1878091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DFDB86E8-B407-44D2-8B6C-DA9F5A0BC5C6}" type="datetime1">
              <a:rPr lang="zh-TW" altLang="en-US"/>
              <a:pPr>
                <a:defRPr/>
              </a:pPr>
              <a:t>2018/10/20</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3CAE9AD2-F343-4C5D-9059-99299CA52381}" type="slidenum">
              <a:rPr lang="zh-TW" altLang="en-US"/>
              <a:pPr>
                <a:defRPr/>
              </a:pPr>
              <a:t>‹#›</a:t>
            </a:fld>
            <a:endParaRPr lang="zh-TW" altLang="en-US"/>
          </a:p>
        </p:txBody>
      </p:sp>
    </p:spTree>
    <p:extLst>
      <p:ext uri="{BB962C8B-B14F-4D97-AF65-F5344CB8AC3E}">
        <p14:creationId xmlns:p14="http://schemas.microsoft.com/office/powerpoint/2010/main" val="4174003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AC341426-19E3-47E9-9DCF-A43BC0F0CCD1}" type="datetime1">
              <a:rPr lang="zh-TW" altLang="en-US"/>
              <a:pPr>
                <a:defRPr/>
              </a:pPr>
              <a:t>2018/10/20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009976C7-50B2-425F-B87A-748EFD39BB89}" type="slidenum">
              <a:rPr lang="zh-TW" altLang="en-US"/>
              <a:pPr>
                <a:defRPr/>
              </a:pPr>
              <a:t>‹#›</a:t>
            </a:fld>
            <a:endParaRPr lang="zh-TW" altLang="en-US"/>
          </a:p>
        </p:txBody>
      </p:sp>
    </p:spTree>
    <p:extLst>
      <p:ext uri="{BB962C8B-B14F-4D97-AF65-F5344CB8AC3E}">
        <p14:creationId xmlns:p14="http://schemas.microsoft.com/office/powerpoint/2010/main" val="3664458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FAD67F01-4CB6-4C61-B2AC-3E412F39820F}" type="datetime1">
              <a:rPr lang="zh-TW" altLang="en-US"/>
              <a:pPr>
                <a:defRPr/>
              </a:pPr>
              <a:t>2018/10/20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73A8E498-CEDE-4672-9563-539624761877}" type="slidenum">
              <a:rPr lang="zh-TW" altLang="en-US"/>
              <a:pPr>
                <a:defRPr/>
              </a:pPr>
              <a:t>‹#›</a:t>
            </a:fld>
            <a:endParaRPr lang="zh-TW" altLang="en-US"/>
          </a:p>
        </p:txBody>
      </p:sp>
    </p:spTree>
    <p:extLst>
      <p:ext uri="{BB962C8B-B14F-4D97-AF65-F5344CB8AC3E}">
        <p14:creationId xmlns:p14="http://schemas.microsoft.com/office/powerpoint/2010/main" val="2235567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007D59E0-D6E7-460D-9222-924DA958D360}"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AD91DBB5-A556-4172-9BC9-B57831BCFD54}" type="slidenum">
              <a:rPr lang="zh-TW" altLang="en-US"/>
              <a:pPr>
                <a:defRPr/>
              </a:pPr>
              <a:t>‹#›</a:t>
            </a:fld>
            <a:endParaRPr lang="zh-TW" altLang="en-US"/>
          </a:p>
        </p:txBody>
      </p:sp>
    </p:spTree>
    <p:extLst>
      <p:ext uri="{BB962C8B-B14F-4D97-AF65-F5344CB8AC3E}">
        <p14:creationId xmlns:p14="http://schemas.microsoft.com/office/powerpoint/2010/main" val="174268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BBB95D-52F1-485F-BAF2-5AFB9B58BE70}" type="datetime1">
              <a:rPr lang="zh-TW" altLang="en-US"/>
              <a:pPr>
                <a:defRPr/>
              </a:pPr>
              <a:t>2018/10/20</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3D829D59-D3F5-4DFE-B350-663A7AA0C973}" type="slidenum">
              <a:rPr lang="zh-TW" altLang="en-US"/>
              <a:pPr>
                <a:defRPr/>
              </a:pPr>
              <a:t>‹#›</a:t>
            </a:fld>
            <a:endParaRPr lang="zh-TW" altLang="en-US"/>
          </a:p>
        </p:txBody>
      </p:sp>
    </p:spTree>
    <p:extLst>
      <p:ext uri="{BB962C8B-B14F-4D97-AF65-F5344CB8AC3E}">
        <p14:creationId xmlns:p14="http://schemas.microsoft.com/office/powerpoint/2010/main" val="2567532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A73891D-2DB7-4419-A643-C5F49E72E72C}" type="datetime1">
              <a:rPr lang="zh-TW" altLang="en-US"/>
              <a:pPr>
                <a:defRPr/>
              </a:pPr>
              <a:t>2018/10/20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A23C53A5-4F7D-4D0F-A0F5-F8CE4A0029DF}" type="slidenum">
              <a:rPr lang="zh-TW" altLang="en-US"/>
              <a:pPr>
                <a:defRPr/>
              </a:pPr>
              <a:t>‹#›</a:t>
            </a:fld>
            <a:endParaRPr lang="zh-TW" altLang="en-US"/>
          </a:p>
        </p:txBody>
      </p:sp>
    </p:spTree>
    <p:extLst>
      <p:ext uri="{BB962C8B-B14F-4D97-AF65-F5344CB8AC3E}">
        <p14:creationId xmlns:p14="http://schemas.microsoft.com/office/powerpoint/2010/main" val="3726025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59B04748-A8A3-49F8-A900-BC499CE932ED}" type="datetime1">
              <a:rPr lang="zh-TW" altLang="en-US"/>
              <a:pPr>
                <a:defRPr/>
              </a:pPr>
              <a:t>2018/10/20</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5B5014B7-030B-4DF0-B179-0CF28EF5F189}" type="slidenum">
              <a:rPr lang="zh-TW" altLang="en-US"/>
              <a:pPr>
                <a:defRPr/>
              </a:pPr>
              <a:t>‹#›</a:t>
            </a:fld>
            <a:endParaRPr lang="zh-TW" altLang="en-US"/>
          </a:p>
        </p:txBody>
      </p:sp>
    </p:spTree>
    <p:extLst>
      <p:ext uri="{BB962C8B-B14F-4D97-AF65-F5344CB8AC3E}">
        <p14:creationId xmlns:p14="http://schemas.microsoft.com/office/powerpoint/2010/main" val="170199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1134595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3E07AE20-825B-4141-B13E-BEFD9B402D34}" type="datetime1">
              <a:rPr lang="zh-TW" altLang="en-US"/>
              <a:pPr>
                <a:defRPr/>
              </a:pPr>
              <a:t>2018/10/20</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DABA5D6B-BAD6-4E8F-B51A-AF6F2EBDD3AC}" type="slidenum">
              <a:rPr lang="zh-TW" altLang="en-US"/>
              <a:pPr>
                <a:defRPr/>
              </a:pPr>
              <a:t>‹#›</a:t>
            </a:fld>
            <a:endParaRPr lang="zh-TW" altLang="en-US"/>
          </a:p>
        </p:txBody>
      </p:sp>
    </p:spTree>
    <p:extLst>
      <p:ext uri="{BB962C8B-B14F-4D97-AF65-F5344CB8AC3E}">
        <p14:creationId xmlns:p14="http://schemas.microsoft.com/office/powerpoint/2010/main" val="3563990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114D29E-EC91-424E-A32B-EAC230235066}"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91FCDB-AD21-41A0-9320-C3BF8AD8B027}" type="slidenum">
              <a:rPr lang="zh-TW" altLang="en-US"/>
              <a:pPr>
                <a:defRPr/>
              </a:pPr>
              <a:t>‹#›</a:t>
            </a:fld>
            <a:endParaRPr lang="zh-TW" altLang="en-US"/>
          </a:p>
        </p:txBody>
      </p:sp>
    </p:spTree>
    <p:extLst>
      <p:ext uri="{BB962C8B-B14F-4D97-AF65-F5344CB8AC3E}">
        <p14:creationId xmlns:p14="http://schemas.microsoft.com/office/powerpoint/2010/main" val="652068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CF21980-0C70-4E75-9A10-4ED4E0C8F362}" type="datetime1">
              <a:rPr lang="zh-TW" altLang="en-US"/>
              <a:pPr>
                <a:defRPr/>
              </a:pPr>
              <a:t>2018/10/20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2C53C987-20D8-4CED-ACE7-050C042EFE27}" type="slidenum">
              <a:rPr lang="zh-TW" altLang="en-US"/>
              <a:pPr>
                <a:defRPr/>
              </a:pPr>
              <a:t>‹#›</a:t>
            </a:fld>
            <a:endParaRPr lang="zh-TW" altLang="en-US"/>
          </a:p>
        </p:txBody>
      </p:sp>
    </p:spTree>
    <p:extLst>
      <p:ext uri="{BB962C8B-B14F-4D97-AF65-F5344CB8AC3E}">
        <p14:creationId xmlns:p14="http://schemas.microsoft.com/office/powerpoint/2010/main" val="974938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a:pPr>
                <a:defRPr/>
              </a:pPr>
              <a:t>2018/10/20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210130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a:pPr>
                <a:defRPr/>
              </a:pPr>
              <a:t>2018/10/20</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4039253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a:pPr>
                <a:defRPr/>
              </a:pPr>
              <a:t>2018/10/20</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950504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a:pPr>
                <a:defRPr/>
              </a:pPr>
              <a:t>2018/10/20</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4101677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a:pPr>
                <a:defRPr/>
              </a:pPr>
              <a:t>2018/10/20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4004480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a:pPr>
                <a:defRPr/>
              </a:pPr>
              <a:t>2018/10/20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25221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a:pPr>
                <a:defRPr/>
              </a:pPr>
              <a:t>2018/10/20</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 id="2147488416" r:id="rId12"/>
    <p:sldLayoutId id="2147488417" r:id="rId13"/>
    <p:sldLayoutId id="2147488418" r:id="rId14"/>
    <p:sldLayoutId id="2147488419" r:id="rId15"/>
    <p:sldLayoutId id="2147488420"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3075"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3078"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5A03343D-236C-4652-B69D-D5B13735097C}" type="datetime1">
              <a:rPr lang="zh-TW" altLang="en-US"/>
              <a:pPr>
                <a:defRPr/>
              </a:pPr>
              <a:t>2018/10/20</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CC6540A7-CC94-4E4C-B3DA-75850BE1A26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37" r:id="rId1"/>
    <p:sldLayoutId id="2147488438" r:id="rId2"/>
    <p:sldLayoutId id="2147488439" r:id="rId3"/>
    <p:sldLayoutId id="2147488440" r:id="rId4"/>
    <p:sldLayoutId id="2147488441" r:id="rId5"/>
    <p:sldLayoutId id="2147488442" r:id="rId6"/>
    <p:sldLayoutId id="2147488443" r:id="rId7"/>
    <p:sldLayoutId id="2147488444" r:id="rId8"/>
    <p:sldLayoutId id="2147488445" r:id="rId9"/>
    <p:sldLayoutId id="2147488446" r:id="rId10"/>
    <p:sldLayoutId id="2147488447" r:id="rId11"/>
    <p:sldLayoutId id="2147488448" r:id="rId12"/>
    <p:sldLayoutId id="2147488449" r:id="rId13"/>
    <p:sldLayoutId id="2147488450" r:id="rId14"/>
    <p:sldLayoutId id="2147488451" r:id="rId15"/>
    <p:sldLayoutId id="214748845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3.xml"/><Relationship Id="rId5" Type="http://schemas.openxmlformats.org/officeDocument/2006/relationships/image" Target="../media/image59.gif"/><Relationship Id="rId4" Type="http://schemas.openxmlformats.org/officeDocument/2006/relationships/image" Target="../media/image22.gif"/></Relationships>
</file>

<file path=ppt/slides/_rels/slide1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2.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3.wmf"/><Relationship Id="rId5" Type="http://schemas.openxmlformats.org/officeDocument/2006/relationships/oleObject" Target="../embeddings/oleObject3.bin"/><Relationship Id="rId4" Type="http://schemas.openxmlformats.org/officeDocument/2006/relationships/image" Target="../media/image32.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5.wmf"/><Relationship Id="rId5" Type="http://schemas.openxmlformats.org/officeDocument/2006/relationships/oleObject" Target="../embeddings/oleObject5.bin"/><Relationship Id="rId4" Type="http://schemas.openxmlformats.org/officeDocument/2006/relationships/image" Target="../media/image34.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53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BE1DC37-56B6-43A2-941B-FFDFC02A058F}" type="slidenum">
              <a:rPr kumimoji="0" lang="zh-TW" altLang="en-US" smtClean="0">
                <a:solidFill>
                  <a:srgbClr val="FEFFFF"/>
                </a:solidFill>
                <a:latin typeface="Century Gothic" panose="020B0502020202020204" pitchFamily="34" charset="0"/>
              </a:rPr>
              <a:pPr/>
              <a:t>1</a:t>
            </a:fld>
            <a:endParaRPr kumimoji="0" lang="zh-TW" altLang="en-US" smtClean="0">
              <a:solidFill>
                <a:srgbClr val="FEFFFF"/>
              </a:solidFill>
              <a:latin typeface="Century Gothic" panose="020B0502020202020204" pitchFamily="34" charset="0"/>
            </a:endParaRPr>
          </a:p>
        </p:txBody>
      </p:sp>
      <p:sp>
        <p:nvSpPr>
          <p:cNvPr id="5" name="矩形 4"/>
          <p:cNvSpPr/>
          <p:nvPr/>
        </p:nvSpPr>
        <p:spPr>
          <a:xfrm>
            <a:off x="4338841" y="2869643"/>
            <a:ext cx="6197397" cy="9413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dirty="0" smtClean="0">
                <a:solidFill>
                  <a:srgbClr val="7030A0"/>
                </a:solidFill>
                <a:latin typeface="華康華綜體W5" panose="020B0509000000000000" pitchFamily="49" charset="-120"/>
                <a:ea typeface="華康華綜體W5" panose="020B0509000000000000" pitchFamily="49" charset="-120"/>
              </a:rPr>
              <a:t>新市國中校長</a:t>
            </a:r>
            <a:r>
              <a:rPr kumimoji="0" lang="zh-TW" altLang="en-US" sz="4800" dirty="0">
                <a:solidFill>
                  <a:srgbClr val="7030A0"/>
                </a:solidFill>
                <a:latin typeface="華康華綜體W5" panose="020B0509000000000000" pitchFamily="49" charset="-120"/>
                <a:ea typeface="華康華綜體W5" panose="020B0509000000000000" pitchFamily="49" charset="-120"/>
              </a:rPr>
              <a:t> </a:t>
            </a:r>
            <a:r>
              <a:rPr kumimoji="0" lang="zh-TW" altLang="en-US" sz="4800" dirty="0" smtClean="0">
                <a:solidFill>
                  <a:srgbClr val="7030A0"/>
                </a:solidFill>
                <a:latin typeface="華康華綜體W5" panose="020B0509000000000000" pitchFamily="49" charset="-120"/>
                <a:ea typeface="華康華綜體W5" panose="020B0509000000000000" pitchFamily="49" charset="-120"/>
              </a:rPr>
              <a:t>薛英斌</a:t>
            </a:r>
            <a:endParaRPr kumimoji="0" lang="zh-TW" altLang="en-US" sz="4400" dirty="0">
              <a:solidFill>
                <a:srgbClr val="7030A0"/>
              </a:solidFill>
              <a:latin typeface="華康華綜體W5" panose="020B0509000000000000" pitchFamily="49" charset="-120"/>
              <a:ea typeface="華康華綜體W5" panose="020B0509000000000000" pitchFamily="49"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43200" y="228600"/>
            <a:ext cx="7715250" cy="1189038"/>
          </a:xfrm>
        </p:spPr>
        <p:txBody>
          <a:bodyPr>
            <a:normAutofit fontScale="90000"/>
          </a:bodyPr>
          <a:lstStyle/>
          <a:p>
            <a:pPr algn="ctr">
              <a:defRPr/>
            </a:pPr>
            <a:r>
              <a:rPr lang="zh-TW" altLang="en-US" sz="5400" b="1" dirty="0">
                <a:solidFill>
                  <a:srgbClr val="7030A0"/>
                </a:solidFill>
              </a:rPr>
              <a:t>新市 新視 </a:t>
            </a:r>
            <a:r>
              <a:rPr lang="zh-TW" altLang="en-US" sz="5400" b="1" dirty="0"/>
              <a:t>視野有廣度</a:t>
            </a:r>
            <a:r>
              <a:rPr lang="en-US" altLang="zh-TW" sz="5400" b="1" dirty="0"/>
              <a:t/>
            </a:r>
            <a:br>
              <a:rPr lang="en-US" altLang="zh-TW" sz="5400" b="1" dirty="0"/>
            </a:br>
            <a:r>
              <a:rPr lang="en-US" altLang="zh-TW" sz="5400" b="1" dirty="0"/>
              <a:t>(</a:t>
            </a:r>
            <a:r>
              <a:rPr lang="zh-TW" altLang="en-US" sz="5400" b="1" dirty="0"/>
              <a:t>國際交流</a:t>
            </a:r>
            <a:r>
              <a:rPr lang="en-US" altLang="zh-TW" sz="5400" b="1" dirty="0"/>
              <a:t>-</a:t>
            </a:r>
            <a:r>
              <a:rPr lang="zh-TW" altLang="en-US" sz="5400" b="1" dirty="0"/>
              <a:t>澳洲</a:t>
            </a:r>
            <a:r>
              <a:rPr lang="en-US" altLang="zh-TW" sz="5400" b="1" dirty="0"/>
              <a:t>)</a:t>
            </a:r>
            <a:endParaRPr lang="zh-TW" altLang="en-US" sz="5400" dirty="0"/>
          </a:p>
        </p:txBody>
      </p:sp>
      <p:pic>
        <p:nvPicPr>
          <p:cNvPr id="52227"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24911" y="1775297"/>
            <a:ext cx="7710993" cy="5140662"/>
          </a:xfrm>
        </p:spPr>
      </p:pic>
    </p:spTree>
    <p:extLst>
      <p:ext uri="{BB962C8B-B14F-4D97-AF65-F5344CB8AC3E}">
        <p14:creationId xmlns:p14="http://schemas.microsoft.com/office/powerpoint/2010/main" val="4230131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內容版面配置區 2"/>
          <p:cNvSpPr>
            <a:spLocks noGrp="1"/>
          </p:cNvSpPr>
          <p:nvPr>
            <p:ph idx="1"/>
          </p:nvPr>
        </p:nvSpPr>
        <p:spPr>
          <a:xfrm>
            <a:off x="1754188" y="1802295"/>
            <a:ext cx="9750425" cy="4532243"/>
          </a:xfrm>
        </p:spPr>
        <p:txBody>
          <a:bodyPr/>
          <a:lstStyle/>
          <a:p>
            <a:pPr eaLnBrk="1" fontAlgn="ctr" hangingPunct="1"/>
            <a:r>
              <a:rPr lang="en-US" altLang="zh-TW" sz="3200" dirty="0" smtClean="0">
                <a:solidFill>
                  <a:schemeClr val="tx1"/>
                </a:solidFill>
                <a:latin typeface="標楷體" panose="03000509000000000000" pitchFamily="65" charset="-120"/>
                <a:ea typeface="標楷體" panose="03000509000000000000" pitchFamily="65" charset="-120"/>
                <a:cs typeface="超研澤粗魏碑"/>
              </a:rPr>
              <a:t>107</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smtClean="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smtClean="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以科學營的方式辦理考試，</a:t>
            </a:r>
            <a:r>
              <a:rPr lang="zh-TW" altLang="en-US" sz="3200" b="1" dirty="0" smtClean="0">
                <a:solidFill>
                  <a:srgbClr val="FF0000"/>
                </a:solidFill>
                <a:latin typeface="標楷體" panose="03000509000000000000" pitchFamily="65" charset="-120"/>
                <a:ea typeface="標楷體" panose="03000509000000000000" pitchFamily="65" charset="-120"/>
                <a:cs typeface="超研澤粗魏碑"/>
              </a:rPr>
              <a:t>測驗科目為科學實驗</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。準備方式除了學校課業學習之外，特別需要著重</a:t>
            </a:r>
            <a:r>
              <a:rPr lang="zh-TW" altLang="en-US" sz="3200" b="1" dirty="0" smtClean="0">
                <a:solidFill>
                  <a:srgbClr val="FF0000"/>
                </a:solidFill>
                <a:latin typeface="標楷體" panose="03000509000000000000" pitchFamily="65" charset="-120"/>
                <a:ea typeface="標楷體" panose="03000509000000000000" pitchFamily="65" charset="-120"/>
                <a:cs typeface="超研澤粗魏碑"/>
              </a:rPr>
              <a:t>實驗原理、設計及操作</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a:t>
            </a:r>
          </a:p>
        </p:txBody>
      </p:sp>
      <p:graphicFrame>
        <p:nvGraphicFramePr>
          <p:cNvPr id="6" name="表格 5"/>
          <p:cNvGraphicFramePr>
            <a:graphicFrameLocks noGrp="1"/>
          </p:cNvGraphicFramePr>
          <p:nvPr/>
        </p:nvGraphicFramePr>
        <p:xfrm>
          <a:off x="2778125" y="4618038"/>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學校</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特色班別名稱</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班級數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招生數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總數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臺南一中</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Century Gothic" pitchFamily="34" charset="0"/>
                          <a:ea typeface="微軟正黑體"/>
                          <a:cs typeface="微軟正黑體"/>
                        </a:rPr>
                        <a:t>科學班</a:t>
                      </a:r>
                      <a:endParaRPr kumimoji="0" lang="zh-TW" altLang="en-US"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1</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7" name="標題 1"/>
          <p:cNvSpPr txBox="1">
            <a:spLocks/>
          </p:cNvSpPr>
          <p:nvPr/>
        </p:nvSpPr>
        <p:spPr bwMode="auto">
          <a:xfrm>
            <a:off x="1754188" y="684213"/>
            <a:ext cx="8910637"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三</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科學班</a:t>
            </a:r>
            <a:r>
              <a:rPr kumimoji="0" lang="en-US" altLang="zh-TW" sz="4000" dirty="0">
                <a:solidFill>
                  <a:srgbClr val="C00000"/>
                </a:solidFill>
                <a:latin typeface="+mn-ea"/>
                <a:ea typeface="+mn-ea"/>
              </a:rPr>
              <a:t>1</a:t>
            </a:r>
            <a:endParaRPr kumimoji="0" lang="zh-TW" altLang="en-US" sz="4000" dirty="0">
              <a:solidFill>
                <a:srgbClr val="C00000"/>
              </a:solidFill>
              <a:latin typeface="+mn-ea"/>
              <a:ea typeface="+mn-ea"/>
            </a:endParaRPr>
          </a:p>
        </p:txBody>
      </p:sp>
      <p:sp>
        <p:nvSpPr>
          <p:cNvPr id="16079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29E15E-56A5-42C5-AB94-CC23C277980D}" type="slidenum">
              <a:rPr kumimoji="0" lang="zh-TW" altLang="en-US" smtClean="0">
                <a:solidFill>
                  <a:srgbClr val="FEFFFF"/>
                </a:solidFill>
                <a:latin typeface="Century Gothic" panose="020B0502020202020204" pitchFamily="34" charset="0"/>
              </a:rPr>
              <a:pPr/>
              <a:t>100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p:cNvSpPr>
            <a:spLocks noGrp="1"/>
          </p:cNvSpPr>
          <p:nvPr>
            <p:ph idx="1"/>
          </p:nvPr>
        </p:nvSpPr>
        <p:spPr>
          <a:xfrm>
            <a:off x="2208179" y="1880987"/>
            <a:ext cx="8881353" cy="4887773"/>
          </a:xfrm>
        </p:spPr>
        <p:txBody>
          <a:bodyPr/>
          <a:lstStyle/>
          <a:p>
            <a:pPr eaLnBrk="1" hangingPunct="1"/>
            <a:r>
              <a:rPr lang="en-US" altLang="zh-TW" sz="4400" dirty="0" smtClean="0">
                <a:solidFill>
                  <a:schemeClr val="tx1"/>
                </a:solidFill>
                <a:latin typeface="+mn-ea"/>
                <a:cs typeface="超研澤粗魏碑"/>
              </a:rPr>
              <a:t>107</a:t>
            </a:r>
            <a:r>
              <a:rPr lang="zh-TW" altLang="en-US" sz="4400" dirty="0" smtClean="0">
                <a:solidFill>
                  <a:schemeClr val="tx1"/>
                </a:solidFill>
                <a:latin typeface="+mn-ea"/>
                <a:cs typeface="超研澤粗魏碑"/>
              </a:rPr>
              <a:t>年</a:t>
            </a:r>
            <a:r>
              <a:rPr lang="en-US" altLang="zh-TW" sz="4400" dirty="0" smtClean="0">
                <a:solidFill>
                  <a:schemeClr val="tx1"/>
                </a:solidFill>
                <a:latin typeface="+mn-ea"/>
                <a:cs typeface="超研澤粗魏碑"/>
              </a:rPr>
              <a:t>4</a:t>
            </a:r>
            <a:r>
              <a:rPr lang="zh-TW" altLang="zh-TW" sz="4400" dirty="0" smtClean="0">
                <a:solidFill>
                  <a:schemeClr val="tx1"/>
                </a:solidFill>
                <a:latin typeface="+mn-ea"/>
                <a:cs typeface="超研澤粗魏碑"/>
              </a:rPr>
              <a:t>月</a:t>
            </a:r>
            <a:r>
              <a:rPr lang="zh-TW" altLang="en-US" sz="4400" dirty="0" smtClean="0">
                <a:solidFill>
                  <a:schemeClr val="tx1"/>
                </a:solidFill>
                <a:latin typeface="+mn-ea"/>
                <a:cs typeface="超研澤粗魏碑"/>
              </a:rPr>
              <a:t>進行</a:t>
            </a:r>
            <a:r>
              <a:rPr lang="zh-TW" altLang="zh-TW" sz="4400" dirty="0" smtClean="0">
                <a:solidFill>
                  <a:schemeClr val="tx1"/>
                </a:solidFill>
                <a:latin typeface="+mn-ea"/>
                <a:cs typeface="超研澤粗魏碑"/>
              </a:rPr>
              <a:t>測驗</a:t>
            </a:r>
            <a:endParaRPr lang="en-US" altLang="zh-TW" sz="4400" dirty="0" smtClean="0">
              <a:solidFill>
                <a:schemeClr val="tx1"/>
              </a:solidFill>
              <a:latin typeface="+mn-ea"/>
              <a:cs typeface="超研澤粗魏碑"/>
            </a:endParaRPr>
          </a:p>
          <a:p>
            <a:pPr eaLnBrk="1" hangingPunct="1"/>
            <a:r>
              <a:rPr lang="zh-TW" altLang="en-US" sz="4400" dirty="0" smtClean="0">
                <a:solidFill>
                  <a:schemeClr val="tx1"/>
                </a:solidFill>
                <a:latin typeface="+mn-ea"/>
                <a:cs typeface="超研澤粗魏碑"/>
              </a:rPr>
              <a:t>各校依群科屬性，考量國中生學習基礎，規劃</a:t>
            </a:r>
            <a:r>
              <a:rPr lang="zh-TW" altLang="en-US" sz="4400" b="1" dirty="0" smtClean="0">
                <a:solidFill>
                  <a:srgbClr val="FF0000"/>
                </a:solidFill>
                <a:latin typeface="+mn-ea"/>
                <a:cs typeface="超研澤粗魏碑"/>
              </a:rPr>
              <a:t>簡易操作測驗</a:t>
            </a:r>
            <a:r>
              <a:rPr lang="zh-TW" altLang="en-US" sz="4400" dirty="0" smtClean="0">
                <a:solidFill>
                  <a:schemeClr val="tx1"/>
                </a:solidFill>
                <a:latin typeface="+mn-ea"/>
                <a:cs typeface="超研澤粗魏碑"/>
              </a:rPr>
              <a:t>，或者依招生需求，以書面審查、口試等方式進行篩選。</a:t>
            </a:r>
            <a:endParaRPr lang="en-US" altLang="zh-TW" sz="4400" dirty="0" smtClean="0">
              <a:solidFill>
                <a:schemeClr val="tx1"/>
              </a:solidFill>
              <a:latin typeface="+mn-ea"/>
              <a:cs typeface="超研澤粗魏碑"/>
            </a:endParaRPr>
          </a:p>
          <a:p>
            <a:pPr marL="0" indent="0" eaLnBrk="1" hangingPunct="1">
              <a:buNone/>
            </a:pPr>
            <a:endParaRPr lang="zh-TW" altLang="en-US" sz="3600" dirty="0" smtClean="0">
              <a:solidFill>
                <a:schemeClr val="tx1"/>
              </a:solidFill>
              <a:latin typeface="華康魏碑體" panose="03000709000000000000" pitchFamily="65" charset="-120"/>
              <a:ea typeface="超研澤粗魏碑"/>
              <a:cs typeface="超研澤粗魏碑"/>
            </a:endParaRPr>
          </a:p>
        </p:txBody>
      </p:sp>
      <p:sp>
        <p:nvSpPr>
          <p:cNvPr id="5"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四</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專業群科</a:t>
            </a:r>
            <a:r>
              <a:rPr kumimoji="0" lang="en-US" altLang="zh-TW" sz="4000" dirty="0">
                <a:solidFill>
                  <a:srgbClr val="C00000"/>
                </a:solidFill>
                <a:latin typeface="+mn-ea"/>
                <a:ea typeface="+mn-ea"/>
              </a:rPr>
              <a:t>1</a:t>
            </a:r>
          </a:p>
          <a:p>
            <a:pPr>
              <a:defRPr/>
            </a:pPr>
            <a:endParaRPr kumimoji="0" lang="zh-TW" altLang="en-US" sz="4000" dirty="0">
              <a:solidFill>
                <a:srgbClr val="C00000"/>
              </a:solidFill>
              <a:latin typeface="+mn-ea"/>
              <a:ea typeface="+mn-ea"/>
            </a:endParaRPr>
          </a:p>
        </p:txBody>
      </p:sp>
      <p:sp>
        <p:nvSpPr>
          <p:cNvPr id="1638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7065949-5CE3-44DA-9741-C59CBA53A8BD}" type="slidenum">
              <a:rPr kumimoji="0" lang="zh-TW" altLang="en-US" smtClean="0">
                <a:solidFill>
                  <a:srgbClr val="FEFFFF"/>
                </a:solidFill>
                <a:latin typeface="Century Gothic" panose="020B0502020202020204" pitchFamily="34" charset="0"/>
              </a:rPr>
              <a:pPr/>
              <a:t>101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649222" y="0"/>
            <a:ext cx="959326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a:t>
            </a:r>
            <a:r>
              <a:rPr kumimoji="0" lang="zh-TW" altLang="en-US" sz="3600" dirty="0" smtClean="0">
                <a:solidFill>
                  <a:srgbClr val="C00000"/>
                </a:solidFill>
                <a:latin typeface="微軟正黑體" panose="020B0604030504040204" pitchFamily="34" charset="-120"/>
              </a:rPr>
              <a:t>入學</a:t>
            </a:r>
            <a:r>
              <a:rPr kumimoji="0" lang="en-US" altLang="zh-TW" sz="3600" dirty="0">
                <a:solidFill>
                  <a:srgbClr val="C00000"/>
                </a:solidFill>
                <a:latin typeface="+mn-ea"/>
              </a:rPr>
              <a:t>--</a:t>
            </a:r>
            <a:r>
              <a:rPr kumimoji="0" lang="zh-TW" altLang="en-US" sz="3600" dirty="0" smtClean="0">
                <a:solidFill>
                  <a:srgbClr val="C00000"/>
                </a:solidFill>
                <a:latin typeface="微軟正黑體" panose="020B0604030504040204" pitchFamily="34" charset="-120"/>
              </a:rPr>
              <a:t>專業</a:t>
            </a:r>
            <a:r>
              <a:rPr kumimoji="0" lang="zh-TW" altLang="en-US" sz="3600" dirty="0">
                <a:solidFill>
                  <a:srgbClr val="C00000"/>
                </a:solidFill>
                <a:latin typeface="微軟正黑體" panose="020B0604030504040204" pitchFamily="34" charset="-120"/>
              </a:rPr>
              <a:t>群</a:t>
            </a:r>
            <a:r>
              <a:rPr kumimoji="0" lang="zh-TW" altLang="en-US" sz="3600" dirty="0" smtClean="0">
                <a:solidFill>
                  <a:srgbClr val="C00000"/>
                </a:solidFill>
                <a:latin typeface="微軟正黑體" panose="020B0604030504040204" pitchFamily="34" charset="-120"/>
              </a:rPr>
              <a:t>科</a:t>
            </a:r>
            <a:r>
              <a:rPr kumimoji="0" lang="en-US" altLang="zh-TW" sz="3600" dirty="0" smtClean="0">
                <a:solidFill>
                  <a:srgbClr val="C00000"/>
                </a:solidFill>
                <a:latin typeface="微軟正黑體" panose="020B0604030504040204" pitchFamily="34" charset="-120"/>
              </a:rPr>
              <a:t>2</a:t>
            </a:r>
            <a:endParaRPr kumimoji="0" lang="zh-TW" altLang="en-US" sz="4000" dirty="0">
              <a:solidFill>
                <a:srgbClr val="C00000"/>
              </a:solidFill>
              <a:latin typeface="微軟正黑體" panose="020B0604030504040204" pitchFamily="34" charset="-120"/>
            </a:endParaRPr>
          </a:p>
        </p:txBody>
      </p:sp>
      <p:graphicFrame>
        <p:nvGraphicFramePr>
          <p:cNvPr id="8" name="表格 7"/>
          <p:cNvGraphicFramePr>
            <a:graphicFrameLocks noGrp="1"/>
          </p:cNvGraphicFramePr>
          <p:nvPr>
            <p:extLst/>
          </p:nvPr>
        </p:nvGraphicFramePr>
        <p:xfrm>
          <a:off x="2349500" y="1058862"/>
          <a:ext cx="7923213" cy="5570898"/>
        </p:xfrm>
        <a:graphic>
          <a:graphicData uri="http://schemas.openxmlformats.org/drawingml/2006/table">
            <a:tbl>
              <a:tblPr>
                <a:tableStyleId>{5C22544A-7EE6-4342-B048-85BDC9FD1C3A}</a:tableStyleId>
              </a:tblPr>
              <a:tblGrid>
                <a:gridCol w="1835121">
                  <a:extLst>
                    <a:ext uri="{9D8B030D-6E8A-4147-A177-3AD203B41FA5}">
                      <a16:colId xmlns:a16="http://schemas.microsoft.com/office/drawing/2014/main" val="20000"/>
                    </a:ext>
                  </a:extLst>
                </a:gridCol>
                <a:gridCol w="3923655">
                  <a:extLst>
                    <a:ext uri="{9D8B030D-6E8A-4147-A177-3AD203B41FA5}">
                      <a16:colId xmlns:a16="http://schemas.microsoft.com/office/drawing/2014/main" val="20001"/>
                    </a:ext>
                  </a:extLst>
                </a:gridCol>
                <a:gridCol w="981884">
                  <a:extLst>
                    <a:ext uri="{9D8B030D-6E8A-4147-A177-3AD203B41FA5}">
                      <a16:colId xmlns:a16="http://schemas.microsoft.com/office/drawing/2014/main" val="20002"/>
                    </a:ext>
                  </a:extLst>
                </a:gridCol>
                <a:gridCol w="1182553">
                  <a:extLst>
                    <a:ext uri="{9D8B030D-6E8A-4147-A177-3AD203B41FA5}">
                      <a16:colId xmlns:a16="http://schemas.microsoft.com/office/drawing/2014/main" val="20003"/>
                    </a:ext>
                  </a:extLst>
                </a:gridCol>
              </a:tblGrid>
              <a:tr h="494130">
                <a:tc>
                  <a:txBody>
                    <a:bodyPr/>
                    <a:lstStyle/>
                    <a:p>
                      <a:pPr algn="ctr" rtl="0" fontAlgn="ctr"/>
                      <a:r>
                        <a:rPr lang="zh-TW" altLang="en-US" sz="2400" u="none" strike="noStrike" dirty="0">
                          <a:solidFill>
                            <a:schemeClr val="bg1"/>
                          </a:solidFill>
                          <a:effectLst/>
                        </a:rPr>
                        <a:t>學校</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特色班別名稱</a:t>
                      </a: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招生數</a:t>
                      </a: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總數</a:t>
                      </a:r>
                    </a:p>
                  </a:txBody>
                  <a:tcPr marL="4879" marR="4879" marT="4878" marB="0" anchor="ctr">
                    <a:solidFill>
                      <a:srgbClr val="E78712"/>
                    </a:solidFill>
                  </a:tcPr>
                </a:tc>
                <a:extLst>
                  <a:ext uri="{0D108BD9-81ED-4DB2-BD59-A6C34878D82A}">
                    <a16:rowId xmlns:a16="http://schemas.microsoft.com/office/drawing/2014/main" val="10000"/>
                  </a:ext>
                </a:extLst>
              </a:tr>
              <a:tr h="309600">
                <a:tc rowSpan="5">
                  <a:txBody>
                    <a:bodyPr/>
                    <a:lstStyle/>
                    <a:p>
                      <a:pPr algn="ctr" rtl="0" fontAlgn="ctr"/>
                      <a:r>
                        <a:rPr lang="zh-TW" altLang="en-US" sz="2400" u="none" strike="noStrike" dirty="0">
                          <a:solidFill>
                            <a:schemeClr val="tx1"/>
                          </a:solidFill>
                          <a:effectLst/>
                        </a:rPr>
                        <a:t>臺南高商</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solidFill>
                            <a:schemeClr val="tx1"/>
                          </a:solidFill>
                          <a:effectLst/>
                        </a:rPr>
                        <a:t>文創設計班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54</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rowSpan="5">
                  <a:txBody>
                    <a:bodyPr/>
                    <a:lstStyle/>
                    <a:p>
                      <a:pPr algn="ctr" rtl="0" fontAlgn="ctr"/>
                      <a:r>
                        <a:rPr lang="en-US" altLang="zh-TW" sz="2000" u="none" strike="noStrike" dirty="0" smtClean="0">
                          <a:solidFill>
                            <a:schemeClr val="tx1"/>
                          </a:solidFill>
                          <a:effectLst/>
                        </a:rPr>
                        <a:t>202</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01"/>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餐旅休閒管理班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2"/>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外貿精英班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3"/>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職場英文精英班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4"/>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數位科技精英班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5"/>
                  </a:ext>
                </a:extLst>
              </a:tr>
              <a:tr h="309600">
                <a:tc>
                  <a:txBody>
                    <a:bodyPr/>
                    <a:lstStyle/>
                    <a:p>
                      <a:pPr algn="ctr" rtl="0" fontAlgn="ctr"/>
                      <a:r>
                        <a:rPr lang="zh-TW" altLang="en-US" sz="2400" u="none" strike="noStrike" dirty="0">
                          <a:solidFill>
                            <a:schemeClr val="tx1"/>
                          </a:solidFill>
                          <a:effectLst/>
                        </a:rPr>
                        <a:t>臺南高工</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solidFill>
                            <a:schemeClr val="tx1"/>
                          </a:solidFill>
                          <a:effectLst/>
                        </a:rPr>
                        <a:t>金屬創意特色班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06"/>
                  </a:ext>
                </a:extLst>
              </a:tr>
              <a:tr h="309600">
                <a:tc rowSpan="3">
                  <a:txBody>
                    <a:bodyPr/>
                    <a:lstStyle/>
                    <a:p>
                      <a:pPr algn="ctr" rtl="0" fontAlgn="ctr"/>
                      <a:r>
                        <a:rPr lang="zh-TW" altLang="en-US" sz="2400" u="none" strike="noStrike" dirty="0">
                          <a:solidFill>
                            <a:schemeClr val="tx1"/>
                          </a:solidFill>
                          <a:effectLst/>
                        </a:rPr>
                        <a:t>新營高工</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zh-TW" sz="2000" u="none" strike="noStrike" kern="1200" dirty="0" smtClean="0">
                          <a:solidFill>
                            <a:schemeClr val="tx1"/>
                          </a:solidFill>
                          <a:effectLst/>
                          <a:latin typeface="+mn-lt"/>
                          <a:ea typeface="+mn-ea"/>
                          <a:cs typeface="+mn-cs"/>
                        </a:rPr>
                        <a:t>數控加工特色班</a:t>
                      </a:r>
                      <a:endParaRPr lang="zh-TW" altLang="en-US" sz="2000" u="none" strike="noStrike" kern="1200" dirty="0">
                        <a:solidFill>
                          <a:schemeClr val="tx1"/>
                        </a:solidFill>
                        <a:effectLst/>
                        <a:latin typeface="+mn-lt"/>
                        <a:ea typeface="+mn-ea"/>
                        <a:cs typeface="+mn-cs"/>
                      </a:endParaRPr>
                    </a:p>
                  </a:txBody>
                  <a:tcPr marL="4879" marR="4879" marT="4878" marB="0" anchor="ctr"/>
                </a:tc>
                <a:tc>
                  <a:txBody>
                    <a:bodyPr/>
                    <a:lstStyle/>
                    <a:p>
                      <a:pPr algn="ctr" rtl="0" fontAlgn="ctr"/>
                      <a:r>
                        <a:rPr lang="en-US" altLang="zh-TW" sz="2000" u="none" strike="noStrike" dirty="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rowSpan="3">
                  <a:txBody>
                    <a:bodyPr/>
                    <a:lstStyle/>
                    <a:p>
                      <a:pPr algn="ctr" rtl="0" fontAlgn="ctr"/>
                      <a:r>
                        <a:rPr lang="en-US" altLang="zh-TW" sz="2000" u="none" strike="noStrike" dirty="0" smtClean="0">
                          <a:solidFill>
                            <a:schemeClr val="tx1"/>
                          </a:solidFill>
                          <a:effectLst/>
                        </a:rPr>
                        <a:t>111</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07"/>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電腦輔助模具設計製作班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8"/>
                  </a:ext>
                </a:extLst>
              </a:tr>
              <a:tr h="309600">
                <a:tc vMerge="1">
                  <a:txBody>
                    <a:bodyPr/>
                    <a:lstStyle/>
                    <a:p>
                      <a:endParaRPr lang="zh-TW" altLang="en-US"/>
                    </a:p>
                  </a:txBody>
                  <a:tcPr/>
                </a:tc>
                <a:tc>
                  <a:txBody>
                    <a:bodyPr/>
                    <a:lstStyle/>
                    <a:p>
                      <a:pPr algn="l" rtl="0" fontAlgn="ctr"/>
                      <a:r>
                        <a:rPr lang="en-US" altLang="zh-TW" sz="1800" u="none" strike="noStrike" dirty="0" smtClean="0">
                          <a:solidFill>
                            <a:schemeClr val="tx1"/>
                          </a:solidFill>
                          <a:effectLst/>
                        </a:rPr>
                        <a:t>APP</a:t>
                      </a:r>
                      <a:r>
                        <a:rPr lang="zh-TW" altLang="en-US" sz="1800" u="none" strike="noStrike" dirty="0" smtClean="0">
                          <a:solidFill>
                            <a:schemeClr val="tx1"/>
                          </a:solidFill>
                          <a:effectLst/>
                        </a:rPr>
                        <a:t>暨機器人</a:t>
                      </a:r>
                      <a:r>
                        <a:rPr lang="zh-TW" altLang="en-US" sz="1800" u="none" strike="noStrike" dirty="0">
                          <a:solidFill>
                            <a:schemeClr val="tx1"/>
                          </a:solidFill>
                          <a:effectLst/>
                        </a:rPr>
                        <a:t>程式設計班</a:t>
                      </a:r>
                      <a:endParaRPr lang="zh-TW" altLang="en-US" sz="1800" b="1"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a:txBody>
                    <a:bodyPr/>
                    <a:lstStyle/>
                    <a:p>
                      <a:pPr algn="ctr" rtl="0" fontAlgn="ctr"/>
                      <a:r>
                        <a:rPr lang="en-US" altLang="zh-TW" sz="2000" u="none" strike="noStrike" dirty="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9"/>
                  </a:ext>
                </a:extLst>
              </a:tr>
              <a:tr h="309600">
                <a:tc>
                  <a:txBody>
                    <a:bodyPr/>
                    <a:lstStyle/>
                    <a:p>
                      <a:pPr algn="ctr" rtl="0" fontAlgn="ctr"/>
                      <a:r>
                        <a:rPr lang="zh-TW" altLang="en-US" sz="2400" u="none" strike="noStrike" dirty="0">
                          <a:solidFill>
                            <a:schemeClr val="tx1"/>
                          </a:solidFill>
                          <a:effectLst/>
                        </a:rPr>
                        <a:t>家齊高中</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solidFill>
                            <a:schemeClr val="tx1"/>
                          </a:solidFill>
                          <a:effectLst/>
                        </a:rPr>
                        <a:t>流行服飾科特色班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a:txBody>
                    <a:bodyPr/>
                    <a:lstStyle/>
                    <a:p>
                      <a:pPr algn="ctr" rtl="0" fontAlgn="ctr"/>
                      <a:r>
                        <a:rPr lang="en-US" altLang="zh-TW" sz="2000" b="0" i="0" u="none" strike="noStrike" dirty="0" smtClean="0">
                          <a:solidFill>
                            <a:schemeClr val="tx1"/>
                          </a:solidFill>
                          <a:effectLst/>
                          <a:latin typeface="+mn-lt"/>
                          <a:ea typeface="+mn-ea"/>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11"/>
                  </a:ext>
                </a:extLst>
              </a:tr>
              <a:tr h="309600">
                <a:tc rowSpan="6">
                  <a:txBody>
                    <a:bodyPr/>
                    <a:lstStyle/>
                    <a:p>
                      <a:pPr algn="ctr" rtl="0" fontAlgn="ctr"/>
                      <a:r>
                        <a:rPr lang="zh-TW" altLang="en-US" sz="2400" u="none" strike="noStrike" dirty="0">
                          <a:solidFill>
                            <a:schemeClr val="tx1"/>
                          </a:solidFill>
                          <a:effectLst/>
                        </a:rPr>
                        <a:t>陽明工商</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solidFill>
                            <a:schemeClr val="tx1"/>
                          </a:solidFill>
                          <a:effectLst/>
                        </a:rPr>
                        <a:t>應用外語特色班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rowSpan="6">
                  <a:txBody>
                    <a:bodyPr/>
                    <a:lstStyle/>
                    <a:p>
                      <a:pPr algn="ctr" rtl="0" fontAlgn="ctr"/>
                      <a:r>
                        <a:rPr lang="en-US" altLang="zh-TW" sz="2000" u="none" strike="noStrike" dirty="0" smtClean="0">
                          <a:solidFill>
                            <a:schemeClr val="tx1"/>
                          </a:solidFill>
                          <a:effectLst/>
                        </a:rPr>
                        <a:t>145</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12"/>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門市服務特色班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3"/>
                  </a:ext>
                </a:extLst>
              </a:tr>
              <a:tr h="309600">
                <a:tc vMerge="1">
                  <a:txBody>
                    <a:bodyPr/>
                    <a:lstStyle/>
                    <a:p>
                      <a:endParaRPr lang="zh-TW" altLang="en-US"/>
                    </a:p>
                  </a:txBody>
                  <a:tcPr/>
                </a:tc>
                <a:tc>
                  <a:txBody>
                    <a:bodyPr/>
                    <a:lstStyle/>
                    <a:p>
                      <a:pPr algn="l" rtl="0" fontAlgn="ctr"/>
                      <a:r>
                        <a:rPr lang="zh-TW" altLang="zh-TW" sz="2000" u="none" strike="noStrike" kern="1200" dirty="0" smtClean="0">
                          <a:solidFill>
                            <a:schemeClr val="tx1"/>
                          </a:solidFill>
                          <a:effectLst/>
                          <a:latin typeface="+mn-lt"/>
                          <a:ea typeface="+mn-ea"/>
                          <a:cs typeface="+mn-cs"/>
                        </a:rPr>
                        <a:t>動漫遊戲及創新設計班</a:t>
                      </a:r>
                      <a:endParaRPr lang="zh-TW" altLang="en-US" sz="2000" u="none" strike="noStrike" kern="1200" dirty="0">
                        <a:solidFill>
                          <a:schemeClr val="tx1"/>
                        </a:solidFill>
                        <a:effectLst/>
                        <a:latin typeface="+mn-lt"/>
                        <a:ea typeface="+mn-ea"/>
                        <a:cs typeface="+mn-cs"/>
                      </a:endParaRPr>
                    </a:p>
                  </a:txBody>
                  <a:tcPr marL="4879" marR="4879" marT="4878" marB="0" anchor="ctr"/>
                </a:tc>
                <a:tc>
                  <a:txBody>
                    <a:bodyPr/>
                    <a:lstStyle/>
                    <a:p>
                      <a:pPr algn="ctr" rtl="0" fontAlgn="ctr"/>
                      <a:r>
                        <a:rPr lang="en-US" altLang="zh-TW" sz="2000" u="none" strike="noStrike" dirty="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4"/>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電競特色班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5"/>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汽車技術特色班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45</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6"/>
                  </a:ext>
                </a:extLst>
              </a:tr>
              <a:tr h="309600">
                <a:tc vMerge="1">
                  <a:txBody>
                    <a:bodyPr/>
                    <a:lstStyle/>
                    <a:p>
                      <a:pPr algn="ctr" rtl="0" fontAlgn="ctr"/>
                      <a:endParaRPr lang="zh-TW" altLang="en-US" sz="24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zh-TW" sz="2000" u="none" strike="noStrike" kern="1200" dirty="0" smtClean="0">
                          <a:solidFill>
                            <a:schemeClr val="tx1"/>
                          </a:solidFill>
                          <a:effectLst/>
                          <a:latin typeface="+mn-lt"/>
                          <a:ea typeface="+mn-ea"/>
                          <a:cs typeface="+mn-cs"/>
                        </a:rPr>
                        <a:t>家具土木科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rgbClr val="3333FF"/>
                        </a:solidFill>
                        <a:effectLst/>
                        <a:latin typeface="+mn-lt"/>
                        <a:ea typeface="+mn-ea"/>
                        <a:cs typeface="+mn-cs"/>
                      </a:endParaRPr>
                    </a:p>
                  </a:txBody>
                  <a:tcPr marL="4879" marR="4879" marT="4878" marB="0" anchor="ctr"/>
                </a:tc>
                <a:tc>
                  <a:txBody>
                    <a:bodyPr/>
                    <a:lstStyle/>
                    <a:p>
                      <a:pPr marL="0" algn="ctr" defTabSz="342900" rtl="0" eaLnBrk="1" fontAlgn="ctr" latinLnBrk="0" hangingPunct="1"/>
                      <a:r>
                        <a:rPr lang="en-US" altLang="zh-TW" sz="2000" u="none" strike="noStrike" kern="1200" dirty="0" smtClean="0">
                          <a:solidFill>
                            <a:schemeClr val="tx1"/>
                          </a:solidFill>
                          <a:effectLst/>
                          <a:latin typeface="+mn-lt"/>
                          <a:ea typeface="+mn-ea"/>
                          <a:cs typeface="+mn-cs"/>
                        </a:rPr>
                        <a:t>20</a:t>
                      </a:r>
                      <a:endParaRPr lang="en-US" altLang="zh-TW" sz="2000" u="none" strike="noStrike" kern="1200" dirty="0">
                        <a:solidFill>
                          <a:schemeClr val="tx1"/>
                        </a:solidFill>
                        <a:effectLst/>
                        <a:latin typeface="+mn-lt"/>
                        <a:ea typeface="+mn-ea"/>
                        <a:cs typeface="+mn-cs"/>
                      </a:endParaRPr>
                    </a:p>
                  </a:txBody>
                  <a:tcPr marL="4879" marR="4879" marT="4878" marB="0" anchor="ctr"/>
                </a:tc>
                <a:tc vMerge="1">
                  <a:txBody>
                    <a:bodyPr/>
                    <a:lstStyle/>
                    <a:p>
                      <a:pPr algn="ctr" rtl="0" fontAlgn="ctr"/>
                      <a:endParaRPr lang="en-US" altLang="zh-TW" sz="2000" b="0" i="0" u="none" strike="noStrike" dirty="0">
                        <a:solidFill>
                          <a:srgbClr val="FF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214259098"/>
                  </a:ext>
                </a:extLst>
              </a:tr>
            </a:tbl>
          </a:graphicData>
        </a:graphic>
      </p:graphicFrame>
      <p:sp>
        <p:nvSpPr>
          <p:cNvPr id="16493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D85208-DC50-4147-898E-39DD62431394}" type="slidenum">
              <a:rPr kumimoji="0" lang="zh-TW" altLang="en-US" smtClean="0">
                <a:solidFill>
                  <a:srgbClr val="FEFFFF"/>
                </a:solidFill>
                <a:latin typeface="Century Gothic" panose="020B0502020202020204" pitchFamily="34" charset="0"/>
              </a:rPr>
              <a:pPr/>
              <a:t>102</a:t>
            </a:fld>
            <a:endParaRPr kumimoji="0" lang="zh-TW" altLang="en-US" smtClean="0">
              <a:solidFill>
                <a:srgbClr val="FEFFFF"/>
              </a:solidFill>
              <a:latin typeface="Century Gothic" panose="020B0502020202020204" pitchFamily="34" charset="0"/>
            </a:endParaRPr>
          </a:p>
        </p:txBody>
      </p:sp>
      <p:sp>
        <p:nvSpPr>
          <p:cNvPr id="5" name="標題 1"/>
          <p:cNvSpPr>
            <a:spLocks noGrp="1"/>
          </p:cNvSpPr>
          <p:nvPr>
            <p:ph type="title"/>
          </p:nvPr>
        </p:nvSpPr>
        <p:spPr>
          <a:xfrm>
            <a:off x="2349500" y="534012"/>
            <a:ext cx="6838567" cy="506776"/>
          </a:xfrm>
        </p:spPr>
        <p:txBody>
          <a:bodyPr/>
          <a:lstStyle/>
          <a:p>
            <a:pPr eaLnBrk="1" hangingPunct="1"/>
            <a:r>
              <a:rPr kumimoji="1" lang="zh-TW" altLang="en-US" sz="2800" dirty="0" smtClean="0">
                <a:solidFill>
                  <a:srgbClr val="C00000"/>
                </a:solidFill>
                <a:latin typeface="華康華綜體W5" panose="020B0509000000000000" pitchFamily="49" charset="-120"/>
                <a:ea typeface="華康粗圓體" panose="020F0709000000000000" pitchFamily="49" charset="-120"/>
              </a:rPr>
              <a:t>臺南區專業群科甄選入學辦理學校</a:t>
            </a:r>
          </a:p>
        </p:txBody>
      </p:sp>
    </p:spTree>
    <p:extLst>
      <p:ext uri="{BB962C8B-B14F-4D97-AF65-F5344CB8AC3E}">
        <p14:creationId xmlns:p14="http://schemas.microsoft.com/office/powerpoint/2010/main" val="1292588717"/>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627189" y="42803"/>
            <a:ext cx="7417660" cy="56989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a:t>
            </a:r>
            <a:r>
              <a:rPr kumimoji="0" lang="zh-TW" altLang="en-US" sz="3600" dirty="0" smtClean="0">
                <a:solidFill>
                  <a:srgbClr val="C00000"/>
                </a:solidFill>
                <a:latin typeface="微軟正黑體" panose="020B0604030504040204" pitchFamily="34" charset="-120"/>
              </a:rPr>
              <a:t>入學</a:t>
            </a:r>
            <a:r>
              <a:rPr kumimoji="0" lang="en-US" altLang="zh-TW" sz="3600" dirty="0">
                <a:solidFill>
                  <a:srgbClr val="C00000"/>
                </a:solidFill>
                <a:latin typeface="+mn-ea"/>
              </a:rPr>
              <a:t>--</a:t>
            </a:r>
            <a:r>
              <a:rPr kumimoji="0" lang="zh-TW" altLang="en-US" sz="3600" dirty="0" smtClean="0">
                <a:solidFill>
                  <a:srgbClr val="C00000"/>
                </a:solidFill>
                <a:latin typeface="微軟正黑體" panose="020B0604030504040204" pitchFamily="34" charset="-120"/>
              </a:rPr>
              <a:t>專業</a:t>
            </a:r>
            <a:r>
              <a:rPr kumimoji="0" lang="zh-TW" altLang="en-US" sz="3600" dirty="0">
                <a:solidFill>
                  <a:srgbClr val="C00000"/>
                </a:solidFill>
                <a:latin typeface="微軟正黑體" panose="020B0604030504040204" pitchFamily="34" charset="-120"/>
              </a:rPr>
              <a:t>群</a:t>
            </a:r>
            <a:r>
              <a:rPr kumimoji="0" lang="zh-TW" altLang="en-US" sz="3600" dirty="0" smtClean="0">
                <a:solidFill>
                  <a:srgbClr val="C00000"/>
                </a:solidFill>
                <a:latin typeface="微軟正黑體" panose="020B0604030504040204" pitchFamily="34" charset="-120"/>
              </a:rPr>
              <a:t>科</a:t>
            </a:r>
            <a:r>
              <a:rPr kumimoji="0" lang="en-US" altLang="zh-TW" sz="3600" dirty="0" smtClean="0">
                <a:solidFill>
                  <a:srgbClr val="C00000"/>
                </a:solidFill>
                <a:latin typeface="微軟正黑體" panose="020B0604030504040204" pitchFamily="34" charset="-120"/>
              </a:rPr>
              <a:t>3</a:t>
            </a:r>
            <a:endParaRPr kumimoji="0" lang="zh-TW" altLang="en-US" sz="4000" dirty="0">
              <a:solidFill>
                <a:srgbClr val="C00000"/>
              </a:solidFill>
              <a:latin typeface="微軟正黑體" panose="020B0604030504040204" pitchFamily="34" charset="-120"/>
            </a:endParaRPr>
          </a:p>
        </p:txBody>
      </p:sp>
      <p:graphicFrame>
        <p:nvGraphicFramePr>
          <p:cNvPr id="6" name="表格 5"/>
          <p:cNvGraphicFramePr>
            <a:graphicFrameLocks noGrp="1"/>
          </p:cNvGraphicFramePr>
          <p:nvPr>
            <p:extLst/>
          </p:nvPr>
        </p:nvGraphicFramePr>
        <p:xfrm>
          <a:off x="2207869" y="1103907"/>
          <a:ext cx="8993531" cy="5400742"/>
        </p:xfrm>
        <a:graphic>
          <a:graphicData uri="http://schemas.openxmlformats.org/drawingml/2006/table">
            <a:tbl>
              <a:tblPr>
                <a:tableStyleId>{5C22544A-7EE6-4342-B048-85BDC9FD1C3A}</a:tableStyleId>
              </a:tblPr>
              <a:tblGrid>
                <a:gridCol w="1711710">
                  <a:extLst>
                    <a:ext uri="{9D8B030D-6E8A-4147-A177-3AD203B41FA5}">
                      <a16:colId xmlns:a16="http://schemas.microsoft.com/office/drawing/2014/main" val="20000"/>
                    </a:ext>
                  </a:extLst>
                </a:gridCol>
                <a:gridCol w="4504479">
                  <a:extLst>
                    <a:ext uri="{9D8B030D-6E8A-4147-A177-3AD203B41FA5}">
                      <a16:colId xmlns:a16="http://schemas.microsoft.com/office/drawing/2014/main" val="20001"/>
                    </a:ext>
                  </a:extLst>
                </a:gridCol>
                <a:gridCol w="946800">
                  <a:extLst>
                    <a:ext uri="{9D8B030D-6E8A-4147-A177-3AD203B41FA5}">
                      <a16:colId xmlns:a16="http://schemas.microsoft.com/office/drawing/2014/main" val="20002"/>
                    </a:ext>
                  </a:extLst>
                </a:gridCol>
                <a:gridCol w="1830542">
                  <a:extLst>
                    <a:ext uri="{9D8B030D-6E8A-4147-A177-3AD203B41FA5}">
                      <a16:colId xmlns:a16="http://schemas.microsoft.com/office/drawing/2014/main" val="20003"/>
                    </a:ext>
                  </a:extLst>
                </a:gridCol>
              </a:tblGrid>
              <a:tr h="447142">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特色班別名稱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總數</a:t>
                      </a:r>
                    </a:p>
                  </a:txBody>
                  <a:tcPr marL="4605" marR="4605" marT="4605" marB="0" anchor="ctr">
                    <a:solidFill>
                      <a:srgbClr val="E78712"/>
                    </a:solidFill>
                  </a:tcPr>
                </a:tc>
                <a:extLst>
                  <a:ext uri="{0D108BD9-81ED-4DB2-BD59-A6C34878D82A}">
                    <a16:rowId xmlns:a16="http://schemas.microsoft.com/office/drawing/2014/main" val="10000"/>
                  </a:ext>
                </a:extLst>
              </a:tr>
              <a:tr h="309600">
                <a:tc rowSpan="4">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光華高中</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動漫</a:t>
                      </a:r>
                      <a:r>
                        <a:rPr lang="zh-TW" altLang="en-US" sz="2000" u="none" strike="noStrike" kern="1200" dirty="0" smtClean="0">
                          <a:solidFill>
                            <a:schemeClr val="tx1"/>
                          </a:solidFill>
                          <a:effectLst/>
                          <a:latin typeface="+mn-lt"/>
                          <a:ea typeface="+mn-ea"/>
                          <a:cs typeface="+mn-cs"/>
                        </a:rPr>
                        <a:t>國際特色班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47</a:t>
                      </a:r>
                      <a:endParaRPr lang="en-US" altLang="zh-TW" sz="2000" u="none" strike="noStrike" kern="1200" dirty="0">
                        <a:solidFill>
                          <a:schemeClr val="tx1"/>
                        </a:solidFill>
                        <a:effectLst/>
                        <a:latin typeface="+mn-lt"/>
                        <a:ea typeface="+mn-ea"/>
                        <a:cs typeface="+mn-cs"/>
                      </a:endParaRPr>
                    </a:p>
                  </a:txBody>
                  <a:tcPr marL="4605" marR="4605" marT="4605" marB="0" anchor="ctr"/>
                </a:tc>
                <a:tc rowSpan="4">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166</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0001"/>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幼教職場實務班</a:t>
                      </a: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47</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02"/>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在地寰宇美食文化特色班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3"/>
                  </a:ext>
                </a:extLst>
              </a:tr>
              <a:tr h="30960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時尚新創特色班</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25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4240447073"/>
                  </a:ext>
                </a:extLst>
              </a:tr>
              <a:tr h="309600">
                <a:tc rowSpan="6">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北門農工</a:t>
                      </a:r>
                    </a:p>
                  </a:txBody>
                  <a:tcPr marL="4605" marR="4605" marT="4605" marB="0" anchor="ctr">
                    <a:solidFill>
                      <a:srgbClr val="E78712"/>
                    </a:solidFill>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營建實務班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35</a:t>
                      </a:r>
                    </a:p>
                  </a:txBody>
                  <a:tcPr marL="4605" marR="4605" marT="4605" marB="0" anchor="ctr"/>
                </a:tc>
                <a:tc rowSpan="6">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150</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0004"/>
                  </a:ext>
                </a:extLst>
              </a:tr>
              <a:tr h="309600">
                <a:tc vMerge="1">
                  <a:txBody>
                    <a:bodyPr/>
                    <a:lstStyle/>
                    <a:p>
                      <a:endParaRPr lang="zh-TW" altLang="en-US"/>
                    </a:p>
                  </a:txBody>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電子商務科</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15</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5"/>
                  </a:ext>
                </a:extLst>
              </a:tr>
              <a:tr h="309600">
                <a:tc vMerge="1">
                  <a:txBody>
                    <a:bodyPr/>
                    <a:lstStyle/>
                    <a:p>
                      <a:endParaRPr lang="zh-TW" altLang="en-US"/>
                    </a:p>
                  </a:txBody>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機械科</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06"/>
                  </a:ext>
                </a:extLst>
              </a:tr>
              <a:tr h="30960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2000" u="none" strike="noStrike" kern="1200" dirty="0" smtClean="0">
                          <a:solidFill>
                            <a:schemeClr val="tx1"/>
                          </a:solidFill>
                          <a:effectLst/>
                          <a:latin typeface="+mn-lt"/>
                          <a:ea typeface="+mn-ea"/>
                          <a:cs typeface="+mn-cs"/>
                        </a:rPr>
                        <a:t>畜產保健科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rgbClr val="FF0000"/>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rgbClr val="FF0000"/>
                        </a:solidFill>
                        <a:effectLst/>
                        <a:latin typeface="+mn-lt"/>
                        <a:ea typeface="+mn-ea"/>
                        <a:cs typeface="+mn-cs"/>
                      </a:endParaRPr>
                    </a:p>
                  </a:txBody>
                  <a:tcPr marL="4605" marR="4605" marT="4605" marB="0" anchor="ctr"/>
                </a:tc>
                <a:extLst>
                  <a:ext uri="{0D108BD9-81ED-4DB2-BD59-A6C34878D82A}">
                    <a16:rowId xmlns:a16="http://schemas.microsoft.com/office/drawing/2014/main" val="3464219605"/>
                  </a:ext>
                </a:extLst>
              </a:tr>
              <a:tr h="30960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2000" u="none" strike="noStrike" kern="1200" dirty="0" smtClean="0">
                          <a:solidFill>
                            <a:schemeClr val="tx1"/>
                          </a:solidFill>
                          <a:effectLst/>
                          <a:latin typeface="+mn-lt"/>
                          <a:ea typeface="+mn-ea"/>
                          <a:cs typeface="+mn-cs"/>
                        </a:rPr>
                        <a:t>食品加工實務班</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rgbClr val="FF0000"/>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35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rgbClr val="FF0000"/>
                        </a:solidFill>
                        <a:effectLst/>
                        <a:latin typeface="+mn-lt"/>
                        <a:ea typeface="+mn-ea"/>
                        <a:cs typeface="+mn-cs"/>
                      </a:endParaRPr>
                    </a:p>
                  </a:txBody>
                  <a:tcPr marL="4605" marR="4605" marT="4605" marB="0" anchor="ctr"/>
                </a:tc>
                <a:extLst>
                  <a:ext uri="{0D108BD9-81ED-4DB2-BD59-A6C34878D82A}">
                    <a16:rowId xmlns:a16="http://schemas.microsoft.com/office/drawing/2014/main" val="1446555281"/>
                  </a:ext>
                </a:extLst>
              </a:tr>
              <a:tr h="30960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1800" u="none" strike="noStrike" kern="1200" dirty="0" smtClean="0">
                          <a:solidFill>
                            <a:schemeClr val="tx1"/>
                          </a:solidFill>
                          <a:effectLst/>
                          <a:latin typeface="+mn-lt"/>
                          <a:ea typeface="+mn-ea"/>
                          <a:cs typeface="+mn-cs"/>
                        </a:rPr>
                        <a:t>電腦輔助設計製圖與製造班</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rgbClr val="FF0000"/>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35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rgbClr val="FF0000"/>
                        </a:solidFill>
                        <a:effectLst/>
                        <a:latin typeface="+mn-lt"/>
                        <a:ea typeface="+mn-ea"/>
                        <a:cs typeface="+mn-cs"/>
                      </a:endParaRPr>
                    </a:p>
                  </a:txBody>
                  <a:tcPr marL="4605" marR="4605" marT="4605" marB="0" anchor="ctr"/>
                </a:tc>
                <a:extLst>
                  <a:ext uri="{0D108BD9-81ED-4DB2-BD59-A6C34878D82A}">
                    <a16:rowId xmlns:a16="http://schemas.microsoft.com/office/drawing/2014/main" val="932814324"/>
                  </a:ext>
                </a:extLst>
              </a:tr>
              <a:tr h="309600">
                <a:tc rowSpan="6">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南英商工</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先進檢修實務</a:t>
                      </a:r>
                      <a:r>
                        <a:rPr lang="zh-TW" altLang="en-US" sz="2000" u="none" strike="noStrike" kern="1200" dirty="0" smtClean="0">
                          <a:solidFill>
                            <a:schemeClr val="tx1"/>
                          </a:solidFill>
                          <a:effectLst/>
                          <a:latin typeface="+mn-lt"/>
                          <a:ea typeface="+mn-ea"/>
                          <a:cs typeface="+mn-cs"/>
                        </a:rPr>
                        <a:t>特色班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47</a:t>
                      </a:r>
                    </a:p>
                  </a:txBody>
                  <a:tcPr marL="4605" marR="4605" marT="4605" marB="0" anchor="ctr"/>
                </a:tc>
                <a:tc rowSpan="6">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216</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0007"/>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國際旅運專班</a:t>
                      </a: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25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08"/>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電競遊戲設計班</a:t>
                      </a:r>
                    </a:p>
                  </a:txBody>
                  <a:tcPr marL="4605" marR="4605" marT="4605" marB="0" anchor="ctr"/>
                </a:tc>
                <a:tc>
                  <a:txBody>
                    <a:bodyPr/>
                    <a:lstStyle/>
                    <a:p>
                      <a:pPr marL="0" algn="ctr" defTabSz="914400" rtl="0" eaLnBrk="1" fontAlgn="ctr" latinLnBrk="0" hangingPunct="1"/>
                      <a:r>
                        <a:rPr lang="en-US" altLang="zh-TW" sz="2000" u="none" strike="noStrike" kern="120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9"/>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smtClean="0">
                          <a:solidFill>
                            <a:schemeClr val="tx1"/>
                          </a:solidFill>
                          <a:effectLst/>
                          <a:latin typeface="+mn-lt"/>
                          <a:ea typeface="+mn-ea"/>
                          <a:cs typeface="+mn-cs"/>
                        </a:rPr>
                        <a:t>日文特色班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25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10"/>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smtClean="0">
                          <a:solidFill>
                            <a:schemeClr val="tx1"/>
                          </a:solidFill>
                          <a:effectLst/>
                          <a:latin typeface="+mn-lt"/>
                          <a:ea typeface="+mn-ea"/>
                          <a:cs typeface="+mn-cs"/>
                        </a:rPr>
                        <a:t>餐飲廚藝班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1"/>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影視才藝特色班</a:t>
                      </a: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25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12"/>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103</a:t>
            </a:fld>
            <a:endParaRPr kumimoji="0" lang="zh-TW" altLang="en-US" smtClean="0">
              <a:solidFill>
                <a:srgbClr val="FEFFFF"/>
              </a:solidFill>
              <a:latin typeface="Century Gothic" panose="020B0502020202020204" pitchFamily="34" charset="0"/>
            </a:endParaRPr>
          </a:p>
        </p:txBody>
      </p:sp>
      <p:sp>
        <p:nvSpPr>
          <p:cNvPr id="5" name="標題 1"/>
          <p:cNvSpPr>
            <a:spLocks noGrp="1"/>
          </p:cNvSpPr>
          <p:nvPr>
            <p:ph type="title"/>
          </p:nvPr>
        </p:nvSpPr>
        <p:spPr>
          <a:xfrm>
            <a:off x="2207869" y="546712"/>
            <a:ext cx="6838567" cy="506776"/>
          </a:xfrm>
        </p:spPr>
        <p:txBody>
          <a:bodyPr/>
          <a:lstStyle/>
          <a:p>
            <a:pPr eaLnBrk="1" hangingPunct="1"/>
            <a:r>
              <a:rPr kumimoji="1" lang="zh-TW" altLang="en-US" sz="2800" dirty="0" smtClean="0">
                <a:solidFill>
                  <a:srgbClr val="C00000"/>
                </a:solidFill>
                <a:latin typeface="華康華綜體W5" panose="020B0509000000000000" pitchFamily="49" charset="-120"/>
                <a:ea typeface="華康粗圓體" panose="020F0709000000000000" pitchFamily="49" charset="-120"/>
              </a:rPr>
              <a:t>臺南區專業群科甄選入學辦理學校</a:t>
            </a:r>
          </a:p>
        </p:txBody>
      </p:sp>
    </p:spTree>
    <p:extLst>
      <p:ext uri="{BB962C8B-B14F-4D97-AF65-F5344CB8AC3E}">
        <p14:creationId xmlns:p14="http://schemas.microsoft.com/office/powerpoint/2010/main" val="3438516703"/>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627189" y="42803"/>
            <a:ext cx="7417660" cy="56989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a:t>
            </a:r>
            <a:r>
              <a:rPr kumimoji="0" lang="zh-TW" altLang="en-US" sz="3600" dirty="0" smtClean="0">
                <a:solidFill>
                  <a:srgbClr val="C00000"/>
                </a:solidFill>
                <a:latin typeface="微軟正黑體" panose="020B0604030504040204" pitchFamily="34" charset="-120"/>
              </a:rPr>
              <a:t>入學</a:t>
            </a:r>
            <a:r>
              <a:rPr kumimoji="0" lang="en-US" altLang="zh-TW" sz="3600" dirty="0">
                <a:solidFill>
                  <a:srgbClr val="C00000"/>
                </a:solidFill>
                <a:latin typeface="+mn-ea"/>
              </a:rPr>
              <a:t>--</a:t>
            </a:r>
            <a:r>
              <a:rPr kumimoji="0" lang="zh-TW" altLang="en-US" sz="3600" dirty="0" smtClean="0">
                <a:solidFill>
                  <a:srgbClr val="C00000"/>
                </a:solidFill>
                <a:latin typeface="微軟正黑體" panose="020B0604030504040204" pitchFamily="34" charset="-120"/>
              </a:rPr>
              <a:t>專業</a:t>
            </a:r>
            <a:r>
              <a:rPr kumimoji="0" lang="zh-TW" altLang="en-US" sz="3600" dirty="0">
                <a:solidFill>
                  <a:srgbClr val="C00000"/>
                </a:solidFill>
                <a:latin typeface="微軟正黑體" panose="020B0604030504040204" pitchFamily="34" charset="-120"/>
              </a:rPr>
              <a:t>群</a:t>
            </a:r>
            <a:r>
              <a:rPr kumimoji="0" lang="zh-TW" altLang="en-US" sz="3600" dirty="0" smtClean="0">
                <a:solidFill>
                  <a:srgbClr val="C00000"/>
                </a:solidFill>
                <a:latin typeface="微軟正黑體" panose="020B0604030504040204" pitchFamily="34" charset="-120"/>
              </a:rPr>
              <a:t>科</a:t>
            </a:r>
            <a:r>
              <a:rPr kumimoji="0" lang="en-US" altLang="zh-TW" sz="3600" dirty="0" smtClean="0">
                <a:solidFill>
                  <a:srgbClr val="C00000"/>
                </a:solidFill>
                <a:latin typeface="微軟正黑體" panose="020B0604030504040204" pitchFamily="34" charset="-120"/>
              </a:rPr>
              <a:t>4</a:t>
            </a:r>
            <a:endParaRPr kumimoji="0" lang="zh-TW" altLang="en-US" sz="4000" dirty="0">
              <a:solidFill>
                <a:srgbClr val="C00000"/>
              </a:solidFill>
              <a:latin typeface="微軟正黑體" panose="020B0604030504040204" pitchFamily="34" charset="-120"/>
            </a:endParaRPr>
          </a:p>
        </p:txBody>
      </p:sp>
      <p:graphicFrame>
        <p:nvGraphicFramePr>
          <p:cNvPr id="6" name="表格 5"/>
          <p:cNvGraphicFramePr>
            <a:graphicFrameLocks noGrp="1"/>
          </p:cNvGraphicFramePr>
          <p:nvPr>
            <p:extLst/>
          </p:nvPr>
        </p:nvGraphicFramePr>
        <p:xfrm>
          <a:off x="2329054" y="1111014"/>
          <a:ext cx="7848601" cy="4928351"/>
        </p:xfrm>
        <a:graphic>
          <a:graphicData uri="http://schemas.openxmlformats.org/drawingml/2006/table">
            <a:tbl>
              <a:tblPr>
                <a:tableStyleId>{5C22544A-7EE6-4342-B048-85BDC9FD1C3A}</a:tableStyleId>
              </a:tblPr>
              <a:tblGrid>
                <a:gridCol w="1493799">
                  <a:extLst>
                    <a:ext uri="{9D8B030D-6E8A-4147-A177-3AD203B41FA5}">
                      <a16:colId xmlns:a16="http://schemas.microsoft.com/office/drawing/2014/main" val="20000"/>
                    </a:ext>
                  </a:extLst>
                </a:gridCol>
                <a:gridCol w="4584547">
                  <a:extLst>
                    <a:ext uri="{9D8B030D-6E8A-4147-A177-3AD203B41FA5}">
                      <a16:colId xmlns:a16="http://schemas.microsoft.com/office/drawing/2014/main" val="20001"/>
                    </a:ext>
                  </a:extLst>
                </a:gridCol>
                <a:gridCol w="850900">
                  <a:extLst>
                    <a:ext uri="{9D8B030D-6E8A-4147-A177-3AD203B41FA5}">
                      <a16:colId xmlns:a16="http://schemas.microsoft.com/office/drawing/2014/main" val="20002"/>
                    </a:ext>
                  </a:extLst>
                </a:gridCol>
                <a:gridCol w="919355">
                  <a:extLst>
                    <a:ext uri="{9D8B030D-6E8A-4147-A177-3AD203B41FA5}">
                      <a16:colId xmlns:a16="http://schemas.microsoft.com/office/drawing/2014/main" val="20003"/>
                    </a:ext>
                  </a:extLst>
                </a:gridCol>
              </a:tblGrid>
              <a:tr h="447142">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特色班別名稱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000" u="none" strike="noStrike" kern="1200" dirty="0">
                          <a:solidFill>
                            <a:schemeClr val="tx1"/>
                          </a:solidFill>
                          <a:effectLst/>
                          <a:latin typeface="+mn-lt"/>
                          <a:ea typeface="+mn-ea"/>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總數</a:t>
                      </a:r>
                    </a:p>
                  </a:txBody>
                  <a:tcPr marL="4605" marR="4605" marT="4605" marB="0" anchor="ctr">
                    <a:solidFill>
                      <a:srgbClr val="E78712"/>
                    </a:solidFill>
                  </a:tcPr>
                </a:tc>
                <a:extLst>
                  <a:ext uri="{0D108BD9-81ED-4DB2-BD59-A6C34878D82A}">
                    <a16:rowId xmlns:a16="http://schemas.microsoft.com/office/drawing/2014/main" val="10000"/>
                  </a:ext>
                </a:extLst>
              </a:tr>
              <a:tr h="309600">
                <a:tc rowSpan="5">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長榮女中</a:t>
                      </a:r>
                    </a:p>
                  </a:txBody>
                  <a:tcPr marL="4605" marR="4605" marT="4605" marB="0" anchor="ctr">
                    <a:solidFill>
                      <a:srgbClr val="E78712"/>
                    </a:solidFill>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亮麗美妝班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rowSpan="5">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235</a:t>
                      </a:r>
                    </a:p>
                  </a:txBody>
                  <a:tcPr marL="4605" marR="4605" marT="4605" marB="0" anchor="ctr"/>
                </a:tc>
                <a:extLst>
                  <a:ext uri="{0D108BD9-81ED-4DB2-BD59-A6C34878D82A}">
                    <a16:rowId xmlns:a16="http://schemas.microsoft.com/office/drawing/2014/main" val="10013"/>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幸福魔髮</a:t>
                      </a:r>
                      <a:r>
                        <a:rPr lang="zh-TW" altLang="en-US" sz="2000" u="none" strike="noStrike" kern="1200" dirty="0" smtClean="0">
                          <a:solidFill>
                            <a:schemeClr val="tx1"/>
                          </a:solidFill>
                          <a:effectLst/>
                          <a:latin typeface="+mn-lt"/>
                          <a:ea typeface="+mn-ea"/>
                          <a:cs typeface="+mn-cs"/>
                        </a:rPr>
                        <a:t>師</a:t>
                      </a:r>
                      <a:r>
                        <a:rPr lang="en-US" altLang="zh-TW" sz="2000" u="none" strike="noStrike" kern="1200" dirty="0" smtClean="0">
                          <a:solidFill>
                            <a:schemeClr val="tx1"/>
                          </a:solidFill>
                          <a:effectLst/>
                          <a:latin typeface="+mn-lt"/>
                          <a:ea typeface="+mn-ea"/>
                          <a:cs typeface="+mn-cs"/>
                        </a:rPr>
                        <a:t>(</a:t>
                      </a:r>
                      <a:r>
                        <a:rPr lang="zh-TW" altLang="en-US" sz="2000" u="none" strike="noStrike" kern="1200" dirty="0" smtClean="0">
                          <a:solidFill>
                            <a:schemeClr val="tx1"/>
                          </a:solidFill>
                          <a:effectLst/>
                          <a:latin typeface="+mn-lt"/>
                          <a:ea typeface="+mn-ea"/>
                          <a:cs typeface="+mn-cs"/>
                        </a:rPr>
                        <a:t>特色</a:t>
                      </a:r>
                      <a:r>
                        <a:rPr lang="en-US" altLang="zh-TW" sz="2000" u="none" strike="noStrike" kern="1200" dirty="0" smtClean="0">
                          <a:solidFill>
                            <a:schemeClr val="tx1"/>
                          </a:solidFill>
                          <a:effectLst/>
                          <a:latin typeface="+mn-lt"/>
                          <a:ea typeface="+mn-ea"/>
                          <a:cs typeface="+mn-cs"/>
                        </a:rPr>
                        <a:t>)</a:t>
                      </a:r>
                      <a:r>
                        <a:rPr lang="zh-TW" altLang="en-US" sz="2000" u="none" strike="noStrike" kern="1200" dirty="0" smtClean="0">
                          <a:solidFill>
                            <a:schemeClr val="tx1"/>
                          </a:solidFill>
                          <a:effectLst/>
                          <a:latin typeface="+mn-lt"/>
                          <a:ea typeface="+mn-ea"/>
                          <a:cs typeface="+mn-cs"/>
                        </a:rPr>
                        <a:t>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4"/>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府城古蹟</a:t>
                      </a:r>
                      <a:r>
                        <a:rPr lang="zh-TW" altLang="en-US" sz="2000" u="none" strike="noStrike" kern="1200" dirty="0" smtClean="0">
                          <a:solidFill>
                            <a:schemeClr val="tx1"/>
                          </a:solidFill>
                          <a:effectLst/>
                          <a:latin typeface="+mn-lt"/>
                          <a:ea typeface="+mn-ea"/>
                          <a:cs typeface="+mn-cs"/>
                        </a:rPr>
                        <a:t>美食休閒班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5"/>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茶飲</a:t>
                      </a:r>
                      <a:r>
                        <a:rPr lang="zh-TW" altLang="en-US" sz="2000" u="none" strike="noStrike" kern="1200" dirty="0" smtClean="0">
                          <a:solidFill>
                            <a:schemeClr val="tx1"/>
                          </a:solidFill>
                          <a:effectLst/>
                          <a:latin typeface="+mn-lt"/>
                          <a:ea typeface="+mn-ea"/>
                          <a:cs typeface="+mn-cs"/>
                        </a:rPr>
                        <a:t>文化班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6"/>
                  </a:ext>
                </a:extLst>
              </a:tr>
              <a:tr h="309600">
                <a:tc vMerge="1">
                  <a:txBody>
                    <a:bodyPr/>
                    <a:lstStyle/>
                    <a:p>
                      <a:endParaRPr lang="zh-TW" altLang="en-US"/>
                    </a:p>
                  </a:txBody>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新娘秘書班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7"/>
                  </a:ext>
                </a:extLst>
              </a:tr>
              <a:tr h="53874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smtClean="0">
                          <a:solidFill>
                            <a:schemeClr val="tx1"/>
                          </a:solidFill>
                          <a:effectLst/>
                          <a:latin typeface="+mn-lt"/>
                          <a:ea typeface="+mn-ea"/>
                          <a:cs typeface="+mn-cs"/>
                        </a:rPr>
                        <a:t>臺南海事</a:t>
                      </a:r>
                      <a:endParaRPr lang="zh-TW" altLang="en-US" sz="20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8580" marR="59055" indent="0" algn="l" defTabSz="342900" rtl="0" eaLnBrk="1" fontAlgn="auto" latinLnBrk="0" hangingPunct="1">
                        <a:lnSpc>
                          <a:spcPct val="100000"/>
                        </a:lnSpc>
                        <a:spcBef>
                          <a:spcPts val="230"/>
                        </a:spcBef>
                        <a:spcAft>
                          <a:spcPts val="0"/>
                        </a:spcAft>
                        <a:buClrTx/>
                        <a:buSzTx/>
                        <a:buFontTx/>
                        <a:buNone/>
                        <a:tabLst/>
                        <a:defRPr/>
                      </a:pPr>
                      <a:r>
                        <a:rPr lang="zh-TW" altLang="zh-TW" sz="2000" u="none" strike="noStrike" kern="1200" dirty="0" smtClean="0">
                          <a:solidFill>
                            <a:schemeClr val="tx1"/>
                          </a:solidFill>
                          <a:effectLst/>
                          <a:latin typeface="+mn-lt"/>
                          <a:ea typeface="+mn-ea"/>
                          <a:cs typeface="+mn-cs"/>
                        </a:rPr>
                        <a:t>AI智慧型機器人特色菁英班</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smtClean="0">
                          <a:solidFill>
                            <a:schemeClr val="tx1"/>
                          </a:solidFill>
                          <a:effectLst/>
                          <a:latin typeface="+mn-lt"/>
                          <a:ea typeface="+mn-ea"/>
                          <a:cs typeface="+mn-cs"/>
                        </a:rPr>
                        <a:t>37</a:t>
                      </a:r>
                      <a:endParaRPr lang="en-US" altLang="zh-TW"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37</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987931704"/>
                  </a:ext>
                </a:extLst>
              </a:tr>
              <a:tr h="309600">
                <a:tc>
                  <a:txBody>
                    <a:bodyPr/>
                    <a:lstStyle/>
                    <a:p>
                      <a:pPr marL="0" algn="ctr" defTabSz="914400" rtl="0" eaLnBrk="1" fontAlgn="ctr" latinLnBrk="0" hangingPunct="1"/>
                      <a:r>
                        <a:rPr lang="zh-TW" altLang="zh-TW" sz="2400" u="none" strike="noStrike" kern="1200" dirty="0" smtClean="0">
                          <a:solidFill>
                            <a:schemeClr val="tx1"/>
                          </a:solidFill>
                          <a:effectLst/>
                          <a:latin typeface="+mn-lt"/>
                          <a:ea typeface="+mn-ea"/>
                          <a:cs typeface="+mn-cs"/>
                        </a:rPr>
                        <a:t>曾文家商</a:t>
                      </a:r>
                      <a:endParaRPr lang="zh-TW" altLang="en-US" sz="20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2000" u="none" strike="noStrike" kern="1200" dirty="0" smtClean="0">
                          <a:solidFill>
                            <a:schemeClr val="tx1"/>
                          </a:solidFill>
                          <a:effectLst/>
                          <a:latin typeface="+mn-lt"/>
                          <a:ea typeface="+mn-ea"/>
                          <a:cs typeface="+mn-cs"/>
                        </a:rPr>
                        <a:t>廚藝管理班</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smtClean="0">
                          <a:solidFill>
                            <a:schemeClr val="tx1"/>
                          </a:solidFill>
                          <a:effectLst/>
                          <a:latin typeface="+mn-lt"/>
                          <a:ea typeface="+mn-ea"/>
                          <a:cs typeface="+mn-cs"/>
                        </a:rPr>
                        <a:t>37</a:t>
                      </a:r>
                      <a:endParaRPr lang="en-US" altLang="zh-TW" sz="2000" u="none" strike="noStrike" kern="1200" dirty="0">
                        <a:solidFill>
                          <a:schemeClr val="tx1"/>
                        </a:solidFill>
                        <a:effectLst/>
                        <a:latin typeface="+mn-lt"/>
                        <a:ea typeface="+mn-ea"/>
                        <a:cs typeface="+mn-cs"/>
                      </a:endParaRPr>
                    </a:p>
                  </a:txBody>
                  <a:tcPr marL="4605" marR="4605" marT="460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u="none" strike="noStrike" kern="1200" dirty="0" smtClean="0">
                          <a:solidFill>
                            <a:schemeClr val="tx1"/>
                          </a:solidFill>
                          <a:effectLst/>
                          <a:latin typeface="+mn-lt"/>
                          <a:ea typeface="+mn-ea"/>
                          <a:cs typeface="+mn-cs"/>
                        </a:rPr>
                        <a:t>37</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2286485949"/>
                  </a:ext>
                </a:extLst>
              </a:tr>
              <a:tr h="309600">
                <a:tc rowSpan="6">
                  <a:txBody>
                    <a:bodyPr/>
                    <a:lstStyle/>
                    <a:p>
                      <a:pPr marL="0" algn="ctr" defTabSz="914400" rtl="0" eaLnBrk="1" fontAlgn="ctr" latinLnBrk="0" hangingPunct="1"/>
                      <a:r>
                        <a:rPr lang="zh-TW" altLang="zh-TW" sz="2400" u="none" strike="noStrike" kern="1200" dirty="0" smtClean="0">
                          <a:solidFill>
                            <a:schemeClr val="tx1"/>
                          </a:solidFill>
                          <a:effectLst/>
                          <a:latin typeface="+mn-lt"/>
                          <a:ea typeface="+mn-ea"/>
                          <a:cs typeface="+mn-cs"/>
                        </a:rPr>
                        <a:t>育德</a:t>
                      </a:r>
                      <a:r>
                        <a:rPr lang="zh-TW" altLang="en-US" sz="2400" u="none" strike="noStrike" kern="1200" dirty="0" smtClean="0">
                          <a:solidFill>
                            <a:schemeClr val="tx1"/>
                          </a:solidFill>
                          <a:effectLst/>
                          <a:latin typeface="+mn-lt"/>
                          <a:ea typeface="+mn-ea"/>
                          <a:cs typeface="+mn-cs"/>
                        </a:rPr>
                        <a:t>工家</a:t>
                      </a:r>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5405" marR="59055" indent="0" algn="l" defTabSz="342900" rtl="0" eaLnBrk="1" fontAlgn="auto" latinLnBrk="0" hangingPunct="1">
                        <a:lnSpc>
                          <a:spcPts val="2660"/>
                        </a:lnSpc>
                        <a:spcBef>
                          <a:spcPts val="0"/>
                        </a:spcBef>
                        <a:spcAft>
                          <a:spcPts val="0"/>
                        </a:spcAft>
                        <a:buClrTx/>
                        <a:buSzTx/>
                        <a:buFontTx/>
                        <a:buNone/>
                        <a:tabLst/>
                        <a:defRPr/>
                      </a:pPr>
                      <a:r>
                        <a:rPr lang="zh-TW" sz="2000" u="none" strike="noStrike" kern="1200" dirty="0" smtClean="0">
                          <a:solidFill>
                            <a:schemeClr val="tx1"/>
                          </a:solidFill>
                          <a:effectLst/>
                          <a:latin typeface="+mn-lt"/>
                          <a:ea typeface="+mn-ea"/>
                          <a:cs typeface="+mn-cs"/>
                        </a:rPr>
                        <a:t>多媒體設計科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en-US" altLang="zh-TW" sz="2000" u="none" strike="noStrike" kern="1200" dirty="0" smtClean="0">
                          <a:solidFill>
                            <a:schemeClr val="tx1"/>
                          </a:solidFill>
                          <a:effectLst/>
                          <a:latin typeface="+mn-lt"/>
                          <a:ea typeface="+mn-ea"/>
                          <a:cs typeface="+mn-cs"/>
                        </a:rPr>
                        <a:t>22</a:t>
                      </a:r>
                      <a:endParaRPr lang="zh-TW" sz="2000" u="none" strike="noStrike" kern="1200" dirty="0">
                        <a:solidFill>
                          <a:schemeClr val="tx1"/>
                        </a:solidFill>
                        <a:effectLst/>
                        <a:latin typeface="+mn-lt"/>
                        <a:ea typeface="+mn-ea"/>
                        <a:cs typeface="+mn-cs"/>
                      </a:endParaRPr>
                    </a:p>
                  </a:txBody>
                  <a:tcPr marL="0" marR="0" marT="0" marB="0"/>
                </a:tc>
                <a:tc rowSpan="6">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157</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3368722666"/>
                  </a:ext>
                </a:extLst>
              </a:tr>
              <a:tr h="309600">
                <a:tc vMerge="1">
                  <a:txBody>
                    <a:bodyPr/>
                    <a:lstStyle/>
                    <a:p>
                      <a:pPr marL="0" algn="ctr" defTabSz="914400" rtl="0" eaLnBrk="1" fontAlgn="ctr" latinLnBrk="0" hangingPunct="1"/>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5405" marR="59055" indent="0" algn="l" defTabSz="342900" rtl="0" eaLnBrk="1" fontAlgn="auto" latinLnBrk="0" hangingPunct="1">
                        <a:lnSpc>
                          <a:spcPts val="2660"/>
                        </a:lnSpc>
                        <a:spcBef>
                          <a:spcPts val="0"/>
                        </a:spcBef>
                        <a:spcAft>
                          <a:spcPts val="0"/>
                        </a:spcAft>
                        <a:buClrTx/>
                        <a:buSzTx/>
                        <a:buFontTx/>
                        <a:buNone/>
                        <a:tabLst/>
                        <a:defRPr/>
                      </a:pPr>
                      <a:r>
                        <a:rPr lang="zh-TW" sz="2000" u="none" strike="noStrike" kern="1200" dirty="0">
                          <a:solidFill>
                            <a:schemeClr val="tx1"/>
                          </a:solidFill>
                          <a:effectLst/>
                          <a:latin typeface="+mn-lt"/>
                          <a:ea typeface="+mn-ea"/>
                          <a:cs typeface="+mn-cs"/>
                        </a:rPr>
                        <a:t>汽車</a:t>
                      </a:r>
                      <a:r>
                        <a:rPr lang="zh-TW" sz="2000" u="none" strike="noStrike" kern="1200" dirty="0" smtClean="0">
                          <a:solidFill>
                            <a:schemeClr val="tx1"/>
                          </a:solidFill>
                          <a:effectLst/>
                          <a:latin typeface="+mn-lt"/>
                          <a:ea typeface="+mn-ea"/>
                          <a:cs typeface="+mn-cs"/>
                        </a:rPr>
                        <a:t>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zh-TW" sz="2000" u="none" strike="noStrike" kern="1200" dirty="0" smtClean="0">
                          <a:solidFill>
                            <a:schemeClr val="tx1"/>
                          </a:solidFill>
                          <a:effectLst/>
                          <a:latin typeface="+mn-lt"/>
                          <a:ea typeface="+mn-ea"/>
                          <a:cs typeface="+mn-cs"/>
                        </a:rPr>
                        <a:t>22</a:t>
                      </a:r>
                      <a:endParaRPr lang="zh-TW" sz="2000" u="none" strike="noStrike" kern="1200" dirty="0">
                        <a:solidFill>
                          <a:schemeClr val="tx1"/>
                        </a:solidFill>
                        <a:effectLst/>
                        <a:latin typeface="+mn-lt"/>
                        <a:ea typeface="+mn-ea"/>
                        <a:cs typeface="+mn-cs"/>
                      </a:endParaRPr>
                    </a:p>
                  </a:txBody>
                  <a:tcPr marL="0" marR="0" marT="0" marB="0"/>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3441845322"/>
                  </a:ext>
                </a:extLst>
              </a:tr>
              <a:tr h="309600">
                <a:tc vMerge="1">
                  <a:txBody>
                    <a:bodyPr/>
                    <a:lstStyle/>
                    <a:p>
                      <a:pPr marL="0" algn="ctr" defTabSz="914400" rtl="0" eaLnBrk="1" fontAlgn="ctr" latinLnBrk="0" hangingPunct="1"/>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78740" algn="l">
                        <a:lnSpc>
                          <a:spcPts val="2275"/>
                        </a:lnSpc>
                        <a:spcAft>
                          <a:spcPts val="0"/>
                        </a:spcAft>
                      </a:pPr>
                      <a:r>
                        <a:rPr lang="zh-TW" sz="2000" u="none" strike="noStrike" kern="1200" dirty="0" smtClean="0">
                          <a:solidFill>
                            <a:schemeClr val="tx1"/>
                          </a:solidFill>
                          <a:effectLst/>
                          <a:latin typeface="+mn-lt"/>
                          <a:ea typeface="+mn-ea"/>
                          <a:cs typeface="+mn-cs"/>
                        </a:rPr>
                        <a:t>航太</a:t>
                      </a:r>
                      <a:r>
                        <a:rPr lang="zh-TW" sz="2000" u="none" strike="noStrike" kern="1200" dirty="0">
                          <a:solidFill>
                            <a:schemeClr val="tx1"/>
                          </a:solidFill>
                          <a:effectLst/>
                          <a:latin typeface="+mn-lt"/>
                          <a:ea typeface="+mn-ea"/>
                          <a:cs typeface="+mn-cs"/>
                        </a:rPr>
                        <a:t>產業菁英</a:t>
                      </a:r>
                      <a:r>
                        <a:rPr lang="zh-TW" sz="2000" u="none" strike="noStrike" kern="1200" dirty="0" smtClean="0">
                          <a:solidFill>
                            <a:schemeClr val="tx1"/>
                          </a:solidFill>
                          <a:effectLst/>
                          <a:latin typeface="+mn-lt"/>
                          <a:ea typeface="+mn-ea"/>
                          <a:cs typeface="+mn-cs"/>
                        </a:rPr>
                        <a:t>班</a:t>
                      </a:r>
                      <a:r>
                        <a:rPr lang="en-US" altLang="zh-TW" sz="2000" u="none" strike="noStrike" kern="1200" dirty="0" smtClean="0">
                          <a:solidFill>
                            <a:srgbClr val="3333FF"/>
                          </a:solidFill>
                          <a:effectLst/>
                          <a:latin typeface="+mn-lt"/>
                          <a:ea typeface="+mn-ea"/>
                          <a:cs typeface="+mn-cs"/>
                        </a:rPr>
                        <a:t> [108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zh-TW" sz="2000" u="none" strike="noStrike" kern="1200" dirty="0" smtClean="0">
                          <a:solidFill>
                            <a:schemeClr val="tx1"/>
                          </a:solidFill>
                          <a:effectLst/>
                          <a:latin typeface="+mn-lt"/>
                          <a:ea typeface="+mn-ea"/>
                          <a:cs typeface="+mn-cs"/>
                        </a:rPr>
                        <a:t>47</a:t>
                      </a:r>
                      <a:endParaRPr lang="zh-TW" sz="2000" u="none" strike="noStrike" kern="1200" dirty="0">
                        <a:solidFill>
                          <a:schemeClr val="tx1"/>
                        </a:solidFill>
                        <a:effectLst/>
                        <a:latin typeface="+mn-lt"/>
                        <a:ea typeface="+mn-ea"/>
                        <a:cs typeface="+mn-cs"/>
                      </a:endParaRPr>
                    </a:p>
                  </a:txBody>
                  <a:tcPr marL="0" marR="0" marT="0" marB="0"/>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474049412"/>
                  </a:ext>
                </a:extLst>
              </a:tr>
              <a:tr h="309600">
                <a:tc vMerge="1">
                  <a:txBody>
                    <a:bodyPr/>
                    <a:lstStyle/>
                    <a:p>
                      <a:pPr marL="0" algn="ctr" defTabSz="914400" rtl="0" eaLnBrk="1" fontAlgn="ctr" latinLnBrk="0" hangingPunct="1"/>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6675" marR="59055" algn="l">
                        <a:lnSpc>
                          <a:spcPts val="2660"/>
                        </a:lnSpc>
                        <a:spcAft>
                          <a:spcPts val="0"/>
                        </a:spcAft>
                      </a:pPr>
                      <a:r>
                        <a:rPr lang="zh-TW" sz="2000" u="none" strike="noStrike" kern="1200" dirty="0">
                          <a:solidFill>
                            <a:schemeClr val="tx1"/>
                          </a:solidFill>
                          <a:effectLst/>
                          <a:latin typeface="+mn-lt"/>
                          <a:ea typeface="+mn-ea"/>
                          <a:cs typeface="+mn-cs"/>
                        </a:rPr>
                        <a:t>時尚造型</a:t>
                      </a:r>
                      <a:r>
                        <a:rPr lang="zh-TW" sz="2000" u="none" strike="noStrike" kern="1200" dirty="0" smtClean="0">
                          <a:solidFill>
                            <a:schemeClr val="tx1"/>
                          </a:solidFill>
                          <a:effectLst/>
                          <a:latin typeface="+mn-lt"/>
                          <a:ea typeface="+mn-ea"/>
                          <a:cs typeface="+mn-cs"/>
                        </a:rPr>
                        <a:t>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zh-TW" sz="2000" u="none" strike="noStrike" kern="1200" dirty="0" smtClean="0">
                          <a:solidFill>
                            <a:schemeClr val="tx1"/>
                          </a:solidFill>
                          <a:effectLst/>
                          <a:latin typeface="+mn-lt"/>
                          <a:ea typeface="+mn-ea"/>
                          <a:cs typeface="+mn-cs"/>
                        </a:rPr>
                        <a:t>22</a:t>
                      </a:r>
                      <a:endParaRPr lang="zh-TW" sz="2000" u="none" strike="noStrike" kern="1200" dirty="0">
                        <a:solidFill>
                          <a:schemeClr val="tx1"/>
                        </a:solidFill>
                        <a:effectLst/>
                        <a:latin typeface="+mn-lt"/>
                        <a:ea typeface="+mn-ea"/>
                        <a:cs typeface="+mn-cs"/>
                      </a:endParaRPr>
                    </a:p>
                  </a:txBody>
                  <a:tcPr marL="0" marR="0" marT="0" marB="0"/>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3266065392"/>
                  </a:ext>
                </a:extLst>
              </a:tr>
              <a:tr h="309600">
                <a:tc vMerge="1">
                  <a:txBody>
                    <a:bodyPr/>
                    <a:lstStyle/>
                    <a:p>
                      <a:pPr marL="0" algn="ctr" defTabSz="914400" rtl="0" eaLnBrk="1" fontAlgn="ctr" latinLnBrk="0" hangingPunct="1"/>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6675" marR="59055" algn="l">
                        <a:lnSpc>
                          <a:spcPts val="2660"/>
                        </a:lnSpc>
                        <a:spcAft>
                          <a:spcPts val="0"/>
                        </a:spcAft>
                      </a:pPr>
                      <a:r>
                        <a:rPr lang="zh-TW" sz="2000" u="none" strike="noStrike" kern="1200" dirty="0">
                          <a:solidFill>
                            <a:schemeClr val="tx1"/>
                          </a:solidFill>
                          <a:effectLst/>
                          <a:latin typeface="+mn-lt"/>
                          <a:ea typeface="+mn-ea"/>
                          <a:cs typeface="+mn-cs"/>
                        </a:rPr>
                        <a:t>餐飲管理</a:t>
                      </a:r>
                      <a:r>
                        <a:rPr lang="zh-TW" sz="2000" u="none" strike="noStrike" kern="1200" dirty="0" smtClean="0">
                          <a:solidFill>
                            <a:schemeClr val="tx1"/>
                          </a:solidFill>
                          <a:effectLst/>
                          <a:latin typeface="+mn-lt"/>
                          <a:ea typeface="+mn-ea"/>
                          <a:cs typeface="+mn-cs"/>
                        </a:rPr>
                        <a:t>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zh-TW" sz="2000" u="none" strike="noStrike" kern="1200" dirty="0" smtClean="0">
                          <a:solidFill>
                            <a:schemeClr val="tx1"/>
                          </a:solidFill>
                          <a:effectLst/>
                          <a:latin typeface="+mn-lt"/>
                          <a:ea typeface="+mn-ea"/>
                          <a:cs typeface="+mn-cs"/>
                        </a:rPr>
                        <a:t>22</a:t>
                      </a:r>
                      <a:endParaRPr lang="zh-TW" sz="2000" u="none" strike="noStrike" kern="1200" dirty="0">
                        <a:solidFill>
                          <a:schemeClr val="tx1"/>
                        </a:solidFill>
                        <a:effectLst/>
                        <a:latin typeface="+mn-lt"/>
                        <a:ea typeface="+mn-ea"/>
                        <a:cs typeface="+mn-cs"/>
                      </a:endParaRPr>
                    </a:p>
                  </a:txBody>
                  <a:tcPr marL="0" marR="0" marT="0" marB="0"/>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3719312633"/>
                  </a:ext>
                </a:extLst>
              </a:tr>
              <a:tr h="309600">
                <a:tc vMerge="1">
                  <a:txBody>
                    <a:bodyPr/>
                    <a:lstStyle/>
                    <a:p>
                      <a:pPr marL="0" algn="ctr" defTabSz="914400" rtl="0" eaLnBrk="1" fontAlgn="ctr" latinLnBrk="0" hangingPunct="1"/>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6675" marR="59055" algn="l">
                        <a:lnSpc>
                          <a:spcPts val="2660"/>
                        </a:lnSpc>
                        <a:spcAft>
                          <a:spcPts val="0"/>
                        </a:spcAft>
                      </a:pPr>
                      <a:r>
                        <a:rPr lang="zh-TW" sz="2000" u="none" strike="noStrike" kern="1200" dirty="0">
                          <a:solidFill>
                            <a:schemeClr val="tx1"/>
                          </a:solidFill>
                          <a:effectLst/>
                          <a:latin typeface="+mn-lt"/>
                          <a:ea typeface="+mn-ea"/>
                          <a:cs typeface="+mn-cs"/>
                        </a:rPr>
                        <a:t>觀光事業</a:t>
                      </a:r>
                      <a:r>
                        <a:rPr lang="zh-TW" sz="2000" u="none" strike="noStrike" kern="1200" dirty="0" smtClean="0">
                          <a:solidFill>
                            <a:schemeClr val="tx1"/>
                          </a:solidFill>
                          <a:effectLst/>
                          <a:latin typeface="+mn-lt"/>
                          <a:ea typeface="+mn-ea"/>
                          <a:cs typeface="+mn-cs"/>
                        </a:rPr>
                        <a:t>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zh-TW" sz="2000" u="none" strike="noStrike" kern="1200" dirty="0" smtClean="0">
                          <a:solidFill>
                            <a:schemeClr val="tx1"/>
                          </a:solidFill>
                          <a:effectLst/>
                          <a:latin typeface="+mn-lt"/>
                          <a:ea typeface="+mn-ea"/>
                          <a:cs typeface="+mn-cs"/>
                        </a:rPr>
                        <a:t>22</a:t>
                      </a:r>
                      <a:endParaRPr lang="zh-TW" sz="2000" u="none" strike="noStrike" kern="1200" dirty="0">
                        <a:solidFill>
                          <a:schemeClr val="tx1"/>
                        </a:solidFill>
                        <a:effectLst/>
                        <a:latin typeface="+mn-lt"/>
                        <a:ea typeface="+mn-ea"/>
                        <a:cs typeface="+mn-cs"/>
                      </a:endParaRPr>
                    </a:p>
                  </a:txBody>
                  <a:tcPr marL="0" marR="0" marT="0" marB="0"/>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3765470427"/>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104</a:t>
            </a:fld>
            <a:endParaRPr kumimoji="0" lang="zh-TW" altLang="en-US" smtClean="0">
              <a:solidFill>
                <a:srgbClr val="FEFFFF"/>
              </a:solidFill>
              <a:latin typeface="Century Gothic" panose="020B0502020202020204" pitchFamily="34" charset="0"/>
            </a:endParaRPr>
          </a:p>
        </p:txBody>
      </p:sp>
      <p:sp>
        <p:nvSpPr>
          <p:cNvPr id="5" name="標題 1"/>
          <p:cNvSpPr>
            <a:spLocks noGrp="1"/>
          </p:cNvSpPr>
          <p:nvPr>
            <p:ph type="title"/>
          </p:nvPr>
        </p:nvSpPr>
        <p:spPr>
          <a:xfrm>
            <a:off x="2329054" y="599099"/>
            <a:ext cx="6838567" cy="506776"/>
          </a:xfrm>
        </p:spPr>
        <p:txBody>
          <a:bodyPr/>
          <a:lstStyle/>
          <a:p>
            <a:pPr eaLnBrk="1" hangingPunct="1"/>
            <a:r>
              <a:rPr kumimoji="1" lang="zh-TW" altLang="en-US" sz="2800" dirty="0" smtClean="0">
                <a:solidFill>
                  <a:srgbClr val="C00000"/>
                </a:solidFill>
                <a:latin typeface="華康華綜體W5" panose="020B0509000000000000" pitchFamily="49" charset="-120"/>
                <a:ea typeface="華康粗圓體" panose="020F0709000000000000" pitchFamily="49" charset="-120"/>
              </a:rPr>
              <a:t>臺南區專業群科甄選入學辦理學校</a:t>
            </a:r>
          </a:p>
        </p:txBody>
      </p:sp>
    </p:spTree>
    <p:extLst>
      <p:ext uri="{BB962C8B-B14F-4D97-AF65-F5344CB8AC3E}">
        <p14:creationId xmlns:p14="http://schemas.microsoft.com/office/powerpoint/2010/main" val="1163911517"/>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855789" y="438167"/>
            <a:ext cx="7417660" cy="56989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a:t>
            </a:r>
            <a:r>
              <a:rPr kumimoji="0" lang="zh-TW" altLang="en-US" sz="3600" dirty="0" smtClean="0">
                <a:solidFill>
                  <a:srgbClr val="C00000"/>
                </a:solidFill>
                <a:latin typeface="微軟正黑體" panose="020B0604030504040204" pitchFamily="34" charset="-120"/>
              </a:rPr>
              <a:t>入學</a:t>
            </a:r>
            <a:r>
              <a:rPr kumimoji="0" lang="en-US" altLang="zh-TW" sz="3600" dirty="0">
                <a:solidFill>
                  <a:srgbClr val="C00000"/>
                </a:solidFill>
                <a:latin typeface="+mn-ea"/>
              </a:rPr>
              <a:t>--</a:t>
            </a:r>
            <a:r>
              <a:rPr kumimoji="0" lang="zh-TW" altLang="en-US" sz="3600" dirty="0" smtClean="0">
                <a:solidFill>
                  <a:srgbClr val="C00000"/>
                </a:solidFill>
                <a:latin typeface="微軟正黑體" panose="020B0604030504040204" pitchFamily="34" charset="-120"/>
              </a:rPr>
              <a:t>專業</a:t>
            </a:r>
            <a:r>
              <a:rPr kumimoji="0" lang="zh-TW" altLang="en-US" sz="3600" dirty="0">
                <a:solidFill>
                  <a:srgbClr val="C00000"/>
                </a:solidFill>
                <a:latin typeface="微軟正黑體" panose="020B0604030504040204" pitchFamily="34" charset="-120"/>
              </a:rPr>
              <a:t>群</a:t>
            </a:r>
            <a:r>
              <a:rPr kumimoji="0" lang="zh-TW" altLang="en-US" sz="3600" dirty="0" smtClean="0">
                <a:solidFill>
                  <a:srgbClr val="C00000"/>
                </a:solidFill>
                <a:latin typeface="微軟正黑體" panose="020B0604030504040204" pitchFamily="34" charset="-120"/>
              </a:rPr>
              <a:t>科</a:t>
            </a:r>
            <a:r>
              <a:rPr kumimoji="0" lang="en-US" altLang="zh-TW" sz="3600" dirty="0" smtClean="0">
                <a:solidFill>
                  <a:srgbClr val="C00000"/>
                </a:solidFill>
                <a:latin typeface="微軟正黑體" panose="020B0604030504040204" pitchFamily="34" charset="-120"/>
              </a:rPr>
              <a:t>5</a:t>
            </a:r>
            <a:endParaRPr kumimoji="0" lang="zh-TW" altLang="en-US" sz="4000" dirty="0">
              <a:solidFill>
                <a:srgbClr val="C00000"/>
              </a:solidFill>
              <a:latin typeface="微軟正黑體" panose="020B0604030504040204" pitchFamily="34" charset="-120"/>
            </a:endParaRPr>
          </a:p>
        </p:txBody>
      </p:sp>
      <p:graphicFrame>
        <p:nvGraphicFramePr>
          <p:cNvPr id="6" name="表格 5"/>
          <p:cNvGraphicFramePr>
            <a:graphicFrameLocks noGrp="1"/>
          </p:cNvGraphicFramePr>
          <p:nvPr>
            <p:extLst/>
          </p:nvPr>
        </p:nvGraphicFramePr>
        <p:xfrm>
          <a:off x="1727200" y="1682514"/>
          <a:ext cx="9049181" cy="1994177"/>
        </p:xfrm>
        <a:graphic>
          <a:graphicData uri="http://schemas.openxmlformats.org/drawingml/2006/table">
            <a:tbl>
              <a:tblPr>
                <a:tableStyleId>{5C22544A-7EE6-4342-B048-85BDC9FD1C3A}</a:tableStyleId>
              </a:tblPr>
              <a:tblGrid>
                <a:gridCol w="1525756">
                  <a:extLst>
                    <a:ext uri="{9D8B030D-6E8A-4147-A177-3AD203B41FA5}">
                      <a16:colId xmlns:a16="http://schemas.microsoft.com/office/drawing/2014/main" val="20000"/>
                    </a:ext>
                  </a:extLst>
                </a:gridCol>
                <a:gridCol w="5662444">
                  <a:extLst>
                    <a:ext uri="{9D8B030D-6E8A-4147-A177-3AD203B41FA5}">
                      <a16:colId xmlns:a16="http://schemas.microsoft.com/office/drawing/2014/main" val="20001"/>
                    </a:ext>
                  </a:extLst>
                </a:gridCol>
                <a:gridCol w="894150">
                  <a:extLst>
                    <a:ext uri="{9D8B030D-6E8A-4147-A177-3AD203B41FA5}">
                      <a16:colId xmlns:a16="http://schemas.microsoft.com/office/drawing/2014/main" val="20002"/>
                    </a:ext>
                  </a:extLst>
                </a:gridCol>
                <a:gridCol w="966831">
                  <a:extLst>
                    <a:ext uri="{9D8B030D-6E8A-4147-A177-3AD203B41FA5}">
                      <a16:colId xmlns:a16="http://schemas.microsoft.com/office/drawing/2014/main" val="20003"/>
                    </a:ext>
                  </a:extLst>
                </a:gridCol>
              </a:tblGrid>
              <a:tr h="447142">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特色班別名稱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000" u="none" strike="noStrike" kern="1200" dirty="0">
                          <a:solidFill>
                            <a:schemeClr val="tx1"/>
                          </a:solidFill>
                          <a:effectLst/>
                          <a:latin typeface="+mn-lt"/>
                          <a:ea typeface="+mn-ea"/>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總數</a:t>
                      </a:r>
                    </a:p>
                  </a:txBody>
                  <a:tcPr marL="4605" marR="4605" marT="4605" marB="0" anchor="ctr">
                    <a:solidFill>
                      <a:srgbClr val="E78712"/>
                    </a:solidFill>
                  </a:tcPr>
                </a:tc>
                <a:extLst>
                  <a:ext uri="{0D108BD9-81ED-4DB2-BD59-A6C34878D82A}">
                    <a16:rowId xmlns:a16="http://schemas.microsoft.com/office/drawing/2014/main" val="10000"/>
                  </a:ext>
                </a:extLst>
              </a:tr>
              <a:tr h="309407">
                <a:tc rowSpan="5">
                  <a:txBody>
                    <a:bodyPr/>
                    <a:lstStyle/>
                    <a:p>
                      <a:pPr marL="0" algn="ctr" defTabSz="914400" rtl="0" eaLnBrk="1" fontAlgn="ctr" latinLnBrk="0" hangingPunct="1"/>
                      <a:r>
                        <a:rPr lang="zh-TW" altLang="en-US" sz="2400" u="none" strike="noStrike" kern="1200" dirty="0" smtClean="0">
                          <a:solidFill>
                            <a:schemeClr val="tx1"/>
                          </a:solidFill>
                          <a:effectLst/>
                          <a:latin typeface="+mn-lt"/>
                          <a:ea typeface="+mn-ea"/>
                          <a:cs typeface="+mn-cs"/>
                        </a:rPr>
                        <a:t>長榮中學</a:t>
                      </a:r>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5405" marR="59055" indent="0" algn="l" defTabSz="342900" rtl="0" eaLnBrk="1" fontAlgn="auto" latinLnBrk="0" hangingPunct="1">
                        <a:lnSpc>
                          <a:spcPct val="100000"/>
                        </a:lnSpc>
                        <a:spcBef>
                          <a:spcPts val="0"/>
                        </a:spcBef>
                        <a:spcAft>
                          <a:spcPts val="0"/>
                        </a:spcAft>
                        <a:buClrTx/>
                        <a:buSzTx/>
                        <a:buFontTx/>
                        <a:buNone/>
                        <a:tabLst/>
                        <a:defRPr/>
                      </a:pPr>
                      <a:r>
                        <a:rPr lang="zh-TW" sz="2000" u="none" strike="noStrike" kern="1200" dirty="0">
                          <a:solidFill>
                            <a:schemeClr val="tx1"/>
                          </a:solidFill>
                          <a:effectLst/>
                          <a:latin typeface="+mn-lt"/>
                          <a:ea typeface="+mn-ea"/>
                          <a:cs typeface="+mn-cs"/>
                        </a:rPr>
                        <a:t>美</a:t>
                      </a:r>
                      <a:r>
                        <a:rPr lang="zh-TW" sz="2000" u="none" strike="noStrike" kern="1200" dirty="0" smtClean="0">
                          <a:solidFill>
                            <a:schemeClr val="tx1"/>
                          </a:solidFill>
                          <a:effectLst/>
                          <a:latin typeface="+mn-lt"/>
                          <a:ea typeface="+mn-ea"/>
                          <a:cs typeface="+mn-cs"/>
                        </a:rPr>
                        <a:t>工科</a:t>
                      </a:r>
                      <a:r>
                        <a:rPr lang="en-US" altLang="zh-TW" sz="2000" u="none" strike="noStrike" kern="1200" dirty="0" smtClean="0">
                          <a:solidFill>
                            <a:srgbClr val="3939FF"/>
                          </a:solidFill>
                          <a:effectLst/>
                          <a:latin typeface="+mn-lt"/>
                          <a:ea typeface="+mn-ea"/>
                          <a:cs typeface="+mn-cs"/>
                        </a:rPr>
                        <a:t>[</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smtClean="0">
                          <a:solidFill>
                            <a:schemeClr val="tx1"/>
                          </a:solidFill>
                          <a:effectLst/>
                          <a:latin typeface="+mn-lt"/>
                          <a:ea typeface="+mn-ea"/>
                          <a:cs typeface="+mn-cs"/>
                        </a:rPr>
                        <a:t>24</a:t>
                      </a:r>
                      <a:endParaRPr lang="en-US" altLang="zh-TW" sz="2000" u="none" strike="noStrike" kern="1200" dirty="0">
                        <a:solidFill>
                          <a:schemeClr val="tx1"/>
                        </a:solidFill>
                        <a:effectLst/>
                        <a:latin typeface="+mn-lt"/>
                        <a:ea typeface="+mn-ea"/>
                        <a:cs typeface="+mn-cs"/>
                      </a:endParaRPr>
                    </a:p>
                  </a:txBody>
                  <a:tcPr marL="4605" marR="4605" marT="4605" marB="0" anchor="ctr"/>
                </a:tc>
                <a:tc rowSpan="5">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189</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0013"/>
                  </a:ext>
                </a:extLst>
              </a:tr>
              <a:tr h="309407">
                <a:tc vMerge="1">
                  <a:txBody>
                    <a:bodyPr/>
                    <a:lstStyle/>
                    <a:p>
                      <a:endParaRPr lang="zh-TW" altLang="en-US"/>
                    </a:p>
                  </a:txBody>
                  <a:tcPr/>
                </a:tc>
                <a:tc>
                  <a:txBody>
                    <a:bodyPr/>
                    <a:lstStyle/>
                    <a:p>
                      <a:pPr marL="78740" marR="71120" indent="0" algn="l" defTabSz="342900" rtl="0" eaLnBrk="1" fontAlgn="auto" latinLnBrk="0" hangingPunct="1">
                        <a:lnSpc>
                          <a:spcPct val="100000"/>
                        </a:lnSpc>
                        <a:spcBef>
                          <a:spcPts val="230"/>
                        </a:spcBef>
                        <a:spcAft>
                          <a:spcPts val="0"/>
                        </a:spcAft>
                        <a:buClrTx/>
                        <a:buSzTx/>
                        <a:buFontTx/>
                        <a:buNone/>
                        <a:tabLst/>
                        <a:defRPr/>
                      </a:pPr>
                      <a:r>
                        <a:rPr lang="zh-TW" sz="2000" u="none" strike="noStrike" kern="1200" dirty="0" smtClean="0">
                          <a:solidFill>
                            <a:schemeClr val="tx1"/>
                          </a:solidFill>
                          <a:effectLst/>
                          <a:latin typeface="+mn-lt"/>
                          <a:ea typeface="+mn-ea"/>
                          <a:cs typeface="+mn-cs"/>
                        </a:rPr>
                        <a:t>廣告設計科(動漫手遊角色設計班)</a:t>
                      </a:r>
                      <a:r>
                        <a:rPr lang="en-US" altLang="zh-TW" sz="2000" u="none" strike="noStrike" kern="1200" dirty="0" smtClean="0">
                          <a:solidFill>
                            <a:srgbClr val="3333FF"/>
                          </a:solidFill>
                          <a:effectLst/>
                          <a:latin typeface="+mn-lt"/>
                          <a:ea typeface="+mn-ea"/>
                          <a:cs typeface="+mn-cs"/>
                        </a:rPr>
                        <a:t> </a:t>
                      </a:r>
                      <a:r>
                        <a:rPr lang="en-US" altLang="zh-TW" sz="2000" u="none" strike="noStrike" kern="1200" dirty="0" smtClean="0">
                          <a:solidFill>
                            <a:srgbClr val="3939FF"/>
                          </a:solidFill>
                          <a:effectLst/>
                          <a:latin typeface="+mn-lt"/>
                          <a:ea typeface="+mn-ea"/>
                          <a:cs typeface="+mn-cs"/>
                        </a:rPr>
                        <a:t>[</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4"/>
                  </a:ext>
                </a:extLst>
              </a:tr>
              <a:tr h="309407">
                <a:tc vMerge="1">
                  <a:txBody>
                    <a:bodyPr/>
                    <a:lstStyle/>
                    <a:p>
                      <a:endParaRPr lang="zh-TW" altLang="en-US"/>
                    </a:p>
                  </a:txBody>
                  <a:tcPr/>
                </a:tc>
                <a:tc>
                  <a:txBody>
                    <a:bodyPr/>
                    <a:lstStyle/>
                    <a:p>
                      <a:pPr marL="78740" marR="71120" indent="0" algn="l" defTabSz="342900" rtl="0" eaLnBrk="1" fontAlgn="auto" latinLnBrk="0" hangingPunct="1">
                        <a:lnSpc>
                          <a:spcPct val="100000"/>
                        </a:lnSpc>
                        <a:spcBef>
                          <a:spcPts val="230"/>
                        </a:spcBef>
                        <a:spcAft>
                          <a:spcPts val="0"/>
                        </a:spcAft>
                        <a:buClrTx/>
                        <a:buSzTx/>
                        <a:buFontTx/>
                        <a:buNone/>
                        <a:tabLst/>
                        <a:defRPr/>
                      </a:pPr>
                      <a:r>
                        <a:rPr lang="zh-TW" sz="2000" u="none" strike="noStrike" kern="1200" dirty="0" smtClean="0">
                          <a:solidFill>
                            <a:schemeClr val="tx1"/>
                          </a:solidFill>
                          <a:effectLst/>
                          <a:latin typeface="+mn-lt"/>
                          <a:ea typeface="+mn-ea"/>
                          <a:cs typeface="+mn-cs"/>
                        </a:rPr>
                        <a:t>機電科(氣壓</a:t>
                      </a:r>
                      <a:r>
                        <a:rPr lang="zh-TW" sz="2000" u="none" strike="noStrike" kern="1200" dirty="0">
                          <a:solidFill>
                            <a:schemeClr val="tx1"/>
                          </a:solidFill>
                          <a:effectLst/>
                          <a:latin typeface="+mn-lt"/>
                          <a:ea typeface="+mn-ea"/>
                          <a:cs typeface="+mn-cs"/>
                        </a:rPr>
                        <a:t>迴路設計與自動控制班</a:t>
                      </a:r>
                      <a:r>
                        <a:rPr lang="zh-TW" sz="2000" u="none" strike="noStrike" kern="1200" dirty="0" smtClean="0">
                          <a:solidFill>
                            <a:schemeClr val="tx1"/>
                          </a:solidFill>
                          <a:effectLst/>
                          <a:latin typeface="+mn-lt"/>
                          <a:ea typeface="+mn-ea"/>
                          <a:cs typeface="+mn-cs"/>
                        </a:rPr>
                        <a:t>)</a:t>
                      </a:r>
                      <a:r>
                        <a:rPr lang="en-US" altLang="zh-TW" sz="2000" u="none" strike="noStrike" kern="1200" dirty="0" smtClean="0">
                          <a:solidFill>
                            <a:srgbClr val="3939FF"/>
                          </a:solidFill>
                          <a:effectLst/>
                          <a:latin typeface="+mn-lt"/>
                          <a:ea typeface="+mn-ea"/>
                          <a:cs typeface="+mn-cs"/>
                        </a:rPr>
                        <a:t> [</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5"/>
                  </a:ext>
                </a:extLst>
              </a:tr>
              <a:tr h="309407">
                <a:tc vMerge="1">
                  <a:txBody>
                    <a:bodyPr/>
                    <a:lstStyle/>
                    <a:p>
                      <a:endParaRPr lang="zh-TW" altLang="en-US"/>
                    </a:p>
                  </a:txBody>
                  <a:tcPr/>
                </a:tc>
                <a:tc>
                  <a:txBody>
                    <a:bodyPr/>
                    <a:lstStyle/>
                    <a:p>
                      <a:pPr marL="66675" marR="59055" indent="0" algn="l" defTabSz="342900" rtl="0" eaLnBrk="1" fontAlgn="auto" latinLnBrk="0" hangingPunct="1">
                        <a:lnSpc>
                          <a:spcPct val="100000"/>
                        </a:lnSpc>
                        <a:spcBef>
                          <a:spcPts val="0"/>
                        </a:spcBef>
                        <a:spcAft>
                          <a:spcPts val="0"/>
                        </a:spcAft>
                        <a:buClrTx/>
                        <a:buSzTx/>
                        <a:buFontTx/>
                        <a:buNone/>
                        <a:tabLst/>
                        <a:defRPr/>
                      </a:pPr>
                      <a:r>
                        <a:rPr lang="zh-TW" sz="2000" u="none" strike="noStrike" kern="1200" dirty="0">
                          <a:solidFill>
                            <a:schemeClr val="tx1"/>
                          </a:solidFill>
                          <a:effectLst/>
                          <a:latin typeface="+mn-lt"/>
                          <a:ea typeface="+mn-ea"/>
                          <a:cs typeface="+mn-cs"/>
                        </a:rPr>
                        <a:t>流通</a:t>
                      </a:r>
                      <a:r>
                        <a:rPr lang="zh-TW" sz="2000" u="none" strike="noStrike" kern="1200" dirty="0" smtClean="0">
                          <a:solidFill>
                            <a:schemeClr val="tx1"/>
                          </a:solidFill>
                          <a:effectLst/>
                          <a:latin typeface="+mn-lt"/>
                          <a:ea typeface="+mn-ea"/>
                          <a:cs typeface="+mn-cs"/>
                        </a:rPr>
                        <a:t>管理科</a:t>
                      </a:r>
                      <a:r>
                        <a:rPr lang="en-US" altLang="zh-TW" sz="2000" u="none" strike="noStrike" kern="1200" dirty="0" smtClean="0">
                          <a:solidFill>
                            <a:srgbClr val="3939FF"/>
                          </a:solidFill>
                          <a:effectLst/>
                          <a:latin typeface="+mn-lt"/>
                          <a:ea typeface="+mn-ea"/>
                          <a:cs typeface="+mn-cs"/>
                        </a:rPr>
                        <a:t>[</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smtClean="0">
                          <a:solidFill>
                            <a:schemeClr val="tx1"/>
                          </a:solidFill>
                          <a:effectLst/>
                          <a:latin typeface="+mn-lt"/>
                          <a:ea typeface="+mn-ea"/>
                          <a:cs typeface="+mn-cs"/>
                        </a:rPr>
                        <a:t>24</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16"/>
                  </a:ext>
                </a:extLst>
              </a:tr>
              <a:tr h="309407">
                <a:tc vMerge="1">
                  <a:txBody>
                    <a:bodyPr/>
                    <a:lstStyle/>
                    <a:p>
                      <a:endParaRPr lang="zh-TW" altLang="en-US"/>
                    </a:p>
                  </a:txBody>
                  <a:tcPr/>
                </a:tc>
                <a:tc>
                  <a:txBody>
                    <a:bodyPr/>
                    <a:lstStyle/>
                    <a:p>
                      <a:pPr marL="78740" marR="71120" indent="0" algn="l" defTabSz="342900" rtl="0" eaLnBrk="1" fontAlgn="auto" latinLnBrk="0" hangingPunct="1">
                        <a:lnSpc>
                          <a:spcPct val="100000"/>
                        </a:lnSpc>
                        <a:spcBef>
                          <a:spcPts val="230"/>
                        </a:spcBef>
                        <a:spcAft>
                          <a:spcPts val="0"/>
                        </a:spcAft>
                        <a:buClrTx/>
                        <a:buSzTx/>
                        <a:buFontTx/>
                        <a:buNone/>
                        <a:tabLst/>
                        <a:defRPr/>
                      </a:pPr>
                      <a:r>
                        <a:rPr lang="zh-TW" sz="2000" u="none" strike="noStrike" kern="1200" dirty="0">
                          <a:solidFill>
                            <a:schemeClr val="tx1"/>
                          </a:solidFill>
                          <a:effectLst/>
                          <a:latin typeface="+mn-lt"/>
                          <a:ea typeface="+mn-ea"/>
                          <a:cs typeface="+mn-cs"/>
                        </a:rPr>
                        <a:t>應用外語科(國際會展旅遊菁英班</a:t>
                      </a:r>
                      <a:r>
                        <a:rPr lang="zh-TW" sz="2000" u="none" strike="noStrike" kern="1200" dirty="0" smtClean="0">
                          <a:solidFill>
                            <a:schemeClr val="tx1"/>
                          </a:solidFill>
                          <a:effectLst/>
                          <a:latin typeface="+mn-lt"/>
                          <a:ea typeface="+mn-ea"/>
                          <a:cs typeface="+mn-cs"/>
                        </a:rPr>
                        <a:t>)</a:t>
                      </a:r>
                      <a:r>
                        <a:rPr lang="en-US" altLang="zh-TW" sz="2000" u="none" strike="noStrike" kern="1200" dirty="0" smtClean="0">
                          <a:solidFill>
                            <a:srgbClr val="3939FF"/>
                          </a:solidFill>
                          <a:effectLst/>
                          <a:latin typeface="+mn-lt"/>
                          <a:ea typeface="+mn-ea"/>
                          <a:cs typeface="+mn-cs"/>
                        </a:rPr>
                        <a:t> [</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7"/>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105</a:t>
            </a:fld>
            <a:endParaRPr kumimoji="0" lang="zh-TW" altLang="en-US" smtClean="0">
              <a:solidFill>
                <a:srgbClr val="FEFFFF"/>
              </a:solidFill>
              <a:latin typeface="Century Gothic" panose="020B0502020202020204" pitchFamily="34" charset="0"/>
            </a:endParaRPr>
          </a:p>
        </p:txBody>
      </p:sp>
      <p:sp>
        <p:nvSpPr>
          <p:cNvPr id="5" name="標題 1"/>
          <p:cNvSpPr>
            <a:spLocks noGrp="1"/>
          </p:cNvSpPr>
          <p:nvPr>
            <p:ph type="title"/>
          </p:nvPr>
        </p:nvSpPr>
        <p:spPr>
          <a:xfrm>
            <a:off x="1727200" y="1152525"/>
            <a:ext cx="6838567" cy="506776"/>
          </a:xfrm>
        </p:spPr>
        <p:txBody>
          <a:bodyPr/>
          <a:lstStyle/>
          <a:p>
            <a:pPr eaLnBrk="1" hangingPunct="1"/>
            <a:r>
              <a:rPr kumimoji="1" lang="zh-TW" altLang="en-US" sz="2800" dirty="0" smtClean="0">
                <a:solidFill>
                  <a:srgbClr val="C00000"/>
                </a:solidFill>
                <a:latin typeface="華康華綜體W5" panose="020B0509000000000000" pitchFamily="49" charset="-120"/>
                <a:ea typeface="華康粗圓體" panose="020F0709000000000000" pitchFamily="49" charset="-120"/>
              </a:rPr>
              <a:t>臺南區專業群科甄選入學辦理學校</a:t>
            </a:r>
          </a:p>
        </p:txBody>
      </p:sp>
    </p:spTree>
    <p:extLst>
      <p:ext uri="{BB962C8B-B14F-4D97-AF65-F5344CB8AC3E}">
        <p14:creationId xmlns:p14="http://schemas.microsoft.com/office/powerpoint/2010/main" val="3965406141"/>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943225"/>
            <a:ext cx="6858000" cy="147637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pic>
        <p:nvPicPr>
          <p:cNvPr id="168963"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文字版面配置區 1"/>
          <p:cNvSpPr>
            <a:spLocks noGrp="1"/>
          </p:cNvSpPr>
          <p:nvPr>
            <p:ph type="body" idx="1"/>
          </p:nvPr>
        </p:nvSpPr>
        <p:spPr>
          <a:xfrm>
            <a:off x="2755900" y="4476750"/>
            <a:ext cx="6769100" cy="646113"/>
          </a:xfrm>
        </p:spPr>
        <p:txBody>
          <a:bodyPr/>
          <a:lstStyle/>
          <a:p>
            <a:pPr eaLnBrk="1" hangingPunct="1"/>
            <a:r>
              <a:rPr lang="zh-TW" altLang="en-US" sz="2400" b="1" smtClean="0">
                <a:solidFill>
                  <a:srgbClr val="FF0000"/>
                </a:solidFill>
                <a:latin typeface="華康魏碑體" panose="03000709000000000000" pitchFamily="65" charset="-120"/>
                <a:ea typeface="華康魏碑體" panose="03000709000000000000" pitchFamily="65" charset="-120"/>
              </a:rPr>
              <a:t>特色招生考試分發入學以學科測驗為主。</a:t>
            </a:r>
          </a:p>
          <a:p>
            <a:pPr eaLnBrk="1" hangingPunct="1"/>
            <a:r>
              <a:rPr lang="zh-TW" altLang="en-US" sz="2400" b="1" smtClean="0">
                <a:solidFill>
                  <a:srgbClr val="FF0000"/>
                </a:solidFill>
                <a:latin typeface="華康魏碑體" panose="03000709000000000000" pitchFamily="65" charset="-120"/>
                <a:ea typeface="華康魏碑體" panose="03000709000000000000" pitchFamily="65" charset="-120"/>
              </a:rPr>
              <a:t>考試分發入學多是以學科發展為主軸的特色班級</a:t>
            </a:r>
          </a:p>
        </p:txBody>
      </p:sp>
      <p:sp>
        <p:nvSpPr>
          <p:cNvPr id="168965" name="標題 3"/>
          <p:cNvSpPr txBox="1">
            <a:spLocks/>
          </p:cNvSpPr>
          <p:nvPr/>
        </p:nvSpPr>
        <p:spPr bwMode="auto">
          <a:xfrm>
            <a:off x="2667000" y="3206750"/>
            <a:ext cx="7720013" cy="9493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800" dirty="0" smtClean="0">
                <a:solidFill>
                  <a:schemeClr val="bg1"/>
                </a:solidFill>
                <a:latin typeface="標楷體" panose="03000509000000000000" pitchFamily="65" charset="-120"/>
                <a:ea typeface="標楷體" panose="03000509000000000000" pitchFamily="65" charset="-120"/>
              </a:rPr>
              <a:t>特色</a:t>
            </a:r>
            <a:r>
              <a:rPr kumimoji="0" lang="zh-TW" altLang="en-US" sz="4800" dirty="0">
                <a:solidFill>
                  <a:schemeClr val="bg1"/>
                </a:solidFill>
                <a:latin typeface="標楷體" panose="03000509000000000000" pitchFamily="65" charset="-120"/>
                <a:ea typeface="標楷體" panose="03000509000000000000" pitchFamily="65" charset="-120"/>
              </a:rPr>
              <a:t>招生考試分發入學</a:t>
            </a:r>
          </a:p>
        </p:txBody>
      </p:sp>
      <p:sp>
        <p:nvSpPr>
          <p:cNvPr id="16896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0DC54C2-42D0-4969-9852-990F2517F3A8}" type="slidenum">
              <a:rPr kumimoji="0" lang="zh-TW" altLang="en-US" smtClean="0">
                <a:solidFill>
                  <a:srgbClr val="FEFFFF"/>
                </a:solidFill>
                <a:latin typeface="Century Gothic" panose="020B0502020202020204" pitchFamily="34" charset="0"/>
              </a:rPr>
              <a:pPr/>
              <a:t>106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標題 1"/>
          <p:cNvSpPr>
            <a:spLocks noGrp="1"/>
          </p:cNvSpPr>
          <p:nvPr>
            <p:ph type="title"/>
          </p:nvPr>
        </p:nvSpPr>
        <p:spPr>
          <a:xfrm>
            <a:off x="1990725" y="396875"/>
            <a:ext cx="8912225" cy="863600"/>
          </a:xfrm>
          <a:solidFill>
            <a:srgbClr val="FFFF00"/>
          </a:solidFill>
        </p:spPr>
        <p:txBody>
          <a:bodyPr/>
          <a:lstStyle/>
          <a:p>
            <a:r>
              <a:rPr lang="en-US" altLang="zh-TW" sz="4000" dirty="0" smtClean="0">
                <a:solidFill>
                  <a:srgbClr val="FF0000"/>
                </a:solidFill>
                <a:latin typeface="標楷體" panose="03000509000000000000" pitchFamily="65" charset="-120"/>
                <a:ea typeface="標楷體" panose="03000509000000000000" pitchFamily="65" charset="-120"/>
              </a:rPr>
              <a:t>(</a:t>
            </a:r>
            <a:r>
              <a:rPr lang="zh-TW" altLang="en-US" sz="4000" dirty="0" smtClean="0">
                <a:solidFill>
                  <a:srgbClr val="FF0000"/>
                </a:solidFill>
                <a:latin typeface="標楷體" panose="03000509000000000000" pitchFamily="65" charset="-120"/>
                <a:ea typeface="標楷體" panose="03000509000000000000" pitchFamily="65" charset="-120"/>
              </a:rPr>
              <a:t>一</a:t>
            </a:r>
            <a:r>
              <a:rPr lang="en-US" altLang="zh-TW" sz="4000" dirty="0" smtClean="0">
                <a:solidFill>
                  <a:srgbClr val="FF0000"/>
                </a:solidFill>
                <a:latin typeface="標楷體" panose="03000509000000000000" pitchFamily="65" charset="-120"/>
                <a:ea typeface="標楷體" panose="03000509000000000000" pitchFamily="65" charset="-120"/>
              </a:rPr>
              <a:t>)</a:t>
            </a:r>
            <a:r>
              <a:rPr lang="zh-TW" altLang="en-US" sz="4000" dirty="0" smtClean="0">
                <a:solidFill>
                  <a:srgbClr val="FF0000"/>
                </a:solidFill>
                <a:latin typeface="標楷體" panose="03000509000000000000" pitchFamily="65" charset="-120"/>
                <a:ea typeface="標楷體" panose="03000509000000000000" pitchFamily="65" charset="-120"/>
              </a:rPr>
              <a:t>特色招生考試分發</a:t>
            </a:r>
            <a:r>
              <a:rPr lang="en-US" altLang="zh-TW" sz="4000" dirty="0" smtClean="0">
                <a:solidFill>
                  <a:srgbClr val="FF0000"/>
                </a:solidFill>
                <a:latin typeface="標楷體" panose="03000509000000000000" pitchFamily="65" charset="-120"/>
                <a:ea typeface="標楷體" panose="03000509000000000000" pitchFamily="65" charset="-120"/>
              </a:rPr>
              <a:t>1-</a:t>
            </a:r>
            <a:r>
              <a:rPr lang="zh-TW" altLang="en-US" sz="4000" dirty="0" smtClean="0">
                <a:solidFill>
                  <a:srgbClr val="FF0000"/>
                </a:solidFill>
                <a:latin typeface="標楷體" panose="03000509000000000000" pitchFamily="65" charset="-120"/>
                <a:ea typeface="標楷體" panose="03000509000000000000" pitchFamily="65" charset="-120"/>
              </a:rPr>
              <a:t>準備方向</a:t>
            </a:r>
          </a:p>
        </p:txBody>
      </p:sp>
      <p:sp>
        <p:nvSpPr>
          <p:cNvPr id="3" name="內容版面配置區 2"/>
          <p:cNvSpPr>
            <a:spLocks noGrp="1"/>
          </p:cNvSpPr>
          <p:nvPr>
            <p:ph idx="1"/>
          </p:nvPr>
        </p:nvSpPr>
        <p:spPr>
          <a:xfrm>
            <a:off x="1554163" y="1468438"/>
            <a:ext cx="9950450" cy="4487862"/>
          </a:xfrm>
        </p:spPr>
        <p:txBody>
          <a:bodyPr/>
          <a:lstStyle/>
          <a:p>
            <a:pPr marL="512763" indent="-512763">
              <a:buFontTx/>
              <a:buAutoNum type="ea1ChtPeriod"/>
            </a:pPr>
            <a:r>
              <a:rPr lang="zh-TW" altLang="en-US" sz="3200" dirty="0" smtClean="0">
                <a:solidFill>
                  <a:schemeClr val="tx1"/>
                </a:solidFill>
                <a:latin typeface="標楷體" panose="03000509000000000000" pitchFamily="65" charset="-120"/>
                <a:ea typeface="標楷體" panose="03000509000000000000" pitchFamily="65" charset="-120"/>
              </a:rPr>
              <a:t>「國民中小學九年一貫課程綱要」相關學習領域之國中階段能力指標及其延伸應用 </a:t>
            </a:r>
          </a:p>
          <a:p>
            <a:pPr marL="512763" indent="-512763">
              <a:buFontTx/>
              <a:buAutoNum type="ea1ChtPeriod"/>
            </a:pPr>
            <a:r>
              <a:rPr lang="zh-TW" altLang="en-US" sz="3200" dirty="0" smtClean="0">
                <a:solidFill>
                  <a:schemeClr val="tx1"/>
                </a:solidFill>
                <a:latin typeface="標楷體" panose="03000509000000000000" pitchFamily="65" charset="-120"/>
                <a:ea typeface="標楷體" panose="03000509000000000000" pitchFamily="65" charset="-120"/>
              </a:rPr>
              <a:t>各校所規劃特色課程應具之先備知識與能力。</a:t>
            </a:r>
            <a:r>
              <a:rPr lang="en-US" altLang="zh-TW" sz="3200" dirty="0" smtClean="0">
                <a:solidFill>
                  <a:schemeClr val="tx1"/>
                </a:solidFill>
                <a:latin typeface="標楷體" panose="03000509000000000000" pitchFamily="65" charset="-120"/>
                <a:ea typeface="標楷體" panose="03000509000000000000" pitchFamily="65" charset="-120"/>
              </a:rPr>
              <a:t>(</a:t>
            </a:r>
            <a:r>
              <a:rPr lang="zh-TW" altLang="en-US" sz="3200" dirty="0" smtClean="0">
                <a:solidFill>
                  <a:schemeClr val="tx1"/>
                </a:solidFill>
                <a:latin typeface="標楷體" panose="03000509000000000000" pitchFamily="65" charset="-120"/>
                <a:ea typeface="標楷體" panose="03000509000000000000" pitchFamily="65" charset="-120"/>
              </a:rPr>
              <a:t>詳見各校招生簡章</a:t>
            </a:r>
            <a:r>
              <a:rPr lang="en-US" altLang="zh-TW" sz="3200" dirty="0" smtClean="0">
                <a:solidFill>
                  <a:schemeClr val="tx1"/>
                </a:solidFill>
                <a:latin typeface="標楷體" panose="03000509000000000000" pitchFamily="65" charset="-120"/>
                <a:ea typeface="標楷體" panose="03000509000000000000" pitchFamily="65" charset="-120"/>
              </a:rPr>
              <a:t>)</a:t>
            </a:r>
          </a:p>
          <a:p>
            <a:pPr marL="512763" indent="-512763">
              <a:buFontTx/>
              <a:buAutoNum type="ea1ChtPeriod"/>
            </a:pPr>
            <a:r>
              <a:rPr lang="zh-TW" altLang="en-US" sz="3200" dirty="0" smtClean="0">
                <a:solidFill>
                  <a:schemeClr val="tx1"/>
                </a:solidFill>
                <a:latin typeface="標楷體" panose="03000509000000000000" pitchFamily="65" charset="-120"/>
                <a:ea typeface="標楷體" panose="03000509000000000000" pitchFamily="65" charset="-120"/>
              </a:rPr>
              <a:t>採電腦測驗單一選擇題型之科目，試題相較於國中會考，屬中間偏難。</a:t>
            </a:r>
            <a:endParaRPr lang="en-US" altLang="zh-TW" sz="3200" dirty="0" smtClean="0">
              <a:solidFill>
                <a:schemeClr val="tx1"/>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dirty="0" smtClean="0">
                <a:solidFill>
                  <a:schemeClr val="tx1"/>
                </a:solidFill>
                <a:latin typeface="標楷體" panose="03000509000000000000" pitchFamily="65" charset="-120"/>
                <a:ea typeface="標楷體" panose="03000509000000000000" pitchFamily="65" charset="-120"/>
              </a:rPr>
              <a:t>考生可參考各校簡章之</a:t>
            </a:r>
            <a:r>
              <a:rPr lang="zh-TW" altLang="en-US" sz="3200" dirty="0" smtClean="0">
                <a:solidFill>
                  <a:srgbClr val="FF0000"/>
                </a:solidFill>
                <a:latin typeface="標楷體" panose="03000509000000000000" pitchFamily="65" charset="-120"/>
                <a:ea typeface="標楷體" panose="03000509000000000000" pitchFamily="65" charset="-120"/>
              </a:rPr>
              <a:t>試題範例</a:t>
            </a:r>
            <a:r>
              <a:rPr lang="zh-TW" altLang="en-US" sz="3200" dirty="0" smtClean="0">
                <a:solidFill>
                  <a:schemeClr val="tx1"/>
                </a:solidFill>
                <a:latin typeface="標楷體" panose="03000509000000000000" pitchFamily="65" charset="-120"/>
                <a:ea typeface="標楷體" panose="03000509000000000000" pitchFamily="65" charset="-120"/>
              </a:rPr>
              <a:t>與去年之</a:t>
            </a:r>
            <a:r>
              <a:rPr lang="zh-TW" altLang="en-US" sz="3200" dirty="0" smtClean="0">
                <a:solidFill>
                  <a:srgbClr val="FF0000"/>
                </a:solidFill>
                <a:latin typeface="標楷體" panose="03000509000000000000" pitchFamily="65" charset="-120"/>
                <a:ea typeface="標楷體" panose="03000509000000000000" pitchFamily="65" charset="-120"/>
              </a:rPr>
              <a:t>考古題</a:t>
            </a:r>
            <a:r>
              <a:rPr lang="zh-TW" altLang="en-US" sz="3200" dirty="0" smtClean="0">
                <a:solidFill>
                  <a:schemeClr val="tx1"/>
                </a:solidFill>
                <a:latin typeface="標楷體" panose="03000509000000000000" pitchFamily="65" charset="-120"/>
                <a:ea typeface="標楷體" panose="03000509000000000000" pitchFamily="65" charset="-120"/>
              </a:rPr>
              <a:t>。</a:t>
            </a:r>
            <a:endParaRPr lang="en-US" altLang="zh-TW" sz="3200" dirty="0" smtClean="0">
              <a:solidFill>
                <a:schemeClr val="tx1"/>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dirty="0" smtClean="0">
                <a:solidFill>
                  <a:srgbClr val="FF0000"/>
                </a:solidFill>
                <a:latin typeface="標楷體" panose="03000509000000000000" pitchFamily="65" charset="-120"/>
                <a:ea typeface="標楷體" panose="03000509000000000000" pitchFamily="65" charset="-120"/>
              </a:rPr>
              <a:t>臺南區考英文及數學兩科 </a:t>
            </a:r>
            <a:endParaRPr lang="en-US" altLang="zh-TW" sz="3200" dirty="0" smtClean="0">
              <a:solidFill>
                <a:srgbClr val="FF0000"/>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dirty="0" smtClean="0">
                <a:solidFill>
                  <a:srgbClr val="FF0000"/>
                </a:solidFill>
                <a:latin typeface="標楷體" panose="03000509000000000000" pitchFamily="65" charset="-120"/>
                <a:ea typeface="標楷體" panose="03000509000000000000" pitchFamily="65" charset="-120"/>
              </a:rPr>
              <a:t>各校會訂定基本門檻</a:t>
            </a:r>
          </a:p>
        </p:txBody>
      </p:sp>
      <p:sp>
        <p:nvSpPr>
          <p:cNvPr id="1699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A6376D-6039-4E84-9A3F-179FF22D5FC0}" type="slidenum">
              <a:rPr kumimoji="0" lang="zh-TW" altLang="en-US" smtClean="0">
                <a:solidFill>
                  <a:srgbClr val="FEFFFF"/>
                </a:solidFill>
                <a:latin typeface="Century Gothic" panose="020B0502020202020204" pitchFamily="34" charset="0"/>
              </a:rPr>
              <a:pPr/>
              <a:t>107</a:t>
            </a:fld>
            <a:endParaRPr kumimoji="0" lang="zh-TW" altLang="en-US" smtClean="0">
              <a:solidFill>
                <a:srgbClr val="FEFFFF"/>
              </a:solidFill>
              <a:latin typeface="Century Gothic" panose="020B0502020202020204" pitchFamily="34" charset="0"/>
            </a:endParaRPr>
          </a:p>
        </p:txBody>
      </p:sp>
      <p:sp>
        <p:nvSpPr>
          <p:cNvPr id="5" name="圓角矩形 4"/>
          <p:cNvSpPr/>
          <p:nvPr/>
        </p:nvSpPr>
        <p:spPr>
          <a:xfrm>
            <a:off x="7301949" y="5340626"/>
            <a:ext cx="4351788" cy="140064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7030A0"/>
                </a:solidFill>
              </a:rPr>
              <a:t>數學英文兩科優勢同學好好把握                         </a:t>
            </a:r>
            <a:r>
              <a:rPr lang="en-US" altLang="zh-TW" sz="2000" b="1" dirty="0" smtClean="0">
                <a:solidFill>
                  <a:srgbClr val="7030A0"/>
                </a:solidFill>
              </a:rPr>
              <a:t>(</a:t>
            </a:r>
            <a:r>
              <a:rPr lang="zh-TW" altLang="en-US" sz="2000" b="1" dirty="0" smtClean="0">
                <a:solidFill>
                  <a:srgbClr val="7030A0"/>
                </a:solidFill>
              </a:rPr>
              <a:t>如進入數學競試決賽與取得全民英檢中級同學</a:t>
            </a:r>
            <a:r>
              <a:rPr lang="en-US" altLang="zh-TW" sz="2000" b="1" dirty="0" smtClean="0">
                <a:solidFill>
                  <a:srgbClr val="7030A0"/>
                </a:solidFill>
              </a:rPr>
              <a:t>)</a:t>
            </a:r>
            <a:endParaRPr lang="zh-TW" altLang="en-US" sz="2000" b="1" dirty="0">
              <a:solidFill>
                <a:srgbClr val="7030A0"/>
              </a:solidFill>
            </a:endParaRPr>
          </a:p>
        </p:txBody>
      </p:sp>
    </p:spTree>
    <p:extLst>
      <p:ext uri="{BB962C8B-B14F-4D97-AF65-F5344CB8AC3E}">
        <p14:creationId xmlns:p14="http://schemas.microsoft.com/office/powerpoint/2010/main" val="27927363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標題 1"/>
          <p:cNvSpPr txBox="1">
            <a:spLocks/>
          </p:cNvSpPr>
          <p:nvPr/>
        </p:nvSpPr>
        <p:spPr bwMode="auto">
          <a:xfrm>
            <a:off x="1990725" y="396875"/>
            <a:ext cx="966311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smtClean="0">
                <a:solidFill>
                  <a:srgbClr val="FF0000"/>
                </a:solidFill>
                <a:latin typeface="標楷體" panose="03000509000000000000" pitchFamily="65" charset="-120"/>
                <a:ea typeface="標楷體" panose="03000509000000000000" pitchFamily="65" charset="-120"/>
              </a:rPr>
              <a:t>2</a:t>
            </a:r>
            <a:r>
              <a:rPr kumimoji="0" lang="en-US" altLang="zh-TW" sz="3600" dirty="0" smtClean="0">
                <a:solidFill>
                  <a:srgbClr val="FF0000"/>
                </a:solidFill>
                <a:latin typeface="+mn-ea"/>
              </a:rPr>
              <a:t>-</a:t>
            </a:r>
            <a:r>
              <a:rPr kumimoji="0" lang="en-US" altLang="zh-TW" sz="3600" dirty="0">
                <a:solidFill>
                  <a:srgbClr val="FF0000"/>
                </a:solidFill>
                <a:latin typeface="+mn-ea"/>
              </a:rPr>
              <a:t>-</a:t>
            </a:r>
            <a:r>
              <a:rPr kumimoji="0" lang="zh-TW" altLang="en-US" sz="3600" dirty="0" smtClean="0">
                <a:solidFill>
                  <a:srgbClr val="FF0000"/>
                </a:solidFill>
                <a:latin typeface="標楷體" panose="03000509000000000000" pitchFamily="65" charset="-120"/>
                <a:ea typeface="標楷體" panose="03000509000000000000" pitchFamily="65" charset="-120"/>
              </a:rPr>
              <a:t>臺</a:t>
            </a:r>
            <a:r>
              <a:rPr kumimoji="0" lang="zh-TW" altLang="en-US" sz="3600" dirty="0">
                <a:solidFill>
                  <a:srgbClr val="FF0000"/>
                </a:solidFill>
                <a:latin typeface="標楷體" panose="03000509000000000000" pitchFamily="65" charset="-120"/>
                <a:ea typeface="標楷體" panose="03000509000000000000" pitchFamily="65" charset="-120"/>
              </a:rPr>
              <a:t>南區辦理學校</a:t>
            </a:r>
          </a:p>
        </p:txBody>
      </p:sp>
      <p:graphicFrame>
        <p:nvGraphicFramePr>
          <p:cNvPr id="5" name="表格 4"/>
          <p:cNvGraphicFramePr>
            <a:graphicFrameLocks noGrp="1"/>
          </p:cNvGraphicFramePr>
          <p:nvPr>
            <p:extLst/>
          </p:nvPr>
        </p:nvGraphicFramePr>
        <p:xfrm>
          <a:off x="1990725" y="1622425"/>
          <a:ext cx="9483725" cy="4501034"/>
        </p:xfrm>
        <a:graphic>
          <a:graphicData uri="http://schemas.openxmlformats.org/drawingml/2006/table">
            <a:tbl>
              <a:tblPr>
                <a:tableStyleId>{5C22544A-7EE6-4342-B048-85BDC9FD1C3A}</a:tableStyleId>
              </a:tblPr>
              <a:tblGrid>
                <a:gridCol w="2157384">
                  <a:extLst>
                    <a:ext uri="{9D8B030D-6E8A-4147-A177-3AD203B41FA5}">
                      <a16:colId xmlns:a16="http://schemas.microsoft.com/office/drawing/2014/main" val="20000"/>
                    </a:ext>
                  </a:extLst>
                </a:gridCol>
                <a:gridCol w="3464890">
                  <a:extLst>
                    <a:ext uri="{9D8B030D-6E8A-4147-A177-3AD203B41FA5}">
                      <a16:colId xmlns:a16="http://schemas.microsoft.com/office/drawing/2014/main" val="20001"/>
                    </a:ext>
                  </a:extLst>
                </a:gridCol>
                <a:gridCol w="1438093">
                  <a:extLst>
                    <a:ext uri="{9D8B030D-6E8A-4147-A177-3AD203B41FA5}">
                      <a16:colId xmlns:a16="http://schemas.microsoft.com/office/drawing/2014/main" val="20002"/>
                    </a:ext>
                  </a:extLst>
                </a:gridCol>
                <a:gridCol w="2423358">
                  <a:extLst>
                    <a:ext uri="{9D8B030D-6E8A-4147-A177-3AD203B41FA5}">
                      <a16:colId xmlns:a16="http://schemas.microsoft.com/office/drawing/2014/main" val="20003"/>
                    </a:ext>
                  </a:extLst>
                </a:gridCol>
              </a:tblGrid>
              <a:tr h="803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學校</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特色班別名稱</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招生數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備註</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extLst>
                  <a:ext uri="{0D108BD9-81ED-4DB2-BD59-A6C34878D82A}">
                    <a16:rowId xmlns:a16="http://schemas.microsoft.com/office/drawing/2014/main" val="10000"/>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一中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數理科學教育班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304</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12759">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二中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國際資訊科技特色</a:t>
                      </a: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女中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科學人文班</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190</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家齊高中</a:t>
                      </a:r>
                      <a:endPar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a:ln>
                            <a:noFill/>
                          </a:ln>
                          <a:solidFill>
                            <a:srgbClr val="000000"/>
                          </a:solidFill>
                          <a:effectLst/>
                          <a:latin typeface="標楷體" panose="03000509000000000000" pitchFamily="65" charset="-120"/>
                          <a:ea typeface="標楷體" panose="03000509000000000000" pitchFamily="65" charset="-120"/>
                          <a:cs typeface="+mn-cs"/>
                        </a:rPr>
                        <a:t>數理特色班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577000">
                <a:tc>
                  <a:txBody>
                    <a:bodyPr/>
                    <a:lstStyle/>
                    <a:p>
                      <a:pPr algn="ctr" fontAlgn="ct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南科實中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a:ln>
                            <a:noFill/>
                          </a:ln>
                          <a:solidFill>
                            <a:srgbClr val="000000"/>
                          </a:solidFill>
                          <a:effectLst/>
                          <a:latin typeface="標楷體" panose="03000509000000000000" pitchFamily="65" charset="-120"/>
                          <a:ea typeface="標楷體" panose="03000509000000000000" pitchFamily="65" charset="-120"/>
                          <a:cs typeface="+mn-cs"/>
                        </a:rPr>
                        <a:t>科學人文班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30</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endPar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數理特色班</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英文、數學</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
        <p:nvSpPr>
          <p:cNvPr id="17105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689032-923A-4137-8B40-80EADA1AF497}" type="slidenum">
              <a:rPr kumimoji="0" lang="zh-TW" altLang="en-US" smtClean="0">
                <a:solidFill>
                  <a:srgbClr val="FEFFFF"/>
                </a:solidFill>
                <a:latin typeface="Century Gothic" panose="020B0502020202020204" pitchFamily="34" charset="0"/>
              </a:rPr>
              <a:pPr/>
              <a:t>108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8600271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標題 1"/>
          <p:cNvSpPr>
            <a:spLocks noGrp="1"/>
          </p:cNvSpPr>
          <p:nvPr>
            <p:ph type="title"/>
          </p:nvPr>
        </p:nvSpPr>
        <p:spPr>
          <a:xfrm>
            <a:off x="2592388" y="623888"/>
            <a:ext cx="8912225" cy="1281112"/>
          </a:xfrm>
        </p:spPr>
        <p:txBody>
          <a:bodyPr/>
          <a:lstStyle/>
          <a:p>
            <a:endParaRPr lang="zh-TW" altLang="en-US" dirty="0" smtClean="0"/>
          </a:p>
        </p:txBody>
      </p:sp>
      <p:graphicFrame>
        <p:nvGraphicFramePr>
          <p:cNvPr id="4" name="表格 3"/>
          <p:cNvGraphicFramePr>
            <a:graphicFrameLocks noGrp="1"/>
          </p:cNvGraphicFramePr>
          <p:nvPr>
            <p:extLst>
              <p:ext uri="{D42A27DB-BD31-4B8C-83A1-F6EECF244321}">
                <p14:modId xmlns:p14="http://schemas.microsoft.com/office/powerpoint/2010/main" val="785230635"/>
              </p:ext>
            </p:extLst>
          </p:nvPr>
        </p:nvGraphicFramePr>
        <p:xfrm>
          <a:off x="730250" y="1304925"/>
          <a:ext cx="10299699" cy="5131148"/>
        </p:xfrm>
        <a:graphic>
          <a:graphicData uri="http://schemas.openxmlformats.org/drawingml/2006/table">
            <a:tbl>
              <a:tblPr firstRow="1" firstCol="1" bandRow="1">
                <a:tableStyleId>{5C22544A-7EE6-4342-B048-85BDC9FD1C3A}</a:tableStyleId>
              </a:tblPr>
              <a:tblGrid>
                <a:gridCol w="1838874">
                  <a:extLst>
                    <a:ext uri="{9D8B030D-6E8A-4147-A177-3AD203B41FA5}">
                      <a16:colId xmlns:a16="http://schemas.microsoft.com/office/drawing/2014/main" val="20000"/>
                    </a:ext>
                  </a:extLst>
                </a:gridCol>
                <a:gridCol w="1607756">
                  <a:extLst>
                    <a:ext uri="{9D8B030D-6E8A-4147-A177-3AD203B41FA5}">
                      <a16:colId xmlns:a16="http://schemas.microsoft.com/office/drawing/2014/main" val="20001"/>
                    </a:ext>
                  </a:extLst>
                </a:gridCol>
                <a:gridCol w="1718290">
                  <a:extLst>
                    <a:ext uri="{9D8B030D-6E8A-4147-A177-3AD203B41FA5}">
                      <a16:colId xmlns:a16="http://schemas.microsoft.com/office/drawing/2014/main" val="20002"/>
                    </a:ext>
                  </a:extLst>
                </a:gridCol>
                <a:gridCol w="4224197">
                  <a:extLst>
                    <a:ext uri="{9D8B030D-6E8A-4147-A177-3AD203B41FA5}">
                      <a16:colId xmlns:a16="http://schemas.microsoft.com/office/drawing/2014/main" val="20003"/>
                    </a:ext>
                  </a:extLst>
                </a:gridCol>
                <a:gridCol w="455291">
                  <a:extLst>
                    <a:ext uri="{9D8B030D-6E8A-4147-A177-3AD203B41FA5}">
                      <a16:colId xmlns:a16="http://schemas.microsoft.com/office/drawing/2014/main" val="20004"/>
                    </a:ext>
                  </a:extLst>
                </a:gridCol>
                <a:gridCol w="455291">
                  <a:extLst>
                    <a:ext uri="{9D8B030D-6E8A-4147-A177-3AD203B41FA5}">
                      <a16:colId xmlns:a16="http://schemas.microsoft.com/office/drawing/2014/main" val="20005"/>
                    </a:ext>
                  </a:extLst>
                </a:gridCol>
              </a:tblGrid>
              <a:tr h="425744">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 </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solidFill>
                            <a:schemeClr val="tx1"/>
                          </a:solidFill>
                          <a:effectLst/>
                          <a:latin typeface="標楷體" panose="03000509000000000000" pitchFamily="65" charset="-120"/>
                          <a:ea typeface="標楷體" panose="03000509000000000000" pitchFamily="65" charset="-120"/>
                        </a:rPr>
                        <a:t>錄取門檻</a:t>
                      </a:r>
                      <a:endParaRPr lang="zh-TW" sz="20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特招分數採計</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特招分數同分採計</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altLang="en-US" sz="2000" kern="100" dirty="0" smtClean="0">
                          <a:effectLst/>
                          <a:latin typeface="標楷體" panose="03000509000000000000" pitchFamily="65" charset="-120"/>
                          <a:ea typeface="標楷體" panose="03000509000000000000" pitchFamily="65" charset="-120"/>
                          <a:cs typeface="Times New Roman" panose="02020603050405020304" pitchFamily="18" charset="0"/>
                        </a:rPr>
                        <a:t>男</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altLang="en-US" sz="2000" kern="100" dirty="0" smtClean="0">
                          <a:effectLst/>
                          <a:latin typeface="標楷體" panose="03000509000000000000" pitchFamily="65" charset="-120"/>
                          <a:ea typeface="標楷體" panose="03000509000000000000" pitchFamily="65" charset="-120"/>
                          <a:cs typeface="Times New Roman" panose="02020603050405020304" pitchFamily="18" charset="0"/>
                        </a:rPr>
                        <a:t>女</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val="10000"/>
                  </a:ext>
                </a:extLst>
              </a:tr>
              <a:tr h="1737170">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臺南一中</a:t>
                      </a:r>
                    </a:p>
                    <a:p>
                      <a:pPr algn="ctr">
                        <a:spcAft>
                          <a:spcPts val="0"/>
                        </a:spcAft>
                      </a:pPr>
                      <a:r>
                        <a:rPr lang="zh-TW" sz="1900" kern="100" dirty="0" smtClean="0">
                          <a:effectLst/>
                          <a:latin typeface="標楷體" panose="03000509000000000000" pitchFamily="65" charset="-120"/>
                          <a:ea typeface="標楷體" panose="03000509000000000000" pitchFamily="65" charset="-120"/>
                        </a:rPr>
                        <a:t>數</a:t>
                      </a:r>
                      <a:r>
                        <a:rPr lang="zh-TW" altLang="en-US" sz="1900" kern="100" dirty="0" smtClean="0">
                          <a:effectLst/>
                          <a:latin typeface="標楷體" panose="03000509000000000000" pitchFamily="65" charset="-120"/>
                          <a:ea typeface="標楷體" panose="03000509000000000000" pitchFamily="65" charset="-120"/>
                        </a:rPr>
                        <a:t>理</a:t>
                      </a:r>
                      <a:r>
                        <a:rPr lang="zh-TW" sz="1900" kern="100" dirty="0" smtClean="0">
                          <a:effectLst/>
                          <a:latin typeface="標楷體" panose="03000509000000000000" pitchFamily="65" charset="-120"/>
                          <a:ea typeface="標楷體" panose="03000509000000000000" pitchFamily="65" charset="-120"/>
                        </a:rPr>
                        <a:t>科</a:t>
                      </a:r>
                      <a:r>
                        <a:rPr lang="zh-TW" altLang="en-US" sz="1900" kern="100" dirty="0" smtClean="0">
                          <a:effectLst/>
                          <a:latin typeface="標楷體" panose="03000509000000000000" pitchFamily="65" charset="-120"/>
                          <a:ea typeface="標楷體" panose="03000509000000000000" pitchFamily="65" charset="-120"/>
                        </a:rPr>
                        <a:t>學</a:t>
                      </a:r>
                      <a:r>
                        <a:rPr lang="zh-TW" sz="1900" kern="100" dirty="0" smtClean="0">
                          <a:effectLst/>
                          <a:latin typeface="標楷體" panose="03000509000000000000" pitchFamily="65" charset="-120"/>
                          <a:ea typeface="標楷體" panose="03000509000000000000" pitchFamily="65" charset="-120"/>
                        </a:rPr>
                        <a:t>教育</a:t>
                      </a:r>
                      <a:r>
                        <a:rPr lang="zh-TW" sz="1900" kern="100" dirty="0">
                          <a:effectLst/>
                          <a:latin typeface="標楷體" panose="03000509000000000000" pitchFamily="65" charset="-120"/>
                          <a:ea typeface="標楷體" panose="03000509000000000000" pitchFamily="65" charset="-120"/>
                        </a:rPr>
                        <a:t>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solidFill>
                            <a:schemeClr val="tx1"/>
                          </a:solidFill>
                          <a:effectLst/>
                          <a:latin typeface="標楷體" panose="03000509000000000000" pitchFamily="65" charset="-120"/>
                          <a:ea typeface="標楷體" panose="03000509000000000000" pitchFamily="65" charset="-120"/>
                        </a:rPr>
                        <a:t>會考寫作四</a:t>
                      </a:r>
                      <a:r>
                        <a:rPr lang="zh-TW" sz="1900" kern="100" dirty="0" smtClean="0">
                          <a:solidFill>
                            <a:schemeClr val="tx1"/>
                          </a:solidFill>
                          <a:effectLst/>
                          <a:latin typeface="標楷體" panose="03000509000000000000" pitchFamily="65" charset="-120"/>
                          <a:ea typeface="標楷體" panose="03000509000000000000" pitchFamily="65" charset="-120"/>
                        </a:rPr>
                        <a:t>級</a:t>
                      </a:r>
                      <a:endParaRPr lang="en-US" altLang="zh-TW" sz="1900" kern="100" dirty="0" smtClean="0">
                        <a:solidFill>
                          <a:schemeClr val="tx1"/>
                        </a:solidFill>
                        <a:effectLst/>
                        <a:latin typeface="標楷體" panose="03000509000000000000" pitchFamily="65" charset="-120"/>
                        <a:ea typeface="標楷體" panose="03000509000000000000" pitchFamily="65" charset="-120"/>
                      </a:endParaRPr>
                    </a:p>
                    <a:p>
                      <a:pPr algn="ctr">
                        <a:spcAft>
                          <a:spcPts val="0"/>
                        </a:spcAft>
                      </a:pPr>
                      <a:r>
                        <a:rPr lang="zh-TW" sz="1900" kern="100" dirty="0" smtClean="0">
                          <a:solidFill>
                            <a:schemeClr val="tx1"/>
                          </a:solidFill>
                          <a:effectLst/>
                          <a:latin typeface="標楷體" panose="03000509000000000000" pitchFamily="65" charset="-120"/>
                          <a:ea typeface="標楷體" panose="03000509000000000000" pitchFamily="65" charset="-120"/>
                        </a:rPr>
                        <a:t>數</a:t>
                      </a:r>
                      <a:r>
                        <a:rPr lang="en-US" sz="1900" kern="100" dirty="0" smtClean="0">
                          <a:solidFill>
                            <a:schemeClr val="tx1"/>
                          </a:solidFill>
                          <a:effectLst/>
                          <a:latin typeface="標楷體" panose="03000509000000000000" pitchFamily="65" charset="-120"/>
                          <a:ea typeface="標楷體" panose="03000509000000000000" pitchFamily="65" charset="-120"/>
                        </a:rPr>
                        <a:t>A</a:t>
                      </a:r>
                      <a:endParaRPr lang="en-US" altLang="zh-TW" sz="1900" kern="100" dirty="0" smtClean="0">
                        <a:solidFill>
                          <a:schemeClr val="tx1"/>
                        </a:solidFill>
                        <a:effectLst/>
                        <a:latin typeface="標楷體" panose="03000509000000000000" pitchFamily="65" charset="-120"/>
                        <a:ea typeface="標楷體" panose="03000509000000000000" pitchFamily="65" charset="-120"/>
                      </a:endParaRPr>
                    </a:p>
                    <a:p>
                      <a:pPr algn="ctr">
                        <a:spcAft>
                          <a:spcPts val="0"/>
                        </a:spcAft>
                      </a:pPr>
                      <a:r>
                        <a:rPr lang="zh-TW" sz="1900" kern="100" dirty="0" smtClean="0">
                          <a:solidFill>
                            <a:schemeClr val="tx1"/>
                          </a:solidFill>
                          <a:effectLst/>
                          <a:latin typeface="標楷體" panose="03000509000000000000" pitchFamily="65" charset="-120"/>
                          <a:ea typeface="標楷體" panose="03000509000000000000" pitchFamily="65" charset="-120"/>
                        </a:rPr>
                        <a:t>國英</a:t>
                      </a:r>
                      <a:r>
                        <a:rPr lang="zh-TW" altLang="zh-TW" sz="1900" kern="100" dirty="0" smtClean="0">
                          <a:solidFill>
                            <a:schemeClr val="tx1"/>
                          </a:solidFill>
                          <a:effectLst/>
                          <a:latin typeface="標楷體" panose="03000509000000000000" pitchFamily="65" charset="-120"/>
                          <a:ea typeface="標楷體" panose="03000509000000000000" pitchFamily="65" charset="-120"/>
                        </a:rPr>
                        <a:t>自</a:t>
                      </a:r>
                      <a:r>
                        <a:rPr lang="zh-TW" sz="1900" kern="100" dirty="0" smtClean="0">
                          <a:solidFill>
                            <a:schemeClr val="tx1"/>
                          </a:solidFill>
                          <a:effectLst/>
                          <a:latin typeface="標楷體" panose="03000509000000000000" pitchFamily="65" charset="-120"/>
                          <a:ea typeface="標楷體" panose="03000509000000000000" pitchFamily="65" charset="-120"/>
                        </a:rPr>
                        <a:t>社</a:t>
                      </a:r>
                      <a:r>
                        <a:rPr lang="en-US" sz="1900" kern="100" dirty="0">
                          <a:solidFill>
                            <a:schemeClr val="tx1"/>
                          </a:solidFill>
                          <a:effectLst/>
                          <a:latin typeface="標楷體" panose="03000509000000000000" pitchFamily="65" charset="-120"/>
                          <a:ea typeface="標楷體" panose="03000509000000000000" pitchFamily="65" charset="-120"/>
                        </a:rPr>
                        <a:t>B++</a:t>
                      </a:r>
                      <a:endParaRPr lang="zh-TW" sz="19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特招數學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r>
                        <a:rPr lang="en-US" altLang="zh-TW" sz="1900" kern="100" dirty="0" smtClean="0">
                          <a:effectLst/>
                          <a:latin typeface="標楷體" panose="03000509000000000000" pitchFamily="65" charset="-120"/>
                          <a:ea typeface="標楷體" panose="03000509000000000000" pitchFamily="65" charset="-120"/>
                        </a:rPr>
                        <a:t>1.</a:t>
                      </a:r>
                      <a:r>
                        <a:rPr lang="zh-TW" altLang="en-US" sz="1900" b="0" kern="100" dirty="0" smtClean="0">
                          <a:effectLst/>
                          <a:latin typeface="標楷體" panose="03000509000000000000" pitchFamily="65" charset="-120"/>
                          <a:ea typeface="標楷體" panose="03000509000000000000" pitchFamily="65" charset="-120"/>
                        </a:rPr>
                        <a:t>會考換算總點數：五</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科標示換算點數之加總（</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10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4</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5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3</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10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2</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B++</a:t>
                      </a:r>
                      <a:r>
                        <a:rPr lang="zh-TW" altLang="en-US" sz="5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1</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p>
                    <a:p>
                      <a:pPr marL="0" marR="0" lvl="0" indent="0" algn="l" defTabSz="342900" rtl="0" eaLnBrk="1" fontAlgn="auto" latinLnBrk="0" hangingPunct="1">
                        <a:lnSpc>
                          <a:spcPct val="100000"/>
                        </a:lnSpc>
                        <a:spcBef>
                          <a:spcPts val="0"/>
                        </a:spcBef>
                        <a:spcAft>
                          <a:spcPts val="0"/>
                        </a:spcAft>
                        <a:buClrTx/>
                        <a:buSzTx/>
                        <a:buFontTx/>
                        <a:buNone/>
                        <a:tabLst/>
                        <a:defRPr/>
                      </a:pPr>
                      <a:r>
                        <a:rPr lang="en-US" altLang="zh-TW" sz="1900" b="0" kern="100" dirty="0" smtClean="0">
                          <a:effectLst/>
                          <a:latin typeface="標楷體" panose="03000509000000000000" pitchFamily="65" charset="-120"/>
                          <a:ea typeface="標楷體" panose="03000509000000000000" pitchFamily="65" charset="-120"/>
                        </a:rPr>
                        <a:t>2.</a:t>
                      </a:r>
                      <a:r>
                        <a:rPr lang="zh-TW" altLang="en-US" sz="1900" b="0" kern="100" dirty="0" smtClean="0">
                          <a:effectLst/>
                          <a:latin typeface="標楷體" panose="03000509000000000000" pitchFamily="65" charset="-120"/>
                          <a:ea typeface="標楷體" panose="03000509000000000000" pitchFamily="65" charset="-120"/>
                        </a:rPr>
                        <a:t>會考</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a:t>
                      </a:r>
                      <a:r>
                        <a:rPr lang="zh-TW" altLang="en-US" sz="1900" b="0" kern="100" dirty="0" smtClean="0">
                          <a:effectLst/>
                          <a:latin typeface="標楷體" panose="03000509000000000000" pitchFamily="65" charset="-120"/>
                          <a:ea typeface="標楷體" panose="03000509000000000000" pitchFamily="65" charset="-120"/>
                        </a:rPr>
                        <a:t>：數</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自</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國</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英</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p>
                      <a:pPr algn="l">
                        <a:spcAft>
                          <a:spcPts val="0"/>
                        </a:spcAft>
                      </a:pPr>
                      <a:r>
                        <a:rPr lang="en-US" altLang="zh-TW" sz="1900" b="0" kern="100" dirty="0" smtClean="0">
                          <a:effectLst/>
                          <a:latin typeface="標楷體" panose="03000509000000000000" pitchFamily="65" charset="-120"/>
                          <a:ea typeface="標楷體" panose="03000509000000000000" pitchFamily="65" charset="-120"/>
                        </a:rPr>
                        <a:t>3.</a:t>
                      </a:r>
                      <a:r>
                        <a:rPr lang="zh-TW" altLang="en-US" sz="1900" b="0" kern="100" dirty="0" smtClean="0">
                          <a:effectLst/>
                          <a:latin typeface="標楷體" panose="03000509000000000000" pitchFamily="65" charset="-120"/>
                          <a:ea typeface="標楷體" panose="03000509000000000000" pitchFamily="65" charset="-120"/>
                        </a:rPr>
                        <a:t>寫作測驗</a:t>
                      </a:r>
                      <a:endParaRPr lang="en-US" altLang="zh-TW" sz="1900" b="0" kern="100" dirty="0" smtClean="0">
                        <a:effectLst/>
                        <a:latin typeface="標楷體" panose="03000509000000000000" pitchFamily="65" charset="-120"/>
                        <a:ea typeface="標楷體" panose="03000509000000000000" pitchFamily="65" charset="-120"/>
                      </a:endParaRPr>
                    </a:p>
                  </a:txBody>
                  <a:tcPr marL="68581" marR="68581" marT="0" marB="0" anchor="ctr"/>
                </a:tc>
                <a:tc>
                  <a:txBody>
                    <a:bodyPr/>
                    <a:lstStyle/>
                    <a:p>
                      <a:pPr algn="ctr">
                        <a:spcAft>
                          <a:spcPts val="0"/>
                        </a:spcAft>
                      </a:pPr>
                      <a:r>
                        <a:rPr lang="en-US" altLang="zh-TW" sz="1600" kern="100" dirty="0" smtClean="0">
                          <a:effectLst/>
                          <a:latin typeface="標楷體" panose="03000509000000000000" pitchFamily="65" charset="-120"/>
                          <a:ea typeface="標楷體" panose="03000509000000000000" pitchFamily="65" charset="-120"/>
                          <a:cs typeface="Times New Roman" panose="02020603050405020304" pitchFamily="18" charset="0"/>
                        </a:rPr>
                        <a:t>304</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0</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val="10001"/>
                  </a:ext>
                </a:extLst>
              </a:tr>
              <a:tr h="1447642">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a:t>
                      </a:r>
                      <a:r>
                        <a:rPr lang="zh-TW" sz="1900" kern="100" dirty="0" smtClean="0">
                          <a:effectLst/>
                          <a:latin typeface="標楷體" panose="03000509000000000000" pitchFamily="65" charset="-120"/>
                          <a:ea typeface="標楷體" panose="03000509000000000000" pitchFamily="65" charset="-120"/>
                        </a:rPr>
                        <a:t>南</a:t>
                      </a:r>
                      <a:r>
                        <a:rPr lang="zh-TW" altLang="en-US" sz="1900" kern="100" dirty="0" smtClean="0">
                          <a:effectLst/>
                          <a:latin typeface="標楷體" panose="03000509000000000000" pitchFamily="65" charset="-120"/>
                          <a:ea typeface="標楷體" panose="03000509000000000000" pitchFamily="65" charset="-120"/>
                        </a:rPr>
                        <a:t>二</a:t>
                      </a:r>
                      <a:r>
                        <a:rPr lang="zh-TW" sz="1900" kern="100" dirty="0" smtClean="0">
                          <a:effectLst/>
                          <a:latin typeface="標楷體" panose="03000509000000000000" pitchFamily="65" charset="-120"/>
                          <a:ea typeface="標楷體" panose="03000509000000000000" pitchFamily="65" charset="-120"/>
                        </a:rPr>
                        <a:t>中</a:t>
                      </a:r>
                      <a:endParaRPr lang="zh-TW" sz="1900" kern="100" dirty="0">
                        <a:effectLst/>
                        <a:latin typeface="標楷體" panose="03000509000000000000" pitchFamily="65" charset="-120"/>
                        <a:ea typeface="標楷體" panose="03000509000000000000" pitchFamily="65" charset="-120"/>
                      </a:endParaRPr>
                    </a:p>
                    <a:p>
                      <a:pPr algn="ctr">
                        <a:spcAft>
                          <a:spcPts val="0"/>
                        </a:spcAft>
                      </a:pPr>
                      <a:r>
                        <a:rPr lang="zh-TW" altLang="en-US" sz="1900" b="1" kern="100" dirty="0" smtClean="0">
                          <a:solidFill>
                            <a:schemeClr val="lt1"/>
                          </a:solidFill>
                          <a:effectLst/>
                          <a:latin typeface="標楷體" panose="03000509000000000000" pitchFamily="65" charset="-120"/>
                          <a:ea typeface="標楷體" panose="03000509000000000000" pitchFamily="65" charset="-120"/>
                          <a:cs typeface="+mn-cs"/>
                        </a:rPr>
                        <a:t>國際資訊科技特色</a:t>
                      </a:r>
                      <a:r>
                        <a:rPr lang="zh-TW" sz="1900" kern="100" dirty="0" smtClean="0">
                          <a:effectLst/>
                          <a:latin typeface="標楷體" panose="03000509000000000000" pitchFamily="65" charset="-120"/>
                          <a:ea typeface="標楷體" panose="03000509000000000000" pitchFamily="65" charset="-120"/>
                        </a:rPr>
                        <a:t>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kumimoji="0" lang="zh-TW" altLang="zh-TW" sz="19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algn="ctr">
                        <a:spcAft>
                          <a:spcPts val="0"/>
                        </a:spcAft>
                      </a:pPr>
                      <a:r>
                        <a:rPr lang="zh-TW" altLang="zh-TW" sz="1900" kern="100" dirty="0" smtClean="0">
                          <a:solidFill>
                            <a:schemeClr val="tx1"/>
                          </a:solidFill>
                          <a:effectLst/>
                          <a:latin typeface="標楷體" panose="03000509000000000000" pitchFamily="65" charset="-120"/>
                          <a:ea typeface="標楷體" panose="03000509000000000000" pitchFamily="65" charset="-120"/>
                        </a:rPr>
                        <a:t>國英</a:t>
                      </a:r>
                      <a:r>
                        <a:rPr lang="en-US" altLang="zh-TW" sz="1900" kern="100" dirty="0" smtClean="0">
                          <a:solidFill>
                            <a:schemeClr val="tx1"/>
                          </a:solidFill>
                          <a:effectLst/>
                          <a:latin typeface="標楷體" panose="03000509000000000000" pitchFamily="65" charset="-120"/>
                          <a:ea typeface="標楷體" panose="03000509000000000000" pitchFamily="65" charset="-120"/>
                        </a:rPr>
                        <a:t>B+</a:t>
                      </a:r>
                      <a:endParaRPr lang="zh-TW" altLang="zh-TW" sz="19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sz="1900" kern="100" dirty="0" smtClean="0">
                          <a:solidFill>
                            <a:schemeClr val="tx1"/>
                          </a:solidFill>
                          <a:effectLst/>
                          <a:latin typeface="標楷體" panose="03000509000000000000" pitchFamily="65" charset="-120"/>
                          <a:ea typeface="標楷體" panose="03000509000000000000" pitchFamily="65" charset="-120"/>
                        </a:rPr>
                        <a:t>數自</a:t>
                      </a:r>
                      <a:r>
                        <a:rPr lang="zh-TW" altLang="en-US" sz="1900" kern="100" dirty="0" smtClean="0">
                          <a:solidFill>
                            <a:schemeClr val="tx1"/>
                          </a:solidFill>
                          <a:effectLst/>
                          <a:latin typeface="標楷體" panose="03000509000000000000" pitchFamily="65" charset="-120"/>
                          <a:ea typeface="標楷體" panose="03000509000000000000" pitchFamily="65" charset="-120"/>
                        </a:rPr>
                        <a:t>社</a:t>
                      </a:r>
                      <a:r>
                        <a:rPr lang="en-US" altLang="zh-TW" sz="1900" kern="100" dirty="0" smtClean="0">
                          <a:solidFill>
                            <a:schemeClr val="tx1"/>
                          </a:solidFill>
                          <a:effectLst/>
                          <a:latin typeface="標楷體" panose="03000509000000000000" pitchFamily="65" charset="-120"/>
                          <a:ea typeface="標楷體" panose="03000509000000000000" pitchFamily="65" charset="-120"/>
                        </a:rPr>
                        <a:t>B</a:t>
                      </a: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a:t>
                      </a:r>
                      <a:r>
                        <a:rPr lang="zh-TW" sz="1900" kern="100" dirty="0" smtClean="0">
                          <a:effectLst/>
                          <a:latin typeface="標楷體" panose="03000509000000000000" pitchFamily="65" charset="-120"/>
                          <a:ea typeface="標楷體" panose="03000509000000000000" pitchFamily="65" charset="-120"/>
                        </a:rPr>
                        <a:t>招</a:t>
                      </a:r>
                      <a:r>
                        <a:rPr lang="zh-TW" altLang="en-US" sz="1900" kern="100" dirty="0" smtClean="0">
                          <a:effectLst/>
                          <a:latin typeface="標楷體" panose="03000509000000000000" pitchFamily="65" charset="-120"/>
                          <a:ea typeface="標楷體" panose="03000509000000000000" pitchFamily="65" charset="-120"/>
                        </a:rPr>
                        <a:t>英語 </a:t>
                      </a:r>
                      <a:r>
                        <a:rPr lang="en-US" altLang="zh-TW" sz="1900" kern="100" dirty="0" smtClean="0">
                          <a:effectLst/>
                          <a:latin typeface="標楷體" panose="03000509000000000000" pitchFamily="65" charset="-120"/>
                          <a:ea typeface="標楷體" panose="03000509000000000000" pitchFamily="65" charset="-120"/>
                        </a:rPr>
                        <a:t>+</a:t>
                      </a:r>
                      <a:r>
                        <a:rPr lang="zh-TW" altLang="en-US" sz="1900" kern="100" dirty="0" smtClean="0">
                          <a:effectLst/>
                          <a:latin typeface="標楷體" panose="03000509000000000000" pitchFamily="65" charset="-120"/>
                          <a:ea typeface="標楷體" panose="03000509000000000000" pitchFamily="65" charset="-120"/>
                        </a:rPr>
                        <a:t> </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altLang="en-US" sz="1900" kern="100" dirty="0" smtClean="0">
                          <a:effectLst/>
                          <a:latin typeface="標楷體" panose="03000509000000000000" pitchFamily="65" charset="-120"/>
                          <a:ea typeface="標楷體" panose="03000509000000000000" pitchFamily="65" charset="-120"/>
                        </a:rPr>
                        <a:t>特招</a:t>
                      </a:r>
                      <a:r>
                        <a:rPr lang="zh-TW" sz="1900" kern="100" dirty="0" smtClean="0">
                          <a:effectLst/>
                          <a:latin typeface="標楷體" panose="03000509000000000000" pitchFamily="65" charset="-120"/>
                          <a:ea typeface="標楷體" panose="03000509000000000000" pitchFamily="65" charset="-120"/>
                        </a:rPr>
                        <a:t>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l">
                        <a:spcAft>
                          <a:spcPts val="0"/>
                        </a:spcAft>
                      </a:pPr>
                      <a:r>
                        <a:rPr lang="zh-TW" altLang="zh-TW" sz="1900" kern="100" dirty="0" smtClean="0">
                          <a:effectLst/>
                          <a:latin typeface="標楷體" panose="03000509000000000000" pitchFamily="65" charset="-120"/>
                          <a:ea typeface="標楷體" panose="03000509000000000000" pitchFamily="65" charset="-120"/>
                        </a:rPr>
                        <a:t>特招：英</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數</a:t>
                      </a:r>
                      <a:endParaRPr lang="en-US"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2.</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3.</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4.</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5.</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B++</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sz="1900" b="0" kern="100" dirty="0">
                        <a:solidFill>
                          <a:schemeClr val="dk1"/>
                        </a:solidFill>
                        <a:effectLst/>
                        <a:latin typeface="標楷體" panose="03000509000000000000" pitchFamily="65" charset="-120"/>
                        <a:ea typeface="標楷體" panose="03000509000000000000" pitchFamily="65" charset="-120"/>
                        <a:cs typeface="+mn-cs"/>
                      </a:endParaRPr>
                    </a:p>
                  </a:txBody>
                  <a:tcPr marL="68581" marR="68581" marT="0" marB="0" anchor="ctr"/>
                </a:tc>
                <a:tc gridSpan="2">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38</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hMerge="1">
                  <a:txBody>
                    <a:bodyPr/>
                    <a:lstStyle/>
                    <a:p>
                      <a:pPr marL="0" marR="0" indent="0" algn="ctr" defTabSz="342900" rtl="0" eaLnBrk="1" fontAlgn="auto" latinLnBrk="0" hangingPunct="1">
                        <a:lnSpc>
                          <a:spcPct val="100000"/>
                        </a:lnSpc>
                        <a:spcBef>
                          <a:spcPts val="0"/>
                        </a:spcBef>
                        <a:spcAft>
                          <a:spcPts val="0"/>
                        </a:spcAft>
                        <a:buClrTx/>
                        <a:buSzTx/>
                        <a:buFontTx/>
                        <a:buNone/>
                        <a:tabLst/>
                        <a:defRPr/>
                      </a:pPr>
                      <a:endParaRPr lang="zh-TW" altLang="zh-TW" sz="18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520244">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臺南女中</a:t>
                      </a: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科學</a:t>
                      </a:r>
                      <a:r>
                        <a:rPr lang="zh-TW" sz="1900" kern="100" dirty="0" smtClean="0">
                          <a:effectLst/>
                          <a:latin typeface="標楷體" panose="03000509000000000000" pitchFamily="65" charset="-120"/>
                          <a:ea typeface="標楷體" panose="03000509000000000000" pitchFamily="65" charset="-120"/>
                        </a:rPr>
                        <a:t>人文班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solidFill>
                            <a:schemeClr val="tx1"/>
                          </a:solidFill>
                          <a:effectLst/>
                          <a:latin typeface="標楷體" panose="03000509000000000000" pitchFamily="65" charset="-120"/>
                          <a:ea typeface="標楷體" panose="03000509000000000000" pitchFamily="65" charset="-120"/>
                        </a:rPr>
                        <a:t>會考寫作四</a:t>
                      </a:r>
                      <a:r>
                        <a:rPr lang="zh-TW" sz="1900" kern="100" dirty="0" smtClean="0">
                          <a:solidFill>
                            <a:schemeClr val="tx1"/>
                          </a:solidFill>
                          <a:effectLst/>
                          <a:latin typeface="標楷體" panose="03000509000000000000" pitchFamily="65" charset="-120"/>
                          <a:ea typeface="標楷體" panose="03000509000000000000" pitchFamily="65" charset="-120"/>
                        </a:rPr>
                        <a:t>級</a:t>
                      </a:r>
                      <a:endParaRPr lang="en-US" altLang="zh-TW" sz="1900" kern="100" dirty="0" smtClean="0">
                        <a:solidFill>
                          <a:schemeClr val="tx1"/>
                        </a:solidFill>
                        <a:effectLst/>
                        <a:latin typeface="標楷體" panose="03000509000000000000" pitchFamily="65" charset="-120"/>
                        <a:ea typeface="標楷體" panose="03000509000000000000" pitchFamily="65" charset="-120"/>
                      </a:endParaRPr>
                    </a:p>
                    <a:p>
                      <a:pPr algn="ctr">
                        <a:spcAft>
                          <a:spcPts val="0"/>
                        </a:spcAft>
                      </a:pPr>
                      <a:r>
                        <a:rPr lang="zh-TW" sz="1900" kern="100" dirty="0" smtClean="0">
                          <a:solidFill>
                            <a:schemeClr val="tx1"/>
                          </a:solidFill>
                          <a:effectLst/>
                          <a:latin typeface="標楷體" panose="03000509000000000000" pitchFamily="65" charset="-120"/>
                          <a:ea typeface="標楷體" panose="03000509000000000000" pitchFamily="65" charset="-120"/>
                        </a:rPr>
                        <a:t>國社</a:t>
                      </a:r>
                      <a:r>
                        <a:rPr lang="zh-TW" altLang="en-US" sz="1900" kern="100" dirty="0" smtClean="0">
                          <a:solidFill>
                            <a:schemeClr val="tx1"/>
                          </a:solidFill>
                          <a:effectLst/>
                          <a:latin typeface="標楷體" panose="03000509000000000000" pitchFamily="65" charset="-120"/>
                          <a:ea typeface="標楷體" panose="03000509000000000000" pitchFamily="65" charset="-120"/>
                        </a:rPr>
                        <a:t>自</a:t>
                      </a:r>
                      <a:r>
                        <a:rPr lang="en-US" sz="1900" kern="100" dirty="0" smtClean="0">
                          <a:solidFill>
                            <a:schemeClr val="tx1"/>
                          </a:solidFill>
                          <a:effectLst/>
                          <a:latin typeface="標楷體" panose="03000509000000000000" pitchFamily="65" charset="-120"/>
                          <a:ea typeface="標楷體" panose="03000509000000000000" pitchFamily="65" charset="-120"/>
                        </a:rPr>
                        <a:t>B</a:t>
                      </a:r>
                      <a:r>
                        <a:rPr lang="en-US" sz="1900" kern="100" dirty="0">
                          <a:solidFill>
                            <a:schemeClr val="tx1"/>
                          </a:solidFill>
                          <a:effectLst/>
                          <a:latin typeface="標楷體" panose="03000509000000000000" pitchFamily="65" charset="-120"/>
                          <a:ea typeface="標楷體" panose="03000509000000000000" pitchFamily="65" charset="-120"/>
                        </a:rPr>
                        <a:t>++</a:t>
                      </a:r>
                      <a:endParaRPr lang="zh-TW" sz="19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特招英語 </a:t>
                      </a:r>
                      <a:r>
                        <a:rPr lang="en-US" sz="1900" kern="100" dirty="0">
                          <a:effectLst/>
                          <a:latin typeface="標楷體" panose="03000509000000000000" pitchFamily="65" charset="-120"/>
                          <a:ea typeface="標楷體" panose="03000509000000000000" pitchFamily="65" charset="-120"/>
                        </a:rPr>
                        <a:t>+ </a:t>
                      </a:r>
                      <a:endParaRPr lang="en-US"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特</a:t>
                      </a:r>
                      <a:r>
                        <a:rPr lang="zh-TW" sz="1900" kern="100" dirty="0">
                          <a:effectLst/>
                          <a:latin typeface="標楷體" panose="03000509000000000000" pitchFamily="65" charset="-120"/>
                          <a:ea typeface="標楷體" panose="03000509000000000000" pitchFamily="65" charset="-120"/>
                        </a:rPr>
                        <a:t>招數學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l">
                        <a:spcAft>
                          <a:spcPts val="0"/>
                        </a:spcAft>
                      </a:pPr>
                      <a:r>
                        <a:rPr lang="en-US" sz="1900" kern="100" dirty="0">
                          <a:effectLst/>
                          <a:latin typeface="標楷體" panose="03000509000000000000" pitchFamily="65" charset="-120"/>
                          <a:ea typeface="標楷體" panose="03000509000000000000" pitchFamily="65" charset="-120"/>
                        </a:rPr>
                        <a:t>1.</a:t>
                      </a:r>
                      <a:r>
                        <a:rPr lang="zh-TW" sz="1900" kern="100" dirty="0">
                          <a:effectLst/>
                          <a:latin typeface="標楷體" panose="03000509000000000000" pitchFamily="65" charset="-120"/>
                          <a:ea typeface="標楷體" panose="03000509000000000000" pitchFamily="65" charset="-120"/>
                        </a:rPr>
                        <a:t>特招</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數</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英</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2.</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a:effectLst/>
                          <a:latin typeface="標楷體" panose="03000509000000000000" pitchFamily="65" charset="-120"/>
                          <a:ea typeface="標楷體" panose="03000509000000000000" pitchFamily="65" charset="-120"/>
                        </a:rPr>
                        <a:t>：國</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smtClean="0">
                          <a:effectLst/>
                          <a:latin typeface="標楷體" panose="03000509000000000000" pitchFamily="65" charset="-120"/>
                          <a:ea typeface="標楷體" panose="03000509000000000000" pitchFamily="65" charset="-120"/>
                        </a:rPr>
                        <a:t>3.</a:t>
                      </a:r>
                      <a:r>
                        <a:rPr lang="zh-TW" sz="1900" kern="100" dirty="0" smtClean="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4.</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5.</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B++</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0</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600" kern="100" dirty="0" smtClean="0">
                          <a:effectLst/>
                          <a:latin typeface="標楷體" panose="03000509000000000000" pitchFamily="65" charset="-120"/>
                          <a:ea typeface="標楷體" panose="03000509000000000000" pitchFamily="65" charset="-120"/>
                          <a:cs typeface="Times New Roman" panose="02020603050405020304" pitchFamily="18" charset="0"/>
                        </a:rPr>
                        <a:t>190</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val="10003"/>
                  </a:ext>
                </a:extLst>
              </a:tr>
            </a:tbl>
          </a:graphicData>
        </a:graphic>
      </p:graphicFrame>
      <p:sp>
        <p:nvSpPr>
          <p:cNvPr id="173096" name="文字方塊 2"/>
          <p:cNvSpPr txBox="1">
            <a:spLocks noChangeArrowheads="1"/>
          </p:cNvSpPr>
          <p:nvPr/>
        </p:nvSpPr>
        <p:spPr bwMode="auto">
          <a:xfrm>
            <a:off x="1760538" y="6423025"/>
            <a:ext cx="6948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a:solidFill>
                  <a:srgbClr val="FF0000"/>
                </a:solidFill>
              </a:rPr>
              <a:t>1.</a:t>
            </a:r>
            <a:r>
              <a:rPr lang="zh-TW" altLang="en-US" b="1">
                <a:solidFill>
                  <a:srgbClr val="FF0000"/>
                </a:solidFill>
              </a:rPr>
              <a:t>會考成績係指</a:t>
            </a:r>
            <a:r>
              <a:rPr lang="en-US" altLang="zh-TW" b="1">
                <a:solidFill>
                  <a:srgbClr val="FF0000"/>
                </a:solidFill>
              </a:rPr>
              <a:t>107</a:t>
            </a:r>
            <a:r>
              <a:rPr lang="zh-TW" altLang="en-US" b="1">
                <a:solidFill>
                  <a:srgbClr val="FF0000"/>
                </a:solidFill>
              </a:rPr>
              <a:t>年教育會考成績。     </a:t>
            </a:r>
            <a:r>
              <a:rPr lang="en-US" altLang="zh-TW" b="1">
                <a:solidFill>
                  <a:srgbClr val="FF0000"/>
                </a:solidFill>
              </a:rPr>
              <a:t>2.</a:t>
            </a:r>
            <a:r>
              <a:rPr lang="zh-TW" altLang="en-US" b="1">
                <a:solidFill>
                  <a:srgbClr val="FF0000"/>
                </a:solidFill>
              </a:rPr>
              <a:t>詳細內容以簡章為主</a:t>
            </a:r>
          </a:p>
        </p:txBody>
      </p:sp>
      <p:sp>
        <p:nvSpPr>
          <p:cNvPr id="173097" name="標題 1"/>
          <p:cNvSpPr txBox="1">
            <a:spLocks/>
          </p:cNvSpPr>
          <p:nvPr/>
        </p:nvSpPr>
        <p:spPr bwMode="auto">
          <a:xfrm>
            <a:off x="1760538" y="446881"/>
            <a:ext cx="9174162" cy="6810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a:solidFill>
                  <a:srgbClr val="FF0000"/>
                </a:solidFill>
                <a:latin typeface="標楷體" panose="03000509000000000000" pitchFamily="65" charset="-120"/>
                <a:ea typeface="標楷體" panose="03000509000000000000" pitchFamily="65" charset="-120"/>
              </a:rPr>
              <a:t>2-</a:t>
            </a:r>
            <a:r>
              <a:rPr kumimoji="0" lang="zh-TW" altLang="en-US" sz="3600" dirty="0">
                <a:solidFill>
                  <a:srgbClr val="FF0000"/>
                </a:solidFill>
                <a:latin typeface="標楷體" panose="03000509000000000000" pitchFamily="65" charset="-120"/>
                <a:ea typeface="標楷體" panose="03000509000000000000" pitchFamily="65" charset="-120"/>
              </a:rPr>
              <a:t>臺南區辦理學校</a:t>
            </a:r>
          </a:p>
        </p:txBody>
      </p:sp>
      <p:sp>
        <p:nvSpPr>
          <p:cNvPr id="17309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9740862-90B3-4F1F-96D4-EA07EC2E46B8}" type="slidenum">
              <a:rPr kumimoji="0" lang="zh-TW" altLang="en-US" smtClean="0">
                <a:solidFill>
                  <a:srgbClr val="FEFFFF"/>
                </a:solidFill>
                <a:latin typeface="Century Gothic" panose="020B0502020202020204" pitchFamily="34" charset="0"/>
              </a:rPr>
              <a:pPr/>
              <a:t>109</a:t>
            </a:fld>
            <a:endParaRPr kumimoji="0" lang="zh-TW" altLang="en-US" smtClean="0">
              <a:solidFill>
                <a:srgbClr val="FEFFFF"/>
              </a:solidFill>
              <a:latin typeface="Century Gothic" panose="020B0502020202020204" pitchFamily="34" charset="0"/>
            </a:endParaRPr>
          </a:p>
        </p:txBody>
      </p:sp>
      <p:sp>
        <p:nvSpPr>
          <p:cNvPr id="9" name="文字方塊 8"/>
          <p:cNvSpPr txBox="1">
            <a:spLocks noChangeArrowheads="1"/>
          </p:cNvSpPr>
          <p:nvPr/>
        </p:nvSpPr>
        <p:spPr bwMode="auto">
          <a:xfrm>
            <a:off x="10982220" y="2082007"/>
            <a:ext cx="1044785" cy="3785652"/>
          </a:xfrm>
          <a:prstGeom prst="rect">
            <a:avLst/>
          </a:prstGeom>
          <a:solidFill>
            <a:srgbClr val="00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endPar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3980209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59100" y="152400"/>
            <a:ext cx="7499350" cy="1447800"/>
          </a:xfrm>
        </p:spPr>
        <p:txBody>
          <a:bodyPr>
            <a:noAutofit/>
          </a:bodyPr>
          <a:lstStyle/>
          <a:p>
            <a:pPr algn="ctr">
              <a:defRPr/>
            </a:pPr>
            <a:r>
              <a:rPr lang="zh-TW" altLang="en-US" sz="4800" b="1" dirty="0">
                <a:solidFill>
                  <a:srgbClr val="7030A0"/>
                </a:solidFill>
              </a:rPr>
              <a:t>新市 新視 </a:t>
            </a:r>
            <a:r>
              <a:rPr lang="zh-TW" altLang="en-US" sz="4800" b="1" dirty="0"/>
              <a:t>視野有廣度</a:t>
            </a:r>
            <a:r>
              <a:rPr lang="en-US" altLang="zh-TW" sz="4800" b="1" dirty="0"/>
              <a:t/>
            </a:r>
            <a:br>
              <a:rPr lang="en-US" altLang="zh-TW" sz="4800" b="1" dirty="0"/>
            </a:br>
            <a:r>
              <a:rPr lang="en-US" altLang="zh-TW" sz="4800" b="1" dirty="0"/>
              <a:t>(</a:t>
            </a:r>
            <a:r>
              <a:rPr lang="zh-TW" altLang="en-US" sz="4800" b="1" dirty="0"/>
              <a:t>國際交流</a:t>
            </a:r>
            <a:r>
              <a:rPr lang="en-US" altLang="zh-TW" sz="4800" b="1" dirty="0"/>
              <a:t>-</a:t>
            </a:r>
            <a:r>
              <a:rPr lang="zh-TW" altLang="en-US" sz="4800" b="1" dirty="0"/>
              <a:t>英國</a:t>
            </a:r>
            <a:r>
              <a:rPr lang="en-US" altLang="zh-TW" sz="4800" b="1" dirty="0"/>
              <a:t>)</a:t>
            </a:r>
            <a:endParaRPr lang="zh-TW" altLang="en-US" sz="4800" dirty="0"/>
          </a:p>
        </p:txBody>
      </p:sp>
      <p:pic>
        <p:nvPicPr>
          <p:cNvPr id="53251"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1251" y="1921214"/>
            <a:ext cx="8583579" cy="4830388"/>
          </a:xfrm>
        </p:spPr>
      </p:pic>
    </p:spTree>
    <p:extLst>
      <p:ext uri="{BB962C8B-B14F-4D97-AF65-F5344CB8AC3E}">
        <p14:creationId xmlns:p14="http://schemas.microsoft.com/office/powerpoint/2010/main" val="40491423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311275" y="1641476"/>
          <a:ext cx="9574212" cy="4189411"/>
        </p:xfrm>
        <a:graphic>
          <a:graphicData uri="http://schemas.openxmlformats.org/drawingml/2006/table">
            <a:tbl>
              <a:tblPr/>
              <a:tblGrid>
                <a:gridCol w="1573212">
                  <a:extLst>
                    <a:ext uri="{9D8B030D-6E8A-4147-A177-3AD203B41FA5}">
                      <a16:colId xmlns:a16="http://schemas.microsoft.com/office/drawing/2014/main" val="20000"/>
                    </a:ext>
                  </a:extLst>
                </a:gridCol>
                <a:gridCol w="1739900">
                  <a:extLst>
                    <a:ext uri="{9D8B030D-6E8A-4147-A177-3AD203B41FA5}">
                      <a16:colId xmlns:a16="http://schemas.microsoft.com/office/drawing/2014/main" val="20001"/>
                    </a:ext>
                  </a:extLst>
                </a:gridCol>
                <a:gridCol w="1612900">
                  <a:extLst>
                    <a:ext uri="{9D8B030D-6E8A-4147-A177-3AD203B41FA5}">
                      <a16:colId xmlns:a16="http://schemas.microsoft.com/office/drawing/2014/main" val="20002"/>
                    </a:ext>
                  </a:extLst>
                </a:gridCol>
                <a:gridCol w="3263900">
                  <a:extLst>
                    <a:ext uri="{9D8B030D-6E8A-4147-A177-3AD203B41FA5}">
                      <a16:colId xmlns:a16="http://schemas.microsoft.com/office/drawing/2014/main" val="20003"/>
                    </a:ext>
                  </a:extLst>
                </a:gridCol>
                <a:gridCol w="673100">
                  <a:extLst>
                    <a:ext uri="{9D8B030D-6E8A-4147-A177-3AD203B41FA5}">
                      <a16:colId xmlns:a16="http://schemas.microsoft.com/office/drawing/2014/main" val="20004"/>
                    </a:ext>
                  </a:extLst>
                </a:gridCol>
                <a:gridCol w="711200">
                  <a:extLst>
                    <a:ext uri="{9D8B030D-6E8A-4147-A177-3AD203B41FA5}">
                      <a16:colId xmlns:a16="http://schemas.microsoft.com/office/drawing/2014/main" val="20005"/>
                    </a:ext>
                  </a:extLst>
                </a:gridCol>
              </a:tblGrid>
              <a:tr h="609748">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 </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rPr>
                        <a:t>錄取門檻</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特招分數採計</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特招分數同分採計</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rPr>
                        <a:t>男</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rPr>
                        <a:t>女</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386225">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家齊</a:t>
                      </a:r>
                      <a:r>
                        <a:rPr kumimoji="0" lang="zh-TW" altLang="en-US"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高中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數理特色班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數自社</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1313" rtl="0" eaLnBrk="1" fontAlgn="base" latinLnBrk="0" hangingPunct="1">
                        <a:lnSpc>
                          <a:spcPct val="100000"/>
                        </a:lnSpc>
                        <a:spcBef>
                          <a:spcPct val="0"/>
                        </a:spcBef>
                        <a:spcAft>
                          <a:spcPct val="0"/>
                        </a:spcAft>
                        <a:buClrTx/>
                        <a:buSzTx/>
                        <a:buFontTx/>
                        <a:buNone/>
                        <a:tabLst/>
                        <a:defRPr/>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四標示：數</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gridSpan="2">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38</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hMerge="1">
                  <a:txBody>
                    <a:bodyPr/>
                    <a:lstStyle/>
                    <a:p>
                      <a:endParaRPr lang="zh-TW" altLang="en-US"/>
                    </a:p>
                  </a:txBody>
                  <a:tcPr/>
                </a:tc>
                <a:extLst>
                  <a:ext uri="{0D108BD9-81ED-4DB2-BD59-A6C34878D82A}">
                    <a16:rowId xmlns:a16="http://schemas.microsoft.com/office/drawing/2014/main" val="10001"/>
                  </a:ext>
                </a:extLst>
              </a:tr>
              <a:tr h="1177191">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南科實中</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科學人文班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會考寫作四級</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國自</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p>
                    <a:p>
                      <a:pPr marL="0" marR="0" lvl="0" indent="0" algn="ctr" defTabSz="341313" rtl="0" eaLnBrk="1" fontAlgn="base" latinLnBrk="0" hangingPunct="1">
                        <a:lnSpc>
                          <a:spcPct val="100000"/>
                        </a:lnSpc>
                        <a:spcBef>
                          <a:spcPct val="0"/>
                        </a:spcBef>
                        <a:spcAft>
                          <a:spcPct val="0"/>
                        </a:spcAft>
                        <a:buClrTx/>
                        <a:buSzTx/>
                        <a:buFontTx/>
                        <a:buNone/>
                        <a:tabLst/>
                      </a:pP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特招英語 </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數</a:t>
                      </a:r>
                    </a:p>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gridSpan="2">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30</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extLst>
                  <a:ext uri="{0D108BD9-81ED-4DB2-BD59-A6C34878D82A}">
                    <a16:rowId xmlns:a16="http://schemas.microsoft.com/office/drawing/2014/main" val="10002"/>
                  </a:ext>
                </a:extLst>
              </a:tr>
              <a:tr h="1016247">
                <a:tc>
                  <a:txBody>
                    <a:bodyPr/>
                    <a:lstStyle/>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endParaRPr kumimoji="0" lang="en-US" altLang="zh-TW"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數理特色班</a:t>
                      </a:r>
                      <a:endParaRPr kumimoji="0" lang="zh-TW" altLang="zh-TW"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ctr">
                        <a:spcAft>
                          <a:spcPts val="0"/>
                        </a:spcAf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國英</a:t>
                      </a:r>
                      <a:r>
                        <a:rPr lang="en-US" altLang="zh-TW" sz="1900" kern="100" dirty="0" smtClean="0">
                          <a:effectLst/>
                          <a:latin typeface="標楷體" panose="03000509000000000000" pitchFamily="65" charset="-120"/>
                          <a:ea typeface="標楷體" panose="03000509000000000000" pitchFamily="65" charset="-120"/>
                        </a:rPr>
                        <a:t>B+</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數自</a:t>
                      </a:r>
                      <a:r>
                        <a:rPr lang="zh-TW" altLang="en-US" sz="1900" kern="100" dirty="0" smtClean="0">
                          <a:effectLst/>
                          <a:latin typeface="標楷體" panose="03000509000000000000" pitchFamily="65" charset="-120"/>
                          <a:ea typeface="標楷體" panose="03000509000000000000" pitchFamily="65" charset="-120"/>
                        </a:rPr>
                        <a:t>社</a:t>
                      </a:r>
                      <a:r>
                        <a:rPr lang="en-US" altLang="zh-TW" sz="1900" kern="100" dirty="0" smtClean="0">
                          <a:effectLst/>
                          <a:latin typeface="標楷體" panose="03000509000000000000" pitchFamily="65" charset="-120"/>
                          <a:ea typeface="標楷體" panose="03000509000000000000" pitchFamily="65" charset="-120"/>
                        </a:rPr>
                        <a:t>B</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特招英語 </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a:t>
                      </a:r>
                    </a:p>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四標示：數</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gridSpan="2">
                  <a:txBody>
                    <a:bodyPr/>
                    <a:lstStyle/>
                    <a:p>
                      <a:pPr marL="0" marR="0" lvl="0" indent="0" algn="ctr" defTabSz="341313" rtl="0" eaLnBrk="1" fontAlgn="base" latinLnBrk="0" hangingPunct="1">
                        <a:lnSpc>
                          <a:spcPct val="100000"/>
                        </a:lnSpc>
                        <a:spcBef>
                          <a:spcPct val="0"/>
                        </a:spcBef>
                        <a:spcAft>
                          <a:spcPct val="0"/>
                        </a:spcAft>
                        <a:buClrTx/>
                        <a:buSzTx/>
                        <a:buFontTx/>
                        <a:buNone/>
                        <a:tabLst/>
                        <a:defRPr/>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38</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175140" name="文字方塊 2"/>
          <p:cNvSpPr txBox="1">
            <a:spLocks noChangeArrowheads="1"/>
          </p:cNvSpPr>
          <p:nvPr/>
        </p:nvSpPr>
        <p:spPr bwMode="auto">
          <a:xfrm>
            <a:off x="1487487" y="6070600"/>
            <a:ext cx="939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solidFill>
                  <a:srgbClr val="FF0000"/>
                </a:solidFill>
              </a:rPr>
              <a:t>1.</a:t>
            </a:r>
            <a:r>
              <a:rPr lang="zh-TW" altLang="en-US" b="1" dirty="0">
                <a:solidFill>
                  <a:srgbClr val="FF0000"/>
                </a:solidFill>
              </a:rPr>
              <a:t>會考成績係指</a:t>
            </a:r>
            <a:r>
              <a:rPr lang="en-US" altLang="zh-TW" b="1" dirty="0">
                <a:solidFill>
                  <a:srgbClr val="FF0000"/>
                </a:solidFill>
              </a:rPr>
              <a:t>107</a:t>
            </a:r>
            <a:r>
              <a:rPr lang="zh-TW" altLang="en-US" b="1" dirty="0">
                <a:solidFill>
                  <a:srgbClr val="FF0000"/>
                </a:solidFill>
              </a:rPr>
              <a:t>年教育會考成績。     </a:t>
            </a:r>
            <a:r>
              <a:rPr lang="en-US" altLang="zh-TW" b="1" dirty="0">
                <a:solidFill>
                  <a:srgbClr val="FF0000"/>
                </a:solidFill>
              </a:rPr>
              <a:t>2.</a:t>
            </a:r>
            <a:r>
              <a:rPr lang="zh-TW" altLang="en-US" b="1" dirty="0">
                <a:solidFill>
                  <a:srgbClr val="FF0000"/>
                </a:solidFill>
              </a:rPr>
              <a:t>詳細內容以簡章為主</a:t>
            </a:r>
          </a:p>
        </p:txBody>
      </p:sp>
      <p:sp>
        <p:nvSpPr>
          <p:cNvPr id="175141" name="標題 1"/>
          <p:cNvSpPr txBox="1">
            <a:spLocks/>
          </p:cNvSpPr>
          <p:nvPr/>
        </p:nvSpPr>
        <p:spPr bwMode="auto">
          <a:xfrm>
            <a:off x="1671638" y="538163"/>
            <a:ext cx="9663112"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a:solidFill>
                  <a:srgbClr val="FF0000"/>
                </a:solidFill>
                <a:latin typeface="標楷體" panose="03000509000000000000" pitchFamily="65" charset="-120"/>
                <a:ea typeface="標楷體" panose="03000509000000000000" pitchFamily="65" charset="-120"/>
              </a:rPr>
              <a:t>2-</a:t>
            </a:r>
            <a:r>
              <a:rPr kumimoji="0" lang="zh-TW" altLang="en-US" sz="3600" dirty="0">
                <a:solidFill>
                  <a:srgbClr val="FF0000"/>
                </a:solidFill>
                <a:latin typeface="標楷體" panose="03000509000000000000" pitchFamily="65" charset="-120"/>
                <a:ea typeface="標楷體" panose="03000509000000000000" pitchFamily="65" charset="-120"/>
              </a:rPr>
              <a:t>臺南區辦理學校</a:t>
            </a:r>
          </a:p>
        </p:txBody>
      </p:sp>
      <p:sp>
        <p:nvSpPr>
          <p:cNvPr id="1751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735BA32-069F-47A8-ACA6-076582E49AD4}" type="slidenum">
              <a:rPr kumimoji="0" lang="zh-TW" altLang="en-US" smtClean="0">
                <a:solidFill>
                  <a:srgbClr val="FEFFFF"/>
                </a:solidFill>
                <a:latin typeface="Century Gothic" panose="020B0502020202020204" pitchFamily="34" charset="0"/>
              </a:rPr>
              <a:pPr/>
              <a:t>110</a:t>
            </a:fld>
            <a:endParaRPr kumimoji="0" lang="zh-TW" altLang="en-US" smtClean="0">
              <a:solidFill>
                <a:srgbClr val="FEFFFF"/>
              </a:solidFill>
              <a:latin typeface="Century Gothic" panose="020B0502020202020204" pitchFamily="34" charset="0"/>
            </a:endParaRPr>
          </a:p>
        </p:txBody>
      </p:sp>
      <p:sp>
        <p:nvSpPr>
          <p:cNvPr id="8" name="文字方塊 7"/>
          <p:cNvSpPr txBox="1">
            <a:spLocks noChangeArrowheads="1"/>
          </p:cNvSpPr>
          <p:nvPr/>
        </p:nvSpPr>
        <p:spPr bwMode="auto">
          <a:xfrm>
            <a:off x="10819021" y="2045235"/>
            <a:ext cx="1044785" cy="3785652"/>
          </a:xfrm>
          <a:prstGeom prst="rect">
            <a:avLst/>
          </a:prstGeom>
          <a:solidFill>
            <a:srgbClr val="00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endPar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375644232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標題 1"/>
          <p:cNvSpPr txBox="1">
            <a:spLocks/>
          </p:cNvSpPr>
          <p:nvPr/>
        </p:nvSpPr>
        <p:spPr bwMode="auto">
          <a:xfrm>
            <a:off x="1467897" y="587003"/>
            <a:ext cx="3278223" cy="76591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0000"/>
                </a:solidFill>
                <a:latin typeface="標楷體" panose="03000509000000000000" pitchFamily="65" charset="-120"/>
                <a:ea typeface="標楷體" panose="03000509000000000000" pitchFamily="65" charset="-120"/>
              </a:rPr>
              <a:t>(</a:t>
            </a:r>
            <a:r>
              <a:rPr kumimoji="0" lang="zh-TW" altLang="en-US" sz="4000" dirty="0">
                <a:solidFill>
                  <a:srgbClr val="FF0000"/>
                </a:solidFill>
                <a:latin typeface="標楷體" panose="03000509000000000000" pitchFamily="65" charset="-120"/>
                <a:ea typeface="標楷體" panose="03000509000000000000" pitchFamily="65" charset="-120"/>
              </a:rPr>
              <a:t>一</a:t>
            </a:r>
            <a:r>
              <a:rPr kumimoji="0" lang="en-US" altLang="zh-TW" sz="4000" dirty="0">
                <a:solidFill>
                  <a:srgbClr val="FF0000"/>
                </a:solidFill>
                <a:latin typeface="標楷體" panose="03000509000000000000" pitchFamily="65" charset="-120"/>
                <a:ea typeface="標楷體" panose="03000509000000000000" pitchFamily="65" charset="-120"/>
              </a:rPr>
              <a:t>)</a:t>
            </a:r>
            <a:r>
              <a:rPr kumimoji="0" lang="zh-TW" altLang="en-US" sz="4000" dirty="0">
                <a:solidFill>
                  <a:srgbClr val="FF0000"/>
                </a:solidFill>
                <a:latin typeface="標楷體" panose="03000509000000000000" pitchFamily="65" charset="-120"/>
                <a:ea typeface="標楷體" panose="03000509000000000000" pitchFamily="65" charset="-120"/>
              </a:rPr>
              <a:t>特色招生</a:t>
            </a:r>
            <a:r>
              <a:rPr kumimoji="0" lang="zh-TW" altLang="en-US" sz="3200" dirty="0">
                <a:solidFill>
                  <a:srgbClr val="FF0000"/>
                </a:solidFill>
                <a:latin typeface="標楷體" panose="03000509000000000000" pitchFamily="65" charset="-120"/>
                <a:ea typeface="標楷體" panose="03000509000000000000" pitchFamily="65" charset="-120"/>
              </a:rPr>
              <a:t>考試分發</a:t>
            </a:r>
            <a:r>
              <a:rPr kumimoji="0" lang="en-US" altLang="zh-TW" sz="3200" dirty="0">
                <a:solidFill>
                  <a:srgbClr val="FF0000"/>
                </a:solidFill>
                <a:latin typeface="標楷體" panose="03000509000000000000" pitchFamily="65" charset="-120"/>
                <a:ea typeface="標楷體" panose="03000509000000000000" pitchFamily="65" charset="-120"/>
              </a:rPr>
              <a:t>3-</a:t>
            </a:r>
            <a:r>
              <a:rPr kumimoji="0" lang="zh-TW" altLang="en-US" sz="3200" dirty="0">
                <a:solidFill>
                  <a:srgbClr val="FF0000"/>
                </a:solidFill>
                <a:latin typeface="標楷體" panose="03000509000000000000" pitchFamily="65" charset="-120"/>
                <a:ea typeface="標楷體" panose="03000509000000000000" pitchFamily="65" charset="-120"/>
              </a:rPr>
              <a:t>各校簡章規定</a:t>
            </a:r>
            <a:r>
              <a:rPr kumimoji="0" lang="en-US" altLang="zh-TW" sz="3200" dirty="0">
                <a:solidFill>
                  <a:srgbClr val="FF0000"/>
                </a:solidFill>
                <a:latin typeface="標楷體" panose="03000509000000000000" pitchFamily="65" charset="-120"/>
                <a:ea typeface="標楷體" panose="03000509000000000000" pitchFamily="65" charset="-120"/>
              </a:rPr>
              <a:t>(</a:t>
            </a:r>
            <a:r>
              <a:rPr kumimoji="0" lang="zh-TW" altLang="en-US" sz="3200" dirty="0">
                <a:solidFill>
                  <a:srgbClr val="FF0000"/>
                </a:solidFill>
                <a:latin typeface="標楷體" panose="03000509000000000000" pitchFamily="65" charset="-120"/>
                <a:ea typeface="標楷體" panose="03000509000000000000" pitchFamily="65" charset="-120"/>
              </a:rPr>
              <a:t>範例</a:t>
            </a:r>
            <a:r>
              <a:rPr kumimoji="0" lang="en-US" altLang="zh-TW" sz="3200" dirty="0">
                <a:solidFill>
                  <a:srgbClr val="FF0000"/>
                </a:solidFill>
                <a:latin typeface="標楷體" panose="03000509000000000000" pitchFamily="65" charset="-120"/>
                <a:ea typeface="標楷體" panose="03000509000000000000" pitchFamily="65" charset="-120"/>
              </a:rPr>
              <a:t>)</a:t>
            </a:r>
            <a:endParaRPr kumimoji="0" lang="zh-TW" altLang="en-US" sz="3200" dirty="0">
              <a:solidFill>
                <a:srgbClr val="FF0000"/>
              </a:solidFill>
              <a:latin typeface="標楷體" panose="03000509000000000000" pitchFamily="65" charset="-120"/>
              <a:ea typeface="標楷體" panose="03000509000000000000" pitchFamily="65" charset="-120"/>
            </a:endParaRPr>
          </a:p>
        </p:txBody>
      </p:sp>
      <p:sp>
        <p:nvSpPr>
          <p:cNvPr id="17715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D6BF57-C340-43B3-B7E6-DE3D49E22551}" type="slidenum">
              <a:rPr kumimoji="0" lang="zh-TW" altLang="en-US" smtClean="0">
                <a:solidFill>
                  <a:srgbClr val="FEFFFF"/>
                </a:solidFill>
                <a:latin typeface="Century Gothic" panose="020B0502020202020204" pitchFamily="34" charset="0"/>
              </a:rPr>
              <a:pPr/>
              <a:t>111</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3"/>
          <a:stretch>
            <a:fillRect/>
          </a:stretch>
        </p:blipFill>
        <p:spPr>
          <a:xfrm>
            <a:off x="4902743" y="68088"/>
            <a:ext cx="6955275" cy="6743700"/>
          </a:xfrm>
          <a:prstGeom prst="rect">
            <a:avLst/>
          </a:prstGeom>
        </p:spPr>
      </p:pic>
      <p:sp>
        <p:nvSpPr>
          <p:cNvPr id="7" name="文字方塊 6"/>
          <p:cNvSpPr txBox="1">
            <a:spLocks noChangeArrowheads="1"/>
          </p:cNvSpPr>
          <p:nvPr/>
        </p:nvSpPr>
        <p:spPr bwMode="auto">
          <a:xfrm>
            <a:off x="704850" y="2804938"/>
            <a:ext cx="4197894" cy="954107"/>
          </a:xfrm>
          <a:prstGeom prst="rect">
            <a:avLst/>
          </a:prstGeom>
          <a:solidFill>
            <a:srgbClr val="00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年度資料為例，</a:t>
            </a:r>
            <a:endPar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extLst>
      <p:ext uri="{BB962C8B-B14F-4D97-AF65-F5344CB8AC3E}">
        <p14:creationId xmlns:p14="http://schemas.microsoft.com/office/powerpoint/2010/main" val="388508727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內容版面配置區 2"/>
          <p:cNvSpPr>
            <a:spLocks noGrp="1"/>
          </p:cNvSpPr>
          <p:nvPr>
            <p:ph idx="1"/>
          </p:nvPr>
        </p:nvSpPr>
        <p:spPr>
          <a:xfrm>
            <a:off x="2498725" y="1470025"/>
            <a:ext cx="8915400" cy="3778250"/>
          </a:xfrm>
        </p:spPr>
        <p:txBody>
          <a:bodyPr/>
          <a:lstStyle/>
          <a:p>
            <a:pPr>
              <a:defRPr/>
            </a:pPr>
            <a:r>
              <a:rPr lang="zh-TW" altLang="en-US" sz="2800" dirty="0">
                <a:solidFill>
                  <a:schemeClr val="tx1"/>
                </a:solidFill>
                <a:latin typeface="華康魏碑體" panose="03000709000000000000" pitchFamily="65" charset="-120"/>
                <a:ea typeface="超研澤粗魏碑" panose="02010609010101010101" pitchFamily="49" charset="-120"/>
              </a:rPr>
              <a:t>學生選填志願時，</a:t>
            </a:r>
            <a:r>
              <a:rPr lang="zh-TW" altLang="en-US" sz="2800" dirty="0">
                <a:solidFill>
                  <a:srgbClr val="FF0000"/>
                </a:solidFill>
                <a:latin typeface="華康魏碑體" panose="03000709000000000000" pitchFamily="65" charset="-120"/>
                <a:ea typeface="超研澤粗魏碑" panose="02010609010101010101" pitchFamily="49" charset="-120"/>
              </a:rPr>
              <a:t>應注意各校所訂定之錄取門檻</a:t>
            </a:r>
            <a:r>
              <a:rPr lang="zh-TW" altLang="en-US" sz="2800" dirty="0">
                <a:latin typeface="華康魏碑體" panose="03000709000000000000" pitchFamily="65" charset="-120"/>
                <a:ea typeface="超研澤粗魏碑" panose="02010609010101010101" pitchFamily="49" charset="-120"/>
              </a:rPr>
              <a:t>，並</a:t>
            </a:r>
            <a:r>
              <a:rPr lang="zh-TW" altLang="en-US" sz="2800" dirty="0">
                <a:solidFill>
                  <a:schemeClr val="tx1"/>
                </a:solidFill>
                <a:latin typeface="華康魏碑體" panose="03000709000000000000" pitchFamily="65" charset="-120"/>
                <a:ea typeface="超研澤粗魏碑" panose="02010609010101010101" pitchFamily="49" charset="-120"/>
              </a:rPr>
              <a:t>詳細閱讀選填志願網頁之說明</a:t>
            </a:r>
            <a:r>
              <a:rPr lang="en-US" altLang="zh-TW" sz="2800" dirty="0">
                <a:solidFill>
                  <a:schemeClr val="tx1"/>
                </a:solidFill>
                <a:latin typeface="華康魏碑體" panose="03000709000000000000" pitchFamily="65" charset="-120"/>
                <a:ea typeface="超研澤粗魏碑" panose="02010609010101010101" pitchFamily="49" charset="-120"/>
              </a:rPr>
              <a:t>:</a:t>
            </a:r>
            <a:r>
              <a:rPr lang="zh-TW" altLang="en-US" sz="2800" dirty="0">
                <a:solidFill>
                  <a:schemeClr val="tx1"/>
                </a:solidFill>
                <a:latin typeface="華康魏碑體" panose="03000709000000000000" pitchFamily="65" charset="-120"/>
                <a:ea typeface="超研澤粗魏碑" panose="02010609010101010101" pitchFamily="49" charset="-120"/>
              </a:rPr>
              <a:t>如「基本資料」、「志願學校科班」及相關其他注意事項，若未遵守其規定，而導致無法正確判讀或形成無效志願時，其後果由報名學生自行負責</a:t>
            </a:r>
          </a:p>
          <a:p>
            <a:pPr>
              <a:defRPr/>
            </a:pPr>
            <a:r>
              <a:rPr lang="zh-TW" altLang="en-US" sz="2800" dirty="0">
                <a:solidFill>
                  <a:schemeClr val="tx1"/>
                </a:solidFill>
                <a:latin typeface="華康魏碑體" panose="03000709000000000000" pitchFamily="65" charset="-120"/>
                <a:ea typeface="超研澤粗魏碑" panose="02010609010101010101" pitchFamily="49" charset="-120"/>
              </a:rPr>
              <a:t>同時參加本區免試入學與特色招生聯合考試分發入學之學生，必須依網頁指示，</a:t>
            </a:r>
            <a:r>
              <a:rPr lang="zh-TW" altLang="en-US" sz="2800" dirty="0">
                <a:solidFill>
                  <a:srgbClr val="FF0000"/>
                </a:solidFill>
                <a:latin typeface="華康魏碑體" panose="03000709000000000000" pitchFamily="65" charset="-120"/>
                <a:ea typeface="超研澤粗魏碑" panose="02010609010101010101" pitchFamily="49" charset="-120"/>
              </a:rPr>
              <a:t>將特色招生志願插列於「免試入學志願學校之前後」或「免試入學志願學校之間」</a:t>
            </a:r>
            <a:r>
              <a:rPr lang="zh-TW" altLang="en-US" sz="2800" dirty="0">
                <a:latin typeface="華康魏碑體" panose="03000709000000000000" pitchFamily="65" charset="-120"/>
                <a:ea typeface="超研澤粗魏碑" panose="02010609010101010101" pitchFamily="49" charset="-120"/>
              </a:rPr>
              <a:t>，</a:t>
            </a:r>
            <a:r>
              <a:rPr lang="zh-TW" altLang="en-US" sz="2800" dirty="0">
                <a:solidFill>
                  <a:schemeClr val="tx1"/>
                </a:solidFill>
                <a:latin typeface="華康魏碑體" panose="03000709000000000000" pitchFamily="65" charset="-120"/>
                <a:ea typeface="超研澤粗魏碑" panose="02010609010101010101" pitchFamily="49" charset="-120"/>
              </a:rPr>
              <a:t>惟不得更改免試志願之順序。</a:t>
            </a:r>
          </a:p>
          <a:p>
            <a:pPr marL="0" indent="0">
              <a:buFont typeface="Wingdings 3" panose="05040102010807070707" pitchFamily="18" charset="2"/>
              <a:buNone/>
              <a:defRPr/>
            </a:pPr>
            <a:endParaRPr lang="zh-TW" altLang="en-US" dirty="0" smtClean="0">
              <a:ea typeface="超研澤粗魏碑" panose="02010609010101010101" pitchFamily="49" charset="-120"/>
            </a:endParaRPr>
          </a:p>
        </p:txBody>
      </p:sp>
      <p:sp>
        <p:nvSpPr>
          <p:cNvPr id="179203" name="標題 1"/>
          <p:cNvSpPr txBox="1">
            <a:spLocks/>
          </p:cNvSpPr>
          <p:nvPr/>
        </p:nvSpPr>
        <p:spPr bwMode="auto">
          <a:xfrm>
            <a:off x="1990725" y="396875"/>
            <a:ext cx="966311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0000"/>
                </a:solidFill>
                <a:latin typeface="標楷體" panose="03000509000000000000" pitchFamily="65" charset="-120"/>
                <a:ea typeface="標楷體" panose="03000509000000000000" pitchFamily="65" charset="-120"/>
              </a:rPr>
              <a:t>(</a:t>
            </a:r>
            <a:r>
              <a:rPr kumimoji="0" lang="zh-TW" altLang="en-US" sz="4000">
                <a:solidFill>
                  <a:srgbClr val="FF0000"/>
                </a:solidFill>
                <a:latin typeface="標楷體" panose="03000509000000000000" pitchFamily="65" charset="-120"/>
                <a:ea typeface="標楷體" panose="03000509000000000000" pitchFamily="65" charset="-120"/>
              </a:rPr>
              <a:t>一</a:t>
            </a:r>
            <a:r>
              <a:rPr kumimoji="0" lang="en-US" altLang="zh-TW" sz="4000">
                <a:solidFill>
                  <a:srgbClr val="FF0000"/>
                </a:solidFill>
                <a:latin typeface="標楷體" panose="03000509000000000000" pitchFamily="65" charset="-120"/>
                <a:ea typeface="標楷體" panose="03000509000000000000" pitchFamily="65" charset="-120"/>
              </a:rPr>
              <a:t>)</a:t>
            </a:r>
            <a:r>
              <a:rPr kumimoji="0" lang="zh-TW" altLang="en-US" sz="4000">
                <a:solidFill>
                  <a:srgbClr val="FF0000"/>
                </a:solidFill>
                <a:latin typeface="標楷體" panose="03000509000000000000" pitchFamily="65" charset="-120"/>
                <a:ea typeface="標楷體" panose="03000509000000000000" pitchFamily="65" charset="-120"/>
              </a:rPr>
              <a:t>特色招生考試分發</a:t>
            </a:r>
            <a:r>
              <a:rPr kumimoji="0" lang="en-US" altLang="zh-TW" sz="4000">
                <a:solidFill>
                  <a:srgbClr val="FF0000"/>
                </a:solidFill>
                <a:latin typeface="標楷體" panose="03000509000000000000" pitchFamily="65" charset="-120"/>
                <a:ea typeface="標楷體" panose="03000509000000000000" pitchFamily="65" charset="-120"/>
              </a:rPr>
              <a:t>4-</a:t>
            </a:r>
            <a:r>
              <a:rPr kumimoji="0" lang="zh-TW" altLang="en-US" sz="4000">
                <a:solidFill>
                  <a:srgbClr val="FF0000"/>
                </a:solidFill>
                <a:latin typeface="標楷體" panose="03000509000000000000" pitchFamily="65" charset="-120"/>
                <a:ea typeface="標楷體" panose="03000509000000000000" pitchFamily="65" charset="-120"/>
              </a:rPr>
              <a:t>分發模式</a:t>
            </a:r>
          </a:p>
        </p:txBody>
      </p:sp>
      <p:sp>
        <p:nvSpPr>
          <p:cNvPr id="1792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450D3E-A1A6-423D-8F81-9370E21366F2}" type="slidenum">
              <a:rPr kumimoji="0" lang="zh-TW" altLang="en-US" smtClean="0">
                <a:solidFill>
                  <a:srgbClr val="FEFFFF"/>
                </a:solidFill>
                <a:latin typeface="Century Gothic" panose="020B0502020202020204" pitchFamily="34" charset="0"/>
              </a:rPr>
              <a:pPr/>
              <a:t>112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7320648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85347"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dirty="0" smtClean="0">
                <a:solidFill>
                  <a:schemeClr val="bg1"/>
                </a:solidFill>
                <a:latin typeface="標楷體" panose="03000509000000000000" pitchFamily="65" charset="-120"/>
                <a:ea typeface="標楷體" panose="03000509000000000000" pitchFamily="65" charset="-120"/>
              </a:rPr>
              <a:t>八、五專招生管道簡介</a:t>
            </a:r>
          </a:p>
        </p:txBody>
      </p:sp>
      <p:pic>
        <p:nvPicPr>
          <p:cNvPr id="18534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021872" y="4575421"/>
            <a:ext cx="8905002" cy="1323439"/>
          </a:xfrm>
          <a:prstGeom prst="rect">
            <a:avLst/>
          </a:prstGeom>
          <a:noFill/>
        </p:spPr>
        <p:txBody>
          <a:bodyPr wrap="none">
            <a:spAutoFit/>
          </a:bodyPr>
          <a:lstStyle/>
          <a:p>
            <a:pPr algn="ctr">
              <a:defRPr/>
            </a:pPr>
            <a:r>
              <a:rPr lang="zh-TW" alt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此部分若孩子有需要，特別留意</a:t>
            </a:r>
            <a:endParaRPr lang="en-US" altLang="zh-TW"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defRPr/>
            </a:pPr>
            <a:r>
              <a:rPr lang="zh-TW" alt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各校教務處宣布配合期程，及相關訊息</a:t>
            </a:r>
          </a:p>
        </p:txBody>
      </p:sp>
      <p:sp>
        <p:nvSpPr>
          <p:cNvPr id="18535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FAACE1-629C-40E0-8B25-A5E2031BCB88}" type="slidenum">
              <a:rPr kumimoji="0" lang="zh-TW" altLang="en-US" smtClean="0">
                <a:solidFill>
                  <a:srgbClr val="FEFFFF"/>
                </a:solidFill>
                <a:latin typeface="Century Gothic" panose="020B0502020202020204" pitchFamily="34" charset="0"/>
              </a:rPr>
              <a:pPr/>
              <a:t>113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772724729"/>
      </p:ext>
    </p:extLst>
  </p:cSld>
  <p:clrMapOvr>
    <a:masterClrMapping/>
  </p:clrMapOvr>
  <p:transition spd="slow">
    <p:wipe dir="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2763" y="533400"/>
            <a:ext cx="8910637" cy="863600"/>
          </a:xfrm>
          <a:solidFill>
            <a:srgbClr val="00FF00"/>
          </a:solidFill>
        </p:spPr>
        <p:txBody>
          <a:bodyPr/>
          <a:lstStyle/>
          <a:p>
            <a:pPr>
              <a:defRPr/>
            </a:pPr>
            <a:r>
              <a:rPr lang="en-US" altLang="zh-TW" sz="4000" dirty="0">
                <a:latin typeface="+mn-ea"/>
                <a:ea typeface="+mn-ea"/>
              </a:rPr>
              <a:t>(</a:t>
            </a:r>
            <a:r>
              <a:rPr lang="zh-TW" altLang="en-US" sz="4000" dirty="0">
                <a:latin typeface="+mn-ea"/>
                <a:ea typeface="+mn-ea"/>
              </a:rPr>
              <a:t>一</a:t>
            </a:r>
            <a:r>
              <a:rPr lang="en-US" altLang="zh-TW" sz="4000" dirty="0">
                <a:latin typeface="+mn-ea"/>
                <a:ea typeface="+mn-ea"/>
              </a:rPr>
              <a:t>)</a:t>
            </a:r>
            <a:r>
              <a:rPr lang="zh-TW" altLang="en-US" sz="4000" dirty="0">
                <a:latin typeface="+mn-ea"/>
                <a:ea typeface="+mn-ea"/>
              </a:rPr>
              <a:t>五專招生升學管道規劃與說明</a:t>
            </a:r>
          </a:p>
        </p:txBody>
      </p:sp>
      <p:sp>
        <p:nvSpPr>
          <p:cNvPr id="188419" name="內容版面配置區 2"/>
          <p:cNvSpPr>
            <a:spLocks noGrp="1"/>
          </p:cNvSpPr>
          <p:nvPr>
            <p:ph idx="1"/>
          </p:nvPr>
        </p:nvSpPr>
        <p:spPr>
          <a:xfrm>
            <a:off x="1782763" y="1517177"/>
            <a:ext cx="9921875" cy="5136542"/>
          </a:xfrm>
        </p:spPr>
        <p:txBody>
          <a:bodyPr/>
          <a:lstStyle/>
          <a:p>
            <a:r>
              <a:rPr lang="zh-TW" altLang="en-US" sz="3600" dirty="0" smtClean="0"/>
              <a:t>升學管道規劃</a:t>
            </a:r>
          </a:p>
          <a:p>
            <a:pPr lvl="1"/>
            <a:r>
              <a:rPr lang="zh-TW" altLang="en-US" sz="2800" b="1" dirty="0" smtClean="0">
                <a:solidFill>
                  <a:srgbClr val="FF0000"/>
                </a:solidFill>
                <a:latin typeface="+mn-ea"/>
              </a:rPr>
              <a:t>五專優先免試</a:t>
            </a:r>
            <a:endParaRPr lang="en-US" altLang="zh-TW" sz="2800" b="1" dirty="0" smtClean="0">
              <a:solidFill>
                <a:srgbClr val="FF0000"/>
              </a:solidFill>
              <a:latin typeface="+mn-ea"/>
            </a:endParaRPr>
          </a:p>
          <a:p>
            <a:pPr lvl="1"/>
            <a:r>
              <a:rPr lang="zh-TW" altLang="en-US" sz="2800" b="1" dirty="0" smtClean="0">
                <a:solidFill>
                  <a:srgbClr val="FF0000"/>
                </a:solidFill>
                <a:latin typeface="+mn-ea"/>
              </a:rPr>
              <a:t>五專免試入學</a:t>
            </a:r>
            <a:endParaRPr lang="en-US" altLang="zh-TW" sz="2800" b="1" dirty="0" smtClean="0">
              <a:solidFill>
                <a:srgbClr val="FF0000"/>
              </a:solidFill>
              <a:latin typeface="+mn-ea"/>
            </a:endParaRPr>
          </a:p>
          <a:p>
            <a:pPr lvl="1"/>
            <a:r>
              <a:rPr lang="zh-TW" altLang="en-US" sz="2800" b="1" u="sng" dirty="0" smtClean="0">
                <a:solidFill>
                  <a:srgbClr val="00B050"/>
                </a:solidFill>
              </a:rPr>
              <a:t>特色招生甄選入學</a:t>
            </a:r>
            <a:r>
              <a:rPr lang="en-US" altLang="zh-TW" sz="2800" b="1" u="sng" dirty="0" smtClean="0">
                <a:solidFill>
                  <a:srgbClr val="00B050"/>
                </a:solidFill>
              </a:rPr>
              <a:t>(</a:t>
            </a:r>
            <a:r>
              <a:rPr lang="zh-TW" altLang="en-US" sz="2800" b="1" u="sng" dirty="0" smtClean="0">
                <a:solidFill>
                  <a:srgbClr val="00B050"/>
                </a:solidFill>
              </a:rPr>
              <a:t>臺南應用科大、東方設計</a:t>
            </a:r>
            <a:r>
              <a:rPr lang="en-US" altLang="zh-TW" sz="2800" b="1" u="sng" dirty="0" smtClean="0">
                <a:solidFill>
                  <a:srgbClr val="00B050"/>
                </a:solidFill>
              </a:rPr>
              <a:t>2</a:t>
            </a:r>
            <a:r>
              <a:rPr lang="zh-TW" altLang="en-US" sz="2800" b="1" u="sng" dirty="0" smtClean="0">
                <a:solidFill>
                  <a:srgbClr val="00B050"/>
                </a:solidFill>
              </a:rPr>
              <a:t>校</a:t>
            </a:r>
            <a:r>
              <a:rPr lang="en-US" altLang="zh-TW" sz="2800" b="1" u="sng" dirty="0" smtClean="0">
                <a:solidFill>
                  <a:srgbClr val="00B050"/>
                </a:solidFill>
              </a:rPr>
              <a:t>4</a:t>
            </a:r>
            <a:r>
              <a:rPr lang="zh-TW" altLang="en-US" sz="2800" b="1" u="sng" dirty="0" smtClean="0">
                <a:solidFill>
                  <a:srgbClr val="00B050"/>
                </a:solidFill>
              </a:rPr>
              <a:t>系</a:t>
            </a:r>
            <a:r>
              <a:rPr lang="en-US" altLang="zh-TW" sz="2800" b="1" u="sng" dirty="0" smtClean="0">
                <a:solidFill>
                  <a:srgbClr val="00B050"/>
                </a:solidFill>
              </a:rPr>
              <a:t>)</a:t>
            </a:r>
          </a:p>
          <a:p>
            <a:pPr lvl="1"/>
            <a:r>
              <a:rPr lang="en-US" altLang="zh-TW" sz="2800" dirty="0">
                <a:solidFill>
                  <a:schemeClr val="tx1"/>
                </a:solidFill>
              </a:rPr>
              <a:t>107</a:t>
            </a:r>
            <a:r>
              <a:rPr lang="zh-TW" altLang="en-US" sz="2800" dirty="0">
                <a:solidFill>
                  <a:schemeClr val="tx1"/>
                </a:solidFill>
              </a:rPr>
              <a:t>學年度五專名額不再</a:t>
            </a:r>
            <a:r>
              <a:rPr lang="zh-TW" altLang="en-US" sz="2800" dirty="0" smtClean="0">
                <a:solidFill>
                  <a:schemeClr val="tx1"/>
                </a:solidFill>
              </a:rPr>
              <a:t>納入臺南區高中</a:t>
            </a:r>
            <a:r>
              <a:rPr lang="zh-TW" altLang="en-US" sz="2800" dirty="0">
                <a:solidFill>
                  <a:schemeClr val="tx1"/>
                </a:solidFill>
              </a:rPr>
              <a:t>職免試</a:t>
            </a:r>
            <a:endParaRPr lang="zh-TW" altLang="en-US" sz="2800" dirty="0" smtClean="0">
              <a:solidFill>
                <a:schemeClr val="tx1"/>
              </a:solidFill>
            </a:endParaRPr>
          </a:p>
          <a:p>
            <a:r>
              <a:rPr lang="zh-TW" altLang="en-US" sz="3600" dirty="0" smtClean="0"/>
              <a:t>升學管道辦理順序</a:t>
            </a:r>
          </a:p>
          <a:p>
            <a:pPr lvl="1"/>
            <a:r>
              <a:rPr lang="zh-TW" altLang="en-US" sz="2800" dirty="0" smtClean="0">
                <a:solidFill>
                  <a:srgbClr val="FF0000"/>
                </a:solidFill>
              </a:rPr>
              <a:t>特色招生甄選入學</a:t>
            </a:r>
            <a:r>
              <a:rPr lang="en-US" altLang="zh-TW" sz="2800" dirty="0" smtClean="0">
                <a:solidFill>
                  <a:srgbClr val="FF0000"/>
                </a:solidFill>
                <a:sym typeface="Wingdings" panose="05000000000000000000" pitchFamily="2" charset="2"/>
              </a:rPr>
              <a:t></a:t>
            </a:r>
            <a:r>
              <a:rPr lang="zh-TW" altLang="en-US" sz="2800" dirty="0" smtClean="0">
                <a:solidFill>
                  <a:srgbClr val="FF0000"/>
                </a:solidFill>
                <a:sym typeface="Wingdings" panose="05000000000000000000" pitchFamily="2" charset="2"/>
              </a:rPr>
              <a:t>優先免試</a:t>
            </a:r>
            <a:r>
              <a:rPr lang="en-US" altLang="zh-TW" sz="2800" dirty="0" smtClean="0">
                <a:solidFill>
                  <a:srgbClr val="FF0000"/>
                </a:solidFill>
                <a:sym typeface="Wingdings" panose="05000000000000000000" pitchFamily="2" charset="2"/>
              </a:rPr>
              <a:t></a:t>
            </a:r>
            <a:r>
              <a:rPr lang="zh-TW" altLang="en-US" sz="2800" dirty="0" smtClean="0">
                <a:solidFill>
                  <a:srgbClr val="FF0000"/>
                </a:solidFill>
              </a:rPr>
              <a:t>免試入學</a:t>
            </a:r>
            <a:r>
              <a:rPr lang="zh-TW" altLang="en-US" sz="2800" dirty="0" smtClean="0"/>
              <a:t>。</a:t>
            </a:r>
          </a:p>
          <a:p>
            <a:pPr lvl="1"/>
            <a:r>
              <a:rPr lang="zh-TW" altLang="en-US" sz="2800" dirty="0" smtClean="0"/>
              <a:t>免試入學招生後仍有待招生名額者，得報教育部核定辦理</a:t>
            </a:r>
            <a:r>
              <a:rPr lang="zh-TW" altLang="en-US" sz="2800" dirty="0" smtClean="0">
                <a:solidFill>
                  <a:srgbClr val="FF0000"/>
                </a:solidFill>
              </a:rPr>
              <a:t>免試續招</a:t>
            </a:r>
            <a:r>
              <a:rPr lang="zh-TW" altLang="en-US" sz="2800" dirty="0" smtClean="0"/>
              <a:t>。</a:t>
            </a:r>
            <a:endParaRPr lang="zh-TW" altLang="en-US" sz="3600" dirty="0" smtClean="0"/>
          </a:p>
        </p:txBody>
      </p:sp>
      <p:sp>
        <p:nvSpPr>
          <p:cNvPr id="18842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47B1FA-0A16-4FDC-964D-2A78A5D0DC8D}" type="slidenum">
              <a:rPr kumimoji="0" lang="zh-TW" altLang="en-US" smtClean="0">
                <a:solidFill>
                  <a:srgbClr val="FEFFFF"/>
                </a:solidFill>
                <a:latin typeface="Century Gothic" panose="020B0502020202020204" pitchFamily="34" charset="0"/>
              </a:rPr>
              <a:pPr/>
              <a:t>114</a:t>
            </a:fld>
            <a:endParaRPr kumimoji="0" lang="zh-TW" altLang="en-US" smtClean="0">
              <a:solidFill>
                <a:srgbClr val="FEFFFF"/>
              </a:solidFill>
              <a:latin typeface="Century Gothic" panose="020B0502020202020204" pitchFamily="34" charset="0"/>
            </a:endParaRPr>
          </a:p>
        </p:txBody>
      </p:sp>
      <p:sp>
        <p:nvSpPr>
          <p:cNvPr id="5" name="圓角矩形 4"/>
          <p:cNvSpPr/>
          <p:nvPr/>
        </p:nvSpPr>
        <p:spPr>
          <a:xfrm>
            <a:off x="9606082" y="1722783"/>
            <a:ext cx="1923310" cy="112124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t>音樂美術舞蹈</a:t>
            </a:r>
            <a:endParaRPr lang="zh-TW" altLang="en-US" sz="3200" dirty="0"/>
          </a:p>
        </p:txBody>
      </p:sp>
      <p:sp>
        <p:nvSpPr>
          <p:cNvPr id="3" name="向右箭號 2"/>
          <p:cNvSpPr/>
          <p:nvPr/>
        </p:nvSpPr>
        <p:spPr>
          <a:xfrm rot="18487345">
            <a:off x="10121104" y="2977090"/>
            <a:ext cx="450574" cy="209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8884602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2875772473"/>
              </p:ext>
            </p:extLst>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637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EE3D136-6E33-4140-A099-410196A00079}" type="slidenum">
              <a:rPr kumimoji="0" lang="zh-TW" altLang="en-US" smtClean="0">
                <a:solidFill>
                  <a:srgbClr val="FEFFFF"/>
                </a:solidFill>
                <a:latin typeface="Century Gothic" panose="020B0502020202020204" pitchFamily="34" charset="0"/>
              </a:rPr>
              <a:pPr/>
              <a:t>115</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61514041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5" name="矩形 34"/>
          <p:cNvSpPr/>
          <p:nvPr/>
        </p:nvSpPr>
        <p:spPr>
          <a:xfrm>
            <a:off x="5572125" y="1485900"/>
            <a:ext cx="3757613" cy="939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7" name="橢圓 36"/>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9401175" y="923925"/>
            <a:ext cx="658813" cy="18923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一次</a:t>
            </a:r>
            <a:r>
              <a:rPr lang="en-US" altLang="zh-TW" sz="2400" dirty="0">
                <a:solidFill>
                  <a:prstClr val="white"/>
                </a:solidFill>
                <a:latin typeface="華康粗圓體" pitchFamily="49" charset="-120"/>
                <a:ea typeface="華康粗圓體" pitchFamily="49" charset="-120"/>
              </a:rPr>
              <a:t/>
            </a:r>
            <a:br>
              <a:rPr lang="en-US" altLang="zh-TW" sz="2400" dirty="0">
                <a:solidFill>
                  <a:prstClr val="white"/>
                </a:solidFill>
                <a:latin typeface="華康粗圓體" pitchFamily="49" charset="-120"/>
                <a:ea typeface="華康粗圓體" pitchFamily="49" charset="-120"/>
              </a:rPr>
            </a:br>
            <a:r>
              <a:rPr lang="zh-TW" altLang="en-US" sz="2400" dirty="0">
                <a:solidFill>
                  <a:prstClr val="white"/>
                </a:solidFill>
                <a:latin typeface="華康粗圓體" pitchFamily="49" charset="-120"/>
                <a:ea typeface="華康粗圓體" pitchFamily="49" charset="-120"/>
              </a:rPr>
              <a:t>分發</a:t>
            </a:r>
          </a:p>
        </p:txBody>
      </p:sp>
      <p:sp>
        <p:nvSpPr>
          <p:cNvPr id="45" name="圓角矩形 44"/>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smtClean="0">
                <a:solidFill>
                  <a:prstClr val="white"/>
                </a:solidFill>
                <a:latin typeface="華康粗圓體" pitchFamily="49" charset="-120"/>
                <a:ea typeface="華康粗圓體" pitchFamily="49" charset="-120"/>
              </a:rPr>
              <a:t>(7</a:t>
            </a:r>
            <a:r>
              <a:rPr lang="zh-TW" altLang="en-US" sz="2000" dirty="0" smtClean="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smtClean="0">
                <a:solidFill>
                  <a:prstClr val="white"/>
                </a:solidFill>
                <a:latin typeface="華康粗圓體" pitchFamily="49" charset="-120"/>
                <a:ea typeface="華康粗圓體" pitchFamily="49" charset="-120"/>
              </a:rPr>
              <a:t>五專</a:t>
            </a:r>
            <a:endParaRPr lang="en-US" altLang="zh-TW" sz="2400" dirty="0" smtClean="0">
              <a:solidFill>
                <a:prstClr val="white"/>
              </a:solidFill>
              <a:latin typeface="華康粗圓體" pitchFamily="49" charset="-120"/>
              <a:ea typeface="華康粗圓體" pitchFamily="49" charset="-120"/>
            </a:endParaRPr>
          </a:p>
          <a:p>
            <a:pPr algn="ctr">
              <a:defRPr/>
            </a:pPr>
            <a:r>
              <a:rPr lang="zh-TW" altLang="en-US" sz="2400" dirty="0" smtClean="0">
                <a:solidFill>
                  <a:prstClr val="white"/>
                </a:solidFill>
                <a:latin typeface="華康粗圓體" pitchFamily="49" charset="-120"/>
                <a:ea typeface="華康粗圓體" pitchFamily="49" charset="-120"/>
              </a:rPr>
              <a:t>優先免試</a:t>
            </a:r>
            <a:endParaRPr lang="zh-TW" altLang="en-US" sz="2400" dirty="0">
              <a:solidFill>
                <a:prstClr val="white"/>
              </a:solidFill>
              <a:latin typeface="華康粗圓體" pitchFamily="49" charset="-120"/>
              <a:ea typeface="華康粗圓體" pitchFamily="49" charset="-120"/>
            </a:endParaRPr>
          </a:p>
        </p:txBody>
      </p:sp>
      <p:sp>
        <p:nvSpPr>
          <p:cNvPr id="55" name="圓角矩形 54"/>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smtClean="0">
                <a:solidFill>
                  <a:prstClr val="white"/>
                </a:solidFill>
                <a:latin typeface="華康粗圓體" pitchFamily="49" charset="-120"/>
                <a:ea typeface="華康粗圓體" pitchFamily="49" charset="-120"/>
              </a:rPr>
              <a:t>五專</a:t>
            </a:r>
            <a:endParaRPr lang="en-US" altLang="zh-TW" sz="2400" dirty="0" smtClean="0">
              <a:solidFill>
                <a:prstClr val="white"/>
              </a:solidFill>
              <a:latin typeface="華康粗圓體" pitchFamily="49" charset="-120"/>
              <a:ea typeface="華康粗圓體" pitchFamily="49" charset="-120"/>
            </a:endParaRPr>
          </a:p>
          <a:p>
            <a:pPr algn="ctr">
              <a:defRPr/>
            </a:pPr>
            <a:r>
              <a:rPr lang="zh-TW" altLang="en-US" sz="2400" dirty="0" smtClean="0">
                <a:solidFill>
                  <a:prstClr val="white"/>
                </a:solidFill>
                <a:latin typeface="華康粗圓體" pitchFamily="49" charset="-120"/>
                <a:ea typeface="華康粗圓體" pitchFamily="49" charset="-120"/>
              </a:rPr>
              <a:t>聯合免試</a:t>
            </a:r>
            <a:endParaRPr lang="zh-TW" altLang="en-US" sz="2400" dirty="0">
              <a:solidFill>
                <a:prstClr val="white"/>
              </a:solidFill>
              <a:latin typeface="華康粗圓體" pitchFamily="49" charset="-120"/>
              <a:ea typeface="華康粗圓體" pitchFamily="49" charset="-120"/>
            </a:endParaRPr>
          </a:p>
        </p:txBody>
      </p:sp>
      <p:sp>
        <p:nvSpPr>
          <p:cNvPr id="33" name="圓角矩形 32"/>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smtClean="0">
                <a:solidFill>
                  <a:prstClr val="white"/>
                </a:solidFill>
                <a:latin typeface="華康粗圓體" pitchFamily="49" charset="-120"/>
                <a:ea typeface="華康粗圓體" pitchFamily="49" charset="-120"/>
              </a:rPr>
              <a:t>五專特色</a:t>
            </a:r>
            <a:r>
              <a:rPr lang="zh-TW" altLang="en-US" sz="2400" dirty="0">
                <a:solidFill>
                  <a:prstClr val="white"/>
                </a:solidFill>
                <a:latin typeface="華康粗圓體" pitchFamily="49" charset="-120"/>
                <a:ea typeface="華康粗圓體" pitchFamily="49" charset="-120"/>
              </a:rPr>
              <a:t>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18947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1E04231-370B-48DE-92A7-14129FA63F6E}" type="slidenum">
              <a:rPr kumimoji="0" lang="zh-TW" altLang="en-US" smtClean="0">
                <a:solidFill>
                  <a:srgbClr val="FEFFFF"/>
                </a:solidFill>
                <a:latin typeface="Century Gothic" panose="020B0502020202020204" pitchFamily="34" charset="0"/>
              </a:rPr>
              <a:pPr/>
              <a:t>116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28239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par>
                                <p:cTn id="72" presetID="42"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randombar(horizontal)">
                                      <p:cBhvr>
                                        <p:cTn id="86" dur="500"/>
                                        <p:tgtEl>
                                          <p:spTgt spid="47"/>
                                        </p:tgtEl>
                                      </p:cBhvr>
                                    </p:animEffect>
                                  </p:childTnLst>
                                </p:cTn>
                              </p:par>
                              <p:par>
                                <p:cTn id="87" presetID="14" presetClass="entr" presetSubtype="1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randombar(horizontal)">
                                      <p:cBhvr>
                                        <p:cTn id="89" dur="500"/>
                                        <p:tgtEl>
                                          <p:spTgt spid="45"/>
                                        </p:tgtEl>
                                      </p:cBhvr>
                                    </p:animEffect>
                                  </p:childTnLst>
                                </p:cTn>
                              </p:par>
                              <p:par>
                                <p:cTn id="90" presetID="14" presetClass="entr" presetSubtype="1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randombar(horizontal)">
                                      <p:cBhvr>
                                        <p:cTn id="92" dur="500"/>
                                        <p:tgtEl>
                                          <p:spTgt spid="51"/>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randombar(horizontal)">
                                      <p:cBhvr>
                                        <p:cTn id="95" dur="500"/>
                                        <p:tgtEl>
                                          <p:spTgt spid="52"/>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randombar(horizontal)">
                                      <p:cBhvr>
                                        <p:cTn id="98" dur="500"/>
                                        <p:tgtEl>
                                          <p:spTgt spid="53"/>
                                        </p:tgtEl>
                                      </p:cBhvr>
                                    </p:animEffect>
                                  </p:childTnLst>
                                </p:cTn>
                              </p:par>
                              <p:par>
                                <p:cTn id="99" presetID="14" presetClass="entr" presetSubtype="10" fill="hold"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randombar(horizontal)">
                                      <p:cBhvr>
                                        <p:cTn id="101" dur="500"/>
                                        <p:tgtEl>
                                          <p:spTgt spid="54"/>
                                        </p:tgtEl>
                                      </p:cBhvr>
                                    </p:animEffect>
                                  </p:childTnLst>
                                </p:cTn>
                              </p:par>
                              <p:par>
                                <p:cTn id="102" presetID="14" presetClass="entr" presetSubtype="10"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randombar(horizontal)">
                                      <p:cBhvr>
                                        <p:cTn id="104" dur="500"/>
                                        <p:tgtEl>
                                          <p:spTgt spid="55"/>
                                        </p:tgtEl>
                                      </p:cBhvr>
                                    </p:animEffect>
                                  </p:childTnLst>
                                </p:cTn>
                              </p:par>
                              <p:par>
                                <p:cTn id="105" presetID="14" presetClass="entr" presetSubtype="1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randombar(horizontal)">
                                      <p:cBhvr>
                                        <p:cTn id="107" dur="500"/>
                                        <p:tgtEl>
                                          <p:spTgt spid="56"/>
                                        </p:tgtEl>
                                      </p:cBhvr>
                                    </p:animEffect>
                                  </p:childTnLst>
                                </p:cTn>
                              </p:par>
                              <p:par>
                                <p:cTn id="108" presetID="14" presetClass="entr" presetSubtype="1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randombar(horizontal)">
                                      <p:cBhvr>
                                        <p:cTn id="1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5" grpId="0" animBg="1"/>
      <p:bldP spid="37" grpId="0" animBg="1"/>
      <p:bldP spid="40" grpId="0"/>
      <p:bldP spid="47" grpId="0" animBg="1"/>
      <p:bldP spid="52" grpId="0" animBg="1"/>
      <p:bldP spid="5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內容版面配置區 2"/>
          <p:cNvSpPr>
            <a:spLocks noGrp="1"/>
          </p:cNvSpPr>
          <p:nvPr>
            <p:ph idx="1"/>
          </p:nvPr>
        </p:nvSpPr>
        <p:spPr>
          <a:xfrm>
            <a:off x="1766888" y="1692275"/>
            <a:ext cx="9921875" cy="3778250"/>
          </a:xfrm>
        </p:spPr>
        <p:txBody>
          <a:bodyPr/>
          <a:lstStyle/>
          <a:p>
            <a:r>
              <a:rPr lang="zh-TW" altLang="en-US" sz="3600" dirty="0" smtClean="0"/>
              <a:t>國中畢業生可同時報名高中高職、五專免試入學及特色招生入學，但僅能擇一校報到。</a:t>
            </a:r>
            <a:endParaRPr lang="en-US" altLang="zh-TW" sz="3600" dirty="0" smtClean="0"/>
          </a:p>
          <a:p>
            <a:endParaRPr lang="en-US" altLang="zh-TW" sz="3600" dirty="0" smtClean="0"/>
          </a:p>
          <a:p>
            <a:r>
              <a:rPr lang="zh-TW" altLang="en-US" sz="3600" dirty="0" smtClean="0"/>
              <a:t>每位學生皆可參加五專之優先免試、聯合免試和特色招生甄選入學，經錄取報到之學生，未依時間規定放棄者，不得報名免試續招。</a:t>
            </a:r>
          </a:p>
        </p:txBody>
      </p:sp>
      <p:sp>
        <p:nvSpPr>
          <p:cNvPr id="5"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二</a:t>
            </a:r>
            <a:r>
              <a:rPr kumimoji="0" lang="en-US" altLang="zh-TW" sz="4000" dirty="0">
                <a:latin typeface="+mn-ea"/>
                <a:ea typeface="+mn-ea"/>
              </a:rPr>
              <a:t>)</a:t>
            </a:r>
            <a:r>
              <a:rPr kumimoji="0" lang="zh-TW" altLang="en-US" sz="4000" dirty="0">
                <a:latin typeface="+mn-ea"/>
                <a:ea typeface="+mn-ea"/>
              </a:rPr>
              <a:t>五專招生升學管道重要規範事項</a:t>
            </a:r>
          </a:p>
        </p:txBody>
      </p:sp>
      <p:sp>
        <p:nvSpPr>
          <p:cNvPr id="1904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6F7F388-81E3-46E9-A315-0FCD1E7442AF}" type="slidenum">
              <a:rPr kumimoji="0" lang="zh-TW" altLang="en-US" smtClean="0">
                <a:solidFill>
                  <a:srgbClr val="FEFFFF"/>
                </a:solidFill>
                <a:latin typeface="Century Gothic" panose="020B0502020202020204" pitchFamily="34" charset="0"/>
              </a:rPr>
              <a:pPr/>
              <a:t>117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937647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614489"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招生學校</a:t>
            </a:r>
            <a:endParaRPr kumimoji="0" lang="zh-TW" altLang="en-US" sz="4000" dirty="0">
              <a:latin typeface="+mn-ea"/>
              <a:ea typeface="+mn-ea"/>
            </a:endParaRPr>
          </a:p>
        </p:txBody>
      </p:sp>
      <p:graphicFrame>
        <p:nvGraphicFramePr>
          <p:cNvPr id="6" name="表格 5"/>
          <p:cNvGraphicFramePr>
            <a:graphicFrameLocks noGrp="1"/>
          </p:cNvGraphicFramePr>
          <p:nvPr/>
        </p:nvGraphicFramePr>
        <p:xfrm>
          <a:off x="531813" y="1620373"/>
          <a:ext cx="11373397" cy="4973320"/>
        </p:xfrm>
        <a:graphic>
          <a:graphicData uri="http://schemas.openxmlformats.org/drawingml/2006/table">
            <a:tbl>
              <a:tblPr firstRow="1" bandRow="1">
                <a:tableStyleId>{5C22544A-7EE6-4342-B048-85BDC9FD1C3A}</a:tableStyleId>
              </a:tblPr>
              <a:tblGrid>
                <a:gridCol w="706111">
                  <a:extLst>
                    <a:ext uri="{9D8B030D-6E8A-4147-A177-3AD203B41FA5}">
                      <a16:colId xmlns:a16="http://schemas.microsoft.com/office/drawing/2014/main" val="20000"/>
                    </a:ext>
                  </a:extLst>
                </a:gridCol>
                <a:gridCol w="2010964">
                  <a:extLst>
                    <a:ext uri="{9D8B030D-6E8A-4147-A177-3AD203B41FA5}">
                      <a16:colId xmlns:a16="http://schemas.microsoft.com/office/drawing/2014/main" val="20001"/>
                    </a:ext>
                  </a:extLst>
                </a:gridCol>
                <a:gridCol w="696685">
                  <a:extLst>
                    <a:ext uri="{9D8B030D-6E8A-4147-A177-3AD203B41FA5}">
                      <a16:colId xmlns:a16="http://schemas.microsoft.com/office/drawing/2014/main" val="20002"/>
                    </a:ext>
                  </a:extLst>
                </a:gridCol>
                <a:gridCol w="1699073">
                  <a:extLst>
                    <a:ext uri="{9D8B030D-6E8A-4147-A177-3AD203B41FA5}">
                      <a16:colId xmlns:a16="http://schemas.microsoft.com/office/drawing/2014/main" val="20003"/>
                    </a:ext>
                  </a:extLst>
                </a:gridCol>
                <a:gridCol w="785602">
                  <a:extLst>
                    <a:ext uri="{9D8B030D-6E8A-4147-A177-3AD203B41FA5}">
                      <a16:colId xmlns:a16="http://schemas.microsoft.com/office/drawing/2014/main" val="20004"/>
                    </a:ext>
                  </a:extLst>
                </a:gridCol>
                <a:gridCol w="2087325">
                  <a:extLst>
                    <a:ext uri="{9D8B030D-6E8A-4147-A177-3AD203B41FA5}">
                      <a16:colId xmlns:a16="http://schemas.microsoft.com/office/drawing/2014/main" val="20005"/>
                    </a:ext>
                  </a:extLst>
                </a:gridCol>
                <a:gridCol w="687977">
                  <a:extLst>
                    <a:ext uri="{9D8B030D-6E8A-4147-A177-3AD203B41FA5}">
                      <a16:colId xmlns:a16="http://schemas.microsoft.com/office/drawing/2014/main" val="20006"/>
                    </a:ext>
                  </a:extLst>
                </a:gridCol>
                <a:gridCol w="2699660">
                  <a:extLst>
                    <a:ext uri="{9D8B030D-6E8A-4147-A177-3AD203B41FA5}">
                      <a16:colId xmlns:a16="http://schemas.microsoft.com/office/drawing/2014/main" val="20007"/>
                    </a:ext>
                  </a:extLst>
                </a:gridCol>
              </a:tblGrid>
              <a:tr h="370840">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00"/>
                  </a:ext>
                </a:extLst>
              </a:tr>
              <a:tr h="370840">
                <a:tc>
                  <a:txBody>
                    <a:bodyPr/>
                    <a:lstStyle/>
                    <a:p>
                      <a:pPr algn="ctr">
                        <a:lnSpc>
                          <a:spcPts val="2300"/>
                        </a:lnSpc>
                      </a:pPr>
                      <a:r>
                        <a:rPr lang="en-US" altLang="zh-TW" dirty="0" smtClean="0">
                          <a:latin typeface="Book Antiqua" panose="02040602050305030304" pitchFamily="18" charset="0"/>
                          <a:ea typeface="標楷體" panose="03000509000000000000" pitchFamily="65" charset="-120"/>
                        </a:rPr>
                        <a:t>104</a:t>
                      </a:r>
                      <a:endParaRPr lang="zh-TW" altLang="en-US" dirty="0">
                        <a:latin typeface="Book Antiqua" panose="02040602050305030304" pitchFamily="18" charset="0"/>
                        <a:ea typeface="標楷體" panose="03000509000000000000" pitchFamily="65" charset="-120"/>
                      </a:endParaRPr>
                    </a:p>
                  </a:txBody>
                  <a:tcPr/>
                </a:tc>
                <a:tc>
                  <a:txBody>
                    <a:bodyPr/>
                    <a:lstStyle/>
                    <a:p>
                      <a:pPr>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211</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正修科技大學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245</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致理科技大學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603</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spcAft>
                          <a:spcPts val="0"/>
                        </a:spcAft>
                      </a:pPr>
                      <a:r>
                        <a:rPr 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仁德醫護管理專科學校</a:t>
                      </a:r>
                    </a:p>
                  </a:txBody>
                  <a:tcPr marL="68580" marR="68580" marT="3810" marB="3810" anchor="ctr"/>
                </a:tc>
                <a:extLst>
                  <a:ext uri="{0D108BD9-81ED-4DB2-BD59-A6C34878D82A}">
                    <a16:rowId xmlns:a16="http://schemas.microsoft.com/office/drawing/2014/main" val="10001"/>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國立高雄應用科技大學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聖約翰科技大學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宏國德霖科技大學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樹人醫護管理專科學校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2"/>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國立虎尾科技大學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中華醫事科技大學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東方設計大學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3"/>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台北海洋科技大學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耕莘健康管理專科學校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4"/>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國立澎湖科技大學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美和科技大學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南亞技術學院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敏惠醫護管理專科學校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5"/>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國立高雄餐旅大學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蘭陽技術學院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育英醫護管理專科學校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6"/>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國立臺中科技大學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臺北城市科技大學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黎明技術學院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崇仁醫護管理專科學校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7"/>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國立臺北商業大學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醒吾科技大學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經國管理暨健康學院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聖母醫護管理專科學校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8"/>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南臺科技大學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文藻外語大學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大同技術學院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新生醫護管理專科學校</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9"/>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龍華科技大學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國立臺南護理專科學校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832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康寧大學</a:t>
                      </a: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（康寧醫護暨管理專科學校）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10"/>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輔英科技大學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華夏科技大學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國立臺東專科學校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gridSpan="2">
                  <a:txBody>
                    <a:bodyPr/>
                    <a:lstStyle/>
                    <a:p>
                      <a:endParaRPr lang="zh-TW" altLang="en-US" dirty="0">
                        <a:latin typeface="Book Antiqua" panose="02040602050305030304" pitchFamily="18" charset="0"/>
                        <a:ea typeface="標楷體" panose="03000509000000000000" pitchFamily="65" charset="-120"/>
                      </a:endParaRPr>
                    </a:p>
                  </a:txBody>
                  <a:tcPr>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11"/>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弘光科技大學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慈濟科技大學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馬偕醫護管理專科學校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gridSpan="2">
                  <a:txBody>
                    <a:bodyPr/>
                    <a:lstStyle/>
                    <a:p>
                      <a:endParaRPr lang="zh-TW" altLang="en-US" dirty="0">
                        <a:latin typeface="Book Antiqua" panose="02040602050305030304" pitchFamily="18" charset="0"/>
                        <a:ea typeface="標楷體" panose="03000509000000000000" pitchFamily="65" charset="-120"/>
                      </a:endParaRPr>
                    </a:p>
                  </a:txBody>
                  <a:tcPr>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12"/>
                  </a:ext>
                </a:extLst>
              </a:tr>
            </a:tbl>
          </a:graphicData>
        </a:graphic>
      </p:graphicFrame>
      <p:sp>
        <p:nvSpPr>
          <p:cNvPr id="191492"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a:latin typeface="Book Antiqua" panose="02040602050305030304" pitchFamily="18" charset="0"/>
                <a:ea typeface="標楷體" panose="03000509000000000000" pitchFamily="65" charset="-120"/>
              </a:rPr>
              <a:t>107</a:t>
            </a:r>
            <a:r>
              <a:rPr lang="zh-TW" altLang="en-US" sz="2000" b="1">
                <a:latin typeface="Book Antiqua" panose="02040602050305030304" pitchFamily="18" charset="0"/>
                <a:ea typeface="標楷體" panose="03000509000000000000" pitchFamily="65" charset="-120"/>
              </a:rPr>
              <a:t>學年度五專優先免試入學各招生學校（計</a:t>
            </a:r>
            <a:r>
              <a:rPr lang="en-US" altLang="zh-TW" sz="2000" b="1">
                <a:latin typeface="Book Antiqua" panose="02040602050305030304" pitchFamily="18" charset="0"/>
                <a:ea typeface="標楷體" panose="03000509000000000000" pitchFamily="65" charset="-120"/>
              </a:rPr>
              <a:t>46</a:t>
            </a:r>
            <a:r>
              <a:rPr lang="zh-TW" altLang="en-US" sz="2000" b="1">
                <a:latin typeface="Book Antiqua" panose="02040602050305030304" pitchFamily="18" charset="0"/>
                <a:ea typeface="標楷體" panose="03000509000000000000" pitchFamily="65" charset="-120"/>
              </a:rPr>
              <a:t>校，其中</a:t>
            </a:r>
            <a:r>
              <a:rPr lang="en-US" altLang="zh-TW" sz="2000" b="1">
                <a:latin typeface="Book Antiqua" panose="02040602050305030304" pitchFamily="18" charset="0"/>
                <a:ea typeface="標楷體" panose="03000509000000000000" pitchFamily="65" charset="-120"/>
              </a:rPr>
              <a:t>10</a:t>
            </a:r>
            <a:r>
              <a:rPr lang="zh-TW" altLang="en-US" sz="2000" b="1">
                <a:latin typeface="Book Antiqua" panose="02040602050305030304" pitchFamily="18" charset="0"/>
                <a:ea typeface="標楷體" panose="03000509000000000000" pitchFamily="65" charset="-120"/>
              </a:rPr>
              <a:t>校為國立校院，</a:t>
            </a:r>
            <a:r>
              <a:rPr lang="en-US" altLang="zh-TW" sz="2000" b="1">
                <a:latin typeface="Book Antiqua" panose="02040602050305030304" pitchFamily="18" charset="0"/>
                <a:ea typeface="標楷體" panose="03000509000000000000" pitchFamily="65" charset="-120"/>
              </a:rPr>
              <a:t>36</a:t>
            </a:r>
            <a:r>
              <a:rPr lang="zh-TW" altLang="en-US" sz="2000" b="1">
                <a:latin typeface="Book Antiqua" panose="02040602050305030304" pitchFamily="18" charset="0"/>
                <a:ea typeface="標楷體" panose="03000509000000000000" pitchFamily="65" charset="-120"/>
              </a:rPr>
              <a:t>校為私立校院）</a:t>
            </a:r>
          </a:p>
        </p:txBody>
      </p:sp>
      <p:sp>
        <p:nvSpPr>
          <p:cNvPr id="1914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6AD54A-F8CB-49D0-B277-FBCED0D932D6}" type="slidenum">
              <a:rPr kumimoji="0" lang="zh-TW" altLang="en-US" smtClean="0">
                <a:solidFill>
                  <a:srgbClr val="FEFFFF"/>
                </a:solidFill>
                <a:latin typeface="Century Gothic" panose="020B0502020202020204" pitchFamily="34" charset="0"/>
              </a:rPr>
              <a:pPr/>
              <a:t>118</a:t>
            </a:fld>
            <a:endParaRPr kumimoji="0" lang="zh-TW" altLang="en-US" smtClean="0">
              <a:solidFill>
                <a:srgbClr val="FEFFFF"/>
              </a:solidFill>
              <a:latin typeface="Century Gothic" panose="020B0502020202020204" pitchFamily="34" charset="0"/>
            </a:endParaRPr>
          </a:p>
        </p:txBody>
      </p:sp>
      <p:sp>
        <p:nvSpPr>
          <p:cNvPr id="7" name="文字方塊 6"/>
          <p:cNvSpPr txBox="1">
            <a:spLocks noChangeArrowheads="1"/>
          </p:cNvSpPr>
          <p:nvPr/>
        </p:nvSpPr>
        <p:spPr bwMode="auto">
          <a:xfrm>
            <a:off x="8118747" y="236268"/>
            <a:ext cx="4035153" cy="954107"/>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smtClean="0">
                <a:ln>
                  <a:noFill/>
                </a:ln>
                <a:solidFill>
                  <a:srgbClr val="FF0000"/>
                </a:solidFill>
                <a:effectLst/>
                <a:uLnTx/>
                <a:uFillTx/>
              </a:rPr>
              <a:t>本表為</a:t>
            </a: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a:t>
            </a:r>
            <a:endParaRPr lang="en-US" altLang="zh-TW" sz="2800" b="1" dirty="0" smtClean="0">
              <a:solidFill>
                <a:srgbClr val="FF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15282761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14388" y="1933575"/>
            <a:ext cx="10871200" cy="34067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p:cNvSpPr txBox="1">
            <a:spLocks/>
          </p:cNvSpPr>
          <p:nvPr/>
        </p:nvSpPr>
        <p:spPr>
          <a:xfrm>
            <a:off x="611147" y="2099919"/>
            <a:ext cx="11277646" cy="445789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Font typeface="Arial" panose="020B0604020202020204" pitchFamily="34" charset="0"/>
              <a:buNone/>
              <a:defRPr/>
            </a:pPr>
            <a:r>
              <a:rPr lang="zh-TW" altLang="en-US" sz="2400" spc="-150" dirty="0" smtClean="0">
                <a:latin typeface="華康儷楷書" panose="03000509000000000000" pitchFamily="65" charset="-120"/>
                <a:ea typeface="華康儷楷書" panose="03000509000000000000" pitchFamily="65" charset="-120"/>
              </a:rPr>
              <a:t>    </a:t>
            </a:r>
            <a:r>
              <a:rPr lang="zh-TW" altLang="en-US" sz="2400"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sz="2400"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en-US" altLang="zh-TW" b="1" spc="-150" dirty="0" smtClean="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107</a:t>
            </a:r>
            <a:r>
              <a:rPr lang="zh-TW" altLang="zh-TW" b="1" spc="-150" dirty="0" smtClean="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smtClean="0">
                <a:solidFill>
                  <a:srgbClr val="0000FF"/>
                </a:solidFill>
                <a:effectLst>
                  <a:glow rad="127000">
                    <a:schemeClr val="bg1">
                      <a:alpha val="91000"/>
                    </a:schemeClr>
                  </a:glow>
                </a:effectLst>
                <a:latin typeface="標楷體" pitchFamily="65" charset="-120"/>
                <a:ea typeface="標楷體" pitchFamily="65" charset="-120"/>
              </a:rPr>
              <a:t>招生</a:t>
            </a:r>
            <a:r>
              <a:rPr lang="en-US" altLang="zh-TW"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zh-TW" altLang="en-US" b="1" spc="-150" dirty="0" smtClean="0">
                <a:solidFill>
                  <a:srgbClr val="0000FF"/>
                </a:solidFill>
                <a:effectLst>
                  <a:glow rad="127000">
                    <a:schemeClr val="bg1">
                      <a:alpha val="91000"/>
                    </a:schemeClr>
                  </a:glow>
                </a:effectLst>
                <a:latin typeface="標楷體" pitchFamily="65" charset="-120"/>
                <a:ea typeface="標楷體" pitchFamily="65" charset="-120"/>
              </a:rPr>
              <a:t>基本規範</a:t>
            </a:r>
            <a:r>
              <a:rPr lang="en-US" altLang="zh-TW" sz="2400" b="1" spc="-150" dirty="0" smtClean="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smtClean="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smtClean="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招生名額</a:t>
            </a:r>
            <a:r>
              <a:rPr lang="zh-TW" altLang="en-US" spc="-150" dirty="0" smtClean="0">
                <a:effectLst>
                  <a:glow rad="127000">
                    <a:schemeClr val="bg1">
                      <a:alpha val="91000"/>
                    </a:schemeClr>
                  </a:glow>
                </a:effectLst>
                <a:latin typeface="標楷體" pitchFamily="65" charset="-120"/>
                <a:ea typeface="標楷體" pitchFamily="65" charset="-120"/>
              </a:rPr>
              <a:t>為教育部核定五專招生總員額 </a:t>
            </a:r>
            <a:r>
              <a:rPr lang="en-US" altLang="zh-TW" b="1"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30%</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為限</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 </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dirty="0" smtClean="0">
                <a:solidFill>
                  <a:srgbClr val="FF0000"/>
                </a:solidFill>
                <a:effectLst>
                  <a:glow rad="127000">
                    <a:schemeClr val="bg1">
                      <a:alpha val="91000"/>
                    </a:schemeClr>
                  </a:glow>
                </a:effectLst>
                <a:latin typeface="Book Antiqua" pitchFamily="18" charset="0"/>
                <a:ea typeface="標楷體" pitchFamily="65" charset="-120"/>
              </a:rPr>
              <a:t>約</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5,000~5,500</a:t>
            </a:r>
            <a:r>
              <a:rPr lang="zh-TW" altLang="en-US" dirty="0" smtClean="0">
                <a:solidFill>
                  <a:srgbClr val="FF0000"/>
                </a:solidFill>
                <a:effectLst>
                  <a:glow rad="127000">
                    <a:schemeClr val="bg1">
                      <a:alpha val="91000"/>
                    </a:schemeClr>
                  </a:glow>
                </a:effectLst>
                <a:latin typeface="Book Antiqua" pitchFamily="18" charset="0"/>
                <a:ea typeface="標楷體" pitchFamily="65" charset="-120"/>
              </a:rPr>
              <a:t>名</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a:t>
            </a:r>
            <a:br>
              <a:rPr lang="en-US" altLang="zh-TW" dirty="0" smtClean="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smtClean="0">
                <a:effectLst>
                  <a:glow rad="127000">
                    <a:schemeClr val="bg1">
                      <a:alpha val="91000"/>
                    </a:schemeClr>
                  </a:glow>
                </a:effectLst>
                <a:latin typeface="Book Antiqua" pitchFamily="18" charset="0"/>
                <a:ea typeface="標楷體" pitchFamily="65" charset="-120"/>
              </a:rPr>
              <a:t>2.</a:t>
            </a:r>
            <a:r>
              <a:rPr lang="zh-TW" altLang="en-US" spc="-150" dirty="0" smtClean="0">
                <a:effectLst>
                  <a:glow rad="127000">
                    <a:schemeClr val="bg1">
                      <a:alpha val="91000"/>
                    </a:schemeClr>
                  </a:glow>
                </a:effectLst>
                <a:latin typeface="Book Antiqua" pitchFamily="18" charset="0"/>
                <a:ea typeface="標楷體" pitchFamily="65" charset="-120"/>
              </a:rPr>
              <a:t>  限定為</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國中應屆畢業生</a:t>
            </a:r>
            <a:r>
              <a:rPr lang="zh-TW" altLang="en-US" spc="-150" dirty="0" smtClean="0">
                <a:effectLst>
                  <a:glow rad="127000">
                    <a:schemeClr val="bg1">
                      <a:alpha val="91000"/>
                    </a:schemeClr>
                  </a:glow>
                </a:effectLst>
                <a:latin typeface="Book Antiqua" pitchFamily="18" charset="0"/>
                <a:ea typeface="標楷體" pitchFamily="65" charset="-120"/>
              </a:rPr>
              <a:t>始具有報名資 格</a:t>
            </a:r>
            <a:endParaRPr lang="en-US" altLang="zh-TW"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smtClean="0">
                <a:effectLst>
                  <a:glow rad="127000">
                    <a:schemeClr val="bg1">
                      <a:alpha val="91000"/>
                    </a:schemeClr>
                  </a:glow>
                </a:effectLst>
                <a:latin typeface="Book Antiqua" pitchFamily="18" charset="0"/>
                <a:ea typeface="標楷體" pitchFamily="65" charset="-120"/>
              </a:rPr>
              <a:t>        </a:t>
            </a:r>
            <a:r>
              <a:rPr lang="en-US" altLang="zh-TW" spc="-150" dirty="0" smtClean="0">
                <a:effectLst>
                  <a:glow rad="127000">
                    <a:schemeClr val="bg1">
                      <a:alpha val="91000"/>
                    </a:schemeClr>
                  </a:glow>
                </a:effectLst>
                <a:latin typeface="Book Antiqua" pitchFamily="18" charset="0"/>
                <a:ea typeface="標楷體" pitchFamily="65" charset="-120"/>
              </a:rPr>
              <a:t>3.</a:t>
            </a:r>
            <a:r>
              <a:rPr lang="zh-TW" altLang="en-US" spc="-150" dirty="0" smtClean="0">
                <a:effectLst>
                  <a:glow rad="127000">
                    <a:schemeClr val="bg1">
                      <a:alpha val="91000"/>
                    </a:schemeClr>
                  </a:glow>
                </a:effectLst>
                <a:latin typeface="Book Antiqua" pitchFamily="18" charset="0"/>
                <a:ea typeface="標楷體" pitchFamily="65" charset="-120"/>
              </a:rPr>
              <a:t>  報名方式</a:t>
            </a:r>
            <a:r>
              <a:rPr lang="zh-TW" altLang="en-US" spc="-150" dirty="0" smtClean="0">
                <a:solidFill>
                  <a:srgbClr val="FF0000"/>
                </a:solidFill>
                <a:effectLst>
                  <a:glow rad="127000">
                    <a:schemeClr val="bg1">
                      <a:alpha val="91000"/>
                    </a:schemeClr>
                  </a:glow>
                </a:effectLst>
                <a:latin typeface="Book Antiqua" pitchFamily="18" charset="0"/>
                <a:ea typeface="標楷體" pitchFamily="65" charset="-120"/>
              </a:rPr>
              <a:t>僅限國中學校「集體報名」</a:t>
            </a:r>
            <a:r>
              <a:rPr lang="en-US" altLang="zh-TW"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4.</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Book Antiqua" pitchFamily="18" charset="0"/>
                <a:ea typeface="標楷體" pitchFamily="65" charset="-120"/>
              </a:rPr>
              <a:t>免試生報名時可選填至多 </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5</a:t>
            </a: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標楷體" pitchFamily="65" charset="-120"/>
                <a:ea typeface="標楷體" pitchFamily="65" charset="-120"/>
              </a:rPr>
              <a:t>採用</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smtClean="0">
                <a:effectLst>
                  <a:glow rad="127000">
                    <a:schemeClr val="bg1">
                      <a:alpha val="91000"/>
                    </a:schemeClr>
                  </a:glow>
                </a:effectLst>
                <a:latin typeface="標楷體" pitchFamily="65" charset="-120"/>
                <a:ea typeface="標楷體" pitchFamily="65" charset="-120"/>
              </a:rPr>
              <a:t>依免試生分發順位與志願序由</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6.</a:t>
            </a:r>
            <a:r>
              <a:rPr lang="zh-TW" altLang="en-US"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Book Antiqua" pitchFamily="18" charset="0"/>
                <a:ea typeface="標楷體" pitchFamily="65" charset="-120"/>
              </a:rPr>
              <a:t>共計</a:t>
            </a:r>
            <a:r>
              <a:rPr lang="en-US" altLang="zh-TW" spc="-150" dirty="0" smtClean="0">
                <a:effectLst>
                  <a:glow rad="127000">
                    <a:schemeClr val="bg1">
                      <a:alpha val="91000"/>
                    </a:schemeClr>
                  </a:glow>
                </a:effectLst>
                <a:latin typeface="Book Antiqua" pitchFamily="18" charset="0"/>
                <a:ea typeface="標楷體" pitchFamily="65" charset="-120"/>
              </a:rPr>
              <a:t>46</a:t>
            </a:r>
            <a:r>
              <a:rPr lang="zh-TW" altLang="en-US" spc="-150" dirty="0" smtClean="0">
                <a:effectLst>
                  <a:glow rad="127000">
                    <a:schemeClr val="bg1">
                      <a:alpha val="91000"/>
                    </a:schemeClr>
                  </a:glow>
                </a:effectLst>
                <a:latin typeface="Book Antiqua" pitchFamily="18" charset="0"/>
                <a:ea typeface="標楷體" pitchFamily="65" charset="-120"/>
              </a:rPr>
              <a:t>所</a:t>
            </a:r>
            <a:r>
              <a:rPr lang="zh-TW" altLang="zh-TW" spc="-150" dirty="0" smtClean="0">
                <a:effectLst>
                  <a:glow rad="127000">
                    <a:schemeClr val="bg1">
                      <a:alpha val="91000"/>
                    </a:schemeClr>
                  </a:glow>
                </a:effectLst>
                <a:latin typeface="Book Antiqua" pitchFamily="18" charset="0"/>
                <a:ea typeface="標楷體" pitchFamily="65" charset="-120"/>
              </a:rPr>
              <a:t>學校</a:t>
            </a:r>
            <a:r>
              <a:rPr lang="zh-TW" altLang="en-US" spc="-150" dirty="0" smtClean="0">
                <a:effectLst>
                  <a:glow rad="127000">
                    <a:schemeClr val="bg1">
                      <a:alpha val="91000"/>
                    </a:schemeClr>
                  </a:glow>
                </a:effectLst>
                <a:latin typeface="Book Antiqua" pitchFamily="18" charset="0"/>
                <a:ea typeface="標楷體" pitchFamily="65" charset="-120"/>
              </a:rPr>
              <a:t>參與招生</a:t>
            </a:r>
            <a:r>
              <a:rPr lang="zh-TW" altLang="zh-TW" spc="-150" dirty="0" smtClean="0">
                <a:effectLst>
                  <a:glow rad="127000">
                    <a:schemeClr val="bg1">
                      <a:alpha val="91000"/>
                    </a:schemeClr>
                  </a:glow>
                </a:effectLst>
                <a:latin typeface="Book Antiqua" pitchFamily="18" charset="0"/>
                <a:ea typeface="標楷體" pitchFamily="65" charset="-120"/>
              </a:rPr>
              <a:t>，提供國中應屆</a:t>
            </a:r>
            <a:r>
              <a:rPr lang="zh-TW" altLang="en-US" spc="-150" dirty="0" smtClean="0">
                <a:effectLst>
                  <a:glow rad="127000">
                    <a:schemeClr val="bg1">
                      <a:alpha val="91000"/>
                    </a:schemeClr>
                  </a:glow>
                </a:effectLst>
                <a:latin typeface="Book Antiqua" pitchFamily="18" charset="0"/>
                <a:ea typeface="標楷體" pitchFamily="65" charset="-120"/>
              </a:rPr>
              <a:t>畢業</a:t>
            </a:r>
            <a:r>
              <a:rPr lang="zh-TW" altLang="zh-TW" spc="-150" dirty="0" smtClean="0">
                <a:effectLst>
                  <a:glow rad="127000">
                    <a:schemeClr val="bg1">
                      <a:alpha val="91000"/>
                    </a:schemeClr>
                  </a:glow>
                </a:effectLst>
                <a:latin typeface="Book Antiqua" pitchFamily="18" charset="0"/>
                <a:ea typeface="標楷體" pitchFamily="65" charset="-120"/>
              </a:rPr>
              <a:t>生</a:t>
            </a:r>
            <a:r>
              <a:rPr lang="zh-TW" altLang="en-US" spc="-150" dirty="0" smtClean="0">
                <a:effectLst>
                  <a:glow rad="127000">
                    <a:schemeClr val="bg1">
                      <a:alpha val="91000"/>
                    </a:schemeClr>
                  </a:glow>
                </a:effectLst>
                <a:latin typeface="Book Antiqua" pitchFamily="18" charset="0"/>
                <a:ea typeface="標楷體" pitchFamily="65" charset="-120"/>
              </a:rPr>
              <a:t>選擇</a:t>
            </a:r>
            <a:r>
              <a:rPr lang="zh-TW" altLang="zh-TW" spc="-150" dirty="0" smtClean="0">
                <a:effectLst>
                  <a:glow rad="127000">
                    <a:schemeClr val="bg1">
                      <a:alpha val="91000"/>
                    </a:schemeClr>
                  </a:glow>
                </a:effectLst>
                <a:latin typeface="Book Antiqua" pitchFamily="18" charset="0"/>
                <a:ea typeface="標楷體" pitchFamily="65" charset="-120"/>
              </a:rPr>
              <a:t>入學五專機會</a:t>
            </a:r>
            <a:endParaRPr lang="en-US" altLang="zh-TW" sz="36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536575" indent="-536575">
              <a:lnSpc>
                <a:spcPct val="120000"/>
              </a:lnSpc>
              <a:spcBef>
                <a:spcPts val="2400"/>
              </a:spcBef>
              <a:buFont typeface="Arial" panose="020B0604020202020204" pitchFamily="34" charset="0"/>
              <a:buNone/>
              <a:defRPr/>
            </a:pPr>
            <a:endParaRPr lang="en-US" altLang="zh-TW" sz="26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smtClean="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192516" name="內容版面配置區 2"/>
          <p:cNvSpPr txBox="1">
            <a:spLocks/>
          </p:cNvSpPr>
          <p:nvPr/>
        </p:nvSpPr>
        <p:spPr bwMode="auto">
          <a:xfrm>
            <a:off x="611188" y="5545138"/>
            <a:ext cx="100203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254125" indent="-125412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685800" indent="-2286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lnSpc>
                <a:spcPct val="90000"/>
              </a:lnSpc>
              <a:spcBef>
                <a:spcPts val="1000"/>
              </a:spcBef>
              <a:buClrTx/>
              <a:buFont typeface="Arial" panose="020B0604020202020204" pitchFamily="34" charset="0"/>
              <a:buNone/>
            </a:pPr>
            <a:r>
              <a:rPr lang="zh-TW" altLang="en-US" sz="2800" dirty="0">
                <a:solidFill>
                  <a:schemeClr val="tx1"/>
                </a:solidFill>
                <a:latin typeface="Book Antiqua" panose="02040602050305030304" pitchFamily="18" charset="0"/>
                <a:ea typeface="標楷體" panose="03000509000000000000" pitchFamily="65" charset="-120"/>
              </a:rPr>
              <a:t>            本招生規定業經教育部</a:t>
            </a:r>
            <a:r>
              <a:rPr lang="en-US" altLang="zh-TW" sz="2800" dirty="0">
                <a:solidFill>
                  <a:schemeClr val="tx1"/>
                </a:solidFill>
                <a:latin typeface="Book Antiqua" panose="02040602050305030304" pitchFamily="18" charset="0"/>
                <a:ea typeface="標楷體" panose="03000509000000000000" pitchFamily="65" charset="-120"/>
              </a:rPr>
              <a:t>106</a:t>
            </a:r>
            <a:r>
              <a:rPr lang="zh-TW" altLang="en-US" sz="2800" dirty="0">
                <a:solidFill>
                  <a:schemeClr val="tx1"/>
                </a:solidFill>
                <a:latin typeface="Book Antiqua" panose="02040602050305030304" pitchFamily="18" charset="0"/>
                <a:ea typeface="標楷體" panose="03000509000000000000" pitchFamily="65" charset="-120"/>
              </a:rPr>
              <a:t>年</a:t>
            </a:r>
            <a:r>
              <a:rPr lang="en-US" altLang="zh-TW" sz="2800" dirty="0">
                <a:solidFill>
                  <a:schemeClr val="tx1"/>
                </a:solidFill>
                <a:latin typeface="Book Antiqua" panose="02040602050305030304" pitchFamily="18" charset="0"/>
                <a:ea typeface="標楷體" panose="03000509000000000000" pitchFamily="65" charset="-120"/>
              </a:rPr>
              <a:t>11</a:t>
            </a:r>
            <a:r>
              <a:rPr lang="zh-TW" altLang="en-US" sz="2800" dirty="0">
                <a:solidFill>
                  <a:schemeClr val="tx1"/>
                </a:solidFill>
                <a:latin typeface="Book Antiqua" panose="02040602050305030304" pitchFamily="18" charset="0"/>
                <a:ea typeface="標楷體" panose="03000509000000000000" pitchFamily="65" charset="-120"/>
              </a:rPr>
              <a:t>月</a:t>
            </a:r>
            <a:r>
              <a:rPr lang="en-US" altLang="zh-TW" sz="2800" dirty="0">
                <a:solidFill>
                  <a:schemeClr val="tx1"/>
                </a:solidFill>
                <a:latin typeface="Book Antiqua" panose="02040602050305030304" pitchFamily="18" charset="0"/>
                <a:ea typeface="標楷體" panose="03000509000000000000" pitchFamily="65" charset="-120"/>
              </a:rPr>
              <a:t>23</a:t>
            </a:r>
            <a:r>
              <a:rPr lang="zh-TW" altLang="en-US" sz="2800" dirty="0">
                <a:solidFill>
                  <a:schemeClr val="tx1"/>
                </a:solidFill>
                <a:latin typeface="Book Antiqua" panose="02040602050305030304" pitchFamily="18" charset="0"/>
                <a:ea typeface="標楷體" panose="03000509000000000000" pitchFamily="65" charset="-120"/>
              </a:rPr>
              <a:t>日臺教技</a:t>
            </a:r>
            <a:r>
              <a:rPr lang="en-US" altLang="zh-TW" sz="2800" dirty="0">
                <a:solidFill>
                  <a:schemeClr val="tx1"/>
                </a:solidFill>
                <a:latin typeface="Book Antiqua" panose="02040602050305030304" pitchFamily="18" charset="0"/>
                <a:ea typeface="標楷體" panose="03000509000000000000" pitchFamily="65" charset="-120"/>
              </a:rPr>
              <a:t>(</a:t>
            </a:r>
            <a:r>
              <a:rPr lang="zh-TW" altLang="en-US" sz="2800" dirty="0">
                <a:solidFill>
                  <a:schemeClr val="tx1"/>
                </a:solidFill>
                <a:latin typeface="Book Antiqua" panose="02040602050305030304" pitchFamily="18" charset="0"/>
                <a:ea typeface="標楷體" panose="03000509000000000000" pitchFamily="65" charset="-120"/>
              </a:rPr>
              <a:t>一</a:t>
            </a:r>
            <a:r>
              <a:rPr lang="en-US" altLang="zh-TW" sz="2800" dirty="0">
                <a:solidFill>
                  <a:schemeClr val="tx1"/>
                </a:solidFill>
                <a:latin typeface="Book Antiqua" panose="02040602050305030304" pitchFamily="18" charset="0"/>
                <a:ea typeface="標楷體" panose="03000509000000000000" pitchFamily="65" charset="-120"/>
              </a:rPr>
              <a:t>)</a:t>
            </a:r>
            <a:r>
              <a:rPr lang="zh-TW" altLang="en-US" sz="2800" dirty="0">
                <a:solidFill>
                  <a:schemeClr val="tx1"/>
                </a:solidFill>
                <a:latin typeface="Book Antiqua" panose="02040602050305030304" pitchFamily="18" charset="0"/>
                <a:ea typeface="標楷體" panose="03000509000000000000" pitchFamily="65" charset="-120"/>
              </a:rPr>
              <a:t>字</a:t>
            </a:r>
            <a:endParaRPr lang="en-US" altLang="zh-TW" sz="2800" dirty="0">
              <a:solidFill>
                <a:schemeClr val="tx1"/>
              </a:solidFill>
              <a:latin typeface="Book Antiqua" panose="02040602050305030304" pitchFamily="18" charset="0"/>
              <a:ea typeface="標楷體" panose="03000509000000000000" pitchFamily="65" charset="-120"/>
            </a:endParaRPr>
          </a:p>
          <a:p>
            <a:pPr eaLnBrk="1" hangingPunct="1">
              <a:lnSpc>
                <a:spcPct val="90000"/>
              </a:lnSpc>
              <a:spcBef>
                <a:spcPts val="1000"/>
              </a:spcBef>
              <a:buClrTx/>
              <a:buFont typeface="Arial" panose="020B0604020202020204" pitchFamily="34" charset="0"/>
              <a:buNone/>
            </a:pPr>
            <a:r>
              <a:rPr lang="zh-TW" altLang="en-US" sz="2800" dirty="0">
                <a:solidFill>
                  <a:schemeClr val="tx1"/>
                </a:solidFill>
                <a:latin typeface="Book Antiqua" panose="02040602050305030304" pitchFamily="18" charset="0"/>
                <a:ea typeface="標楷體" panose="03000509000000000000" pitchFamily="65" charset="-120"/>
              </a:rPr>
              <a:t>            第</a:t>
            </a:r>
            <a:r>
              <a:rPr lang="en-US" altLang="zh-TW" sz="2800" dirty="0">
                <a:solidFill>
                  <a:schemeClr val="tx1"/>
                </a:solidFill>
                <a:latin typeface="Book Antiqua" panose="02040602050305030304" pitchFamily="18" charset="0"/>
                <a:ea typeface="標楷體" panose="03000509000000000000" pitchFamily="65" charset="-120"/>
              </a:rPr>
              <a:t>1060165728</a:t>
            </a:r>
            <a:r>
              <a:rPr lang="zh-TW" altLang="en-US" sz="2800" dirty="0">
                <a:solidFill>
                  <a:schemeClr val="tx1"/>
                </a:solidFill>
                <a:latin typeface="Book Antiqua" panose="02040602050305030304" pitchFamily="18" charset="0"/>
                <a:ea typeface="標楷體" panose="03000509000000000000" pitchFamily="65" charset="-120"/>
              </a:rPr>
              <a:t>號函核定。</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2981325" y="3421063"/>
            <a:ext cx="3927475" cy="4445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四</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招生試務辦理方式</a:t>
            </a:r>
            <a:endParaRPr kumimoji="0" lang="zh-TW" altLang="en-US" sz="4000" dirty="0">
              <a:latin typeface="+mn-ea"/>
              <a:ea typeface="+mn-ea"/>
            </a:endParaRPr>
          </a:p>
        </p:txBody>
      </p:sp>
      <p:sp>
        <p:nvSpPr>
          <p:cNvPr id="19251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7EC8D84-F24E-4679-8147-F63E4D8BB520}" type="slidenum">
              <a:rPr kumimoji="0" lang="zh-TW" altLang="en-US" smtClean="0">
                <a:solidFill>
                  <a:srgbClr val="FEFFFF"/>
                </a:solidFill>
                <a:latin typeface="Century Gothic" panose="020B0502020202020204" pitchFamily="34" charset="0"/>
              </a:rPr>
              <a:pPr/>
              <a:t>119</a:t>
            </a:fld>
            <a:endParaRPr kumimoji="0" lang="zh-TW" altLang="en-US" smtClean="0">
              <a:solidFill>
                <a:srgbClr val="FEFFFF"/>
              </a:solidFill>
              <a:latin typeface="Century Gothic" panose="020B0502020202020204" pitchFamily="34" charset="0"/>
            </a:endParaRPr>
          </a:p>
        </p:txBody>
      </p:sp>
      <p:sp>
        <p:nvSpPr>
          <p:cNvPr id="12" name="文字方塊 11"/>
          <p:cNvSpPr txBox="1">
            <a:spLocks noChangeArrowheads="1"/>
          </p:cNvSpPr>
          <p:nvPr/>
        </p:nvSpPr>
        <p:spPr bwMode="auto">
          <a:xfrm>
            <a:off x="2012428" y="1364887"/>
            <a:ext cx="7245872"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2322511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67000" y="76200"/>
            <a:ext cx="7499350" cy="1143000"/>
          </a:xfrm>
        </p:spPr>
        <p:txBody>
          <a:bodyPr/>
          <a:lstStyle/>
          <a:p>
            <a:pPr algn="ctr">
              <a:defRPr/>
            </a:pPr>
            <a:r>
              <a:rPr lang="zh-TW" altLang="en-US" dirty="0" smtClean="0"/>
              <a:t>校長行動英語聊天室</a:t>
            </a:r>
            <a:r>
              <a:rPr lang="en-US" altLang="zh-TW" dirty="0" smtClean="0">
                <a:solidFill>
                  <a:srgbClr val="FF0000"/>
                </a:solidFill>
              </a:rPr>
              <a:t>(</a:t>
            </a:r>
            <a:r>
              <a:rPr lang="zh-TW" altLang="en-US" dirty="0" smtClean="0">
                <a:solidFill>
                  <a:srgbClr val="FF0000"/>
                </a:solidFill>
              </a:rPr>
              <a:t>校外</a:t>
            </a:r>
            <a:r>
              <a:rPr lang="en-US" altLang="zh-TW" dirty="0" smtClean="0">
                <a:solidFill>
                  <a:srgbClr val="FF0000"/>
                </a:solidFill>
              </a:rPr>
              <a:t>)</a:t>
            </a:r>
            <a:endParaRPr lang="zh-TW" altLang="en-US" dirty="0">
              <a:solidFill>
                <a:srgbClr val="FF0000"/>
              </a:solidFill>
            </a:endParaRPr>
          </a:p>
        </p:txBody>
      </p:sp>
      <p:pic>
        <p:nvPicPr>
          <p:cNvPr id="54275"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65552" y="1371599"/>
            <a:ext cx="9092899" cy="5116749"/>
          </a:xfrm>
        </p:spPr>
      </p:pic>
    </p:spTree>
    <p:extLst>
      <p:ext uri="{BB962C8B-B14F-4D97-AF65-F5344CB8AC3E}">
        <p14:creationId xmlns:p14="http://schemas.microsoft.com/office/powerpoint/2010/main" val="42182003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p:cNvPr>
          <p:cNvSpPr/>
          <p:nvPr/>
        </p:nvSpPr>
        <p:spPr>
          <a:xfrm>
            <a:off x="1787525" y="523875"/>
            <a:ext cx="10264775" cy="605472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p:cNvPr>
          <p:cNvSpPr>
            <a:spLocks noGrp="1"/>
          </p:cNvSpPr>
          <p:nvPr>
            <p:ph idx="1"/>
          </p:nvPr>
        </p:nvSpPr>
        <p:spPr>
          <a:xfrm>
            <a:off x="1484448" y="523874"/>
            <a:ext cx="10379075" cy="6054725"/>
          </a:xfrm>
        </p:spPr>
        <p:txBody>
          <a:bodyPr>
            <a:noAutofit/>
          </a:bodyPr>
          <a:lstStyle/>
          <a:p>
            <a:pPr marL="0" indent="0">
              <a:buFont typeface="Wingdings 3" panose="05040102010807070707" pitchFamily="18" charset="2"/>
              <a:buNone/>
              <a:defRPr/>
            </a:pPr>
            <a:r>
              <a:rPr lang="zh-TW" altLang="en-US" sz="3000" b="1" dirty="0" smtClean="0">
                <a:latin typeface="標楷體" panose="03000509000000000000" pitchFamily="65" charset="-120"/>
                <a:ea typeface="標楷體" panose="03000509000000000000" pitchFamily="65" charset="-120"/>
              </a:rPr>
              <a:t>   五專優先免試入學</a:t>
            </a:r>
            <a:r>
              <a:rPr lang="zh-TW" altLang="zh-TW" sz="3000" b="1" dirty="0" smtClean="0">
                <a:latin typeface="標楷體" panose="03000509000000000000" pitchFamily="65" charset="-120"/>
                <a:ea typeface="標楷體" panose="03000509000000000000" pitchFamily="65" charset="-120"/>
              </a:rPr>
              <a:t>招生</a:t>
            </a:r>
            <a:r>
              <a:rPr lang="zh-TW" altLang="en-US" sz="3000" b="1" dirty="0" smtClean="0">
                <a:latin typeface="標楷體" panose="03000509000000000000" pitchFamily="65" charset="-120"/>
                <a:ea typeface="標楷體" panose="03000509000000000000" pitchFamily="65" charset="-120"/>
              </a:rPr>
              <a:t>比序積分採計項目</a:t>
            </a:r>
            <a:r>
              <a:rPr lang="en-US" altLang="zh-TW" sz="3000" b="1" dirty="0" smtClean="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3000" b="1" dirty="0" smtClean="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smtClean="0">
                <a:solidFill>
                  <a:srgbClr val="C00000"/>
                </a:solidFill>
                <a:latin typeface="標楷體" panose="03000509000000000000" pitchFamily="65" charset="-120"/>
                <a:ea typeface="標楷體" panose="03000509000000000000" pitchFamily="65" charset="-120"/>
              </a:rPr>
              <a:t>一、</a:t>
            </a:r>
            <a:r>
              <a:rPr lang="zh-TW" altLang="zh-TW" sz="3000" b="1" dirty="0" smtClean="0">
                <a:solidFill>
                  <a:srgbClr val="C00000"/>
                </a:solidFill>
                <a:latin typeface="標楷體" panose="03000509000000000000" pitchFamily="65" charset="-120"/>
                <a:ea typeface="標楷體" panose="03000509000000000000" pitchFamily="65" charset="-120"/>
              </a:rPr>
              <a:t>國中</a:t>
            </a:r>
            <a:r>
              <a:rPr lang="zh-TW" altLang="zh-TW" sz="3000" b="1" dirty="0">
                <a:solidFill>
                  <a:srgbClr val="C00000"/>
                </a:solidFill>
                <a:latin typeface="標楷體" panose="03000509000000000000" pitchFamily="65" charset="-120"/>
                <a:ea typeface="標楷體" panose="03000509000000000000" pitchFamily="65" charset="-120"/>
              </a:rPr>
              <a:t>應屆畢業生在</a:t>
            </a:r>
            <a:r>
              <a:rPr lang="zh-TW" altLang="zh-TW" sz="3000" b="1" dirty="0" smtClean="0">
                <a:solidFill>
                  <a:srgbClr val="C00000"/>
                </a:solidFill>
                <a:latin typeface="標楷體" panose="03000509000000000000" pitchFamily="65" charset="-120"/>
                <a:ea typeface="標楷體" panose="03000509000000000000" pitchFamily="65" charset="-120"/>
              </a:rPr>
              <a:t>校</a:t>
            </a:r>
            <a:r>
              <a:rPr lang="zh-TW" altLang="en-US" sz="3000" b="1" dirty="0" smtClean="0">
                <a:solidFill>
                  <a:srgbClr val="C00000"/>
                </a:solidFill>
                <a:latin typeface="標楷體" panose="03000509000000000000" pitchFamily="65" charset="-120"/>
                <a:ea typeface="標楷體" panose="03000509000000000000" pitchFamily="65" charset="-120"/>
              </a:rPr>
              <a:t>比</a:t>
            </a:r>
            <a:r>
              <a:rPr lang="zh-TW" altLang="en-US" sz="3000" b="1" dirty="0">
                <a:solidFill>
                  <a:srgbClr val="C00000"/>
                </a:solidFill>
                <a:latin typeface="標楷體" panose="03000509000000000000" pitchFamily="65" charset="-120"/>
                <a:ea typeface="標楷體" panose="03000509000000000000" pitchFamily="65" charset="-120"/>
              </a:rPr>
              <a:t>序</a:t>
            </a:r>
            <a:r>
              <a:rPr lang="zh-TW" altLang="en-US" sz="3000" b="1" dirty="0" smtClean="0">
                <a:solidFill>
                  <a:srgbClr val="C00000"/>
                </a:solidFill>
                <a:latin typeface="標楷體" panose="03000509000000000000" pitchFamily="65" charset="-120"/>
                <a:ea typeface="標楷體" panose="03000509000000000000" pitchFamily="65" charset="-120"/>
              </a:rPr>
              <a:t>項目</a:t>
            </a:r>
            <a:endParaRPr lang="en-US" altLang="zh-TW" sz="3000" b="1" dirty="0" smtClean="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a:t>
            </a:r>
            <a:r>
              <a:rPr lang="zh-TW" altLang="zh-TW" sz="2500" dirty="0" smtClean="0">
                <a:latin typeface="標楷體" panose="03000509000000000000" pitchFamily="65" charset="-120"/>
                <a:ea typeface="標楷體" panose="03000509000000000000" pitchFamily="65" charset="-120"/>
              </a:rPr>
              <a:t>含競賽</a:t>
            </a:r>
            <a:r>
              <a:rPr lang="zh-TW" altLang="zh-TW" sz="2500" dirty="0">
                <a:latin typeface="標楷體" panose="03000509000000000000" pitchFamily="65" charset="-120"/>
                <a:ea typeface="標楷體" panose="03000509000000000000" pitchFamily="65" charset="-120"/>
              </a:rPr>
              <a:t>及</a:t>
            </a:r>
            <a:r>
              <a:rPr lang="zh-TW" altLang="zh-TW" sz="2500" dirty="0" smtClean="0">
                <a:latin typeface="標楷體" panose="03000509000000000000" pitchFamily="65" charset="-120"/>
                <a:ea typeface="標楷體" panose="03000509000000000000" pitchFamily="65" charset="-120"/>
              </a:rPr>
              <a:t>服務</a:t>
            </a:r>
            <a:r>
              <a:rPr lang="zh-TW" altLang="zh-TW" sz="2500" dirty="0">
                <a:latin typeface="標楷體" panose="03000509000000000000" pitchFamily="65" charset="-120"/>
                <a:ea typeface="標楷體" panose="03000509000000000000" pitchFamily="65" charset="-120"/>
              </a:rPr>
              <a:t>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a:t>
            </a:r>
            <a:r>
              <a:rPr lang="zh-TW" altLang="zh-TW" sz="2800" b="1" dirty="0" smtClean="0">
                <a:solidFill>
                  <a:srgbClr val="0000FF"/>
                </a:solidFill>
                <a:latin typeface="標楷體" panose="03000509000000000000" pitchFamily="65" charset="-120"/>
                <a:ea typeface="標楷體" panose="03000509000000000000" pitchFamily="65" charset="-120"/>
              </a:rPr>
              <a:t>學習</a:t>
            </a:r>
            <a:r>
              <a:rPr lang="en-US" altLang="zh-TW" sz="2800" b="1" dirty="0" smtClean="0">
                <a:solidFill>
                  <a:srgbClr val="0000FF"/>
                </a:solidFill>
                <a:latin typeface="標楷體" panose="03000509000000000000" pitchFamily="65" charset="-120"/>
                <a:ea typeface="標楷體" panose="03000509000000000000" pitchFamily="65" charset="-120"/>
              </a:rPr>
              <a:t/>
            </a:r>
            <a:br>
              <a:rPr lang="en-US" altLang="zh-TW" sz="2800" b="1" dirty="0" smtClean="0">
                <a:solidFill>
                  <a:srgbClr val="0000FF"/>
                </a:solidFill>
                <a:latin typeface="標楷體" panose="03000509000000000000" pitchFamily="65" charset="-120"/>
                <a:ea typeface="標楷體" panose="03000509000000000000" pitchFamily="65" charset="-120"/>
              </a:rPr>
            </a:br>
            <a:r>
              <a:rPr lang="zh-TW" altLang="zh-TW" sz="2500" dirty="0" smtClean="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smtClean="0">
                <a:solidFill>
                  <a:srgbClr val="0000FF"/>
                </a:solidFill>
                <a:latin typeface="標楷體" panose="03000509000000000000" pitchFamily="65" charset="-120"/>
                <a:ea typeface="標楷體" panose="03000509000000000000" pitchFamily="65" charset="-120"/>
              </a:rPr>
              <a:t>志願序</a:t>
            </a:r>
            <a:endParaRPr lang="en-US" altLang="zh-TW" sz="2800" b="1" dirty="0" smtClean="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smtClean="0">
                <a:solidFill>
                  <a:srgbClr val="C00000"/>
                </a:solidFill>
                <a:latin typeface="標楷體" panose="03000509000000000000" pitchFamily="65" charset="-120"/>
                <a:ea typeface="標楷體" panose="03000509000000000000" pitchFamily="65" charset="-120"/>
              </a:rPr>
              <a:t>二、國中</a:t>
            </a:r>
            <a:r>
              <a:rPr lang="zh-TW" altLang="en-US" sz="3000" b="1" dirty="0">
                <a:solidFill>
                  <a:srgbClr val="C00000"/>
                </a:solidFill>
                <a:latin typeface="標楷體" panose="03000509000000000000" pitchFamily="65" charset="-120"/>
                <a:ea typeface="標楷體" panose="03000509000000000000" pitchFamily="65" charset="-120"/>
              </a:rPr>
              <a:t>教育</a:t>
            </a:r>
            <a:r>
              <a:rPr lang="zh-TW" altLang="en-US" sz="3000" b="1" dirty="0" smtClean="0">
                <a:solidFill>
                  <a:srgbClr val="C00000"/>
                </a:solidFill>
                <a:latin typeface="標楷體" panose="03000509000000000000" pitchFamily="65" charset="-120"/>
                <a:ea typeface="標楷體" panose="03000509000000000000" pitchFamily="65" charset="-120"/>
              </a:rPr>
              <a:t>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1935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088CB0-B03A-4378-8D1C-A9E72E0903B5}" type="slidenum">
              <a:rPr kumimoji="0" lang="zh-TW" altLang="en-US" smtClean="0">
                <a:solidFill>
                  <a:srgbClr val="FEFFFF"/>
                </a:solidFill>
                <a:latin typeface="Century Gothic" panose="020B0502020202020204" pitchFamily="34" charset="0"/>
              </a:rPr>
              <a:pPr/>
              <a:t>120</a:t>
            </a:fld>
            <a:endParaRPr kumimoji="0" lang="zh-TW" altLang="en-US" smtClean="0">
              <a:solidFill>
                <a:srgbClr val="FEFFFF"/>
              </a:solidFill>
              <a:latin typeface="Century Gothic" panose="020B0502020202020204" pitchFamily="34" charset="0"/>
            </a:endParaRPr>
          </a:p>
        </p:txBody>
      </p:sp>
      <p:sp>
        <p:nvSpPr>
          <p:cNvPr id="7" name="文字方塊 6"/>
          <p:cNvSpPr txBox="1">
            <a:spLocks noChangeArrowheads="1"/>
          </p:cNvSpPr>
          <p:nvPr/>
        </p:nvSpPr>
        <p:spPr bwMode="auto">
          <a:xfrm>
            <a:off x="4385082" y="1152525"/>
            <a:ext cx="7478441" cy="523220"/>
          </a:xfrm>
          <a:prstGeom prst="rect">
            <a:avLst/>
          </a:prstGeom>
          <a:solidFill>
            <a:srgbClr val="FFFF00"/>
          </a:solidFill>
          <a:ln w="5715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328809326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p:cNvPr>
          <p:cNvGraphicFramePr>
            <a:graphicFrameLocks noGrp="1"/>
          </p:cNvGraphicFramePr>
          <p:nvPr>
            <p:extLst/>
          </p:nvPr>
        </p:nvGraphicFramePr>
        <p:xfrm>
          <a:off x="254001" y="644244"/>
          <a:ext cx="11798661" cy="6177920"/>
        </p:xfrm>
        <a:graphic>
          <a:graphicData uri="http://schemas.openxmlformats.org/drawingml/2006/table">
            <a:tbl>
              <a:tblPr firstRow="1" bandRow="1">
                <a:tableStyleId>{5C22544A-7EE6-4342-B048-85BDC9FD1C3A}</a:tableStyleId>
              </a:tblPr>
              <a:tblGrid>
                <a:gridCol w="128741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778570">
                  <a:extLst>
                    <a:ext uri="{9D8B030D-6E8A-4147-A177-3AD203B41FA5}">
                      <a16:colId xmlns:a16="http://schemas.microsoft.com/office/drawing/2014/main" val="20002"/>
                    </a:ext>
                  </a:extLst>
                </a:gridCol>
                <a:gridCol w="536424">
                  <a:extLst>
                    <a:ext uri="{9D8B030D-6E8A-4147-A177-3AD203B41FA5}">
                      <a16:colId xmlns:a16="http://schemas.microsoft.com/office/drawing/2014/main" val="20003"/>
                    </a:ext>
                  </a:extLst>
                </a:gridCol>
                <a:gridCol w="7889965">
                  <a:extLst>
                    <a:ext uri="{9D8B030D-6E8A-4147-A177-3AD203B41FA5}">
                      <a16:colId xmlns:a16="http://schemas.microsoft.com/office/drawing/2014/main" val="20004"/>
                    </a:ext>
                  </a:extLst>
                </a:gridCol>
              </a:tblGrid>
              <a:tr h="499607">
                <a:tc gridSpan="2">
                  <a:txBody>
                    <a:bodyPr/>
                    <a:lstStyle/>
                    <a:p>
                      <a:pPr algn="ct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l"/>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95945">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志願</a:t>
                      </a:r>
                      <a:r>
                        <a:rPr lang="zh-TW" altLang="en-US" sz="2400" b="1" i="0" u="none" strike="noStrike" kern="1200" baseline="0" dirty="0">
                          <a:solidFill>
                            <a:schemeClr val="dk1"/>
                          </a:solidFill>
                          <a:latin typeface="Book Antiqua" pitchFamily="18" charset="0"/>
                          <a:ea typeface="標楷體" pitchFamily="65" charset="-120"/>
                          <a:cs typeface="+mn-cs"/>
                        </a:rPr>
                        <a:t>序 </a:t>
                      </a:r>
                      <a:r>
                        <a:rPr lang="en-US" altLang="zh-TW" sz="2400" b="1" i="0" u="none" strike="noStrike" kern="1200" baseline="0" dirty="0">
                          <a:solidFill>
                            <a:schemeClr val="dk1"/>
                          </a:solidFill>
                          <a:latin typeface="Book Antiqua" pitchFamily="18" charset="0"/>
                          <a:ea typeface="標楷體" pitchFamily="65" charset="-120"/>
                          <a:cs typeface="+mn-cs"/>
                        </a:rPr>
                        <a:t>(1~30)</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每五志願為一群： 第</a:t>
                      </a:r>
                      <a:r>
                        <a:rPr lang="en-US" altLang="zh-TW" sz="1750" b="0" i="0" u="none" strike="noStrike" kern="1200" baseline="0" dirty="0" smtClean="0">
                          <a:solidFill>
                            <a:schemeClr val="dk1"/>
                          </a:solidFill>
                          <a:latin typeface="Book Antiqua" pitchFamily="18" charset="0"/>
                          <a:ea typeface="標楷體" pitchFamily="65" charset="-120"/>
                          <a:cs typeface="+mn-cs"/>
                        </a:rPr>
                        <a:t>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26</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6-</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24</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16-</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22</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25-</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30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73585">
                <a:tc rowSpan="2">
                  <a:txBody>
                    <a:bodyPr/>
                    <a:lstStyle/>
                    <a:p>
                      <a:pPr marL="0" indent="0" algn="l"/>
                      <a:r>
                        <a:rPr lang="zh-TW" altLang="en-US" sz="2400" b="1" i="0" u="none" strike="noStrike" kern="1200" baseline="0" dirty="0" smtClean="0">
                          <a:solidFill>
                            <a:schemeClr val="dk1"/>
                          </a:solidFill>
                          <a:latin typeface="Book Antiqua" pitchFamily="18" charset="0"/>
                          <a:ea typeface="標楷體" pitchFamily="65" charset="-120"/>
                          <a:cs typeface="+mn-cs"/>
                        </a:rPr>
                        <a:t>多元學  </a:t>
                      </a:r>
                      <a:r>
                        <a:rPr lang="en-US" altLang="zh-TW" sz="2400" b="1" i="0" u="none" strike="noStrike" kern="1200" baseline="0" dirty="0" smtClean="0">
                          <a:solidFill>
                            <a:schemeClr val="dk1"/>
                          </a:solidFill>
                          <a:latin typeface="Book Antiqua" pitchFamily="18" charset="0"/>
                          <a:ea typeface="標楷體" pitchFamily="65" charset="-120"/>
                          <a:cs typeface="+mn-cs"/>
                        </a:rPr>
                        <a:t/>
                      </a:r>
                      <a:br>
                        <a:rPr lang="en-US" altLang="zh-TW" sz="2400" b="1" i="0" u="none" strike="noStrike" kern="1200" baseline="0" dirty="0" smtClean="0">
                          <a:solidFill>
                            <a:schemeClr val="dk1"/>
                          </a:solidFill>
                          <a:latin typeface="Book Antiqua" pitchFamily="18" charset="0"/>
                          <a:ea typeface="標楷體" pitchFamily="65" charset="-120"/>
                          <a:cs typeface="+mn-cs"/>
                        </a:rPr>
                      </a:br>
                      <a:r>
                        <a:rPr lang="zh-TW" altLang="en-US" sz="2400" b="1" i="0" u="none" strike="noStrike" kern="1200" baseline="0" dirty="0" smtClean="0">
                          <a:solidFill>
                            <a:schemeClr val="dk1"/>
                          </a:solidFill>
                          <a:latin typeface="Book Antiqua" pitchFamily="18" charset="0"/>
                          <a:ea typeface="標楷體" pitchFamily="65" charset="-120"/>
                          <a:cs typeface="+mn-cs"/>
                        </a:rPr>
                        <a:t>習表現</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800" b="1" i="0" u="none" strike="noStrike" kern="1200" baseline="0" dirty="0" smtClean="0">
                          <a:solidFill>
                            <a:srgbClr val="0000FF"/>
                          </a:solidFill>
                          <a:latin typeface="Book Antiqua" pitchFamily="18" charset="0"/>
                          <a:ea typeface="標楷體" pitchFamily="65" charset="-120"/>
                          <a:cs typeface="+mn-cs"/>
                        </a:rPr>
                        <a:t>競 賽</a:t>
                      </a:r>
                      <a:endParaRPr lang="zh-TW" altLang="en-US" sz="18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smtClean="0">
                          <a:solidFill>
                            <a:srgbClr val="0000FF"/>
                          </a:solidFill>
                          <a:latin typeface="Book Antiqua" panose="02040602050305030304" pitchFamily="18" charset="0"/>
                          <a:ea typeface="華康儷楷書" panose="03000509000000000000" pitchFamily="65" charset="-120"/>
                        </a:rPr>
                        <a:t>7</a:t>
                      </a:r>
                      <a:endParaRPr lang="zh-TW" altLang="en-US" sz="24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簡章</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國際、全國、區域及縣市</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競賽項目：</a:t>
                      </a:r>
                      <a:r>
                        <a:rPr lang="en-US" altLang="zh-TW" sz="1750" b="0" i="0" u="none" strike="noStrike" kern="1200" baseline="0" dirty="0" smtClean="0">
                          <a:solidFill>
                            <a:srgbClr val="FF0000"/>
                          </a:solidFill>
                          <a:latin typeface="Book Antiqua" pitchFamily="18" charset="0"/>
                          <a:ea typeface="標楷體" pitchFamily="65" charset="-120"/>
                          <a:cs typeface="+mn-cs"/>
                        </a:rPr>
                        <a:t>7-1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en-US" altLang="zh-TW" sz="1750" b="0" i="0" u="none" strike="noStrike" kern="1200" baseline="0" dirty="0" smtClean="0">
                        <a:solidFill>
                          <a:srgbClr val="FF0000"/>
                        </a:solidFill>
                        <a:latin typeface="Book Antiqua" pitchFamily="18" charset="0"/>
                        <a:ea typeface="標楷體" pitchFamily="65" charset="-120"/>
                        <a:cs typeface="+mn-cs"/>
                      </a:endParaRPr>
                    </a:p>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採計日期：國中就學期間至</a:t>
                      </a:r>
                      <a:r>
                        <a:rPr lang="en-US" altLang="zh-TW" sz="1750" b="0" i="0" u="none" strike="noStrike" kern="1200" baseline="0" dirty="0" smtClean="0">
                          <a:solidFill>
                            <a:schemeClr val="dk1"/>
                          </a:solidFill>
                          <a:latin typeface="Book Antiqua" pitchFamily="18" charset="0"/>
                          <a:ea typeface="標楷體" pitchFamily="65" charset="-120"/>
                          <a:cs typeface="+mn-cs"/>
                        </a:rPr>
                        <a:t>107.5.14(</a:t>
                      </a:r>
                      <a:r>
                        <a:rPr lang="zh-TW" altLang="en-US" sz="1750" b="0" i="0" u="none" strike="noStrike" kern="1200" baseline="0" dirty="0" smtClean="0">
                          <a:solidFill>
                            <a:schemeClr val="dk1"/>
                          </a:solidFill>
                          <a:latin typeface="Book Antiqua" pitchFamily="18" charset="0"/>
                          <a:ea typeface="標楷體" pitchFamily="65" charset="-120"/>
                          <a:cs typeface="+mn-cs"/>
                        </a:rPr>
                        <a:t>含</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前為限</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573585">
                <a:tc v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1800" b="1" i="0" u="none" strike="noStrike" kern="1200" baseline="0" dirty="0" smtClean="0">
                          <a:solidFill>
                            <a:srgbClr val="0000FF"/>
                          </a:solidFill>
                          <a:latin typeface="Book Antiqua" pitchFamily="18" charset="0"/>
                          <a:ea typeface="標楷體" pitchFamily="65" charset="-120"/>
                          <a:cs typeface="+mn-cs"/>
                        </a:rPr>
                        <a:t>服務學習</a:t>
                      </a:r>
                      <a:r>
                        <a:rPr lang="zh-TW" altLang="en-US" sz="1600" b="1" i="0" u="none" strike="noStrike" kern="1200" baseline="0" dirty="0">
                          <a:solidFill>
                            <a:srgbClr val="0000FF"/>
                          </a:solidFill>
                          <a:latin typeface="Book Antiqua" pitchFamily="18" charset="0"/>
                          <a:ea typeface="標楷體" pitchFamily="65" charset="-120"/>
                          <a:cs typeface="+mn-cs"/>
                        </a:rPr>
                        <a:t>	</a:t>
                      </a:r>
                      <a:endParaRPr lang="zh-TW" altLang="en-US" sz="16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smtClean="0">
                          <a:solidFill>
                            <a:srgbClr val="0000FF"/>
                          </a:solidFill>
                          <a:latin typeface="Book Antiqua" panose="02040602050305030304" pitchFamily="18" charset="0"/>
                          <a:ea typeface="華康儷楷書" panose="03000509000000000000" pitchFamily="65" charset="-120"/>
                        </a:rPr>
                        <a:t>15</a:t>
                      </a:r>
                      <a:endParaRPr lang="zh-TW" altLang="en-US" sz="24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600" dirty="0" smtClean="0">
                          <a:solidFill>
                            <a:srgbClr val="000000"/>
                          </a:solidFill>
                          <a:latin typeface="Book Antiqua" panose="02040602050305030304" pitchFamily="18" charset="0"/>
                          <a:ea typeface="標楷體" panose="03000509000000000000" pitchFamily="65" charset="-120"/>
                        </a:rPr>
                        <a:t>擔任班級幹部、小老師或社團幹部</a:t>
                      </a:r>
                      <a:r>
                        <a:rPr lang="zh-TW" altLang="en-US" sz="1600" kern="1200" dirty="0" smtClean="0">
                          <a:solidFill>
                            <a:srgbClr val="000000"/>
                          </a:solidFill>
                          <a:latin typeface="Book Antiqua" panose="02040602050305030304" pitchFamily="18" charset="0"/>
                          <a:ea typeface="標楷體" panose="03000509000000000000" pitchFamily="65" charset="-120"/>
                          <a:cs typeface="+mn-cs"/>
                        </a:rPr>
                        <a:t>任滿一學期</a:t>
                      </a:r>
                      <a:r>
                        <a:rPr lang="zh-TW" altLang="en-US" sz="1600" b="0" i="0" u="none" strike="noStrike" kern="1200" baseline="0" dirty="0" smtClean="0">
                          <a:solidFill>
                            <a:schemeClr val="dk1"/>
                          </a:solidFill>
                          <a:latin typeface="Book Antiqua" pitchFamily="18" charset="0"/>
                          <a:ea typeface="標楷體" pitchFamily="65" charset="-120"/>
                          <a:cs typeface="+mn-cs"/>
                        </a:rPr>
                        <a:t>：</a:t>
                      </a:r>
                      <a:r>
                        <a:rPr lang="en-US" altLang="zh-TW" sz="1600" u="none" dirty="0" smtClean="0">
                          <a:solidFill>
                            <a:srgbClr val="FF0000"/>
                          </a:solidFill>
                          <a:latin typeface="Book Antiqua" panose="02040602050305030304" pitchFamily="18" charset="0"/>
                          <a:ea typeface="標楷體" panose="03000509000000000000" pitchFamily="65" charset="-120"/>
                        </a:rPr>
                        <a:t>2</a:t>
                      </a:r>
                      <a:r>
                        <a:rPr lang="zh-TW" altLang="en-US" sz="1600" u="none" dirty="0" smtClean="0">
                          <a:solidFill>
                            <a:srgbClr val="FF0000"/>
                          </a:solidFill>
                          <a:latin typeface="Book Antiqua" panose="02040602050305030304" pitchFamily="18" charset="0"/>
                          <a:ea typeface="標楷體" panose="03000509000000000000" pitchFamily="65" charset="-120"/>
                        </a:rPr>
                        <a:t>分</a:t>
                      </a:r>
                      <a:endParaRPr lang="en-US" altLang="zh-TW" sz="1600" u="none" dirty="0" smtClean="0">
                        <a:solidFill>
                          <a:srgbClr val="FF0000"/>
                        </a:solidFill>
                        <a:latin typeface="Book Antiqua" panose="02040602050305030304" pitchFamily="18" charset="0"/>
                        <a:ea typeface="標楷體" panose="03000509000000000000" pitchFamily="65" charset="-120"/>
                      </a:endParaRPr>
                    </a:p>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600" b="0" i="0" u="none" strike="noStrike" kern="1200" baseline="0" dirty="0" smtClean="0">
                          <a:solidFill>
                            <a:schemeClr val="dk1"/>
                          </a:solidFill>
                          <a:latin typeface="Book Antiqua" pitchFamily="18" charset="0"/>
                          <a:ea typeface="標楷體" pitchFamily="65" charset="-120"/>
                          <a:cs typeface="+mn-cs"/>
                        </a:rPr>
                        <a:t>每累計滿</a:t>
                      </a:r>
                      <a:r>
                        <a:rPr lang="en-US" altLang="zh-TW" sz="1600" b="0" i="0" u="none" strike="noStrike" kern="1200" baseline="0" dirty="0" smtClean="0">
                          <a:solidFill>
                            <a:schemeClr val="dk1"/>
                          </a:solidFill>
                          <a:latin typeface="Book Antiqua" pitchFamily="18" charset="0"/>
                          <a:ea typeface="標楷體" pitchFamily="65" charset="-120"/>
                          <a:cs typeface="+mn-cs"/>
                        </a:rPr>
                        <a:t>1</a:t>
                      </a:r>
                      <a:r>
                        <a:rPr lang="zh-TW" altLang="en-US" sz="1600" b="0" i="0" u="none" strike="noStrike" kern="1200" baseline="0" dirty="0" smtClean="0">
                          <a:solidFill>
                            <a:schemeClr val="dk1"/>
                          </a:solidFill>
                          <a:latin typeface="Book Antiqua" pitchFamily="18" charset="0"/>
                          <a:ea typeface="標楷體" pitchFamily="65" charset="-120"/>
                          <a:cs typeface="+mn-cs"/>
                        </a:rPr>
                        <a:t>小時：</a:t>
                      </a:r>
                      <a:r>
                        <a:rPr lang="en-US" altLang="zh-TW" sz="1600" b="0" i="0" u="none" strike="noStrike" kern="1200" baseline="0" dirty="0" smtClean="0">
                          <a:solidFill>
                            <a:srgbClr val="FF0000"/>
                          </a:solidFill>
                          <a:latin typeface="Book Antiqua" pitchFamily="18" charset="0"/>
                          <a:ea typeface="標楷體" pitchFamily="65" charset="-120"/>
                          <a:cs typeface="+mn-cs"/>
                        </a:rPr>
                        <a:t>0.25</a:t>
                      </a:r>
                      <a:r>
                        <a:rPr lang="zh-TW" altLang="en-US" sz="1600" b="0" i="0" u="none" strike="noStrike" kern="1200" baseline="0" dirty="0" smtClean="0">
                          <a:solidFill>
                            <a:srgbClr val="FF0000"/>
                          </a:solidFill>
                          <a:latin typeface="Book Antiqua" pitchFamily="18" charset="0"/>
                          <a:ea typeface="標楷體" pitchFamily="65" charset="-120"/>
                          <a:cs typeface="+mn-cs"/>
                        </a:rPr>
                        <a:t>分 </a:t>
                      </a:r>
                      <a:endParaRPr lang="zh-TW" altLang="en-US" sz="1600" dirty="0" smtClean="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技藝</a:t>
                      </a:r>
                      <a:r>
                        <a:rPr lang="zh-TW" altLang="en-US" sz="2400" b="1" i="0" u="none" strike="noStrike" kern="1200" baseline="0" dirty="0">
                          <a:solidFill>
                            <a:schemeClr val="dk1"/>
                          </a:solidFill>
                          <a:latin typeface="Book Antiqua" pitchFamily="18" charset="0"/>
                          <a:ea typeface="標楷體" pitchFamily="65" charset="-120"/>
                          <a:cs typeface="+mn-cs"/>
                        </a:rPr>
                        <a:t>優良 </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750" b="0" i="0" u="none" strike="noStrike" kern="1200" baseline="0" dirty="0" smtClean="0">
                          <a:solidFill>
                            <a:schemeClr val="dk1"/>
                          </a:solidFill>
                          <a:latin typeface="Book Antiqua" pitchFamily="18" charset="0"/>
                          <a:ea typeface="標楷體" pitchFamily="65" charset="-120"/>
                          <a:cs typeface="+mn-cs"/>
                        </a:rPr>
                        <a:t>採計技藝教育課程平均總成績：</a:t>
                      </a:r>
                      <a:r>
                        <a:rPr lang="en-US" altLang="zh-TW" sz="1750" b="0" i="0" u="none" strike="noStrike" kern="1200" baseline="0" dirty="0" smtClean="0">
                          <a:solidFill>
                            <a:schemeClr val="dk1"/>
                          </a:solidFill>
                          <a:latin typeface="Book Antiqua" pitchFamily="18" charset="0"/>
                          <a:ea typeface="標楷體" pitchFamily="65" charset="-120"/>
                          <a:cs typeface="+mn-cs"/>
                        </a:rPr>
                        <a:t>90</a:t>
                      </a:r>
                      <a:r>
                        <a:rPr lang="zh-TW" altLang="en-US" sz="1750" b="0" i="0" u="none" strike="noStrike" kern="1200" baseline="0" dirty="0" smtClean="0">
                          <a:solidFill>
                            <a:schemeClr val="dk1"/>
                          </a:solidFill>
                          <a:latin typeface="Book Antiqua" pitchFamily="18" charset="0"/>
                          <a:ea typeface="標楷體" pitchFamily="65" charset="-120"/>
                          <a:cs typeface="+mn-cs"/>
                        </a:rPr>
                        <a:t>分以上：</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80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90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2.5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70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80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60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70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1.0</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弱勢</a:t>
                      </a:r>
                      <a:r>
                        <a:rPr lang="zh-TW" altLang="en-US" sz="2400" b="1" i="0" u="none" strike="noStrike" kern="1200" baseline="0" dirty="0">
                          <a:solidFill>
                            <a:schemeClr val="dk1"/>
                          </a:solidFill>
                          <a:latin typeface="Book Antiqua" pitchFamily="18" charset="0"/>
                          <a:ea typeface="標楷體" pitchFamily="65" charset="-120"/>
                          <a:cs typeface="+mn-cs"/>
                        </a:rPr>
                        <a:t>身分 </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750" b="0" i="0" u="none" strike="noStrike" kern="1200" baseline="0" dirty="0" smtClean="0">
                          <a:solidFill>
                            <a:schemeClr val="dk1"/>
                          </a:solidFill>
                          <a:latin typeface="Book Antiqua" pitchFamily="18" charset="0"/>
                          <a:ea typeface="標楷體" pitchFamily="65" charset="-120"/>
                          <a:cs typeface="+mn-cs"/>
                        </a:rPr>
                        <a:t>低收入戶：</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；中低收入戶、支領失業給付、特殊境遇家庭：</a:t>
                      </a:r>
                      <a:r>
                        <a:rPr lang="en-US" altLang="zh-TW" sz="1750" b="0" i="0" u="none" strike="noStrike" kern="1200" baseline="0" dirty="0" smtClean="0">
                          <a:solidFill>
                            <a:srgbClr val="FF0000"/>
                          </a:solidFill>
                          <a:latin typeface="Book Antiqua" pitchFamily="18" charset="0"/>
                          <a:ea typeface="標楷體" pitchFamily="65" charset="-120"/>
                          <a:cs typeface="+mn-cs"/>
                        </a:rPr>
                        <a:t>1.5</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en-US" altLang="zh-TW" sz="1750" b="0" i="0" u="none" strike="noStrike" kern="1200" baseline="0" dirty="0" smtClean="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符合一項即可</a:t>
                      </a:r>
                      <a:r>
                        <a:rPr lang="en-US" altLang="zh-TW" sz="1750" b="0" i="0" u="none" strike="noStrike" kern="1200" baseline="0" dirty="0" smtClean="0">
                          <a:solidFill>
                            <a:schemeClr val="dk1"/>
                          </a:solidFill>
                          <a:latin typeface="Book Antiqua" pitchFamily="18" charset="0"/>
                          <a:ea typeface="標楷體" pitchFamily="65" charset="-120"/>
                          <a:cs typeface="+mn-cs"/>
                        </a:rPr>
                        <a:t>)</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均衡</a:t>
                      </a:r>
                      <a:r>
                        <a:rPr lang="zh-TW" altLang="en-US" sz="2400" b="1" i="0" u="none" strike="noStrike" kern="1200" baseline="0" dirty="0">
                          <a:solidFill>
                            <a:schemeClr val="dk1"/>
                          </a:solidFill>
                          <a:latin typeface="Book Antiqua" pitchFamily="18" charset="0"/>
                          <a:ea typeface="標楷體" pitchFamily="65" charset="-120"/>
                          <a:cs typeface="+mn-cs"/>
                        </a:rPr>
                        <a:t>學習</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三領域學習</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a:solidFill>
                            <a:schemeClr val="dk1"/>
                          </a:solidFill>
                          <a:latin typeface="Book Antiqua" pitchFamily="18" charset="0"/>
                          <a:ea typeface="標楷體" pitchFamily="65" charset="-120"/>
                          <a:cs typeface="+mn-cs"/>
                        </a:rPr>
                        <a:t>健體、藝文、綜合：</a:t>
                      </a:r>
                      <a:r>
                        <a:rPr lang="en-US" altLang="zh-TW" sz="1750" b="0" i="0" u="none" strike="noStrike" kern="1200" baseline="0" dirty="0">
                          <a:solidFill>
                            <a:srgbClr val="FF0000"/>
                          </a:solidFill>
                          <a:latin typeface="Book Antiqua" pitchFamily="18" charset="0"/>
                          <a:ea typeface="標楷體" pitchFamily="65" charset="-120"/>
                          <a:cs typeface="+mn-cs"/>
                        </a:rPr>
                        <a:t>7</a:t>
                      </a:r>
                      <a:r>
                        <a:rPr lang="zh-TW" altLang="en-US" sz="1750" b="0" i="0" u="none" strike="noStrike" kern="1200" baseline="0" dirty="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a:t>
                      </a:r>
                      <a:r>
                        <a:rPr lang="zh-TW" altLang="en-US" sz="1750" b="0" i="0" u="none" strike="noStrike" kern="1200" baseline="0" dirty="0" smtClean="0">
                          <a:solidFill>
                            <a:srgbClr val="FF0000"/>
                          </a:solidFill>
                          <a:latin typeface="Book Antiqua" pitchFamily="18" charset="0"/>
                          <a:ea typeface="標楷體" pitchFamily="65" charset="-120"/>
                          <a:cs typeface="+mn-cs"/>
                        </a:rPr>
                        <a:t>領域 </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a:solidFill>
                            <a:schemeClr val="dk1"/>
                          </a:solidFill>
                          <a:latin typeface="Book Antiqua" pitchFamily="18" charset="0"/>
                          <a:ea typeface="標楷體" pitchFamily="65" charset="-120"/>
                          <a:cs typeface="+mn-cs"/>
                        </a:rPr>
                        <a:t>五學期平均</a:t>
                      </a:r>
                      <a:r>
                        <a:rPr lang="zh-TW" altLang="en-US" sz="1750" b="0" i="0" u="none" strike="noStrike" kern="1200" baseline="0" dirty="0" smtClean="0">
                          <a:solidFill>
                            <a:schemeClr val="dk1"/>
                          </a:solidFill>
                          <a:latin typeface="Book Antiqua" pitchFamily="18" charset="0"/>
                          <a:ea typeface="標楷體" pitchFamily="65" charset="-120"/>
                          <a:cs typeface="+mn-cs"/>
                        </a:rPr>
                        <a:t>成績及格</a:t>
                      </a:r>
                      <a:r>
                        <a:rPr lang="en-US" altLang="zh-TW" sz="1750" b="0" i="0" u="none" strike="noStrike" kern="1200" baseline="0" dirty="0">
                          <a:solidFill>
                            <a:schemeClr val="dk1"/>
                          </a:solidFill>
                          <a:latin typeface="Book Antiqua" pitchFamily="18" charset="0"/>
                          <a:ea typeface="標楷體" pitchFamily="65" charset="-120"/>
                          <a:cs typeface="+mn-cs"/>
                        </a:rPr>
                        <a:t>)</a:t>
                      </a:r>
                      <a:endParaRPr lang="zh-TW" altLang="en-US" sz="175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國中</a:t>
                      </a:r>
                      <a:r>
                        <a:rPr lang="zh-TW" altLang="en-US" sz="2400" b="1" i="0" u="none" strike="noStrike" kern="1200" baseline="0" dirty="0">
                          <a:solidFill>
                            <a:schemeClr val="dk1"/>
                          </a:solidFill>
                          <a:latin typeface="Book Antiqua" pitchFamily="18" charset="0"/>
                          <a:ea typeface="標楷體" pitchFamily="65" charset="-120"/>
                          <a:cs typeface="+mn-cs"/>
                        </a:rPr>
                        <a:t>教育會考</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國文、數學、英語、自然、社會： </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en-US" altLang="zh-TW" sz="2800" kern="1200" baseline="30000" dirty="0" smtClean="0">
                          <a:solidFill>
                            <a:schemeClr val="dk1"/>
                          </a:solidFill>
                          <a:effectLst/>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en-US" altLang="zh-TW" sz="2800" kern="1200" baseline="30000" dirty="0" smtClean="0">
                          <a:solidFill>
                            <a:schemeClr val="dk1"/>
                          </a:solidFill>
                          <a:effectLst/>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zh-TW" altLang="en-US" sz="1750" b="0" i="0" u="none" strike="noStrike" kern="1200" baseline="0" dirty="0" smtClean="0">
                          <a:solidFill>
                            <a:schemeClr val="dk1"/>
                          </a:solidFill>
                          <a:latin typeface="Book Antiqua" pitchFamily="18" charset="0"/>
                          <a:ea typeface="標楷體" pitchFamily="65" charset="-120"/>
                          <a:cs typeface="+mn-cs"/>
                        </a:rPr>
                        <a:t> 、 </a:t>
                      </a:r>
                      <a:r>
                        <a:rPr kumimoji="0" lang="en-US" altLang="zh-TW" sz="175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2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kumimoji="0" lang="en-US" altLang="zh-TW" sz="175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2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B</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C</a:t>
                      </a:r>
                    </a:p>
                    <a:p>
                      <a:pPr algn="l">
                        <a:lnSpc>
                          <a:spcPts val="2200"/>
                        </a:lnSpc>
                      </a:pPr>
                      <a:r>
                        <a:rPr lang="zh-TW" altLang="en-US" sz="1750" b="0" i="0" u="none" strike="noStrike" kern="1200" baseline="0" dirty="0" smtClean="0">
                          <a:solidFill>
                            <a:srgbClr val="FF0000"/>
                          </a:solidFill>
                          <a:latin typeface="Book Antiqua" pitchFamily="18" charset="0"/>
                          <a:ea typeface="標楷體" pitchFamily="65" charset="-120"/>
                          <a:cs typeface="+mn-cs"/>
                        </a:rPr>
                        <a:t>                                                           </a:t>
                      </a:r>
                      <a:r>
                        <a:rPr lang="en-US" altLang="zh-TW" sz="1750" b="0" i="0" u="none" strike="noStrike" kern="1200" baseline="0" dirty="0" smtClean="0">
                          <a:solidFill>
                            <a:srgbClr val="FF0000"/>
                          </a:solidFill>
                          <a:latin typeface="Book Antiqua" pitchFamily="18" charset="0"/>
                          <a:ea typeface="標楷體" pitchFamily="65" charset="-120"/>
                          <a:cs typeface="+mn-cs"/>
                        </a:rPr>
                        <a:t>6.4</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6</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4</a:t>
                      </a:r>
                      <a:r>
                        <a:rPr lang="zh-TW" altLang="en-US" sz="1750" b="0" i="0" u="none" strike="noStrike" kern="1200" baseline="0" dirty="0" smtClean="0">
                          <a:solidFill>
                            <a:srgbClr val="FF0000"/>
                          </a:solidFill>
                          <a:latin typeface="Book Antiqua" pitchFamily="18" charset="0"/>
                          <a:ea typeface="標楷體" pitchFamily="65" charset="-120"/>
                          <a:cs typeface="+mn-cs"/>
                        </a:rPr>
                        <a:t>分 、</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2</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a:solidFill>
                          <a:srgbClr val="FF0000"/>
                        </a:solidFill>
                        <a:latin typeface="Book Antiqua" pitchFamily="18" charset="0"/>
                        <a:ea typeface="標楷體" pitchFamily="65"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寫作</a:t>
                      </a:r>
                      <a:r>
                        <a:rPr lang="zh-TW" altLang="en-US" sz="2400" b="1" i="0" u="none" strike="noStrike" kern="1200" baseline="0" dirty="0">
                          <a:solidFill>
                            <a:schemeClr val="dk1"/>
                          </a:solidFill>
                          <a:latin typeface="Book Antiqua" pitchFamily="18" charset="0"/>
                          <a:ea typeface="標楷體" pitchFamily="65" charset="-120"/>
                          <a:cs typeface="+mn-cs"/>
                        </a:rPr>
                        <a:t>測驗</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寫作測驗分六級分：</a:t>
                      </a:r>
                      <a:r>
                        <a:rPr lang="en-US" altLang="zh-TW" sz="1750" b="0" i="0" u="none" strike="noStrike" kern="1200" baseline="0" dirty="0" smtClean="0">
                          <a:solidFill>
                            <a:schemeClr val="dk1"/>
                          </a:solidFill>
                          <a:latin typeface="Book Antiqua" pitchFamily="18" charset="0"/>
                          <a:ea typeface="標楷體" pitchFamily="65" charset="-120"/>
                          <a:cs typeface="+mn-cs"/>
                        </a:rPr>
                        <a:t>6</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5</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4</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3</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2</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1</a:t>
                      </a:r>
                      <a:r>
                        <a:rPr lang="zh-TW" altLang="en-US" sz="1750" b="0" i="0" u="none" strike="noStrike" kern="1200" baseline="0" dirty="0" smtClean="0">
                          <a:solidFill>
                            <a:schemeClr val="dk1"/>
                          </a:solidFill>
                          <a:latin typeface="Book Antiqua" pitchFamily="18" charset="0"/>
                          <a:ea typeface="標楷體" pitchFamily="65" charset="-120"/>
                          <a:cs typeface="+mn-cs"/>
                        </a:rPr>
                        <a:t>級分</a:t>
                      </a:r>
                    </a:p>
                    <a:p>
                      <a:pPr algn="l">
                        <a:lnSpc>
                          <a:spcPts val="2200"/>
                        </a:lnSpc>
                      </a:pPr>
                      <a:r>
                        <a:rPr lang="zh-TW" altLang="en-US" sz="1750" b="0" i="0" u="none" strike="noStrike" kern="1200" baseline="0" dirty="0" smtClean="0">
                          <a:solidFill>
                            <a:srgbClr val="FF0000"/>
                          </a:solidFill>
                          <a:latin typeface="Book Antiqua" pitchFamily="18" charset="0"/>
                          <a:ea typeface="標楷體" pitchFamily="65" charset="-120"/>
                          <a:cs typeface="+mn-cs"/>
                        </a:rPr>
                        <a:t>                                      </a:t>
                      </a:r>
                      <a:r>
                        <a:rPr lang="en-US" altLang="zh-TW" sz="1750" b="0" i="0" u="none" strike="noStrike" kern="1200" baseline="0" dirty="0" smtClean="0">
                          <a:solidFill>
                            <a:srgbClr val="FF0000"/>
                          </a:solidFill>
                          <a:latin typeface="Book Antiqua" pitchFamily="18" charset="0"/>
                          <a:ea typeface="標楷體" pitchFamily="65" charset="-120"/>
                          <a:cs typeface="+mn-cs"/>
                        </a:rPr>
                        <a:t>1</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0.8</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0.6</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0.4</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0.2</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0.1</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a:solidFill>
                            <a:schemeClr val="dk1"/>
                          </a:solidFill>
                          <a:latin typeface="Book Antiqua" pitchFamily="18" charset="0"/>
                          <a:ea typeface="標楷體" pitchFamily="65" charset="-120"/>
                          <a:cs typeface="+mn-cs"/>
                        </a:rPr>
                        <a:t>	</a:t>
                      </a:r>
                      <a:endParaRPr lang="zh-TW" altLang="en-US" sz="175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86633">
                <a:tc gridSpan="2">
                  <a:txBody>
                    <a:bodyPr/>
                    <a:lstStyle/>
                    <a:p>
                      <a:pPr algn="ctr"/>
                      <a:r>
                        <a:rPr lang="zh-TW" altLang="en-US" sz="20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a:t>
                      </a:r>
                      <a:r>
                        <a:rPr lang="zh-TW" altLang="en-US"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總積分</a:t>
                      </a:r>
                      <a:r>
                        <a:rPr lang="en-US" altLang="zh-TW"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4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4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4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75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
        <p:nvSpPr>
          <p:cNvPr id="6" name="標題 1"/>
          <p:cNvSpPr txBox="1">
            <a:spLocks/>
          </p:cNvSpPr>
          <p:nvPr/>
        </p:nvSpPr>
        <p:spPr bwMode="auto">
          <a:xfrm>
            <a:off x="531814" y="36372"/>
            <a:ext cx="6726236" cy="60787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3200" dirty="0" smtClean="0">
                <a:latin typeface="+mn-ea"/>
                <a:ea typeface="+mn-ea"/>
              </a:rPr>
              <a:t>(</a:t>
            </a:r>
            <a:r>
              <a:rPr kumimoji="0" lang="zh-TW" altLang="en-US" sz="3200" dirty="0" smtClean="0">
                <a:latin typeface="+mn-ea"/>
                <a:ea typeface="+mn-ea"/>
              </a:rPr>
              <a:t>三</a:t>
            </a:r>
            <a:r>
              <a:rPr kumimoji="0" lang="en-US" altLang="zh-TW" sz="3200" dirty="0" smtClean="0">
                <a:latin typeface="+mn-ea"/>
                <a:ea typeface="+mn-ea"/>
              </a:rPr>
              <a:t>)</a:t>
            </a:r>
            <a:r>
              <a:rPr kumimoji="0" lang="zh-TW" altLang="en-US" sz="3200" dirty="0" smtClean="0">
                <a:latin typeface="+mn-ea"/>
                <a:ea typeface="+mn-ea"/>
              </a:rPr>
              <a:t>五專優先免試</a:t>
            </a:r>
            <a:r>
              <a:rPr kumimoji="0" lang="en-US" altLang="zh-TW" sz="3200" dirty="0" smtClean="0">
                <a:latin typeface="+mn-ea"/>
                <a:ea typeface="+mn-ea"/>
              </a:rPr>
              <a:t>-</a:t>
            </a:r>
            <a:r>
              <a:rPr kumimoji="0" lang="zh-TW" altLang="en-US" sz="3200" dirty="0" smtClean="0">
                <a:latin typeface="+mn-ea"/>
                <a:ea typeface="+mn-ea"/>
              </a:rPr>
              <a:t>比序積分採計說明</a:t>
            </a:r>
            <a:endParaRPr kumimoji="0" lang="zh-TW" altLang="en-US" sz="3200" dirty="0">
              <a:latin typeface="+mn-ea"/>
              <a:ea typeface="+mn-ea"/>
            </a:endParaRPr>
          </a:p>
        </p:txBody>
      </p:sp>
      <p:sp>
        <p:nvSpPr>
          <p:cNvPr id="1945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DB08FD3-31D0-4EE9-AD1F-00BCF3D5FF8E}" type="slidenum">
              <a:rPr kumimoji="0" lang="zh-TW" altLang="en-US" smtClean="0">
                <a:solidFill>
                  <a:srgbClr val="FEFFFF"/>
                </a:solidFill>
                <a:latin typeface="Century Gothic" panose="020B0502020202020204" pitchFamily="34" charset="0"/>
              </a:rPr>
              <a:pPr/>
              <a:t>121</a:t>
            </a:fld>
            <a:endParaRPr kumimoji="0" lang="zh-TW" altLang="en-US" smtClean="0">
              <a:solidFill>
                <a:srgbClr val="FEFFFF"/>
              </a:solidFill>
              <a:latin typeface="Century Gothic" panose="020B0502020202020204" pitchFamily="34" charset="0"/>
            </a:endParaRPr>
          </a:p>
        </p:txBody>
      </p:sp>
      <p:sp>
        <p:nvSpPr>
          <p:cNvPr id="7" name="文字方塊 6"/>
          <p:cNvSpPr txBox="1">
            <a:spLocks noChangeArrowheads="1"/>
          </p:cNvSpPr>
          <p:nvPr/>
        </p:nvSpPr>
        <p:spPr bwMode="auto">
          <a:xfrm>
            <a:off x="7553777" y="36372"/>
            <a:ext cx="4203157" cy="954107"/>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a:t>
            </a:r>
            <a:r>
              <a:rPr lang="zh-TW" altLang="en-US" sz="2800" b="1" dirty="0">
                <a:solidFill>
                  <a:srgbClr val="FF0000"/>
                </a:solidFill>
              </a:rPr>
              <a:t>考</a:t>
            </a:r>
            <a:r>
              <a:rPr lang="zh-TW" altLang="en-US" sz="2800" b="1" dirty="0" smtClean="0">
                <a:solidFill>
                  <a:srgbClr val="FF0000"/>
                </a:solidFill>
              </a:rPr>
              <a:t>，</a:t>
            </a:r>
            <a:endParaRPr lang="en-US" altLang="zh-TW" sz="2800" b="1" dirty="0" smtClean="0">
              <a:solidFill>
                <a:srgbClr val="FF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373072561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49300" y="1892300"/>
            <a:ext cx="11137900" cy="4778375"/>
          </a:xfrm>
        </p:spPr>
        <p:txBody>
          <a:bodyPr/>
          <a:lstStyle/>
          <a:p>
            <a:pPr>
              <a:lnSpc>
                <a:spcPct val="120000"/>
              </a:lnSpc>
              <a:buFont typeface="Wingdings" panose="05000000000000000000" pitchFamily="2" charset="2"/>
              <a:buChar char="l"/>
              <a:defRPr/>
            </a:pP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zh-TW" sz="3400" b="1" dirty="0" smtClean="0">
                <a:solidFill>
                  <a:srgbClr val="0000FF"/>
                </a:solidFill>
                <a:latin typeface="標楷體" panose="03000509000000000000" pitchFamily="65" charset="-120"/>
                <a:ea typeface="標楷體" panose="03000509000000000000" pitchFamily="65" charset="-120"/>
              </a:rPr>
              <a:t>免試</a:t>
            </a:r>
            <a:r>
              <a:rPr lang="zh-TW" altLang="zh-TW" sz="3400" b="1" dirty="0">
                <a:solidFill>
                  <a:srgbClr val="0000FF"/>
                </a:solidFill>
                <a:latin typeface="標楷體" panose="03000509000000000000" pitchFamily="65" charset="-120"/>
                <a:ea typeface="標楷體" panose="03000509000000000000" pitchFamily="65" charset="-120"/>
              </a:rPr>
              <a:t>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smtClean="0">
                <a:solidFill>
                  <a:srgbClr val="C00000"/>
                </a:solidFill>
                <a:latin typeface="Book Antiqua" panose="02040602050305030304" pitchFamily="18" charset="0"/>
                <a:ea typeface="標楷體" panose="03000509000000000000" pitchFamily="65" charset="-120"/>
              </a:rPr>
              <a:t>個</a:t>
            </a:r>
            <a:r>
              <a:rPr lang="zh-TW" altLang="zh-TW" sz="3400" b="1" u="sng" dirty="0" smtClean="0">
                <a:solidFill>
                  <a:srgbClr val="C00000"/>
                </a:solidFill>
                <a:latin typeface="標楷體" panose="03000509000000000000" pitchFamily="65" charset="-120"/>
                <a:ea typeface="標楷體" panose="03000509000000000000" pitchFamily="65" charset="-120"/>
              </a:rPr>
              <a:t>科</a:t>
            </a:r>
            <a:r>
              <a:rPr lang="zh-TW" altLang="zh-TW" sz="3400" b="1" u="sng" dirty="0">
                <a:solidFill>
                  <a:srgbClr val="C00000"/>
                </a:solidFill>
                <a:latin typeface="標楷體" panose="03000509000000000000" pitchFamily="65" charset="-120"/>
                <a:ea typeface="標楷體" panose="03000509000000000000" pitchFamily="65" charset="-120"/>
              </a:rPr>
              <a:t>（組）</a:t>
            </a:r>
            <a:r>
              <a:rPr lang="zh-TW" altLang="zh-TW" sz="3400" b="1" u="sng" dirty="0" smtClean="0">
                <a:solidFill>
                  <a:srgbClr val="C00000"/>
                </a:solidFill>
                <a:latin typeface="標楷體" panose="03000509000000000000" pitchFamily="65" charset="-120"/>
                <a:ea typeface="標楷體" panose="03000509000000000000" pitchFamily="65" charset="-120"/>
              </a:rPr>
              <a:t>志願</a:t>
            </a:r>
            <a:r>
              <a:rPr lang="zh-TW" altLang="en-US" sz="3400" b="1" dirty="0" smtClean="0">
                <a:solidFill>
                  <a:srgbClr val="0000FF"/>
                </a:solidFill>
                <a:latin typeface="標楷體" panose="03000509000000000000" pitchFamily="65" charset="-120"/>
                <a:ea typeface="標楷體" panose="03000509000000000000" pitchFamily="65" charset="-120"/>
              </a:rPr>
              <a:t>，</a:t>
            </a:r>
            <a:r>
              <a:rPr lang="en-US" altLang="zh-TW" sz="3400" b="1" dirty="0" smtClean="0">
                <a:solidFill>
                  <a:srgbClr val="0000FF"/>
                </a:solidFill>
                <a:latin typeface="標楷體" panose="03000509000000000000" pitchFamily="65" charset="-120"/>
                <a:ea typeface="標楷體" panose="03000509000000000000" pitchFamily="65" charset="-120"/>
              </a:rPr>
              <a:t/>
            </a:r>
            <a:br>
              <a:rPr lang="en-US" altLang="zh-TW" sz="3400" b="1" dirty="0" smtClean="0">
                <a:solidFill>
                  <a:srgbClr val="0000FF"/>
                </a:solidFill>
                <a:latin typeface="標楷體" panose="03000509000000000000" pitchFamily="65" charset="-120"/>
                <a:ea typeface="標楷體" panose="03000509000000000000" pitchFamily="65" charset="-120"/>
              </a:rPr>
            </a:b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en-US" sz="3400" b="1" dirty="0" smtClean="0">
                <a:solidFill>
                  <a:srgbClr val="0000FF"/>
                </a:solidFill>
                <a:latin typeface="Book Antiqua" panose="02040602050305030304" pitchFamily="18" charset="0"/>
                <a:ea typeface="標楷體" panose="03000509000000000000" pitchFamily="65" charset="-120"/>
              </a:rPr>
              <a:t>每</a:t>
            </a:r>
            <a:r>
              <a:rPr lang="en-US" altLang="zh-TW" sz="3400" b="1" dirty="0" smtClean="0">
                <a:solidFill>
                  <a:srgbClr val="0000FF"/>
                </a:solidFill>
                <a:latin typeface="Book Antiqua" panose="02040602050305030304" pitchFamily="18" charset="0"/>
                <a:ea typeface="標楷體" panose="03000509000000000000" pitchFamily="65" charset="-120"/>
              </a:rPr>
              <a:t>5</a:t>
            </a:r>
            <a:r>
              <a:rPr lang="zh-TW" altLang="en-US" sz="3400" b="1" dirty="0" smtClean="0">
                <a:solidFill>
                  <a:srgbClr val="0000FF"/>
                </a:solidFill>
                <a:latin typeface="Book Antiqua" panose="02040602050305030304" pitchFamily="18" charset="0"/>
                <a:ea typeface="標楷體" panose="03000509000000000000" pitchFamily="65" charset="-120"/>
              </a:rPr>
              <a:t>志願為一組共</a:t>
            </a:r>
            <a:r>
              <a:rPr lang="en-US" altLang="zh-TW" sz="3400" b="1" dirty="0" smtClean="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組</a:t>
            </a:r>
            <a:r>
              <a:rPr lang="zh-TW" altLang="en-US" sz="3400" b="1" dirty="0" smtClean="0">
                <a:solidFill>
                  <a:srgbClr val="0000FF"/>
                </a:solidFill>
                <a:latin typeface="Book Antiqua" panose="02040602050305030304" pitchFamily="18" charset="0"/>
                <a:ea typeface="標楷體" panose="03000509000000000000" pitchFamily="65" charset="-120"/>
              </a:rPr>
              <a:t>，積分核分準則如下：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smtClean="0"/>
          </a:p>
          <a:p>
            <a:pPr marL="0" indent="0">
              <a:buFont typeface="Wingdings 3" panose="05040102010807070707" pitchFamily="18" charset="2"/>
              <a:buNone/>
              <a:defRPr/>
            </a:pPr>
            <a:endParaRPr lang="zh-TW" altLang="en-US" dirty="0"/>
          </a:p>
        </p:txBody>
      </p:sp>
      <p:graphicFrame>
        <p:nvGraphicFramePr>
          <p:cNvPr id="6" name="表格 5"/>
          <p:cNvGraphicFramePr>
            <a:graphicFrameLocks noGrp="1"/>
          </p:cNvGraphicFramePr>
          <p:nvPr>
            <p:extLst/>
          </p:nvPr>
        </p:nvGraphicFramePr>
        <p:xfrm>
          <a:off x="1147865" y="3267409"/>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smtClean="0">
                          <a:latin typeface="標楷體" panose="03000509000000000000" pitchFamily="65" charset="-120"/>
                          <a:ea typeface="標楷體" panose="03000509000000000000" pitchFamily="65" charset="-120"/>
                        </a:rPr>
                        <a:t>組 別</a:t>
                      </a:r>
                      <a:endParaRPr lang="zh-TW" altLang="en-US" sz="2600" b="1" dirty="0">
                        <a:latin typeface="標楷體" panose="03000509000000000000" pitchFamily="65" charset="-120"/>
                        <a:ea typeface="標楷體" panose="03000509000000000000" pitchFamily="65" charset="-120"/>
                      </a:endParaRP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1</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2</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3</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4</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5</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6</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latin typeface="標楷體" panose="03000509000000000000" pitchFamily="65" charset="-120"/>
                          <a:ea typeface="標楷體" panose="03000509000000000000" pitchFamily="65" charset="-120"/>
                        </a:rPr>
                        <a:t>志願序</a:t>
                      </a:r>
                      <a:endParaRPr lang="zh-TW" altLang="en-US" sz="2600" b="1" dirty="0">
                        <a:latin typeface="標楷體" panose="03000509000000000000" pitchFamily="65" charset="-120"/>
                        <a:ea typeface="標楷體" panose="03000509000000000000" pitchFamily="65" charset="-120"/>
                      </a:endParaRP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solidFill>
                      <a:schemeClr val="accent2">
                        <a:lumMod val="60000"/>
                        <a:lumOff val="4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志願序</a:t>
            </a:r>
            <a:endParaRPr kumimoji="0" lang="zh-TW" altLang="en-US" sz="4000" dirty="0">
              <a:latin typeface="+mn-ea"/>
              <a:ea typeface="+mn-ea"/>
            </a:endParaRPr>
          </a:p>
        </p:txBody>
      </p:sp>
      <p:sp>
        <p:nvSpPr>
          <p:cNvPr id="1955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0078AA-5A30-48F9-9276-F4B62BA11341}" type="slidenum">
              <a:rPr kumimoji="0" lang="zh-TW" altLang="en-US" smtClean="0">
                <a:solidFill>
                  <a:srgbClr val="FEFFFF"/>
                </a:solidFill>
                <a:latin typeface="Century Gothic" panose="020B0502020202020204" pitchFamily="34" charset="0"/>
              </a:rPr>
              <a:pPr/>
              <a:t>122</a:t>
            </a:fld>
            <a:endParaRPr kumimoji="0" lang="zh-TW" altLang="en-US" smtClean="0">
              <a:solidFill>
                <a:srgbClr val="FEFFFF"/>
              </a:solidFill>
              <a:latin typeface="Century Gothic" panose="020B0502020202020204" pitchFamily="34" charset="0"/>
            </a:endParaRPr>
          </a:p>
        </p:txBody>
      </p:sp>
      <p:sp>
        <p:nvSpPr>
          <p:cNvPr id="7" name="文字方塊 6"/>
          <p:cNvSpPr txBox="1">
            <a:spLocks noChangeArrowheads="1"/>
          </p:cNvSpPr>
          <p:nvPr/>
        </p:nvSpPr>
        <p:spPr bwMode="auto">
          <a:xfrm>
            <a:off x="2299867" y="1395740"/>
            <a:ext cx="7495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286122082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p:cNvSpPr/>
          <p:nvPr/>
        </p:nvSpPr>
        <p:spPr>
          <a:xfrm>
            <a:off x="974725" y="1758950"/>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96612" name="內容版面配置區 2"/>
          <p:cNvSpPr>
            <a:spLocks noGrp="1"/>
          </p:cNvSpPr>
          <p:nvPr>
            <p:ph idx="1"/>
          </p:nvPr>
        </p:nvSpPr>
        <p:spPr>
          <a:xfrm>
            <a:off x="1100931" y="1926440"/>
            <a:ext cx="10294938" cy="4662487"/>
          </a:xfrm>
        </p:spPr>
        <p:txBody>
          <a:bodyPr/>
          <a:lstStyle/>
          <a:p>
            <a:pPr marL="0" indent="0">
              <a:lnSpc>
                <a:spcPct val="110000"/>
              </a:lnSpc>
              <a:spcAft>
                <a:spcPts val="600"/>
              </a:spcAft>
              <a:buFont typeface="Wingdings 3" panose="05040102010807070707" pitchFamily="18" charset="2"/>
              <a:buNone/>
            </a:pPr>
            <a:r>
              <a:rPr lang="zh-TW" altLang="en-US" sz="2500" b="1" dirty="0" smtClean="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smtClean="0">
                <a:solidFill>
                  <a:srgbClr val="0000FF"/>
                </a:solidFill>
                <a:latin typeface="Book Antiqua" panose="02040602050305030304" pitchFamily="18" charset="0"/>
                <a:ea typeface="標楷體" panose="03000509000000000000" pitchFamily="65" charset="-120"/>
              </a:rPr>
              <a:t>15</a:t>
            </a:r>
            <a:r>
              <a:rPr lang="zh-TW" altLang="en-US" sz="2500" b="1" dirty="0" smtClean="0">
                <a:solidFill>
                  <a:srgbClr val="0000FF"/>
                </a:solidFill>
                <a:latin typeface="Book Antiqua" panose="02040602050305030304" pitchFamily="18" charset="0"/>
                <a:ea typeface="標楷體" panose="03000509000000000000" pitchFamily="65" charset="-120"/>
              </a:rPr>
              <a:t>分）</a:t>
            </a:r>
            <a:endParaRPr lang="en-US" altLang="zh-TW" sz="2500" b="1" dirty="0" smtClean="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smtClean="0">
                <a:solidFill>
                  <a:srgbClr val="0000FF"/>
                </a:solidFill>
                <a:latin typeface="Book Antiqua" panose="02040602050305030304" pitchFamily="18" charset="0"/>
                <a:ea typeface="標楷體" panose="03000509000000000000" pitchFamily="65" charset="-120"/>
              </a:rPr>
              <a:t>  競 賽</a:t>
            </a:r>
            <a:r>
              <a:rPr lang="zh-TW" altLang="en-US" sz="2000" b="1" dirty="0" smtClean="0">
                <a:solidFill>
                  <a:srgbClr val="7030A0"/>
                </a:solidFill>
                <a:latin typeface="Book Antiqua" panose="02040602050305030304" pitchFamily="18" charset="0"/>
                <a:ea typeface="標楷體" panose="03000509000000000000" pitchFamily="65" charset="-120"/>
              </a:rPr>
              <a:t>（積分上限</a:t>
            </a:r>
            <a:r>
              <a:rPr lang="en-US" altLang="zh-TW" sz="2000" b="1" dirty="0" smtClean="0">
                <a:solidFill>
                  <a:srgbClr val="7030A0"/>
                </a:solidFill>
                <a:latin typeface="Book Antiqua" panose="02040602050305030304" pitchFamily="18" charset="0"/>
                <a:ea typeface="標楷體" panose="03000509000000000000" pitchFamily="65" charset="-120"/>
              </a:rPr>
              <a:t>7</a:t>
            </a:r>
            <a:r>
              <a:rPr lang="zh-TW" altLang="en-US" sz="2000" b="1" dirty="0" smtClean="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smtClean="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smtClean="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smtClean="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smtClean="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smtClean="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smtClean="0">
                <a:solidFill>
                  <a:srgbClr val="000000"/>
                </a:solidFill>
                <a:latin typeface="Book Antiqua" panose="02040602050305030304" pitchFamily="18" charset="0"/>
                <a:ea typeface="標楷體" panose="03000509000000000000" pitchFamily="65" charset="-120"/>
              </a:rPr>
              <a:t>採計期間：</a:t>
            </a:r>
            <a:r>
              <a:rPr lang="zh-TW" altLang="en-US" sz="2000" dirty="0" smtClean="0">
                <a:latin typeface="Book Antiqua" panose="02040602050305030304" pitchFamily="18" charset="0"/>
                <a:ea typeface="標楷體" panose="03000509000000000000" pitchFamily="65" charset="-120"/>
              </a:rPr>
              <a:t>免試生</a:t>
            </a:r>
            <a:r>
              <a:rPr lang="zh-TW" altLang="en-US" sz="2000" b="1" u="sng" dirty="0" smtClean="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smtClean="0">
                <a:solidFill>
                  <a:srgbClr val="C00000"/>
                </a:solidFill>
                <a:latin typeface="Book Antiqua" panose="02040602050305030304" pitchFamily="18" charset="0"/>
                <a:ea typeface="標楷體" panose="03000509000000000000" pitchFamily="65" charset="-120"/>
              </a:rPr>
              <a:t>107</a:t>
            </a:r>
            <a:r>
              <a:rPr lang="zh-TW" altLang="en-US" sz="2000" b="1" u="sng" dirty="0" smtClean="0">
                <a:solidFill>
                  <a:srgbClr val="C00000"/>
                </a:solidFill>
                <a:latin typeface="Book Antiqua" panose="02040602050305030304" pitchFamily="18" charset="0"/>
                <a:ea typeface="標楷體" panose="03000509000000000000" pitchFamily="65" charset="-120"/>
              </a:rPr>
              <a:t>年</a:t>
            </a:r>
            <a:r>
              <a:rPr lang="en-US" altLang="zh-TW" sz="2000" b="1" u="sng" dirty="0" smtClean="0">
                <a:solidFill>
                  <a:srgbClr val="C00000"/>
                </a:solidFill>
                <a:latin typeface="Book Antiqua" panose="02040602050305030304" pitchFamily="18" charset="0"/>
                <a:ea typeface="標楷體" panose="03000509000000000000" pitchFamily="65" charset="-120"/>
              </a:rPr>
              <a:t>5</a:t>
            </a:r>
            <a:r>
              <a:rPr lang="zh-TW" altLang="en-US" sz="2000" b="1" u="sng" dirty="0" smtClean="0">
                <a:solidFill>
                  <a:srgbClr val="C00000"/>
                </a:solidFill>
                <a:latin typeface="Book Antiqua" panose="02040602050305030304" pitchFamily="18" charset="0"/>
                <a:ea typeface="標楷體" panose="03000509000000000000" pitchFamily="65" charset="-120"/>
              </a:rPr>
              <a:t>月</a:t>
            </a:r>
            <a:r>
              <a:rPr lang="en-US" altLang="zh-TW" sz="2000" b="1" u="sng" dirty="0" smtClean="0">
                <a:solidFill>
                  <a:srgbClr val="C00000"/>
                </a:solidFill>
                <a:latin typeface="Book Antiqua" panose="02040602050305030304" pitchFamily="18" charset="0"/>
                <a:ea typeface="標楷體" panose="03000509000000000000" pitchFamily="65" charset="-120"/>
              </a:rPr>
              <a:t>14</a:t>
            </a:r>
            <a:r>
              <a:rPr lang="zh-TW" altLang="en-US" sz="2000" b="1" u="sng" dirty="0" smtClean="0">
                <a:solidFill>
                  <a:srgbClr val="C00000"/>
                </a:solidFill>
                <a:latin typeface="Book Antiqua" panose="02040602050305030304" pitchFamily="18" charset="0"/>
                <a:ea typeface="標楷體" panose="03000509000000000000" pitchFamily="65" charset="-120"/>
              </a:rPr>
              <a:t>日（含）止</a:t>
            </a:r>
            <a:endParaRPr lang="en-US" altLang="zh-TW" sz="1800" b="1" dirty="0" smtClean="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smtClean="0">
                <a:solidFill>
                  <a:srgbClr val="0000FF"/>
                </a:solidFill>
                <a:latin typeface="Book Antiqua" panose="02040602050305030304" pitchFamily="18" charset="0"/>
                <a:ea typeface="標楷體" panose="03000509000000000000" pitchFamily="65" charset="-120"/>
              </a:rPr>
              <a:t>  服務學習</a:t>
            </a:r>
            <a:r>
              <a:rPr lang="zh-TW" altLang="en-US" sz="2000" b="1" dirty="0" smtClean="0">
                <a:solidFill>
                  <a:srgbClr val="7030A0"/>
                </a:solidFill>
                <a:latin typeface="Book Antiqua" panose="02040602050305030304" pitchFamily="18" charset="0"/>
                <a:ea typeface="標楷體" panose="03000509000000000000" pitchFamily="65" charset="-120"/>
              </a:rPr>
              <a:t>（積分上限</a:t>
            </a:r>
            <a:r>
              <a:rPr lang="en-US" altLang="zh-TW" sz="2000" b="1" dirty="0" smtClean="0">
                <a:solidFill>
                  <a:srgbClr val="7030A0"/>
                </a:solidFill>
                <a:latin typeface="Book Antiqua" panose="02040602050305030304" pitchFamily="18" charset="0"/>
                <a:ea typeface="標楷體" panose="03000509000000000000" pitchFamily="65" charset="-120"/>
              </a:rPr>
              <a:t>15</a:t>
            </a:r>
            <a:r>
              <a:rPr lang="zh-TW" altLang="en-US" sz="2000" b="1" dirty="0" smtClean="0">
                <a:solidFill>
                  <a:srgbClr val="7030A0"/>
                </a:solidFill>
                <a:latin typeface="Book Antiqua" panose="02040602050305030304" pitchFamily="18" charset="0"/>
                <a:ea typeface="標楷體" panose="03000509000000000000" pitchFamily="65" charset="-120"/>
              </a:rPr>
              <a:t>分）</a:t>
            </a:r>
            <a:endParaRPr lang="en-US" altLang="zh-TW" sz="2000" b="1" dirty="0" smtClean="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核分標準：</a:t>
            </a:r>
            <a:r>
              <a:rPr lang="zh-TW" altLang="en-US" sz="2000" b="1" u="sng" dirty="0" smtClean="0">
                <a:solidFill>
                  <a:srgbClr val="C00000"/>
                </a:solidFill>
                <a:latin typeface="Book Antiqua" panose="02040602050305030304" pitchFamily="18" charset="0"/>
                <a:ea typeface="標楷體" panose="03000509000000000000" pitchFamily="65" charset="-120"/>
              </a:rPr>
              <a:t>班級</a:t>
            </a:r>
            <a:r>
              <a:rPr lang="zh-TW" altLang="en-US" sz="2000" b="1" u="sng" dirty="0">
                <a:solidFill>
                  <a:srgbClr val="C00000"/>
                </a:solidFill>
                <a:latin typeface="Book Antiqua" panose="02040602050305030304" pitchFamily="18" charset="0"/>
                <a:ea typeface="標楷體" panose="03000509000000000000" pitchFamily="65" charset="-120"/>
              </a:rPr>
              <a:t>幹部、小老師或社團幹部任滿一</a:t>
            </a:r>
            <a:r>
              <a:rPr lang="zh-TW" altLang="en-US" sz="2000" b="1" u="sng" dirty="0" smtClean="0">
                <a:solidFill>
                  <a:srgbClr val="C00000"/>
                </a:solidFill>
                <a:latin typeface="Book Antiqua" panose="02040602050305030304" pitchFamily="18" charset="0"/>
                <a:ea typeface="標楷體" panose="03000509000000000000" pitchFamily="65" charset="-120"/>
              </a:rPr>
              <a:t>學期</a:t>
            </a:r>
            <a:r>
              <a:rPr lang="zh-TW" altLang="en-US" sz="2000" b="1" u="sng" dirty="0">
                <a:solidFill>
                  <a:srgbClr val="C00000"/>
                </a:solidFill>
                <a:latin typeface="Book Antiqua" panose="02040602050305030304" pitchFamily="18" charset="0"/>
                <a:ea typeface="標楷體" panose="03000509000000000000" pitchFamily="65" charset="-120"/>
              </a:rPr>
              <a:t>得</a:t>
            </a:r>
            <a:r>
              <a:rPr lang="en-US" altLang="zh-TW" sz="2000" b="1" u="sng" dirty="0" smtClean="0">
                <a:solidFill>
                  <a:srgbClr val="C00000"/>
                </a:solidFill>
                <a:latin typeface="Book Antiqua" panose="02040602050305030304" pitchFamily="18" charset="0"/>
                <a:ea typeface="標楷體" panose="03000509000000000000" pitchFamily="65" charset="-120"/>
              </a:rPr>
              <a:t>2</a:t>
            </a:r>
            <a:r>
              <a:rPr lang="zh-TW" altLang="en-US" sz="2000" b="1" u="sng" dirty="0" smtClean="0">
                <a:solidFill>
                  <a:srgbClr val="C00000"/>
                </a:solidFill>
                <a:latin typeface="Book Antiqua" panose="02040602050305030304" pitchFamily="18" charset="0"/>
                <a:ea typeface="標楷體" panose="03000509000000000000" pitchFamily="65" charset="-120"/>
              </a:rPr>
              <a:t>分；服務每滿</a:t>
            </a:r>
            <a:r>
              <a:rPr lang="en-US" altLang="zh-TW" sz="2000" b="1" u="sng" dirty="0" smtClean="0">
                <a:solidFill>
                  <a:srgbClr val="C00000"/>
                </a:solidFill>
                <a:latin typeface="Book Antiqua" panose="02040602050305030304" pitchFamily="18" charset="0"/>
                <a:ea typeface="標楷體" panose="03000509000000000000" pitchFamily="65" charset="-120"/>
              </a:rPr>
              <a:t>1</a:t>
            </a:r>
            <a:r>
              <a:rPr lang="zh-TW" altLang="en-US" sz="2000" b="1" u="sng" dirty="0" smtClean="0">
                <a:solidFill>
                  <a:srgbClr val="C00000"/>
                </a:solidFill>
                <a:latin typeface="Book Antiqua" panose="02040602050305030304" pitchFamily="18" charset="0"/>
                <a:ea typeface="標楷體" panose="03000509000000000000" pitchFamily="65" charset="-120"/>
              </a:rPr>
              <a:t>小時得</a:t>
            </a:r>
            <a:r>
              <a:rPr lang="en-US" altLang="zh-TW" sz="2000" b="1" u="sng" dirty="0" smtClean="0">
                <a:solidFill>
                  <a:srgbClr val="C00000"/>
                </a:solidFill>
                <a:latin typeface="Book Antiqua" panose="02040602050305030304" pitchFamily="18" charset="0"/>
                <a:ea typeface="標楷體" panose="03000509000000000000" pitchFamily="65" charset="-120"/>
              </a:rPr>
              <a:t>0.25</a:t>
            </a:r>
            <a:r>
              <a:rPr lang="zh-TW" altLang="en-US" sz="2000" b="1" u="sng" dirty="0" smtClean="0">
                <a:solidFill>
                  <a:srgbClr val="C00000"/>
                </a:solidFill>
                <a:latin typeface="Book Antiqua" panose="02040602050305030304" pitchFamily="18" charset="0"/>
                <a:ea typeface="標楷體" panose="03000509000000000000" pitchFamily="65" charset="-120"/>
              </a:rPr>
              <a:t>分</a:t>
            </a:r>
            <a:endParaRPr lang="en-US" altLang="zh-TW" sz="2000" b="1" u="sng" dirty="0" smtClean="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採計期間：</a:t>
            </a:r>
            <a:r>
              <a:rPr lang="zh-TW" altLang="en-US" sz="2000" b="1" u="sng" dirty="0" smtClean="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smtClean="0">
                <a:solidFill>
                  <a:srgbClr val="C00000"/>
                </a:solidFill>
                <a:latin typeface="Book Antiqua" panose="02040602050305030304" pitchFamily="18" charset="0"/>
                <a:ea typeface="標楷體" panose="03000509000000000000" pitchFamily="65" charset="-120"/>
              </a:rPr>
              <a:t>107</a:t>
            </a:r>
            <a:r>
              <a:rPr lang="zh-TW" altLang="en-US" sz="2000" b="1" u="sng" dirty="0" smtClean="0">
                <a:solidFill>
                  <a:srgbClr val="C00000"/>
                </a:solidFill>
                <a:latin typeface="Book Antiqua" panose="02040602050305030304" pitchFamily="18" charset="0"/>
                <a:ea typeface="標楷體" panose="03000509000000000000" pitchFamily="65" charset="-120"/>
              </a:rPr>
              <a:t>年</a:t>
            </a:r>
            <a:r>
              <a:rPr lang="en-US" altLang="zh-TW" sz="2000" b="1" u="sng" dirty="0" smtClean="0">
                <a:solidFill>
                  <a:srgbClr val="C00000"/>
                </a:solidFill>
                <a:latin typeface="Book Antiqua" panose="02040602050305030304" pitchFamily="18" charset="0"/>
                <a:ea typeface="標楷體" panose="03000509000000000000" pitchFamily="65" charset="-120"/>
              </a:rPr>
              <a:t>5</a:t>
            </a:r>
            <a:r>
              <a:rPr lang="zh-TW" altLang="en-US" sz="2000" b="1" u="sng" dirty="0" smtClean="0">
                <a:solidFill>
                  <a:srgbClr val="C00000"/>
                </a:solidFill>
                <a:latin typeface="Book Antiqua" panose="02040602050305030304" pitchFamily="18" charset="0"/>
                <a:ea typeface="標楷體" panose="03000509000000000000" pitchFamily="65" charset="-120"/>
              </a:rPr>
              <a:t>月</a:t>
            </a:r>
            <a:r>
              <a:rPr lang="en-US" altLang="zh-TW" sz="2000" b="1" u="sng" dirty="0" smtClean="0">
                <a:solidFill>
                  <a:srgbClr val="C00000"/>
                </a:solidFill>
                <a:latin typeface="Book Antiqua" panose="02040602050305030304" pitchFamily="18" charset="0"/>
                <a:ea typeface="標楷體" panose="03000509000000000000" pitchFamily="65" charset="-120"/>
              </a:rPr>
              <a:t>14</a:t>
            </a:r>
            <a:r>
              <a:rPr lang="zh-TW" altLang="en-US" sz="2000" b="1" u="sng" dirty="0" smtClean="0">
                <a:solidFill>
                  <a:srgbClr val="C00000"/>
                </a:solidFill>
                <a:latin typeface="Book Antiqua" panose="02040602050305030304" pitchFamily="18" charset="0"/>
                <a:ea typeface="標楷體" panose="03000509000000000000" pitchFamily="65" charset="-120"/>
              </a:rPr>
              <a:t>日（含）止</a:t>
            </a:r>
            <a:endParaRPr lang="en-US" altLang="zh-TW" sz="1900" b="1" dirty="0" smtClean="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smtClean="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smtClean="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smtClean="0">
              <a:latin typeface="Book Antiqua" panose="02040602050305030304" pitchFamily="18" charset="0"/>
            </a:endParaRPr>
          </a:p>
          <a:p>
            <a:pPr marL="0" indent="0">
              <a:lnSpc>
                <a:spcPct val="80000"/>
              </a:lnSpc>
            </a:pPr>
            <a:endParaRPr lang="zh-TW" altLang="en-US" sz="1000" dirty="0" smtClean="0">
              <a:latin typeface="Book Antiqua" panose="02040602050305030304" pitchFamily="18" charset="0"/>
            </a:endParaRPr>
          </a:p>
        </p:txBody>
      </p:sp>
      <p:sp>
        <p:nvSpPr>
          <p:cNvPr id="8"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多元學習表現</a:t>
            </a:r>
            <a:endParaRPr kumimoji="0" lang="zh-TW" altLang="en-US" sz="4000" dirty="0">
              <a:latin typeface="+mn-ea"/>
              <a:ea typeface="+mn-ea"/>
            </a:endParaRPr>
          </a:p>
        </p:txBody>
      </p:sp>
      <p:sp>
        <p:nvSpPr>
          <p:cNvPr id="1966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B3F969D-6A12-4549-A59D-1FA35E11CD9C}" type="slidenum">
              <a:rPr kumimoji="0" lang="zh-TW" altLang="en-US" smtClean="0">
                <a:solidFill>
                  <a:srgbClr val="FEFFFF"/>
                </a:solidFill>
                <a:latin typeface="Century Gothic" panose="020B0502020202020204" pitchFamily="34" charset="0"/>
              </a:rPr>
              <a:pPr/>
              <a:t>123</a:t>
            </a:fld>
            <a:endParaRPr kumimoji="0" lang="zh-TW" altLang="en-US" smtClean="0">
              <a:solidFill>
                <a:srgbClr val="FEFFFF"/>
              </a:solidFill>
              <a:latin typeface="Century Gothic" panose="020B0502020202020204" pitchFamily="34" charset="0"/>
            </a:endParaRPr>
          </a:p>
        </p:txBody>
      </p:sp>
      <p:sp>
        <p:nvSpPr>
          <p:cNvPr id="9" name="文字方塊 8"/>
          <p:cNvSpPr txBox="1">
            <a:spLocks noChangeArrowheads="1"/>
          </p:cNvSpPr>
          <p:nvPr/>
        </p:nvSpPr>
        <p:spPr bwMode="auto">
          <a:xfrm>
            <a:off x="1769018" y="1370358"/>
            <a:ext cx="7476582"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18304561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bwMode="auto">
          <a:xfrm>
            <a:off x="1592263" y="447675"/>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多元學習表現</a:t>
            </a:r>
            <a:endParaRPr kumimoji="0" lang="zh-TW" altLang="en-US" sz="4000" dirty="0">
              <a:latin typeface="+mn-ea"/>
              <a:ea typeface="+mn-ea"/>
            </a:endParaRPr>
          </a:p>
        </p:txBody>
      </p:sp>
      <p:sp>
        <p:nvSpPr>
          <p:cNvPr id="1966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B3F969D-6A12-4549-A59D-1FA35E11CD9C}" type="slidenum">
              <a:rPr kumimoji="0" lang="zh-TW" altLang="en-US" smtClean="0">
                <a:solidFill>
                  <a:srgbClr val="FEFFFF"/>
                </a:solidFill>
                <a:latin typeface="Century Gothic" panose="020B0502020202020204" pitchFamily="34" charset="0"/>
              </a:rPr>
              <a:pPr/>
              <a:t>124</a:t>
            </a:fld>
            <a:endParaRPr kumimoji="0" lang="zh-TW" altLang="en-US" smtClean="0">
              <a:solidFill>
                <a:srgbClr val="FEFFFF"/>
              </a:solidFill>
              <a:latin typeface="Century Gothic" panose="020B0502020202020204" pitchFamily="34" charset="0"/>
            </a:endParaRPr>
          </a:p>
        </p:txBody>
      </p:sp>
      <p:sp>
        <p:nvSpPr>
          <p:cNvPr id="11" name="內容版面配置區 2"/>
          <p:cNvSpPr>
            <a:spLocks noGrp="1"/>
          </p:cNvSpPr>
          <p:nvPr>
            <p:ph idx="1"/>
          </p:nvPr>
        </p:nvSpPr>
        <p:spPr>
          <a:xfrm>
            <a:off x="1731169" y="1833266"/>
            <a:ext cx="8915400" cy="4757174"/>
          </a:xfrm>
        </p:spPr>
        <p:txBody>
          <a:bodyPr/>
          <a:lstStyle/>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高中職免試</a:t>
            </a:r>
            <a:r>
              <a:rPr lang="zh-TW" altLang="zh-TW" sz="2800" dirty="0" smtClean="0">
                <a:solidFill>
                  <a:srgbClr val="000066"/>
                </a:solidFill>
                <a:latin typeface="微軟正黑體" panose="020B0604030504040204" pitchFamily="34" charset="-120"/>
                <a:ea typeface="微軟正黑體" panose="020B0604030504040204" pitchFamily="34" charset="-120"/>
              </a:rPr>
              <a:t>服務學習五</a:t>
            </a:r>
            <a:r>
              <a:rPr lang="zh-TW" altLang="zh-TW" sz="2800" dirty="0">
                <a:solidFill>
                  <a:srgbClr val="000066"/>
                </a:solidFill>
                <a:latin typeface="微軟正黑體" panose="020B0604030504040204" pitchFamily="34" charset="-120"/>
                <a:ea typeface="微軟正黑體" panose="020B0604030504040204" pitchFamily="34" charset="-120"/>
              </a:rPr>
              <a:t>學期</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zh-TW" sz="2800" dirty="0">
                <a:solidFill>
                  <a:srgbClr val="000066"/>
                </a:solidFill>
                <a:latin typeface="微軟正黑體" panose="020B0604030504040204" pitchFamily="34" charset="-120"/>
                <a:ea typeface="微軟正黑體" panose="020B0604030504040204" pitchFamily="34" charset="-120"/>
              </a:rPr>
              <a:t>七上到九上</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zh-TW" sz="2800" dirty="0">
                <a:solidFill>
                  <a:srgbClr val="000066"/>
                </a:solidFill>
                <a:latin typeface="微軟正黑體" panose="020B0604030504040204" pitchFamily="34" charset="-120"/>
                <a:ea typeface="微軟正黑體" panose="020B0604030504040204" pitchFamily="34" charset="-120"/>
              </a:rPr>
              <a:t>達到</a:t>
            </a:r>
            <a:r>
              <a:rPr lang="en-US" altLang="zh-TW" sz="2800" dirty="0">
                <a:solidFill>
                  <a:srgbClr val="FF0000"/>
                </a:solidFill>
                <a:latin typeface="微軟正黑體" panose="020B0604030504040204" pitchFamily="34" charset="-120"/>
                <a:ea typeface="微軟正黑體" panose="020B0604030504040204" pitchFamily="34" charset="-120"/>
              </a:rPr>
              <a:t>50</a:t>
            </a:r>
            <a:r>
              <a:rPr lang="zh-TW" altLang="zh-TW" sz="2800" dirty="0">
                <a:solidFill>
                  <a:srgbClr val="000066"/>
                </a:solidFill>
                <a:latin typeface="微軟正黑體" panose="020B0604030504040204" pitchFamily="34" charset="-120"/>
                <a:ea typeface="微軟正黑體" panose="020B0604030504040204" pitchFamily="34" charset="-120"/>
              </a:rPr>
              <a:t>小時以上即可拿到滿分</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每小時以</a:t>
            </a:r>
            <a:r>
              <a:rPr lang="en-US" altLang="zh-TW" sz="2800" dirty="0">
                <a:solidFill>
                  <a:srgbClr val="FF0000"/>
                </a:solidFill>
                <a:latin typeface="微軟正黑體" panose="020B0604030504040204" pitchFamily="34" charset="-120"/>
                <a:ea typeface="微軟正黑體" panose="020B0604030504040204" pitchFamily="34" charset="-120"/>
              </a:rPr>
              <a:t>0.3</a:t>
            </a:r>
            <a:r>
              <a:rPr lang="zh-TW" altLang="en-US" sz="2800" dirty="0">
                <a:solidFill>
                  <a:srgbClr val="FF0000"/>
                </a:solidFill>
                <a:latin typeface="微軟正黑體" panose="020B0604030504040204" pitchFamily="34" charset="-120"/>
                <a:ea typeface="微軟正黑體" panose="020B0604030504040204" pitchFamily="34" charset="-120"/>
              </a:rPr>
              <a:t>分</a:t>
            </a:r>
            <a:r>
              <a:rPr lang="zh-TW" altLang="en-US" sz="2800" dirty="0" smtClean="0">
                <a:solidFill>
                  <a:srgbClr val="FF0000"/>
                </a:solidFill>
                <a:latin typeface="微軟正黑體" panose="020B0604030504040204" pitchFamily="34" charset="-120"/>
                <a:ea typeface="微軟正黑體" panose="020B0604030504040204" pitchFamily="34" charset="-120"/>
              </a:rPr>
              <a:t>計，</a:t>
            </a:r>
            <a:r>
              <a:rPr lang="zh-TW" altLang="zh-TW" sz="2800" dirty="0">
                <a:solidFill>
                  <a:srgbClr val="000066"/>
                </a:solidFill>
                <a:latin typeface="微軟正黑體" panose="020B0604030504040204" pitchFamily="34" charset="-120"/>
              </a:rPr>
              <a:t>採計至</a:t>
            </a:r>
            <a:r>
              <a:rPr lang="en-US" altLang="zh-TW" sz="2800" dirty="0">
                <a:solidFill>
                  <a:srgbClr val="000066"/>
                </a:solidFill>
                <a:latin typeface="微軟正黑體" panose="020B0604030504040204" pitchFamily="34" charset="-120"/>
              </a:rPr>
              <a:t>107</a:t>
            </a:r>
            <a:r>
              <a:rPr lang="zh-TW" altLang="zh-TW" sz="2800" dirty="0" smtClean="0">
                <a:solidFill>
                  <a:srgbClr val="000066"/>
                </a:solidFill>
                <a:latin typeface="微軟正黑體" panose="020B0604030504040204" pitchFamily="34" charset="-120"/>
              </a:rPr>
              <a:t>年</a:t>
            </a:r>
            <a:r>
              <a:rPr lang="en-US" altLang="zh-TW" sz="2800" dirty="0" smtClean="0">
                <a:solidFill>
                  <a:srgbClr val="000066"/>
                </a:solidFill>
                <a:latin typeface="微軟正黑體" panose="020B0604030504040204" pitchFamily="34" charset="-120"/>
              </a:rPr>
              <a:t>2</a:t>
            </a:r>
            <a:r>
              <a:rPr lang="zh-TW" altLang="zh-TW" sz="2800" dirty="0" smtClean="0">
                <a:solidFill>
                  <a:srgbClr val="000066"/>
                </a:solidFill>
                <a:latin typeface="微軟正黑體" panose="020B0604030504040204" pitchFamily="34" charset="-120"/>
              </a:rPr>
              <a:t>月</a:t>
            </a:r>
            <a:r>
              <a:rPr lang="en-US" altLang="zh-TW" sz="2800" dirty="0" smtClean="0">
                <a:solidFill>
                  <a:srgbClr val="000066"/>
                </a:solidFill>
                <a:latin typeface="微軟正黑體" panose="020B0604030504040204" pitchFamily="34" charset="-120"/>
              </a:rPr>
              <a:t>11</a:t>
            </a:r>
            <a:r>
              <a:rPr lang="zh-TW" altLang="zh-TW" sz="2800" dirty="0" smtClean="0">
                <a:solidFill>
                  <a:srgbClr val="000066"/>
                </a:solidFill>
                <a:latin typeface="微軟正黑體" panose="020B0604030504040204" pitchFamily="34" charset="-120"/>
              </a:rPr>
              <a:t>日</a:t>
            </a:r>
            <a:r>
              <a:rPr lang="zh-TW" altLang="en-US" sz="2800" dirty="0" smtClean="0">
                <a:solidFill>
                  <a:srgbClr val="000066"/>
                </a:solidFill>
                <a:latin typeface="微軟正黑體" panose="020B0604030504040204" pitchFamily="34" charset="-120"/>
              </a:rPr>
              <a:t>止</a:t>
            </a:r>
            <a:r>
              <a:rPr lang="en-US" altLang="zh-TW" sz="2800" dirty="0" smtClean="0">
                <a:solidFill>
                  <a:srgbClr val="000066"/>
                </a:solidFill>
                <a:latin typeface="微軟正黑體" panose="020B0604030504040204" pitchFamily="34" charset="-120"/>
                <a:ea typeface="微軟正黑體" panose="020B0604030504040204" pitchFamily="34" charset="-120"/>
              </a:rPr>
              <a:t>)</a:t>
            </a:r>
            <a:r>
              <a:rPr lang="zh-TW" altLang="zh-TW" sz="2800" dirty="0" smtClean="0">
                <a:solidFill>
                  <a:srgbClr val="000066"/>
                </a:solidFill>
                <a:latin typeface="微軟正黑體" panose="020B0604030504040204" pitchFamily="34" charset="-120"/>
                <a:ea typeface="微軟正黑體" panose="020B0604030504040204" pitchFamily="34" charset="-120"/>
              </a:rPr>
              <a:t>。</a:t>
            </a:r>
            <a:endParaRPr lang="en-US" altLang="zh-TW" sz="2800" dirty="0" smtClean="0">
              <a:solidFill>
                <a:srgbClr val="000066"/>
              </a:solidFill>
              <a:latin typeface="微軟正黑體" panose="020B0604030504040204" pitchFamily="34" charset="-120"/>
              <a:ea typeface="微軟正黑體" panose="020B0604030504040204" pitchFamily="34" charset="-120"/>
            </a:endParaRPr>
          </a:p>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五專免試</a:t>
            </a:r>
            <a:r>
              <a:rPr lang="zh-TW" altLang="en-US" sz="2800" dirty="0" smtClean="0">
                <a:solidFill>
                  <a:srgbClr val="000066"/>
                </a:solidFill>
                <a:latin typeface="微軟正黑體" panose="020B0604030504040204" pitchFamily="34" charset="-120"/>
                <a:ea typeface="微軟正黑體" panose="020B0604030504040204" pitchFamily="34" charset="-120"/>
              </a:rPr>
              <a:t>服務學習採</a:t>
            </a:r>
            <a:r>
              <a:rPr lang="zh-TW" altLang="en-US" sz="2800" dirty="0">
                <a:solidFill>
                  <a:srgbClr val="000066"/>
                </a:solidFill>
                <a:latin typeface="微軟正黑體" panose="020B0604030504040204" pitchFamily="34" charset="-120"/>
                <a:ea typeface="微軟正黑體" panose="020B0604030504040204" pitchFamily="34" charset="-120"/>
              </a:rPr>
              <a:t>計最高</a:t>
            </a:r>
            <a:r>
              <a:rPr lang="en-US" altLang="zh-TW" sz="2800" dirty="0">
                <a:solidFill>
                  <a:srgbClr val="FF0000"/>
                </a:solidFill>
                <a:latin typeface="微軟正黑體" panose="020B0604030504040204" pitchFamily="34" charset="-120"/>
                <a:ea typeface="微軟正黑體" panose="020B0604030504040204" pitchFamily="34" charset="-120"/>
              </a:rPr>
              <a:t>56</a:t>
            </a:r>
            <a:r>
              <a:rPr lang="zh-TW" altLang="en-US" sz="2800" dirty="0">
                <a:solidFill>
                  <a:srgbClr val="000066"/>
                </a:solidFill>
                <a:latin typeface="微軟正黑體" panose="020B0604030504040204" pitchFamily="34" charset="-120"/>
                <a:ea typeface="微軟正黑體" panose="020B0604030504040204" pitchFamily="34" charset="-120"/>
              </a:rPr>
              <a:t>小時。</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en-US" sz="2800" dirty="0">
                <a:solidFill>
                  <a:srgbClr val="000066"/>
                </a:solidFill>
                <a:latin typeface="微軟正黑體" panose="020B0604030504040204" pitchFamily="34" charset="-120"/>
                <a:ea typeface="微軟正黑體" panose="020B0604030504040204" pitchFamily="34" charset="-120"/>
              </a:rPr>
              <a:t>五專滿</a:t>
            </a:r>
            <a:r>
              <a:rPr lang="en-US" altLang="zh-TW" sz="2800" dirty="0">
                <a:solidFill>
                  <a:srgbClr val="000066"/>
                </a:solidFill>
                <a:latin typeface="微軟正黑體" panose="020B0604030504040204" pitchFamily="34" charset="-120"/>
                <a:ea typeface="微軟正黑體" panose="020B0604030504040204" pitchFamily="34" charset="-120"/>
              </a:rPr>
              <a:t>8</a:t>
            </a:r>
            <a:r>
              <a:rPr lang="zh-TW" altLang="en-US" sz="2800" dirty="0">
                <a:solidFill>
                  <a:srgbClr val="000066"/>
                </a:solidFill>
                <a:latin typeface="微軟正黑體" panose="020B0604030504040204" pitchFamily="34" charset="-120"/>
                <a:ea typeface="微軟正黑體" panose="020B0604030504040204" pitchFamily="34" charset="-120"/>
              </a:rPr>
              <a:t>小時得</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分，幹部</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學期得</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分，合計最高</a:t>
            </a:r>
            <a:r>
              <a:rPr lang="en-US" altLang="zh-TW" sz="2800" dirty="0">
                <a:solidFill>
                  <a:srgbClr val="000066"/>
                </a:solidFill>
                <a:latin typeface="微軟正黑體" panose="020B0604030504040204" pitchFamily="34" charset="-120"/>
                <a:ea typeface="微軟正黑體" panose="020B0604030504040204" pitchFamily="34" charset="-120"/>
              </a:rPr>
              <a:t>7</a:t>
            </a:r>
            <a:r>
              <a:rPr lang="zh-TW" altLang="en-US" sz="2800" dirty="0" smtClean="0">
                <a:solidFill>
                  <a:srgbClr val="000066"/>
                </a:solidFill>
                <a:latin typeface="微軟正黑體" panose="020B0604030504040204" pitchFamily="34" charset="-120"/>
                <a:ea typeface="微軟正黑體" panose="020B0604030504040204" pitchFamily="34" charset="-120"/>
              </a:rPr>
              <a:t>分，</a:t>
            </a:r>
            <a:r>
              <a:rPr lang="zh-TW" altLang="zh-TW" sz="2800" b="1" u="sng" dirty="0">
                <a:solidFill>
                  <a:srgbClr val="FF0000"/>
                </a:solidFill>
                <a:latin typeface="微軟正黑體" panose="020B0604030504040204" pitchFamily="34" charset="-120"/>
              </a:rPr>
              <a:t>採計至</a:t>
            </a:r>
            <a:r>
              <a:rPr lang="en-US" altLang="zh-TW" sz="2800" b="1" u="sng" dirty="0">
                <a:solidFill>
                  <a:srgbClr val="FF0000"/>
                </a:solidFill>
                <a:latin typeface="微軟正黑體" panose="020B0604030504040204" pitchFamily="34" charset="-120"/>
              </a:rPr>
              <a:t>107</a:t>
            </a:r>
            <a:r>
              <a:rPr lang="zh-TW" altLang="zh-TW" sz="2800" b="1" u="sng" dirty="0">
                <a:solidFill>
                  <a:srgbClr val="FF0000"/>
                </a:solidFill>
                <a:latin typeface="微軟正黑體" panose="020B0604030504040204" pitchFamily="34" charset="-120"/>
              </a:rPr>
              <a:t>年</a:t>
            </a:r>
            <a:r>
              <a:rPr lang="en-US" altLang="zh-TW" sz="2800" b="1" u="sng" dirty="0">
                <a:solidFill>
                  <a:srgbClr val="FF0000"/>
                </a:solidFill>
                <a:latin typeface="微軟正黑體" panose="020B0604030504040204" pitchFamily="34" charset="-120"/>
              </a:rPr>
              <a:t>5</a:t>
            </a:r>
            <a:r>
              <a:rPr lang="zh-TW" altLang="zh-TW" sz="2800" b="1" u="sng" dirty="0">
                <a:solidFill>
                  <a:srgbClr val="FF0000"/>
                </a:solidFill>
                <a:latin typeface="微軟正黑體" panose="020B0604030504040204" pitchFamily="34" charset="-120"/>
              </a:rPr>
              <a:t>月</a:t>
            </a:r>
            <a:r>
              <a:rPr lang="en-US" altLang="zh-TW" sz="2800" b="1" u="sng" dirty="0">
                <a:solidFill>
                  <a:srgbClr val="FF0000"/>
                </a:solidFill>
                <a:latin typeface="微軟正黑體" panose="020B0604030504040204" pitchFamily="34" charset="-120"/>
              </a:rPr>
              <a:t>14</a:t>
            </a:r>
            <a:r>
              <a:rPr lang="zh-TW" altLang="zh-TW" sz="2800" b="1" u="sng" dirty="0">
                <a:solidFill>
                  <a:srgbClr val="FF0000"/>
                </a:solidFill>
                <a:latin typeface="微軟正黑體" panose="020B0604030504040204" pitchFamily="34" charset="-120"/>
              </a:rPr>
              <a:t>日</a:t>
            </a:r>
            <a:r>
              <a:rPr lang="en-US" altLang="zh-TW" sz="2800" b="1" u="sng" dirty="0">
                <a:solidFill>
                  <a:srgbClr val="FF0000"/>
                </a:solidFill>
                <a:latin typeface="微軟正黑體" panose="020B0604030504040204" pitchFamily="34" charset="-120"/>
              </a:rPr>
              <a:t>(</a:t>
            </a:r>
            <a:r>
              <a:rPr lang="zh-TW" altLang="en-US" sz="2800" b="1" u="sng" dirty="0">
                <a:solidFill>
                  <a:srgbClr val="FF0000"/>
                </a:solidFill>
                <a:latin typeface="微軟正黑體" panose="020B0604030504040204" pitchFamily="34" charset="-120"/>
              </a:rPr>
              <a:t>含</a:t>
            </a:r>
            <a:r>
              <a:rPr lang="en-US" altLang="zh-TW" sz="2800" b="1" u="sng" dirty="0">
                <a:solidFill>
                  <a:srgbClr val="FF0000"/>
                </a:solidFill>
                <a:latin typeface="微軟正黑體" panose="020B0604030504040204" pitchFamily="34" charset="-120"/>
              </a:rPr>
              <a:t>)</a:t>
            </a:r>
            <a:r>
              <a:rPr lang="zh-TW" altLang="en-US" sz="2800" b="1" u="sng" dirty="0">
                <a:solidFill>
                  <a:srgbClr val="FF0000"/>
                </a:solidFill>
                <a:latin typeface="微軟正黑體" panose="020B0604030504040204" pitchFamily="34" charset="-120"/>
              </a:rPr>
              <a:t>止</a:t>
            </a:r>
            <a:r>
              <a:rPr lang="en-US" altLang="zh-TW" sz="2800" b="1" u="sng" dirty="0" smtClean="0">
                <a:solidFill>
                  <a:srgbClr val="FF0000"/>
                </a:solidFill>
                <a:latin typeface="微軟正黑體" panose="020B0604030504040204" pitchFamily="34" charset="-120"/>
                <a:ea typeface="微軟正黑體" panose="020B0604030504040204" pitchFamily="34" charset="-120"/>
              </a:rPr>
              <a:t>)</a:t>
            </a:r>
          </a:p>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五專</a:t>
            </a:r>
            <a:r>
              <a:rPr lang="zh-TW" altLang="en-US" sz="2800" b="1" dirty="0">
                <a:solidFill>
                  <a:srgbClr val="FF0000"/>
                </a:solidFill>
                <a:latin typeface="微軟正黑體" panose="020B0604030504040204" pitchFamily="34" charset="-120"/>
                <a:ea typeface="微軟正黑體" panose="020B0604030504040204" pitchFamily="34" charset="-120"/>
              </a:rPr>
              <a:t>優先免試</a:t>
            </a:r>
            <a:r>
              <a:rPr lang="zh-TW" altLang="en-US" sz="2800" dirty="0">
                <a:solidFill>
                  <a:srgbClr val="000066"/>
                </a:solidFill>
                <a:latin typeface="微軟正黑體" panose="020B0604030504040204" pitchFamily="34" charset="-120"/>
                <a:ea typeface="微軟正黑體" panose="020B0604030504040204" pitchFamily="34" charset="-120"/>
              </a:rPr>
              <a:t>採計最高</a:t>
            </a:r>
            <a:r>
              <a:rPr lang="en-US" altLang="zh-TW" sz="2800" dirty="0">
                <a:solidFill>
                  <a:srgbClr val="FF0000"/>
                </a:solidFill>
                <a:latin typeface="微軟正黑體" panose="020B0604030504040204" pitchFamily="34" charset="-120"/>
                <a:ea typeface="微軟正黑體" panose="020B0604030504040204" pitchFamily="34" charset="-120"/>
              </a:rPr>
              <a:t>60</a:t>
            </a:r>
            <a:r>
              <a:rPr lang="zh-TW" altLang="en-US" sz="2800" dirty="0">
                <a:solidFill>
                  <a:srgbClr val="000066"/>
                </a:solidFill>
                <a:latin typeface="微軟正黑體" panose="020B0604030504040204" pitchFamily="34" charset="-120"/>
                <a:ea typeface="微軟正黑體" panose="020B0604030504040204" pitchFamily="34" charset="-120"/>
              </a:rPr>
              <a:t>小時。</a:t>
            </a:r>
            <a:r>
              <a:rPr lang="en-US" altLang="zh-TW" sz="2800" dirty="0">
                <a:solidFill>
                  <a:srgbClr val="000066"/>
                </a:solidFill>
                <a:latin typeface="微軟正黑體" panose="020B0604030504040204" pitchFamily="34" charset="-120"/>
                <a:ea typeface="微軟正黑體" panose="020B0604030504040204" pitchFamily="34" charset="-120"/>
              </a:rPr>
              <a:t> (</a:t>
            </a:r>
            <a:r>
              <a:rPr lang="zh-TW" altLang="en-US" sz="2800" dirty="0">
                <a:solidFill>
                  <a:srgbClr val="000066"/>
                </a:solidFill>
                <a:latin typeface="微軟正黑體" panose="020B0604030504040204" pitchFamily="34" charset="-120"/>
                <a:ea typeface="微軟正黑體" panose="020B0604030504040204" pitchFamily="34" charset="-120"/>
              </a:rPr>
              <a:t>五專優先免試滿</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小時得</a:t>
            </a:r>
            <a:r>
              <a:rPr lang="en-US" altLang="zh-TW" sz="2800" dirty="0">
                <a:solidFill>
                  <a:srgbClr val="000066"/>
                </a:solidFill>
                <a:latin typeface="微軟正黑體" panose="020B0604030504040204" pitchFamily="34" charset="-120"/>
                <a:ea typeface="微軟正黑體" panose="020B0604030504040204" pitchFamily="34" charset="-120"/>
              </a:rPr>
              <a:t>0.25</a:t>
            </a:r>
            <a:r>
              <a:rPr lang="zh-TW" altLang="en-US" sz="2800" dirty="0">
                <a:solidFill>
                  <a:srgbClr val="000066"/>
                </a:solidFill>
                <a:latin typeface="微軟正黑體" panose="020B0604030504040204" pitchFamily="34" charset="-120"/>
                <a:ea typeface="微軟正黑體" panose="020B0604030504040204" pitchFamily="34" charset="-120"/>
              </a:rPr>
              <a:t>分，最高採計</a:t>
            </a:r>
            <a:r>
              <a:rPr lang="en-US" altLang="zh-TW" sz="2800" dirty="0">
                <a:solidFill>
                  <a:srgbClr val="000066"/>
                </a:solidFill>
                <a:latin typeface="微軟正黑體" panose="020B0604030504040204" pitchFamily="34" charset="-120"/>
                <a:ea typeface="微軟正黑體" panose="020B0604030504040204" pitchFamily="34" charset="-120"/>
              </a:rPr>
              <a:t>15</a:t>
            </a:r>
            <a:r>
              <a:rPr lang="zh-TW" altLang="en-US" sz="2800" dirty="0">
                <a:solidFill>
                  <a:srgbClr val="000066"/>
                </a:solidFill>
                <a:latin typeface="微軟正黑體" panose="020B0604030504040204" pitchFamily="34" charset="-120"/>
                <a:ea typeface="微軟正黑體" panose="020B0604030504040204" pitchFamily="34" charset="-120"/>
              </a:rPr>
              <a:t>分，競賽最高</a:t>
            </a:r>
            <a:r>
              <a:rPr lang="en-US" altLang="zh-TW" sz="2800" dirty="0">
                <a:solidFill>
                  <a:srgbClr val="000066"/>
                </a:solidFill>
                <a:latin typeface="微軟正黑體" panose="020B0604030504040204" pitchFamily="34" charset="-120"/>
                <a:ea typeface="微軟正黑體" panose="020B0604030504040204" pitchFamily="34" charset="-120"/>
              </a:rPr>
              <a:t>7</a:t>
            </a:r>
            <a:r>
              <a:rPr lang="zh-TW" altLang="en-US" sz="2800" dirty="0">
                <a:solidFill>
                  <a:srgbClr val="000066"/>
                </a:solidFill>
                <a:latin typeface="微軟正黑體" panose="020B0604030504040204" pitchFamily="34" charset="-120"/>
                <a:ea typeface="微軟正黑體" panose="020B0604030504040204" pitchFamily="34" charset="-120"/>
              </a:rPr>
              <a:t>分，班級幹部、小老師、社團幹部每滿</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學期得</a:t>
            </a:r>
            <a:r>
              <a:rPr lang="en-US" altLang="zh-TW" sz="2800" dirty="0">
                <a:solidFill>
                  <a:srgbClr val="000066"/>
                </a:solidFill>
                <a:latin typeface="微軟正黑體" panose="020B0604030504040204" pitchFamily="34" charset="-120"/>
                <a:ea typeface="微軟正黑體" panose="020B0604030504040204" pitchFamily="34" charset="-120"/>
              </a:rPr>
              <a:t>2</a:t>
            </a:r>
            <a:r>
              <a:rPr lang="zh-TW" altLang="en-US" sz="2800" dirty="0">
                <a:solidFill>
                  <a:srgbClr val="000066"/>
                </a:solidFill>
                <a:latin typeface="微軟正黑體" panose="020B0604030504040204" pitchFamily="34" charset="-120"/>
                <a:ea typeface="微軟正黑體" panose="020B0604030504040204" pitchFamily="34" charset="-120"/>
              </a:rPr>
              <a:t>分，合計最高</a:t>
            </a:r>
            <a:r>
              <a:rPr lang="en-US" altLang="zh-TW" sz="2800" dirty="0">
                <a:solidFill>
                  <a:srgbClr val="000066"/>
                </a:solidFill>
                <a:latin typeface="微軟正黑體" panose="020B0604030504040204" pitchFamily="34" charset="-120"/>
                <a:ea typeface="微軟正黑體" panose="020B0604030504040204" pitchFamily="34" charset="-120"/>
              </a:rPr>
              <a:t>15</a:t>
            </a:r>
            <a:r>
              <a:rPr lang="zh-TW" altLang="en-US" sz="2800" dirty="0" smtClean="0">
                <a:solidFill>
                  <a:srgbClr val="000066"/>
                </a:solidFill>
                <a:latin typeface="微軟正黑體" panose="020B0604030504040204" pitchFamily="34" charset="-120"/>
                <a:ea typeface="微軟正黑體" panose="020B0604030504040204" pitchFamily="34" charset="-120"/>
              </a:rPr>
              <a:t>分，</a:t>
            </a:r>
            <a:r>
              <a:rPr lang="zh-TW" altLang="zh-TW" sz="2800" dirty="0">
                <a:solidFill>
                  <a:srgbClr val="000066"/>
                </a:solidFill>
                <a:latin typeface="微軟正黑體" panose="020B0604030504040204" pitchFamily="34" charset="-120"/>
              </a:rPr>
              <a:t>採計至</a:t>
            </a:r>
            <a:r>
              <a:rPr lang="en-US" altLang="zh-TW" sz="2800" b="1" u="sng" dirty="0">
                <a:solidFill>
                  <a:srgbClr val="FF0000"/>
                </a:solidFill>
                <a:latin typeface="微軟正黑體" panose="020B0604030504040204" pitchFamily="34" charset="-120"/>
              </a:rPr>
              <a:t>107</a:t>
            </a:r>
            <a:r>
              <a:rPr lang="zh-TW" altLang="zh-TW" sz="2800" b="1" u="sng" dirty="0">
                <a:solidFill>
                  <a:srgbClr val="FF0000"/>
                </a:solidFill>
                <a:latin typeface="微軟正黑體" panose="020B0604030504040204" pitchFamily="34" charset="-120"/>
              </a:rPr>
              <a:t>年</a:t>
            </a:r>
            <a:r>
              <a:rPr lang="en-US" altLang="zh-TW" sz="2800" b="1" u="sng" dirty="0">
                <a:solidFill>
                  <a:srgbClr val="FF0000"/>
                </a:solidFill>
                <a:latin typeface="微軟正黑體" panose="020B0604030504040204" pitchFamily="34" charset="-120"/>
              </a:rPr>
              <a:t>5</a:t>
            </a:r>
            <a:r>
              <a:rPr lang="zh-TW" altLang="zh-TW" sz="2800" b="1" u="sng" dirty="0">
                <a:solidFill>
                  <a:srgbClr val="FF0000"/>
                </a:solidFill>
                <a:latin typeface="微軟正黑體" panose="020B0604030504040204" pitchFamily="34" charset="-120"/>
              </a:rPr>
              <a:t>月</a:t>
            </a:r>
            <a:r>
              <a:rPr lang="en-US" altLang="zh-TW" sz="2800" b="1" u="sng" dirty="0">
                <a:solidFill>
                  <a:srgbClr val="FF0000"/>
                </a:solidFill>
                <a:latin typeface="微軟正黑體" panose="020B0604030504040204" pitchFamily="34" charset="-120"/>
              </a:rPr>
              <a:t>14</a:t>
            </a:r>
            <a:r>
              <a:rPr lang="zh-TW" altLang="zh-TW" sz="2800" b="1" u="sng" dirty="0">
                <a:solidFill>
                  <a:srgbClr val="FF0000"/>
                </a:solidFill>
                <a:latin typeface="微軟正黑體" panose="020B0604030504040204" pitchFamily="34" charset="-120"/>
              </a:rPr>
              <a:t>日</a:t>
            </a:r>
            <a:r>
              <a:rPr lang="en-US" altLang="zh-TW" sz="2800" b="1" u="sng" dirty="0">
                <a:solidFill>
                  <a:srgbClr val="FF0000"/>
                </a:solidFill>
                <a:latin typeface="微軟正黑體" panose="020B0604030504040204" pitchFamily="34" charset="-120"/>
              </a:rPr>
              <a:t>(</a:t>
            </a:r>
            <a:r>
              <a:rPr lang="zh-TW" altLang="en-US" sz="2800" b="1" u="sng" dirty="0">
                <a:solidFill>
                  <a:srgbClr val="FF0000"/>
                </a:solidFill>
                <a:latin typeface="微軟正黑體" panose="020B0604030504040204" pitchFamily="34" charset="-120"/>
              </a:rPr>
              <a:t>含</a:t>
            </a:r>
            <a:r>
              <a:rPr lang="en-US" altLang="zh-TW" sz="2800" b="1" u="sng" dirty="0">
                <a:solidFill>
                  <a:srgbClr val="FF0000"/>
                </a:solidFill>
                <a:latin typeface="微軟正黑體" panose="020B0604030504040204" pitchFamily="34" charset="-120"/>
              </a:rPr>
              <a:t>)</a:t>
            </a:r>
            <a:r>
              <a:rPr lang="zh-TW" altLang="en-US" sz="2800" b="1" u="sng" dirty="0" smtClean="0">
                <a:solidFill>
                  <a:srgbClr val="FF0000"/>
                </a:solidFill>
                <a:latin typeface="微軟正黑體" panose="020B0604030504040204" pitchFamily="34" charset="-120"/>
              </a:rPr>
              <a:t>止</a:t>
            </a:r>
            <a:endParaRPr lang="en-US" altLang="zh-TW" sz="2800" b="1" u="sng" dirty="0">
              <a:solidFill>
                <a:srgbClr val="FF0000"/>
              </a:solidFill>
              <a:latin typeface="微軟正黑體" panose="020B0604030504040204" pitchFamily="34" charset="-120"/>
              <a:ea typeface="微軟正黑體" panose="020B0604030504040204" pitchFamily="34" charset="-120"/>
            </a:endParaRPr>
          </a:p>
        </p:txBody>
      </p:sp>
      <p:sp>
        <p:nvSpPr>
          <p:cNvPr id="6" name="文字方塊 5"/>
          <p:cNvSpPr txBox="1">
            <a:spLocks noChangeArrowheads="1"/>
          </p:cNvSpPr>
          <p:nvPr/>
        </p:nvSpPr>
        <p:spPr bwMode="auto">
          <a:xfrm>
            <a:off x="2245472" y="1217930"/>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18958621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內容版面配置區 2"/>
          <p:cNvSpPr>
            <a:spLocks noGrp="1"/>
          </p:cNvSpPr>
          <p:nvPr>
            <p:ph idx="1"/>
          </p:nvPr>
        </p:nvSpPr>
        <p:spPr>
          <a:xfrm>
            <a:off x="1022350" y="2027238"/>
            <a:ext cx="10910888" cy="1347787"/>
          </a:xfrm>
        </p:spPr>
        <p:txBody>
          <a:bodyPr/>
          <a:lstStyle/>
          <a:p>
            <a:pPr>
              <a:buFont typeface="Wingdings" panose="05000000000000000000" pitchFamily="2" charset="2"/>
              <a:buChar char="u"/>
            </a:pPr>
            <a:r>
              <a:rPr lang="zh-TW" altLang="en-US" sz="3000" dirty="0" smtClean="0">
                <a:latin typeface="標楷體" panose="03000509000000000000" pitchFamily="65" charset="-120"/>
                <a:ea typeface="標楷體" panose="03000509000000000000" pitchFamily="65" charset="-120"/>
              </a:rPr>
              <a:t>積分上限為</a:t>
            </a:r>
            <a:r>
              <a:rPr lang="en-US" altLang="zh-TW" sz="3000" dirty="0" smtClean="0">
                <a:latin typeface="Book Antiqua" panose="02040602050305030304" pitchFamily="18" charset="0"/>
                <a:ea typeface="標楷體" panose="03000509000000000000" pitchFamily="65" charset="-120"/>
              </a:rPr>
              <a:t>3</a:t>
            </a:r>
            <a:r>
              <a:rPr lang="zh-TW" altLang="en-US" sz="3000" dirty="0" smtClean="0">
                <a:latin typeface="標楷體" panose="03000509000000000000" pitchFamily="65" charset="-120"/>
                <a:ea typeface="標楷體" panose="03000509000000000000" pitchFamily="65" charset="-120"/>
              </a:rPr>
              <a:t>分，採計</a:t>
            </a:r>
            <a:r>
              <a:rPr lang="zh-TW" altLang="en-US" sz="3000" b="1" dirty="0" smtClean="0">
                <a:solidFill>
                  <a:srgbClr val="FF0000"/>
                </a:solidFill>
                <a:latin typeface="標楷體" panose="03000509000000000000" pitchFamily="65" charset="-120"/>
                <a:ea typeface="標楷體" panose="03000509000000000000" pitchFamily="65" charset="-120"/>
              </a:rPr>
              <a:t>「技藝教育」課程</a:t>
            </a:r>
            <a:r>
              <a:rPr lang="zh-TW" altLang="en-US" sz="3000" dirty="0" smtClean="0">
                <a:latin typeface="標楷體" panose="03000509000000000000" pitchFamily="65" charset="-120"/>
                <a:ea typeface="標楷體" panose="03000509000000000000" pitchFamily="65" charset="-120"/>
              </a:rPr>
              <a:t>平均成績。</a:t>
            </a:r>
            <a:endParaRPr lang="en-US" altLang="zh-TW" sz="30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dirty="0" smtClean="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p:cNvGraphicFramePr>
            <a:graphicFrameLocks noGrp="1"/>
          </p:cNvGraphicFramePr>
          <p:nvPr>
            <p:extLst/>
          </p:nvPr>
        </p:nvGraphicFramePr>
        <p:xfrm>
          <a:off x="1903403" y="3195605"/>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a16="http://schemas.microsoft.com/office/drawing/2014/main" val="20000"/>
                    </a:ext>
                  </a:extLst>
                </a:gridCol>
                <a:gridCol w="1830324">
                  <a:extLst>
                    <a:ext uri="{9D8B030D-6E8A-4147-A177-3AD203B41FA5}">
                      <a16:colId xmlns:a16="http://schemas.microsoft.com/office/drawing/2014/main" val="20001"/>
                    </a:ext>
                  </a:extLst>
                </a:gridCol>
                <a:gridCol w="1830324">
                  <a:extLst>
                    <a:ext uri="{9D8B030D-6E8A-4147-A177-3AD203B41FA5}">
                      <a16:colId xmlns:a16="http://schemas.microsoft.com/office/drawing/2014/main" val="20002"/>
                    </a:ext>
                  </a:extLst>
                </a:gridCol>
                <a:gridCol w="1830324">
                  <a:extLst>
                    <a:ext uri="{9D8B030D-6E8A-4147-A177-3AD203B41FA5}">
                      <a16:colId xmlns:a16="http://schemas.microsoft.com/office/drawing/2014/main" val="20003"/>
                    </a:ext>
                  </a:extLst>
                </a:gridCol>
                <a:gridCol w="1830324">
                  <a:extLst>
                    <a:ext uri="{9D8B030D-6E8A-4147-A177-3AD203B41FA5}">
                      <a16:colId xmlns:a16="http://schemas.microsoft.com/office/drawing/2014/main"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solidFill>
                            <a:schemeClr val="tx1"/>
                          </a:solidFill>
                          <a:latin typeface="標楷體" panose="03000509000000000000" pitchFamily="65" charset="-120"/>
                          <a:ea typeface="標楷體" panose="03000509000000000000" pitchFamily="65" charset="-120"/>
                        </a:rPr>
                        <a:t>平均成績</a:t>
                      </a: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smtClean="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latin typeface="Book Antiqua" pitchFamily="18" charset="0"/>
                          <a:ea typeface="標楷體" pitchFamily="65" charset="-120"/>
                          <a:cs typeface="+mn-cs"/>
                        </a:rPr>
                        <a:t>89</a:t>
                      </a:r>
                      <a:r>
                        <a:rPr lang="en-US" altLang="zh-TW" sz="2800" b="1" kern="1200" baseline="30000" dirty="0" smtClean="0">
                          <a:solidFill>
                            <a:schemeClr val="dk1"/>
                          </a:solidFill>
                          <a:effectLst/>
                          <a:latin typeface="Book Antiqua" panose="02040602050305030304" pitchFamily="18" charset="0"/>
                          <a:ea typeface="+mn-ea"/>
                          <a:cs typeface="+mn-cs"/>
                        </a:rPr>
                        <a:t>+</a:t>
                      </a:r>
                      <a:r>
                        <a:rPr lang="en-US" altLang="zh-TW" sz="3200" b="0" dirty="0" smtClean="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79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69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81313">
                <a:tc>
                  <a:txBody>
                    <a:bodyPr/>
                    <a:lstStyle/>
                    <a:p>
                      <a:pPr algn="ctr"/>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198660" name="文字方塊 1"/>
          <p:cNvSpPr txBox="1">
            <a:spLocks noChangeArrowheads="1"/>
          </p:cNvSpPr>
          <p:nvPr/>
        </p:nvSpPr>
        <p:spPr bwMode="auto">
          <a:xfrm>
            <a:off x="2108200" y="5176838"/>
            <a:ext cx="87582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a:solidFill>
                  <a:srgbClr val="000000"/>
                </a:solidFill>
                <a:latin typeface="Book Antiqua" panose="02040602050305030304" pitchFamily="18" charset="0"/>
                <a:ea typeface="標楷體" panose="03000509000000000000" pitchFamily="65" charset="-120"/>
              </a:rPr>
              <a:t>註：</a:t>
            </a:r>
            <a:r>
              <a:rPr lang="en-US" altLang="zh-TW" sz="2200" b="1">
                <a:solidFill>
                  <a:srgbClr val="000000"/>
                </a:solidFill>
                <a:latin typeface="Book Antiqua" panose="02040602050305030304" pitchFamily="18" charset="0"/>
                <a:ea typeface="標楷體" panose="03000509000000000000" pitchFamily="65" charset="-120"/>
              </a:rPr>
              <a:t>	89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90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79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69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a:t>
            </a:r>
            <a:endParaRPr lang="zh-TW" altLang="en-US" sz="2200" b="1"/>
          </a:p>
        </p:txBody>
      </p:sp>
      <p:sp>
        <p:nvSpPr>
          <p:cNvPr id="10"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技藝優良</a:t>
            </a:r>
            <a:endParaRPr kumimoji="0" lang="zh-TW" altLang="en-US" sz="4000" dirty="0">
              <a:latin typeface="+mn-ea"/>
              <a:ea typeface="+mn-ea"/>
            </a:endParaRPr>
          </a:p>
        </p:txBody>
      </p:sp>
      <p:sp>
        <p:nvSpPr>
          <p:cNvPr id="19866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FAE81A8-BF73-4848-8800-B9CCE99F26C6}" type="slidenum">
              <a:rPr kumimoji="0" lang="zh-TW" altLang="en-US" smtClean="0">
                <a:solidFill>
                  <a:srgbClr val="FEFFFF"/>
                </a:solidFill>
                <a:latin typeface="Century Gothic" panose="020B0502020202020204" pitchFamily="34" charset="0"/>
              </a:rPr>
              <a:pPr/>
              <a:t>125</a:t>
            </a:fld>
            <a:endParaRPr kumimoji="0" lang="zh-TW" altLang="en-US" smtClean="0">
              <a:solidFill>
                <a:srgbClr val="FEFFFF"/>
              </a:solidFill>
              <a:latin typeface="Century Gothic" panose="020B0502020202020204" pitchFamily="34" charset="0"/>
            </a:endParaRPr>
          </a:p>
        </p:txBody>
      </p:sp>
      <p:sp>
        <p:nvSpPr>
          <p:cNvPr id="8" name="文字方塊 7"/>
          <p:cNvSpPr txBox="1">
            <a:spLocks noChangeArrowheads="1"/>
          </p:cNvSpPr>
          <p:nvPr/>
        </p:nvSpPr>
        <p:spPr bwMode="auto">
          <a:xfrm>
            <a:off x="2334372" y="1399709"/>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24440146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199685" name="矩形 13"/>
          <p:cNvSpPr>
            <a:spLocks noChangeArrowheads="1"/>
          </p:cNvSpPr>
          <p:nvPr/>
        </p:nvSpPr>
        <p:spPr bwMode="auto">
          <a:xfrm>
            <a:off x="3384548" y="1897798"/>
            <a:ext cx="82788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dirty="0">
                <a:latin typeface="標楷體" panose="03000509000000000000" pitchFamily="65" charset="-120"/>
                <a:ea typeface="標楷體" panose="03000509000000000000" pitchFamily="65" charset="-120"/>
              </a:rPr>
              <a:t>凡屬縣市政府所界定之</a:t>
            </a:r>
            <a:r>
              <a:rPr lang="zh-TW" altLang="en-US" sz="2400" b="1" u="sng" dirty="0">
                <a:latin typeface="標楷體" panose="03000509000000000000" pitchFamily="65" charset="-120"/>
                <a:ea typeface="標楷體" panose="03000509000000000000" pitchFamily="65" charset="-120"/>
              </a:rPr>
              <a:t>低收入戶</a:t>
            </a:r>
            <a:r>
              <a:rPr lang="zh-TW" altLang="en-US" sz="2400" b="1" dirty="0">
                <a:latin typeface="標楷體" panose="03000509000000000000" pitchFamily="65" charset="-120"/>
                <a:ea typeface="標楷體" panose="03000509000000000000" pitchFamily="65" charset="-120"/>
              </a:rPr>
              <a:t>及</a:t>
            </a:r>
            <a:r>
              <a:rPr lang="zh-TW" altLang="en-US" sz="2400" b="1" u="sng" dirty="0">
                <a:latin typeface="標楷體" panose="03000509000000000000" pitchFamily="65" charset="-120"/>
                <a:ea typeface="標楷體" panose="03000509000000000000" pitchFamily="65" charset="-120"/>
              </a:rPr>
              <a:t>中低收入戶</a:t>
            </a:r>
            <a:r>
              <a:rPr lang="zh-TW" altLang="en-US" sz="2400" b="1" dirty="0">
                <a:latin typeface="標楷體" panose="03000509000000000000" pitchFamily="65" charset="-120"/>
                <a:ea typeface="標楷體" panose="03000509000000000000" pitchFamily="65" charset="-120"/>
              </a:rPr>
              <a:t>者報名時繳交由</a:t>
            </a:r>
            <a:r>
              <a:rPr lang="zh-TW" altLang="en-US" sz="2400" b="1" dirty="0">
                <a:solidFill>
                  <a:srgbClr val="0000FF"/>
                </a:solidFill>
                <a:latin typeface="標楷體" panose="03000509000000000000" pitchFamily="65" charset="-120"/>
                <a:ea typeface="標楷體" panose="03000509000000000000" pitchFamily="65" charset="-120"/>
              </a:rPr>
              <a:t>縣市政府</a:t>
            </a:r>
            <a:r>
              <a:rPr lang="en-US" altLang="zh-TW" sz="2400" b="1" dirty="0">
                <a:solidFill>
                  <a:srgbClr val="0000FF"/>
                </a:solidFill>
                <a:latin typeface="標楷體" panose="03000509000000000000" pitchFamily="65" charset="-120"/>
                <a:ea typeface="標楷體" panose="03000509000000000000" pitchFamily="65" charset="-120"/>
              </a:rPr>
              <a:t>(</a:t>
            </a:r>
            <a:r>
              <a:rPr lang="zh-TW" altLang="en-US" sz="2400" b="1" dirty="0">
                <a:solidFill>
                  <a:srgbClr val="0000FF"/>
                </a:solidFill>
                <a:latin typeface="標楷體" panose="03000509000000000000" pitchFamily="65" charset="-120"/>
                <a:ea typeface="標楷體" panose="03000509000000000000" pitchFamily="65" charset="-120"/>
              </a:rPr>
              <a:t>包含鄉、鎮、市、區公所</a:t>
            </a:r>
            <a:r>
              <a:rPr lang="en-US" altLang="zh-TW" sz="2400" b="1" dirty="0">
                <a:solidFill>
                  <a:srgbClr val="0000FF"/>
                </a:solidFill>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開具之</a:t>
            </a:r>
            <a:r>
              <a:rPr lang="zh-TW" altLang="en-US" sz="2400" b="1" dirty="0">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dirty="0">
                <a:latin typeface="標楷體" panose="03000509000000000000" pitchFamily="65" charset="-120"/>
                <a:ea typeface="標楷體" panose="03000509000000000000" pitchFamily="65" charset="-120"/>
              </a:rPr>
              <a:t>（報名期間內有效之證明文件，</a:t>
            </a:r>
            <a:r>
              <a:rPr lang="zh-TW" altLang="en-US" sz="2400" b="1" u="sng" dirty="0">
                <a:latin typeface="標楷體" panose="03000509000000000000" pitchFamily="65" charset="-120"/>
                <a:ea typeface="標楷體" panose="03000509000000000000" pitchFamily="65" charset="-120"/>
              </a:rPr>
              <a:t>非</a:t>
            </a:r>
            <a:r>
              <a:rPr lang="zh-TW" altLang="en-US" sz="2400" b="1" dirty="0">
                <a:latin typeface="標楷體" panose="03000509000000000000" pitchFamily="65" charset="-120"/>
                <a:ea typeface="標楷體" panose="03000509000000000000" pitchFamily="65" charset="-120"/>
              </a:rPr>
              <a:t>清寒證明）及</a:t>
            </a:r>
            <a:r>
              <a:rPr lang="zh-TW" altLang="en-US" sz="2400" b="1" dirty="0">
                <a:solidFill>
                  <a:srgbClr val="FF0000"/>
                </a:solidFill>
                <a:latin typeface="標楷體" panose="03000509000000000000" pitchFamily="65" charset="-120"/>
                <a:ea typeface="標楷體" panose="03000509000000000000" pitchFamily="65" charset="-120"/>
              </a:rPr>
              <a:t>戶口名簿影印本。</a:t>
            </a:r>
            <a:endParaRPr lang="zh-TW" altLang="en-US" sz="2400" dirty="0">
              <a:solidFill>
                <a:srgbClr val="FF0000"/>
              </a:solidFill>
              <a:latin typeface="標楷體" panose="03000509000000000000" pitchFamily="65" charset="-120"/>
              <a:ea typeface="標楷體" panose="03000509000000000000" pitchFamily="65" charset="-120"/>
            </a:endParaRPr>
          </a:p>
        </p:txBody>
      </p:sp>
      <p:sp>
        <p:nvSpPr>
          <p:cNvPr id="199686" name="矩形 14"/>
          <p:cNvSpPr>
            <a:spLocks noChangeArrowheads="1"/>
          </p:cNvSpPr>
          <p:nvPr/>
        </p:nvSpPr>
        <p:spPr bwMode="auto">
          <a:xfrm>
            <a:off x="3384549" y="4179888"/>
            <a:ext cx="82788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dirty="0">
                <a:latin typeface="標楷體" panose="03000509000000000000" pitchFamily="65" charset="-120"/>
                <a:ea typeface="標楷體" panose="03000509000000000000" pitchFamily="65" charset="-120"/>
              </a:rPr>
              <a:t>直系血親尊親屬支領失業給付之子女，須檢附</a:t>
            </a:r>
            <a:r>
              <a:rPr lang="zh-TW" altLang="en-US" sz="2400" b="1" dirty="0">
                <a:solidFill>
                  <a:srgbClr val="FF0000"/>
                </a:solidFill>
                <a:latin typeface="標楷體" panose="03000509000000000000" pitchFamily="65" charset="-120"/>
                <a:ea typeface="標楷體" panose="03000509000000000000" pitchFamily="65" charset="-120"/>
              </a:rPr>
              <a:t>公立就業服務機構核發</a:t>
            </a:r>
            <a:r>
              <a:rPr lang="zh-TW" altLang="en-US" sz="2400" b="1" dirty="0">
                <a:latin typeface="標楷體" panose="03000509000000000000" pitchFamily="65" charset="-120"/>
                <a:ea typeface="標楷體" panose="03000509000000000000" pitchFamily="65" charset="-120"/>
              </a:rPr>
              <a:t>之</a:t>
            </a:r>
            <a:r>
              <a:rPr lang="zh-TW" altLang="en-US" sz="2400" b="1"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就業保險失業</a:t>
            </a:r>
            <a:r>
              <a:rPr lang="en-US" altLang="zh-TW" sz="2400" b="1" u="sng"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再</a:t>
            </a:r>
            <a:r>
              <a:rPr lang="en-US" altLang="zh-TW" sz="2400" b="1" u="sng"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dirty="0">
                <a:latin typeface="標楷體" panose="03000509000000000000" pitchFamily="65" charset="-120"/>
                <a:ea typeface="標楷體" panose="03000509000000000000" pitchFamily="65" charset="-120"/>
              </a:rPr>
              <a:t>或</a:t>
            </a:r>
            <a:r>
              <a:rPr lang="zh-TW" altLang="en-US" sz="2400" b="1"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認定收執聯」</a:t>
            </a:r>
            <a:r>
              <a:rPr lang="zh-TW" altLang="en-US" sz="2400" b="1" dirty="0">
                <a:solidFill>
                  <a:srgbClr val="0033CC"/>
                </a:solidFill>
                <a:latin typeface="標楷體" panose="03000509000000000000" pitchFamily="65" charset="-120"/>
                <a:ea typeface="標楷體" panose="03000509000000000000" pitchFamily="65" charset="-120"/>
              </a:rPr>
              <a:t>，</a:t>
            </a:r>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dirty="0">
                <a:latin typeface="標楷體" panose="03000509000000000000" pitchFamily="65" charset="-120"/>
                <a:ea typeface="標楷體" panose="03000509000000000000" pitchFamily="65" charset="-120"/>
              </a:rPr>
              <a:t>及</a:t>
            </a:r>
            <a:r>
              <a:rPr lang="zh-TW" altLang="en-US" sz="2400" b="1" dirty="0">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17" name="標題 1"/>
          <p:cNvSpPr txBox="1">
            <a:spLocks/>
          </p:cNvSpPr>
          <p:nvPr/>
        </p:nvSpPr>
        <p:spPr bwMode="auto">
          <a:xfrm>
            <a:off x="1419225" y="473075"/>
            <a:ext cx="80089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3600" dirty="0" smtClean="0">
                <a:latin typeface="+mn-ea"/>
                <a:ea typeface="+mn-ea"/>
              </a:rPr>
              <a:t>(</a:t>
            </a:r>
            <a:r>
              <a:rPr kumimoji="0" lang="zh-TW" altLang="en-US" sz="3600" dirty="0" smtClean="0">
                <a:latin typeface="+mn-ea"/>
                <a:ea typeface="+mn-ea"/>
              </a:rPr>
              <a:t>三</a:t>
            </a:r>
            <a:r>
              <a:rPr kumimoji="0" lang="en-US" altLang="zh-TW" sz="3600" dirty="0" smtClean="0">
                <a:latin typeface="+mn-ea"/>
                <a:ea typeface="+mn-ea"/>
              </a:rPr>
              <a:t>)</a:t>
            </a:r>
            <a:r>
              <a:rPr kumimoji="0" lang="zh-TW" altLang="en-US" sz="3600" dirty="0" smtClean="0">
                <a:latin typeface="+mn-ea"/>
                <a:ea typeface="+mn-ea"/>
              </a:rPr>
              <a:t>五專優先免試比序積分</a:t>
            </a:r>
            <a:r>
              <a:rPr kumimoji="0" lang="en-US" altLang="zh-TW" sz="3600" dirty="0" smtClean="0">
                <a:latin typeface="+mn-ea"/>
                <a:ea typeface="+mn-ea"/>
              </a:rPr>
              <a:t>-</a:t>
            </a:r>
            <a:r>
              <a:rPr kumimoji="0" lang="zh-TW" altLang="en-US" sz="3600" dirty="0" smtClean="0">
                <a:latin typeface="+mn-ea"/>
                <a:ea typeface="+mn-ea"/>
              </a:rPr>
              <a:t>弱勢身分</a:t>
            </a:r>
            <a:endParaRPr kumimoji="0" lang="zh-TW" altLang="en-US" sz="3600" dirty="0">
              <a:latin typeface="+mn-ea"/>
              <a:ea typeface="+mn-ea"/>
            </a:endParaRPr>
          </a:p>
        </p:txBody>
      </p:sp>
      <p:sp>
        <p:nvSpPr>
          <p:cNvPr id="19969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CECD3D3-2950-4BCE-AE2E-2EBC4E7CF19B}" type="slidenum">
              <a:rPr kumimoji="0" lang="zh-TW" altLang="en-US" smtClean="0">
                <a:solidFill>
                  <a:srgbClr val="FEFFFF"/>
                </a:solidFill>
                <a:latin typeface="Century Gothic" panose="020B0502020202020204" pitchFamily="34" charset="0"/>
              </a:rPr>
              <a:pPr/>
              <a:t>126</a:t>
            </a:fld>
            <a:endParaRPr kumimoji="0" lang="zh-TW" altLang="en-US" smtClean="0">
              <a:solidFill>
                <a:srgbClr val="FEFFFF"/>
              </a:solidFill>
              <a:latin typeface="Century Gothic" panose="020B0502020202020204" pitchFamily="34" charset="0"/>
            </a:endParaRPr>
          </a:p>
        </p:txBody>
      </p:sp>
      <p:sp>
        <p:nvSpPr>
          <p:cNvPr id="15" name="文字方塊 14"/>
          <p:cNvSpPr txBox="1">
            <a:spLocks noChangeArrowheads="1"/>
          </p:cNvSpPr>
          <p:nvPr/>
        </p:nvSpPr>
        <p:spPr bwMode="auto">
          <a:xfrm>
            <a:off x="4294933" y="1143189"/>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232373809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p:cNvSpPr>
            <a:spLocks noGrp="1"/>
          </p:cNvSpPr>
          <p:nvPr>
            <p:ph idx="1"/>
          </p:nvPr>
        </p:nvSpPr>
        <p:spPr>
          <a:xfrm>
            <a:off x="838200" y="1712913"/>
            <a:ext cx="10515600" cy="4351337"/>
          </a:xfrm>
        </p:spPr>
        <p:txBody>
          <a:bodyPr/>
          <a:lstStyle/>
          <a:p>
            <a:pPr>
              <a:spcBef>
                <a:spcPts val="600"/>
              </a:spcBef>
              <a:spcAft>
                <a:spcPts val="300"/>
              </a:spcAft>
              <a:buFont typeface="Wingdings" panose="05000000000000000000" pitchFamily="2" charset="2"/>
              <a:buChar char="l"/>
              <a:defRPr/>
            </a:pPr>
            <a:r>
              <a:rPr lang="zh-TW" altLang="en-US" sz="4000" b="1" dirty="0" smtClean="0">
                <a:solidFill>
                  <a:srgbClr val="FF0000"/>
                </a:solidFill>
                <a:latin typeface="Book Antiqua" panose="02040602050305030304" pitchFamily="18" charset="0"/>
                <a:ea typeface="標楷體" panose="03000509000000000000" pitchFamily="65" charset="-120"/>
              </a:rPr>
              <a:t> </a:t>
            </a:r>
            <a:r>
              <a:rPr lang="zh-TW" altLang="zh-TW" sz="4000" b="1" dirty="0" smtClean="0">
                <a:solidFill>
                  <a:srgbClr val="FF0000"/>
                </a:solidFill>
                <a:latin typeface="Book Antiqua" panose="02040602050305030304" pitchFamily="18" charset="0"/>
                <a:ea typeface="標楷體" panose="03000509000000000000" pitchFamily="65" charset="-120"/>
              </a:rPr>
              <a:t>均衡</a:t>
            </a:r>
            <a:r>
              <a:rPr lang="zh-TW" altLang="zh-TW" sz="4000" b="1" dirty="0">
                <a:solidFill>
                  <a:srgbClr val="FF0000"/>
                </a:solidFill>
                <a:latin typeface="Book Antiqua" panose="02040602050305030304" pitchFamily="18" charset="0"/>
                <a:ea typeface="標楷體" panose="03000509000000000000" pitchFamily="65" charset="-120"/>
              </a:rPr>
              <a:t>學習</a:t>
            </a:r>
            <a:r>
              <a:rPr lang="zh-TW" altLang="en-US" sz="4000" b="1" dirty="0">
                <a:solidFill>
                  <a:srgbClr val="FF0000"/>
                </a:solidFill>
                <a:latin typeface="Book Antiqua" panose="02040602050305030304" pitchFamily="18" charset="0"/>
                <a:ea typeface="標楷體" panose="03000509000000000000" pitchFamily="65" charset="-120"/>
              </a:rPr>
              <a:t>（</a:t>
            </a:r>
            <a:r>
              <a:rPr lang="zh-TW" altLang="en-US" sz="4000" b="1" dirty="0" smtClean="0">
                <a:solidFill>
                  <a:srgbClr val="FF0000"/>
                </a:solidFill>
                <a:latin typeface="Book Antiqua" panose="02040602050305030304" pitchFamily="18" charset="0"/>
                <a:ea typeface="標楷體" panose="03000509000000000000" pitchFamily="65" charset="-120"/>
              </a:rPr>
              <a:t>上限</a:t>
            </a:r>
            <a:r>
              <a:rPr lang="en-US" altLang="zh-TW" sz="4000" b="1" dirty="0" smtClean="0">
                <a:solidFill>
                  <a:srgbClr val="FF0000"/>
                </a:solidFill>
                <a:latin typeface="Book Antiqua" panose="02040602050305030304" pitchFamily="18" charset="0"/>
                <a:ea typeface="標楷體" panose="03000509000000000000" pitchFamily="65" charset="-120"/>
              </a:rPr>
              <a:t>21</a:t>
            </a:r>
            <a:r>
              <a:rPr lang="zh-TW" altLang="en-US" sz="4000" b="1" dirty="0" smtClean="0">
                <a:solidFill>
                  <a:srgbClr val="FF0000"/>
                </a:solidFill>
                <a:latin typeface="Book Antiqua" panose="02040602050305030304" pitchFamily="18" charset="0"/>
                <a:ea typeface="標楷體" panose="03000509000000000000" pitchFamily="65" charset="-120"/>
              </a:rPr>
              <a:t>分</a:t>
            </a:r>
            <a:r>
              <a:rPr lang="zh-TW" altLang="en-US" sz="4000" b="1" dirty="0">
                <a:solidFill>
                  <a:srgbClr val="FF0000"/>
                </a:solidFill>
                <a:latin typeface="Book Antiqua" panose="02040602050305030304" pitchFamily="18" charset="0"/>
                <a:ea typeface="標楷體" panose="03000509000000000000" pitchFamily="65" charset="-120"/>
              </a:rPr>
              <a:t>）</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smtClean="0">
                <a:latin typeface="Book Antiqua" panose="02040602050305030304" pitchFamily="18" charset="0"/>
                <a:ea typeface="標楷體" panose="03000509000000000000" pitchFamily="65" charset="-120"/>
              </a:rPr>
              <a:t>核分標準：</a:t>
            </a:r>
            <a:r>
              <a:rPr lang="zh-TW" altLang="zh-TW" sz="3200" dirty="0" smtClean="0">
                <a:latin typeface="Book Antiqua" panose="02040602050305030304" pitchFamily="18" charset="0"/>
                <a:ea typeface="標楷體" panose="03000509000000000000" pitchFamily="65" charset="-120"/>
              </a:rPr>
              <a:t>採計</a:t>
            </a:r>
            <a:r>
              <a:rPr lang="zh-TW" altLang="zh-TW" sz="3200" b="1" u="sng" dirty="0" smtClean="0">
                <a:solidFill>
                  <a:srgbClr val="0000FF"/>
                </a:solidFill>
                <a:latin typeface="Book Antiqua" panose="02040602050305030304" pitchFamily="18" charset="0"/>
                <a:ea typeface="標楷體" panose="03000509000000000000" pitchFamily="65" charset="-120"/>
              </a:rPr>
              <a:t>健康與體育</a:t>
            </a:r>
            <a:r>
              <a:rPr lang="zh-TW" altLang="en-US" sz="3200" b="1" dirty="0" smtClean="0">
                <a:solidFill>
                  <a:srgbClr val="0000FF"/>
                </a:solidFill>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藝術與人文</a:t>
            </a:r>
            <a:r>
              <a:rPr lang="zh-TW" altLang="en-US" sz="3200" b="1" dirty="0" smtClean="0">
                <a:solidFill>
                  <a:srgbClr val="0000FF"/>
                </a:solidFill>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綜合活動</a:t>
            </a:r>
            <a:r>
              <a:rPr lang="en-US" altLang="zh-TW" sz="3200" b="1" dirty="0" smtClean="0">
                <a:solidFill>
                  <a:srgbClr val="0000FF"/>
                </a:solidFill>
                <a:latin typeface="Book Antiqua" panose="02040602050305030304" pitchFamily="18" charset="0"/>
                <a:ea typeface="標楷體" panose="03000509000000000000" pitchFamily="65" charset="-120"/>
              </a:rPr>
              <a:t/>
            </a:r>
            <a:br>
              <a:rPr lang="en-US" altLang="zh-TW" sz="3200" b="1" dirty="0" smtClean="0">
                <a:solidFill>
                  <a:srgbClr val="0000FF"/>
                </a:solidFill>
                <a:latin typeface="Book Antiqua" panose="02040602050305030304" pitchFamily="18" charset="0"/>
                <a:ea typeface="標楷體" panose="03000509000000000000" pitchFamily="65" charset="-120"/>
              </a:rPr>
            </a:br>
            <a:r>
              <a:rPr lang="zh-TW" altLang="zh-TW" sz="3200" dirty="0" smtClean="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a:t>
            </a:r>
            <a:r>
              <a:rPr lang="zh-TW" altLang="en-US" sz="3200" dirty="0" smtClean="0">
                <a:solidFill>
                  <a:srgbClr val="FF0000"/>
                </a:solidFill>
                <a:latin typeface="Book Antiqua" panose="02040602050305030304" pitchFamily="18" charset="0"/>
                <a:ea typeface="標楷體" panose="03000509000000000000" pitchFamily="65" charset="-120"/>
              </a:rPr>
              <a:t>成績，每領域及格者得</a:t>
            </a:r>
            <a:r>
              <a:rPr lang="en-US" altLang="zh-TW" sz="3200" b="1" dirty="0" smtClean="0">
                <a:solidFill>
                  <a:srgbClr val="FF0000"/>
                </a:solidFill>
                <a:latin typeface="Book Antiqua" panose="02040602050305030304" pitchFamily="18" charset="0"/>
                <a:ea typeface="標楷體" panose="03000509000000000000" pitchFamily="65" charset="-120"/>
              </a:rPr>
              <a:t>7</a:t>
            </a:r>
            <a:r>
              <a:rPr lang="zh-TW" altLang="en-US" sz="3200" b="1" dirty="0" smtClean="0">
                <a:solidFill>
                  <a:srgbClr val="FF0000"/>
                </a:solidFill>
                <a:latin typeface="Book Antiqua" panose="02040602050305030304" pitchFamily="18" charset="0"/>
                <a:ea typeface="標楷體" panose="03000509000000000000" pitchFamily="65" charset="-120"/>
              </a:rPr>
              <a:t>分</a:t>
            </a:r>
            <a:r>
              <a:rPr lang="zh-TW" altLang="en-US" sz="3200" dirty="0" smtClean="0">
                <a:solidFill>
                  <a:srgbClr val="FF0000"/>
                </a:solidFill>
                <a:latin typeface="Book Antiqua" panose="02040602050305030304" pitchFamily="18" charset="0"/>
                <a:ea typeface="標楷體" panose="03000509000000000000" pitchFamily="65" charset="-120"/>
              </a:rPr>
              <a:t>。</a:t>
            </a:r>
            <a:endParaRPr lang="en-US" altLang="zh-TW" sz="3200" dirty="0" smtClean="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smtClean="0">
                <a:latin typeface="Book Antiqua" panose="02040602050305030304" pitchFamily="18" charset="0"/>
                <a:ea typeface="標楷體" panose="03000509000000000000" pitchFamily="65" charset="-120"/>
              </a:rPr>
              <a:t>採計期間</a:t>
            </a:r>
            <a:r>
              <a:rPr lang="zh-TW" altLang="en-US" sz="3200" dirty="0">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七</a:t>
            </a:r>
            <a:r>
              <a:rPr lang="zh-TW" altLang="zh-TW" sz="3200" b="1" u="sng" dirty="0">
                <a:solidFill>
                  <a:srgbClr val="0000FF"/>
                </a:solidFill>
                <a:latin typeface="Book Antiqua" panose="02040602050305030304" pitchFamily="18" charset="0"/>
                <a:ea typeface="標楷體" panose="03000509000000000000" pitchFamily="65" charset="-120"/>
              </a:rPr>
              <a:t>年級上、下學期、八年級上、下學期</a:t>
            </a:r>
            <a:r>
              <a:rPr lang="zh-TW" altLang="zh-TW" sz="3200" b="1" u="sng" dirty="0" smtClean="0">
                <a:solidFill>
                  <a:srgbClr val="0000FF"/>
                </a:solidFill>
                <a:latin typeface="Book Antiqua" panose="02040602050305030304" pitchFamily="18" charset="0"/>
                <a:ea typeface="標楷體" panose="03000509000000000000" pitchFamily="65" charset="-120"/>
              </a:rPr>
              <a:t>及</a:t>
            </a:r>
            <a:r>
              <a:rPr lang="en-US" altLang="zh-TW" sz="3200" b="1" u="sng" dirty="0" smtClean="0">
                <a:solidFill>
                  <a:srgbClr val="0000FF"/>
                </a:solidFill>
                <a:latin typeface="Book Antiqua" panose="02040602050305030304" pitchFamily="18" charset="0"/>
                <a:ea typeface="標楷體" panose="03000509000000000000" pitchFamily="65" charset="-120"/>
              </a:rPr>
              <a:t/>
            </a:r>
            <a:br>
              <a:rPr lang="en-US" altLang="zh-TW" sz="3200" b="1" u="sng" dirty="0" smtClean="0">
                <a:solidFill>
                  <a:srgbClr val="0000FF"/>
                </a:solidFill>
                <a:latin typeface="Book Antiqua" panose="02040602050305030304" pitchFamily="18" charset="0"/>
                <a:ea typeface="標楷體" panose="03000509000000000000" pitchFamily="65" charset="-120"/>
              </a:rPr>
            </a:br>
            <a:r>
              <a:rPr lang="zh-TW" altLang="zh-TW" sz="3200" b="1" u="sng" dirty="0" smtClean="0">
                <a:solidFill>
                  <a:srgbClr val="0000FF"/>
                </a:solidFill>
                <a:latin typeface="Book Antiqua" panose="02040602050305030304" pitchFamily="18" charset="0"/>
                <a:ea typeface="標楷體" panose="03000509000000000000" pitchFamily="65" charset="-120"/>
              </a:rPr>
              <a:t>九</a:t>
            </a:r>
            <a:r>
              <a:rPr lang="zh-TW" altLang="zh-TW" sz="3200" b="1" u="sng" dirty="0">
                <a:solidFill>
                  <a:srgbClr val="0000FF"/>
                </a:solidFill>
                <a:latin typeface="Book Antiqua" panose="02040602050305030304" pitchFamily="18" charset="0"/>
                <a:ea typeface="標楷體" panose="03000509000000000000" pitchFamily="65" charset="-120"/>
              </a:rPr>
              <a:t>年級上學期</a:t>
            </a:r>
            <a:r>
              <a:rPr lang="zh-TW" altLang="zh-TW" sz="3200" dirty="0" smtClean="0">
                <a:latin typeface="Book Antiqua" panose="02040602050305030304" pitchFamily="18" charset="0"/>
                <a:ea typeface="標楷體" panose="03000509000000000000" pitchFamily="65" charset="-120"/>
              </a:rPr>
              <a:t>等</a:t>
            </a:r>
            <a:r>
              <a:rPr lang="en-US" altLang="zh-TW" sz="3200" dirty="0" smtClean="0">
                <a:latin typeface="Book Antiqua" panose="02040602050305030304" pitchFamily="18" charset="0"/>
                <a:ea typeface="標楷體" panose="03000509000000000000" pitchFamily="65" charset="-120"/>
              </a:rPr>
              <a:t>5</a:t>
            </a:r>
            <a:r>
              <a:rPr lang="zh-TW" altLang="zh-TW" sz="3200" dirty="0" smtClean="0">
                <a:latin typeface="Book Antiqua" panose="02040602050305030304" pitchFamily="18" charset="0"/>
                <a:ea typeface="標楷體" panose="03000509000000000000" pitchFamily="65" charset="-120"/>
              </a:rPr>
              <a:t>學期</a:t>
            </a:r>
            <a:r>
              <a:rPr lang="zh-TW" altLang="zh-TW" sz="3200" dirty="0">
                <a:latin typeface="Book Antiqua" panose="02040602050305030304" pitchFamily="18" charset="0"/>
                <a:ea typeface="標楷體" panose="03000509000000000000" pitchFamily="65" charset="-120"/>
              </a:rPr>
              <a:t>成績</a:t>
            </a:r>
            <a:r>
              <a:rPr lang="zh-TW" altLang="en-US" sz="3200" dirty="0" smtClean="0">
                <a:latin typeface="Book Antiqua" panose="02040602050305030304" pitchFamily="18" charset="0"/>
                <a:ea typeface="標楷體" panose="03000509000000000000" pitchFamily="65" charset="-120"/>
              </a:rPr>
              <a:t>。</a:t>
            </a:r>
            <a:endParaRPr lang="en-US" altLang="zh-TW" sz="3200" dirty="0" smtClean="0">
              <a:latin typeface="Book Antiqua" panose="02040602050305030304" pitchFamily="18" charset="0"/>
              <a:ea typeface="標楷體" panose="03000509000000000000" pitchFamily="65" charset="-120"/>
            </a:endParaRPr>
          </a:p>
        </p:txBody>
      </p:sp>
      <p:sp>
        <p:nvSpPr>
          <p:cNvPr id="8" name="標題 1"/>
          <p:cNvSpPr txBox="1">
            <a:spLocks/>
          </p:cNvSpPr>
          <p:nvPr/>
        </p:nvSpPr>
        <p:spPr bwMode="auto">
          <a:xfrm>
            <a:off x="1592263" y="413544"/>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均衡學習</a:t>
            </a:r>
            <a:endParaRPr kumimoji="0" lang="zh-TW" altLang="en-US" sz="4000" dirty="0">
              <a:latin typeface="+mn-ea"/>
              <a:ea typeface="+mn-ea"/>
            </a:endParaRPr>
          </a:p>
        </p:txBody>
      </p:sp>
      <p:sp>
        <p:nvSpPr>
          <p:cNvPr id="20070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DFB14F-0F45-45E0-904E-086EDE5CF788}" type="slidenum">
              <a:rPr kumimoji="0" lang="zh-TW" altLang="en-US" smtClean="0">
                <a:solidFill>
                  <a:srgbClr val="FEFFFF"/>
                </a:solidFill>
                <a:latin typeface="Century Gothic" panose="020B0502020202020204" pitchFamily="34" charset="0"/>
              </a:rPr>
              <a:pPr/>
              <a:t>127</a:t>
            </a:fld>
            <a:endParaRPr kumimoji="0" lang="zh-TW" altLang="en-US" smtClean="0">
              <a:solidFill>
                <a:srgbClr val="FEFFFF"/>
              </a:solidFill>
              <a:latin typeface="Century Gothic" panose="020B0502020202020204" pitchFamily="34" charset="0"/>
            </a:endParaRPr>
          </a:p>
        </p:txBody>
      </p:sp>
      <p:sp>
        <p:nvSpPr>
          <p:cNvPr id="9" name="文字方塊 8"/>
          <p:cNvSpPr txBox="1">
            <a:spLocks noChangeArrowheads="1"/>
          </p:cNvSpPr>
          <p:nvPr/>
        </p:nvSpPr>
        <p:spPr bwMode="auto">
          <a:xfrm>
            <a:off x="4544172" y="1130162"/>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95408106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666750" y="13716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smtClean="0">
                <a:solidFill>
                  <a:srgbClr val="0000FF"/>
                </a:solidFill>
                <a:latin typeface="Book Antiqua" panose="02040602050305030304" pitchFamily="18" charset="0"/>
                <a:ea typeface="標楷體" panose="03000509000000000000" pitchFamily="65" charset="-120"/>
              </a:rPr>
              <a:t> </a:t>
            </a:r>
            <a:r>
              <a:rPr lang="zh-TW" altLang="zh-TW" sz="4000" b="1" dirty="0" smtClean="0">
                <a:solidFill>
                  <a:srgbClr val="0000FF"/>
                </a:solidFill>
                <a:latin typeface="Book Antiqua" panose="02040602050305030304" pitchFamily="18" charset="0"/>
                <a:ea typeface="標楷體" panose="03000509000000000000" pitchFamily="65" charset="-120"/>
              </a:rPr>
              <a:t>國中教育會考</a:t>
            </a:r>
            <a:r>
              <a:rPr lang="zh-TW" altLang="en-US" sz="4000" b="1" dirty="0" smtClean="0">
                <a:solidFill>
                  <a:srgbClr val="0000FF"/>
                </a:solidFill>
                <a:latin typeface="Book Antiqua" panose="02040602050305030304" pitchFamily="18" charset="0"/>
                <a:ea typeface="標楷體" panose="03000509000000000000" pitchFamily="65" charset="-120"/>
              </a:rPr>
              <a:t>（上限</a:t>
            </a:r>
            <a:r>
              <a:rPr lang="en-US" altLang="zh-TW" sz="4000" b="1" dirty="0" smtClean="0">
                <a:solidFill>
                  <a:srgbClr val="0000FF"/>
                </a:solidFill>
                <a:latin typeface="Book Antiqua" panose="02040602050305030304" pitchFamily="18" charset="0"/>
                <a:ea typeface="標楷體" panose="03000509000000000000" pitchFamily="65" charset="-120"/>
              </a:rPr>
              <a:t>32</a:t>
            </a:r>
            <a:r>
              <a:rPr lang="zh-TW" altLang="en-US" sz="4000" b="1" dirty="0" smtClean="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smtClean="0">
                <a:solidFill>
                  <a:srgbClr val="002060"/>
                </a:solidFill>
                <a:latin typeface="Book Antiqua" panose="02040602050305030304" pitchFamily="18" charset="0"/>
                <a:ea typeface="標楷體" panose="03000509000000000000" pitchFamily="65" charset="-120"/>
              </a:rPr>
              <a:t>分項目為</a:t>
            </a:r>
            <a:r>
              <a:rPr lang="zh-TW" altLang="zh-TW" sz="2400" b="1" dirty="0" smtClean="0">
                <a:solidFill>
                  <a:srgbClr val="FF0000"/>
                </a:solidFill>
                <a:latin typeface="Book Antiqua" panose="02040602050305030304" pitchFamily="18" charset="0"/>
                <a:ea typeface="標楷體" panose="03000509000000000000" pitchFamily="65" charset="-120"/>
              </a:rPr>
              <a:t>「國文」、「數學</a:t>
            </a:r>
            <a:r>
              <a:rPr lang="zh-TW" altLang="zh-TW" sz="2400" b="1" dirty="0">
                <a:solidFill>
                  <a:srgbClr val="FF0000"/>
                </a:solidFill>
                <a:latin typeface="Book Antiqua" panose="02040602050305030304" pitchFamily="18" charset="0"/>
                <a:ea typeface="標楷體" panose="03000509000000000000" pitchFamily="65" charset="-120"/>
              </a:rPr>
              <a:t>」 、 </a:t>
            </a:r>
            <a:r>
              <a:rPr lang="zh-TW" altLang="zh-TW" sz="2400" b="1" dirty="0" smtClean="0">
                <a:solidFill>
                  <a:srgbClr val="FF0000"/>
                </a:solidFill>
                <a:latin typeface="Book Antiqua" panose="02040602050305030304" pitchFamily="18" charset="0"/>
                <a:ea typeface="標楷體" panose="03000509000000000000" pitchFamily="65" charset="-120"/>
              </a:rPr>
              <a:t>「</a:t>
            </a:r>
            <a:r>
              <a:rPr lang="zh-TW" altLang="zh-TW" sz="2400" b="1" dirty="0">
                <a:solidFill>
                  <a:srgbClr val="FF0000"/>
                </a:solidFill>
                <a:latin typeface="Book Antiqua" panose="02040602050305030304" pitchFamily="18" charset="0"/>
                <a:ea typeface="標楷體" panose="03000509000000000000" pitchFamily="65" charset="-120"/>
              </a:rPr>
              <a:t>英語」 、</a:t>
            </a:r>
            <a:r>
              <a:rPr lang="zh-TW" altLang="zh-TW" sz="2400" b="1" dirty="0" smtClean="0">
                <a:solidFill>
                  <a:srgbClr val="FF0000"/>
                </a:solidFill>
                <a:latin typeface="Book Antiqua" panose="02040602050305030304" pitchFamily="18" charset="0"/>
                <a:ea typeface="標楷體" panose="03000509000000000000" pitchFamily="65" charset="-120"/>
              </a:rPr>
              <a:t>「自然」及「社會</a:t>
            </a:r>
            <a:r>
              <a:rPr lang="zh-TW" altLang="zh-TW" sz="2400" b="1" dirty="0" smtClean="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smtClean="0">
                <a:solidFill>
                  <a:srgbClr val="002060"/>
                </a:solidFill>
                <a:latin typeface="Book Antiqua" panose="02040602050305030304" pitchFamily="18" charset="0"/>
                <a:ea typeface="標楷體" panose="03000509000000000000" pitchFamily="65" charset="-120"/>
              </a:rPr>
              <a:t> </a:t>
            </a:r>
            <a:r>
              <a:rPr lang="zh-TW" altLang="zh-TW" sz="2400" b="1" dirty="0" smtClean="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smtClean="0">
                <a:solidFill>
                  <a:srgbClr val="C00000"/>
                </a:solidFill>
                <a:latin typeface="Book Antiqua" panose="02040602050305030304" pitchFamily="18" charset="0"/>
                <a:ea typeface="標楷體" panose="03000509000000000000" pitchFamily="65" charset="-120"/>
              </a:rPr>
              <a:t>107</a:t>
            </a:r>
            <a:r>
              <a:rPr lang="zh-TW" altLang="zh-TW" sz="2400" b="1" u="sng" dirty="0" smtClean="0">
                <a:solidFill>
                  <a:srgbClr val="C00000"/>
                </a:solidFill>
                <a:latin typeface="Book Antiqua" panose="02040602050305030304" pitchFamily="18" charset="0"/>
                <a:ea typeface="標楷體" panose="03000509000000000000" pitchFamily="65" charset="-120"/>
              </a:rPr>
              <a:t>年度</a:t>
            </a:r>
            <a:r>
              <a:rPr lang="zh-TW" altLang="zh-TW" sz="2400" b="1" dirty="0" smtClean="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p:cNvGraphicFramePr>
            <a:graphicFrameLocks noGrp="1"/>
          </p:cNvGraphicFramePr>
          <p:nvPr/>
        </p:nvGraphicFramePr>
        <p:xfrm>
          <a:off x="889990" y="29465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endPar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endPar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endPar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endPar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smtClean="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smtClean="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endPar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8" name="標題 1"/>
          <p:cNvSpPr txBox="1">
            <a:spLocks/>
          </p:cNvSpPr>
          <p:nvPr/>
        </p:nvSpPr>
        <p:spPr bwMode="auto">
          <a:xfrm>
            <a:off x="1617663" y="318881"/>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國中教育會考</a:t>
            </a:r>
            <a:endParaRPr kumimoji="0" lang="zh-TW" altLang="en-US" sz="4000" dirty="0">
              <a:latin typeface="+mn-ea"/>
              <a:ea typeface="+mn-ea"/>
            </a:endParaRPr>
          </a:p>
        </p:txBody>
      </p:sp>
      <p:sp>
        <p:nvSpPr>
          <p:cNvPr id="3" name="矩形 2"/>
          <p:cNvSpPr/>
          <p:nvPr/>
        </p:nvSpPr>
        <p:spPr>
          <a:xfrm>
            <a:off x="890588" y="5492750"/>
            <a:ext cx="11107737" cy="1354138"/>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護理科及國立招生學校之各科組</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a:t>
            </a:r>
            <a:r>
              <a:rPr lang="zh-TW" altLang="en-US" sz="2400" u="sng" dirty="0">
                <a:solidFill>
                  <a:srgbClr val="C00000"/>
                </a:solidFill>
                <a:latin typeface="標楷體" panose="03000509000000000000" pitchFamily="65" charset="-120"/>
                <a:ea typeface="標楷體" panose="03000509000000000000" pitchFamily="65" charset="-120"/>
              </a:rPr>
              <a:t>須採計國中教育會考成績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a:t>
            </a:r>
            <a:r>
              <a:rPr lang="zh-TW" altLang="en-US" sz="2400" dirty="0">
                <a:latin typeface="標楷體" panose="03000509000000000000" pitchFamily="65" charset="-120"/>
                <a:ea typeface="標楷體" panose="03000509000000000000" pitchFamily="65" charset="-120"/>
              </a:rPr>
              <a:t>之</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私立招生學校各科組</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總積分計算項目由各校</a:t>
            </a:r>
            <a:r>
              <a:rPr lang="zh-TW" altLang="en-US" sz="2400" u="sng" dirty="0">
                <a:solidFill>
                  <a:srgbClr val="C00000"/>
                </a:solidFill>
                <a:latin typeface="標楷體" panose="03000509000000000000" pitchFamily="65" charset="-120"/>
                <a:ea typeface="標楷體" panose="03000509000000000000" pitchFamily="65" charset="-120"/>
              </a:rPr>
              <a:t>自行決定是否採計國中教育會考成績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20173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1FC5C21-2D04-402F-92A6-53718BC1BD23}" type="slidenum">
              <a:rPr kumimoji="0" lang="zh-TW" altLang="en-US" smtClean="0">
                <a:solidFill>
                  <a:srgbClr val="FEFFFF"/>
                </a:solidFill>
                <a:latin typeface="Century Gothic" panose="020B0502020202020204" pitchFamily="34" charset="0"/>
              </a:rPr>
              <a:pPr/>
              <a:t>128</a:t>
            </a:fld>
            <a:endParaRPr kumimoji="0" lang="zh-TW" altLang="en-US" smtClean="0">
              <a:solidFill>
                <a:srgbClr val="FEFFFF"/>
              </a:solidFill>
              <a:latin typeface="Century Gothic" panose="020B0502020202020204" pitchFamily="34" charset="0"/>
            </a:endParaRPr>
          </a:p>
        </p:txBody>
      </p:sp>
      <p:sp>
        <p:nvSpPr>
          <p:cNvPr id="9" name="文字方塊 8"/>
          <p:cNvSpPr txBox="1">
            <a:spLocks noChangeArrowheads="1"/>
          </p:cNvSpPr>
          <p:nvPr/>
        </p:nvSpPr>
        <p:spPr bwMode="auto">
          <a:xfrm>
            <a:off x="4823572" y="955796"/>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20698151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smtClean="0">
                <a:solidFill>
                  <a:srgbClr val="0000FF"/>
                </a:solidFill>
                <a:latin typeface="標楷體" panose="03000509000000000000" pitchFamily="65" charset="-120"/>
                <a:ea typeface="標楷體" panose="03000509000000000000" pitchFamily="65" charset="-120"/>
              </a:rPr>
              <a:t>寫作測驗（上限</a:t>
            </a:r>
            <a:r>
              <a:rPr lang="en-US" altLang="zh-TW" sz="3600" b="1" dirty="0" smtClean="0">
                <a:solidFill>
                  <a:srgbClr val="0000FF"/>
                </a:solidFill>
                <a:latin typeface="Book Antiqua" panose="02040602050305030304" pitchFamily="18" charset="0"/>
                <a:ea typeface="標楷體" panose="03000509000000000000" pitchFamily="65" charset="-120"/>
              </a:rPr>
              <a:t>1</a:t>
            </a:r>
            <a:r>
              <a:rPr lang="zh-TW" altLang="en-US" sz="3600" b="1" dirty="0" smtClean="0">
                <a:solidFill>
                  <a:srgbClr val="0000FF"/>
                </a:solidFill>
                <a:latin typeface="標楷體" panose="03000509000000000000" pitchFamily="65" charset="-120"/>
                <a:ea typeface="標楷體" panose="03000509000000000000" pitchFamily="65" charset="-120"/>
              </a:rPr>
              <a:t>分</a:t>
            </a:r>
            <a:r>
              <a:rPr lang="zh-TW" altLang="en-US" sz="3600" b="1" dirty="0">
                <a:solidFill>
                  <a:srgbClr val="0000FF"/>
                </a:solidFill>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latin typeface="標楷體" panose="03000509000000000000" pitchFamily="65" charset="-120"/>
                          <a:ea typeface="標楷體" panose="03000509000000000000" pitchFamily="65" charset="-120"/>
                        </a:rPr>
                        <a:t>寫作成績</a:t>
                      </a:r>
                      <a:endParaRPr lang="zh-TW" altLang="en-US" sz="3300" b="1" dirty="0">
                        <a:solidFill>
                          <a:srgbClr val="0000FF"/>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smtClean="0">
                          <a:solidFill>
                            <a:srgbClr val="0000FF"/>
                          </a:solidFill>
                          <a:latin typeface="Book Antiqua" panose="02040602050305030304" pitchFamily="18" charset="0"/>
                          <a:ea typeface="標楷體" panose="03000509000000000000" pitchFamily="65" charset="-120"/>
                        </a:rPr>
                        <a:t>6</a:t>
                      </a:r>
                      <a:r>
                        <a:rPr lang="zh-TW" altLang="en-US" sz="3300" dirty="0" smtClean="0">
                          <a:solidFill>
                            <a:srgbClr val="0000FF"/>
                          </a:solidFill>
                          <a:latin typeface="Book Antiqua" panose="02040602050305030304" pitchFamily="18" charset="0"/>
                          <a:ea typeface="標楷體" panose="03000509000000000000" pitchFamily="65" charset="-120"/>
                        </a:rPr>
                        <a:t>級分</a:t>
                      </a:r>
                      <a:endParaRPr lang="zh-TW" altLang="en-US" sz="3300"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9"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會考寫作測驗</a:t>
            </a:r>
            <a:endParaRPr kumimoji="0" lang="zh-TW" altLang="en-US" sz="4000" dirty="0">
              <a:latin typeface="+mn-ea"/>
              <a:ea typeface="+mn-ea"/>
            </a:endParaRPr>
          </a:p>
        </p:txBody>
      </p:sp>
      <p:sp>
        <p:nvSpPr>
          <p:cNvPr id="20275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952C8CB-7163-4EF5-BEB6-D44AC1D66457}" type="slidenum">
              <a:rPr kumimoji="0" lang="zh-TW" altLang="en-US" smtClean="0">
                <a:solidFill>
                  <a:srgbClr val="FEFFFF"/>
                </a:solidFill>
                <a:latin typeface="Century Gothic" panose="020B0502020202020204" pitchFamily="34" charset="0"/>
              </a:rPr>
              <a:pPr/>
              <a:t>129</a:t>
            </a:fld>
            <a:endParaRPr kumimoji="0" lang="zh-TW" altLang="en-US" smtClean="0">
              <a:solidFill>
                <a:srgbClr val="FEFFFF"/>
              </a:solidFill>
              <a:latin typeface="Century Gothic" panose="020B0502020202020204" pitchFamily="34" charset="0"/>
            </a:endParaRPr>
          </a:p>
        </p:txBody>
      </p:sp>
      <p:sp>
        <p:nvSpPr>
          <p:cNvPr id="6" name="文字方塊 5"/>
          <p:cNvSpPr txBox="1">
            <a:spLocks noChangeArrowheads="1"/>
          </p:cNvSpPr>
          <p:nvPr/>
        </p:nvSpPr>
        <p:spPr bwMode="auto">
          <a:xfrm>
            <a:off x="4620372" y="1295400"/>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3530645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67000" y="76200"/>
            <a:ext cx="7499350" cy="1143000"/>
          </a:xfrm>
        </p:spPr>
        <p:txBody>
          <a:bodyPr/>
          <a:lstStyle/>
          <a:p>
            <a:pPr algn="ctr">
              <a:defRPr/>
            </a:pPr>
            <a:r>
              <a:rPr lang="zh-TW" altLang="en-US" dirty="0" smtClean="0"/>
              <a:t>校長行動英語聊天室</a:t>
            </a:r>
            <a:r>
              <a:rPr lang="en-US" altLang="zh-TW" dirty="0" smtClean="0">
                <a:solidFill>
                  <a:srgbClr val="FF0000"/>
                </a:solidFill>
              </a:rPr>
              <a:t>(</a:t>
            </a:r>
            <a:r>
              <a:rPr lang="zh-TW" altLang="en-US" dirty="0" smtClean="0">
                <a:solidFill>
                  <a:srgbClr val="FF0000"/>
                </a:solidFill>
              </a:rPr>
              <a:t>校園</a:t>
            </a:r>
            <a:r>
              <a:rPr lang="en-US" altLang="zh-TW" dirty="0" smtClean="0">
                <a:solidFill>
                  <a:srgbClr val="FF0000"/>
                </a:solidFill>
              </a:rPr>
              <a:t>)</a:t>
            </a:r>
            <a:endParaRPr lang="zh-TW" altLang="en-US" dirty="0">
              <a:solidFill>
                <a:srgbClr val="FF0000"/>
              </a:solidFill>
            </a:endParaRPr>
          </a:p>
        </p:txBody>
      </p:sp>
      <p:pic>
        <p:nvPicPr>
          <p:cNvPr id="55299"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33676" y="1371600"/>
            <a:ext cx="9039074" cy="5087566"/>
          </a:xfrm>
        </p:spPr>
      </p:pic>
    </p:spTree>
    <p:extLst>
      <p:ext uri="{BB962C8B-B14F-4D97-AF65-F5344CB8AC3E}">
        <p14:creationId xmlns:p14="http://schemas.microsoft.com/office/powerpoint/2010/main" val="6966248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箭號: 五邊形 12">
            <a:extLst/>
          </p:cNvPr>
          <p:cNvSpPr/>
          <p:nvPr/>
        </p:nvSpPr>
        <p:spPr>
          <a:xfrm>
            <a:off x="10404475" y="2039938"/>
            <a:ext cx="1727200" cy="1227137"/>
          </a:xfrm>
          <a:prstGeom prst="homePlate">
            <a:avLst/>
          </a:prstGeom>
          <a:solidFill>
            <a:srgbClr val="EEB5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3" name="箭號: 五邊形 12">
            <a:extLst/>
          </p:cNvPr>
          <p:cNvSpPr/>
          <p:nvPr/>
        </p:nvSpPr>
        <p:spPr>
          <a:xfrm>
            <a:off x="9113838" y="1530350"/>
            <a:ext cx="1727200" cy="1227138"/>
          </a:xfrm>
          <a:prstGeom prst="homePlate">
            <a:avLst/>
          </a:prstGeom>
          <a:solidFill>
            <a:srgbClr val="FFC0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2" name="箭號: 五邊形 11">
            <a:extLst/>
          </p:cNvPr>
          <p:cNvSpPr/>
          <p:nvPr/>
        </p:nvSpPr>
        <p:spPr>
          <a:xfrm>
            <a:off x="7702550" y="1982788"/>
            <a:ext cx="1744663" cy="1239837"/>
          </a:xfrm>
          <a:prstGeom prst="homePlate">
            <a:avLst/>
          </a:prstGeom>
          <a:solidFill>
            <a:schemeClr val="accent4">
              <a:lumMod val="60000"/>
              <a:lumOff val="4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b="1" dirty="0">
              <a:solidFill>
                <a:schemeClr val="tx1"/>
              </a:solidFill>
              <a:latin typeface="Book Antiqua" panose="02040602050305030304" pitchFamily="18" charset="0"/>
            </a:endParaRPr>
          </a:p>
        </p:txBody>
      </p:sp>
      <p:sp>
        <p:nvSpPr>
          <p:cNvPr id="11" name="箭號: 五邊形 10">
            <a:extLst/>
          </p:cNvPr>
          <p:cNvSpPr/>
          <p:nvPr/>
        </p:nvSpPr>
        <p:spPr>
          <a:xfrm>
            <a:off x="6181725" y="1546225"/>
            <a:ext cx="1741488" cy="1236663"/>
          </a:xfrm>
          <a:prstGeom prst="homePlate">
            <a:avLst/>
          </a:prstGeom>
          <a:solidFill>
            <a:schemeClr val="accent4">
              <a:lumMod val="40000"/>
              <a:lumOff val="6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b="1" dirty="0">
              <a:solidFill>
                <a:schemeClr val="tx1"/>
              </a:solidFill>
              <a:latin typeface="Book Antiqua" panose="02040602050305030304" pitchFamily="18" charset="0"/>
            </a:endParaRPr>
          </a:p>
        </p:txBody>
      </p:sp>
      <p:sp>
        <p:nvSpPr>
          <p:cNvPr id="9" name="箭號: 五邊形 8">
            <a:extLst/>
          </p:cNvPr>
          <p:cNvSpPr/>
          <p:nvPr/>
        </p:nvSpPr>
        <p:spPr>
          <a:xfrm>
            <a:off x="4684713" y="1990725"/>
            <a:ext cx="1720850" cy="1222375"/>
          </a:xfrm>
          <a:prstGeom prst="homePlate">
            <a:avLst/>
          </a:prstGeom>
          <a:solidFill>
            <a:schemeClr val="accent4">
              <a:lumMod val="20000"/>
              <a:lumOff val="8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0" name="箭號: 五邊形 9">
            <a:extLst/>
          </p:cNvPr>
          <p:cNvSpPr/>
          <p:nvPr/>
        </p:nvSpPr>
        <p:spPr>
          <a:xfrm>
            <a:off x="3103563" y="1552575"/>
            <a:ext cx="1743075" cy="1247775"/>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6300"/>
              </a:lnSpc>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8" name="箭號: 五邊形 7">
            <a:extLst/>
          </p:cNvPr>
          <p:cNvSpPr/>
          <p:nvPr/>
        </p:nvSpPr>
        <p:spPr>
          <a:xfrm>
            <a:off x="1665288" y="2039938"/>
            <a:ext cx="1706562" cy="1193800"/>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6300"/>
              </a:lnSpc>
              <a:defRPr/>
            </a:pPr>
            <a:r>
              <a:rPr lang="en-US" altLang="zh-TW" sz="1600" b="1" dirty="0">
                <a:solidFill>
                  <a:schemeClr val="tx1"/>
                </a:solidFill>
                <a:latin typeface="Book Antiqua" panose="02040602050305030304" pitchFamily="18" charset="0"/>
                <a:ea typeface="標楷體" panose="03000509000000000000" pitchFamily="65" charset="-120"/>
              </a:rPr>
              <a:t>	</a:t>
            </a:r>
          </a:p>
        </p:txBody>
      </p:sp>
      <p:sp>
        <p:nvSpPr>
          <p:cNvPr id="7" name="箭號: 五邊形 6">
            <a:extLst/>
          </p:cNvPr>
          <p:cNvSpPr/>
          <p:nvPr/>
        </p:nvSpPr>
        <p:spPr>
          <a:xfrm>
            <a:off x="307975" y="1552575"/>
            <a:ext cx="1614488" cy="1147763"/>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ts val="600"/>
              </a:spcBef>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5" name="箭號: 五邊形 14">
            <a:extLst/>
          </p:cNvPr>
          <p:cNvSpPr/>
          <p:nvPr/>
        </p:nvSpPr>
        <p:spPr>
          <a:xfrm>
            <a:off x="10122794" y="3795856"/>
            <a:ext cx="1972165" cy="1435100"/>
          </a:xfrm>
          <a:prstGeom prst="homePlate">
            <a:avLst/>
          </a:prstGeom>
          <a:solidFill>
            <a:schemeClr val="accent1">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4000"/>
              </a:lnSpc>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14</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寫作</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測驗</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indent="84138" algn="ctr">
              <a:defRPr/>
            </a:pPr>
            <a:r>
              <a:rPr lang="en-US" altLang="zh-TW" sz="1200" b="1" dirty="0">
                <a:solidFill>
                  <a:schemeClr val="tx1"/>
                </a:solidFill>
                <a:latin typeface="Book Antiqua" panose="02040602050305030304" pitchFamily="18" charset="0"/>
                <a:ea typeface="標楷體" panose="03000509000000000000" pitchFamily="65" charset="-120"/>
              </a:rPr>
              <a:t>6&gt;5&gt;4&gt;</a:t>
            </a:r>
          </a:p>
          <a:p>
            <a:pPr indent="84138" algn="ctr">
              <a:defRPr/>
            </a:pPr>
            <a:r>
              <a:rPr lang="en-US" altLang="zh-TW" sz="1200" b="1" dirty="0">
                <a:solidFill>
                  <a:schemeClr val="tx1"/>
                </a:solidFill>
                <a:latin typeface="Book Antiqua" panose="02040602050305030304" pitchFamily="18" charset="0"/>
                <a:ea typeface="標楷體" panose="03000509000000000000" pitchFamily="65" charset="-120"/>
              </a:rPr>
              <a:t>3&gt;2&gt;1&gt;</a:t>
            </a:r>
            <a:r>
              <a:rPr lang="zh-TW" altLang="en-US" sz="1200" b="1" dirty="0">
                <a:solidFill>
                  <a:schemeClr val="tx1"/>
                </a:solidFill>
                <a:latin typeface="Book Antiqua" panose="02040602050305030304" pitchFamily="18" charset="0"/>
                <a:ea typeface="標楷體" panose="03000509000000000000" pitchFamily="65" charset="-120"/>
              </a:rPr>
              <a:t>缺考</a:t>
            </a:r>
            <a:endParaRPr lang="zh-TW" altLang="en-US" b="1" dirty="0">
              <a:solidFill>
                <a:schemeClr val="tx1"/>
              </a:solidFill>
              <a:latin typeface="Book Antiqua" panose="02040602050305030304" pitchFamily="18" charset="0"/>
              <a:ea typeface="標楷體" panose="03000509000000000000" pitchFamily="65" charset="-120"/>
            </a:endParaRPr>
          </a:p>
        </p:txBody>
      </p:sp>
      <p:sp>
        <p:nvSpPr>
          <p:cNvPr id="16" name="箭號: 五邊形 15">
            <a:extLst/>
          </p:cNvPr>
          <p:cNvSpPr/>
          <p:nvPr/>
        </p:nvSpPr>
        <p:spPr>
          <a:xfrm>
            <a:off x="8435189" y="4305446"/>
            <a:ext cx="2023862" cy="1435100"/>
          </a:xfrm>
          <a:prstGeom prst="homePlate">
            <a:avLst/>
          </a:prstGeom>
          <a:solidFill>
            <a:schemeClr val="accent5">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5500"/>
              </a:lnSpc>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13</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社會</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p>
          <a:p>
            <a:pPr algn="ctr">
              <a:defRPr/>
            </a:pP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7" name="箭號: 五邊形 16">
            <a:extLst/>
          </p:cNvPr>
          <p:cNvSpPr/>
          <p:nvPr/>
        </p:nvSpPr>
        <p:spPr>
          <a:xfrm>
            <a:off x="6750544" y="3803277"/>
            <a:ext cx="1857376" cy="1435100"/>
          </a:xfrm>
          <a:prstGeom prst="homePlate">
            <a:avLst/>
          </a:prstGeom>
          <a:solidFill>
            <a:schemeClr val="accent5">
              <a:lumMod val="40000"/>
              <a:lumOff val="6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12</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自然</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8" name="箭號: 五邊形 17">
            <a:extLst/>
          </p:cNvPr>
          <p:cNvSpPr/>
          <p:nvPr/>
        </p:nvSpPr>
        <p:spPr>
          <a:xfrm>
            <a:off x="5176739" y="4256460"/>
            <a:ext cx="1857375" cy="1435100"/>
          </a:xfrm>
          <a:prstGeom prst="homePlate">
            <a:avLst/>
          </a:prstGeom>
          <a:solidFill>
            <a:schemeClr val="accent5">
              <a:lumMod val="20000"/>
              <a:lumOff val="8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11</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英語</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marL="84138"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9" name="箭號: 五邊形 18">
            <a:extLst/>
          </p:cNvPr>
          <p:cNvSpPr/>
          <p:nvPr/>
        </p:nvSpPr>
        <p:spPr>
          <a:xfrm>
            <a:off x="3569101" y="3794791"/>
            <a:ext cx="1835150" cy="1435100"/>
          </a:xfrm>
          <a:prstGeom prst="homePlate">
            <a:avLst/>
          </a:prstGeom>
          <a:solidFill>
            <a:schemeClr val="accent6">
              <a:lumMod val="60000"/>
              <a:lumOff val="4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10</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數學</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p:txBody>
      </p:sp>
      <p:sp>
        <p:nvSpPr>
          <p:cNvPr id="20" name="箭號: 五邊形 19">
            <a:extLst/>
          </p:cNvPr>
          <p:cNvSpPr/>
          <p:nvPr/>
        </p:nvSpPr>
        <p:spPr>
          <a:xfrm>
            <a:off x="2016125" y="4252913"/>
            <a:ext cx="183515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84138" algn="r">
              <a:defRPr/>
            </a:pPr>
            <a:endParaRPr lang="zh-TW" altLang="en-US" sz="1400" b="1" dirty="0">
              <a:latin typeface="Book Antiqua" panose="02040602050305030304" pitchFamily="18" charset="0"/>
            </a:endParaRPr>
          </a:p>
        </p:txBody>
      </p:sp>
      <p:sp>
        <p:nvSpPr>
          <p:cNvPr id="21" name="箭號: 五邊形 20">
            <a:extLst/>
          </p:cNvPr>
          <p:cNvSpPr/>
          <p:nvPr/>
        </p:nvSpPr>
        <p:spPr>
          <a:xfrm>
            <a:off x="330116" y="3798330"/>
            <a:ext cx="193040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8</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競賽</a:t>
            </a: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
            </a:r>
            <a:b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b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7</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6</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5</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4</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3</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2</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1</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0</a:t>
            </a:r>
            <a:endPar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endParaRPr>
          </a:p>
        </p:txBody>
      </p:sp>
      <p:sp>
        <p:nvSpPr>
          <p:cNvPr id="203793" name="文字方塊 4"/>
          <p:cNvSpPr txBox="1">
            <a:spLocks noChangeArrowheads="1"/>
          </p:cNvSpPr>
          <p:nvPr/>
        </p:nvSpPr>
        <p:spPr bwMode="auto">
          <a:xfrm>
            <a:off x="330200" y="5868988"/>
            <a:ext cx="113157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000" b="1">
                <a:solidFill>
                  <a:srgbClr val="FF0000"/>
                </a:solidFill>
                <a:latin typeface="標楷體" panose="03000509000000000000" pitchFamily="65" charset="-120"/>
                <a:ea typeface="標楷體" panose="03000509000000000000" pitchFamily="65" charset="-120"/>
              </a:rPr>
              <a:t>無論是否採計會考成績，但同分比序項目皆為一致標準，且均包含會考相關科目之比序</a:t>
            </a:r>
            <a:r>
              <a:rPr lang="zh-TW" altLang="en-US" sz="1600">
                <a:latin typeface="標楷體" panose="03000509000000000000" pitchFamily="65" charset="-120"/>
                <a:ea typeface="標楷體" panose="03000509000000000000" pitchFamily="65" charset="-120"/>
              </a:rPr>
              <a:t>。</a:t>
            </a:r>
          </a:p>
        </p:txBody>
      </p:sp>
      <p:sp>
        <p:nvSpPr>
          <p:cNvPr id="4" name="文字方塊 3"/>
          <p:cNvSpPr txBox="1"/>
          <p:nvPr/>
        </p:nvSpPr>
        <p:spPr>
          <a:xfrm>
            <a:off x="-127777" y="1666659"/>
            <a:ext cx="2221436" cy="1223412"/>
          </a:xfrm>
          <a:prstGeom prst="rect">
            <a:avLst/>
          </a:prstGeom>
          <a:noFill/>
        </p:spPr>
        <p:txBody>
          <a:bodyPr>
            <a:spAutoFit/>
          </a:bodyPr>
          <a:lstStyle/>
          <a:p>
            <a:pPr algn="ctr">
              <a:spcBef>
                <a:spcPts val="600"/>
              </a:spcBef>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a:lnSpc>
                <a:spcPts val="3300"/>
              </a:lnSpc>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a:defRPr/>
            </a:pPr>
            <a:endParaRPr lang="zh-TW" altLang="en-US" dirty="0"/>
          </a:p>
        </p:txBody>
      </p:sp>
      <p:sp>
        <p:nvSpPr>
          <p:cNvPr id="6" name="文字方塊 5"/>
          <p:cNvSpPr txBox="1"/>
          <p:nvPr/>
        </p:nvSpPr>
        <p:spPr>
          <a:xfrm>
            <a:off x="1509550" y="2066323"/>
            <a:ext cx="1617237" cy="1046440"/>
          </a:xfrm>
          <a:prstGeom prst="rect">
            <a:avLst/>
          </a:prstGeom>
          <a:noFill/>
        </p:spPr>
        <p:txBody>
          <a:bodyPr>
            <a:spAutoFit/>
          </a:bodyPr>
          <a:lstStyle/>
          <a:p>
            <a:pPr algn="ctr">
              <a:defRPr/>
            </a:pPr>
            <a:r>
              <a:rPr lang="zh-TW" altLang="en-US" sz="2400" b="1" dirty="0">
                <a:solidFill>
                  <a:srgbClr val="C00000"/>
                </a:solidFill>
                <a:latin typeface="Book Antiqua" panose="02040602050305030304" pitchFamily="18" charset="0"/>
                <a:ea typeface="標楷體" panose="03000509000000000000" pitchFamily="65" charset="-120"/>
              </a:rPr>
              <a:t>  </a:t>
            </a: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1</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p>
        </p:txBody>
      </p:sp>
      <p:sp>
        <p:nvSpPr>
          <p:cNvPr id="14" name="文字方塊 13"/>
          <p:cNvSpPr txBox="1"/>
          <p:nvPr/>
        </p:nvSpPr>
        <p:spPr>
          <a:xfrm>
            <a:off x="3102932" y="1531344"/>
            <a:ext cx="1506583" cy="1538883"/>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2</a:t>
            </a:r>
          </a:p>
          <a:p>
            <a:pPr algn="ct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a:p>
            <a:pPr>
              <a:defRPr/>
            </a:pPr>
            <a:endParaRPr lang="zh-TW" altLang="en-US" dirty="0"/>
          </a:p>
        </p:txBody>
      </p:sp>
      <p:sp>
        <p:nvSpPr>
          <p:cNvPr id="23" name="文字方塊 22"/>
          <p:cNvSpPr txBox="1"/>
          <p:nvPr/>
        </p:nvSpPr>
        <p:spPr>
          <a:xfrm>
            <a:off x="4542078" y="2039708"/>
            <a:ext cx="1623531"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3</a:t>
            </a:r>
          </a:p>
          <a:p>
            <a:pPr algn="ct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a:p>
            <a:pPr>
              <a:defRPr/>
            </a:pPr>
            <a:endParaRPr lang="zh-TW" altLang="en-US" dirty="0"/>
          </a:p>
        </p:txBody>
      </p:sp>
      <p:sp>
        <p:nvSpPr>
          <p:cNvPr id="24" name="文字方塊 23"/>
          <p:cNvSpPr txBox="1"/>
          <p:nvPr/>
        </p:nvSpPr>
        <p:spPr>
          <a:xfrm>
            <a:off x="6198778" y="1593779"/>
            <a:ext cx="1432183"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4</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a:p>
            <a:pPr>
              <a:defRPr/>
            </a:pPr>
            <a:endParaRPr lang="zh-TW" altLang="en-US" dirty="0"/>
          </a:p>
        </p:txBody>
      </p:sp>
      <p:sp>
        <p:nvSpPr>
          <p:cNvPr id="25" name="文字方塊 24"/>
          <p:cNvSpPr txBox="1"/>
          <p:nvPr/>
        </p:nvSpPr>
        <p:spPr>
          <a:xfrm>
            <a:off x="7543672" y="2003557"/>
            <a:ext cx="1677643"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5</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33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a:p>
            <a:pPr>
              <a:defRPr/>
            </a:pPr>
            <a:endParaRPr lang="zh-TW" altLang="en-US" dirty="0"/>
          </a:p>
        </p:txBody>
      </p:sp>
      <p:sp>
        <p:nvSpPr>
          <p:cNvPr id="26" name="文字方塊 25"/>
          <p:cNvSpPr txBox="1"/>
          <p:nvPr/>
        </p:nvSpPr>
        <p:spPr>
          <a:xfrm>
            <a:off x="9064872" y="1608499"/>
            <a:ext cx="1481519" cy="1046440"/>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6</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 多元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defRPr/>
            </a:pPr>
            <a:r>
              <a:rPr lang="en-US" altLang="zh-TW" sz="1400" b="1" i="1" dirty="0">
                <a:latin typeface="Book Antiqua" panose="02040602050305030304" pitchFamily="18" charset="0"/>
                <a:ea typeface="標楷體" panose="03000509000000000000" pitchFamily="65" charset="-120"/>
              </a:rPr>
              <a:t>0~15</a:t>
            </a:r>
            <a:endParaRPr lang="zh-TW" altLang="en-US" dirty="0"/>
          </a:p>
        </p:txBody>
      </p:sp>
      <p:sp>
        <p:nvSpPr>
          <p:cNvPr id="27" name="文字方塊 26"/>
          <p:cNvSpPr txBox="1"/>
          <p:nvPr/>
        </p:nvSpPr>
        <p:spPr>
          <a:xfrm>
            <a:off x="10331859" y="2028038"/>
            <a:ext cx="1489575" cy="1477328"/>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7</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a:p>
            <a:pPr>
              <a:defRPr/>
            </a:pPr>
            <a:endParaRPr lang="zh-TW" altLang="en-US" sz="1400" dirty="0"/>
          </a:p>
        </p:txBody>
      </p:sp>
      <p:sp>
        <p:nvSpPr>
          <p:cNvPr id="28" name="文字方塊 27"/>
          <p:cNvSpPr txBox="1"/>
          <p:nvPr/>
        </p:nvSpPr>
        <p:spPr>
          <a:xfrm>
            <a:off x="1987118" y="4496003"/>
            <a:ext cx="1590161" cy="1200329"/>
          </a:xfrm>
          <a:prstGeom prst="rect">
            <a:avLst/>
          </a:prstGeom>
          <a:noFill/>
        </p:spPr>
        <p:txBody>
          <a:bodyPr>
            <a:spAutoFit/>
          </a:bodyP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9</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A++&gt; A+&gt; A&gt; B++&gt; B+&gt; B&gt;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a:p>
            <a:pPr>
              <a:defRPr/>
            </a:pPr>
            <a:endParaRPr lang="zh-TW" altLang="en-US" dirty="0"/>
          </a:p>
        </p:txBody>
      </p:sp>
      <p:sp>
        <p:nvSpPr>
          <p:cNvPr id="29" name="標題 1"/>
          <p:cNvSpPr txBox="1">
            <a:spLocks/>
          </p:cNvSpPr>
          <p:nvPr/>
        </p:nvSpPr>
        <p:spPr bwMode="auto">
          <a:xfrm>
            <a:off x="1499094" y="210672"/>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a:latin typeface="+mn-ea"/>
                <a:ea typeface="+mn-ea"/>
              </a:rPr>
              <a:t>-</a:t>
            </a:r>
            <a:r>
              <a:rPr kumimoji="0" lang="zh-TW" altLang="en-US" sz="4000" dirty="0">
                <a:latin typeface="+mn-ea"/>
                <a:ea typeface="+mn-ea"/>
              </a:rPr>
              <a:t>超額同分比序項目順序</a:t>
            </a:r>
          </a:p>
        </p:txBody>
      </p:sp>
      <p:sp>
        <p:nvSpPr>
          <p:cNvPr id="203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3B408B3-207A-4AB9-B23B-B488E6B3E06F}" type="slidenum">
              <a:rPr kumimoji="0" lang="zh-TW" altLang="en-US" smtClean="0">
                <a:solidFill>
                  <a:srgbClr val="FEFFFF"/>
                </a:solidFill>
                <a:latin typeface="Century Gothic" panose="020B0502020202020204" pitchFamily="34" charset="0"/>
              </a:rPr>
              <a:pPr/>
              <a:t>130</a:t>
            </a:fld>
            <a:endParaRPr kumimoji="0" lang="zh-TW" altLang="en-US" smtClean="0">
              <a:solidFill>
                <a:srgbClr val="FEFFFF"/>
              </a:solidFill>
              <a:latin typeface="Century Gothic" panose="020B0502020202020204" pitchFamily="34" charset="0"/>
            </a:endParaRPr>
          </a:p>
        </p:txBody>
      </p:sp>
      <p:sp>
        <p:nvSpPr>
          <p:cNvPr id="30" name="文字方塊 29"/>
          <p:cNvSpPr txBox="1">
            <a:spLocks noChangeArrowheads="1"/>
          </p:cNvSpPr>
          <p:nvPr/>
        </p:nvSpPr>
        <p:spPr bwMode="auto">
          <a:xfrm>
            <a:off x="4398891" y="943027"/>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27416448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a:solidFill>
                  <a:srgbClr val="C00000"/>
                </a:solidFill>
                <a:latin typeface="標楷體" panose="03000509000000000000" pitchFamily="65" charset="-120"/>
                <a:ea typeface="標楷體" panose="03000509000000000000" pitchFamily="65" charset="-120"/>
              </a:rPr>
              <a:t>表</a:t>
            </a:r>
            <a:r>
              <a:rPr lang="en-US" altLang="zh-TW" sz="2400" b="1">
                <a:solidFill>
                  <a:srgbClr val="C00000"/>
                </a:solidFill>
                <a:latin typeface="標楷體" panose="03000509000000000000" pitchFamily="65" charset="-120"/>
                <a:ea typeface="標楷體" panose="03000509000000000000" pitchFamily="65" charset="-120"/>
              </a:rPr>
              <a:t>1</a:t>
            </a:r>
            <a:r>
              <a:rPr lang="zh-TW" altLang="zh-TW" sz="2400" b="1">
                <a:solidFill>
                  <a:srgbClr val="C00000"/>
                </a:solidFill>
                <a:latin typeface="標楷體" panose="03000509000000000000" pitchFamily="65" charset="-120"/>
                <a:ea typeface="標楷體" panose="03000509000000000000" pitchFamily="65" charset="-120"/>
              </a:rPr>
              <a:t>：信義國民中學</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陳同學</a:t>
            </a:r>
            <a:r>
              <a:rPr lang="zh-TW" altLang="zh-TW" sz="3200" b="1" u="sng">
                <a:solidFill>
                  <a:srgbClr val="C00000"/>
                </a:solidFill>
                <a:latin typeface="標楷體" panose="03000509000000000000" pitchFamily="65" charset="-120"/>
                <a:ea typeface="標楷體" panose="03000509000000000000" pitchFamily="65" charset="-120"/>
              </a:rPr>
              <a:t>優先</a:t>
            </a:r>
            <a:endParaRPr lang="en-US" altLang="zh-TW" sz="3200" b="1" u="sng">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免試入學報名</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之積分證明單</a:t>
            </a:r>
            <a:endParaRPr lang="zh-TW" altLang="en-US" sz="2400" b="1">
              <a:solidFill>
                <a:srgbClr val="C00000"/>
              </a:solidFill>
              <a:latin typeface="標楷體" panose="03000509000000000000" pitchFamily="65" charset="-120"/>
              <a:ea typeface="標楷體" panose="03000509000000000000" pitchFamily="65" charset="-120"/>
            </a:endParaRPr>
          </a:p>
        </p:txBody>
      </p:sp>
      <p:grpSp>
        <p:nvGrpSpPr>
          <p:cNvPr id="205827" name="群組 8"/>
          <p:cNvGrpSpPr>
            <a:grpSpLocks/>
          </p:cNvGrpSpPr>
          <p:nvPr/>
        </p:nvGrpSpPr>
        <p:grpSpPr bwMode="auto">
          <a:xfrm>
            <a:off x="3835400" y="985838"/>
            <a:ext cx="6742113" cy="5872162"/>
            <a:chOff x="3325753" y="878927"/>
            <a:chExt cx="6809809" cy="5825051"/>
          </a:xfrm>
        </p:grpSpPr>
        <p:pic>
          <p:nvPicPr>
            <p:cNvPr id="205830"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5753" y="1409321"/>
              <a:ext cx="6666659" cy="529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文字方塊 5"/>
            <p:cNvSpPr txBox="1">
              <a:spLocks noChangeArrowheads="1"/>
            </p:cNvSpPr>
            <p:nvPr/>
          </p:nvSpPr>
          <p:spPr bwMode="auto">
            <a:xfrm>
              <a:off x="3390224" y="878927"/>
              <a:ext cx="6745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latin typeface="Times New Roman" panose="02020603050405020304" pitchFamily="18" charset="0"/>
                  <a:cs typeface="Times New Roman" panose="02020603050405020304" pitchFamily="18" charset="0"/>
                </a:rPr>
                <a:t>107</a:t>
              </a:r>
              <a:r>
                <a:rPr lang="zh-TW" altLang="zh-TW" b="1" dirty="0">
                  <a:latin typeface="標楷體" panose="03000509000000000000" pitchFamily="65" charset="-120"/>
                  <a:ea typeface="標楷體" panose="03000509000000000000" pitchFamily="65" charset="-120"/>
                </a:rPr>
                <a:t>學年度五專入學專用優先免試入學超額比序項目積分證明單</a:t>
              </a:r>
              <a:endParaRPr lang="zh-TW" altLang="en-US" b="1" dirty="0">
                <a:solidFill>
                  <a:srgbClr val="C00000"/>
                </a:solidFill>
                <a:latin typeface="標楷體" panose="03000509000000000000" pitchFamily="65" charset="-120"/>
                <a:ea typeface="標楷體" panose="03000509000000000000" pitchFamily="65" charset="-120"/>
              </a:endParaRPr>
            </a:p>
          </p:txBody>
        </p:sp>
      </p:grpSp>
      <p:sp>
        <p:nvSpPr>
          <p:cNvPr id="11"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58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DF1D9EF-606A-446F-ADCB-801098FEEF6F}" type="slidenum">
              <a:rPr kumimoji="0" lang="zh-TW" altLang="en-US" smtClean="0">
                <a:solidFill>
                  <a:srgbClr val="FEFFFF"/>
                </a:solidFill>
                <a:latin typeface="Century Gothic" panose="020B0502020202020204" pitchFamily="34" charset="0"/>
              </a:rPr>
              <a:pPr/>
              <a:t>131</a:t>
            </a:fld>
            <a:endParaRPr kumimoji="0" lang="zh-TW" altLang="en-US" smtClean="0">
              <a:solidFill>
                <a:srgbClr val="FEFFFF"/>
              </a:solidFill>
              <a:latin typeface="Century Gothic" panose="020B0502020202020204" pitchFamily="34" charset="0"/>
            </a:endParaRPr>
          </a:p>
        </p:txBody>
      </p:sp>
      <p:sp>
        <p:nvSpPr>
          <p:cNvPr id="8" name="文字方塊 7"/>
          <p:cNvSpPr txBox="1">
            <a:spLocks noChangeArrowheads="1"/>
          </p:cNvSpPr>
          <p:nvPr/>
        </p:nvSpPr>
        <p:spPr bwMode="auto">
          <a:xfrm>
            <a:off x="0" y="3068638"/>
            <a:ext cx="4069182" cy="954107"/>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endParaRPr lang="en-US" altLang="zh-TW" sz="2800" b="1" dirty="0" smtClean="0">
              <a:solidFill>
                <a:srgbClr val="FF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7382699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3</a:t>
            </a:r>
            <a:r>
              <a:rPr lang="zh-TW" altLang="en-US" sz="1400" b="1">
                <a:latin typeface="Book Antiqua" panose="02040602050305030304" pitchFamily="18" charset="0"/>
                <a:ea typeface="標楷體" panose="03000509000000000000" pitchFamily="65" charset="-120"/>
              </a:rPr>
              <a:t>：陳同學以</a:t>
            </a:r>
            <a:r>
              <a:rPr lang="zh-TW" altLang="en-US" sz="1400" b="1">
                <a:solidFill>
                  <a:srgbClr val="C00000"/>
                </a:solidFill>
                <a:latin typeface="Book Antiqua" panose="02040602050305030304" pitchFamily="18" charset="0"/>
                <a:ea typeface="標楷體" panose="03000509000000000000" pitchFamily="65" charset="-120"/>
              </a:rPr>
              <a:t>第</a:t>
            </a:r>
            <a:r>
              <a:rPr lang="en-US" altLang="zh-TW" sz="1400" b="1">
                <a:solidFill>
                  <a:srgbClr val="C00000"/>
                </a:solidFill>
                <a:latin typeface="Book Antiqua" panose="02040602050305030304" pitchFamily="18" charset="0"/>
                <a:ea typeface="標楷體" panose="03000509000000000000" pitchFamily="65" charset="-120"/>
              </a:rPr>
              <a:t>2</a:t>
            </a:r>
            <a:r>
              <a:rPr lang="zh-TW" altLang="en-US" sz="1400" b="1">
                <a:solidFill>
                  <a:srgbClr val="C00000"/>
                </a:solidFill>
                <a:latin typeface="Book Antiqua" panose="02040602050305030304" pitchFamily="18" charset="0"/>
                <a:ea typeface="標楷體" panose="03000509000000000000" pitchFamily="65" charset="-120"/>
              </a:rPr>
              <a:t>志願</a:t>
            </a:r>
            <a:r>
              <a:rPr lang="zh-TW" altLang="en-US" sz="1400" b="1">
                <a:latin typeface="Book Antiqua" panose="02040602050305030304" pitchFamily="18" charset="0"/>
                <a:ea typeface="標楷體" panose="03000509000000000000" pitchFamily="65" charset="-120"/>
              </a:rPr>
              <a:t>選填登記○○科技大學○○科（組）之超額比序項目積分採計表 </a:t>
            </a:r>
          </a:p>
        </p:txBody>
      </p:sp>
      <p:sp>
        <p:nvSpPr>
          <p:cNvPr id="207875" name="文字方塊 8"/>
          <p:cNvSpPr txBox="1">
            <a:spLocks noChangeArrowheads="1"/>
          </p:cNvSpPr>
          <p:nvPr/>
        </p:nvSpPr>
        <p:spPr bwMode="auto">
          <a:xfrm>
            <a:off x="14097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dirty="0">
                <a:solidFill>
                  <a:srgbClr val="C00000"/>
                </a:solidFill>
                <a:latin typeface="標楷體" panose="03000509000000000000" pitchFamily="65" charset="-120"/>
                <a:ea typeface="標楷體" panose="03000509000000000000" pitchFamily="65" charset="-120"/>
              </a:rPr>
              <a:t>免試生超額比序總積分計算範例</a:t>
            </a:r>
          </a:p>
        </p:txBody>
      </p:sp>
      <p:pic>
        <p:nvPicPr>
          <p:cNvPr id="207876" name="圖片 1"/>
          <p:cNvPicPr>
            <a:picLocks noChangeAspect="1"/>
          </p:cNvPicPr>
          <p:nvPr/>
        </p:nvPicPr>
        <p:blipFill>
          <a:blip r:embed="rId2">
            <a:extLst>
              <a:ext uri="{28A0092B-C50C-407E-A947-70E740481C1C}">
                <a14:useLocalDpi xmlns:a14="http://schemas.microsoft.com/office/drawing/2010/main" val="0"/>
              </a:ext>
            </a:extLst>
          </a:blip>
          <a:srcRect t="1668" b="2"/>
          <a:stretch>
            <a:fillRect/>
          </a:stretch>
        </p:blipFill>
        <p:spPr bwMode="auto">
          <a:xfrm>
            <a:off x="1473200" y="3786188"/>
            <a:ext cx="84280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684338" y="5207000"/>
            <a:ext cx="827563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1684338" y="5811838"/>
            <a:ext cx="8275637"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7879" name="文字方塊 12"/>
          <p:cNvSpPr txBox="1">
            <a:spLocks noChangeArrowheads="1"/>
          </p:cNvSpPr>
          <p:nvPr/>
        </p:nvSpPr>
        <p:spPr bwMode="auto">
          <a:xfrm>
            <a:off x="14716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07880"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1"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14"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788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F91AFFD-A704-477F-90A0-ABAC8372CF6D}" type="slidenum">
              <a:rPr kumimoji="0" lang="zh-TW" altLang="en-US" smtClean="0">
                <a:solidFill>
                  <a:srgbClr val="FEFFFF"/>
                </a:solidFill>
                <a:latin typeface="Century Gothic" panose="020B0502020202020204" pitchFamily="34" charset="0"/>
              </a:rPr>
              <a:pPr/>
              <a:t>132</a:t>
            </a:fld>
            <a:endParaRPr kumimoji="0" lang="zh-TW" altLang="en-US" smtClean="0">
              <a:solidFill>
                <a:srgbClr val="FEFFFF"/>
              </a:solidFill>
              <a:latin typeface="Century Gothic" panose="020B0502020202020204" pitchFamily="34" charset="0"/>
            </a:endParaRPr>
          </a:p>
        </p:txBody>
      </p:sp>
      <p:sp>
        <p:nvSpPr>
          <p:cNvPr id="13" name="文字方塊 12"/>
          <p:cNvSpPr txBox="1">
            <a:spLocks noChangeArrowheads="1"/>
          </p:cNvSpPr>
          <p:nvPr/>
        </p:nvSpPr>
        <p:spPr bwMode="auto">
          <a:xfrm>
            <a:off x="5239544" y="1067128"/>
            <a:ext cx="6952456"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700" b="1" i="0" u="none" strike="noStrike" kern="1200" cap="none" spc="0" normalizeH="0" baseline="0" noProof="0" dirty="0" smtClean="0">
                <a:ln>
                  <a:noFill/>
                </a:ln>
                <a:solidFill>
                  <a:srgbClr val="FF0000"/>
                </a:solidFill>
                <a:effectLst/>
                <a:uLnTx/>
                <a:uFillTx/>
              </a:rPr>
              <a:t>107</a:t>
            </a:r>
            <a:r>
              <a:rPr kumimoji="1" lang="zh-TW" altLang="en-US" sz="2700" b="1" i="0" u="none" strike="noStrike" kern="1200" cap="none" spc="0" normalizeH="0" baseline="0" noProof="0" dirty="0" smtClean="0">
                <a:ln>
                  <a:noFill/>
                </a:ln>
                <a:solidFill>
                  <a:srgbClr val="FF0000"/>
                </a:solidFill>
                <a:effectLst/>
                <a:uLnTx/>
                <a:uFillTx/>
              </a:rPr>
              <a:t>年度</a:t>
            </a:r>
            <a:r>
              <a:rPr lang="zh-TW" altLang="en-US" sz="2700" b="1" dirty="0" smtClean="0">
                <a:solidFill>
                  <a:srgbClr val="FF0000"/>
                </a:solidFill>
              </a:rPr>
              <a:t>資料參考，</a:t>
            </a:r>
            <a:r>
              <a:rPr kumimoji="1" lang="en-US" altLang="zh-TW" sz="2700" b="1" i="0" u="none" strike="noStrike" kern="1200" cap="none" spc="0" normalizeH="0" baseline="0" noProof="0" dirty="0" smtClean="0">
                <a:ln>
                  <a:noFill/>
                </a:ln>
                <a:solidFill>
                  <a:srgbClr val="FF0000"/>
                </a:solidFill>
                <a:effectLst/>
                <a:uLnTx/>
                <a:uFillTx/>
              </a:rPr>
              <a:t>108</a:t>
            </a:r>
            <a:r>
              <a:rPr kumimoji="1" lang="zh-TW" altLang="en-US" sz="27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228777126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圖片 8"/>
          <p:cNvPicPr>
            <a:picLocks noChangeAspect="1"/>
          </p:cNvPicPr>
          <p:nvPr/>
        </p:nvPicPr>
        <p:blipFill>
          <a:blip r:embed="rId2">
            <a:extLst>
              <a:ext uri="{28A0092B-C50C-407E-A947-70E740481C1C}">
                <a14:useLocalDpi xmlns:a14="http://schemas.microsoft.com/office/drawing/2010/main" val="0"/>
              </a:ext>
            </a:extLst>
          </a:blip>
          <a:srcRect t="1920"/>
          <a:stretch>
            <a:fillRect/>
          </a:stretch>
        </p:blipFill>
        <p:spPr bwMode="auto">
          <a:xfrm>
            <a:off x="1755775" y="4346575"/>
            <a:ext cx="81708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文字方塊 6"/>
          <p:cNvSpPr txBox="1">
            <a:spLocks noChangeArrowheads="1"/>
          </p:cNvSpPr>
          <p:nvPr/>
        </p:nvSpPr>
        <p:spPr bwMode="auto">
          <a:xfrm>
            <a:off x="1852613" y="1514475"/>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pic>
        <p:nvPicPr>
          <p:cNvPr id="208900" name="圖片 5"/>
          <p:cNvPicPr>
            <a:picLocks noChangeAspect="1"/>
          </p:cNvPicPr>
          <p:nvPr/>
        </p:nvPicPr>
        <p:blipFill>
          <a:blip r:embed="rId3">
            <a:extLst>
              <a:ext uri="{28A0092B-C50C-407E-A947-70E740481C1C}">
                <a14:useLocalDpi xmlns:a14="http://schemas.microsoft.com/office/drawing/2010/main" val="0"/>
              </a:ext>
            </a:extLst>
          </a:blip>
          <a:srcRect t="2196"/>
          <a:stretch>
            <a:fillRect/>
          </a:stretch>
        </p:blipFill>
        <p:spPr bwMode="auto">
          <a:xfrm>
            <a:off x="1789113" y="1822450"/>
            <a:ext cx="81375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文字方塊 7"/>
          <p:cNvSpPr txBox="1">
            <a:spLocks noChangeArrowheads="1"/>
          </p:cNvSpPr>
          <p:nvPr/>
        </p:nvSpPr>
        <p:spPr bwMode="auto">
          <a:xfrm>
            <a:off x="1789113" y="114617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0890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p:cNvSpPr/>
          <p:nvPr/>
        </p:nvSpPr>
        <p:spPr>
          <a:xfrm>
            <a:off x="1871663" y="3175000"/>
            <a:ext cx="7975600" cy="6048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1852613" y="5688013"/>
            <a:ext cx="7994650" cy="62865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890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8BF4E49-F6B8-4BF0-A1D0-E2A19C7E2797}" type="slidenum">
              <a:rPr kumimoji="0" lang="zh-TW" altLang="en-US" smtClean="0">
                <a:solidFill>
                  <a:srgbClr val="FEFFFF"/>
                </a:solidFill>
                <a:latin typeface="Century Gothic" panose="020B0502020202020204" pitchFamily="34" charset="0"/>
              </a:rPr>
              <a:pPr/>
              <a:t>133</a:t>
            </a:fld>
            <a:endParaRPr kumimoji="0" lang="zh-TW" altLang="en-US" smtClean="0">
              <a:solidFill>
                <a:srgbClr val="FEFFFF"/>
              </a:solidFill>
              <a:latin typeface="Century Gothic" panose="020B0502020202020204" pitchFamily="34" charset="0"/>
            </a:endParaRPr>
          </a:p>
        </p:txBody>
      </p:sp>
      <p:sp>
        <p:nvSpPr>
          <p:cNvPr id="14" name="文字方塊 13"/>
          <p:cNvSpPr txBox="1">
            <a:spLocks noChangeArrowheads="1"/>
          </p:cNvSpPr>
          <p:nvPr/>
        </p:nvSpPr>
        <p:spPr bwMode="auto">
          <a:xfrm>
            <a:off x="5523660" y="892429"/>
            <a:ext cx="6668340" cy="492443"/>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600" b="1" i="0" u="none" strike="noStrike" kern="1200" cap="none" spc="0" normalizeH="0" baseline="0" noProof="0" dirty="0" smtClean="0">
                <a:ln>
                  <a:noFill/>
                </a:ln>
                <a:solidFill>
                  <a:srgbClr val="FF0000"/>
                </a:solidFill>
                <a:effectLst/>
                <a:uLnTx/>
                <a:uFillTx/>
              </a:rPr>
              <a:t>107</a:t>
            </a:r>
            <a:r>
              <a:rPr kumimoji="1" lang="zh-TW" altLang="en-US" sz="2600" b="1" i="0" u="none" strike="noStrike" kern="1200" cap="none" spc="0" normalizeH="0" baseline="0" noProof="0" dirty="0" smtClean="0">
                <a:ln>
                  <a:noFill/>
                </a:ln>
                <a:solidFill>
                  <a:srgbClr val="FF0000"/>
                </a:solidFill>
                <a:effectLst/>
                <a:uLnTx/>
                <a:uFillTx/>
              </a:rPr>
              <a:t>年度</a:t>
            </a:r>
            <a:r>
              <a:rPr lang="zh-TW" altLang="en-US" sz="2600" b="1" dirty="0" smtClean="0">
                <a:solidFill>
                  <a:srgbClr val="FF0000"/>
                </a:solidFill>
              </a:rPr>
              <a:t>資料參考，</a:t>
            </a:r>
            <a:r>
              <a:rPr kumimoji="1" lang="en-US" altLang="zh-TW" sz="2600" b="1" i="0" u="none" strike="noStrike" kern="1200" cap="none" spc="0" normalizeH="0" baseline="0" noProof="0" dirty="0" smtClean="0">
                <a:ln>
                  <a:noFill/>
                </a:ln>
                <a:solidFill>
                  <a:srgbClr val="FF0000"/>
                </a:solidFill>
                <a:effectLst/>
                <a:uLnTx/>
                <a:uFillTx/>
              </a:rPr>
              <a:t>108</a:t>
            </a:r>
            <a:r>
              <a:rPr kumimoji="1" lang="zh-TW" altLang="en-US" sz="26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20961074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p:cNvPr>
          <p:cNvGraphicFramePr>
            <a:graphicFrameLocks noGrp="1"/>
          </p:cNvGraphicFramePr>
          <p:nvPr>
            <p:extLst/>
          </p:nvPr>
        </p:nvGraphicFramePr>
        <p:xfrm>
          <a:off x="1693863" y="1422400"/>
          <a:ext cx="8097837" cy="4852992"/>
        </p:xfrm>
        <a:graphic>
          <a:graphicData uri="http://schemas.openxmlformats.org/drawingml/2006/table">
            <a:tbl>
              <a:tblPr firstRow="1" bandRow="1">
                <a:tableStyleId>{93296810-A885-4BE3-A3E7-6D5BEEA58F35}</a:tableStyleId>
              </a:tblPr>
              <a:tblGrid>
                <a:gridCol w="2697501">
                  <a:extLst>
                    <a:ext uri="{9D8B030D-6E8A-4147-A177-3AD203B41FA5}">
                      <a16:colId xmlns:a16="http://schemas.microsoft.com/office/drawing/2014/main" val="20000"/>
                    </a:ext>
                  </a:extLst>
                </a:gridCol>
                <a:gridCol w="5400336">
                  <a:extLst>
                    <a:ext uri="{9D8B030D-6E8A-4147-A177-3AD203B41FA5}">
                      <a16:colId xmlns:a16="http://schemas.microsoft.com/office/drawing/2014/main" val="20001"/>
                    </a:ext>
                  </a:extLst>
                </a:gridCol>
              </a:tblGrid>
              <a:tr h="606624">
                <a:tc>
                  <a:txBody>
                    <a:bodyPr/>
                    <a:lstStyle/>
                    <a:p>
                      <a:pPr algn="ctr"/>
                      <a:r>
                        <a:rPr lang="zh-TW" altLang="en-US" sz="2800" b="1" dirty="0" smtClean="0">
                          <a:solidFill>
                            <a:schemeClr val="bg1"/>
                          </a:solidFill>
                          <a:latin typeface="Book Antiqua" panose="02040602050305030304" pitchFamily="18" charset="0"/>
                          <a:ea typeface="標楷體" panose="03000509000000000000" pitchFamily="65" charset="-120"/>
                        </a:rPr>
                        <a:t>招生校科</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組</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數</a:t>
                      </a:r>
                      <a:endParaRPr lang="zh-TW" altLang="en-US" sz="2800" b="1" dirty="0">
                        <a:solidFill>
                          <a:schemeClr val="bg1"/>
                        </a:solidFill>
                        <a:latin typeface="Book Antiqua" panose="02040602050305030304" pitchFamily="18" charset="0"/>
                        <a:ea typeface="標楷體" panose="03000509000000000000" pitchFamily="65" charset="-120"/>
                      </a:endParaRPr>
                    </a:p>
                  </a:txBody>
                  <a:tcPr marL="91441" marR="91441" marT="45709" marB="45709" anchor="ct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共計</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46</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校、</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218</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科</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組</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endParaRPr lang="zh-TW" altLang="en-US" sz="3000" b="1" kern="1200" dirty="0">
                        <a:solidFill>
                          <a:schemeClr val="bg1"/>
                        </a:solidFill>
                        <a:latin typeface="Book Antiqua" panose="02040602050305030304" pitchFamily="18" charset="0"/>
                        <a:ea typeface="標楷體" panose="03000509000000000000" pitchFamily="65" charset="-120"/>
                        <a:cs typeface="+mn-cs"/>
                      </a:endParaRPr>
                    </a:p>
                  </a:txBody>
                  <a:tcPr marL="91441" marR="91441" marT="45709" marB="45709" anchor="ctr"/>
                </a:tc>
                <a:extLst>
                  <a:ext uri="{0D108BD9-81ED-4DB2-BD59-A6C34878D82A}">
                    <a16:rowId xmlns:a16="http://schemas.microsoft.com/office/drawing/2014/main" val="10000"/>
                  </a:ext>
                </a:extLst>
              </a:tr>
              <a:tr h="606624">
                <a:tc>
                  <a:txBody>
                    <a:bodyPr/>
                    <a:lstStyle/>
                    <a:p>
                      <a:pPr algn="ctr"/>
                      <a:r>
                        <a:rPr lang="zh-TW" altLang="en-US" sz="2800" b="1" dirty="0" smtClean="0">
                          <a:solidFill>
                            <a:srgbClr val="FF0000"/>
                          </a:solidFill>
                          <a:latin typeface="Book Antiqua" panose="02040602050305030304" pitchFamily="18" charset="0"/>
                          <a:ea typeface="標楷體" panose="03000509000000000000" pitchFamily="65" charset="-120"/>
                        </a:rPr>
                        <a:t>招生名額</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solidFill>
                      <a:srgbClr val="92D050"/>
                    </a:solidFill>
                  </a:tcP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計</a:t>
                      </a:r>
                      <a:r>
                        <a:rPr lang="en-US" altLang="zh-TW" sz="3000" b="1" kern="1200" dirty="0" smtClean="0">
                          <a:solidFill>
                            <a:srgbClr val="FF0000"/>
                          </a:solidFill>
                          <a:latin typeface="Book Antiqua" panose="02040602050305030304" pitchFamily="18" charset="0"/>
                          <a:ea typeface="標楷體" panose="03000509000000000000" pitchFamily="65" charset="-120"/>
                          <a:cs typeface="+mn-cs"/>
                        </a:rPr>
                        <a:t>5,318</a:t>
                      </a: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名（一般生）</a:t>
                      </a:r>
                      <a:endParaRPr lang="zh-TW" altLang="en-US" sz="3000" b="1" kern="1200" dirty="0">
                        <a:solidFill>
                          <a:srgbClr val="FF0000"/>
                        </a:solidFill>
                        <a:latin typeface="Book Antiqua" panose="02040602050305030304" pitchFamily="18" charset="0"/>
                        <a:ea typeface="標楷體" panose="03000509000000000000" pitchFamily="65" charset="-120"/>
                        <a:cs typeface="+mn-cs"/>
                      </a:endParaRP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en-US" altLang="zh-TW" sz="28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2800" b="1" dirty="0" smtClean="0">
                          <a:solidFill>
                            <a:srgbClr val="0000FF"/>
                          </a:solidFill>
                          <a:latin typeface="Book Antiqua" panose="02040602050305030304" pitchFamily="18" charset="0"/>
                          <a:ea typeface="標楷體" panose="03000509000000000000" pitchFamily="65" charset="-120"/>
                        </a:rPr>
                        <a:t>簡章</a:t>
                      </a:r>
                      <a:r>
                        <a:rPr lang="zh-TW" altLang="en-US" sz="2800" b="1" dirty="0">
                          <a:solidFill>
                            <a:srgbClr val="0000FF"/>
                          </a:solidFill>
                          <a:latin typeface="Book Antiqua" panose="02040602050305030304" pitchFamily="18" charset="0"/>
                          <a:ea typeface="標楷體" panose="03000509000000000000" pitchFamily="65" charset="-120"/>
                        </a:rPr>
                        <a:t>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chemeClr val="bg1">
                              <a:lumMod val="50000"/>
                            </a:schemeClr>
                          </a:solidFill>
                          <a:latin typeface="Book Antiqua" panose="02040602050305030304" pitchFamily="18" charset="0"/>
                          <a:ea typeface="標楷體" panose="03000509000000000000" pitchFamily="65" charset="-120"/>
                        </a:rPr>
                        <a:t>107</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年</a:t>
                      </a:r>
                      <a:r>
                        <a:rPr lang="en-US" altLang="zh-TW" sz="2800" b="1" dirty="0">
                          <a:solidFill>
                            <a:schemeClr val="bg1">
                              <a:lumMod val="50000"/>
                            </a:schemeClr>
                          </a:solidFill>
                          <a:latin typeface="Book Antiqua" panose="02040602050305030304" pitchFamily="18" charset="0"/>
                          <a:ea typeface="標楷體" panose="03000509000000000000" pitchFamily="65" charset="-120"/>
                        </a:rPr>
                        <a:t>1</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月</a:t>
                      </a:r>
                      <a:r>
                        <a:rPr lang="en-US" altLang="zh-TW" sz="2800" b="1" dirty="0" smtClean="0">
                          <a:solidFill>
                            <a:schemeClr val="bg1">
                              <a:lumMod val="50000"/>
                            </a:schemeClr>
                          </a:solidFill>
                          <a:latin typeface="Book Antiqua" panose="02040602050305030304" pitchFamily="18" charset="0"/>
                          <a:ea typeface="標楷體" panose="03000509000000000000" pitchFamily="65" charset="-120"/>
                        </a:rPr>
                        <a:t>15</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日</a:t>
                      </a:r>
                      <a:endParaRPr lang="zh-TW" altLang="en-US" sz="2800" b="1" dirty="0">
                        <a:solidFill>
                          <a:schemeClr val="bg1">
                            <a:lumMod val="50000"/>
                          </a:schemeClr>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2.</a:t>
                      </a:r>
                      <a:r>
                        <a:rPr lang="zh-TW" altLang="en-US" sz="2800" b="1" dirty="0" smtClean="0">
                          <a:solidFill>
                            <a:srgbClr val="0000FF"/>
                          </a:solidFill>
                          <a:latin typeface="Book Antiqua" panose="02040602050305030304" pitchFamily="18" charset="0"/>
                          <a:ea typeface="標楷體" panose="03000509000000000000" pitchFamily="65" charset="-120"/>
                        </a:rPr>
                        <a:t>集體</a:t>
                      </a:r>
                      <a:r>
                        <a:rPr lang="zh-TW" altLang="en-US" sz="2800" b="1" dirty="0">
                          <a:solidFill>
                            <a:srgbClr val="0000FF"/>
                          </a:solidFill>
                          <a:latin typeface="Book Antiqua" panose="02040602050305030304" pitchFamily="18" charset="0"/>
                          <a:ea typeface="標楷體" panose="03000509000000000000" pitchFamily="65" charset="-120"/>
                        </a:rPr>
                        <a:t>報名</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20</a:t>
                      </a:r>
                      <a:r>
                        <a:rPr lang="zh-TW" altLang="en-US" sz="2800" b="1" dirty="0" smtClean="0">
                          <a:solidFill>
                            <a:srgbClr val="0000FF"/>
                          </a:solidFill>
                          <a:latin typeface="Book Antiqua" panose="02040602050305030304" pitchFamily="18" charset="0"/>
                          <a:ea typeface="標楷體" panose="03000509000000000000" pitchFamily="65" charset="-120"/>
                        </a:rPr>
                        <a:t>日</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24</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3.</a:t>
                      </a:r>
                      <a:r>
                        <a:rPr lang="zh-TW" altLang="en-US" sz="2800" b="1" dirty="0" smtClean="0">
                          <a:solidFill>
                            <a:srgbClr val="0000FF"/>
                          </a:solidFill>
                          <a:latin typeface="Book Antiqua" panose="02040602050305030304" pitchFamily="18" charset="0"/>
                          <a:ea typeface="標楷體" panose="03000509000000000000" pitchFamily="65" charset="-120"/>
                        </a:rPr>
                        <a:t>志願</a:t>
                      </a:r>
                      <a:r>
                        <a:rPr lang="zh-TW" altLang="en-US" sz="2800" b="1" dirty="0">
                          <a:solidFill>
                            <a:srgbClr val="0000FF"/>
                          </a:solidFill>
                          <a:latin typeface="Book Antiqua" panose="02040602050305030304" pitchFamily="18" charset="0"/>
                          <a:ea typeface="標楷體" panose="03000509000000000000" pitchFamily="65" charset="-120"/>
                        </a:rPr>
                        <a:t>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chemeClr val="bg1">
                              <a:lumMod val="50000"/>
                            </a:schemeClr>
                          </a:solidFill>
                          <a:latin typeface="Book Antiqua" panose="02040602050305030304" pitchFamily="18" charset="0"/>
                          <a:ea typeface="標楷體" panose="03000509000000000000" pitchFamily="65" charset="-120"/>
                        </a:rPr>
                        <a:t>107</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年</a:t>
                      </a:r>
                      <a:r>
                        <a:rPr lang="en-US" altLang="zh-TW" sz="2800" b="1" dirty="0">
                          <a:solidFill>
                            <a:schemeClr val="bg1">
                              <a:lumMod val="50000"/>
                            </a:schemeClr>
                          </a:solidFill>
                          <a:latin typeface="Book Antiqua" panose="02040602050305030304" pitchFamily="18" charset="0"/>
                          <a:ea typeface="標楷體" panose="03000509000000000000" pitchFamily="65" charset="-120"/>
                        </a:rPr>
                        <a:t>6</a:t>
                      </a:r>
                      <a:r>
                        <a:rPr lang="zh-TW" altLang="en-US" sz="2800" b="1" dirty="0">
                          <a:solidFill>
                            <a:schemeClr val="bg1">
                              <a:lumMod val="50000"/>
                            </a:schemeClr>
                          </a:solidFill>
                          <a:latin typeface="Book Antiqua" panose="02040602050305030304" pitchFamily="18" charset="0"/>
                          <a:ea typeface="標楷體" panose="03000509000000000000" pitchFamily="65" charset="-120"/>
                        </a:rPr>
                        <a:t>月</a:t>
                      </a:r>
                      <a:r>
                        <a:rPr lang="en-US" altLang="zh-TW" sz="2800" b="1" dirty="0">
                          <a:solidFill>
                            <a:schemeClr val="bg1">
                              <a:lumMod val="50000"/>
                            </a:schemeClr>
                          </a:solidFill>
                          <a:latin typeface="Book Antiqua" panose="02040602050305030304" pitchFamily="18" charset="0"/>
                          <a:ea typeface="標楷體" panose="03000509000000000000" pitchFamily="65" charset="-120"/>
                        </a:rPr>
                        <a:t>7</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日</a:t>
                      </a:r>
                      <a:r>
                        <a:rPr lang="en-US" altLang="zh-TW" sz="2800" b="1" dirty="0" smtClean="0">
                          <a:solidFill>
                            <a:schemeClr val="bg1">
                              <a:lumMod val="50000"/>
                            </a:schemeClr>
                          </a:solidFill>
                          <a:latin typeface="Book Antiqua" panose="02040602050305030304" pitchFamily="18" charset="0"/>
                          <a:ea typeface="標楷體" panose="03000509000000000000" pitchFamily="65" charset="-120"/>
                        </a:rPr>
                        <a:t>~6</a:t>
                      </a:r>
                      <a:r>
                        <a:rPr lang="zh-TW" altLang="en-US" sz="2800" b="1" dirty="0">
                          <a:solidFill>
                            <a:schemeClr val="bg1">
                              <a:lumMod val="50000"/>
                            </a:schemeClr>
                          </a:solidFill>
                          <a:latin typeface="Book Antiqua" panose="02040602050305030304" pitchFamily="18" charset="0"/>
                          <a:ea typeface="標楷體" panose="03000509000000000000" pitchFamily="65" charset="-120"/>
                        </a:rPr>
                        <a:t>月</a:t>
                      </a:r>
                      <a:r>
                        <a:rPr lang="en-US" altLang="zh-TW" sz="2800" b="1" dirty="0">
                          <a:solidFill>
                            <a:schemeClr val="bg1">
                              <a:lumMod val="50000"/>
                            </a:schemeClr>
                          </a:solidFill>
                          <a:latin typeface="Book Antiqua" panose="02040602050305030304" pitchFamily="18" charset="0"/>
                          <a:ea typeface="標楷體" panose="03000509000000000000" pitchFamily="65" charset="-120"/>
                        </a:rPr>
                        <a:t>11</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日</a:t>
                      </a:r>
                      <a:r>
                        <a:rPr lang="en-US" altLang="zh-TW" sz="2800" b="1" dirty="0" smtClean="0">
                          <a:solidFill>
                            <a:schemeClr val="bg1">
                              <a:lumMod val="50000"/>
                            </a:schemeClr>
                          </a:solidFill>
                          <a:latin typeface="Book Antiqua" panose="02040602050305030304" pitchFamily="18" charset="0"/>
                          <a:ea typeface="標楷體" panose="03000509000000000000" pitchFamily="65" charset="-120"/>
                        </a:rPr>
                        <a:t>17:00</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止</a:t>
                      </a:r>
                      <a:endParaRPr lang="zh-TW" altLang="en-US" sz="2800" b="1" dirty="0">
                        <a:solidFill>
                          <a:schemeClr val="bg1">
                            <a:lumMod val="50000"/>
                          </a:schemeClr>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4.</a:t>
                      </a:r>
                      <a:r>
                        <a:rPr lang="zh-TW" altLang="en-US" sz="2800" b="1" dirty="0" smtClean="0">
                          <a:solidFill>
                            <a:srgbClr val="0000FF"/>
                          </a:solidFill>
                          <a:latin typeface="Book Antiqua" panose="02040602050305030304" pitchFamily="18" charset="0"/>
                          <a:ea typeface="標楷體" panose="03000509000000000000" pitchFamily="65" charset="-120"/>
                        </a:rPr>
                        <a:t>錄取公告</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14</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5.</a:t>
                      </a:r>
                      <a:r>
                        <a:rPr lang="zh-TW" altLang="en-US" sz="2800" b="1" dirty="0" smtClean="0">
                          <a:solidFill>
                            <a:srgbClr val="0000FF"/>
                          </a:solidFill>
                          <a:latin typeface="Book Antiqua" panose="02040602050305030304" pitchFamily="18" charset="0"/>
                          <a:ea typeface="標楷體" panose="03000509000000000000" pitchFamily="65" charset="-120"/>
                        </a:rPr>
                        <a:t>錄取</a:t>
                      </a:r>
                      <a:r>
                        <a:rPr lang="zh-TW" altLang="en-US" sz="2800" b="1" dirty="0">
                          <a:solidFill>
                            <a:srgbClr val="0000FF"/>
                          </a:solidFill>
                          <a:latin typeface="Book Antiqua" panose="02040602050305030304" pitchFamily="18" charset="0"/>
                          <a:ea typeface="標楷體" panose="03000509000000000000" pitchFamily="65" charset="-120"/>
                        </a:rPr>
                        <a:t>報到</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18</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放棄</a:t>
                      </a:r>
                      <a:r>
                        <a:rPr lang="zh-TW" altLang="en-US" sz="2800" b="1" dirty="0">
                          <a:solidFill>
                            <a:srgbClr val="0000FF"/>
                          </a:solidFill>
                          <a:latin typeface="Book Antiqua" panose="02040602050305030304" pitchFamily="18" charset="0"/>
                          <a:ea typeface="標楷體" panose="03000509000000000000" pitchFamily="65" charset="-120"/>
                        </a:rPr>
                        <a:t>錄取</a:t>
                      </a:r>
                    </a:p>
                  </a:txBody>
                  <a:tcPr marL="91441" marR="91441" marT="45709" marB="45709"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18</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7"/>
                  </a:ext>
                </a:extLst>
              </a:tr>
            </a:tbl>
          </a:graphicData>
        </a:graphic>
      </p:graphicFrame>
      <p:sp>
        <p:nvSpPr>
          <p:cNvPr id="5" name="標題 1"/>
          <p:cNvSpPr txBox="1">
            <a:spLocks/>
          </p:cNvSpPr>
          <p:nvPr/>
        </p:nvSpPr>
        <p:spPr bwMode="auto">
          <a:xfrm>
            <a:off x="1592263" y="615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辦理期程</a:t>
            </a:r>
            <a:endParaRPr kumimoji="0" lang="zh-TW" altLang="en-US" sz="4000" dirty="0">
              <a:latin typeface="+mn-ea"/>
              <a:ea typeface="+mn-ea"/>
            </a:endParaRPr>
          </a:p>
        </p:txBody>
      </p:sp>
      <p:sp>
        <p:nvSpPr>
          <p:cNvPr id="2099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7C07A41-529B-4D05-A2A8-7A8B1C8D4615}" type="slidenum">
              <a:rPr kumimoji="0" lang="zh-TW" altLang="en-US" smtClean="0">
                <a:solidFill>
                  <a:srgbClr val="FEFFFF"/>
                </a:solidFill>
                <a:latin typeface="Century Gothic" panose="020B0502020202020204" pitchFamily="34" charset="0"/>
              </a:rPr>
              <a:pPr/>
              <a:t>134</a:t>
            </a:fld>
            <a:endParaRPr kumimoji="0" lang="zh-TW" altLang="en-US" smtClean="0">
              <a:solidFill>
                <a:srgbClr val="FEFFFF"/>
              </a:solidFill>
              <a:latin typeface="Century Gothic" panose="020B0502020202020204" pitchFamily="34" charset="0"/>
            </a:endParaRPr>
          </a:p>
        </p:txBody>
      </p:sp>
      <p:sp>
        <p:nvSpPr>
          <p:cNvPr id="3" name="矩形 2"/>
          <p:cNvSpPr/>
          <p:nvPr/>
        </p:nvSpPr>
        <p:spPr>
          <a:xfrm>
            <a:off x="10363200" y="2705100"/>
            <a:ext cx="1422400" cy="1955800"/>
          </a:xfrm>
          <a:prstGeom prst="rect">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smtClean="0">
                <a:solidFill>
                  <a:srgbClr val="FF0000"/>
                </a:solidFill>
              </a:rPr>
              <a:t>108</a:t>
            </a:r>
            <a:r>
              <a:rPr lang="zh-TW" altLang="en-US" sz="3200" b="1" dirty="0" smtClean="0">
                <a:solidFill>
                  <a:srgbClr val="FF0000"/>
                </a:solidFill>
              </a:rPr>
              <a:t>年度尚未公佈</a:t>
            </a:r>
            <a:endParaRPr lang="en-US" altLang="zh-TW" sz="3200" b="1" dirty="0" smtClean="0">
              <a:solidFill>
                <a:srgbClr val="FF0000"/>
              </a:solidFill>
            </a:endParaRPr>
          </a:p>
          <a:p>
            <a:pPr algn="ctr"/>
            <a:endParaRPr lang="zh-TW" altLang="en-US" sz="2000" dirty="0"/>
          </a:p>
        </p:txBody>
      </p:sp>
      <p:cxnSp>
        <p:nvCxnSpPr>
          <p:cNvPr id="16" name="直線單箭頭接點 15"/>
          <p:cNvCxnSpPr/>
          <p:nvPr/>
        </p:nvCxnSpPr>
        <p:spPr>
          <a:xfrm flipV="1">
            <a:off x="9575800" y="4203700"/>
            <a:ext cx="787400" cy="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9575800" y="2982370"/>
            <a:ext cx="787400" cy="21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6228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11275" y="1747838"/>
            <a:ext cx="11050588" cy="4748212"/>
          </a:xfrm>
        </p:spPr>
        <p:txBody>
          <a:bodyPr/>
          <a:lstStyle/>
          <a:p>
            <a:pPr marL="757231" lvl="1" indent="-457200">
              <a:defRPr/>
            </a:pPr>
            <a:r>
              <a:rPr lang="zh-TW" altLang="en-US" sz="3067" dirty="0"/>
              <a:t>重視學生基本能力，達成基本能力即取得分數。</a:t>
            </a:r>
          </a:p>
          <a:p>
            <a:pPr marL="757231" lvl="1" indent="-457200">
              <a:defRPr/>
            </a:pPr>
            <a:endParaRPr lang="en-US" altLang="zh-TW" sz="3067" dirty="0" smtClean="0"/>
          </a:p>
          <a:p>
            <a:pPr marL="757231" lvl="1" indent="-457200">
              <a:defRPr/>
            </a:pPr>
            <a:r>
              <a:rPr lang="zh-TW" altLang="en-US" sz="3067" dirty="0" smtClean="0"/>
              <a:t>設定</a:t>
            </a:r>
            <a:r>
              <a:rPr lang="zh-TW" altLang="en-US" sz="3067" dirty="0"/>
              <a:t>單項及總項積分上限，避免學生分分計較。</a:t>
            </a:r>
          </a:p>
          <a:p>
            <a:pPr marL="757231" lvl="1" indent="-457200">
              <a:defRPr/>
            </a:pPr>
            <a:endParaRPr lang="en-US" altLang="zh-TW" sz="3067" dirty="0" smtClean="0"/>
          </a:p>
          <a:p>
            <a:pPr marL="757231" lvl="1" indent="-457200">
              <a:defRPr/>
            </a:pPr>
            <a:r>
              <a:rPr lang="zh-TW" altLang="en-US" sz="3067" dirty="0" smtClean="0"/>
              <a:t>以</a:t>
            </a:r>
            <a:r>
              <a:rPr lang="zh-TW" altLang="en-US" sz="3067" dirty="0"/>
              <a:t>適當之比序項目規劃，達成零抽籤目標。</a:t>
            </a:r>
          </a:p>
          <a:p>
            <a:pPr marL="757231" lvl="1" indent="-457200">
              <a:defRPr/>
            </a:pPr>
            <a:endParaRPr lang="en-US" altLang="zh-TW" sz="3067" dirty="0" smtClean="0"/>
          </a:p>
          <a:p>
            <a:pPr marL="757231" lvl="1" indent="-457200">
              <a:defRPr/>
            </a:pPr>
            <a:r>
              <a:rPr lang="zh-TW" altLang="en-US" sz="3067" dirty="0" smtClean="0"/>
              <a:t>注重</a:t>
            </a:r>
            <a:r>
              <a:rPr lang="zh-TW" altLang="en-US" sz="3067" dirty="0"/>
              <a:t>學生多元學習成效，引導學生五育均衡發展</a:t>
            </a:r>
            <a:r>
              <a:rPr lang="zh-TW" altLang="en-US" sz="3067" dirty="0" smtClean="0"/>
              <a:t>。</a:t>
            </a:r>
            <a:endParaRPr lang="en-US" altLang="zh-TW" sz="3067" dirty="0"/>
          </a:p>
        </p:txBody>
      </p:sp>
      <p:sp>
        <p:nvSpPr>
          <p:cNvPr id="5" name="標題 1"/>
          <p:cNvSpPr txBox="1">
            <a:spLocks/>
          </p:cNvSpPr>
          <p:nvPr/>
        </p:nvSpPr>
        <p:spPr bwMode="auto">
          <a:xfrm>
            <a:off x="1582738" y="563563"/>
            <a:ext cx="10482262"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四</a:t>
            </a:r>
            <a:r>
              <a:rPr kumimoji="0" lang="en-US" altLang="zh-TW" sz="4000" dirty="0" smtClean="0">
                <a:latin typeface="+mn-ea"/>
                <a:ea typeface="+mn-ea"/>
              </a:rPr>
              <a:t>)</a:t>
            </a:r>
            <a:r>
              <a:rPr kumimoji="0" lang="zh-TW" altLang="en-US" sz="4000" dirty="0" smtClean="0">
                <a:latin typeface="+mn-ea"/>
                <a:ea typeface="+mn-ea"/>
              </a:rPr>
              <a:t>五專</a:t>
            </a:r>
            <a:r>
              <a:rPr kumimoji="0" lang="zh-TW" altLang="en-US" sz="4000" u="sng" dirty="0" smtClean="0">
                <a:solidFill>
                  <a:srgbClr val="FF0000"/>
                </a:solidFill>
                <a:latin typeface="+mn-ea"/>
                <a:ea typeface="+mn-ea"/>
              </a:rPr>
              <a:t>免試入學</a:t>
            </a:r>
            <a:r>
              <a:rPr kumimoji="0" lang="en-US" altLang="zh-TW" sz="4000" dirty="0" smtClean="0">
                <a:latin typeface="+mn-ea"/>
                <a:ea typeface="+mn-ea"/>
              </a:rPr>
              <a:t>-</a:t>
            </a:r>
            <a:r>
              <a:rPr kumimoji="0" lang="zh-TW" altLang="en-US" sz="4000" dirty="0" smtClean="0">
                <a:latin typeface="+mn-ea"/>
                <a:ea typeface="+mn-ea"/>
              </a:rPr>
              <a:t>比</a:t>
            </a:r>
            <a:r>
              <a:rPr kumimoji="0" lang="zh-TW" altLang="en-US" sz="4000" dirty="0">
                <a:latin typeface="+mn-ea"/>
                <a:ea typeface="+mn-ea"/>
              </a:rPr>
              <a:t>序項目積分對照訂定</a:t>
            </a:r>
            <a:r>
              <a:rPr kumimoji="0" lang="zh-TW" altLang="en-US" sz="4000" dirty="0" smtClean="0">
                <a:latin typeface="+mn-ea"/>
                <a:ea typeface="+mn-ea"/>
              </a:rPr>
              <a:t>原則</a:t>
            </a:r>
            <a:endParaRPr kumimoji="0" lang="zh-TW" altLang="en-US" sz="4000" dirty="0">
              <a:latin typeface="+mn-ea"/>
              <a:ea typeface="+mn-ea"/>
            </a:endParaRPr>
          </a:p>
        </p:txBody>
      </p:sp>
      <p:sp>
        <p:nvSpPr>
          <p:cNvPr id="21197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1581C70-2BE5-40AA-B063-8A62093B67E5}" type="slidenum">
              <a:rPr kumimoji="0" lang="zh-TW" altLang="en-US" smtClean="0">
                <a:solidFill>
                  <a:srgbClr val="FEFFFF"/>
                </a:solidFill>
                <a:latin typeface="Century Gothic" panose="020B0502020202020204" pitchFamily="34" charset="0"/>
              </a:rPr>
              <a:pPr/>
              <a:t>135</a:t>
            </a:fld>
            <a:endParaRPr kumimoji="0" lang="zh-TW" altLang="en-US" smtClean="0">
              <a:solidFill>
                <a:srgbClr val="FEFFFF"/>
              </a:solidFill>
              <a:latin typeface="Century Gothic" panose="020B0502020202020204" pitchFamily="34" charset="0"/>
            </a:endParaRPr>
          </a:p>
        </p:txBody>
      </p:sp>
      <p:sp>
        <p:nvSpPr>
          <p:cNvPr id="6" name="圓角矩形 5"/>
          <p:cNvSpPr/>
          <p:nvPr/>
        </p:nvSpPr>
        <p:spPr>
          <a:xfrm>
            <a:off x="9766226" y="3739088"/>
            <a:ext cx="2189068" cy="13582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solidFill>
                  <a:srgbClr val="3333FF"/>
                </a:solidFill>
              </a:rPr>
              <a:t>請參照附件</a:t>
            </a:r>
            <a:endParaRPr lang="zh-TW" altLang="en-US" sz="4400" b="1" dirty="0">
              <a:solidFill>
                <a:srgbClr val="3333FF"/>
              </a:solidFill>
            </a:endParaRPr>
          </a:p>
        </p:txBody>
      </p:sp>
    </p:spTree>
    <p:extLst>
      <p:ext uri="{BB962C8B-B14F-4D97-AF65-F5344CB8AC3E}">
        <p14:creationId xmlns:p14="http://schemas.microsoft.com/office/powerpoint/2010/main" val="366237398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0138" y="301625"/>
            <a:ext cx="49244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1BBF897-69A8-49BE-8024-8356099A6661}" type="slidenum">
              <a:rPr kumimoji="0" lang="zh-TW" altLang="en-US" smtClean="0">
                <a:solidFill>
                  <a:srgbClr val="FEFFFF"/>
                </a:solidFill>
                <a:latin typeface="Century Gothic" panose="020B0502020202020204" pitchFamily="34" charset="0"/>
              </a:rPr>
              <a:pPr/>
              <a:t>136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88610310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a:spLocks noGrp="1"/>
          </p:cNvSpPr>
          <p:nvPr>
            <p:ph type="title"/>
          </p:nvPr>
        </p:nvSpPr>
        <p:spPr>
          <a:xfrm>
            <a:off x="2592388" y="623888"/>
            <a:ext cx="8912225" cy="1281112"/>
          </a:xfrm>
        </p:spPr>
        <p:txBody>
          <a:bodyPr/>
          <a:lstStyle/>
          <a:p>
            <a:endParaRPr lang="zh-TW" altLang="en-US" smtClean="0"/>
          </a:p>
        </p:txBody>
      </p:sp>
      <p:graphicFrame>
        <p:nvGraphicFramePr>
          <p:cNvPr id="6" name="內容版面配置區 5"/>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a16="http://schemas.microsoft.com/office/drawing/2014/main" val="20000"/>
                    </a:ext>
                  </a:extLst>
                </a:gridCol>
                <a:gridCol w="1562145">
                  <a:extLst>
                    <a:ext uri="{9D8B030D-6E8A-4147-A177-3AD203B41FA5}">
                      <a16:colId xmlns:a16="http://schemas.microsoft.com/office/drawing/2014/main" val="20001"/>
                    </a:ext>
                  </a:extLst>
                </a:gridCol>
                <a:gridCol w="2397413">
                  <a:extLst>
                    <a:ext uri="{9D8B030D-6E8A-4147-A177-3AD203B41FA5}">
                      <a16:colId xmlns:a16="http://schemas.microsoft.com/office/drawing/2014/main" val="20002"/>
                    </a:ext>
                  </a:extLst>
                </a:gridCol>
                <a:gridCol w="1676364">
                  <a:extLst>
                    <a:ext uri="{9D8B030D-6E8A-4147-A177-3AD203B41FA5}">
                      <a16:colId xmlns:a16="http://schemas.microsoft.com/office/drawing/2014/main" val="20003"/>
                    </a:ext>
                  </a:extLst>
                </a:gridCol>
                <a:gridCol w="1650965">
                  <a:extLst>
                    <a:ext uri="{9D8B030D-6E8A-4147-A177-3AD203B41FA5}">
                      <a16:colId xmlns:a16="http://schemas.microsoft.com/office/drawing/2014/main" val="20004"/>
                    </a:ext>
                  </a:extLst>
                </a:gridCol>
                <a:gridCol w="1219174">
                  <a:extLst>
                    <a:ext uri="{9D8B030D-6E8A-4147-A177-3AD203B41FA5}">
                      <a16:colId xmlns:a16="http://schemas.microsoft.com/office/drawing/2014/main" val="20005"/>
                    </a:ext>
                  </a:extLst>
                </a:gridCol>
                <a:gridCol w="965180">
                  <a:extLst>
                    <a:ext uri="{9D8B030D-6E8A-4147-A177-3AD203B41FA5}">
                      <a16:colId xmlns:a16="http://schemas.microsoft.com/office/drawing/2014/main" val="20006"/>
                    </a:ext>
                  </a:extLst>
                </a:gridCol>
                <a:gridCol w="660385">
                  <a:extLst>
                    <a:ext uri="{9D8B030D-6E8A-4147-A177-3AD203B41FA5}">
                      <a16:colId xmlns:a16="http://schemas.microsoft.com/office/drawing/2014/main"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573962">
                <a:tc rowSpan="5">
                  <a:txBody>
                    <a:bodyPr/>
                    <a:lstStyle/>
                    <a:p>
                      <a:pPr>
                        <a:spcAft>
                          <a:spcPts val="0"/>
                        </a:spcAft>
                      </a:pPr>
                      <a:r>
                        <a:rPr lang="zh-TW" sz="1200" kern="0" dirty="0">
                          <a:effectLst/>
                        </a:rPr>
                        <a:t>多元學習表現</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dirty="0">
                          <a:effectLst/>
                        </a:rPr>
                        <a:t>16</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3"/>
                  </a:ext>
                </a:extLst>
              </a:tr>
            </a:tbl>
          </a:graphicData>
        </a:graphic>
      </p:graphicFrame>
      <p:sp>
        <p:nvSpPr>
          <p:cNvPr id="7" name="Rectangle 1"/>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21413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EF66A-92B7-4272-91E3-F1613AE68E73}" type="slidenum">
              <a:rPr kumimoji="0" lang="zh-TW" altLang="en-US" smtClean="0">
                <a:solidFill>
                  <a:srgbClr val="FEFFFF"/>
                </a:solidFill>
                <a:latin typeface="Century Gothic" panose="020B0502020202020204" pitchFamily="34" charset="0"/>
              </a:rPr>
              <a:pPr/>
              <a:t>137</a:t>
            </a:fld>
            <a:endParaRPr kumimoji="0" lang="zh-TW" altLang="en-US" dirty="0"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78976815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內容版面配置區 2"/>
          <p:cNvSpPr>
            <a:spLocks noGrp="1"/>
          </p:cNvSpPr>
          <p:nvPr>
            <p:ph idx="1"/>
          </p:nvPr>
        </p:nvSpPr>
        <p:spPr>
          <a:xfrm>
            <a:off x="1311275" y="1519238"/>
            <a:ext cx="10498138" cy="5511800"/>
          </a:xfrm>
        </p:spPr>
        <p:txBody>
          <a:bodyPr/>
          <a:lstStyle/>
          <a:p>
            <a:r>
              <a:rPr lang="zh-TW" altLang="en-US" sz="3600" dirty="0" smtClean="0">
                <a:solidFill>
                  <a:schemeClr val="tx1"/>
                </a:solidFill>
              </a:rPr>
              <a:t>超額比序總積分之計算，以採計報名學生於國中在學期間至</a:t>
            </a:r>
            <a:r>
              <a:rPr lang="en-US" altLang="zh-TW" sz="3600" b="1" u="sng" dirty="0" smtClean="0">
                <a:solidFill>
                  <a:schemeClr val="tx1"/>
                </a:solidFill>
              </a:rPr>
              <a:t>107</a:t>
            </a:r>
            <a:r>
              <a:rPr lang="zh-TW" altLang="en-US" sz="3600" b="1" u="sng" dirty="0" smtClean="0">
                <a:solidFill>
                  <a:schemeClr val="tx1"/>
                </a:solidFill>
              </a:rPr>
              <a:t>年</a:t>
            </a:r>
            <a:r>
              <a:rPr lang="en-US" altLang="zh-TW" sz="3600" b="1" u="sng" dirty="0" smtClean="0">
                <a:solidFill>
                  <a:schemeClr val="tx1"/>
                </a:solidFill>
              </a:rPr>
              <a:t>5</a:t>
            </a:r>
            <a:r>
              <a:rPr lang="zh-TW" altLang="en-US" sz="3600" b="1" u="sng" dirty="0" smtClean="0">
                <a:solidFill>
                  <a:schemeClr val="tx1"/>
                </a:solidFill>
              </a:rPr>
              <a:t>月</a:t>
            </a:r>
            <a:r>
              <a:rPr lang="en-US" altLang="zh-TW" sz="3600" b="1" u="sng" dirty="0" smtClean="0">
                <a:solidFill>
                  <a:schemeClr val="tx1"/>
                </a:solidFill>
              </a:rPr>
              <a:t>14</a:t>
            </a:r>
            <a:r>
              <a:rPr lang="zh-TW" altLang="en-US" sz="3600" b="1" u="sng" dirty="0" smtClean="0">
                <a:solidFill>
                  <a:schemeClr val="tx1"/>
                </a:solidFill>
              </a:rPr>
              <a:t>日</a:t>
            </a:r>
            <a:r>
              <a:rPr lang="en-US" altLang="zh-TW" sz="3600" b="1" u="sng" dirty="0" smtClean="0">
                <a:solidFill>
                  <a:schemeClr val="tx1"/>
                </a:solidFill>
              </a:rPr>
              <a:t>(</a:t>
            </a:r>
            <a:r>
              <a:rPr lang="zh-TW" altLang="en-US" sz="3600" b="1" u="sng" dirty="0" smtClean="0">
                <a:solidFill>
                  <a:schemeClr val="tx1"/>
                </a:solidFill>
              </a:rPr>
              <a:t>含</a:t>
            </a:r>
            <a:r>
              <a:rPr lang="en-US" altLang="zh-TW" sz="3600" b="1" u="sng" dirty="0" smtClean="0">
                <a:solidFill>
                  <a:schemeClr val="tx1"/>
                </a:solidFill>
              </a:rPr>
              <a:t>)</a:t>
            </a:r>
            <a:r>
              <a:rPr lang="zh-TW" altLang="en-US" sz="3600" b="1" u="sng" dirty="0" smtClean="0">
                <a:solidFill>
                  <a:schemeClr val="tx1"/>
                </a:solidFill>
              </a:rPr>
              <a:t>止</a:t>
            </a:r>
            <a:r>
              <a:rPr lang="zh-TW" altLang="en-US" sz="3600" dirty="0" smtClean="0">
                <a:solidFill>
                  <a:schemeClr val="tx1"/>
                </a:solidFill>
              </a:rPr>
              <a:t>。</a:t>
            </a:r>
            <a:endParaRPr lang="en-US" altLang="zh-TW" sz="3600" dirty="0" smtClean="0">
              <a:solidFill>
                <a:schemeClr val="tx1"/>
              </a:solidFill>
            </a:endParaRPr>
          </a:p>
          <a:p>
            <a:r>
              <a:rPr lang="zh-TW" altLang="en-US" sz="3600" dirty="0" smtClean="0">
                <a:solidFill>
                  <a:schemeClr val="tx1"/>
                </a:solidFill>
              </a:rPr>
              <a:t>招生學校得依學校發展特色及科組特性，</a:t>
            </a:r>
            <a:r>
              <a:rPr lang="zh-TW" altLang="en-US" sz="3600" b="1" u="sng" dirty="0" smtClean="0">
                <a:solidFill>
                  <a:srgbClr val="FF0000"/>
                </a:solidFill>
              </a:rPr>
              <a:t>加權採計部分項目</a:t>
            </a:r>
            <a:r>
              <a:rPr lang="zh-TW" altLang="en-US" sz="3600" dirty="0" smtClean="0">
                <a:solidFill>
                  <a:schemeClr val="tx1"/>
                </a:solidFill>
              </a:rPr>
              <a:t>，加權項目</a:t>
            </a:r>
            <a:r>
              <a:rPr lang="zh-TW" altLang="en-US" sz="3600" b="1" u="sng" dirty="0" smtClean="0">
                <a:solidFill>
                  <a:srgbClr val="FF0000"/>
                </a:solidFill>
              </a:rPr>
              <a:t>至多得擇</a:t>
            </a:r>
            <a:r>
              <a:rPr lang="en-US" altLang="zh-TW" sz="3600" b="1" u="sng" dirty="0" smtClean="0">
                <a:solidFill>
                  <a:srgbClr val="FF0000"/>
                </a:solidFill>
              </a:rPr>
              <a:t>3</a:t>
            </a:r>
            <a:r>
              <a:rPr lang="zh-TW" altLang="en-US" sz="3600" b="1" u="sng" dirty="0" smtClean="0">
                <a:solidFill>
                  <a:srgbClr val="FF0000"/>
                </a:solidFill>
              </a:rPr>
              <a:t>項</a:t>
            </a:r>
            <a:r>
              <a:rPr lang="zh-TW" altLang="en-US" sz="3600" dirty="0" smtClean="0">
                <a:solidFill>
                  <a:schemeClr val="tx1"/>
                </a:solidFill>
              </a:rPr>
              <a:t>，其權重可訂為</a:t>
            </a:r>
            <a:r>
              <a:rPr lang="en-US" altLang="zh-TW" sz="3600" dirty="0" smtClean="0">
                <a:solidFill>
                  <a:schemeClr val="tx1"/>
                </a:solidFill>
              </a:rPr>
              <a:t>1.1</a:t>
            </a:r>
            <a:r>
              <a:rPr lang="zh-TW" altLang="en-US" sz="3600" dirty="0" smtClean="0">
                <a:solidFill>
                  <a:schemeClr val="tx1"/>
                </a:solidFill>
              </a:rPr>
              <a:t>、</a:t>
            </a:r>
            <a:r>
              <a:rPr lang="en-US" altLang="zh-TW" sz="3600" dirty="0" smtClean="0">
                <a:solidFill>
                  <a:schemeClr val="tx1"/>
                </a:solidFill>
              </a:rPr>
              <a:t>1.2</a:t>
            </a:r>
            <a:r>
              <a:rPr lang="zh-TW" altLang="en-US" sz="3600" dirty="0" smtClean="0">
                <a:solidFill>
                  <a:schemeClr val="tx1"/>
                </a:solidFill>
              </a:rPr>
              <a:t>、</a:t>
            </a:r>
            <a:r>
              <a:rPr lang="en-US" altLang="zh-TW" sz="3600" dirty="0" smtClean="0">
                <a:solidFill>
                  <a:schemeClr val="tx1"/>
                </a:solidFill>
              </a:rPr>
              <a:t>1.3</a:t>
            </a:r>
            <a:r>
              <a:rPr lang="zh-TW" altLang="en-US" sz="3600" dirty="0" smtClean="0">
                <a:solidFill>
                  <a:schemeClr val="tx1"/>
                </a:solidFill>
              </a:rPr>
              <a:t>、</a:t>
            </a:r>
            <a:r>
              <a:rPr lang="en-US" altLang="zh-TW" sz="3600" dirty="0" smtClean="0">
                <a:solidFill>
                  <a:schemeClr val="tx1"/>
                </a:solidFill>
              </a:rPr>
              <a:t>1.4</a:t>
            </a:r>
            <a:r>
              <a:rPr lang="zh-TW" altLang="en-US" sz="3600" dirty="0" smtClean="0">
                <a:solidFill>
                  <a:schemeClr val="tx1"/>
                </a:solidFill>
              </a:rPr>
              <a:t>、</a:t>
            </a:r>
            <a:r>
              <a:rPr lang="en-US" altLang="zh-TW" sz="3600" dirty="0" smtClean="0">
                <a:solidFill>
                  <a:schemeClr val="tx1"/>
                </a:solidFill>
              </a:rPr>
              <a:t>1.5</a:t>
            </a:r>
            <a:r>
              <a:rPr lang="zh-TW" altLang="en-US" sz="3600" dirty="0" smtClean="0">
                <a:solidFill>
                  <a:schemeClr val="tx1"/>
                </a:solidFill>
              </a:rPr>
              <a:t>，並以</a:t>
            </a:r>
            <a:r>
              <a:rPr lang="en-US" altLang="zh-TW" sz="3600" dirty="0" smtClean="0">
                <a:solidFill>
                  <a:schemeClr val="tx1"/>
                </a:solidFill>
              </a:rPr>
              <a:t>1.5</a:t>
            </a:r>
            <a:r>
              <a:rPr lang="zh-TW" altLang="en-US" sz="3600" dirty="0" smtClean="0">
                <a:solidFill>
                  <a:schemeClr val="tx1"/>
                </a:solidFill>
              </a:rPr>
              <a:t>為上限。</a:t>
            </a:r>
            <a:endParaRPr lang="en-US" altLang="zh-TW" sz="3600" dirty="0" smtClean="0">
              <a:solidFill>
                <a:schemeClr val="tx1"/>
              </a:solidFill>
            </a:endParaRPr>
          </a:p>
          <a:p>
            <a:r>
              <a:rPr lang="zh-TW" altLang="en-US" sz="3600" dirty="0" smtClean="0">
                <a:solidFill>
                  <a:schemeClr val="tx1"/>
                </a:solidFill>
              </a:rPr>
              <a:t>於分發時若超額比序</a:t>
            </a:r>
            <a:r>
              <a:rPr lang="zh-TW" altLang="en-US" sz="3600" dirty="0" smtClean="0">
                <a:solidFill>
                  <a:srgbClr val="FF0000"/>
                </a:solidFill>
              </a:rPr>
              <a:t>總積分相同時，針對各校所訂優先比序條件進行同分比序</a:t>
            </a:r>
            <a:r>
              <a:rPr lang="zh-TW" altLang="en-US" sz="3600" dirty="0" smtClean="0">
                <a:solidFill>
                  <a:schemeClr val="tx1"/>
                </a:solidFill>
              </a:rPr>
              <a:t>，其比序順序先行以主項目進行比序，再依其主項目下之分項進行比序。</a:t>
            </a:r>
          </a:p>
        </p:txBody>
      </p:sp>
      <p:sp>
        <p:nvSpPr>
          <p:cNvPr id="5" name="標題 1"/>
          <p:cNvSpPr txBox="1">
            <a:spLocks/>
          </p:cNvSpPr>
          <p:nvPr/>
        </p:nvSpPr>
        <p:spPr bwMode="auto">
          <a:xfrm>
            <a:off x="1709738" y="523875"/>
            <a:ext cx="10482262"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三</a:t>
            </a:r>
            <a:r>
              <a:rPr kumimoji="0" lang="en-US" altLang="zh-TW" sz="4000" dirty="0">
                <a:latin typeface="+mn-ea"/>
                <a:ea typeface="+mn-ea"/>
              </a:rPr>
              <a:t>)</a:t>
            </a:r>
            <a:r>
              <a:rPr kumimoji="0" lang="zh-TW" altLang="en-US" sz="4000" dirty="0">
                <a:latin typeface="+mn-ea"/>
                <a:ea typeface="+mn-ea"/>
              </a:rPr>
              <a:t>五專招生超額比序項目積分對照訂定原則</a:t>
            </a:r>
            <a:r>
              <a:rPr kumimoji="0" lang="en-US" altLang="zh-TW" sz="4000" dirty="0">
                <a:latin typeface="+mn-ea"/>
                <a:ea typeface="+mn-ea"/>
              </a:rPr>
              <a:t>2</a:t>
            </a:r>
            <a:endParaRPr kumimoji="0" lang="zh-TW" altLang="en-US" sz="4000" dirty="0">
              <a:latin typeface="+mn-ea"/>
              <a:ea typeface="+mn-ea"/>
            </a:endParaRPr>
          </a:p>
        </p:txBody>
      </p:sp>
      <p:sp>
        <p:nvSpPr>
          <p:cNvPr id="215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0A0E5E-8FD0-496B-AFC3-48598C9DB965}" type="slidenum">
              <a:rPr kumimoji="0" lang="zh-TW" altLang="en-US" smtClean="0">
                <a:solidFill>
                  <a:srgbClr val="FEFFFF"/>
                </a:solidFill>
                <a:latin typeface="Century Gothic" panose="020B0502020202020204" pitchFamily="34" charset="0"/>
              </a:rPr>
              <a:pPr/>
              <a:t>138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標題 1"/>
          <p:cNvSpPr>
            <a:spLocks noGrp="1"/>
          </p:cNvSpPr>
          <p:nvPr>
            <p:ph type="title"/>
          </p:nvPr>
        </p:nvSpPr>
        <p:spPr>
          <a:xfrm>
            <a:off x="2592388" y="623888"/>
            <a:ext cx="8912225" cy="1281112"/>
          </a:xfrm>
        </p:spPr>
        <p:txBody>
          <a:bodyPr/>
          <a:lstStyle/>
          <a:p>
            <a:r>
              <a:rPr lang="en-US" altLang="zh-TW" dirty="0" smtClean="0"/>
              <a:t>p</a:t>
            </a:r>
            <a:endParaRPr lang="zh-TW" altLang="en-US" dirty="0" smtClean="0"/>
          </a:p>
        </p:txBody>
      </p:sp>
      <p:sp>
        <p:nvSpPr>
          <p:cNvPr id="216067" name="內容版面配置區 2"/>
          <p:cNvSpPr>
            <a:spLocks noGrp="1"/>
          </p:cNvSpPr>
          <p:nvPr>
            <p:ph idx="1"/>
          </p:nvPr>
        </p:nvSpPr>
        <p:spPr>
          <a:xfrm>
            <a:off x="2589213" y="2133600"/>
            <a:ext cx="8915400" cy="3778250"/>
          </a:xfrm>
        </p:spPr>
        <p:txBody>
          <a:bodyPr/>
          <a:lstStyle/>
          <a:p>
            <a:endParaRPr lang="zh-TW" altLang="en-US" smtClean="0"/>
          </a:p>
        </p:txBody>
      </p:sp>
      <p:sp>
        <p:nvSpPr>
          <p:cNvPr id="7" name="標題 1"/>
          <p:cNvSpPr txBox="1">
            <a:spLocks/>
          </p:cNvSpPr>
          <p:nvPr/>
        </p:nvSpPr>
        <p:spPr bwMode="auto">
          <a:xfrm>
            <a:off x="9832975" y="523874"/>
            <a:ext cx="1362075" cy="514805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三</a:t>
            </a:r>
            <a:r>
              <a:rPr kumimoji="0" lang="en-US" altLang="zh-TW" sz="4000" dirty="0">
                <a:latin typeface="+mn-ea"/>
                <a:ea typeface="+mn-ea"/>
              </a:rPr>
              <a:t>)</a:t>
            </a:r>
            <a:r>
              <a:rPr kumimoji="0" lang="zh-TW" altLang="en-US" sz="4000" dirty="0">
                <a:latin typeface="+mn-ea"/>
                <a:ea typeface="+mn-ea"/>
              </a:rPr>
              <a:t>五專招生超額比序項目積分範例</a:t>
            </a:r>
          </a:p>
        </p:txBody>
      </p:sp>
      <p:sp>
        <p:nvSpPr>
          <p:cNvPr id="216069" name="文字方塊 1"/>
          <p:cNvSpPr txBox="1">
            <a:spLocks noChangeArrowheads="1"/>
          </p:cNvSpPr>
          <p:nvPr/>
        </p:nvSpPr>
        <p:spPr bwMode="auto">
          <a:xfrm>
            <a:off x="9378499" y="6216650"/>
            <a:ext cx="25812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dirty="0" smtClean="0">
                <a:solidFill>
                  <a:srgbClr val="FF0000"/>
                </a:solidFill>
              </a:rPr>
              <a:t>107</a:t>
            </a:r>
            <a:r>
              <a:rPr lang="zh-TW" altLang="en-US" sz="2800" dirty="0" smtClean="0">
                <a:solidFill>
                  <a:srgbClr val="FF0000"/>
                </a:solidFill>
              </a:rPr>
              <a:t>年</a:t>
            </a:r>
            <a:r>
              <a:rPr lang="zh-TW" altLang="en-US" sz="2800" dirty="0">
                <a:solidFill>
                  <a:srgbClr val="FF0000"/>
                </a:solidFill>
              </a:rPr>
              <a:t>簡章範例</a:t>
            </a:r>
            <a:endParaRPr lang="zh-TW" altLang="en-US" dirty="0">
              <a:solidFill>
                <a:srgbClr val="FF0000"/>
              </a:solidFill>
            </a:endParaRPr>
          </a:p>
        </p:txBody>
      </p:sp>
      <p:sp>
        <p:nvSpPr>
          <p:cNvPr id="21607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FD96987-492F-470E-8712-A7B7C79B03BC}" type="slidenum">
              <a:rPr kumimoji="0" lang="zh-TW" altLang="en-US" smtClean="0">
                <a:solidFill>
                  <a:srgbClr val="FEFFFF"/>
                </a:solidFill>
                <a:latin typeface="Century Gothic" panose="020B0502020202020204" pitchFamily="34" charset="0"/>
              </a:rPr>
              <a:pPr/>
              <a:t>139</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3"/>
          <a:stretch>
            <a:fillRect/>
          </a:stretch>
        </p:blipFill>
        <p:spPr>
          <a:xfrm>
            <a:off x="3044514" y="0"/>
            <a:ext cx="6102972" cy="6858000"/>
          </a:xfrm>
          <a:prstGeom prst="rect">
            <a:avLst/>
          </a:prstGeom>
        </p:spPr>
      </p:pic>
      <p:sp>
        <p:nvSpPr>
          <p:cNvPr id="3" name="圓角矩形 2"/>
          <p:cNvSpPr/>
          <p:nvPr/>
        </p:nvSpPr>
        <p:spPr>
          <a:xfrm>
            <a:off x="3044514" y="2213113"/>
            <a:ext cx="1898547" cy="22131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3538330" y="6321287"/>
            <a:ext cx="4121427" cy="27829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a:spLocks noChangeArrowheads="1"/>
          </p:cNvSpPr>
          <p:nvPr/>
        </p:nvSpPr>
        <p:spPr bwMode="auto">
          <a:xfrm>
            <a:off x="846139" y="1828800"/>
            <a:ext cx="1743074" cy="2092881"/>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600" b="1" i="0" u="none" strike="noStrike" kern="1200" cap="none" spc="0" normalizeH="0" baseline="0" noProof="0" dirty="0" smtClean="0">
                <a:ln>
                  <a:noFill/>
                </a:ln>
                <a:solidFill>
                  <a:srgbClr val="FF0000"/>
                </a:solidFill>
                <a:effectLst/>
                <a:uLnTx/>
                <a:uFillTx/>
              </a:rPr>
              <a:t>107</a:t>
            </a:r>
            <a:r>
              <a:rPr kumimoji="1" lang="zh-TW" altLang="en-US" sz="2600" b="1" i="0" u="none" strike="noStrike" kern="1200" cap="none" spc="0" normalizeH="0" baseline="0" noProof="0" dirty="0" smtClean="0">
                <a:ln>
                  <a:noFill/>
                </a:ln>
                <a:solidFill>
                  <a:srgbClr val="FF0000"/>
                </a:solidFill>
                <a:effectLst/>
                <a:uLnTx/>
                <a:uFillTx/>
              </a:rPr>
              <a:t>年度</a:t>
            </a:r>
            <a:r>
              <a:rPr lang="zh-TW" altLang="en-US" sz="2600" b="1" dirty="0" smtClean="0">
                <a:solidFill>
                  <a:srgbClr val="FF0000"/>
                </a:solidFill>
              </a:rPr>
              <a:t>資料參考，</a:t>
            </a:r>
            <a:r>
              <a:rPr kumimoji="1" lang="en-US" altLang="zh-TW" sz="2600" b="1" i="0" u="none" strike="noStrike" kern="1200" cap="none" spc="0" normalizeH="0" baseline="0" noProof="0" dirty="0" smtClean="0">
                <a:ln>
                  <a:noFill/>
                </a:ln>
                <a:solidFill>
                  <a:srgbClr val="FF0000"/>
                </a:solidFill>
                <a:effectLst/>
                <a:uLnTx/>
                <a:uFillTx/>
              </a:rPr>
              <a:t>108</a:t>
            </a:r>
            <a:r>
              <a:rPr kumimoji="1" lang="zh-TW" altLang="en-US" sz="26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14613" y="152400"/>
            <a:ext cx="7499350" cy="1143000"/>
          </a:xfrm>
        </p:spPr>
        <p:txBody>
          <a:bodyPr>
            <a:normAutofit fontScale="90000"/>
          </a:bodyPr>
          <a:lstStyle/>
          <a:p>
            <a:pPr algn="ctr">
              <a:defRPr/>
            </a:pPr>
            <a:r>
              <a:rPr lang="zh-TW" altLang="en-US" dirty="0" smtClean="0"/>
              <a:t>校長行動英語聊天室</a:t>
            </a:r>
            <a:r>
              <a:rPr lang="en-US" altLang="zh-TW" dirty="0" smtClean="0"/>
              <a:t>(</a:t>
            </a:r>
            <a:r>
              <a:rPr lang="zh-TW" altLang="en-US" dirty="0" smtClean="0"/>
              <a:t>特別來賓 </a:t>
            </a:r>
            <a:r>
              <a:rPr lang="en-US" altLang="zh-TW" dirty="0" smtClean="0"/>
              <a:t>)</a:t>
            </a:r>
            <a:br>
              <a:rPr lang="en-US" altLang="zh-TW" dirty="0" smtClean="0"/>
            </a:br>
            <a:r>
              <a:rPr lang="zh-TW" altLang="en-US" dirty="0" smtClean="0">
                <a:solidFill>
                  <a:srgbClr val="FF0000"/>
                </a:solidFill>
              </a:rPr>
              <a:t>丹麥國際志工</a:t>
            </a:r>
            <a:r>
              <a:rPr lang="en-US" altLang="zh-TW" dirty="0" smtClean="0">
                <a:solidFill>
                  <a:srgbClr val="FF0000"/>
                </a:solidFill>
              </a:rPr>
              <a:t>Astrid</a:t>
            </a:r>
            <a:endParaRPr lang="zh-TW" altLang="en-US" dirty="0">
              <a:solidFill>
                <a:srgbClr val="FF0000"/>
              </a:solidFill>
            </a:endParaRPr>
          </a:p>
        </p:txBody>
      </p:sp>
      <p:pic>
        <p:nvPicPr>
          <p:cNvPr id="56323"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24911" y="1295400"/>
            <a:ext cx="7705828" cy="5777118"/>
          </a:xfrm>
        </p:spPr>
      </p:pic>
    </p:spTree>
    <p:extLst>
      <p:ext uri="{BB962C8B-B14F-4D97-AF65-F5344CB8AC3E}">
        <p14:creationId xmlns:p14="http://schemas.microsoft.com/office/powerpoint/2010/main" val="1549179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smtClean="0">
                <a:solidFill>
                  <a:srgbClr val="FF0000"/>
                </a:solidFill>
                <a:latin typeface="華康新儷粗黑"/>
                <a:ea typeface="華康新儷粗黑"/>
                <a:cs typeface="華康新儷粗黑"/>
              </a:rPr>
              <a:t>十二年</a:t>
            </a:r>
            <a:r>
              <a:rPr lang="zh-TW" altLang="en-US" sz="4800" dirty="0">
                <a:solidFill>
                  <a:srgbClr val="FF0000"/>
                </a:solidFill>
                <a:latin typeface="華康新儷粗黑"/>
                <a:ea typeface="華康新儷粗黑"/>
                <a:cs typeface="華康新儷粗黑"/>
              </a:rPr>
              <a:t>國教及適性入學資源</a:t>
            </a:r>
          </a:p>
        </p:txBody>
      </p:sp>
      <p:sp>
        <p:nvSpPr>
          <p:cNvPr id="14" name="剪去對角線角落矩形 13"/>
          <p:cNvSpPr/>
          <p:nvPr/>
        </p:nvSpPr>
        <p:spPr bwMode="auto">
          <a:xfrm>
            <a:off x="1650999"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a:solidFill>
                  <a:srgbClr val="CCFFFF"/>
                </a:solidFill>
                <a:latin typeface="微軟正黑體" pitchFamily="34" charset="-120"/>
              </a:rPr>
              <a:t>教育部諮詢專線： </a:t>
            </a:r>
            <a:r>
              <a:rPr lang="en-US" altLang="zh-TW" sz="2800">
                <a:solidFill>
                  <a:srgbClr val="CCFFFF"/>
                </a:solidFill>
                <a:latin typeface="Cataneo BT"/>
                <a:ea typeface="標楷體" pitchFamily="65" charset="-120"/>
                <a:cs typeface="微軟正黑體" pitchFamily="34" charset="-120"/>
              </a:rPr>
              <a:t>0800-012580</a:t>
            </a:r>
            <a:r>
              <a:rPr lang="zh-TW" altLang="en-US" sz="2800">
                <a:solidFill>
                  <a:srgbClr val="CCFFFF"/>
                </a:solidFill>
                <a:latin typeface="Cataneo BT"/>
                <a:ea typeface="標楷體" pitchFamily="65" charset="-120"/>
                <a:cs typeface="微軟正黑體" pitchFamily="34" charset="-120"/>
              </a:rPr>
              <a:t>  （十二  我幫你）</a:t>
            </a:r>
          </a:p>
        </p:txBody>
      </p:sp>
      <p:sp>
        <p:nvSpPr>
          <p:cNvPr id="15" name="五邊形 14"/>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微軟正黑體" pitchFamily="34" charset="-120"/>
              </a:rPr>
              <a:t>地方宣導團講師</a:t>
            </a:r>
            <a:endParaRPr lang="en-US" altLang="zh-TW" sz="2800" dirty="0">
              <a:solidFill>
                <a:srgbClr val="CCFFCC"/>
              </a:solidFill>
              <a:latin typeface="Cataneo BT"/>
              <a:ea typeface="標楷體" pitchFamily="65" charset="-120"/>
              <a:cs typeface="微軟正黑體" pitchFamily="34" charset="-120"/>
            </a:endParaRPr>
          </a:p>
        </p:txBody>
      </p:sp>
      <p:sp>
        <p:nvSpPr>
          <p:cNvPr id="137223" name="五邊形 17"/>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p:cNvSpPr/>
          <p:nvPr/>
        </p:nvSpPr>
        <p:spPr bwMode="auto">
          <a:xfrm>
            <a:off x="1701800" y="1518729"/>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Cataneo BT"/>
                <a:ea typeface="標楷體" pitchFamily="65" charset="-120"/>
                <a:cs typeface="微軟正黑體" pitchFamily="34" charset="-120"/>
              </a:rPr>
              <a:t>     </a:t>
            </a: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     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pic>
        <p:nvPicPr>
          <p:cNvPr id="217097"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8" y="4503738"/>
            <a:ext cx="116363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剪去對角線角落矩形 13"/>
          <p:cNvSpPr>
            <a:spLocks noChangeArrowheads="1"/>
          </p:cNvSpPr>
          <p:nvPr/>
        </p:nvSpPr>
        <p:spPr bwMode="auto">
          <a:xfrm>
            <a:off x="1689100" y="2998788"/>
            <a:ext cx="8208963" cy="1117600"/>
          </a:xfrm>
          <a:custGeom>
            <a:avLst/>
            <a:gdLst>
              <a:gd name="T0" fmla="*/ 3785624 w 8305800"/>
              <a:gd name="T1" fmla="*/ 2 h 1439862"/>
              <a:gd name="T2" fmla="*/ 1892816 w 8305800"/>
              <a:gd name="T3" fmla="*/ 2 h 1439862"/>
              <a:gd name="T4" fmla="*/ 0 w 8305800"/>
              <a:gd name="T5" fmla="*/ 2 h 1439862"/>
              <a:gd name="T6" fmla="*/ 1892816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微軟正黑體" panose="020B0604030504040204" pitchFamily="34"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171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7F238A-A526-4D23-B30B-7F01047BD02C}" type="slidenum">
              <a:rPr kumimoji="0" lang="zh-TW" altLang="en-US" smtClean="0">
                <a:solidFill>
                  <a:srgbClr val="FEFFFF"/>
                </a:solidFill>
                <a:latin typeface="Century Gothic" panose="020B0502020202020204" pitchFamily="34" charset="0"/>
              </a:rPr>
              <a:pPr/>
              <a:t>140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5826965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標題 1"/>
          <p:cNvSpPr>
            <a:spLocks noGrp="1"/>
          </p:cNvSpPr>
          <p:nvPr>
            <p:ph type="title"/>
          </p:nvPr>
        </p:nvSpPr>
        <p:spPr>
          <a:xfrm>
            <a:off x="2101850" y="552450"/>
            <a:ext cx="8912225" cy="865188"/>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smtClean="0">
                <a:solidFill>
                  <a:srgbClr val="0000FF"/>
                </a:solidFill>
                <a:latin typeface="新細明體" panose="02020500000000000000" pitchFamily="18" charset="-120"/>
                <a:ea typeface="新細明體" panose="02020500000000000000" pitchFamily="18" charset="-120"/>
              </a:rPr>
              <a:t>、</a:t>
            </a:r>
            <a:r>
              <a:rPr lang="zh-TW" altLang="en-US" sz="4000" dirty="0" smtClean="0">
                <a:solidFill>
                  <a:srgbClr val="0000FF"/>
                </a:solidFill>
                <a:latin typeface="標楷體" panose="03000509000000000000" pitchFamily="65" charset="-120"/>
                <a:ea typeface="標楷體" panose="03000509000000000000" pitchFamily="65" charset="-120"/>
              </a:rPr>
              <a:t>十二年國教資訊網</a:t>
            </a:r>
          </a:p>
        </p:txBody>
      </p:sp>
      <p:sp>
        <p:nvSpPr>
          <p:cNvPr id="2201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624EDFA-B3F7-416A-92B8-B0B0CA0043A9}" type="slidenum">
              <a:rPr kumimoji="0" lang="zh-TW" altLang="en-US" smtClean="0">
                <a:solidFill>
                  <a:srgbClr val="FEFFFF"/>
                </a:solidFill>
                <a:latin typeface="Century Gothic" panose="020B0502020202020204" pitchFamily="34" charset="0"/>
              </a:rPr>
              <a:pPr/>
              <a:t>141</a:t>
            </a:fld>
            <a:endParaRPr kumimoji="0" lang="zh-TW" altLang="en-US" smtClean="0">
              <a:solidFill>
                <a:srgbClr val="FEFFFF"/>
              </a:solidFill>
              <a:latin typeface="Century Gothic" panose="020B0502020202020204" pitchFamily="34" charset="0"/>
            </a:endParaRPr>
          </a:p>
        </p:txBody>
      </p:sp>
      <p:sp>
        <p:nvSpPr>
          <p:cNvPr id="5" name="文字方塊 4"/>
          <p:cNvSpPr txBox="1"/>
          <p:nvPr/>
        </p:nvSpPr>
        <p:spPr>
          <a:xfrm>
            <a:off x="2101850" y="1417638"/>
            <a:ext cx="3942105" cy="584775"/>
          </a:xfrm>
          <a:prstGeom prst="rect">
            <a:avLst/>
          </a:prstGeom>
          <a:noFill/>
        </p:spPr>
        <p:txBody>
          <a:bodyPr wrap="none" rtlCol="0">
            <a:spAutoFit/>
          </a:bodyPr>
          <a:lstStyle/>
          <a:p>
            <a:r>
              <a:rPr lang="en-US" altLang="zh-TW" sz="3200" dirty="0"/>
              <a:t>http</a:t>
            </a:r>
            <a:r>
              <a:rPr lang="en-US" altLang="zh-TW" sz="3200" dirty="0" smtClean="0"/>
              <a:t>://12basic.edu.tw</a:t>
            </a:r>
            <a:endParaRPr lang="zh-TW" altLang="en-US" sz="3200" dirty="0"/>
          </a:p>
        </p:txBody>
      </p:sp>
      <p:pic>
        <p:nvPicPr>
          <p:cNvPr id="2" name="圖片 1"/>
          <p:cNvPicPr>
            <a:picLocks noChangeAspect="1"/>
          </p:cNvPicPr>
          <p:nvPr/>
        </p:nvPicPr>
        <p:blipFill>
          <a:blip r:embed="rId2"/>
          <a:stretch>
            <a:fillRect/>
          </a:stretch>
        </p:blipFill>
        <p:spPr>
          <a:xfrm>
            <a:off x="2101850" y="1910972"/>
            <a:ext cx="8912225" cy="4855587"/>
          </a:xfrm>
          <a:prstGeom prst="rect">
            <a:avLst/>
          </a:prstGeom>
        </p:spPr>
      </p:pic>
    </p:spTree>
    <p:extLst>
      <p:ext uri="{BB962C8B-B14F-4D97-AF65-F5344CB8AC3E}">
        <p14:creationId xmlns:p14="http://schemas.microsoft.com/office/powerpoint/2010/main" val="363979090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標題 1"/>
          <p:cNvSpPr>
            <a:spLocks noGrp="1"/>
          </p:cNvSpPr>
          <p:nvPr>
            <p:ph type="title"/>
          </p:nvPr>
        </p:nvSpPr>
        <p:spPr>
          <a:xfrm>
            <a:off x="1927225" y="406400"/>
            <a:ext cx="8912225" cy="86518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smtClean="0">
                <a:solidFill>
                  <a:srgbClr val="0000FF"/>
                </a:solidFill>
                <a:latin typeface="標楷體" panose="03000509000000000000" pitchFamily="65" charset="-120"/>
                <a:ea typeface="標楷體" panose="03000509000000000000" pitchFamily="65" charset="-120"/>
              </a:rPr>
              <a:t>、適性入學宣導網</a:t>
            </a:r>
            <a:endParaRPr lang="zh-TW" altLang="en-US" sz="4000" dirty="0" smtClean="0">
              <a:latin typeface="標楷體" panose="03000509000000000000" pitchFamily="65" charset="-120"/>
              <a:ea typeface="標楷體" panose="03000509000000000000" pitchFamily="65" charset="-120"/>
            </a:endParaRPr>
          </a:p>
        </p:txBody>
      </p:sp>
      <p:pic>
        <p:nvPicPr>
          <p:cNvPr id="219140" name="圖片 7"/>
          <p:cNvPicPr>
            <a:picLocks noChangeAspect="1" noChangeArrowheads="1"/>
          </p:cNvPicPr>
          <p:nvPr/>
        </p:nvPicPr>
        <p:blipFill>
          <a:blip r:embed="rId2">
            <a:extLst>
              <a:ext uri="{28A0092B-C50C-407E-A947-70E740481C1C}">
                <a14:useLocalDpi xmlns:a14="http://schemas.microsoft.com/office/drawing/2010/main" val="0"/>
              </a:ext>
            </a:extLst>
          </a:blip>
          <a:srcRect l="2776" t="8072" r="984" b="8058"/>
          <a:stretch>
            <a:fillRect/>
          </a:stretch>
        </p:blipFill>
        <p:spPr bwMode="auto">
          <a:xfrm>
            <a:off x="1927225" y="1851660"/>
            <a:ext cx="8912225"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6610017-33B7-45A1-8079-9BB922ED043E}" type="slidenum">
              <a:rPr kumimoji="0" lang="zh-TW" altLang="en-US" smtClean="0">
                <a:solidFill>
                  <a:srgbClr val="FEFFFF"/>
                </a:solidFill>
                <a:latin typeface="Century Gothic" panose="020B0502020202020204" pitchFamily="34" charset="0"/>
              </a:rPr>
              <a:pPr/>
              <a:t>142</a:t>
            </a:fld>
            <a:endParaRPr kumimoji="0" lang="zh-TW" altLang="en-US" smtClean="0">
              <a:solidFill>
                <a:srgbClr val="FEFFFF"/>
              </a:solidFill>
              <a:latin typeface="Century Gothic" panose="020B0502020202020204" pitchFamily="34" charset="0"/>
            </a:endParaRPr>
          </a:p>
        </p:txBody>
      </p:sp>
      <p:sp>
        <p:nvSpPr>
          <p:cNvPr id="6" name="文字方塊 5"/>
          <p:cNvSpPr txBox="1"/>
          <p:nvPr/>
        </p:nvSpPr>
        <p:spPr>
          <a:xfrm>
            <a:off x="1927224" y="1266885"/>
            <a:ext cx="4844596" cy="584775"/>
          </a:xfrm>
          <a:prstGeom prst="rect">
            <a:avLst/>
          </a:prstGeom>
          <a:noFill/>
        </p:spPr>
        <p:txBody>
          <a:bodyPr wrap="none" rtlCol="0">
            <a:spAutoFit/>
          </a:bodyPr>
          <a:lstStyle/>
          <a:p>
            <a:r>
              <a:rPr lang="en-US" altLang="zh-TW" sz="3200" dirty="0"/>
              <a:t>http://adapt.k12ea.gov.tw/</a:t>
            </a:r>
            <a:endParaRPr lang="zh-TW" altLang="en-US" sz="3200" dirty="0"/>
          </a:p>
        </p:txBody>
      </p:sp>
    </p:spTree>
    <p:extLst>
      <p:ext uri="{BB962C8B-B14F-4D97-AF65-F5344CB8AC3E}">
        <p14:creationId xmlns:p14="http://schemas.microsoft.com/office/powerpoint/2010/main" val="30054375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2454275" y="142875"/>
            <a:ext cx="8640763" cy="8636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三、技專校院</a:t>
            </a:r>
            <a:r>
              <a:rPr kumimoji="0" lang="zh-TW" altLang="en-US" sz="4000" dirty="0" smtClean="0">
                <a:solidFill>
                  <a:srgbClr val="0000FF"/>
                </a:solidFill>
                <a:latin typeface="標楷體" panose="03000509000000000000" pitchFamily="65" charset="-120"/>
                <a:ea typeface="標楷體" panose="03000509000000000000" pitchFamily="65" charset="-120"/>
              </a:rPr>
              <a:t>招生委員會聯合會</a:t>
            </a:r>
            <a:endParaRPr kumimoji="0" lang="zh-TW" altLang="en-US" sz="4000" dirty="0">
              <a:solidFill>
                <a:srgbClr val="0000FF"/>
              </a:solidFill>
              <a:latin typeface="標楷體" panose="03000509000000000000" pitchFamily="65" charset="-120"/>
              <a:ea typeface="標楷體" panose="03000509000000000000" pitchFamily="65" charset="-120"/>
            </a:endParaRP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143</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2"/>
          <a:stretch>
            <a:fillRect/>
          </a:stretch>
        </p:blipFill>
        <p:spPr>
          <a:xfrm>
            <a:off x="2436130" y="1700076"/>
            <a:ext cx="8658907" cy="4968240"/>
          </a:xfrm>
          <a:prstGeom prst="rect">
            <a:avLst/>
          </a:prstGeom>
        </p:spPr>
      </p:pic>
      <p:sp>
        <p:nvSpPr>
          <p:cNvPr id="4" name="文字方塊 3"/>
          <p:cNvSpPr txBox="1"/>
          <p:nvPr/>
        </p:nvSpPr>
        <p:spPr>
          <a:xfrm>
            <a:off x="2454275" y="1115301"/>
            <a:ext cx="5211491" cy="584775"/>
          </a:xfrm>
          <a:prstGeom prst="rect">
            <a:avLst/>
          </a:prstGeom>
          <a:noFill/>
        </p:spPr>
        <p:txBody>
          <a:bodyPr wrap="none" rtlCol="0">
            <a:spAutoFit/>
          </a:bodyPr>
          <a:lstStyle/>
          <a:p>
            <a:r>
              <a:rPr lang="en-US" altLang="zh-TW" sz="3200" dirty="0"/>
              <a:t>https://www.jctv.ntut.edu.tw/</a:t>
            </a:r>
            <a:endParaRPr lang="zh-TW" altLang="en-US" sz="3200" dirty="0"/>
          </a:p>
        </p:txBody>
      </p:sp>
    </p:spTree>
    <p:extLst>
      <p:ext uri="{BB962C8B-B14F-4D97-AF65-F5344CB8AC3E}">
        <p14:creationId xmlns:p14="http://schemas.microsoft.com/office/powerpoint/2010/main" val="298812369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2454275" y="142875"/>
            <a:ext cx="8640763" cy="8636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smtClean="0">
                <a:solidFill>
                  <a:srgbClr val="0000FF"/>
                </a:solidFill>
                <a:latin typeface="標楷體" panose="03000509000000000000" pitchFamily="65" charset="-120"/>
                <a:ea typeface="標楷體" panose="03000509000000000000" pitchFamily="65" charset="-120"/>
              </a:rPr>
              <a:t>四、</a:t>
            </a:r>
            <a:r>
              <a:rPr kumimoji="0" lang="zh-TW" altLang="en-US" sz="4000" dirty="0">
                <a:solidFill>
                  <a:srgbClr val="0000FF"/>
                </a:solidFill>
                <a:latin typeface="標楷體" panose="03000509000000000000" pitchFamily="65" charset="-120"/>
                <a:ea typeface="標楷體" panose="03000509000000000000" pitchFamily="65" charset="-120"/>
              </a:rPr>
              <a:t>技專校院</a:t>
            </a:r>
            <a:r>
              <a:rPr kumimoji="0" lang="zh-TW" altLang="en-US" sz="4000" dirty="0" smtClean="0">
                <a:solidFill>
                  <a:srgbClr val="0000FF"/>
                </a:solidFill>
                <a:latin typeface="標楷體" panose="03000509000000000000" pitchFamily="65" charset="-120"/>
                <a:ea typeface="標楷體" panose="03000509000000000000" pitchFamily="65" charset="-120"/>
              </a:rPr>
              <a:t>招生策略委員會</a:t>
            </a:r>
            <a:endParaRPr kumimoji="0" lang="zh-TW" altLang="en-US" sz="4000" dirty="0">
              <a:solidFill>
                <a:srgbClr val="0000FF"/>
              </a:solidFill>
              <a:latin typeface="標楷體" panose="03000509000000000000" pitchFamily="65" charset="-120"/>
              <a:ea typeface="標楷體" panose="03000509000000000000" pitchFamily="65" charset="-120"/>
            </a:endParaRP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144</a:t>
            </a:fld>
            <a:endParaRPr kumimoji="0" lang="zh-TW" altLang="en-US" smtClean="0">
              <a:solidFill>
                <a:srgbClr val="FEFFFF"/>
              </a:solidFill>
              <a:latin typeface="Century Gothic" panose="020B0502020202020204" pitchFamily="34" charset="0"/>
            </a:endParaRPr>
          </a:p>
        </p:txBody>
      </p:sp>
      <p:sp>
        <p:nvSpPr>
          <p:cNvPr id="4" name="文字方塊 3"/>
          <p:cNvSpPr txBox="1"/>
          <p:nvPr/>
        </p:nvSpPr>
        <p:spPr>
          <a:xfrm>
            <a:off x="2454275" y="1049985"/>
            <a:ext cx="5719643" cy="584775"/>
          </a:xfrm>
          <a:prstGeom prst="rect">
            <a:avLst/>
          </a:prstGeom>
          <a:noFill/>
        </p:spPr>
        <p:txBody>
          <a:bodyPr wrap="none" rtlCol="0">
            <a:spAutoFit/>
          </a:bodyPr>
          <a:lstStyle/>
          <a:p>
            <a:r>
              <a:rPr lang="en-US" altLang="zh-TW" sz="3200" dirty="0"/>
              <a:t>https://www.techadmi.edu.tw/ </a:t>
            </a:r>
            <a:endParaRPr lang="zh-TW" altLang="en-US" sz="3200" dirty="0"/>
          </a:p>
        </p:txBody>
      </p:sp>
      <p:pic>
        <p:nvPicPr>
          <p:cNvPr id="6" name="圖片 5"/>
          <p:cNvPicPr/>
          <p:nvPr/>
        </p:nvPicPr>
        <p:blipFill rotWithShape="1">
          <a:blip r:embed="rId3">
            <a:extLst>
              <a:ext uri="{28A0092B-C50C-407E-A947-70E740481C1C}">
                <a14:useLocalDpi xmlns:a14="http://schemas.microsoft.com/office/drawing/2010/main" val="0"/>
              </a:ext>
            </a:extLst>
          </a:blip>
          <a:srcRect l="3909" t="9710" r="1876" b="6822"/>
          <a:stretch/>
        </p:blipFill>
        <p:spPr bwMode="auto">
          <a:xfrm>
            <a:off x="2302329" y="1700076"/>
            <a:ext cx="9225642" cy="49293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379146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7525" y="147638"/>
            <a:ext cx="8912225" cy="1279525"/>
          </a:xfrm>
          <a:solidFill>
            <a:srgbClr val="00FFFF"/>
          </a:solidFill>
        </p:spPr>
        <p:txBody>
          <a:bodyPr/>
          <a:lstStyle/>
          <a:p>
            <a:pPr>
              <a:defRPr/>
            </a:pPr>
            <a:r>
              <a:rPr lang="zh-TW" altLang="en-US" sz="4000" dirty="0" smtClean="0">
                <a:solidFill>
                  <a:srgbClr val="0000FF"/>
                </a:solidFill>
                <a:latin typeface="標楷體" panose="03000509000000000000" pitchFamily="65" charset="-120"/>
                <a:ea typeface="標楷體" panose="03000509000000000000" pitchFamily="65" charset="-120"/>
                <a:cs typeface="+mn-cs"/>
              </a:rPr>
              <a:t>五、</a:t>
            </a:r>
            <a:r>
              <a:rPr lang="zh-TW" altLang="en-US" sz="4000" dirty="0">
                <a:solidFill>
                  <a:srgbClr val="0000FF"/>
                </a:solidFill>
                <a:latin typeface="標楷體" panose="03000509000000000000" pitchFamily="65" charset="-120"/>
                <a:ea typeface="標楷體" panose="03000509000000000000" pitchFamily="65" charset="-120"/>
                <a:cs typeface="+mn-cs"/>
              </a:rPr>
              <a:t>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ea typeface="微軟正黑體" panose="020B0604030504040204" pitchFamily="34" charset="-120"/>
                <a:cs typeface="+mn-cs"/>
                <a:hlinkClick r:id="rId2"/>
              </a:rPr>
              <a:t>https://</a:t>
            </a:r>
            <a:r>
              <a:rPr kumimoji="1" lang="en-US" altLang="zh-TW" sz="3200" dirty="0" smtClean="0">
                <a:solidFill>
                  <a:schemeClr val="tx1"/>
                </a:solidFill>
                <a:latin typeface="Arial" panose="020B0604020202020204" pitchFamily="34" charset="0"/>
                <a:ea typeface="微軟正黑體" panose="020B0604030504040204" pitchFamily="34" charset="-120"/>
                <a:cs typeface="+mn-cs"/>
                <a:hlinkClick r:id="rId2"/>
              </a:rPr>
              <a:t>tn.entry.edu.tw</a:t>
            </a:r>
            <a:r>
              <a:rPr kumimoji="1" lang="zh-TW" altLang="en-US" sz="3200" dirty="0" smtClean="0">
                <a:solidFill>
                  <a:schemeClr val="tx1"/>
                </a:solidFill>
                <a:latin typeface="Arial" panose="020B0604020202020204" pitchFamily="34" charset="0"/>
                <a:ea typeface="微軟正黑體" panose="020B0604030504040204" pitchFamily="34" charset="-120"/>
                <a:cs typeface="+mn-cs"/>
              </a:rPr>
              <a:t> </a:t>
            </a:r>
            <a:endParaRPr kumimoji="1" lang="zh-TW" altLang="en-US" sz="3200" dirty="0">
              <a:solidFill>
                <a:schemeClr val="tx1"/>
              </a:solidFill>
              <a:latin typeface="Arial" panose="020B0604020202020204" pitchFamily="34" charset="0"/>
              <a:ea typeface="微軟正黑體" panose="020B0604030504040204" pitchFamily="34" charset="-120"/>
              <a:cs typeface="+mn-cs"/>
            </a:endParaRPr>
          </a:p>
        </p:txBody>
      </p:sp>
      <p:sp>
        <p:nvSpPr>
          <p:cNvPr id="2232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B8851C-D58C-4D6C-8FCA-85BADC11C128}" type="slidenum">
              <a:rPr kumimoji="0" lang="zh-TW" altLang="en-US" smtClean="0">
                <a:solidFill>
                  <a:srgbClr val="FEFFFF"/>
                </a:solidFill>
                <a:latin typeface="Century Gothic" panose="020B0502020202020204" pitchFamily="34" charset="0"/>
              </a:rPr>
              <a:pPr/>
              <a:t>145</a:t>
            </a:fld>
            <a:endParaRPr kumimoji="0" lang="zh-TW" altLang="en-US" smtClean="0">
              <a:solidFill>
                <a:srgbClr val="FEFFFF"/>
              </a:solidFill>
              <a:latin typeface="Century Gothic" panose="020B0502020202020204" pitchFamily="34" charset="0"/>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050" y="1930147"/>
            <a:ext cx="10693950" cy="4927853"/>
          </a:xfrm>
          <a:prstGeom prst="rect">
            <a:avLst/>
          </a:prstGeom>
        </p:spPr>
      </p:pic>
    </p:spTree>
    <p:extLst>
      <p:ext uri="{BB962C8B-B14F-4D97-AF65-F5344CB8AC3E}">
        <p14:creationId xmlns:p14="http://schemas.microsoft.com/office/powerpoint/2010/main" val="157312223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2426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9F57E72A-06A4-4E1A-946B-B563C4A91B30}" type="slidenum">
              <a:rPr lang="en-US" altLang="zh-TW" sz="1600">
                <a:solidFill>
                  <a:srgbClr val="898989"/>
                </a:solidFill>
                <a:ea typeface="新細明體" panose="02020500000000000000" pitchFamily="18" charset="-120"/>
              </a:rPr>
              <a:pPr algn="r" eaLnBrk="1" hangingPunct="1">
                <a:buSzPct val="100000"/>
              </a:pPr>
              <a:t>146</a:t>
            </a:fld>
            <a:endParaRPr lang="en-US" altLang="zh-TW" sz="1600">
              <a:solidFill>
                <a:srgbClr val="898989"/>
              </a:solidFill>
              <a:ea typeface="新細明體" panose="02020500000000000000" pitchFamily="18" charset="-120"/>
            </a:endParaRPr>
          </a:p>
        </p:txBody>
      </p:sp>
      <p:sp>
        <p:nvSpPr>
          <p:cNvPr id="22426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7FC9FE0B-98FE-4422-BF2F-942367852E90}" type="slidenum">
              <a:rPr kumimoji="0" lang="zh-TW" altLang="en-US" sz="2000">
                <a:solidFill>
                  <a:srgbClr val="FEFFFF"/>
                </a:solidFill>
              </a:rPr>
              <a:pPr algn="r">
                <a:spcBef>
                  <a:spcPct val="0"/>
                </a:spcBef>
                <a:buClrTx/>
                <a:buFontTx/>
                <a:buNone/>
              </a:pPr>
              <a:t>146</a:t>
            </a:fld>
            <a:endParaRPr kumimoji="0" lang="zh-TW" altLang="en-US" sz="2000">
              <a:solidFill>
                <a:srgbClr val="FEFFFF"/>
              </a:solidFill>
            </a:endParaRPr>
          </a:p>
        </p:txBody>
      </p:sp>
      <p:sp>
        <p:nvSpPr>
          <p:cNvPr id="22426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475F4F5-F894-4939-AE91-514A20CEDD4B}" type="slidenum">
              <a:rPr kumimoji="0" lang="zh-TW" altLang="en-US" smtClean="0">
                <a:solidFill>
                  <a:srgbClr val="FEFFFF"/>
                </a:solidFill>
                <a:latin typeface="Century Gothic" panose="020B0502020202020204" pitchFamily="34" charset="0"/>
              </a:rPr>
              <a:pPr/>
              <a:t>146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73367074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2252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13C075-4D78-4234-A3F4-AB33EB69CD5D}" type="slidenum">
              <a:rPr kumimoji="0" lang="zh-TW" altLang="en-US" smtClean="0">
                <a:solidFill>
                  <a:srgbClr val="FEFFFF"/>
                </a:solidFill>
                <a:latin typeface="Century Gothic" panose="020B0502020202020204" pitchFamily="34" charset="0"/>
              </a:rPr>
              <a:pPr/>
              <a:t>147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15250354"/>
      </p:ext>
    </p:extLst>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0800" y="0"/>
            <a:ext cx="7867650" cy="1417638"/>
          </a:xfrm>
        </p:spPr>
        <p:txBody>
          <a:bodyPr>
            <a:normAutofit fontScale="90000"/>
          </a:bodyPr>
          <a:lstStyle/>
          <a:p>
            <a:pPr algn="ctr">
              <a:defRPr/>
            </a:pPr>
            <a:r>
              <a:rPr lang="zh-TW" altLang="en-US" sz="5400" dirty="0">
                <a:solidFill>
                  <a:srgbClr val="FF0000"/>
                </a:solidFill>
              </a:rPr>
              <a:t>沒有最好的學校</a:t>
            </a:r>
            <a:r>
              <a:rPr lang="en-US" altLang="zh-TW" sz="5400" dirty="0">
                <a:solidFill>
                  <a:srgbClr val="FF0000"/>
                </a:solidFill>
              </a:rPr>
              <a:t/>
            </a:r>
            <a:br>
              <a:rPr lang="en-US" altLang="zh-TW" sz="5400" dirty="0">
                <a:solidFill>
                  <a:srgbClr val="FF0000"/>
                </a:solidFill>
              </a:rPr>
            </a:br>
            <a:r>
              <a:rPr lang="zh-TW" altLang="en-US" sz="5400" dirty="0"/>
              <a:t>只有更好的學校</a:t>
            </a:r>
          </a:p>
        </p:txBody>
      </p:sp>
      <p:pic>
        <p:nvPicPr>
          <p:cNvPr id="59395"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l="5969" t="31052" r="10345" b="13385"/>
          <a:stretch>
            <a:fillRect/>
          </a:stretch>
        </p:blipFill>
        <p:spPr>
          <a:xfrm>
            <a:off x="1600200" y="1624013"/>
            <a:ext cx="9177338" cy="3429000"/>
          </a:xfrm>
        </p:spPr>
      </p:pic>
      <p:sp>
        <p:nvSpPr>
          <p:cNvPr id="5" name="標題 1"/>
          <p:cNvSpPr txBox="1">
            <a:spLocks/>
          </p:cNvSpPr>
          <p:nvPr/>
        </p:nvSpPr>
        <p:spPr>
          <a:xfrm>
            <a:off x="1828767" y="5259388"/>
            <a:ext cx="9231582" cy="1447800"/>
          </a:xfrm>
          <a:prstGeom prst="rect">
            <a:avLst/>
          </a:prstGeom>
        </p:spPr>
        <p:txBody>
          <a:bodyPr anchor="ctr">
            <a:normAutofit fontScale="92500"/>
          </a:bodyP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ea typeface="微軟正黑體" pitchFamily="34" charset="-120"/>
              </a:defRPr>
            </a:lvl2pPr>
            <a:lvl3pPr algn="l" rtl="0" eaLnBrk="0" fontAlgn="base" hangingPunct="0">
              <a:spcBef>
                <a:spcPct val="0"/>
              </a:spcBef>
              <a:spcAft>
                <a:spcPct val="0"/>
              </a:spcAft>
              <a:defRPr sz="4300">
                <a:solidFill>
                  <a:srgbClr val="572314"/>
                </a:solidFill>
                <a:latin typeface="Gill Sans MT" pitchFamily="34" charset="0"/>
                <a:ea typeface="微軟正黑體" pitchFamily="34" charset="-120"/>
              </a:defRPr>
            </a:lvl3pPr>
            <a:lvl4pPr algn="l" rtl="0" eaLnBrk="0" fontAlgn="base" hangingPunct="0">
              <a:spcBef>
                <a:spcPct val="0"/>
              </a:spcBef>
              <a:spcAft>
                <a:spcPct val="0"/>
              </a:spcAft>
              <a:defRPr sz="4300">
                <a:solidFill>
                  <a:srgbClr val="572314"/>
                </a:solidFill>
                <a:latin typeface="Gill Sans MT" pitchFamily="34" charset="0"/>
                <a:ea typeface="微軟正黑體" pitchFamily="34" charset="-120"/>
              </a:defRPr>
            </a:lvl4pPr>
            <a:lvl5pPr algn="l" rtl="0" eaLnBrk="0" fontAlgn="base" hangingPunct="0">
              <a:spcBef>
                <a:spcPct val="0"/>
              </a:spcBef>
              <a:spcAft>
                <a:spcPct val="0"/>
              </a:spcAft>
              <a:defRPr sz="4300">
                <a:solidFill>
                  <a:srgbClr val="572314"/>
                </a:solidFill>
                <a:latin typeface="Gill Sans MT" pitchFamily="34" charset="0"/>
                <a:ea typeface="微軟正黑體" pitchFamily="34" charset="-120"/>
              </a:defRPr>
            </a:lvl5pPr>
            <a:lvl6pPr marL="457200" algn="l" rtl="0" fontAlgn="base">
              <a:spcBef>
                <a:spcPct val="0"/>
              </a:spcBef>
              <a:spcAft>
                <a:spcPct val="0"/>
              </a:spcAft>
              <a:defRPr sz="4300">
                <a:solidFill>
                  <a:srgbClr val="572314"/>
                </a:solidFill>
                <a:latin typeface="Gill Sans MT" pitchFamily="34" charset="0"/>
                <a:ea typeface="微軟正黑體" pitchFamily="34" charset="-120"/>
              </a:defRPr>
            </a:lvl6pPr>
            <a:lvl7pPr marL="914400" algn="l" rtl="0" fontAlgn="base">
              <a:spcBef>
                <a:spcPct val="0"/>
              </a:spcBef>
              <a:spcAft>
                <a:spcPct val="0"/>
              </a:spcAft>
              <a:defRPr sz="4300">
                <a:solidFill>
                  <a:srgbClr val="572314"/>
                </a:solidFill>
                <a:latin typeface="Gill Sans MT" pitchFamily="34" charset="0"/>
                <a:ea typeface="微軟正黑體" pitchFamily="34" charset="-120"/>
              </a:defRPr>
            </a:lvl7pPr>
            <a:lvl8pPr marL="1371600" algn="l" rtl="0" fontAlgn="base">
              <a:spcBef>
                <a:spcPct val="0"/>
              </a:spcBef>
              <a:spcAft>
                <a:spcPct val="0"/>
              </a:spcAft>
              <a:defRPr sz="4300">
                <a:solidFill>
                  <a:srgbClr val="572314"/>
                </a:solidFill>
                <a:latin typeface="Gill Sans MT" pitchFamily="34" charset="0"/>
                <a:ea typeface="微軟正黑體" pitchFamily="34" charset="-120"/>
              </a:defRPr>
            </a:lvl8pPr>
            <a:lvl9pPr marL="1828800" algn="l" rtl="0" fontAlgn="base">
              <a:spcBef>
                <a:spcPct val="0"/>
              </a:spcBef>
              <a:spcAft>
                <a:spcPct val="0"/>
              </a:spcAft>
              <a:defRPr sz="4300">
                <a:solidFill>
                  <a:srgbClr val="572314"/>
                </a:solidFill>
                <a:latin typeface="Gill Sans MT" pitchFamily="34" charset="0"/>
                <a:ea typeface="微軟正黑體" pitchFamily="34" charset="-120"/>
              </a:defRPr>
            </a:lvl9pPr>
            <a:extLst/>
          </a:lstStyle>
          <a:p>
            <a:pPr algn="ctr">
              <a:defRPr/>
            </a:pPr>
            <a:r>
              <a:rPr kumimoji="0" lang="zh-TW" altLang="en-US" sz="5400" dirty="0">
                <a:solidFill>
                  <a:srgbClr val="FF0000"/>
                </a:solidFill>
              </a:rPr>
              <a:t>請繼續給予用心</a:t>
            </a:r>
            <a:r>
              <a:rPr kumimoji="0" lang="zh-TW" altLang="en-US" sz="5400" dirty="0" smtClean="0">
                <a:solidFill>
                  <a:srgbClr val="FF0000"/>
                </a:solidFill>
              </a:rPr>
              <a:t>的新</a:t>
            </a:r>
            <a:r>
              <a:rPr kumimoji="0" lang="zh-TW" altLang="en-US" sz="5400" dirty="0">
                <a:solidFill>
                  <a:srgbClr val="FF0000"/>
                </a:solidFill>
              </a:rPr>
              <a:t>市</a:t>
            </a:r>
            <a:r>
              <a:rPr kumimoji="0" lang="zh-TW" altLang="en-US" sz="5400" dirty="0" smtClean="0">
                <a:solidFill>
                  <a:srgbClr val="FF0000"/>
                </a:solidFill>
              </a:rPr>
              <a:t>團隊</a:t>
            </a:r>
            <a:r>
              <a:rPr kumimoji="0" lang="zh-TW" altLang="en-US" sz="5400" dirty="0">
                <a:solidFill>
                  <a:srgbClr val="FF0000"/>
                </a:solidFill>
              </a:rPr>
              <a:t>鼓勵</a:t>
            </a:r>
          </a:p>
        </p:txBody>
      </p:sp>
    </p:spTree>
    <p:extLst>
      <p:ext uri="{BB962C8B-B14F-4D97-AF65-F5344CB8AC3E}">
        <p14:creationId xmlns:p14="http://schemas.microsoft.com/office/powerpoint/2010/main" val="1785648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defRPr/>
            </a:pPr>
            <a:r>
              <a:rPr lang="zh-TW" altLang="en-US" dirty="0" smtClean="0"/>
              <a:t>校長行動英語聊天室</a:t>
            </a:r>
            <a:r>
              <a:rPr lang="en-US" altLang="zh-TW" dirty="0" smtClean="0"/>
              <a:t>(</a:t>
            </a:r>
            <a:r>
              <a:rPr lang="zh-TW" altLang="en-US" dirty="0" smtClean="0"/>
              <a:t>特別來賓 </a:t>
            </a:r>
            <a:r>
              <a:rPr lang="en-US" altLang="zh-TW" dirty="0" smtClean="0"/>
              <a:t>)</a:t>
            </a:r>
            <a:br>
              <a:rPr lang="en-US" altLang="zh-TW" dirty="0" smtClean="0"/>
            </a:br>
            <a:r>
              <a:rPr lang="zh-TW" altLang="en-US" dirty="0" smtClean="0">
                <a:solidFill>
                  <a:srgbClr val="FF0000"/>
                </a:solidFill>
              </a:rPr>
              <a:t>丹麥國際</a:t>
            </a:r>
            <a:r>
              <a:rPr lang="zh-TW" altLang="en-US" dirty="0">
                <a:solidFill>
                  <a:srgbClr val="FF0000"/>
                </a:solidFill>
              </a:rPr>
              <a:t>志</a:t>
            </a:r>
            <a:r>
              <a:rPr lang="zh-TW" altLang="en-US" dirty="0" smtClean="0">
                <a:solidFill>
                  <a:srgbClr val="FF0000"/>
                </a:solidFill>
              </a:rPr>
              <a:t>工</a:t>
            </a:r>
            <a:r>
              <a:rPr lang="en-US" altLang="zh-TW" dirty="0" smtClean="0">
                <a:solidFill>
                  <a:srgbClr val="FF0000"/>
                </a:solidFill>
              </a:rPr>
              <a:t>Astrid</a:t>
            </a:r>
            <a:endParaRPr lang="zh-TW" altLang="en-US" dirty="0">
              <a:solidFill>
                <a:srgbClr val="FF0000"/>
              </a:solidFill>
            </a:endParaRPr>
          </a:p>
        </p:txBody>
      </p:sp>
      <p:pic>
        <p:nvPicPr>
          <p:cNvPr id="57347"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27423" y="1755842"/>
            <a:ext cx="8634621" cy="4858966"/>
          </a:xfrm>
        </p:spPr>
      </p:pic>
    </p:spTree>
    <p:extLst>
      <p:ext uri="{BB962C8B-B14F-4D97-AF65-F5344CB8AC3E}">
        <p14:creationId xmlns:p14="http://schemas.microsoft.com/office/powerpoint/2010/main" val="2573432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43200" y="76200"/>
            <a:ext cx="7715250" cy="1341438"/>
          </a:xfrm>
        </p:spPr>
        <p:txBody>
          <a:bodyPr>
            <a:noAutofit/>
          </a:bodyPr>
          <a:lstStyle/>
          <a:p>
            <a:pPr algn="ctr">
              <a:defRPr/>
            </a:pPr>
            <a:r>
              <a:rPr lang="zh-TW" altLang="en-US" sz="4800" b="1" dirty="0">
                <a:solidFill>
                  <a:srgbClr val="7030A0"/>
                </a:solidFill>
              </a:rPr>
              <a:t>新市 新視 </a:t>
            </a:r>
            <a:r>
              <a:rPr lang="zh-TW" altLang="en-US" sz="4800" b="1" dirty="0"/>
              <a:t>視野有廣度</a:t>
            </a:r>
            <a:r>
              <a:rPr lang="en-US" altLang="zh-TW" sz="4800" b="1" dirty="0"/>
              <a:t/>
            </a:r>
            <a:br>
              <a:rPr lang="en-US" altLang="zh-TW" sz="4800" b="1" dirty="0"/>
            </a:br>
            <a:r>
              <a:rPr lang="en-US" altLang="zh-TW" sz="4800" b="1" dirty="0"/>
              <a:t>(</a:t>
            </a:r>
            <a:r>
              <a:rPr lang="zh-TW" altLang="en-US" sz="4800" b="1" dirty="0"/>
              <a:t>國際交流</a:t>
            </a:r>
            <a:r>
              <a:rPr lang="en-US" altLang="zh-TW" sz="4800" b="1" dirty="0"/>
              <a:t>-</a:t>
            </a:r>
            <a:r>
              <a:rPr lang="zh-TW" altLang="en-US" sz="4800" b="1" dirty="0"/>
              <a:t>丹麥</a:t>
            </a:r>
            <a:r>
              <a:rPr lang="en-US" altLang="zh-TW" sz="4800" b="1" dirty="0"/>
              <a:t>)</a:t>
            </a:r>
            <a:endParaRPr lang="zh-TW" altLang="en-US" sz="4800" dirty="0"/>
          </a:p>
        </p:txBody>
      </p:sp>
      <p:pic>
        <p:nvPicPr>
          <p:cNvPr id="58371"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66975" y="1600201"/>
            <a:ext cx="8020050" cy="4513263"/>
          </a:xfrm>
        </p:spPr>
      </p:pic>
    </p:spTree>
    <p:extLst>
      <p:ext uri="{BB962C8B-B14F-4D97-AF65-F5344CB8AC3E}">
        <p14:creationId xmlns:p14="http://schemas.microsoft.com/office/powerpoint/2010/main" val="3904334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48798" y="365125"/>
            <a:ext cx="8911687" cy="787400"/>
          </a:xfrm>
        </p:spPr>
        <p:txBody>
          <a:bodyPr/>
          <a:lstStyle/>
          <a:p>
            <a:pPr algn="ctr"/>
            <a:r>
              <a:rPr lang="zh-TW" altLang="en-US" sz="6000" dirty="0" smtClean="0">
                <a:solidFill>
                  <a:srgbClr val="FF0000"/>
                </a:solidFill>
              </a:rPr>
              <a:t>大綱</a:t>
            </a:r>
            <a:r>
              <a:rPr lang="en-US" altLang="zh-TW" sz="6000" dirty="0" smtClean="0">
                <a:solidFill>
                  <a:srgbClr val="FF0000"/>
                </a:solidFill>
              </a:rPr>
              <a:t>(</a:t>
            </a:r>
            <a:r>
              <a:rPr lang="zh-TW" altLang="en-US" sz="6000" dirty="0" smtClean="0">
                <a:solidFill>
                  <a:srgbClr val="FF0000"/>
                </a:solidFill>
              </a:rPr>
              <a:t>第一部分</a:t>
            </a:r>
            <a:r>
              <a:rPr lang="en-US" altLang="zh-TW" sz="6000" dirty="0" smtClean="0">
                <a:solidFill>
                  <a:srgbClr val="FF0000"/>
                </a:solidFill>
              </a:rPr>
              <a:t>)</a:t>
            </a:r>
            <a:endParaRPr lang="zh-TW" altLang="en-US" sz="6000" dirty="0">
              <a:solidFill>
                <a:srgbClr val="FF0000"/>
              </a:solidFill>
            </a:endParaRPr>
          </a:p>
        </p:txBody>
      </p:sp>
      <p:sp>
        <p:nvSpPr>
          <p:cNvPr id="3" name="內容版面配置區 2"/>
          <p:cNvSpPr>
            <a:spLocks noGrp="1"/>
          </p:cNvSpPr>
          <p:nvPr>
            <p:ph idx="1"/>
          </p:nvPr>
        </p:nvSpPr>
        <p:spPr>
          <a:xfrm>
            <a:off x="1311275" y="1692613"/>
            <a:ext cx="10254911" cy="4786007"/>
          </a:xfrm>
        </p:spPr>
        <p:txBody>
          <a:bodyPr/>
          <a:lstStyle/>
          <a:p>
            <a:r>
              <a:rPr lang="zh-TW" altLang="en-US" sz="4400" b="1" dirty="0" smtClean="0"/>
              <a:t>政策背景與目標說明</a:t>
            </a:r>
            <a:endParaRPr lang="en-US" altLang="zh-TW" sz="4400" b="1" dirty="0" smtClean="0"/>
          </a:p>
          <a:p>
            <a:r>
              <a:rPr lang="zh-TW" altLang="en-US" sz="4400" b="1" dirty="0" smtClean="0"/>
              <a:t>適性入學管道</a:t>
            </a:r>
            <a:r>
              <a:rPr lang="zh-TW" altLang="en-US" sz="4400" b="1" dirty="0"/>
              <a:t>簡介</a:t>
            </a:r>
            <a:endParaRPr lang="en-US" altLang="zh-TW" sz="4400" b="1" dirty="0" smtClean="0"/>
          </a:p>
          <a:p>
            <a:r>
              <a:rPr lang="zh-TW" altLang="en-US" sz="4400" b="1" dirty="0" smtClean="0">
                <a:solidFill>
                  <a:schemeClr val="tx1"/>
                </a:solidFill>
              </a:rPr>
              <a:t>免試就學區</a:t>
            </a:r>
            <a:endParaRPr lang="en-US" altLang="zh-TW" sz="4400" b="1" dirty="0" smtClean="0">
              <a:solidFill>
                <a:schemeClr val="tx1"/>
              </a:solidFill>
            </a:endParaRPr>
          </a:p>
          <a:p>
            <a:r>
              <a:rPr lang="zh-TW" altLang="en-US" sz="4400" b="1" dirty="0" smtClean="0">
                <a:solidFill>
                  <a:schemeClr val="tx1"/>
                </a:solidFill>
              </a:rPr>
              <a:t>高中職免試入學超額比序</a:t>
            </a:r>
            <a:endParaRPr lang="en-US" altLang="zh-TW" sz="4400" b="1" dirty="0" smtClean="0">
              <a:solidFill>
                <a:schemeClr val="tx1"/>
              </a:solidFill>
            </a:endParaRPr>
          </a:p>
          <a:p>
            <a:r>
              <a:rPr lang="zh-TW" altLang="en-US" sz="4400" b="1" dirty="0" smtClean="0"/>
              <a:t>教育會考</a:t>
            </a:r>
            <a:endParaRPr lang="en-US" altLang="zh-TW" sz="4400" b="1" dirty="0" smtClean="0"/>
          </a:p>
          <a:p>
            <a:r>
              <a:rPr lang="zh-TW" altLang="en-US" sz="4400" b="1" dirty="0" smtClean="0"/>
              <a:t>志願選填</a:t>
            </a:r>
            <a:endParaRPr lang="en-US" altLang="zh-TW" sz="4400" b="1" dirty="0" smtClean="0"/>
          </a:p>
          <a:p>
            <a:pPr marL="0" indent="0">
              <a:buNone/>
            </a:pPr>
            <a:endParaRPr lang="en-US" altLang="zh-TW" dirty="0" smtClean="0"/>
          </a:p>
          <a:p>
            <a:endParaRPr lang="zh-TW" altLang="en-US" dirty="0"/>
          </a:p>
        </p:txBody>
      </p:sp>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17</a:t>
            </a:fld>
            <a:endParaRPr lang="zh-TW" altLang="en-US"/>
          </a:p>
        </p:txBody>
      </p:sp>
    </p:spTree>
    <p:extLst>
      <p:ext uri="{BB962C8B-B14F-4D97-AF65-F5344CB8AC3E}">
        <p14:creationId xmlns:p14="http://schemas.microsoft.com/office/powerpoint/2010/main" val="3525173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13"/>
          <p:cNvSpPr>
            <a:spLocks noChangeArrowheads="1"/>
          </p:cNvSpPr>
          <p:nvPr/>
        </p:nvSpPr>
        <p:spPr bwMode="auto">
          <a:xfrm>
            <a:off x="4343400" y="1419225"/>
            <a:ext cx="3638550" cy="3486150"/>
          </a:xfrm>
          <a:prstGeom prst="ellipse">
            <a:avLst/>
          </a:prstGeom>
          <a:solidFill>
            <a:srgbClr val="FFFF00">
              <a:alpha val="47842"/>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5" name="Oval 14"/>
          <p:cNvSpPr>
            <a:spLocks noChangeArrowheads="1"/>
          </p:cNvSpPr>
          <p:nvPr/>
        </p:nvSpPr>
        <p:spPr bwMode="auto">
          <a:xfrm>
            <a:off x="3143250" y="2870200"/>
            <a:ext cx="3635375" cy="3589338"/>
          </a:xfrm>
          <a:prstGeom prst="ellipse">
            <a:avLst/>
          </a:prstGeom>
          <a:solidFill>
            <a:srgbClr val="FF99CC">
              <a:alpha val="5411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6" name="Oval 15"/>
          <p:cNvSpPr>
            <a:spLocks noChangeArrowheads="1"/>
          </p:cNvSpPr>
          <p:nvPr/>
        </p:nvSpPr>
        <p:spPr bwMode="auto">
          <a:xfrm>
            <a:off x="5430838" y="2870200"/>
            <a:ext cx="3635375" cy="3589338"/>
          </a:xfrm>
          <a:prstGeom prst="ellipse">
            <a:avLst/>
          </a:prstGeom>
          <a:solidFill>
            <a:srgbClr val="66FF33">
              <a:alpha val="4313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7" name="Text Box 16"/>
          <p:cNvSpPr txBox="1">
            <a:spLocks noChangeArrowheads="1"/>
          </p:cNvSpPr>
          <p:nvPr/>
        </p:nvSpPr>
        <p:spPr bwMode="auto">
          <a:xfrm>
            <a:off x="3143250" y="4649788"/>
            <a:ext cx="236696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提升中小學</a:t>
            </a:r>
          </a:p>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教育品質</a:t>
            </a:r>
          </a:p>
        </p:txBody>
      </p:sp>
      <p:sp>
        <p:nvSpPr>
          <p:cNvPr id="69638" name="Text Box 17"/>
          <p:cNvSpPr txBox="1">
            <a:spLocks noChangeArrowheads="1"/>
          </p:cNvSpPr>
          <p:nvPr/>
        </p:nvSpPr>
        <p:spPr bwMode="auto">
          <a:xfrm>
            <a:off x="5159375" y="1770063"/>
            <a:ext cx="20891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成就</a:t>
            </a:r>
          </a:p>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每一位孩子 </a:t>
            </a:r>
          </a:p>
        </p:txBody>
      </p:sp>
      <p:sp>
        <p:nvSpPr>
          <p:cNvPr id="69639" name="Text Box 18"/>
          <p:cNvSpPr txBox="1">
            <a:spLocks noChangeArrowheads="1"/>
          </p:cNvSpPr>
          <p:nvPr/>
        </p:nvSpPr>
        <p:spPr bwMode="auto">
          <a:xfrm>
            <a:off x="6816725" y="4722813"/>
            <a:ext cx="18256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厚植國家</a:t>
            </a:r>
          </a:p>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競爭力 </a:t>
            </a:r>
          </a:p>
        </p:txBody>
      </p:sp>
      <p:sp>
        <p:nvSpPr>
          <p:cNvPr id="69640" name="Text Box 19"/>
          <p:cNvSpPr txBox="1">
            <a:spLocks noChangeArrowheads="1"/>
          </p:cNvSpPr>
          <p:nvPr/>
        </p:nvSpPr>
        <p:spPr bwMode="auto">
          <a:xfrm>
            <a:off x="5448300" y="371633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30000"/>
              </a:spcBef>
              <a:buClrTx/>
              <a:buFontTx/>
              <a:buNone/>
            </a:pPr>
            <a:r>
              <a:rPr kumimoji="0" lang="zh-TW" altLang="en-US" sz="2400" b="1">
                <a:solidFill>
                  <a:srgbClr val="7030A0"/>
                </a:solidFill>
                <a:latin typeface="微軟正黑體" panose="020B0604030504040204" pitchFamily="34" charset="-120"/>
              </a:rPr>
              <a:t>十二年國民基本教育</a:t>
            </a:r>
          </a:p>
        </p:txBody>
      </p:sp>
      <p:sp>
        <p:nvSpPr>
          <p:cNvPr id="10" name="矩形 9"/>
          <p:cNvSpPr/>
          <p:nvPr/>
        </p:nvSpPr>
        <p:spPr>
          <a:xfrm>
            <a:off x="1824038" y="314325"/>
            <a:ext cx="9144000"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b="1" dirty="0">
                <a:solidFill>
                  <a:schemeClr val="bg1"/>
                </a:solidFill>
                <a:latin typeface="微軟正黑體" panose="020B0604030504040204" pitchFamily="34" charset="-120"/>
              </a:rPr>
              <a:t>十二年國民基本教育的三大願景</a:t>
            </a:r>
            <a:r>
              <a:rPr kumimoji="0" lang="zh-TW" altLang="en-US" sz="4400" b="1" dirty="0">
                <a:solidFill>
                  <a:schemeClr val="bg1"/>
                </a:solidFill>
                <a:latin typeface="標楷體" pitchFamily="65" charset="-120"/>
                <a:ea typeface="標楷體" pitchFamily="65" charset="-120"/>
              </a:rPr>
              <a:t> </a:t>
            </a:r>
          </a:p>
        </p:txBody>
      </p:sp>
      <p:sp>
        <p:nvSpPr>
          <p:cNvPr id="696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0F400E-1C1F-442B-BFDA-969081AD7EBA}" type="slidenum">
              <a:rPr kumimoji="0" lang="zh-TW" altLang="en-US" smtClean="0">
                <a:solidFill>
                  <a:srgbClr val="FEFFFF"/>
                </a:solidFill>
                <a:latin typeface="Century Gothic" panose="020B0502020202020204" pitchFamily="34" charset="0"/>
              </a:rPr>
              <a:pPr/>
              <a:t>18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61697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2006600"/>
            <a:ext cx="9661525" cy="3970338"/>
          </a:xfrm>
          <a:prstGeom prst="rect">
            <a:avLst/>
          </a:prstGeom>
        </p:spPr>
        <p:txBody>
          <a:bodyPr>
            <a:spAutoFit/>
          </a:bodyPr>
          <a:lstStyle/>
          <a:p>
            <a:pPr marL="1028700" lvl="1" indent="-571500" eaLnBrk="1" hangingPunct="1">
              <a:buFont typeface="Wingdings" panose="05000000000000000000" pitchFamily="2" charset="2"/>
              <a:buChar char="u"/>
              <a:defRPr/>
            </a:pPr>
            <a:r>
              <a:rPr lang="zh-TW" altLang="en-US" sz="3600" b="1" dirty="0">
                <a:solidFill>
                  <a:srgbClr val="FF0000"/>
                </a:solidFill>
                <a:latin typeface="華康魏碑體" panose="03000709000000000000" pitchFamily="65" charset="-120"/>
                <a:ea typeface="華康魏碑體" panose="03000709000000000000" pitchFamily="65" charset="-120"/>
                <a:cs typeface="微軟正黑體"/>
              </a:rPr>
              <a:t>少子女化的浪潮─學生才是學習的主體</a:t>
            </a:r>
            <a:endParaRPr lang="en-US" altLang="zh-TW" sz="3600" b="1" dirty="0">
              <a:solidFill>
                <a:srgbClr val="FF000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8000"/>
                </a:solidFill>
                <a:latin typeface="華康魏碑體" panose="03000709000000000000" pitchFamily="65" charset="-120"/>
                <a:ea typeface="華康魏碑體" panose="03000709000000000000" pitchFamily="65" charset="-120"/>
                <a:cs typeface="微軟正黑體"/>
              </a:rPr>
              <a:t>義務教育的內涵─引導國中小教學正常化及分數的意涵</a:t>
            </a:r>
            <a:endParaRPr lang="en-US" altLang="zh-TW" sz="3600" b="1" dirty="0">
              <a:solidFill>
                <a:srgbClr val="00800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70C0"/>
                </a:solidFill>
                <a:latin typeface="華康魏碑體" panose="03000709000000000000" pitchFamily="65" charset="-120"/>
                <a:ea typeface="華康魏碑體" panose="03000709000000000000" pitchFamily="65" charset="-120"/>
                <a:cs typeface="微軟正黑體"/>
              </a:rPr>
              <a:t>提昇國民素養的國民基本教育─自願入學非強迫</a:t>
            </a:r>
            <a:endParaRPr lang="en-US" altLang="zh-TW" sz="3600" b="1" dirty="0">
              <a:solidFill>
                <a:srgbClr val="0070C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C00000"/>
                </a:solidFill>
                <a:latin typeface="華康魏碑體" panose="03000709000000000000" pitchFamily="65" charset="-120"/>
                <a:ea typeface="華康魏碑體" panose="03000709000000000000" pitchFamily="65" charset="-120"/>
                <a:cs typeface="微軟正黑體"/>
              </a:rPr>
              <a:t>成就每一個孩子─適性、揚才</a:t>
            </a:r>
            <a:endParaRPr lang="en-US" altLang="zh-TW" sz="3600" b="1" dirty="0">
              <a:solidFill>
                <a:srgbClr val="C00000"/>
              </a:solidFill>
              <a:latin typeface="華康魏碑體" panose="03000709000000000000" pitchFamily="65" charset="-120"/>
              <a:ea typeface="華康魏碑體" panose="03000709000000000000" pitchFamily="65" charset="-120"/>
              <a:cs typeface="微軟正黑體"/>
            </a:endParaRPr>
          </a:p>
          <a:p>
            <a:pPr lvl="1" indent="530225" eaLnBrk="1" hangingPunct="1">
              <a:defRPr/>
            </a:pPr>
            <a:r>
              <a:rPr lang="en-US" altLang="zh-TW" sz="3600" b="1" dirty="0">
                <a:solidFill>
                  <a:srgbClr val="C00000"/>
                </a:solidFill>
                <a:latin typeface="華康魏碑體" panose="03000709000000000000" pitchFamily="65" charset="-120"/>
                <a:ea typeface="華康魏碑體" panose="03000709000000000000" pitchFamily="65" charset="-120"/>
                <a:cs typeface="微軟正黑體"/>
              </a:rPr>
              <a:t>【</a:t>
            </a:r>
            <a:r>
              <a:rPr lang="zh-TW" altLang="en-US" sz="3600" b="1" dirty="0">
                <a:solidFill>
                  <a:srgbClr val="C00000"/>
                </a:solidFill>
                <a:latin typeface="華康魏碑體" panose="03000709000000000000" pitchFamily="65" charset="-120"/>
                <a:ea typeface="華康魏碑體" panose="03000709000000000000" pitchFamily="65" charset="-120"/>
                <a:cs typeface="微軟正黑體"/>
              </a:rPr>
              <a:t>愛其所選、選其所愛</a:t>
            </a:r>
            <a:r>
              <a:rPr lang="en-US" altLang="zh-TW" sz="3600" b="1" dirty="0">
                <a:solidFill>
                  <a:srgbClr val="C00000"/>
                </a:solidFill>
                <a:latin typeface="華康魏碑體" panose="03000709000000000000" pitchFamily="65" charset="-120"/>
                <a:ea typeface="華康魏碑體" panose="03000709000000000000" pitchFamily="65" charset="-120"/>
                <a:cs typeface="微軟正黑體"/>
              </a:rPr>
              <a:t>】</a:t>
            </a:r>
            <a:endParaRPr lang="zh-TW" altLang="en-US" sz="3600" b="1" dirty="0">
              <a:solidFill>
                <a:srgbClr val="C00000"/>
              </a:solidFill>
              <a:latin typeface="華康魏碑體" panose="03000709000000000000" pitchFamily="65" charset="-120"/>
              <a:ea typeface="華康魏碑體" panose="03000709000000000000" pitchFamily="65" charset="-120"/>
              <a:cs typeface="微軟正黑體"/>
            </a:endParaRPr>
          </a:p>
        </p:txBody>
      </p:sp>
      <p:sp>
        <p:nvSpPr>
          <p:cNvPr id="4" name="矩形 3"/>
          <p:cNvSpPr/>
          <p:nvPr/>
        </p:nvSpPr>
        <p:spPr>
          <a:xfrm>
            <a:off x="1782763" y="573088"/>
            <a:ext cx="9144000"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800" b="1" dirty="0">
                <a:latin typeface="微軟正黑體" panose="020B0604030504040204" pitchFamily="34" charset="-120"/>
              </a:rPr>
              <a:t>十二年國民基本教育的理念</a:t>
            </a:r>
            <a:endParaRPr lang="en-US" altLang="zh-TW" sz="4800" b="1" dirty="0">
              <a:latin typeface="微軟正黑體" panose="020B0604030504040204" pitchFamily="34" charset="-120"/>
            </a:endParaRPr>
          </a:p>
        </p:txBody>
      </p:sp>
      <p:sp>
        <p:nvSpPr>
          <p:cNvPr id="716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1DA09E7-DED5-4186-92A2-F5648717F42D}" type="slidenum">
              <a:rPr kumimoji="0" lang="zh-TW" altLang="en-US" smtClean="0">
                <a:solidFill>
                  <a:srgbClr val="FEFFFF"/>
                </a:solidFill>
                <a:latin typeface="Century Gothic" panose="020B0502020202020204" pitchFamily="34" charset="0"/>
              </a:rPr>
              <a:pPr/>
              <a:t>19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566950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6000" dirty="0"/>
              <a:t>重要</a:t>
            </a:r>
            <a:r>
              <a:rPr lang="zh-TW" altLang="en-US" sz="6000" dirty="0" smtClean="0"/>
              <a:t>附件資料說明</a:t>
            </a:r>
            <a:endParaRPr lang="zh-TW" altLang="en-US" sz="6000" dirty="0"/>
          </a:p>
        </p:txBody>
      </p:sp>
      <p:sp>
        <p:nvSpPr>
          <p:cNvPr id="3" name="內容版面配置區 2"/>
          <p:cNvSpPr>
            <a:spLocks noGrp="1"/>
          </p:cNvSpPr>
          <p:nvPr>
            <p:ph idx="1"/>
          </p:nvPr>
        </p:nvSpPr>
        <p:spPr>
          <a:xfrm>
            <a:off x="1653702" y="1585608"/>
            <a:ext cx="9354799" cy="5058383"/>
          </a:xfrm>
        </p:spPr>
        <p:txBody>
          <a:bodyPr/>
          <a:lstStyle/>
          <a:p>
            <a:r>
              <a:rPr lang="zh-TW" altLang="en-US" sz="4400" b="1" dirty="0" smtClean="0">
                <a:solidFill>
                  <a:srgbClr val="FF0000"/>
                </a:solidFill>
              </a:rPr>
              <a:t>高中職免試</a:t>
            </a:r>
            <a:r>
              <a:rPr lang="zh-TW" altLang="en-US" sz="4400" dirty="0" smtClean="0"/>
              <a:t>入學超額比序項目</a:t>
            </a:r>
            <a:r>
              <a:rPr lang="zh-TW" altLang="en-US" sz="4400" dirty="0"/>
              <a:t>表</a:t>
            </a:r>
            <a:endParaRPr lang="en-US" altLang="zh-TW" sz="4400" dirty="0" smtClean="0"/>
          </a:p>
          <a:p>
            <a:r>
              <a:rPr lang="zh-TW" altLang="en-US" sz="4400" b="1" dirty="0" smtClean="0">
                <a:solidFill>
                  <a:srgbClr val="FF0000"/>
                </a:solidFill>
              </a:rPr>
              <a:t>五專免試</a:t>
            </a:r>
            <a:r>
              <a:rPr lang="zh-TW" altLang="en-US" sz="4400" dirty="0" smtClean="0"/>
              <a:t>入學超額比</a:t>
            </a:r>
            <a:r>
              <a:rPr lang="zh-TW" altLang="en-US" sz="4400" dirty="0"/>
              <a:t>序項目表</a:t>
            </a:r>
            <a:endParaRPr lang="en-US" altLang="zh-TW" sz="4400" dirty="0" smtClean="0"/>
          </a:p>
          <a:p>
            <a:r>
              <a:rPr lang="zh-TW" altLang="en-US" sz="4400" b="1" dirty="0" smtClean="0">
                <a:solidFill>
                  <a:srgbClr val="FF0000"/>
                </a:solidFill>
              </a:rPr>
              <a:t>五專優先免試</a:t>
            </a:r>
            <a:r>
              <a:rPr lang="zh-TW" altLang="en-US" sz="4400" dirty="0" smtClean="0"/>
              <a:t>超額比</a:t>
            </a:r>
            <a:r>
              <a:rPr lang="zh-TW" altLang="en-US" sz="4400" dirty="0"/>
              <a:t>序項目</a:t>
            </a:r>
            <a:r>
              <a:rPr lang="zh-TW" altLang="en-US" sz="4400" dirty="0" smtClean="0"/>
              <a:t>表</a:t>
            </a:r>
            <a:endParaRPr lang="en-US" altLang="zh-TW" sz="4400" dirty="0" smtClean="0"/>
          </a:p>
          <a:p>
            <a:r>
              <a:rPr lang="zh-TW" altLang="en-US" sz="4400" b="1" dirty="0" smtClean="0">
                <a:solidFill>
                  <a:srgbClr val="FF0000"/>
                </a:solidFill>
              </a:rPr>
              <a:t>升學進路參考表</a:t>
            </a:r>
            <a:endParaRPr lang="en-US" altLang="zh-TW" sz="4400" b="1" dirty="0" smtClean="0">
              <a:solidFill>
                <a:srgbClr val="FF0000"/>
              </a:solidFill>
            </a:endParaRPr>
          </a:p>
          <a:p>
            <a:r>
              <a:rPr lang="zh-TW" altLang="en-US" sz="4400" b="1" dirty="0" smtClean="0">
                <a:solidFill>
                  <a:srgbClr val="FF0000"/>
                </a:solidFill>
              </a:rPr>
              <a:t>特別提</a:t>
            </a:r>
            <a:r>
              <a:rPr lang="zh-TW" altLang="en-US" sz="4400" b="1" dirty="0">
                <a:solidFill>
                  <a:srgbClr val="FF0000"/>
                </a:solidFill>
              </a:rPr>
              <a:t>醒</a:t>
            </a:r>
          </a:p>
        </p:txBody>
      </p:sp>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2</a:t>
            </a:fld>
            <a:endParaRPr lang="zh-TW" altLang="en-US"/>
          </a:p>
        </p:txBody>
      </p:sp>
      <p:sp>
        <p:nvSpPr>
          <p:cNvPr id="6" name="文字方塊 5"/>
          <p:cNvSpPr txBox="1">
            <a:spLocks noChangeArrowheads="1"/>
          </p:cNvSpPr>
          <p:nvPr/>
        </p:nvSpPr>
        <p:spPr bwMode="auto">
          <a:xfrm>
            <a:off x="5515583" y="4727643"/>
            <a:ext cx="4299625" cy="1754326"/>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600" b="1" i="0" u="none" strike="noStrike" kern="1200" cap="none" spc="0" normalizeH="0" baseline="0" noProof="0" dirty="0" smtClean="0">
                <a:ln>
                  <a:noFill/>
                </a:ln>
                <a:solidFill>
                  <a:srgbClr val="FF0000"/>
                </a:solidFill>
                <a:effectLst/>
                <a:uLnTx/>
                <a:uFillTx/>
              </a:rPr>
              <a:t>107</a:t>
            </a:r>
            <a:r>
              <a:rPr kumimoji="1" lang="zh-TW" altLang="en-US" sz="3600" b="1" i="0" u="none" strike="noStrike" kern="1200" cap="none" spc="0" normalizeH="0" baseline="0" noProof="0" dirty="0" smtClean="0">
                <a:ln>
                  <a:noFill/>
                </a:ln>
                <a:solidFill>
                  <a:srgbClr val="FF0000"/>
                </a:solidFill>
                <a:effectLst/>
                <a:uLnTx/>
                <a:uFillTx/>
              </a:rPr>
              <a:t>年度</a:t>
            </a:r>
            <a:r>
              <a:rPr lang="zh-TW" altLang="en-US" sz="3600" b="1" dirty="0" smtClean="0">
                <a:solidFill>
                  <a:srgbClr val="FF0000"/>
                </a:solidFill>
              </a:rPr>
              <a:t>資料參考，</a:t>
            </a:r>
            <a:r>
              <a:rPr kumimoji="1" lang="en-US" altLang="zh-TW" sz="3600" b="1" i="0" u="none" strike="noStrike" kern="1200" cap="none" spc="0" normalizeH="0" baseline="0" noProof="0" dirty="0" smtClean="0">
                <a:ln>
                  <a:noFill/>
                </a:ln>
                <a:solidFill>
                  <a:srgbClr val="FF0000"/>
                </a:solidFill>
                <a:effectLst/>
                <a:uLnTx/>
                <a:uFillTx/>
              </a:rPr>
              <a:t>108</a:t>
            </a:r>
            <a:r>
              <a:rPr kumimoji="1" lang="zh-TW" altLang="en-US" sz="36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339752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sz="quarter" idx="1"/>
          </p:nvPr>
        </p:nvGraphicFramePr>
        <p:xfrm>
          <a:off x="1603260" y="1451992"/>
          <a:ext cx="8934808" cy="4941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1524000" y="9525"/>
            <a:ext cx="9144000" cy="90963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solidFill>
                  <a:schemeClr val="bg1"/>
                </a:solidFill>
                <a:effectLst>
                  <a:outerShdw blurRad="38100" dist="38100" dir="2700000" algn="tl">
                    <a:srgbClr val="000000">
                      <a:alpha val="43137"/>
                    </a:srgbClr>
                  </a:outerShdw>
                </a:effectLst>
                <a:latin typeface="微軟正黑體" panose="020B0604030504040204" pitchFamily="34" charset="-120"/>
              </a:rPr>
              <a:t>十二年國民基本教育重點</a:t>
            </a:r>
          </a:p>
        </p:txBody>
      </p:sp>
      <p:pic>
        <p:nvPicPr>
          <p:cNvPr id="72708"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98625" y="1922463"/>
            <a:ext cx="10223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2046288" y="3405188"/>
            <a:ext cx="10207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89100" y="4867275"/>
            <a:ext cx="10207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4DA45C8-AA18-4B4E-81EB-5E025DD0FE3C}" type="slidenum">
              <a:rPr kumimoji="0" lang="zh-TW" altLang="en-US" smtClean="0">
                <a:solidFill>
                  <a:srgbClr val="FEFFFF"/>
                </a:solidFill>
                <a:latin typeface="Century Gothic" panose="020B0502020202020204" pitchFamily="34" charset="0"/>
              </a:rPr>
              <a:pPr/>
              <a:t>20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130375899"/>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1" name="右大括弧 10"/>
          <p:cNvSpPr/>
          <p:nvPr/>
        </p:nvSpPr>
        <p:spPr>
          <a:xfrm>
            <a:off x="10528300" y="2084388"/>
            <a:ext cx="271463" cy="2071687"/>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2" name="文字方塊 11"/>
          <p:cNvSpPr txBox="1"/>
          <p:nvPr/>
        </p:nvSpPr>
        <p:spPr>
          <a:xfrm>
            <a:off x="11087468" y="1659841"/>
            <a:ext cx="576064" cy="3046988"/>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一</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次</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分</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發</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到</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位</a:t>
            </a:r>
          </a:p>
        </p:txBody>
      </p:sp>
      <p:sp>
        <p:nvSpPr>
          <p:cNvPr id="13" name="文字方塊 12"/>
          <p:cNvSpPr txBox="1"/>
          <p:nvPr/>
        </p:nvSpPr>
        <p:spPr>
          <a:xfrm>
            <a:off x="9601200" y="522974"/>
            <a:ext cx="2408405"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eaLnBrk="1" hangingPunct="1">
              <a:defRPr/>
            </a:pPr>
            <a:r>
              <a:rPr lang="zh-TW" altLang="en-US" b="1" dirty="0">
                <a:solidFill>
                  <a:schemeClr val="bg1"/>
                </a:solidFill>
                <a:latin typeface="微軟正黑體" panose="020B0604030504040204" pitchFamily="34" charset="-120"/>
              </a:rPr>
              <a:t>術科</a:t>
            </a:r>
            <a:r>
              <a:rPr lang="zh-TW" altLang="en-US" b="1" dirty="0" smtClean="0">
                <a:solidFill>
                  <a:schemeClr val="bg1"/>
                </a:solidFill>
                <a:latin typeface="微軟正黑體" panose="020B0604030504040204" pitchFamily="34" charset="-120"/>
              </a:rPr>
              <a:t>測驗</a:t>
            </a:r>
            <a:endParaRPr lang="zh-TW" altLang="en-US" b="1" dirty="0">
              <a:solidFill>
                <a:srgbClr val="7030A0"/>
              </a:solidFill>
              <a:latin typeface="微軟正黑體" panose="020B0604030504040204" pitchFamily="34" charset="-120"/>
            </a:endParaRPr>
          </a:p>
        </p:txBody>
      </p:sp>
      <p:sp>
        <p:nvSpPr>
          <p:cNvPr id="14" name="文字方塊 13"/>
          <p:cNvSpPr txBox="1"/>
          <p:nvPr/>
        </p:nvSpPr>
        <p:spPr>
          <a:xfrm>
            <a:off x="9548812" y="1319213"/>
            <a:ext cx="2460793"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eaLnBrk="1" hangingPunct="1">
              <a:defRPr/>
            </a:pPr>
            <a:r>
              <a:rPr lang="zh-TW" altLang="en-US" b="1" dirty="0">
                <a:latin typeface="微軟正黑體" panose="020B0604030504040204" pitchFamily="34" charset="-120"/>
              </a:rPr>
              <a:t>學科</a:t>
            </a:r>
            <a:r>
              <a:rPr lang="zh-TW" altLang="en-US" b="1" dirty="0" smtClean="0">
                <a:latin typeface="微軟正黑體" panose="020B0604030504040204" pitchFamily="34" charset="-120"/>
              </a:rPr>
              <a:t>測驗</a:t>
            </a:r>
            <a:endParaRPr lang="zh-TW" altLang="en-US" b="1" dirty="0">
              <a:solidFill>
                <a:srgbClr val="7030A0"/>
              </a:solidFill>
              <a:latin typeface="微軟正黑體" panose="020B0604030504040204" pitchFamily="34" charset="-120"/>
            </a:endParaRPr>
          </a:p>
        </p:txBody>
      </p:sp>
      <p:cxnSp>
        <p:nvCxnSpPr>
          <p:cNvPr id="16" name="直線接點 15"/>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p:cNvCxnSpPr>
            <a:endCxn id="14" idx="1"/>
          </p:cNvCxnSpPr>
          <p:nvPr/>
        </p:nvCxnSpPr>
        <p:spPr>
          <a:xfrm flipV="1">
            <a:off x="9228138" y="1503879"/>
            <a:ext cx="320674" cy="56636"/>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74790"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747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ED61AAA-FC28-4E7C-A9F4-A151777B6B31}" type="slidenum">
              <a:rPr kumimoji="0" lang="zh-TW" altLang="en-US" smtClean="0">
                <a:solidFill>
                  <a:srgbClr val="FEFFFF"/>
                </a:solidFill>
                <a:latin typeface="Century Gothic" panose="020B0502020202020204" pitchFamily="34" charset="0"/>
              </a:rPr>
              <a:pPr/>
              <a:t>21</a:t>
            </a:fld>
            <a:endParaRPr kumimoji="0" lang="zh-TW" altLang="en-US" smtClean="0">
              <a:solidFill>
                <a:srgbClr val="FEFFFF"/>
              </a:solidFill>
              <a:latin typeface="Century Gothic" panose="020B0502020202020204" pitchFamily="34" charset="0"/>
            </a:endParaRPr>
          </a:p>
        </p:txBody>
      </p:sp>
      <p:sp>
        <p:nvSpPr>
          <p:cNvPr id="34" name="圓角矩形 33"/>
          <p:cNvSpPr/>
          <p:nvPr/>
        </p:nvSpPr>
        <p:spPr>
          <a:xfrm>
            <a:off x="11370688" y="4989530"/>
            <a:ext cx="817124" cy="41828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New</a:t>
            </a:r>
            <a:endParaRPr lang="zh-TW" altLang="en-US" dirty="0"/>
          </a:p>
        </p:txBody>
      </p:sp>
      <p:sp>
        <p:nvSpPr>
          <p:cNvPr id="35" name="圓角矩形 34"/>
          <p:cNvSpPr/>
          <p:nvPr/>
        </p:nvSpPr>
        <p:spPr>
          <a:xfrm>
            <a:off x="11370688" y="5478403"/>
            <a:ext cx="817124" cy="41828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New</a:t>
            </a:r>
            <a:endParaRPr lang="zh-TW" altLang="en-US" dirty="0"/>
          </a:p>
        </p:txBody>
      </p:sp>
    </p:spTree>
    <p:extLst>
      <p:ext uri="{BB962C8B-B14F-4D97-AF65-F5344CB8AC3E}">
        <p14:creationId xmlns:p14="http://schemas.microsoft.com/office/powerpoint/2010/main" val="3278990035"/>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smtClean="0">
                          <a:solidFill>
                            <a:srgbClr val="FFFF00"/>
                          </a:solidFill>
                          <a:latin typeface="華康魏碑體" panose="03000709000000000000" pitchFamily="65" charset="-120"/>
                          <a:ea typeface="華康魏碑體" panose="03000709000000000000" pitchFamily="65" charset="-120"/>
                        </a:rPr>
                        <a:t>入學方式</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tc>
                  <a:txBody>
                    <a:bodyPr/>
                    <a:lstStyle/>
                    <a:p>
                      <a:pPr algn="ctr"/>
                      <a:r>
                        <a:rPr lang="zh-TW" altLang="en-US" sz="4000" b="0" dirty="0" smtClean="0">
                          <a:solidFill>
                            <a:srgbClr val="FFFF00"/>
                          </a:solidFill>
                          <a:latin typeface="華康魏碑體" panose="03000709000000000000" pitchFamily="65" charset="-120"/>
                          <a:ea typeface="華康魏碑體" panose="03000709000000000000" pitchFamily="65" charset="-120"/>
                        </a:rPr>
                        <a:t>內  涵</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tc>
                  <a:txBody>
                    <a:bodyPr/>
                    <a:lstStyle/>
                    <a:p>
                      <a:pPr algn="ctr"/>
                      <a:r>
                        <a:rPr lang="zh-TW" altLang="en-US" sz="4000" b="0" dirty="0" smtClean="0">
                          <a:solidFill>
                            <a:srgbClr val="FFFF00"/>
                          </a:solidFill>
                          <a:latin typeface="華康魏碑體" panose="03000709000000000000" pitchFamily="65" charset="-120"/>
                          <a:ea typeface="華康魏碑體" panose="03000709000000000000" pitchFamily="65" charset="-120"/>
                        </a:rPr>
                        <a:t>操作策略</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免試入學</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適性引導</a:t>
                      </a:r>
                      <a:endParaRPr lang="en-US" altLang="zh-TW" sz="4400" b="0" dirty="0" smtClean="0">
                        <a:solidFill>
                          <a:srgbClr val="0080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就近入學</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高中職</a:t>
                      </a:r>
                      <a:endParaRPr lang="en-US" altLang="zh-TW" sz="4400" b="0" dirty="0" smtClean="0">
                        <a:solidFill>
                          <a:srgbClr val="0080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校校優質</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特色招生</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多元菁英</a:t>
                      </a:r>
                      <a:endParaRPr lang="en-US" altLang="zh-TW" sz="4400" b="0" dirty="0" smtClean="0">
                        <a:solidFill>
                          <a:srgbClr val="9933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特色選才</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高中職</a:t>
                      </a:r>
                      <a:endParaRPr lang="en-US" altLang="zh-TW" sz="4400" b="0" dirty="0" smtClean="0">
                        <a:solidFill>
                          <a:srgbClr val="9933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特色彰顯</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76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B0ADD8-0B00-48F6-9BC8-AD47DA9EAF7F}" type="slidenum">
              <a:rPr kumimoji="0" lang="zh-TW" altLang="en-US" smtClean="0">
                <a:solidFill>
                  <a:srgbClr val="FEFFFF"/>
                </a:solidFill>
                <a:latin typeface="Century Gothic" panose="020B0502020202020204" pitchFamily="34" charset="0"/>
              </a:rPr>
              <a:pPr/>
              <a:t>22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717741235"/>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665288"/>
            <a:ext cx="111807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A92141-9557-487B-B822-A09E0BB6CBAB}" type="slidenum">
              <a:rPr kumimoji="0" lang="zh-TW" altLang="en-US" smtClean="0">
                <a:solidFill>
                  <a:srgbClr val="FEFFFF"/>
                </a:solidFill>
                <a:latin typeface="Century Gothic" panose="020B0502020202020204" pitchFamily="34" charset="0"/>
              </a:rPr>
              <a:pPr/>
              <a:t>23</a:t>
            </a:fld>
            <a:endParaRPr kumimoji="0" lang="zh-TW" altLang="en-US" smtClean="0">
              <a:solidFill>
                <a:srgbClr val="FEFFFF"/>
              </a:solidFill>
              <a:latin typeface="Century Gothic" panose="020B0502020202020204" pitchFamily="34" charset="0"/>
            </a:endParaRPr>
          </a:p>
        </p:txBody>
      </p:sp>
      <p:sp>
        <p:nvSpPr>
          <p:cNvPr id="3" name="圓角矩形 2"/>
          <p:cNvSpPr/>
          <p:nvPr/>
        </p:nvSpPr>
        <p:spPr>
          <a:xfrm>
            <a:off x="3521413" y="2305455"/>
            <a:ext cx="8472791" cy="356032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216797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dirty="0">
                <a:solidFill>
                  <a:srgbClr val="FF0000"/>
                </a:solidFill>
                <a:latin typeface="標楷體" panose="03000509000000000000" pitchFamily="65" charset="-120"/>
                <a:ea typeface="標楷體" panose="03000509000000000000" pitchFamily="65" charset="-120"/>
              </a:rPr>
              <a:t>升學管道</a:t>
            </a:r>
            <a:r>
              <a:rPr kumimoji="0" lang="en-US" altLang="zh-TW" sz="4400" dirty="0">
                <a:solidFill>
                  <a:srgbClr val="FF0000"/>
                </a:solidFill>
                <a:latin typeface="標楷體" panose="03000509000000000000" pitchFamily="65" charset="-120"/>
                <a:ea typeface="標楷體" panose="03000509000000000000" pitchFamily="65" charset="-120"/>
              </a:rPr>
              <a:t>—</a:t>
            </a:r>
            <a:r>
              <a:rPr kumimoji="0" lang="zh-TW" altLang="en-US" sz="4400" b="1" dirty="0">
                <a:solidFill>
                  <a:srgbClr val="7030A0"/>
                </a:solidFill>
                <a:latin typeface="標楷體" panose="03000509000000000000" pitchFamily="65" charset="-120"/>
                <a:ea typeface="標楷體" panose="03000509000000000000" pitchFamily="65" charset="-120"/>
              </a:rPr>
              <a:t>學術傾向</a:t>
            </a:r>
          </a:p>
        </p:txBody>
      </p:sp>
      <p:graphicFrame>
        <p:nvGraphicFramePr>
          <p:cNvPr id="5" name="資料庫圖表 4"/>
          <p:cNvGraphicFramePr/>
          <p:nvPr>
            <p:extLst/>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C5B17D-4C14-4BB0-B10F-023EA98AC06A}" type="slidenum">
              <a:rPr kumimoji="0" lang="zh-TW" altLang="en-US" smtClean="0">
                <a:solidFill>
                  <a:srgbClr val="FEFFFF"/>
                </a:solidFill>
                <a:latin typeface="Century Gothic" panose="020B0502020202020204" pitchFamily="34" charset="0"/>
              </a:rPr>
              <a:pPr/>
              <a:t>24</a:t>
            </a:fld>
            <a:endParaRPr kumimoji="0" lang="zh-TW" altLang="en-US" smtClean="0">
              <a:solidFill>
                <a:srgbClr val="FEFFFF"/>
              </a:solidFill>
              <a:latin typeface="Century Gothic" panose="020B0502020202020204" pitchFamily="34" charset="0"/>
            </a:endParaRPr>
          </a:p>
        </p:txBody>
      </p:sp>
      <p:sp>
        <p:nvSpPr>
          <p:cNvPr id="3" name="圓角矩形 2"/>
          <p:cNvSpPr/>
          <p:nvPr/>
        </p:nvSpPr>
        <p:spPr>
          <a:xfrm>
            <a:off x="6459166" y="2653219"/>
            <a:ext cx="3813244" cy="105545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圓角矩形 3"/>
          <p:cNvSpPr/>
          <p:nvPr/>
        </p:nvSpPr>
        <p:spPr>
          <a:xfrm>
            <a:off x="10389704" y="2876004"/>
            <a:ext cx="1598578" cy="5836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7030A0"/>
                </a:solidFill>
              </a:rPr>
              <a:t>大部分同學</a:t>
            </a:r>
            <a:endParaRPr lang="zh-TW" altLang="en-US" sz="2000" b="1" dirty="0">
              <a:solidFill>
                <a:srgbClr val="7030A0"/>
              </a:solidFill>
            </a:endParaRPr>
          </a:p>
        </p:txBody>
      </p:sp>
      <p:sp>
        <p:nvSpPr>
          <p:cNvPr id="6" name="圓角矩形 5"/>
          <p:cNvSpPr/>
          <p:nvPr/>
        </p:nvSpPr>
        <p:spPr>
          <a:xfrm>
            <a:off x="6459166" y="3891067"/>
            <a:ext cx="3930538" cy="855470"/>
          </a:xfrm>
          <a:prstGeom prst="round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9960983" y="5566478"/>
            <a:ext cx="1598578" cy="5836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7030A0"/>
                </a:solidFill>
              </a:rPr>
              <a:t>科學班</a:t>
            </a:r>
            <a:r>
              <a:rPr lang="en-US" altLang="zh-TW" sz="2000" b="1" dirty="0" smtClean="0">
                <a:solidFill>
                  <a:srgbClr val="7030A0"/>
                </a:solidFill>
              </a:rPr>
              <a:t>—</a:t>
            </a:r>
          </a:p>
          <a:p>
            <a:pPr algn="ctr"/>
            <a:r>
              <a:rPr lang="zh-TW" altLang="en-US" sz="2000" b="1" dirty="0" smtClean="0">
                <a:solidFill>
                  <a:srgbClr val="7030A0"/>
                </a:solidFill>
              </a:rPr>
              <a:t>科學性向</a:t>
            </a:r>
            <a:endParaRPr lang="zh-TW" altLang="en-US" sz="2000" b="1" dirty="0">
              <a:solidFill>
                <a:srgbClr val="7030A0"/>
              </a:solidFill>
            </a:endParaRPr>
          </a:p>
        </p:txBody>
      </p:sp>
      <p:sp>
        <p:nvSpPr>
          <p:cNvPr id="11" name="圓角矩形 10"/>
          <p:cNvSpPr/>
          <p:nvPr/>
        </p:nvSpPr>
        <p:spPr>
          <a:xfrm>
            <a:off x="10500657" y="3998779"/>
            <a:ext cx="1598578" cy="5836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7030A0"/>
                </a:solidFill>
              </a:rPr>
              <a:t>英數優勢</a:t>
            </a:r>
            <a:endParaRPr lang="zh-TW" altLang="en-US" sz="2000" b="1" dirty="0">
              <a:solidFill>
                <a:srgbClr val="7030A0"/>
              </a:solidFill>
            </a:endParaRPr>
          </a:p>
        </p:txBody>
      </p:sp>
    </p:spTree>
    <p:extLst>
      <p:ext uri="{BB962C8B-B14F-4D97-AF65-F5344CB8AC3E}">
        <p14:creationId xmlns:p14="http://schemas.microsoft.com/office/powerpoint/2010/main" val="34408342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dirty="0">
                <a:solidFill>
                  <a:srgbClr val="FF0000"/>
                </a:solidFill>
                <a:latin typeface="標楷體" panose="03000509000000000000" pitchFamily="65" charset="-120"/>
                <a:ea typeface="標楷體" panose="03000509000000000000" pitchFamily="65" charset="-120"/>
              </a:rPr>
              <a:t>升學管道</a:t>
            </a:r>
            <a:r>
              <a:rPr kumimoji="0" lang="en-US" altLang="zh-TW" sz="4400" dirty="0">
                <a:solidFill>
                  <a:srgbClr val="FF0000"/>
                </a:solidFill>
                <a:latin typeface="標楷體" panose="03000509000000000000" pitchFamily="65" charset="-120"/>
                <a:ea typeface="標楷體" panose="03000509000000000000" pitchFamily="65" charset="-120"/>
              </a:rPr>
              <a:t>—</a:t>
            </a:r>
            <a:r>
              <a:rPr kumimoji="0" lang="zh-TW" altLang="en-US" sz="4400" b="1" dirty="0">
                <a:solidFill>
                  <a:srgbClr val="7030A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extLst/>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08ED9AD-35CF-4F71-A834-FF7377593F7A}" type="slidenum">
              <a:rPr kumimoji="0" lang="zh-TW" altLang="en-US" smtClean="0">
                <a:solidFill>
                  <a:srgbClr val="FEFFFF"/>
                </a:solidFill>
                <a:latin typeface="Century Gothic" panose="020B0502020202020204" pitchFamily="34" charset="0"/>
              </a:rPr>
              <a:pPr/>
              <a:t>25</a:t>
            </a:fld>
            <a:endParaRPr kumimoji="0" lang="zh-TW" altLang="en-US" smtClean="0">
              <a:solidFill>
                <a:srgbClr val="FEFFFF"/>
              </a:solidFill>
              <a:latin typeface="Century Gothic" panose="020B0502020202020204" pitchFamily="34" charset="0"/>
            </a:endParaRPr>
          </a:p>
        </p:txBody>
      </p:sp>
      <p:sp>
        <p:nvSpPr>
          <p:cNvPr id="6" name="圓角矩形 5"/>
          <p:cNvSpPr/>
          <p:nvPr/>
        </p:nvSpPr>
        <p:spPr>
          <a:xfrm>
            <a:off x="10022309" y="2752928"/>
            <a:ext cx="976996" cy="41828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New</a:t>
            </a:r>
            <a:endParaRPr lang="zh-TW" altLang="en-US" dirty="0"/>
          </a:p>
        </p:txBody>
      </p:sp>
      <p:sp>
        <p:nvSpPr>
          <p:cNvPr id="7" name="圓角矩形 6"/>
          <p:cNvSpPr/>
          <p:nvPr/>
        </p:nvSpPr>
        <p:spPr>
          <a:xfrm>
            <a:off x="9835228" y="5434378"/>
            <a:ext cx="1598578" cy="5836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7030A0"/>
                </a:solidFill>
              </a:rPr>
              <a:t>大部分同學</a:t>
            </a:r>
            <a:endParaRPr lang="zh-TW" altLang="en-US" sz="2000" b="1" dirty="0">
              <a:solidFill>
                <a:srgbClr val="7030A0"/>
              </a:solidFill>
            </a:endParaRPr>
          </a:p>
        </p:txBody>
      </p:sp>
    </p:spTree>
    <p:extLst>
      <p:ext uri="{BB962C8B-B14F-4D97-AF65-F5344CB8AC3E}">
        <p14:creationId xmlns:p14="http://schemas.microsoft.com/office/powerpoint/2010/main" val="1164949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dirty="0">
                <a:solidFill>
                  <a:srgbClr val="FF0000"/>
                </a:solidFill>
                <a:latin typeface="標楷體" panose="03000509000000000000" pitchFamily="65" charset="-120"/>
                <a:ea typeface="標楷體" panose="03000509000000000000" pitchFamily="65" charset="-120"/>
              </a:rPr>
              <a:t>升學管道</a:t>
            </a:r>
            <a:r>
              <a:rPr kumimoji="0" lang="en-US" altLang="zh-TW" sz="4400" dirty="0">
                <a:solidFill>
                  <a:srgbClr val="FF0000"/>
                </a:solidFill>
                <a:latin typeface="標楷體" panose="03000509000000000000" pitchFamily="65" charset="-120"/>
                <a:ea typeface="標楷體" panose="03000509000000000000" pitchFamily="65" charset="-120"/>
              </a:rPr>
              <a:t>—</a:t>
            </a:r>
            <a:r>
              <a:rPr kumimoji="0" lang="zh-TW" altLang="en-US" sz="4400" b="1" dirty="0">
                <a:solidFill>
                  <a:srgbClr val="7030A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extLst/>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7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0CBB40-3F1E-446F-B8D7-895F123507AB}" type="slidenum">
              <a:rPr kumimoji="0" lang="zh-TW" altLang="en-US" smtClean="0">
                <a:solidFill>
                  <a:srgbClr val="FEFFFF"/>
                </a:solidFill>
                <a:latin typeface="Century Gothic" panose="020B0502020202020204" pitchFamily="34" charset="0"/>
              </a:rPr>
              <a:pPr/>
              <a:t>26</a:t>
            </a:fld>
            <a:endParaRPr kumimoji="0" lang="zh-TW" altLang="en-US" smtClean="0">
              <a:solidFill>
                <a:srgbClr val="FEFFFF"/>
              </a:solidFill>
              <a:latin typeface="Century Gothic" panose="020B0502020202020204" pitchFamily="34" charset="0"/>
            </a:endParaRPr>
          </a:p>
        </p:txBody>
      </p:sp>
      <p:sp>
        <p:nvSpPr>
          <p:cNvPr id="2" name="圓角矩形 1"/>
          <p:cNvSpPr/>
          <p:nvPr/>
        </p:nvSpPr>
        <p:spPr>
          <a:xfrm>
            <a:off x="9980577" y="3608962"/>
            <a:ext cx="939213" cy="41828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New</a:t>
            </a:r>
            <a:endParaRPr lang="zh-TW" altLang="en-US" dirty="0"/>
          </a:p>
        </p:txBody>
      </p:sp>
      <p:sp>
        <p:nvSpPr>
          <p:cNvPr id="6" name="圓角矩形 5"/>
          <p:cNvSpPr/>
          <p:nvPr/>
        </p:nvSpPr>
        <p:spPr>
          <a:xfrm>
            <a:off x="9980577" y="2597285"/>
            <a:ext cx="1598578" cy="5836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7030A0"/>
                </a:solidFill>
              </a:rPr>
              <a:t>七年制</a:t>
            </a:r>
            <a:endParaRPr lang="zh-TW" altLang="en-US" sz="2000" b="1" dirty="0">
              <a:solidFill>
                <a:srgbClr val="7030A0"/>
              </a:solidFill>
            </a:endParaRPr>
          </a:p>
        </p:txBody>
      </p:sp>
    </p:spTree>
    <p:extLst>
      <p:ext uri="{BB962C8B-B14F-4D97-AF65-F5344CB8AC3E}">
        <p14:creationId xmlns:p14="http://schemas.microsoft.com/office/powerpoint/2010/main" val="11862388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txBox="1">
            <a:spLocks/>
          </p:cNvSpPr>
          <p:nvPr/>
        </p:nvSpPr>
        <p:spPr bwMode="auto">
          <a:xfrm>
            <a:off x="1671637" y="538163"/>
            <a:ext cx="7551876"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dirty="0">
                <a:solidFill>
                  <a:srgbClr val="FF0000"/>
                </a:solidFill>
                <a:latin typeface="標楷體" panose="03000509000000000000" pitchFamily="65" charset="-120"/>
                <a:ea typeface="標楷體" panose="03000509000000000000" pitchFamily="65" charset="-120"/>
              </a:rPr>
              <a:t>升學管道</a:t>
            </a:r>
            <a:r>
              <a:rPr kumimoji="0" lang="en-US" altLang="zh-TW" sz="4400" dirty="0" smtClean="0">
                <a:solidFill>
                  <a:srgbClr val="FF0000"/>
                </a:solidFill>
                <a:latin typeface="標楷體" panose="03000509000000000000" pitchFamily="65" charset="-120"/>
                <a:ea typeface="標楷體" panose="03000509000000000000" pitchFamily="65" charset="-120"/>
              </a:rPr>
              <a:t>—</a:t>
            </a:r>
            <a:r>
              <a:rPr kumimoji="0" lang="zh-TW" altLang="en-US" sz="4400" b="1" dirty="0" smtClean="0">
                <a:solidFill>
                  <a:srgbClr val="3939FF"/>
                </a:solidFill>
                <a:latin typeface="標楷體" panose="03000509000000000000" pitchFamily="65" charset="-120"/>
                <a:ea typeface="標楷體" panose="03000509000000000000" pitchFamily="65" charset="-120"/>
              </a:rPr>
              <a:t>藝術才能體育傾向</a:t>
            </a:r>
            <a:endParaRPr kumimoji="0" lang="zh-TW" altLang="en-US" sz="4400" b="1" dirty="0">
              <a:solidFill>
                <a:srgbClr val="3939FF"/>
              </a:solidFill>
              <a:latin typeface="標楷體" panose="03000509000000000000" pitchFamily="65" charset="-120"/>
              <a:ea typeface="標楷體" panose="03000509000000000000" pitchFamily="65" charset="-120"/>
            </a:endParaRPr>
          </a:p>
        </p:txBody>
      </p:sp>
      <p:graphicFrame>
        <p:nvGraphicFramePr>
          <p:cNvPr id="5" name="資料庫圖表 4"/>
          <p:cNvGraphicFramePr/>
          <p:nvPr>
            <p:extLst/>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C5B17D-4C14-4BB0-B10F-023EA98AC06A}" type="slidenum">
              <a:rPr kumimoji="0" lang="zh-TW" altLang="en-US" smtClean="0">
                <a:solidFill>
                  <a:srgbClr val="FEFFFF"/>
                </a:solidFill>
                <a:latin typeface="Century Gothic" panose="020B0502020202020204" pitchFamily="34" charset="0"/>
              </a:rPr>
              <a:pPr/>
              <a:t>27</a:t>
            </a:fld>
            <a:endParaRPr kumimoji="0" lang="zh-TW" altLang="en-US" smtClean="0">
              <a:solidFill>
                <a:srgbClr val="FEFFFF"/>
              </a:solidFill>
              <a:latin typeface="Century Gothic" panose="020B0502020202020204" pitchFamily="34" charset="0"/>
            </a:endParaRPr>
          </a:p>
        </p:txBody>
      </p:sp>
      <p:sp>
        <p:nvSpPr>
          <p:cNvPr id="3" name="圓角矩形 2"/>
          <p:cNvSpPr/>
          <p:nvPr/>
        </p:nvSpPr>
        <p:spPr>
          <a:xfrm>
            <a:off x="6551931" y="3180945"/>
            <a:ext cx="3813244" cy="105545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8105678" y="4387035"/>
            <a:ext cx="3489973" cy="190774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solidFill>
                  <a:srgbClr val="7030A0"/>
                </a:solidFill>
              </a:rPr>
              <a:t>美術 音樂</a:t>
            </a:r>
            <a:endParaRPr lang="en-US" altLang="zh-TW" sz="4400" b="1" dirty="0" smtClean="0">
              <a:solidFill>
                <a:srgbClr val="7030A0"/>
              </a:solidFill>
            </a:endParaRPr>
          </a:p>
          <a:p>
            <a:pPr algn="ctr"/>
            <a:r>
              <a:rPr lang="zh-TW" altLang="en-US" sz="4400" b="1" dirty="0" smtClean="0">
                <a:solidFill>
                  <a:srgbClr val="7030A0"/>
                </a:solidFill>
              </a:rPr>
              <a:t>舞蹈 體育</a:t>
            </a:r>
            <a:endParaRPr lang="zh-TW" altLang="en-US" sz="4400" b="1" dirty="0">
              <a:solidFill>
                <a:srgbClr val="7030A0"/>
              </a:solidFill>
            </a:endParaRPr>
          </a:p>
        </p:txBody>
      </p:sp>
    </p:spTree>
    <p:extLst>
      <p:ext uri="{BB962C8B-B14F-4D97-AF65-F5344CB8AC3E}">
        <p14:creationId xmlns:p14="http://schemas.microsoft.com/office/powerpoint/2010/main" val="78457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176182" y="560151"/>
            <a:ext cx="6683375" cy="960438"/>
          </a:xfrm>
        </p:spPr>
        <p:txBody>
          <a:bodyPr rtlCol="0">
            <a:normAutofit/>
          </a:bodyPr>
          <a:lstStyle/>
          <a:p>
            <a:pPr eaLnBrk="1" fontAlgn="auto" hangingPunct="1">
              <a:spcAft>
                <a:spcPts val="0"/>
              </a:spcAft>
              <a:defRPr/>
            </a:pPr>
            <a:r>
              <a:rPr lang="en-US" altLang="zh-TW" b="1" dirty="0" smtClean="0">
                <a:solidFill>
                  <a:srgbClr val="0000FF"/>
                </a:solidFill>
                <a:effectLst>
                  <a:outerShdw blurRad="38100" dist="38100" dir="2700000" algn="tl">
                    <a:srgbClr val="000000">
                      <a:alpha val="43137"/>
                    </a:srgbClr>
                  </a:outerShdw>
                </a:effectLst>
              </a:rPr>
              <a:t>12</a:t>
            </a:r>
            <a:r>
              <a:rPr lang="zh-TW" altLang="en-US" b="1" dirty="0" smtClean="0">
                <a:solidFill>
                  <a:srgbClr val="0000FF"/>
                </a:solidFill>
                <a:effectLst>
                  <a:outerShdw blurRad="38100" dist="38100" dir="2700000" algn="tl">
                    <a:srgbClr val="000000">
                      <a:alpha val="43137"/>
                    </a:srgbClr>
                  </a:outerShdw>
                </a:effectLst>
              </a:rPr>
              <a:t>年國教入學管道</a:t>
            </a:r>
            <a:r>
              <a:rPr lang="en-US" altLang="zh-TW" sz="3100" b="1" dirty="0">
                <a:solidFill>
                  <a:srgbClr val="0000FF"/>
                </a:solidFill>
                <a:effectLst>
                  <a:outerShdw blurRad="38100" dist="38100" dir="2700000" algn="tl">
                    <a:srgbClr val="000000">
                      <a:alpha val="43137"/>
                    </a:srgbClr>
                  </a:outerShdw>
                </a:effectLst>
              </a:rPr>
              <a:t>(</a:t>
            </a:r>
            <a:r>
              <a:rPr lang="zh-TW" altLang="en-US" sz="3100" b="1" dirty="0">
                <a:solidFill>
                  <a:srgbClr val="0000FF"/>
                </a:solidFill>
                <a:effectLst>
                  <a:outerShdw blurRad="38100" dist="38100" dir="2700000" algn="tl">
                    <a:srgbClr val="000000">
                      <a:alpha val="43137"/>
                    </a:srgbClr>
                  </a:outerShdw>
                </a:effectLst>
              </a:rPr>
              <a:t>高級中等學校</a:t>
            </a:r>
            <a:r>
              <a:rPr lang="en-US" altLang="zh-TW" sz="3100" b="1" dirty="0">
                <a:solidFill>
                  <a:srgbClr val="0000FF"/>
                </a:solidFill>
                <a:effectLst>
                  <a:outerShdw blurRad="38100" dist="38100" dir="2700000" algn="tl">
                    <a:srgbClr val="000000">
                      <a:alpha val="43137"/>
                    </a:srgbClr>
                  </a:outerShdw>
                </a:effectLst>
              </a:rPr>
              <a:t>)</a:t>
            </a:r>
            <a:endParaRPr lang="zh-TW" altLang="en-US" b="1" dirty="0">
              <a:solidFill>
                <a:srgbClr val="0000FF"/>
              </a:solidFill>
              <a:effectLst>
                <a:outerShdw blurRad="38100" dist="38100" dir="2700000" algn="tl">
                  <a:srgbClr val="000000">
                    <a:alpha val="43137"/>
                  </a:srgbClr>
                </a:outerShdw>
              </a:effectLst>
            </a:endParaRPr>
          </a:p>
        </p:txBody>
      </p:sp>
      <p:graphicFrame>
        <p:nvGraphicFramePr>
          <p:cNvPr id="5" name="表格 4"/>
          <p:cNvGraphicFramePr>
            <a:graphicFrameLocks noGrp="1"/>
          </p:cNvGraphicFramePr>
          <p:nvPr>
            <p:extLst/>
          </p:nvPr>
        </p:nvGraphicFramePr>
        <p:xfrm>
          <a:off x="1771423" y="1308555"/>
          <a:ext cx="9108614" cy="5549444"/>
        </p:xfrm>
        <a:graphic>
          <a:graphicData uri="http://schemas.openxmlformats.org/drawingml/2006/table">
            <a:tbl>
              <a:tblPr firstRow="1" firstCol="1" bandRow="1">
                <a:tableStyleId>{5C22544A-7EE6-4342-B048-85BDC9FD1C3A}</a:tableStyleId>
              </a:tblPr>
              <a:tblGrid>
                <a:gridCol w="528517">
                  <a:extLst>
                    <a:ext uri="{9D8B030D-6E8A-4147-A177-3AD203B41FA5}">
                      <a16:colId xmlns:a16="http://schemas.microsoft.com/office/drawing/2014/main" val="20000"/>
                    </a:ext>
                  </a:extLst>
                </a:gridCol>
                <a:gridCol w="587767">
                  <a:extLst>
                    <a:ext uri="{9D8B030D-6E8A-4147-A177-3AD203B41FA5}">
                      <a16:colId xmlns:a16="http://schemas.microsoft.com/office/drawing/2014/main" val="20001"/>
                    </a:ext>
                  </a:extLst>
                </a:gridCol>
                <a:gridCol w="587767">
                  <a:extLst>
                    <a:ext uri="{9D8B030D-6E8A-4147-A177-3AD203B41FA5}">
                      <a16:colId xmlns:a16="http://schemas.microsoft.com/office/drawing/2014/main" val="20002"/>
                    </a:ext>
                  </a:extLst>
                </a:gridCol>
                <a:gridCol w="587767">
                  <a:extLst>
                    <a:ext uri="{9D8B030D-6E8A-4147-A177-3AD203B41FA5}">
                      <a16:colId xmlns:a16="http://schemas.microsoft.com/office/drawing/2014/main" val="20003"/>
                    </a:ext>
                  </a:extLst>
                </a:gridCol>
                <a:gridCol w="587767">
                  <a:extLst>
                    <a:ext uri="{9D8B030D-6E8A-4147-A177-3AD203B41FA5}">
                      <a16:colId xmlns:a16="http://schemas.microsoft.com/office/drawing/2014/main" val="20004"/>
                    </a:ext>
                  </a:extLst>
                </a:gridCol>
                <a:gridCol w="587767">
                  <a:extLst>
                    <a:ext uri="{9D8B030D-6E8A-4147-A177-3AD203B41FA5}">
                      <a16:colId xmlns:a16="http://schemas.microsoft.com/office/drawing/2014/main" val="20005"/>
                    </a:ext>
                  </a:extLst>
                </a:gridCol>
                <a:gridCol w="529564">
                  <a:extLst>
                    <a:ext uri="{9D8B030D-6E8A-4147-A177-3AD203B41FA5}">
                      <a16:colId xmlns:a16="http://schemas.microsoft.com/office/drawing/2014/main" val="20006"/>
                    </a:ext>
                  </a:extLst>
                </a:gridCol>
                <a:gridCol w="528517">
                  <a:extLst>
                    <a:ext uri="{9D8B030D-6E8A-4147-A177-3AD203B41FA5}">
                      <a16:colId xmlns:a16="http://schemas.microsoft.com/office/drawing/2014/main" val="20007"/>
                    </a:ext>
                  </a:extLst>
                </a:gridCol>
                <a:gridCol w="529564">
                  <a:extLst>
                    <a:ext uri="{9D8B030D-6E8A-4147-A177-3AD203B41FA5}">
                      <a16:colId xmlns:a16="http://schemas.microsoft.com/office/drawing/2014/main" val="20008"/>
                    </a:ext>
                  </a:extLst>
                </a:gridCol>
                <a:gridCol w="478283">
                  <a:extLst>
                    <a:ext uri="{9D8B030D-6E8A-4147-A177-3AD203B41FA5}">
                      <a16:colId xmlns:a16="http://schemas.microsoft.com/office/drawing/2014/main" val="20009"/>
                    </a:ext>
                  </a:extLst>
                </a:gridCol>
                <a:gridCol w="553636">
                  <a:extLst>
                    <a:ext uri="{9D8B030D-6E8A-4147-A177-3AD203B41FA5}">
                      <a16:colId xmlns:a16="http://schemas.microsoft.com/office/drawing/2014/main" val="20010"/>
                    </a:ext>
                  </a:extLst>
                </a:gridCol>
                <a:gridCol w="529564">
                  <a:extLst>
                    <a:ext uri="{9D8B030D-6E8A-4147-A177-3AD203B41FA5}">
                      <a16:colId xmlns:a16="http://schemas.microsoft.com/office/drawing/2014/main" val="20011"/>
                    </a:ext>
                  </a:extLst>
                </a:gridCol>
                <a:gridCol w="511856">
                  <a:extLst>
                    <a:ext uri="{9D8B030D-6E8A-4147-A177-3AD203B41FA5}">
                      <a16:colId xmlns:a16="http://schemas.microsoft.com/office/drawing/2014/main" val="20012"/>
                    </a:ext>
                  </a:extLst>
                </a:gridCol>
                <a:gridCol w="478283">
                  <a:extLst>
                    <a:ext uri="{9D8B030D-6E8A-4147-A177-3AD203B41FA5}">
                      <a16:colId xmlns:a16="http://schemas.microsoft.com/office/drawing/2014/main" val="20013"/>
                    </a:ext>
                  </a:extLst>
                </a:gridCol>
                <a:gridCol w="478283">
                  <a:extLst>
                    <a:ext uri="{9D8B030D-6E8A-4147-A177-3AD203B41FA5}">
                      <a16:colId xmlns:a16="http://schemas.microsoft.com/office/drawing/2014/main" val="20014"/>
                    </a:ext>
                  </a:extLst>
                </a:gridCol>
                <a:gridCol w="511856">
                  <a:extLst>
                    <a:ext uri="{9D8B030D-6E8A-4147-A177-3AD203B41FA5}">
                      <a16:colId xmlns:a16="http://schemas.microsoft.com/office/drawing/2014/main" val="20015"/>
                    </a:ext>
                  </a:extLst>
                </a:gridCol>
                <a:gridCol w="511856">
                  <a:extLst>
                    <a:ext uri="{9D8B030D-6E8A-4147-A177-3AD203B41FA5}">
                      <a16:colId xmlns:a16="http://schemas.microsoft.com/office/drawing/2014/main" val="20016"/>
                    </a:ext>
                  </a:extLst>
                </a:gridCol>
              </a:tblGrid>
              <a:tr h="648671">
                <a:tc rowSpan="3">
                  <a:txBody>
                    <a:bodyPr/>
                    <a:lstStyle/>
                    <a:p>
                      <a:pPr algn="ctr">
                        <a:spcAft>
                          <a:spcPts val="0"/>
                        </a:spcAft>
                      </a:pPr>
                      <a:r>
                        <a:rPr lang="zh-TW" sz="1800" kern="100" dirty="0">
                          <a:solidFill>
                            <a:srgbClr val="FEF79C"/>
                          </a:solidFill>
                          <a:effectLst/>
                        </a:rPr>
                        <a:t>身心障礙適性輔導</a:t>
                      </a:r>
                      <a:r>
                        <a:rPr lang="zh-TW" sz="1800" kern="100" dirty="0" smtClean="0">
                          <a:solidFill>
                            <a:srgbClr val="FEF79C"/>
                          </a:solidFill>
                          <a:effectLst/>
                        </a:rPr>
                        <a:t>安置</a:t>
                      </a:r>
                      <a:endParaRPr lang="en-US" altLang="zh-TW" sz="1800" kern="100" dirty="0" smtClean="0">
                        <a:solidFill>
                          <a:srgbClr val="FEF79C"/>
                        </a:solidFill>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800" kern="100" dirty="0" smtClean="0">
                          <a:solidFill>
                            <a:srgbClr val="FEF79C"/>
                          </a:solidFill>
                          <a:effectLst/>
                          <a:latin typeface="標楷體" panose="03000509000000000000" pitchFamily="65" charset="-120"/>
                          <a:ea typeface="標楷體" panose="03000509000000000000" pitchFamily="65" charset="-120"/>
                          <a:cs typeface="+mn-cs"/>
                        </a:rPr>
                        <a:t>★</a:t>
                      </a:r>
                      <a:endParaRPr lang="zh-TW" altLang="zh-TW" sz="1800" kern="100" dirty="0" smtClean="0">
                        <a:solidFill>
                          <a:srgbClr val="FEF79C"/>
                        </a:solidFill>
                        <a:effectLst/>
                        <a:latin typeface="+mn-lt"/>
                        <a:ea typeface="+mn-ea"/>
                        <a:cs typeface="+mn-cs"/>
                      </a:endParaRPr>
                    </a:p>
                    <a:p>
                      <a:pPr algn="ctr">
                        <a:spcAft>
                          <a:spcPts val="0"/>
                        </a:spcAft>
                      </a:pP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E80011"/>
                    </a:solidFill>
                  </a:tcPr>
                </a:tc>
                <a:tc gridSpan="5">
                  <a:txBody>
                    <a:bodyPr/>
                    <a:lstStyle/>
                    <a:p>
                      <a:pPr algn="ctr">
                        <a:spcAft>
                          <a:spcPts val="0"/>
                        </a:spcAft>
                      </a:pPr>
                      <a:r>
                        <a:rPr lang="zh-TW" sz="1800" kern="100" dirty="0">
                          <a:solidFill>
                            <a:srgbClr val="FEF79C"/>
                          </a:solidFill>
                          <a:effectLst/>
                        </a:rPr>
                        <a:t>免試入學</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800" kern="100" dirty="0">
                          <a:solidFill>
                            <a:srgbClr val="FEF79C"/>
                          </a:solidFill>
                          <a:effectLst/>
                        </a:rPr>
                        <a:t>特色招生</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1800" kern="100" dirty="0">
                          <a:solidFill>
                            <a:srgbClr val="FFF0A0"/>
                          </a:solidFill>
                          <a:effectLst/>
                        </a:rPr>
                        <a:t>其他</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815881">
                <a:tc vMerge="1">
                  <a:txBody>
                    <a:bodyPr/>
                    <a:lstStyle/>
                    <a:p>
                      <a:endParaRPr lang="zh-TW" altLang="en-US"/>
                    </a:p>
                  </a:txBody>
                  <a:tcPr/>
                </a:tc>
                <a:tc rowSpan="2">
                  <a:txBody>
                    <a:bodyPr/>
                    <a:lstStyle/>
                    <a:p>
                      <a:pPr algn="ctr">
                        <a:spcAft>
                          <a:spcPts val="0"/>
                        </a:spcAft>
                      </a:pPr>
                      <a:r>
                        <a:rPr lang="zh-TW" altLang="en-US" sz="1800" kern="100" dirty="0" smtClean="0">
                          <a:solidFill>
                            <a:srgbClr val="FEF79C"/>
                          </a:solidFill>
                          <a:effectLst/>
                          <a:latin typeface="+mn-lt"/>
                          <a:ea typeface="+mn-ea"/>
                          <a:cs typeface="+mn-cs"/>
                        </a:rPr>
                        <a:t>學習區完全免試</a:t>
                      </a:r>
                      <a:endParaRPr lang="en-US" altLang="zh-TW" sz="1800" kern="100" dirty="0" smtClean="0">
                        <a:solidFill>
                          <a:srgbClr val="FEF79C"/>
                        </a:solidFill>
                        <a:effectLst/>
                        <a:latin typeface="+mn-lt"/>
                        <a:ea typeface="+mn-ea"/>
                        <a:cs typeface="+mn-cs"/>
                      </a:endParaRPr>
                    </a:p>
                    <a:p>
                      <a:pPr algn="ctr">
                        <a:spcAft>
                          <a:spcPts val="0"/>
                        </a:spcAft>
                      </a:pPr>
                      <a:r>
                        <a:rPr lang="zh-TW" altLang="en-US" sz="1800" kern="100" dirty="0" smtClean="0">
                          <a:solidFill>
                            <a:srgbClr val="FEF79C"/>
                          </a:solidFill>
                          <a:effectLst/>
                          <a:latin typeface="標楷體" panose="03000509000000000000" pitchFamily="65" charset="-120"/>
                          <a:ea typeface="標楷體" panose="03000509000000000000" pitchFamily="65" charset="-120"/>
                          <a:cs typeface="+mn-cs"/>
                        </a:rPr>
                        <a:t>★</a:t>
                      </a:r>
                      <a:endParaRPr lang="zh-TW" sz="1800" kern="100" dirty="0">
                        <a:solidFill>
                          <a:srgbClr val="FEF79C"/>
                        </a:solidFill>
                        <a:effectLst/>
                        <a:latin typeface="+mn-lt"/>
                        <a:ea typeface="+mn-ea"/>
                        <a:cs typeface="+mn-cs"/>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校內直升</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就學區</a:t>
                      </a:r>
                      <a:r>
                        <a:rPr lang="zh-TW" sz="1800" kern="100" dirty="0" smtClean="0">
                          <a:solidFill>
                            <a:srgbClr val="FEF79C"/>
                          </a:solidFill>
                          <a:effectLst/>
                        </a:rPr>
                        <a:t>免試</a:t>
                      </a:r>
                      <a:endParaRPr lang="en-US" altLang="zh-TW" sz="1800" kern="100" dirty="0" smtClean="0">
                        <a:solidFill>
                          <a:srgbClr val="FEF79C"/>
                        </a:solidFill>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800" kern="100" dirty="0" smtClean="0">
                          <a:solidFill>
                            <a:srgbClr val="FEF79C"/>
                          </a:solidFill>
                          <a:effectLst/>
                          <a:latin typeface="標楷體" panose="03000509000000000000" pitchFamily="65" charset="-120"/>
                          <a:ea typeface="標楷體" panose="03000509000000000000" pitchFamily="65" charset="-120"/>
                          <a:cs typeface="+mn-cs"/>
                        </a:rPr>
                        <a:t>★</a:t>
                      </a:r>
                      <a:endParaRPr lang="zh-TW" altLang="zh-TW" sz="1800" kern="100" dirty="0" smtClean="0">
                        <a:solidFill>
                          <a:srgbClr val="FEF79C"/>
                        </a:solidFill>
                        <a:effectLst/>
                        <a:latin typeface="+mn-lt"/>
                        <a:ea typeface="+mn-ea"/>
                        <a:cs typeface="+mn-cs"/>
                      </a:endParaRPr>
                    </a:p>
                    <a:p>
                      <a:pPr algn="ctr">
                        <a:spcAft>
                          <a:spcPts val="0"/>
                        </a:spcAft>
                      </a:pPr>
                      <a:endParaRPr lang="en-US" altLang="zh-TW" sz="1800" kern="100" dirty="0" smtClean="0">
                        <a:solidFill>
                          <a:srgbClr val="FEF79C"/>
                        </a:solidFill>
                        <a:effectLst/>
                      </a:endParaRPr>
                    </a:p>
                    <a:p>
                      <a:pPr algn="ctr">
                        <a:spcAft>
                          <a:spcPts val="0"/>
                        </a:spcAft>
                      </a:pPr>
                      <a:endParaRPr lang="en-US" sz="1800" kern="100" dirty="0" smtClean="0">
                        <a:solidFill>
                          <a:srgbClr val="FEF79C"/>
                        </a:solidFill>
                        <a:effectLst/>
                      </a:endParaRPr>
                    </a:p>
                    <a:p>
                      <a:pPr algn="ctr">
                        <a:spcAft>
                          <a:spcPts val="0"/>
                        </a:spcAft>
                      </a:pPr>
                      <a:r>
                        <a:rPr lang="zh-TW" sz="1800" kern="100" dirty="0" smtClean="0">
                          <a:solidFill>
                            <a:srgbClr val="FEF79C"/>
                          </a:solidFill>
                          <a:effectLst/>
                        </a:rPr>
                        <a:t>含</a:t>
                      </a:r>
                      <a:r>
                        <a:rPr lang="zh-TW" sz="1800" kern="100" dirty="0">
                          <a:solidFill>
                            <a:srgbClr val="FEF79C"/>
                          </a:solidFill>
                          <a:effectLst/>
                        </a:rPr>
                        <a:t>產</a:t>
                      </a:r>
                      <a:r>
                        <a:rPr lang="zh-TW" sz="1800" kern="100" dirty="0" smtClean="0">
                          <a:solidFill>
                            <a:srgbClr val="FEF79C"/>
                          </a:solidFill>
                          <a:effectLst/>
                        </a:rPr>
                        <a:t>特</a:t>
                      </a:r>
                      <a:endParaRPr lang="en-US" altLang="zh-TW" sz="1800" kern="100" dirty="0" smtClean="0">
                        <a:solidFill>
                          <a:srgbClr val="FEF79C"/>
                        </a:solidFill>
                        <a:effectLst/>
                      </a:endParaRPr>
                    </a:p>
                    <a:p>
                      <a:pPr algn="ctr">
                        <a:spcAft>
                          <a:spcPts val="0"/>
                        </a:spcAft>
                      </a:pPr>
                      <a:r>
                        <a:rPr lang="zh-TW" altLang="en-US" sz="1800" kern="100" dirty="0" smtClean="0">
                          <a:solidFill>
                            <a:srgbClr val="FEF79C"/>
                          </a:solidFill>
                          <a:effectLst/>
                        </a:rPr>
                        <a:t>及</a:t>
                      </a:r>
                      <a:endParaRPr lang="en-US" altLang="zh-TW" sz="1800" kern="100" dirty="0" smtClean="0">
                        <a:solidFill>
                          <a:srgbClr val="FEF79C"/>
                        </a:solidFill>
                        <a:effectLst/>
                      </a:endParaRPr>
                    </a:p>
                    <a:p>
                      <a:pPr algn="ctr">
                        <a:spcAft>
                          <a:spcPts val="0"/>
                        </a:spcAft>
                      </a:pPr>
                      <a:r>
                        <a:rPr lang="zh-TW" sz="1800" kern="100" dirty="0" smtClean="0">
                          <a:solidFill>
                            <a:srgbClr val="FEF79C"/>
                          </a:solidFill>
                          <a:effectLst/>
                        </a:rPr>
                        <a:t>進修學校</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技優甄</a:t>
                      </a:r>
                      <a:r>
                        <a:rPr lang="zh-TW" sz="1800" kern="100" dirty="0" smtClean="0">
                          <a:solidFill>
                            <a:srgbClr val="FEF79C"/>
                          </a:solidFill>
                          <a:effectLst/>
                        </a:rPr>
                        <a:t>審</a:t>
                      </a:r>
                      <a:endParaRPr lang="en-US" altLang="zh-TW" sz="1800" kern="100" dirty="0" smtClean="0">
                        <a:solidFill>
                          <a:srgbClr val="FEF79C"/>
                        </a:solidFill>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800" kern="100" dirty="0" smtClean="0">
                          <a:solidFill>
                            <a:srgbClr val="FEF79C"/>
                          </a:solidFill>
                          <a:effectLst/>
                          <a:latin typeface="標楷體" panose="03000509000000000000" pitchFamily="65" charset="-120"/>
                          <a:ea typeface="標楷體" panose="03000509000000000000" pitchFamily="65" charset="-120"/>
                          <a:cs typeface="+mn-cs"/>
                        </a:rPr>
                        <a:t>★</a:t>
                      </a:r>
                      <a:endParaRPr lang="zh-TW" altLang="zh-TW" sz="1800" kern="100" dirty="0" smtClean="0">
                        <a:solidFill>
                          <a:srgbClr val="FEF79C"/>
                        </a:solidFill>
                        <a:effectLst/>
                        <a:latin typeface="+mn-lt"/>
                        <a:ea typeface="+mn-ea"/>
                        <a:cs typeface="+mn-cs"/>
                      </a:endParaRPr>
                    </a:p>
                    <a:p>
                      <a:pPr algn="ctr">
                        <a:spcAft>
                          <a:spcPts val="0"/>
                        </a:spcAft>
                      </a:pP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單獨</a:t>
                      </a:r>
                      <a:r>
                        <a:rPr lang="zh-TW" sz="1800" kern="100" dirty="0" smtClean="0">
                          <a:solidFill>
                            <a:srgbClr val="FEF79C"/>
                          </a:solidFill>
                          <a:effectLst/>
                        </a:rPr>
                        <a:t>招生</a:t>
                      </a:r>
                      <a:endParaRPr lang="en-US" altLang="zh-TW" sz="1800" kern="100" dirty="0" smtClean="0">
                        <a:solidFill>
                          <a:srgbClr val="FEF79C"/>
                        </a:solidFill>
                        <a:effectLst/>
                      </a:endParaRPr>
                    </a:p>
                    <a:p>
                      <a:pPr algn="ctr">
                        <a:spcAft>
                          <a:spcPts val="0"/>
                        </a:spcAft>
                      </a:pPr>
                      <a:endParaRPr lang="en-US" altLang="zh-TW" sz="1800" kern="100" dirty="0" smtClean="0">
                        <a:solidFill>
                          <a:srgbClr val="FEF79C"/>
                        </a:solidFill>
                        <a:effectLst/>
                      </a:endParaRPr>
                    </a:p>
                    <a:p>
                      <a:pPr algn="ctr">
                        <a:spcAft>
                          <a:spcPts val="0"/>
                        </a:spcAft>
                      </a:pPr>
                      <a:r>
                        <a:rPr lang="zh-TW" sz="1800" kern="100" dirty="0" smtClean="0">
                          <a:solidFill>
                            <a:srgbClr val="FEF79C"/>
                          </a:solidFill>
                          <a:effectLst/>
                        </a:rPr>
                        <a:t>含</a:t>
                      </a:r>
                      <a:r>
                        <a:rPr lang="zh-TW" sz="1800" kern="100" dirty="0">
                          <a:solidFill>
                            <a:srgbClr val="FEF79C"/>
                          </a:solidFill>
                          <a:effectLst/>
                        </a:rPr>
                        <a:t>園區</a:t>
                      </a:r>
                      <a:r>
                        <a:rPr lang="zh-TW" sz="1800" kern="100" dirty="0" smtClean="0">
                          <a:solidFill>
                            <a:srgbClr val="FEF79C"/>
                          </a:solidFill>
                          <a:effectLst/>
                        </a:rPr>
                        <a:t>生</a:t>
                      </a:r>
                      <a:r>
                        <a:rPr lang="zh-TW" altLang="en-US" sz="1800" kern="100" dirty="0" smtClean="0">
                          <a:solidFill>
                            <a:srgbClr val="FEF79C"/>
                          </a:solidFill>
                          <a:effectLst/>
                        </a:rPr>
                        <a:t>及</a:t>
                      </a:r>
                      <a:r>
                        <a:rPr lang="zh-TW" sz="1800" kern="100" dirty="0" smtClean="0">
                          <a:solidFill>
                            <a:srgbClr val="FEF79C"/>
                          </a:solidFill>
                          <a:effectLst/>
                        </a:rPr>
                        <a:t>進修學校</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gridSpan="4">
                  <a:txBody>
                    <a:bodyPr/>
                    <a:lstStyle/>
                    <a:p>
                      <a:pPr algn="ctr">
                        <a:spcAft>
                          <a:spcPts val="0"/>
                        </a:spcAft>
                      </a:pPr>
                      <a:r>
                        <a:rPr lang="zh-TW" sz="1800" kern="100" dirty="0">
                          <a:solidFill>
                            <a:srgbClr val="FEF79C"/>
                          </a:solidFill>
                          <a:effectLst/>
                        </a:rPr>
                        <a:t>甄選入學</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800" kern="100" dirty="0">
                          <a:solidFill>
                            <a:srgbClr val="FEF79C"/>
                          </a:solidFill>
                          <a:effectLst/>
                        </a:rPr>
                        <a:t>考試分發</a:t>
                      </a:r>
                      <a:r>
                        <a:rPr lang="zh-TW" sz="1800" kern="100" dirty="0" smtClean="0">
                          <a:solidFill>
                            <a:srgbClr val="FEF79C"/>
                          </a:solidFill>
                          <a:effectLst/>
                        </a:rPr>
                        <a:t>入學</a:t>
                      </a:r>
                      <a:endParaRPr lang="en-US" altLang="zh-TW" sz="1800" kern="100" dirty="0" smtClean="0">
                        <a:solidFill>
                          <a:srgbClr val="FEF79C"/>
                        </a:solidFill>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800" kern="100" dirty="0" smtClean="0">
                          <a:solidFill>
                            <a:srgbClr val="FEF79C"/>
                          </a:solidFill>
                          <a:effectLst/>
                          <a:latin typeface="標楷體" panose="03000509000000000000" pitchFamily="65" charset="-120"/>
                          <a:ea typeface="標楷體" panose="03000509000000000000" pitchFamily="65" charset="-120"/>
                          <a:cs typeface="+mn-cs"/>
                        </a:rPr>
                        <a:t>★</a:t>
                      </a:r>
                      <a:endParaRPr lang="zh-TW" altLang="zh-TW" sz="1800" kern="100" dirty="0" smtClean="0">
                        <a:solidFill>
                          <a:srgbClr val="FEF79C"/>
                        </a:solidFill>
                        <a:effectLst/>
                        <a:latin typeface="+mn-lt"/>
                        <a:ea typeface="+mn-ea"/>
                        <a:cs typeface="+mn-cs"/>
                      </a:endParaRPr>
                    </a:p>
                    <a:p>
                      <a:pPr algn="ctr">
                        <a:spcAft>
                          <a:spcPts val="0"/>
                        </a:spcAft>
                      </a:pP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910885"/>
                    </a:solidFill>
                  </a:tcPr>
                </a:tc>
                <a:tc rowSpan="2">
                  <a:txBody>
                    <a:bodyPr/>
                    <a:lstStyle/>
                    <a:p>
                      <a:pPr algn="ctr">
                        <a:spcAft>
                          <a:spcPts val="0"/>
                        </a:spcAft>
                      </a:pPr>
                      <a:r>
                        <a:rPr lang="zh-TW" sz="1800" kern="100" dirty="0">
                          <a:solidFill>
                            <a:srgbClr val="FFF0A0"/>
                          </a:solidFill>
                          <a:effectLst/>
                        </a:rPr>
                        <a:t>實用技能</a:t>
                      </a:r>
                      <a:r>
                        <a:rPr lang="zh-TW" sz="1800" kern="100" dirty="0" smtClean="0">
                          <a:solidFill>
                            <a:srgbClr val="FFF0A0"/>
                          </a:solidFill>
                          <a:effectLst/>
                        </a:rPr>
                        <a:t>班</a:t>
                      </a:r>
                      <a:endParaRPr lang="en-US" altLang="zh-TW" sz="1800" kern="100" dirty="0" smtClean="0">
                        <a:solidFill>
                          <a:srgbClr val="FFF0A0"/>
                        </a:solidFill>
                        <a:effectLst/>
                      </a:endParaRPr>
                    </a:p>
                    <a:p>
                      <a:pPr algn="ctr">
                        <a:spcAft>
                          <a:spcPts val="0"/>
                        </a:spcAft>
                      </a:pPr>
                      <a:endParaRPr lang="en-US" altLang="zh-TW" sz="1800" kern="100" dirty="0" smtClean="0">
                        <a:solidFill>
                          <a:srgbClr val="FFF0A0"/>
                        </a:solidFill>
                        <a:effectLst/>
                      </a:endParaRPr>
                    </a:p>
                    <a:p>
                      <a:pPr algn="ctr">
                        <a:spcAft>
                          <a:spcPts val="0"/>
                        </a:spcAft>
                      </a:pPr>
                      <a:r>
                        <a:rPr lang="zh-TW" sz="1800" kern="100" dirty="0" smtClean="0">
                          <a:solidFill>
                            <a:srgbClr val="FFF0A0"/>
                          </a:solidFill>
                          <a:effectLst/>
                        </a:rPr>
                        <a:t>學程</a:t>
                      </a:r>
                      <a:endParaRPr lang="en-US" altLang="zh-TW" sz="1800" kern="100" dirty="0" smtClean="0">
                        <a:solidFill>
                          <a:srgbClr val="FFF0A0"/>
                        </a:solidFill>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800" kern="100" dirty="0" smtClean="0">
                          <a:solidFill>
                            <a:srgbClr val="FEF79C"/>
                          </a:solidFill>
                          <a:effectLst/>
                          <a:latin typeface="標楷體" panose="03000509000000000000" pitchFamily="65" charset="-120"/>
                          <a:ea typeface="標楷體" panose="03000509000000000000" pitchFamily="65" charset="-120"/>
                          <a:cs typeface="+mn-cs"/>
                        </a:rPr>
                        <a:t>★</a:t>
                      </a:r>
                      <a:endParaRPr lang="zh-TW" altLang="zh-TW" sz="1800" kern="100" dirty="0" smtClean="0">
                        <a:solidFill>
                          <a:srgbClr val="FEF79C"/>
                        </a:solidFill>
                        <a:effectLst/>
                        <a:latin typeface="+mn-lt"/>
                        <a:ea typeface="+mn-ea"/>
                        <a:cs typeface="+mn-cs"/>
                      </a:endParaRPr>
                    </a:p>
                    <a:p>
                      <a:pPr algn="ctr">
                        <a:spcAft>
                          <a:spcPts val="0"/>
                        </a:spcAft>
                      </a:pP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rowSpan="2">
                  <a:txBody>
                    <a:bodyPr/>
                    <a:lstStyle/>
                    <a:p>
                      <a:pPr algn="ctr">
                        <a:spcAft>
                          <a:spcPts val="0"/>
                        </a:spcAft>
                      </a:pPr>
                      <a:r>
                        <a:rPr lang="zh-TW" sz="1800" kern="100" dirty="0">
                          <a:solidFill>
                            <a:srgbClr val="FFF0A0"/>
                          </a:solidFill>
                          <a:effectLst/>
                        </a:rPr>
                        <a:t>建教合作</a:t>
                      </a:r>
                      <a:r>
                        <a:rPr lang="zh-TW" sz="1800" kern="100" dirty="0" smtClean="0">
                          <a:solidFill>
                            <a:srgbClr val="FFF0A0"/>
                          </a:solidFill>
                          <a:effectLst/>
                        </a:rPr>
                        <a:t>班</a:t>
                      </a:r>
                      <a:endParaRPr lang="en-US" altLang="zh-TW" sz="1800" kern="100" dirty="0" smtClean="0">
                        <a:solidFill>
                          <a:srgbClr val="FFF0A0"/>
                        </a:solidFill>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altLang="zh-TW" sz="1800" kern="100" dirty="0" smtClean="0">
                        <a:solidFill>
                          <a:srgbClr val="FEF79C"/>
                        </a:solidFill>
                        <a:effectLst/>
                        <a:latin typeface="標楷體" panose="03000509000000000000" pitchFamily="65" charset="-120"/>
                        <a:ea typeface="標楷體" panose="03000509000000000000" pitchFamily="65" charset="-120"/>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800" kern="100" dirty="0" smtClean="0">
                          <a:solidFill>
                            <a:srgbClr val="FEF79C"/>
                          </a:solidFill>
                          <a:effectLst/>
                          <a:latin typeface="標楷體" panose="03000509000000000000" pitchFamily="65" charset="-120"/>
                          <a:ea typeface="標楷體" panose="03000509000000000000" pitchFamily="65" charset="-120"/>
                          <a:cs typeface="+mn-cs"/>
                        </a:rPr>
                        <a:t>★</a:t>
                      </a:r>
                      <a:endParaRPr lang="zh-TW" altLang="zh-TW" sz="1800" kern="100" dirty="0" smtClean="0">
                        <a:solidFill>
                          <a:srgbClr val="FEF79C"/>
                        </a:solidFill>
                        <a:effectLst/>
                        <a:latin typeface="+mn-lt"/>
                        <a:ea typeface="+mn-ea"/>
                        <a:cs typeface="+mn-cs"/>
                      </a:endParaRPr>
                    </a:p>
                    <a:p>
                      <a:pPr algn="ctr">
                        <a:spcAft>
                          <a:spcPts val="0"/>
                        </a:spcAft>
                      </a:pP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gridSpan="3">
                  <a:txBody>
                    <a:bodyPr/>
                    <a:lstStyle/>
                    <a:p>
                      <a:pPr algn="ctr">
                        <a:spcAft>
                          <a:spcPts val="0"/>
                        </a:spcAft>
                      </a:pPr>
                      <a:r>
                        <a:rPr lang="zh-TW" sz="1800" kern="100" dirty="0">
                          <a:solidFill>
                            <a:srgbClr val="FFF0A0"/>
                          </a:solidFill>
                          <a:effectLst/>
                        </a:rPr>
                        <a:t>體育績優</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800" kern="100" dirty="0">
                          <a:solidFill>
                            <a:srgbClr val="FFF0A0"/>
                          </a:solidFill>
                          <a:effectLst/>
                        </a:rPr>
                        <a:t>未受獎補助私校單獨招生</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extLst>
                  <a:ext uri="{0D108BD9-81ED-4DB2-BD59-A6C34878D82A}">
                    <a16:rowId xmlns:a16="http://schemas.microsoft.com/office/drawing/2014/main" val="10001"/>
                  </a:ext>
                </a:extLst>
              </a:tr>
              <a:tr h="408489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科學</a:t>
                      </a:r>
                      <a:r>
                        <a:rPr lang="zh-TW" sz="1800" kern="100" dirty="0" smtClean="0">
                          <a:solidFill>
                            <a:srgbClr val="FEF79C"/>
                          </a:solidFill>
                          <a:effectLst/>
                          <a:latin typeface="+mn-lt"/>
                          <a:ea typeface="+mn-ea"/>
                          <a:cs typeface="+mn-cs"/>
                        </a:rPr>
                        <a:t>班</a:t>
                      </a:r>
                      <a:endParaRPr lang="en-US" altLang="zh-TW" sz="1800" kern="100" dirty="0" smtClean="0">
                        <a:solidFill>
                          <a:srgbClr val="FEF79C"/>
                        </a:solidFill>
                        <a:effectLst/>
                        <a:latin typeface="+mn-lt"/>
                        <a:ea typeface="+mn-ea"/>
                        <a:cs typeface="+mn-cs"/>
                      </a:endParaRPr>
                    </a:p>
                    <a:p>
                      <a:pPr marL="0" algn="ctr" defTabSz="457200" rtl="0" eaLnBrk="1" latinLnBrk="0" hangingPunct="1">
                        <a:spcAft>
                          <a:spcPts val="0"/>
                        </a:spcAft>
                      </a:pPr>
                      <a:endParaRPr lang="zh-TW" sz="1800" kern="100" dirty="0">
                        <a:solidFill>
                          <a:srgbClr val="FEF79C"/>
                        </a:solidFill>
                        <a:effectLst/>
                        <a:latin typeface="+mn-lt"/>
                        <a:ea typeface="+mn-ea"/>
                        <a:cs typeface="+mn-cs"/>
                      </a:endParaRPr>
                    </a:p>
                  </a:txBody>
                  <a:tcPr marL="51432" marR="51432" marT="0" marB="0">
                    <a:solidFill>
                      <a:srgbClr val="A493C6"/>
                    </a:solidFill>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藝術才能</a:t>
                      </a:r>
                      <a:r>
                        <a:rPr lang="zh-TW" sz="1800" kern="100" dirty="0" smtClean="0">
                          <a:solidFill>
                            <a:srgbClr val="FEF79C"/>
                          </a:solidFill>
                          <a:effectLst/>
                          <a:latin typeface="+mn-lt"/>
                          <a:ea typeface="+mn-ea"/>
                          <a:cs typeface="+mn-cs"/>
                        </a:rPr>
                        <a:t>班</a:t>
                      </a:r>
                      <a:endParaRPr lang="en-US" altLang="zh-TW" sz="1800" kern="100" dirty="0" smtClean="0">
                        <a:solidFill>
                          <a:srgbClr val="FEF79C"/>
                        </a:solidFill>
                        <a:effectLst/>
                        <a:latin typeface="+mn-lt"/>
                        <a:ea typeface="+mn-ea"/>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800" kern="100" dirty="0" smtClean="0">
                          <a:solidFill>
                            <a:srgbClr val="FEF79C"/>
                          </a:solidFill>
                          <a:effectLst/>
                          <a:latin typeface="標楷體" panose="03000509000000000000" pitchFamily="65" charset="-120"/>
                          <a:ea typeface="標楷體" panose="03000509000000000000" pitchFamily="65" charset="-120"/>
                          <a:cs typeface="+mn-cs"/>
                        </a:rPr>
                        <a:t>★</a:t>
                      </a:r>
                      <a:endParaRPr lang="zh-TW" altLang="zh-TW" sz="1800" kern="100" dirty="0" smtClean="0">
                        <a:solidFill>
                          <a:srgbClr val="FEF79C"/>
                        </a:solidFill>
                        <a:effectLst/>
                        <a:latin typeface="+mn-lt"/>
                        <a:ea typeface="+mn-ea"/>
                        <a:cs typeface="+mn-cs"/>
                      </a:endParaRPr>
                    </a:p>
                    <a:p>
                      <a:pPr marL="0" algn="ctr" defTabSz="457200" rtl="0" eaLnBrk="1" latinLnBrk="0" hangingPunct="1">
                        <a:spcAft>
                          <a:spcPts val="0"/>
                        </a:spcAft>
                      </a:pPr>
                      <a:endParaRPr lang="zh-TW" sz="1800" kern="100" dirty="0">
                        <a:solidFill>
                          <a:srgbClr val="FEF79C"/>
                        </a:solidFill>
                        <a:effectLst/>
                        <a:latin typeface="+mn-lt"/>
                        <a:ea typeface="+mn-ea"/>
                        <a:cs typeface="+mn-cs"/>
                      </a:endParaRPr>
                    </a:p>
                  </a:txBody>
                  <a:tcPr marL="51432" marR="51432" marT="0" marB="0">
                    <a:solidFill>
                      <a:srgbClr val="A493C6"/>
                    </a:solidFill>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職業類群</a:t>
                      </a:r>
                      <a:r>
                        <a:rPr lang="zh-TW" sz="1800" kern="100" dirty="0" smtClean="0">
                          <a:solidFill>
                            <a:srgbClr val="FEF79C"/>
                          </a:solidFill>
                          <a:effectLst/>
                          <a:latin typeface="+mn-lt"/>
                          <a:ea typeface="+mn-ea"/>
                          <a:cs typeface="+mn-cs"/>
                        </a:rPr>
                        <a:t>科</a:t>
                      </a:r>
                      <a:endParaRPr lang="en-US" altLang="zh-TW" sz="1800" kern="100" dirty="0" smtClean="0">
                        <a:solidFill>
                          <a:srgbClr val="FEF79C"/>
                        </a:solidFill>
                        <a:effectLst/>
                        <a:latin typeface="+mn-lt"/>
                        <a:ea typeface="+mn-ea"/>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800" kern="100" dirty="0" smtClean="0">
                          <a:solidFill>
                            <a:srgbClr val="FEF79C"/>
                          </a:solidFill>
                          <a:effectLst/>
                          <a:latin typeface="標楷體" panose="03000509000000000000" pitchFamily="65" charset="-120"/>
                          <a:ea typeface="標楷體" panose="03000509000000000000" pitchFamily="65" charset="-120"/>
                          <a:cs typeface="+mn-cs"/>
                        </a:rPr>
                        <a:t>★</a:t>
                      </a:r>
                      <a:endParaRPr lang="zh-TW" altLang="zh-TW" sz="1800" kern="100" dirty="0" smtClean="0">
                        <a:solidFill>
                          <a:srgbClr val="FEF79C"/>
                        </a:solidFill>
                        <a:effectLst/>
                        <a:latin typeface="+mn-lt"/>
                        <a:ea typeface="+mn-ea"/>
                        <a:cs typeface="+mn-cs"/>
                      </a:endParaRPr>
                    </a:p>
                    <a:p>
                      <a:pPr marL="0" algn="ctr" defTabSz="457200" rtl="0" eaLnBrk="1" latinLnBrk="0" hangingPunct="1">
                        <a:spcAft>
                          <a:spcPts val="0"/>
                        </a:spcAft>
                      </a:pPr>
                      <a:endParaRPr lang="zh-TW" sz="1800" kern="100" dirty="0">
                        <a:solidFill>
                          <a:srgbClr val="FEF79C"/>
                        </a:solidFill>
                        <a:effectLst/>
                        <a:latin typeface="+mn-lt"/>
                        <a:ea typeface="+mn-ea"/>
                        <a:cs typeface="+mn-cs"/>
                      </a:endParaRPr>
                    </a:p>
                  </a:txBody>
                  <a:tcPr marL="51432" marR="51432" marT="0" marB="0">
                    <a:solidFill>
                      <a:srgbClr val="A493C6"/>
                    </a:solidFill>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體育</a:t>
                      </a:r>
                      <a:r>
                        <a:rPr lang="zh-TW" sz="1800" kern="100" dirty="0" smtClean="0">
                          <a:solidFill>
                            <a:srgbClr val="FEF79C"/>
                          </a:solidFill>
                          <a:effectLst/>
                          <a:latin typeface="+mn-lt"/>
                          <a:ea typeface="+mn-ea"/>
                          <a:cs typeface="+mn-cs"/>
                        </a:rPr>
                        <a:t>班</a:t>
                      </a:r>
                      <a:endParaRPr lang="en-US" altLang="zh-TW" sz="1800" kern="100" dirty="0" smtClean="0">
                        <a:solidFill>
                          <a:srgbClr val="FEF79C"/>
                        </a:solidFill>
                        <a:effectLst/>
                        <a:latin typeface="+mn-lt"/>
                        <a:ea typeface="+mn-ea"/>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800" kern="100" dirty="0" smtClean="0">
                          <a:solidFill>
                            <a:srgbClr val="FEF79C"/>
                          </a:solidFill>
                          <a:effectLst/>
                          <a:latin typeface="標楷體" panose="03000509000000000000" pitchFamily="65" charset="-120"/>
                          <a:ea typeface="標楷體" panose="03000509000000000000" pitchFamily="65" charset="-120"/>
                          <a:cs typeface="+mn-cs"/>
                        </a:rPr>
                        <a:t>★</a:t>
                      </a:r>
                      <a:endParaRPr lang="zh-TW" altLang="zh-TW" sz="1800" kern="100" dirty="0" smtClean="0">
                        <a:solidFill>
                          <a:srgbClr val="FEF79C"/>
                        </a:solidFill>
                        <a:effectLst/>
                        <a:latin typeface="+mn-lt"/>
                        <a:ea typeface="+mn-ea"/>
                        <a:cs typeface="+mn-cs"/>
                      </a:endParaRPr>
                    </a:p>
                    <a:p>
                      <a:pPr marL="0" algn="ctr" defTabSz="457200" rtl="0" eaLnBrk="1" latinLnBrk="0" hangingPunct="1">
                        <a:spcAft>
                          <a:spcPts val="0"/>
                        </a:spcAft>
                      </a:pPr>
                      <a:endParaRPr lang="zh-TW" sz="1800" kern="100" dirty="0">
                        <a:solidFill>
                          <a:srgbClr val="FEF79C"/>
                        </a:solidFill>
                        <a:effectLst/>
                        <a:latin typeface="+mn-lt"/>
                        <a:ea typeface="+mn-ea"/>
                        <a:cs typeface="+mn-cs"/>
                      </a:endParaRPr>
                    </a:p>
                  </a:txBody>
                  <a:tcPr marL="51432" marR="51432"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800" kern="100" dirty="0">
                          <a:solidFill>
                            <a:srgbClr val="FFF0A0"/>
                          </a:solidFill>
                          <a:effectLst/>
                        </a:rPr>
                        <a:t>獨招</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a:txBody>
                    <a:bodyPr/>
                    <a:lstStyle/>
                    <a:p>
                      <a:pPr algn="ctr">
                        <a:spcAft>
                          <a:spcPts val="0"/>
                        </a:spcAft>
                      </a:pPr>
                      <a:r>
                        <a:rPr lang="zh-TW" sz="1800" kern="100" dirty="0">
                          <a:solidFill>
                            <a:srgbClr val="FFF0A0"/>
                          </a:solidFill>
                          <a:effectLst/>
                        </a:rPr>
                        <a:t>甄試</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a:txBody>
                    <a:bodyPr/>
                    <a:lstStyle/>
                    <a:p>
                      <a:pPr algn="ctr">
                        <a:spcAft>
                          <a:spcPts val="0"/>
                        </a:spcAft>
                      </a:pPr>
                      <a:r>
                        <a:rPr lang="zh-TW" sz="1800" kern="100" dirty="0">
                          <a:solidFill>
                            <a:srgbClr val="FFF0A0"/>
                          </a:solidFill>
                          <a:effectLst/>
                        </a:rPr>
                        <a:t>甄審</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992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E66DE6-C816-4422-817D-D89F19889CE4}" type="slidenum">
              <a:rPr kumimoji="0" lang="zh-TW" altLang="en-US" smtClean="0">
                <a:solidFill>
                  <a:srgbClr val="FEFFFF"/>
                </a:solidFill>
                <a:latin typeface="Century Gothic" panose="020B0502020202020204" pitchFamily="34" charset="0"/>
              </a:rPr>
              <a:pPr/>
              <a:t>28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670276882"/>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FF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p:nvPr/>
        </p:nvCxnSpPr>
        <p:spPr>
          <a:xfrm>
            <a:off x="7883525"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718050" y="5581650"/>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170738" y="5564188"/>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1.</a:t>
            </a:r>
            <a:r>
              <a:rPr lang="zh-TW" altLang="en-US" sz="240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170738" y="6043613"/>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2.</a:t>
            </a:r>
            <a:r>
              <a:rPr lang="zh-TW" altLang="en-US" sz="240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p:cNvSpPr/>
          <p:nvPr/>
        </p:nvSpPr>
        <p:spPr>
          <a:xfrm>
            <a:off x="7199313"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8" name="文字方塊 27"/>
          <p:cNvSpPr txBox="1">
            <a:spLocks noChangeArrowheads="1"/>
          </p:cNvSpPr>
          <p:nvPr/>
        </p:nvSpPr>
        <p:spPr bwMode="auto">
          <a:xfrm>
            <a:off x="5070475" y="6011863"/>
            <a:ext cx="2376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2400">
                <a:solidFill>
                  <a:srgbClr val="000000"/>
                </a:solidFill>
                <a:latin typeface="華康粗圓體" panose="020F0709000000000000" pitchFamily="49" charset="-120"/>
                <a:ea typeface="華康粗圓體" panose="020F0709000000000000" pitchFamily="49" charset="-120"/>
              </a:rPr>
              <a:t>   及</a:t>
            </a:r>
            <a:r>
              <a:rPr lang="zh-TW" altLang="en-US" sz="2400">
                <a:solidFill>
                  <a:srgbClr val="FF0000"/>
                </a:solidFill>
                <a:latin typeface="華康粗圓體" panose="020F0709000000000000" pitchFamily="49" charset="-120"/>
                <a:ea typeface="華康粗圓體" panose="020F0709000000000000" pitchFamily="49" charset="-120"/>
              </a:rPr>
              <a:t>五專</a:t>
            </a: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635500" y="369728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867650"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5" name="矩形 34"/>
          <p:cNvSpPr/>
          <p:nvPr/>
        </p:nvSpPr>
        <p:spPr>
          <a:xfrm>
            <a:off x="4546600" y="3622675"/>
            <a:ext cx="4999038"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6" name="文字方塊 35"/>
          <p:cNvSpPr txBox="1">
            <a:spLocks noChangeArrowheads="1"/>
          </p:cNvSpPr>
          <p:nvPr/>
        </p:nvSpPr>
        <p:spPr bwMode="auto">
          <a:xfrm>
            <a:off x="1627188" y="776288"/>
            <a:ext cx="208877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37475"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7994650" y="1938338"/>
            <a:ext cx="1427163" cy="8636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一次</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zh-TW" altLang="en-US" sz="2800" dirty="0">
                <a:solidFill>
                  <a:prstClr val="white"/>
                </a:solidFill>
                <a:latin typeface="華康粗圓體" pitchFamily="49" charset="-120"/>
                <a:ea typeface="華康粗圓體" pitchFamily="49" charset="-120"/>
              </a:rPr>
              <a:t>分發</a:t>
            </a:r>
          </a:p>
        </p:txBody>
      </p:sp>
      <p:cxnSp>
        <p:nvCxnSpPr>
          <p:cNvPr id="43" name="直線單箭頭接點 42"/>
          <p:cNvCxnSpPr/>
          <p:nvPr/>
        </p:nvCxnSpPr>
        <p:spPr>
          <a:xfrm flipV="1">
            <a:off x="8724900" y="2778125"/>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8580438" y="3213100"/>
            <a:ext cx="287337"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5" name="圓角矩形 44"/>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免試續招</a:t>
            </a:r>
            <a:endParaRPr lang="en-US" altLang="zh-TW" sz="24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2400" dirty="0">
              <a:solidFill>
                <a:prstClr val="white"/>
              </a:solidFill>
              <a:latin typeface="華康粗圓體" pitchFamily="49" charset="-120"/>
              <a:ea typeface="華康粗圓體" pitchFamily="49" charset="-120"/>
            </a:endParaRPr>
          </a:p>
        </p:txBody>
      </p:sp>
      <p:cxnSp>
        <p:nvCxnSpPr>
          <p:cNvPr id="46" name="直線單箭頭接點 45"/>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8085138" y="1327150"/>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月初放榜  </a:t>
            </a: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報到</a:t>
            </a:r>
          </a:p>
        </p:txBody>
      </p:sp>
      <p:sp>
        <p:nvSpPr>
          <p:cNvPr id="2" name="矩形 1"/>
          <p:cNvSpPr/>
          <p:nvPr/>
        </p:nvSpPr>
        <p:spPr>
          <a:xfrm>
            <a:off x="1716088" y="34925"/>
            <a:ext cx="8437562" cy="749300"/>
          </a:xfrm>
          <a:prstGeom prst="rect">
            <a:avLst/>
          </a:prstGeom>
          <a:solidFill>
            <a:srgbClr val="0000FF"/>
          </a:solidFill>
        </p:spPr>
        <p:txBody>
          <a:bodyPr>
            <a:spAutoFit/>
          </a:bodyPr>
          <a:lstStyle/>
          <a:p>
            <a:pPr algn="ctr">
              <a:defRPr/>
            </a:pPr>
            <a:r>
              <a:rPr lang="en-US" altLang="zh-TW" sz="4267" dirty="0" smtClean="0">
                <a:solidFill>
                  <a:schemeClr val="bg1"/>
                </a:solidFill>
                <a:latin typeface="標楷體" panose="03000509000000000000" pitchFamily="65" charset="-120"/>
                <a:ea typeface="標楷體" panose="03000509000000000000" pitchFamily="65" charset="-120"/>
              </a:rPr>
              <a:t>※</a:t>
            </a:r>
            <a:r>
              <a:rPr lang="zh-TW" altLang="en-US" sz="4267" dirty="0" smtClean="0">
                <a:solidFill>
                  <a:schemeClr val="bg1"/>
                </a:solidFill>
                <a:latin typeface="標楷體" panose="03000509000000000000" pitchFamily="65" charset="-120"/>
                <a:ea typeface="標楷體" panose="03000509000000000000" pitchFamily="65" charset="-120"/>
              </a:rPr>
              <a:t>多元</a:t>
            </a:r>
            <a:r>
              <a:rPr lang="zh-TW" altLang="en-US" sz="4267" dirty="0">
                <a:solidFill>
                  <a:schemeClr val="bg1"/>
                </a:solidFill>
                <a:latin typeface="標楷體" panose="03000509000000000000" pitchFamily="65" charset="-120"/>
                <a:ea typeface="標楷體" panose="03000509000000000000" pitchFamily="65" charset="-120"/>
              </a:rPr>
              <a:t>入學重要</a:t>
            </a:r>
            <a:r>
              <a:rPr lang="zh-TW" altLang="en-US" sz="4267" dirty="0" smtClean="0">
                <a:solidFill>
                  <a:schemeClr val="bg1"/>
                </a:solidFill>
                <a:latin typeface="標楷體" panose="03000509000000000000" pitchFamily="65" charset="-120"/>
                <a:ea typeface="標楷體" panose="03000509000000000000" pitchFamily="65" charset="-120"/>
              </a:rPr>
              <a:t>日程表</a:t>
            </a:r>
            <a:r>
              <a:rPr lang="en-US" altLang="zh-TW" sz="4267" dirty="0">
                <a:solidFill>
                  <a:schemeClr val="bg1"/>
                </a:solidFill>
                <a:latin typeface="標楷體" panose="03000509000000000000" pitchFamily="65" charset="-120"/>
                <a:ea typeface="標楷體" panose="03000509000000000000" pitchFamily="65" charset="-120"/>
              </a:rPr>
              <a:t>※</a:t>
            </a:r>
            <a:endParaRPr lang="zh-TW" altLang="en-US" sz="4267" dirty="0">
              <a:solidFill>
                <a:schemeClr val="bg1"/>
              </a:solidFill>
              <a:latin typeface="標楷體" panose="03000509000000000000" pitchFamily="65" charset="-120"/>
              <a:ea typeface="標楷體" panose="03000509000000000000" pitchFamily="65" charset="-120"/>
            </a:endParaRPr>
          </a:p>
        </p:txBody>
      </p:sp>
      <p:sp>
        <p:nvSpPr>
          <p:cNvPr id="51" name="圓角矩形 50"/>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8913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F20FC9-2E68-466D-9E5B-748DE166C410}" type="slidenum">
              <a:rPr kumimoji="0" lang="zh-TW" altLang="en-US" smtClean="0">
                <a:solidFill>
                  <a:srgbClr val="FEFFFF"/>
                </a:solidFill>
                <a:latin typeface="Century Gothic" panose="020B0502020202020204" pitchFamily="34" charset="0"/>
              </a:rPr>
              <a:pPr/>
              <a:t>29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59067410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par>
                          <p:cTn id="102" fill="hold" nodeType="afterGroup">
                            <p:stCondLst>
                              <p:cond delay="1500"/>
                            </p:stCondLst>
                            <p:childTnLst>
                              <p:par>
                                <p:cTn id="103" presetID="42" presetClass="entr" presetSubtype="0"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2" presetClass="entr" presetSubtype="0" fill="hold" nodeType="click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1000"/>
                                        <p:tgtEl>
                                          <p:spTgt spid="13"/>
                                        </p:tgtEl>
                                      </p:cBhvr>
                                    </p:animEffect>
                                    <p:anim calcmode="lin" valueType="num">
                                      <p:cBhvr>
                                        <p:cTn id="113" dur="1000" fill="hold"/>
                                        <p:tgtEl>
                                          <p:spTgt spid="13"/>
                                        </p:tgtEl>
                                        <p:attrNameLst>
                                          <p:attrName>ppt_x</p:attrName>
                                        </p:attrNameLst>
                                      </p:cBhvr>
                                      <p:tavLst>
                                        <p:tav tm="0">
                                          <p:val>
                                            <p:strVal val="#ppt_x"/>
                                          </p:val>
                                        </p:tav>
                                        <p:tav tm="100000">
                                          <p:val>
                                            <p:strVal val="#ppt_x"/>
                                          </p:val>
                                        </p:tav>
                                      </p:tavLst>
                                    </p:anim>
                                    <p:anim calcmode="lin" valueType="num">
                                      <p:cBhvr>
                                        <p:cTn id="114" dur="1000" fill="hold"/>
                                        <p:tgtEl>
                                          <p:spTgt spid="13"/>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1000"/>
                                        <p:tgtEl>
                                          <p:spTgt spid="41"/>
                                        </p:tgtEl>
                                      </p:cBhvr>
                                    </p:animEffect>
                                    <p:anim calcmode="lin" valueType="num">
                                      <p:cBhvr>
                                        <p:cTn id="118" dur="1000" fill="hold"/>
                                        <p:tgtEl>
                                          <p:spTgt spid="41"/>
                                        </p:tgtEl>
                                        <p:attrNameLst>
                                          <p:attrName>ppt_x</p:attrName>
                                        </p:attrNameLst>
                                      </p:cBhvr>
                                      <p:tavLst>
                                        <p:tav tm="0">
                                          <p:val>
                                            <p:strVal val="#ppt_x"/>
                                          </p:val>
                                        </p:tav>
                                        <p:tav tm="100000">
                                          <p:val>
                                            <p:strVal val="#ppt_x"/>
                                          </p:val>
                                        </p:tav>
                                      </p:tavLst>
                                    </p:anim>
                                    <p:anim calcmode="lin" valueType="num">
                                      <p:cBhvr>
                                        <p:cTn id="119" dur="1000" fill="hold"/>
                                        <p:tgtEl>
                                          <p:spTgt spid="41"/>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17"/>
                                        </p:tgtEl>
                                        <p:attrNameLst>
                                          <p:attrName>style.visibility</p:attrName>
                                        </p:attrNameLst>
                                      </p:cBhvr>
                                      <p:to>
                                        <p:strVal val="visible"/>
                                      </p:to>
                                    </p:set>
                                    <p:animEffect transition="in" filter="fade">
                                      <p:cBhvr>
                                        <p:cTn id="122" dur="1000"/>
                                        <p:tgtEl>
                                          <p:spTgt spid="17"/>
                                        </p:tgtEl>
                                      </p:cBhvr>
                                    </p:animEffect>
                                    <p:anim calcmode="lin" valueType="num">
                                      <p:cBhvr>
                                        <p:cTn id="123" dur="1000" fill="hold"/>
                                        <p:tgtEl>
                                          <p:spTgt spid="17"/>
                                        </p:tgtEl>
                                        <p:attrNameLst>
                                          <p:attrName>ppt_x</p:attrName>
                                        </p:attrNameLst>
                                      </p:cBhvr>
                                      <p:tavLst>
                                        <p:tav tm="0">
                                          <p:val>
                                            <p:strVal val="#ppt_x"/>
                                          </p:val>
                                        </p:tav>
                                        <p:tav tm="100000">
                                          <p:val>
                                            <p:strVal val="#ppt_x"/>
                                          </p:val>
                                        </p:tav>
                                      </p:tavLst>
                                    </p:anim>
                                    <p:anim calcmode="lin" valueType="num">
                                      <p:cBhvr>
                                        <p:cTn id="124" dur="1000" fill="hold"/>
                                        <p:tgtEl>
                                          <p:spTgt spid="17"/>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1000"/>
                            </p:stCondLst>
                            <p:childTnLst>
                              <p:par>
                                <p:cTn id="126" presetID="42" presetClass="entr" presetSubtype="0" fill="hold" grpId="0" nodeType="after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fade">
                                      <p:cBhvr>
                                        <p:cTn id="128" dur="1000"/>
                                        <p:tgtEl>
                                          <p:spTgt spid="15"/>
                                        </p:tgtEl>
                                      </p:cBhvr>
                                    </p:animEffect>
                                    <p:anim calcmode="lin" valueType="num">
                                      <p:cBhvr>
                                        <p:cTn id="129" dur="1000" fill="hold"/>
                                        <p:tgtEl>
                                          <p:spTgt spid="15"/>
                                        </p:tgtEl>
                                        <p:attrNameLst>
                                          <p:attrName>ppt_x</p:attrName>
                                        </p:attrNameLst>
                                      </p:cBhvr>
                                      <p:tavLst>
                                        <p:tav tm="0">
                                          <p:val>
                                            <p:strVal val="#ppt_x"/>
                                          </p:val>
                                        </p:tav>
                                        <p:tav tm="100000">
                                          <p:val>
                                            <p:strVal val="#ppt_x"/>
                                          </p:val>
                                        </p:tav>
                                      </p:tavLst>
                                    </p:anim>
                                    <p:anim calcmode="lin" valueType="num">
                                      <p:cBhvr>
                                        <p:cTn id="130" dur="1000" fill="hold"/>
                                        <p:tgtEl>
                                          <p:spTgt spid="15"/>
                                        </p:tgtEl>
                                        <p:attrNameLst>
                                          <p:attrName>ppt_y</p:attrName>
                                        </p:attrNameLst>
                                      </p:cBhvr>
                                      <p:tavLst>
                                        <p:tav tm="0">
                                          <p:val>
                                            <p:strVal val="#ppt_y+.1"/>
                                          </p:val>
                                        </p:tav>
                                        <p:tav tm="100000">
                                          <p:val>
                                            <p:strVal val="#ppt_y"/>
                                          </p:val>
                                        </p:tav>
                                      </p:tavLst>
                                    </p:anim>
                                  </p:childTnLst>
                                </p:cTn>
                              </p:par>
                            </p:childTnLst>
                          </p:cTn>
                        </p:par>
                        <p:par>
                          <p:cTn id="131" fill="hold" nodeType="afterGroup">
                            <p:stCondLst>
                              <p:cond delay="2000"/>
                            </p:stCondLst>
                            <p:childTnLst>
                              <p:par>
                                <p:cTn id="132" presetID="42" presetClass="entr" presetSubtype="0" fill="hold" grpId="0" nodeType="after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fade">
                                      <p:cBhvr>
                                        <p:cTn id="134" dur="1000"/>
                                        <p:tgtEl>
                                          <p:spTgt spid="16"/>
                                        </p:tgtEl>
                                      </p:cBhvr>
                                    </p:animEffect>
                                    <p:anim calcmode="lin" valueType="num">
                                      <p:cBhvr>
                                        <p:cTn id="135" dur="1000" fill="hold"/>
                                        <p:tgtEl>
                                          <p:spTgt spid="16"/>
                                        </p:tgtEl>
                                        <p:attrNameLst>
                                          <p:attrName>ppt_x</p:attrName>
                                        </p:attrNameLst>
                                      </p:cBhvr>
                                      <p:tavLst>
                                        <p:tav tm="0">
                                          <p:val>
                                            <p:strVal val="#ppt_x"/>
                                          </p:val>
                                        </p:tav>
                                        <p:tav tm="100000">
                                          <p:val>
                                            <p:strVal val="#ppt_x"/>
                                          </p:val>
                                        </p:tav>
                                      </p:tavLst>
                                    </p:anim>
                                    <p:anim calcmode="lin" valueType="num">
                                      <p:cBhvr>
                                        <p:cTn id="1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42" presetClass="entr" presetSubtype="0" fill="hold" nodeType="click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fade">
                                      <p:cBhvr>
                                        <p:cTn id="145" dur="1000"/>
                                        <p:tgtEl>
                                          <p:spTgt spid="43"/>
                                        </p:tgtEl>
                                      </p:cBhvr>
                                    </p:animEffect>
                                    <p:anim calcmode="lin" valueType="num">
                                      <p:cBhvr>
                                        <p:cTn id="146" dur="1000" fill="hold"/>
                                        <p:tgtEl>
                                          <p:spTgt spid="43"/>
                                        </p:tgtEl>
                                        <p:attrNameLst>
                                          <p:attrName>ppt_x</p:attrName>
                                        </p:attrNameLst>
                                      </p:cBhvr>
                                      <p:tavLst>
                                        <p:tav tm="0">
                                          <p:val>
                                            <p:strVal val="#ppt_x"/>
                                          </p:val>
                                        </p:tav>
                                        <p:tav tm="100000">
                                          <p:val>
                                            <p:strVal val="#ppt_x"/>
                                          </p:val>
                                        </p:tav>
                                      </p:tavLst>
                                    </p:anim>
                                    <p:anim calcmode="lin" valueType="num">
                                      <p:cBhvr>
                                        <p:cTn id="147" dur="1000" fill="hold"/>
                                        <p:tgtEl>
                                          <p:spTgt spid="43"/>
                                        </p:tgtEl>
                                        <p:attrNameLst>
                                          <p:attrName>ppt_y</p:attrName>
                                        </p:attrNameLst>
                                      </p:cBhvr>
                                      <p:tavLst>
                                        <p:tav tm="0">
                                          <p:val>
                                            <p:strVal val="#ppt_y+.1"/>
                                          </p:val>
                                        </p:tav>
                                        <p:tav tm="100000">
                                          <p:val>
                                            <p:strVal val="#ppt_y"/>
                                          </p:val>
                                        </p:tav>
                                      </p:tavLst>
                                    </p:anim>
                                  </p:childTnLst>
                                </p:cTn>
                              </p:par>
                              <p:par>
                                <p:cTn id="148" presetID="42" presetClass="entr" presetSubtype="0" fill="hold" nodeType="withEffect">
                                  <p:stCondLst>
                                    <p:cond delay="0"/>
                                  </p:stCondLst>
                                  <p:childTnLst>
                                    <p:set>
                                      <p:cBhvr>
                                        <p:cTn id="149" dur="1" fill="hold">
                                          <p:stCondLst>
                                            <p:cond delay="0"/>
                                          </p:stCondLst>
                                        </p:cTn>
                                        <p:tgtEl>
                                          <p:spTgt spid="42"/>
                                        </p:tgtEl>
                                        <p:attrNameLst>
                                          <p:attrName>style.visibility</p:attrName>
                                        </p:attrNameLst>
                                      </p:cBhvr>
                                      <p:to>
                                        <p:strVal val="visible"/>
                                      </p:to>
                                    </p:set>
                                    <p:animEffect transition="in" filter="fade">
                                      <p:cBhvr>
                                        <p:cTn id="150" dur="1000"/>
                                        <p:tgtEl>
                                          <p:spTgt spid="42"/>
                                        </p:tgtEl>
                                      </p:cBhvr>
                                    </p:animEffect>
                                    <p:anim calcmode="lin" valueType="num">
                                      <p:cBhvr>
                                        <p:cTn id="151" dur="1000" fill="hold"/>
                                        <p:tgtEl>
                                          <p:spTgt spid="42"/>
                                        </p:tgtEl>
                                        <p:attrNameLst>
                                          <p:attrName>ppt_x</p:attrName>
                                        </p:attrNameLst>
                                      </p:cBhvr>
                                      <p:tavLst>
                                        <p:tav tm="0">
                                          <p:val>
                                            <p:strVal val="#ppt_x"/>
                                          </p:val>
                                        </p:tav>
                                        <p:tav tm="100000">
                                          <p:val>
                                            <p:strVal val="#ppt_x"/>
                                          </p:val>
                                        </p:tav>
                                      </p:tavLst>
                                    </p:anim>
                                    <p:anim calcmode="lin" valueType="num">
                                      <p:cBhvr>
                                        <p:cTn id="152" dur="1000" fill="hold"/>
                                        <p:tgtEl>
                                          <p:spTgt spid="42"/>
                                        </p:tgtEl>
                                        <p:attrNameLst>
                                          <p:attrName>ppt_y</p:attrName>
                                        </p:attrNameLst>
                                      </p:cBhvr>
                                      <p:tavLst>
                                        <p:tav tm="0">
                                          <p:val>
                                            <p:strVal val="#ppt_y+.1"/>
                                          </p:val>
                                        </p:tav>
                                        <p:tav tm="100000">
                                          <p:val>
                                            <p:strVal val="#ppt_y"/>
                                          </p:val>
                                        </p:tav>
                                      </p:tavLst>
                                    </p:anim>
                                  </p:childTnLst>
                                </p:cTn>
                              </p:par>
                              <p:par>
                                <p:cTn id="153" presetID="14" presetClass="entr" presetSubtype="10"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Effect transition="in" filter="randombar(horizontal)">
                                      <p:cBhvr>
                                        <p:cTn id="155" dur="500"/>
                                        <p:tgtEl>
                                          <p:spTgt spid="44"/>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14" presetClass="entr" presetSubtype="10" fill="hold" grpId="0" nodeType="clickEffect">
                                  <p:stCondLst>
                                    <p:cond delay="0"/>
                                  </p:stCondLst>
                                  <p:childTnLst>
                                    <p:set>
                                      <p:cBhvr>
                                        <p:cTn id="159" dur="1" fill="hold">
                                          <p:stCondLst>
                                            <p:cond delay="0"/>
                                          </p:stCondLst>
                                        </p:cTn>
                                        <p:tgtEl>
                                          <p:spTgt spid="32"/>
                                        </p:tgtEl>
                                        <p:attrNameLst>
                                          <p:attrName>style.visibility</p:attrName>
                                        </p:attrNameLst>
                                      </p:cBhvr>
                                      <p:to>
                                        <p:strVal val="visible"/>
                                      </p:to>
                                    </p:set>
                                    <p:animEffect transition="in" filter="randombar(horizontal)">
                                      <p:cBhvr>
                                        <p:cTn id="160" dur="500"/>
                                        <p:tgtEl>
                                          <p:spTgt spid="32"/>
                                        </p:tgtEl>
                                      </p:cBhvr>
                                    </p:animEffect>
                                  </p:childTnLst>
                                </p:cTn>
                              </p:par>
                              <p:par>
                                <p:cTn id="161" presetID="42" presetClass="entr" presetSubtype="0" fill="hold" nodeType="with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fade">
                                      <p:cBhvr>
                                        <p:cTn id="163" dur="1000"/>
                                        <p:tgtEl>
                                          <p:spTgt spid="26"/>
                                        </p:tgtEl>
                                      </p:cBhvr>
                                    </p:animEffect>
                                    <p:anim calcmode="lin" valueType="num">
                                      <p:cBhvr>
                                        <p:cTn id="164" dur="1000" fill="hold"/>
                                        <p:tgtEl>
                                          <p:spTgt spid="26"/>
                                        </p:tgtEl>
                                        <p:attrNameLst>
                                          <p:attrName>ppt_x</p:attrName>
                                        </p:attrNameLst>
                                      </p:cBhvr>
                                      <p:tavLst>
                                        <p:tav tm="0">
                                          <p:val>
                                            <p:strVal val="#ppt_x"/>
                                          </p:val>
                                        </p:tav>
                                        <p:tav tm="100000">
                                          <p:val>
                                            <p:strVal val="#ppt_x"/>
                                          </p:val>
                                        </p:tav>
                                      </p:tavLst>
                                    </p:anim>
                                    <p:anim calcmode="lin" valueType="num">
                                      <p:cBhvr>
                                        <p:cTn id="165" dur="1000" fill="hold"/>
                                        <p:tgtEl>
                                          <p:spTgt spid="26"/>
                                        </p:tgtEl>
                                        <p:attrNameLst>
                                          <p:attrName>ppt_y</p:attrName>
                                        </p:attrNameLst>
                                      </p:cBhvr>
                                      <p:tavLst>
                                        <p:tav tm="0">
                                          <p:val>
                                            <p:strVal val="#ppt_y+.1"/>
                                          </p:val>
                                        </p:tav>
                                        <p:tav tm="100000">
                                          <p:val>
                                            <p:strVal val="#ppt_y"/>
                                          </p:val>
                                        </p:tav>
                                      </p:tavLst>
                                    </p:anim>
                                  </p:childTnLst>
                                </p:cTn>
                              </p:par>
                            </p:childTnLst>
                          </p:cTn>
                        </p:par>
                        <p:par>
                          <p:cTn id="166" fill="hold" nodeType="afterGroup">
                            <p:stCondLst>
                              <p:cond delay="1000"/>
                            </p:stCondLst>
                            <p:childTnLst>
                              <p:par>
                                <p:cTn id="167" presetID="42" presetClass="entr" presetSubtype="0" fill="hold" nodeType="after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fade">
                                      <p:cBhvr>
                                        <p:cTn id="169" dur="1000"/>
                                        <p:tgtEl>
                                          <p:spTgt spid="33"/>
                                        </p:tgtEl>
                                      </p:cBhvr>
                                    </p:animEffect>
                                    <p:anim calcmode="lin" valueType="num">
                                      <p:cBhvr>
                                        <p:cTn id="170" dur="1000" fill="hold"/>
                                        <p:tgtEl>
                                          <p:spTgt spid="33"/>
                                        </p:tgtEl>
                                        <p:attrNameLst>
                                          <p:attrName>ppt_x</p:attrName>
                                        </p:attrNameLst>
                                      </p:cBhvr>
                                      <p:tavLst>
                                        <p:tav tm="0">
                                          <p:val>
                                            <p:strVal val="#ppt_x"/>
                                          </p:val>
                                        </p:tav>
                                        <p:tav tm="100000">
                                          <p:val>
                                            <p:strVal val="#ppt_x"/>
                                          </p:val>
                                        </p:tav>
                                      </p:tavLst>
                                    </p:anim>
                                    <p:anim calcmode="lin" valueType="num">
                                      <p:cBhvr>
                                        <p:cTn id="171" dur="1000" fill="hold"/>
                                        <p:tgtEl>
                                          <p:spTgt spid="33"/>
                                        </p:tgtEl>
                                        <p:attrNameLst>
                                          <p:attrName>ppt_y</p:attrName>
                                        </p:attrNameLst>
                                      </p:cBhvr>
                                      <p:tavLst>
                                        <p:tav tm="0">
                                          <p:val>
                                            <p:strVal val="#ppt_y+.1"/>
                                          </p:val>
                                        </p:tav>
                                        <p:tav tm="100000">
                                          <p:val>
                                            <p:strVal val="#ppt_y"/>
                                          </p:val>
                                        </p:tav>
                                      </p:tavLst>
                                    </p:anim>
                                  </p:childTnLst>
                                </p:cTn>
                              </p:par>
                              <p:par>
                                <p:cTn id="172" presetID="14" presetClass="entr" presetSubtype="10" fill="hold" nodeType="with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randombar(horizontal)">
                                      <p:cBhvr>
                                        <p:cTn id="174" dur="500"/>
                                        <p:tgtEl>
                                          <p:spTgt spid="34"/>
                                        </p:tgtEl>
                                      </p:cBhvr>
                                    </p:animEffec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4" presetClass="entr" presetSubtype="10" fill="hold" grpId="0" nodeType="clickEffect">
                                  <p:stCondLst>
                                    <p:cond delay="0"/>
                                  </p:stCondLst>
                                  <p:childTnLst>
                                    <p:set>
                                      <p:cBhvr>
                                        <p:cTn id="178" dur="1" fill="hold">
                                          <p:stCondLst>
                                            <p:cond delay="0"/>
                                          </p:stCondLst>
                                        </p:cTn>
                                        <p:tgtEl>
                                          <p:spTgt spid="47"/>
                                        </p:tgtEl>
                                        <p:attrNameLst>
                                          <p:attrName>style.visibility</p:attrName>
                                        </p:attrNameLst>
                                      </p:cBhvr>
                                      <p:to>
                                        <p:strVal val="visible"/>
                                      </p:to>
                                    </p:set>
                                    <p:animEffect transition="in" filter="randombar(horizontal)">
                                      <p:cBhvr>
                                        <p:cTn id="179" dur="500"/>
                                        <p:tgtEl>
                                          <p:spTgt spid="47"/>
                                        </p:tgtEl>
                                      </p:cBhvr>
                                    </p:animEffect>
                                  </p:childTnLst>
                                </p:cTn>
                              </p:par>
                            </p:childTnLst>
                          </p:cTn>
                        </p:par>
                        <p:par>
                          <p:cTn id="180" fill="hold" nodeType="afterGroup">
                            <p:stCondLst>
                              <p:cond delay="500"/>
                            </p:stCondLst>
                            <p:childTnLst>
                              <p:par>
                                <p:cTn id="181" presetID="14" presetClass="entr" presetSubtype="10" fill="hold" nodeType="after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randombar(horizontal)">
                                      <p:cBhvr>
                                        <p:cTn id="183" dur="500"/>
                                        <p:tgtEl>
                                          <p:spTgt spid="46"/>
                                        </p:tgtEl>
                                      </p:cBhvr>
                                    </p:animEffect>
                                  </p:childTnLst>
                                </p:cTn>
                              </p:par>
                              <p:par>
                                <p:cTn id="184" presetID="14" presetClass="entr" presetSubtype="10" fill="hold" nodeType="withEffect">
                                  <p:stCondLst>
                                    <p:cond delay="0"/>
                                  </p:stCondLst>
                                  <p:childTnLst>
                                    <p:set>
                                      <p:cBhvr>
                                        <p:cTn id="185" dur="1" fill="hold">
                                          <p:stCondLst>
                                            <p:cond delay="0"/>
                                          </p:stCondLst>
                                        </p:cTn>
                                        <p:tgtEl>
                                          <p:spTgt spid="45"/>
                                        </p:tgtEl>
                                        <p:attrNameLst>
                                          <p:attrName>style.visibility</p:attrName>
                                        </p:attrNameLst>
                                      </p:cBhvr>
                                      <p:to>
                                        <p:strVal val="visible"/>
                                      </p:to>
                                    </p:set>
                                    <p:animEffect transition="in" filter="randombar(horizontal)">
                                      <p:cBhvr>
                                        <p:cTn id="186" dur="500"/>
                                        <p:tgtEl>
                                          <p:spTgt spid="45"/>
                                        </p:tgtEl>
                                      </p:cBhvr>
                                    </p:animEffect>
                                  </p:childTnLst>
                                </p:cTn>
                              </p:par>
                              <p:par>
                                <p:cTn id="187" presetID="14" presetClass="entr" presetSubtype="10" fill="hold" grpId="0" nodeType="withEffect">
                                  <p:stCondLst>
                                    <p:cond delay="0"/>
                                  </p:stCondLst>
                                  <p:childTnLst>
                                    <p:set>
                                      <p:cBhvr>
                                        <p:cTn id="188" dur="1" fill="hold">
                                          <p:stCondLst>
                                            <p:cond delay="0"/>
                                          </p:stCondLst>
                                        </p:cTn>
                                        <p:tgtEl>
                                          <p:spTgt spid="50"/>
                                        </p:tgtEl>
                                        <p:attrNameLst>
                                          <p:attrName>style.visibility</p:attrName>
                                        </p:attrNameLst>
                                      </p:cBhvr>
                                      <p:to>
                                        <p:strVal val="visible"/>
                                      </p:to>
                                    </p:set>
                                    <p:animEffect transition="in" filter="randombar(horizontal)">
                                      <p:cBhvr>
                                        <p:cTn id="189" dur="500"/>
                                        <p:tgtEl>
                                          <p:spTgt spid="50"/>
                                        </p:tgtEl>
                                      </p:cBhvr>
                                    </p:animEffect>
                                  </p:childTnLst>
                                </p:cTn>
                              </p:par>
                              <p:par>
                                <p:cTn id="190" presetID="14" presetClass="entr" presetSubtype="10" fill="hold" nodeType="withEffect">
                                  <p:stCondLst>
                                    <p:cond delay="0"/>
                                  </p:stCondLst>
                                  <p:childTnLst>
                                    <p:set>
                                      <p:cBhvr>
                                        <p:cTn id="191" dur="1" fill="hold">
                                          <p:stCondLst>
                                            <p:cond delay="0"/>
                                          </p:stCondLst>
                                        </p:cTn>
                                        <p:tgtEl>
                                          <p:spTgt spid="51"/>
                                        </p:tgtEl>
                                        <p:attrNameLst>
                                          <p:attrName>style.visibility</p:attrName>
                                        </p:attrNameLst>
                                      </p:cBhvr>
                                      <p:to>
                                        <p:strVal val="visible"/>
                                      </p:to>
                                    </p:set>
                                    <p:animEffect transition="in" filter="randombar(horizontal)">
                                      <p:cBhvr>
                                        <p:cTn id="19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8" grpId="0"/>
      <p:bldP spid="29" grpId="0"/>
      <p:bldP spid="30" grpId="0"/>
      <p:bldP spid="32" grpId="0"/>
      <p:bldP spid="35" grpId="0" animBg="1"/>
      <p:bldP spid="36" grpId="0"/>
      <p:bldP spid="37" grpId="0" animBg="1"/>
      <p:bldP spid="39" grpId="0"/>
      <p:bldP spid="40" grpId="0"/>
      <p:bldP spid="44" grpId="0" animBg="1"/>
      <p:bldP spid="47" grpId="0" animBg="1"/>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74636" y="166910"/>
            <a:ext cx="8911687" cy="1280890"/>
          </a:xfrm>
        </p:spPr>
        <p:txBody>
          <a:bodyPr>
            <a:normAutofit/>
          </a:bodyPr>
          <a:lstStyle/>
          <a:p>
            <a:pPr>
              <a:defRPr/>
            </a:pPr>
            <a:r>
              <a:rPr lang="en-US" altLang="zh-TW" sz="5400" dirty="0"/>
              <a:t> </a:t>
            </a:r>
            <a:r>
              <a:rPr lang="en-US" altLang="zh-TW" sz="5400" dirty="0" err="1">
                <a:solidFill>
                  <a:srgbClr val="FF0000"/>
                </a:solidFill>
                <a:latin typeface="Arial" panose="020B0604020202020204" pitchFamily="34" charset="0"/>
                <a:cs typeface="Arial" panose="020B0604020202020204" pitchFamily="34" charset="0"/>
              </a:rPr>
              <a:t>Sinshih</a:t>
            </a:r>
            <a:r>
              <a:rPr lang="en-US" altLang="zh-TW" dirty="0" smtClean="0">
                <a:latin typeface="Arial" panose="020B0604020202020204" pitchFamily="34" charset="0"/>
                <a:cs typeface="Arial" panose="020B0604020202020204" pitchFamily="34" charset="0"/>
              </a:rPr>
              <a:t>  Junior High School</a:t>
            </a:r>
            <a:endParaRPr lang="zh-TW" altLang="en-US" dirty="0">
              <a:latin typeface="Arial" panose="020B0604020202020204" pitchFamily="34" charset="0"/>
              <a:cs typeface="Arial" panose="020B0604020202020204" pitchFamily="34" charset="0"/>
            </a:endParaRPr>
          </a:p>
        </p:txBody>
      </p:sp>
      <p:pic>
        <p:nvPicPr>
          <p:cNvPr id="11267" name="內容版面配置區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30351" y="1295400"/>
            <a:ext cx="9009063" cy="5410200"/>
          </a:xfrm>
        </p:spPr>
      </p:pic>
    </p:spTree>
    <p:extLst>
      <p:ext uri="{BB962C8B-B14F-4D97-AF65-F5344CB8AC3E}">
        <p14:creationId xmlns:p14="http://schemas.microsoft.com/office/powerpoint/2010/main" val="3550105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04451" name="標題 3"/>
          <p:cNvSpPr>
            <a:spLocks noGrp="1"/>
          </p:cNvSpPr>
          <p:nvPr>
            <p:ph type="title"/>
          </p:nvPr>
        </p:nvSpPr>
        <p:spPr>
          <a:xfrm>
            <a:off x="2300288" y="3159125"/>
            <a:ext cx="5829300" cy="1020763"/>
          </a:xfrm>
        </p:spPr>
        <p:txBody>
          <a:bodyPr/>
          <a:lstStyle/>
          <a:p>
            <a:pPr eaLnBrk="1" hangingPunct="1"/>
            <a:r>
              <a:rPr lang="zh-TW" altLang="en-US" sz="4500" smtClean="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0445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副標題 4"/>
          <p:cNvSpPr>
            <a:spLocks noGrp="1"/>
          </p:cNvSpPr>
          <p:nvPr>
            <p:ph type="body" idx="1"/>
          </p:nvPr>
        </p:nvSpPr>
        <p:spPr>
          <a:xfrm>
            <a:off x="2335742" y="4179888"/>
            <a:ext cx="7434792" cy="1336675"/>
          </a:xfrm>
        </p:spPr>
        <p:txBody>
          <a:bodyPr/>
          <a:lstStyle/>
          <a:p>
            <a:pPr eaLnBrk="1" hangingPunct="1"/>
            <a:r>
              <a:rPr lang="zh-TW" altLang="en-US" sz="2400" dirty="0" smtClean="0">
                <a:solidFill>
                  <a:srgbClr val="FFFF00"/>
                </a:solidFill>
                <a:latin typeface="華康魏碑體" panose="03000709000000000000" pitchFamily="65" charset="-120"/>
                <a:ea typeface="華康魏碑體" panose="03000709000000000000" pitchFamily="65" charset="-120"/>
              </a:rPr>
              <a:t>承辦學校</a:t>
            </a:r>
            <a:r>
              <a:rPr lang="zh-TW" altLang="en-US" sz="2400" dirty="0">
                <a:solidFill>
                  <a:srgbClr val="FFFF00"/>
                </a:solidFill>
                <a:latin typeface="華康魏碑體" panose="03000709000000000000" pitchFamily="65" charset="-120"/>
                <a:ea typeface="華康魏碑體" panose="03000709000000000000" pitchFamily="65" charset="-120"/>
              </a:rPr>
              <a:t>：國立臺南高級海事水產職業學校</a:t>
            </a:r>
            <a:endParaRPr lang="en-US" altLang="zh-TW" sz="2400" dirty="0" smtClean="0">
              <a:solidFill>
                <a:srgbClr val="FFFF00"/>
              </a:solidFill>
              <a:latin typeface="華康魏碑體" panose="03000709000000000000" pitchFamily="65" charset="-120"/>
              <a:ea typeface="華康魏碑體" panose="03000709000000000000" pitchFamily="65" charset="-120"/>
            </a:endParaRPr>
          </a:p>
        </p:txBody>
      </p:sp>
      <p:sp>
        <p:nvSpPr>
          <p:cNvPr id="10445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D7387CC-C7E0-49EC-B8AA-8AE327F99D21}" type="slidenum">
              <a:rPr kumimoji="0" lang="zh-TW" altLang="en-US" smtClean="0">
                <a:solidFill>
                  <a:srgbClr val="FEFFFF"/>
                </a:solidFill>
                <a:latin typeface="Century Gothic" panose="020B0502020202020204" pitchFamily="34" charset="0"/>
              </a:rPr>
              <a:pPr/>
              <a:t>30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313799321"/>
      </p:ext>
    </p:extLst>
  </p:cSld>
  <p:clrMapOvr>
    <a:masterClrMapping/>
  </p:clrMapOvr>
  <p:transition spd="slow">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9288" y="196850"/>
            <a:ext cx="6572250" cy="869950"/>
          </a:xfrm>
          <a:solidFill>
            <a:srgbClr val="006600"/>
          </a:solidFill>
        </p:spPr>
        <p:txBody>
          <a:bodyPr/>
          <a:lstStyle/>
          <a:p>
            <a:pPr>
              <a:defRPr/>
            </a:pPr>
            <a:r>
              <a:rPr lang="en-US" altLang="zh-TW" sz="4000" b="1" dirty="0">
                <a:solidFill>
                  <a:schemeClr val="bg1"/>
                </a:solidFill>
                <a:latin typeface="+mn-ea"/>
                <a:ea typeface="+mn-ea"/>
              </a:rPr>
              <a:t>(</a:t>
            </a:r>
            <a:r>
              <a:rPr lang="zh-TW" altLang="en-US" sz="4000" b="1" dirty="0">
                <a:solidFill>
                  <a:schemeClr val="bg1"/>
                </a:solidFill>
                <a:latin typeface="+mn-ea"/>
                <a:ea typeface="+mn-ea"/>
              </a:rPr>
              <a:t>一</a:t>
            </a:r>
            <a:r>
              <a:rPr lang="en-US" altLang="zh-TW" sz="4000" b="1" dirty="0">
                <a:solidFill>
                  <a:schemeClr val="bg1"/>
                </a:solidFill>
                <a:latin typeface="+mn-ea"/>
                <a:ea typeface="+mn-ea"/>
              </a:rPr>
              <a:t>)</a:t>
            </a:r>
            <a:r>
              <a:rPr lang="zh-TW" altLang="en-US" sz="4000" b="1" dirty="0">
                <a:solidFill>
                  <a:schemeClr val="bg1"/>
                </a:solidFill>
                <a:latin typeface="+mn-ea"/>
                <a:ea typeface="+mn-ea"/>
              </a:rPr>
              <a:t>免試入學就學區規劃</a:t>
            </a:r>
            <a:r>
              <a:rPr lang="en-US" altLang="zh-TW" sz="4000" b="1" dirty="0">
                <a:solidFill>
                  <a:schemeClr val="bg1"/>
                </a:solidFill>
                <a:latin typeface="+mn-ea"/>
                <a:ea typeface="+mn-ea"/>
              </a:rPr>
              <a:t>-1</a:t>
            </a:r>
            <a:endParaRPr lang="zh-TW" altLang="en-US" sz="4000" dirty="0">
              <a:solidFill>
                <a:schemeClr val="bg1"/>
              </a:solidFill>
              <a:latin typeface="+mn-ea"/>
              <a:ea typeface="+mn-ea"/>
            </a:endParaRPr>
          </a:p>
        </p:txBody>
      </p:sp>
      <p:sp>
        <p:nvSpPr>
          <p:cNvPr id="5" name="Rectangle 3"/>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p:cNvGraphicFramePr>
            <a:graphicFrameLocks/>
          </p:cNvGraphicFramePr>
          <p:nvPr>
            <p:extLst/>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10548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8B1E1F6-D0BD-48E9-B3B4-0739A980E83C}" type="slidenum">
              <a:rPr kumimoji="0" lang="zh-TW" altLang="en-US" smtClean="0">
                <a:solidFill>
                  <a:srgbClr val="FEFFFF"/>
                </a:solidFill>
                <a:latin typeface="Century Gothic" panose="020B0502020202020204" pitchFamily="34" charset="0"/>
              </a:rPr>
              <a:pPr/>
              <a:t>31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9342995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254250" y="1558722"/>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5"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b="1" dirty="0">
                <a:solidFill>
                  <a:schemeClr val="bg1"/>
                </a:solidFill>
                <a:latin typeface="+mn-ea"/>
                <a:ea typeface="+mn-ea"/>
              </a:rPr>
              <a:t>(</a:t>
            </a:r>
            <a:r>
              <a:rPr kumimoji="0" lang="zh-TW" altLang="en-US" sz="4000" b="1" dirty="0">
                <a:solidFill>
                  <a:schemeClr val="bg1"/>
                </a:solidFill>
                <a:latin typeface="+mn-ea"/>
                <a:ea typeface="+mn-ea"/>
              </a:rPr>
              <a:t>一</a:t>
            </a:r>
            <a:r>
              <a:rPr kumimoji="0" lang="en-US" altLang="zh-TW" sz="4000" b="1" dirty="0">
                <a:solidFill>
                  <a:schemeClr val="bg1"/>
                </a:solidFill>
                <a:latin typeface="+mn-ea"/>
                <a:ea typeface="+mn-ea"/>
              </a:rPr>
              <a:t>)</a:t>
            </a:r>
            <a:r>
              <a:rPr kumimoji="0" lang="zh-TW" altLang="en-US" sz="4000" b="1" dirty="0">
                <a:solidFill>
                  <a:schemeClr val="bg1"/>
                </a:solidFill>
                <a:latin typeface="+mn-ea"/>
                <a:ea typeface="+mn-ea"/>
              </a:rPr>
              <a:t>免試入學就學區規劃</a:t>
            </a:r>
            <a:r>
              <a:rPr kumimoji="0" lang="en-US" altLang="zh-TW" sz="4000" b="1" dirty="0">
                <a:solidFill>
                  <a:schemeClr val="bg1"/>
                </a:solidFill>
                <a:latin typeface="+mn-ea"/>
                <a:ea typeface="+mn-ea"/>
              </a:rPr>
              <a:t>-2</a:t>
            </a:r>
            <a:endParaRPr kumimoji="0" lang="zh-TW" altLang="en-US" sz="4000" dirty="0">
              <a:solidFill>
                <a:schemeClr val="bg1"/>
              </a:solidFill>
              <a:latin typeface="+mn-ea"/>
              <a:ea typeface="+mn-ea"/>
            </a:endParaRPr>
          </a:p>
        </p:txBody>
      </p:sp>
      <p:sp>
        <p:nvSpPr>
          <p:cNvPr id="1065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D455583-DE65-442C-9EAF-883DF218B7B7}" type="slidenum">
              <a:rPr kumimoji="0" lang="zh-TW" altLang="en-US" smtClean="0">
                <a:solidFill>
                  <a:srgbClr val="FEFFFF"/>
                </a:solidFill>
                <a:latin typeface="Century Gothic" panose="020B0502020202020204" pitchFamily="34" charset="0"/>
              </a:rPr>
              <a:pPr/>
              <a:t>32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557167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471738" y="332656"/>
            <a:ext cx="8196263" cy="3384550"/>
          </a:xfrm>
          <a:prstGeom prst="rect">
            <a:avLst/>
          </a:prstGeom>
        </p:spPr>
      </p:pic>
      <p:pic>
        <p:nvPicPr>
          <p:cNvPr id="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552" y="2852936"/>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5034990" y="5633150"/>
            <a:ext cx="564770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臺南區 </a:t>
            </a:r>
            <a:r>
              <a:rPr kumimoji="1" lang="en-US" altLang="zh-TW"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VS</a:t>
            </a: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 嘉義區</a:t>
            </a:r>
          </a:p>
        </p:txBody>
      </p:sp>
      <p:sp>
        <p:nvSpPr>
          <p:cNvPr id="7" name="投影片編號版面配置區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AA3D0-8D1C-4E91-B2C6-47888C680415}" type="slidenum">
              <a:rPr kumimoji="1" lang="en-US" altLang="zh-TW" sz="2000" b="0" i="0" u="none" strike="noStrike" kern="1200" cap="none" spc="0" normalizeH="0" baseline="0" noProof="0" smtClean="0">
                <a:ln>
                  <a:noFill/>
                </a:ln>
                <a:solidFill>
                  <a:srgbClr val="FEFFFF"/>
                </a:solidFill>
                <a:effectLst/>
                <a:uLnTx/>
                <a:uFillTx/>
                <a:latin typeface="Arial" panose="020B0604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1" lang="en-US" altLang="zh-TW" sz="2000" b="0" i="0" u="none" strike="noStrike" kern="1200" cap="none" spc="0" normalizeH="0" baseline="0" noProof="0">
              <a:ln>
                <a:noFill/>
              </a:ln>
              <a:solidFill>
                <a:srgbClr val="FEFFFF"/>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402473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6738938" y="1271589"/>
            <a:ext cx="2145506" cy="522685"/>
          </a:xfrm>
        </p:spPr>
        <p:txBody>
          <a:bodyPr/>
          <a:lstStyle/>
          <a:p>
            <a:r>
              <a:rPr lang="zh-TW" altLang="en-US" b="1" smtClean="0">
                <a:latin typeface="微軟正黑體" pitchFamily="34" charset="-120"/>
              </a:rPr>
              <a:t>共同就學區</a:t>
            </a:r>
            <a:endParaRPr lang="zh-TW" altLang="en-US" smtClean="0"/>
          </a:p>
        </p:txBody>
      </p:sp>
      <p:pic>
        <p:nvPicPr>
          <p:cNvPr id="167939" name="圖片 6"/>
          <p:cNvPicPr>
            <a:picLocks noChangeAspect="1"/>
          </p:cNvPicPr>
          <p:nvPr/>
        </p:nvPicPr>
        <p:blipFill>
          <a:blip r:embed="rId2">
            <a:clrChange>
              <a:clrFrom>
                <a:srgbClr val="FFFFFF"/>
              </a:clrFrom>
              <a:clrTo>
                <a:srgbClr val="FFFFFF">
                  <a:alpha val="0"/>
                </a:srgbClr>
              </a:clrTo>
            </a:clrChange>
          </a:blip>
          <a:srcRect l="-11974" t="-13252" r="11974" b="28601"/>
          <a:stretch>
            <a:fillRect/>
          </a:stretch>
        </p:blipFill>
        <p:spPr bwMode="auto">
          <a:xfrm>
            <a:off x="2351584" y="332656"/>
            <a:ext cx="7116936" cy="5921064"/>
          </a:xfrm>
          <a:prstGeom prst="rect">
            <a:avLst/>
          </a:prstGeom>
          <a:noFill/>
          <a:ln w="9525">
            <a:noFill/>
            <a:miter lim="800000"/>
            <a:headEnd/>
            <a:tailEnd/>
          </a:ln>
        </p:spPr>
      </p:pic>
      <p:pic>
        <p:nvPicPr>
          <p:cNvPr id="167940" name="圖片 7"/>
          <p:cNvPicPr>
            <a:picLocks noChangeAspect="1"/>
          </p:cNvPicPr>
          <p:nvPr/>
        </p:nvPicPr>
        <p:blipFill>
          <a:blip r:embed="rId3">
            <a:clrChange>
              <a:clrFrom>
                <a:srgbClr val="FFFFFF"/>
              </a:clrFrom>
              <a:clrTo>
                <a:srgbClr val="FFFFFF">
                  <a:alpha val="0"/>
                </a:srgbClr>
              </a:clrTo>
            </a:clrChange>
          </a:blip>
          <a:srcRect t="-2933" b="2"/>
          <a:stretch>
            <a:fillRect/>
          </a:stretch>
        </p:blipFill>
        <p:spPr bwMode="auto">
          <a:xfrm>
            <a:off x="2249991" y="0"/>
            <a:ext cx="4452938" cy="4631116"/>
          </a:xfrm>
          <a:prstGeom prst="rect">
            <a:avLst/>
          </a:prstGeom>
          <a:noFill/>
          <a:ln w="9525">
            <a:noFill/>
            <a:miter lim="800000"/>
            <a:headEnd/>
            <a:tailEnd/>
          </a:ln>
        </p:spPr>
      </p:pic>
      <p:sp>
        <p:nvSpPr>
          <p:cNvPr id="11" name="投影片編號版面配置區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8EBDA-2EB8-429E-A7E0-584EA759E298}" type="slidenum">
              <a:rPr kumimoji="0" lang="zh-TW" altLang="en-US" sz="1500" b="0" i="0" u="none" strike="noStrike" kern="1200" cap="none" spc="0" normalizeH="0" baseline="0" noProof="0" smtClean="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
        <p:nvSpPr>
          <p:cNvPr id="6" name="矩形 5"/>
          <p:cNvSpPr/>
          <p:nvPr/>
        </p:nvSpPr>
        <p:spPr>
          <a:xfrm>
            <a:off x="6290352" y="5792055"/>
            <a:ext cx="564770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臺南區 </a:t>
            </a:r>
            <a:r>
              <a:rPr kumimoji="1" lang="en-US" altLang="zh-TW"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VS</a:t>
            </a: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 </a:t>
            </a:r>
            <a:r>
              <a:rPr kumimoji="1" lang="zh-TW" altLang="en-US" sz="5400" b="1" i="0" u="none" strike="noStrike" kern="1200" cap="none" spc="0" normalizeH="0" baseline="0" noProof="0" dirty="0" smtClean="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高雄區</a:t>
            </a:r>
            <a:endPar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13646137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p:cNvGraphicFramePr>
            <a:graphicFrameLocks noGrp="1"/>
          </p:cNvGraphicFramePr>
          <p:nvPr>
            <p:extLst>
              <p:ext uri="{D42A27DB-BD31-4B8C-83A1-F6EECF244321}">
                <p14:modId xmlns:p14="http://schemas.microsoft.com/office/powerpoint/2010/main" val="2710420837"/>
              </p:ext>
            </p:extLst>
          </p:nvPr>
        </p:nvGraphicFramePr>
        <p:xfrm>
          <a:off x="1705149" y="329036"/>
          <a:ext cx="9737887" cy="6240543"/>
        </p:xfrm>
        <a:graphic>
          <a:graphicData uri="http://schemas.openxmlformats.org/drawingml/2006/table">
            <a:tbl>
              <a:tblPr/>
              <a:tblGrid>
                <a:gridCol w="1619689">
                  <a:extLst>
                    <a:ext uri="{9D8B030D-6E8A-4147-A177-3AD203B41FA5}">
                      <a16:colId xmlns:a16="http://schemas.microsoft.com/office/drawing/2014/main" val="20000"/>
                    </a:ext>
                  </a:extLst>
                </a:gridCol>
                <a:gridCol w="4110454">
                  <a:extLst>
                    <a:ext uri="{9D8B030D-6E8A-4147-A177-3AD203B41FA5}">
                      <a16:colId xmlns:a16="http://schemas.microsoft.com/office/drawing/2014/main" val="20001"/>
                    </a:ext>
                  </a:extLst>
                </a:gridCol>
                <a:gridCol w="4007744">
                  <a:extLst>
                    <a:ext uri="{9D8B030D-6E8A-4147-A177-3AD203B41FA5}">
                      <a16:colId xmlns:a16="http://schemas.microsoft.com/office/drawing/2014/main" val="20002"/>
                    </a:ext>
                  </a:extLst>
                </a:gridCol>
              </a:tblGrid>
              <a:tr h="5208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Century Gothic" pitchFamily="34" charset="0"/>
                          <a:ea typeface="微軟正黑體"/>
                          <a:cs typeface="微軟正黑體"/>
                        </a:rPr>
                        <a:t>共同就學區</a:t>
                      </a:r>
                      <a:endParaRPr kumimoji="0" lang="zh-TW" altLang="en-US" sz="20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5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92">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617">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400" b="1"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51960-1747-4A27-B11E-C9BD7C0E86B6}" type="slidenum">
              <a:rPr kumimoji="0" lang="zh-TW" altLang="en-US" sz="1500" b="0" i="0" u="none" strike="noStrike" kern="1200" cap="none" spc="0" normalizeH="0" baseline="0" noProof="0" smtClean="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9151869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標題 1"/>
          <p:cNvSpPr>
            <a:spLocks noGrp="1"/>
          </p:cNvSpPr>
          <p:nvPr>
            <p:ph type="title"/>
          </p:nvPr>
        </p:nvSpPr>
        <p:spPr>
          <a:xfrm>
            <a:off x="1722438" y="119063"/>
            <a:ext cx="7654925" cy="850900"/>
          </a:xfrm>
          <a:solidFill>
            <a:srgbClr val="006600"/>
          </a:solidFill>
        </p:spPr>
        <p:txBody>
          <a:bodyPr/>
          <a:lstStyle/>
          <a:p>
            <a:pPr eaLnBrk="1" hangingPunct="1"/>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二</a:t>
            </a:r>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特殊情形變更學區申請</a:t>
            </a:r>
            <a:r>
              <a:rPr lang="zh-TW" altLang="en-US" sz="2800" smtClean="0">
                <a:solidFill>
                  <a:schemeClr val="bg1"/>
                </a:solidFill>
                <a:latin typeface="超研澤顏楷"/>
                <a:ea typeface="超研澤顏楷"/>
                <a:cs typeface="超研澤顏楷"/>
              </a:rPr>
              <a:t/>
            </a:r>
            <a:br>
              <a:rPr lang="zh-TW" altLang="en-US" sz="2800" smtClean="0">
                <a:solidFill>
                  <a:schemeClr val="bg1"/>
                </a:solidFill>
                <a:latin typeface="超研澤顏楷"/>
                <a:ea typeface="超研澤顏楷"/>
                <a:cs typeface="超研澤顏楷"/>
              </a:rPr>
            </a:br>
            <a:endParaRPr lang="zh-TW" altLang="en-US" sz="2800" smtClean="0">
              <a:solidFill>
                <a:schemeClr val="bg1"/>
              </a:solidFill>
              <a:latin typeface="超研澤顏楷"/>
              <a:ea typeface="超研澤顏楷"/>
              <a:cs typeface="超研澤顏楷"/>
            </a:endParaRPr>
          </a:p>
        </p:txBody>
      </p:sp>
      <p:sp>
        <p:nvSpPr>
          <p:cNvPr id="107524"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需要變更就學區同學，</a:t>
            </a:r>
            <a:r>
              <a:rPr lang="zh-TW" altLang="en-US" sz="2800" dirty="0" smtClean="0">
                <a:solidFill>
                  <a:srgbClr val="C00000"/>
                </a:solidFill>
                <a:latin typeface="標楷體" panose="03000509000000000000" pitchFamily="65" charset="-120"/>
                <a:ea typeface="標楷體" panose="03000509000000000000" pitchFamily="65" charset="-120"/>
                <a:cs typeface="超研澤顏楷"/>
              </a:rPr>
              <a:t>務必</a:t>
            </a:r>
            <a:r>
              <a:rPr lang="zh-TW" altLang="en-US" sz="2800" dirty="0">
                <a:solidFill>
                  <a:srgbClr val="C00000"/>
                </a:solidFill>
                <a:latin typeface="標楷體" panose="03000509000000000000" pitchFamily="65" charset="-120"/>
                <a:ea typeface="標楷體" panose="03000509000000000000" pitchFamily="65" charset="-120"/>
                <a:cs typeface="超研澤顏楷"/>
              </a:rPr>
              <a:t>向</a:t>
            </a:r>
            <a:r>
              <a:rPr lang="zh-TW" altLang="en-US" sz="2800" dirty="0" smtClean="0">
                <a:solidFill>
                  <a:srgbClr val="C00000"/>
                </a:solidFill>
                <a:latin typeface="標楷體" panose="03000509000000000000" pitchFamily="65" charset="-120"/>
                <a:ea typeface="標楷體" panose="03000509000000000000" pitchFamily="65" charset="-120"/>
                <a:cs typeface="超研澤顏楷"/>
              </a:rPr>
              <a:t>註冊</a:t>
            </a:r>
            <a:r>
              <a:rPr lang="zh-TW" altLang="en-US" sz="2800" dirty="0">
                <a:solidFill>
                  <a:srgbClr val="C00000"/>
                </a:solidFill>
                <a:latin typeface="標楷體" panose="03000509000000000000" pitchFamily="65" charset="-120"/>
                <a:ea typeface="標楷體" panose="03000509000000000000" pitchFamily="65" charset="-120"/>
                <a:cs typeface="超研澤顏楷"/>
              </a:rPr>
              <a:t>組了解申請日期及須備資料</a:t>
            </a:r>
          </a:p>
        </p:txBody>
      </p:sp>
      <p:sp>
        <p:nvSpPr>
          <p:cNvPr id="1075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FD353-2D96-4E02-B490-0C7F6B54C68C}" type="slidenum">
              <a:rPr kumimoji="0" lang="zh-TW" altLang="en-US" smtClean="0">
                <a:solidFill>
                  <a:srgbClr val="FEFFFF"/>
                </a:solidFill>
                <a:latin typeface="Century Gothic" panose="020B0502020202020204" pitchFamily="34" charset="0"/>
              </a:rPr>
              <a:pPr/>
              <a:t>36</a:t>
            </a:fld>
            <a:endParaRPr kumimoji="0" lang="zh-TW" altLang="en-US" smtClean="0">
              <a:solidFill>
                <a:srgbClr val="FEFFFF"/>
              </a:solidFill>
              <a:latin typeface="Century Gothic" panose="020B0502020202020204" pitchFamily="34" charset="0"/>
            </a:endParaRPr>
          </a:p>
        </p:txBody>
      </p:sp>
      <p:sp>
        <p:nvSpPr>
          <p:cNvPr id="7" name="文字方塊 5"/>
          <p:cNvSpPr txBox="1">
            <a:spLocks noChangeArrowheads="1"/>
          </p:cNvSpPr>
          <p:nvPr/>
        </p:nvSpPr>
        <p:spPr bwMode="auto">
          <a:xfrm>
            <a:off x="5788216" y="6251384"/>
            <a:ext cx="4902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smtClean="0">
                <a:solidFill>
                  <a:srgbClr val="FF0000"/>
                </a:solidFill>
              </a:rPr>
              <a:t>108</a:t>
            </a:r>
            <a:r>
              <a:rPr lang="zh-TW" altLang="en-US" sz="2800" b="1" dirty="0" smtClean="0">
                <a:solidFill>
                  <a:srgbClr val="FF0000"/>
                </a:solidFill>
              </a:rPr>
              <a:t>年</a:t>
            </a:r>
            <a:r>
              <a:rPr lang="en-US" altLang="zh-TW" sz="2800" b="1" dirty="0">
                <a:solidFill>
                  <a:srgbClr val="FF0000"/>
                </a:solidFill>
              </a:rPr>
              <a:t>4</a:t>
            </a:r>
            <a:r>
              <a:rPr lang="zh-TW" altLang="en-US" sz="2800" b="1" dirty="0" smtClean="0">
                <a:solidFill>
                  <a:srgbClr val="FF0000"/>
                </a:solidFill>
              </a:rPr>
              <a:t>月</a:t>
            </a:r>
            <a:r>
              <a:rPr lang="en-US" altLang="zh-TW" sz="2800" b="1" dirty="0" smtClean="0">
                <a:solidFill>
                  <a:srgbClr val="FF0000"/>
                </a:solidFill>
              </a:rPr>
              <a:t>29</a:t>
            </a:r>
            <a:r>
              <a:rPr lang="zh-TW" altLang="en-US" sz="2800" b="1" dirty="0" smtClean="0">
                <a:solidFill>
                  <a:srgbClr val="FF0000"/>
                </a:solidFill>
              </a:rPr>
              <a:t>日</a:t>
            </a:r>
            <a:r>
              <a:rPr lang="zh-TW" altLang="en-US" sz="2800" b="1" dirty="0">
                <a:solidFill>
                  <a:srgbClr val="FF0000"/>
                </a:solidFill>
              </a:rPr>
              <a:t>至</a:t>
            </a:r>
            <a:r>
              <a:rPr lang="en-US" altLang="zh-TW" sz="2800" b="1" dirty="0" smtClean="0">
                <a:solidFill>
                  <a:srgbClr val="FF0000"/>
                </a:solidFill>
              </a:rPr>
              <a:t>108</a:t>
            </a:r>
            <a:r>
              <a:rPr lang="zh-TW" altLang="en-US" sz="2800" b="1" dirty="0" smtClean="0">
                <a:solidFill>
                  <a:srgbClr val="FF0000"/>
                </a:solidFill>
              </a:rPr>
              <a:t>年</a:t>
            </a:r>
            <a:r>
              <a:rPr lang="en-US" altLang="zh-TW" sz="2800" b="1" dirty="0">
                <a:solidFill>
                  <a:srgbClr val="FF0000"/>
                </a:solidFill>
              </a:rPr>
              <a:t>5</a:t>
            </a:r>
            <a:r>
              <a:rPr lang="zh-TW" altLang="en-US" sz="2800" b="1" dirty="0" smtClean="0">
                <a:solidFill>
                  <a:srgbClr val="FF0000"/>
                </a:solidFill>
              </a:rPr>
              <a:t>月</a:t>
            </a:r>
            <a:r>
              <a:rPr lang="en-US" altLang="zh-TW" sz="2800" b="1" dirty="0" smtClean="0">
                <a:solidFill>
                  <a:srgbClr val="FF0000"/>
                </a:solidFill>
              </a:rPr>
              <a:t>3</a:t>
            </a:r>
            <a:r>
              <a:rPr lang="zh-TW" altLang="en-US" sz="2800" b="1" dirty="0" smtClean="0">
                <a:solidFill>
                  <a:srgbClr val="FF0000"/>
                </a:solidFill>
              </a:rPr>
              <a:t>日</a:t>
            </a:r>
            <a:endParaRPr lang="zh-TW" altLang="en-US" sz="2800" b="1" dirty="0">
              <a:solidFill>
                <a:srgbClr val="FF0000"/>
              </a:solidFill>
            </a:endParaRPr>
          </a:p>
        </p:txBody>
      </p:sp>
    </p:spTree>
    <p:extLst>
      <p:ext uri="{BB962C8B-B14F-4D97-AF65-F5344CB8AC3E}">
        <p14:creationId xmlns:p14="http://schemas.microsoft.com/office/powerpoint/2010/main" val="1749887408"/>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p:nvPr>
        </p:nvSpPr>
        <p:spPr>
          <a:xfrm>
            <a:off x="2001838" y="466725"/>
            <a:ext cx="6216650" cy="823913"/>
          </a:xfrm>
          <a:solidFill>
            <a:srgbClr val="006600"/>
          </a:solidFill>
        </p:spPr>
        <p:txBody>
          <a:bodyPr/>
          <a:lstStyle/>
          <a:p>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三</a:t>
            </a:r>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免試入學作業程序</a:t>
            </a:r>
          </a:p>
        </p:txBody>
      </p:sp>
      <p:graphicFrame>
        <p:nvGraphicFramePr>
          <p:cNvPr id="109571"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12663" name="Visio" r:id="rId4" imgW="4426729" imgH="1541786" progId="">
                  <p:embed/>
                </p:oleObj>
              </mc:Choice>
              <mc:Fallback>
                <p:oleObj name="Visio" r:id="rId4" imgW="4426729" imgH="1541786" progId="">
                  <p:embed/>
                  <p:pic>
                    <p:nvPicPr>
                      <p:cNvPr id="109571"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p:cNvSpPr/>
          <p:nvPr/>
        </p:nvSpPr>
        <p:spPr>
          <a:xfrm>
            <a:off x="1047637" y="5410996"/>
            <a:ext cx="10821937" cy="1323439"/>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106</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學年度起入學，須就讀該校滿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a:t>
            </a:r>
            <a:endPar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才有保障名額資格</a:t>
            </a:r>
          </a:p>
        </p:txBody>
      </p:sp>
      <p:sp>
        <p:nvSpPr>
          <p:cNvPr id="10957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194A2AE-FB57-428C-AEAD-EC8CFC452686}" type="slidenum">
              <a:rPr kumimoji="0" lang="zh-TW" altLang="en-US" smtClean="0">
                <a:solidFill>
                  <a:srgbClr val="FEFFFF"/>
                </a:solidFill>
                <a:latin typeface="Century Gothic" panose="020B0502020202020204" pitchFamily="34" charset="0"/>
              </a:rPr>
              <a:pPr/>
              <a:t>37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979685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6720" y="491235"/>
            <a:ext cx="8572027" cy="957453"/>
          </a:xfrm>
        </p:spPr>
        <p:txBody>
          <a:bodyPr/>
          <a:lstStyle/>
          <a:p>
            <a:pPr algn="ctr"/>
            <a:r>
              <a:rPr lang="en-US" altLang="zh-TW" sz="4800" b="1" dirty="0" smtClean="0">
                <a:solidFill>
                  <a:schemeClr val="tx1"/>
                </a:solidFill>
              </a:rPr>
              <a:t>108</a:t>
            </a:r>
            <a:r>
              <a:rPr lang="zh-TW" altLang="en-US" sz="4800" b="1" dirty="0" smtClean="0">
                <a:solidFill>
                  <a:schemeClr val="tx1"/>
                </a:solidFill>
              </a:rPr>
              <a:t>年高中職免試入學超額比序</a:t>
            </a:r>
            <a:endParaRPr lang="zh-TW" altLang="en-US" sz="4400" b="1" dirty="0">
              <a:solidFill>
                <a:srgbClr val="C00000"/>
              </a:solidFill>
            </a:endParaRPr>
          </a:p>
        </p:txBody>
      </p:sp>
      <p:sp>
        <p:nvSpPr>
          <p:cNvPr id="3" name="內容版面配置區 2"/>
          <p:cNvSpPr>
            <a:spLocks noGrp="1"/>
          </p:cNvSpPr>
          <p:nvPr>
            <p:ph idx="1"/>
          </p:nvPr>
        </p:nvSpPr>
        <p:spPr>
          <a:xfrm>
            <a:off x="1439694" y="1741252"/>
            <a:ext cx="9442347" cy="4383980"/>
          </a:xfrm>
        </p:spPr>
        <p:txBody>
          <a:bodyPr/>
          <a:lstStyle/>
          <a:p>
            <a:r>
              <a:rPr lang="zh-TW" altLang="en-US" sz="4400" dirty="0" smtClean="0">
                <a:latin typeface="+mn-ea"/>
              </a:rPr>
              <a:t>志願序</a:t>
            </a:r>
            <a:r>
              <a:rPr lang="en-US" altLang="zh-TW" sz="4400" dirty="0" smtClean="0">
                <a:solidFill>
                  <a:srgbClr val="FF0000"/>
                </a:solidFill>
                <a:latin typeface="+mn-ea"/>
              </a:rPr>
              <a:t>(10</a:t>
            </a:r>
            <a:r>
              <a:rPr lang="zh-TW" altLang="en-US" sz="4400" dirty="0" smtClean="0">
                <a:solidFill>
                  <a:srgbClr val="FF0000"/>
                </a:solidFill>
                <a:latin typeface="+mn-ea"/>
              </a:rPr>
              <a:t>分</a:t>
            </a:r>
            <a:r>
              <a:rPr lang="en-US" altLang="zh-TW" sz="4400" dirty="0" smtClean="0">
                <a:solidFill>
                  <a:srgbClr val="FF0000"/>
                </a:solidFill>
                <a:latin typeface="+mn-ea"/>
              </a:rPr>
              <a:t>)</a:t>
            </a:r>
          </a:p>
          <a:p>
            <a:r>
              <a:rPr lang="zh-TW" altLang="en-US" sz="4400" dirty="0" smtClean="0">
                <a:latin typeface="+mn-ea"/>
              </a:rPr>
              <a:t>多元學習表現</a:t>
            </a:r>
            <a:r>
              <a:rPr lang="en-US" altLang="zh-TW" sz="4400" dirty="0" smtClean="0">
                <a:latin typeface="+mn-ea"/>
              </a:rPr>
              <a:t>(</a:t>
            </a:r>
            <a:r>
              <a:rPr lang="zh-TW" altLang="en-US" sz="4400" dirty="0" smtClean="0">
                <a:latin typeface="+mn-ea"/>
              </a:rPr>
              <a:t>服務時數</a:t>
            </a:r>
            <a:r>
              <a:rPr lang="en-US" altLang="zh-TW" sz="4400" dirty="0" smtClean="0">
                <a:latin typeface="+mn-ea"/>
              </a:rPr>
              <a:t>.</a:t>
            </a:r>
            <a:r>
              <a:rPr lang="zh-TW" altLang="en-US" sz="4400" dirty="0" smtClean="0">
                <a:latin typeface="+mn-ea"/>
              </a:rPr>
              <a:t>獎懲紀錄社團參與</a:t>
            </a:r>
            <a:r>
              <a:rPr lang="en-US" altLang="zh-TW" sz="4400" dirty="0" smtClean="0">
                <a:latin typeface="+mn-ea"/>
              </a:rPr>
              <a:t>.</a:t>
            </a:r>
            <a:r>
              <a:rPr lang="zh-TW" altLang="en-US" sz="4400" dirty="0" smtClean="0">
                <a:latin typeface="+mn-ea"/>
              </a:rPr>
              <a:t>競賽成績</a:t>
            </a:r>
            <a:r>
              <a:rPr lang="en-US" altLang="zh-TW" sz="4400" dirty="0" smtClean="0">
                <a:latin typeface="+mn-ea"/>
              </a:rPr>
              <a:t>.</a:t>
            </a:r>
            <a:r>
              <a:rPr lang="zh-TW" altLang="en-US" sz="4400" dirty="0" smtClean="0">
                <a:latin typeface="+mn-ea"/>
              </a:rPr>
              <a:t>體適能</a:t>
            </a:r>
            <a:r>
              <a:rPr lang="en-US" altLang="zh-TW" sz="4400" dirty="0" smtClean="0">
                <a:latin typeface="+mn-ea"/>
              </a:rPr>
              <a:t>) </a:t>
            </a:r>
            <a:r>
              <a:rPr lang="en-US" altLang="zh-TW" sz="4400" dirty="0" smtClean="0">
                <a:solidFill>
                  <a:srgbClr val="FF0000"/>
                </a:solidFill>
                <a:latin typeface="+mn-ea"/>
              </a:rPr>
              <a:t>(50</a:t>
            </a:r>
            <a:r>
              <a:rPr lang="zh-TW" altLang="en-US" sz="4400" dirty="0" smtClean="0">
                <a:solidFill>
                  <a:srgbClr val="FF0000"/>
                </a:solidFill>
                <a:latin typeface="+mn-ea"/>
              </a:rPr>
              <a:t>分</a:t>
            </a:r>
            <a:r>
              <a:rPr lang="en-US" altLang="zh-TW" sz="4400" dirty="0" smtClean="0">
                <a:solidFill>
                  <a:srgbClr val="FF0000"/>
                </a:solidFill>
                <a:latin typeface="+mn-ea"/>
              </a:rPr>
              <a:t>)</a:t>
            </a:r>
          </a:p>
          <a:p>
            <a:r>
              <a:rPr lang="zh-TW" altLang="en-US" sz="4400" dirty="0" smtClean="0">
                <a:latin typeface="+mn-ea"/>
              </a:rPr>
              <a:t>就</a:t>
            </a:r>
            <a:r>
              <a:rPr lang="zh-TW" altLang="en-US" sz="4400" dirty="0">
                <a:latin typeface="+mn-ea"/>
              </a:rPr>
              <a:t>近</a:t>
            </a:r>
            <a:r>
              <a:rPr lang="zh-TW" altLang="en-US" sz="4400" dirty="0" smtClean="0">
                <a:latin typeface="+mn-ea"/>
              </a:rPr>
              <a:t>入學</a:t>
            </a:r>
            <a:r>
              <a:rPr lang="en-US" altLang="zh-TW" sz="4400" dirty="0" smtClean="0">
                <a:solidFill>
                  <a:srgbClr val="FF0000"/>
                </a:solidFill>
                <a:latin typeface="+mn-ea"/>
              </a:rPr>
              <a:t>(10</a:t>
            </a:r>
            <a:r>
              <a:rPr lang="zh-TW" altLang="en-US" sz="4400" dirty="0" smtClean="0">
                <a:solidFill>
                  <a:srgbClr val="FF0000"/>
                </a:solidFill>
                <a:latin typeface="+mn-ea"/>
              </a:rPr>
              <a:t>分</a:t>
            </a:r>
            <a:r>
              <a:rPr lang="en-US" altLang="zh-TW" sz="4400" dirty="0" smtClean="0">
                <a:solidFill>
                  <a:srgbClr val="FF0000"/>
                </a:solidFill>
                <a:latin typeface="+mn-ea"/>
              </a:rPr>
              <a:t>)</a:t>
            </a:r>
          </a:p>
          <a:p>
            <a:r>
              <a:rPr lang="zh-TW" altLang="en-US" sz="4400" dirty="0" smtClean="0">
                <a:latin typeface="+mn-ea"/>
              </a:rPr>
              <a:t>會考</a:t>
            </a:r>
            <a:r>
              <a:rPr lang="en-US" altLang="zh-TW" sz="4400" dirty="0" smtClean="0">
                <a:solidFill>
                  <a:srgbClr val="FF0000"/>
                </a:solidFill>
                <a:latin typeface="+mn-ea"/>
              </a:rPr>
              <a:t>(30</a:t>
            </a:r>
            <a:r>
              <a:rPr lang="zh-TW" altLang="en-US" sz="4400" dirty="0" smtClean="0">
                <a:solidFill>
                  <a:srgbClr val="FF0000"/>
                </a:solidFill>
                <a:latin typeface="+mn-ea"/>
              </a:rPr>
              <a:t>分</a:t>
            </a:r>
            <a:r>
              <a:rPr lang="en-US" altLang="zh-TW" sz="4400" dirty="0" smtClean="0">
                <a:solidFill>
                  <a:srgbClr val="FF0000"/>
                </a:solidFill>
                <a:latin typeface="+mn-ea"/>
              </a:rPr>
              <a:t>)</a:t>
            </a:r>
            <a:r>
              <a:rPr lang="zh-TW" altLang="en-US" sz="4400" dirty="0" smtClean="0">
                <a:solidFill>
                  <a:srgbClr val="FF0000"/>
                </a:solidFill>
                <a:latin typeface="+mn-ea"/>
              </a:rPr>
              <a:t>                       </a:t>
            </a:r>
            <a:r>
              <a:rPr lang="zh-TW" altLang="en-US" sz="4400" b="1" dirty="0" smtClean="0">
                <a:solidFill>
                  <a:srgbClr val="FF0000"/>
                </a:solidFill>
                <a:latin typeface="+mn-ea"/>
              </a:rPr>
              <a:t>請參照附件</a:t>
            </a:r>
            <a:r>
              <a:rPr lang="zh-TW" altLang="en-US" sz="4400" dirty="0" smtClean="0"/>
              <a:t> </a:t>
            </a:r>
            <a:endParaRPr lang="en-US" altLang="zh-TW" sz="4400" dirty="0" smtClean="0">
              <a:solidFill>
                <a:srgbClr val="FF0000"/>
              </a:solidFill>
              <a:latin typeface="+mn-ea"/>
            </a:endParaRPr>
          </a:p>
          <a:p>
            <a:endParaRPr lang="en-US" altLang="zh-TW" sz="4400" dirty="0" smtClean="0">
              <a:latin typeface="+mn-ea"/>
            </a:endParaRPr>
          </a:p>
          <a:p>
            <a:endParaRPr lang="zh-TW" altLang="en-US" sz="4400" dirty="0">
              <a:latin typeface="+mn-ea"/>
            </a:endParaRPr>
          </a:p>
          <a:p>
            <a:endParaRPr lang="en-US" altLang="zh-TW" dirty="0" smtClean="0"/>
          </a:p>
          <a:p>
            <a:endParaRPr lang="zh-TW" altLang="en-US" dirty="0"/>
          </a:p>
        </p:txBody>
      </p:sp>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38</a:t>
            </a:fld>
            <a:endParaRPr lang="zh-TW" altLang="en-US"/>
          </a:p>
        </p:txBody>
      </p:sp>
    </p:spTree>
    <p:extLst>
      <p:ext uri="{BB962C8B-B14F-4D97-AF65-F5344CB8AC3E}">
        <p14:creationId xmlns:p14="http://schemas.microsoft.com/office/powerpoint/2010/main" val="2466142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smtClean="0">
                <a:solidFill>
                  <a:schemeClr val="bg1"/>
                </a:solidFill>
                <a:latin typeface="微軟正黑體" panose="020B0604030504040204" pitchFamily="34" charset="-120"/>
              </a:rPr>
              <a:t>(</a:t>
            </a:r>
            <a:r>
              <a:rPr lang="zh-TW" altLang="en-US" sz="4000" smtClean="0">
                <a:solidFill>
                  <a:schemeClr val="bg1"/>
                </a:solidFill>
                <a:latin typeface="微軟正黑體" panose="020B0604030504040204" pitchFamily="34" charset="-120"/>
              </a:rPr>
              <a:t>五</a:t>
            </a:r>
            <a:r>
              <a:rPr lang="en-US" altLang="zh-TW" sz="4000" smtClean="0">
                <a:solidFill>
                  <a:schemeClr val="bg1"/>
                </a:solidFill>
                <a:latin typeface="微軟正黑體" panose="020B0604030504040204" pitchFamily="34" charset="-120"/>
              </a:rPr>
              <a:t>)</a:t>
            </a:r>
            <a:r>
              <a:rPr lang="zh-TW" altLang="en-US" sz="4000" smtClean="0">
                <a:solidFill>
                  <a:schemeClr val="bg1"/>
                </a:solidFill>
                <a:latin typeface="微軟正黑體" panose="020B0604030504040204" pitchFamily="34" charset="-120"/>
              </a:rPr>
              <a:t>免試入學同分比序</a:t>
            </a:r>
            <a:r>
              <a:rPr lang="en-US" altLang="zh-TW" sz="4000" smtClean="0">
                <a:solidFill>
                  <a:schemeClr val="bg1"/>
                </a:solidFill>
                <a:latin typeface="微軟正黑體" panose="020B0604030504040204" pitchFamily="34" charset="-120"/>
              </a:rPr>
              <a:t>-1</a:t>
            </a:r>
            <a:endParaRPr lang="zh-TW" altLang="en-US" sz="4000" smtClean="0">
              <a:solidFill>
                <a:schemeClr val="bg1"/>
              </a:solidFill>
              <a:latin typeface="微軟正黑體" panose="020B0604030504040204" pitchFamily="34" charset="-120"/>
            </a:endParaRPr>
          </a:p>
        </p:txBody>
      </p:sp>
      <p:sp>
        <p:nvSpPr>
          <p:cNvPr id="147460" name="矩形 1"/>
          <p:cNvSpPr>
            <a:spLocks noChangeArrowheads="1"/>
          </p:cNvSpPr>
          <p:nvPr/>
        </p:nvSpPr>
        <p:spPr bwMode="auto">
          <a:xfrm>
            <a:off x="2276475" y="2503488"/>
            <a:ext cx="82819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體適能</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社團參與</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(7)</a:t>
            </a:r>
            <a:r>
              <a:rPr lang="zh-TW"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寫作測驗</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(8)</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獎勵紀錄</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(9)</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服務學習</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(10)</a:t>
            </a:r>
            <a:r>
              <a:rPr lang="zh-TW"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競賽</a:t>
            </a:r>
            <a:r>
              <a:rPr lang="zh-TW" altLang="zh-TW" sz="3600" b="1" dirty="0" smtClean="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成績</a:t>
            </a:r>
            <a:r>
              <a:rPr lang="en-US" altLang="zh-TW" sz="3600" b="1" dirty="0" smtClean="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smtClean="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p:cNvSpPr/>
          <p:nvPr/>
        </p:nvSpPr>
        <p:spPr>
          <a:xfrm>
            <a:off x="3635375" y="1576388"/>
            <a:ext cx="2357438" cy="663575"/>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t>經濟弱勢</a:t>
            </a:r>
            <a:r>
              <a:rPr lang="en-US" altLang="zh-TW" dirty="0"/>
              <a:t>(</a:t>
            </a:r>
            <a:r>
              <a:rPr lang="zh-TW" altLang="en-US" dirty="0"/>
              <a:t>低收入戶</a:t>
            </a:r>
            <a:r>
              <a:rPr lang="en-US" altLang="zh-TW" dirty="0"/>
              <a:t>)</a:t>
            </a:r>
            <a:endParaRPr lang="zh-TW" altLang="en-US" dirty="0"/>
          </a:p>
        </p:txBody>
      </p:sp>
      <p:sp>
        <p:nvSpPr>
          <p:cNvPr id="1126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071021A-81C1-40C7-8AD8-CE0F1237D79D}" type="slidenum">
              <a:rPr kumimoji="0" lang="zh-TW" altLang="en-US" smtClean="0">
                <a:solidFill>
                  <a:srgbClr val="FEFFFF"/>
                </a:solidFill>
                <a:latin typeface="Century Gothic" panose="020B0502020202020204" pitchFamily="34" charset="0"/>
              </a:rPr>
              <a:pPr/>
              <a:t>39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807497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223696" y="87312"/>
            <a:ext cx="7499350" cy="1143000"/>
          </a:xfrm>
        </p:spPr>
        <p:txBody>
          <a:bodyPr/>
          <a:lstStyle/>
          <a:p>
            <a:pPr algn="r">
              <a:defRPr/>
            </a:pPr>
            <a:r>
              <a:rPr lang="en-US" altLang="zh-TW" sz="5400" dirty="0" err="1">
                <a:solidFill>
                  <a:srgbClr val="FF0000"/>
                </a:solidFill>
                <a:latin typeface="Arial" panose="020B0604020202020204" pitchFamily="34" charset="0"/>
                <a:cs typeface="Arial" panose="020B0604020202020204" pitchFamily="34" charset="0"/>
              </a:rPr>
              <a:t>Sinshih</a:t>
            </a:r>
            <a:r>
              <a:rPr lang="en-US" altLang="zh-TW" dirty="0">
                <a:latin typeface="Arial" panose="020B0604020202020204" pitchFamily="34" charset="0"/>
                <a:cs typeface="Arial" panose="020B0604020202020204" pitchFamily="34" charset="0"/>
              </a:rPr>
              <a:t>  Junior High School</a:t>
            </a:r>
            <a:endParaRPr lang="zh-TW" altLang="en-US" dirty="0"/>
          </a:p>
        </p:txBody>
      </p:sp>
      <p:pic>
        <p:nvPicPr>
          <p:cNvPr id="32771" name="內容版面配置區 2"/>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53247" y="87312"/>
            <a:ext cx="3810000" cy="6770688"/>
          </a:xfrm>
        </p:spPr>
      </p:pic>
      <p:pic>
        <p:nvPicPr>
          <p:cNvPr id="32772" name="內容版面配置區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20647" y="1085077"/>
            <a:ext cx="3166353" cy="5626873"/>
          </a:xfrm>
        </p:spPr>
      </p:pic>
    </p:spTree>
    <p:extLst>
      <p:ext uri="{BB962C8B-B14F-4D97-AF65-F5344CB8AC3E}">
        <p14:creationId xmlns:p14="http://schemas.microsoft.com/office/powerpoint/2010/main" val="2676410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2149475" y="1484786"/>
          <a:ext cx="6552729" cy="5203203"/>
        </p:xfrm>
        <a:graphic>
          <a:graphicData uri="http://schemas.openxmlformats.org/drawingml/2006/table">
            <a:tbl>
              <a:tblPr>
                <a:tableStyleId>{35758FB7-9AC5-4552-8A53-C91805E547FA}</a:tableStyleId>
              </a:tblPr>
              <a:tblGrid>
                <a:gridCol w="964433">
                  <a:extLst>
                    <a:ext uri="{9D8B030D-6E8A-4147-A177-3AD203B41FA5}">
                      <a16:colId xmlns:a16="http://schemas.microsoft.com/office/drawing/2014/main" val="20000"/>
                    </a:ext>
                  </a:extLst>
                </a:gridCol>
                <a:gridCol w="3691453">
                  <a:extLst>
                    <a:ext uri="{9D8B030D-6E8A-4147-A177-3AD203B41FA5}">
                      <a16:colId xmlns:a16="http://schemas.microsoft.com/office/drawing/2014/main" val="20001"/>
                    </a:ext>
                  </a:extLst>
                </a:gridCol>
                <a:gridCol w="1896843">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372111">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100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372111">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smtClean="0">
                          <a:solidFill>
                            <a:srgbClr val="FF0000"/>
                          </a:solidFill>
                          <a:effectLst/>
                          <a:latin typeface="+mn-lt"/>
                          <a:ea typeface="+mn-ea"/>
                          <a:cs typeface="+mn-cs"/>
                        </a:rPr>
                        <a:t>經濟弱勢</a:t>
                      </a:r>
                      <a:r>
                        <a:rPr lang="en-US" altLang="zh-TW" sz="2400" u="none" strike="noStrike" kern="1200" dirty="0" smtClean="0">
                          <a:solidFill>
                            <a:srgbClr val="FF0000"/>
                          </a:solidFill>
                          <a:effectLst/>
                          <a:latin typeface="+mn-lt"/>
                          <a:ea typeface="+mn-ea"/>
                          <a:cs typeface="+mn-cs"/>
                        </a:rPr>
                        <a:t>(</a:t>
                      </a:r>
                      <a:r>
                        <a:rPr lang="zh-TW" altLang="en-US" sz="2400" u="none" strike="noStrike" kern="1200" dirty="0" smtClean="0">
                          <a:solidFill>
                            <a:srgbClr val="FF0000"/>
                          </a:solidFill>
                          <a:effectLst/>
                          <a:latin typeface="+mn-lt"/>
                          <a:ea typeface="+mn-ea"/>
                          <a:cs typeface="+mn-cs"/>
                        </a:rPr>
                        <a:t>低收入戶</a:t>
                      </a:r>
                      <a:r>
                        <a:rPr lang="en-US" altLang="zh-TW" sz="2400" u="none" strike="noStrike" kern="1200" dirty="0" smtClean="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372111">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372111">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30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372111">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多元學習</a:t>
                      </a:r>
                      <a:r>
                        <a:rPr lang="zh-TW" altLang="en-US" sz="2400" u="none" strike="noStrike" dirty="0" smtClean="0">
                          <a:effectLst/>
                        </a:rPr>
                        <a:t>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50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37211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體適能</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10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6"/>
                  </a:ext>
                </a:extLst>
              </a:tr>
              <a:tr h="372111">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社團參與</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10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7"/>
                  </a:ext>
                </a:extLst>
              </a:tr>
              <a:tr h="372111">
                <a:tc>
                  <a:txBody>
                    <a:bodyPr/>
                    <a:lstStyle/>
                    <a:p>
                      <a:pPr algn="ctr" fontAlgn="ctr"/>
                      <a:r>
                        <a:rPr lang="en-US" altLang="zh-TW" sz="2400" u="none" strike="noStrike" dirty="0">
                          <a:effectLst/>
                        </a:rPr>
                        <a:t>7</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寫作測驗</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smtClean="0">
                          <a:effectLst/>
                        </a:rPr>
                        <a:t>6</a:t>
                      </a:r>
                      <a:r>
                        <a:rPr lang="zh-TW" altLang="en-US" sz="2400" u="none" strike="noStrike" dirty="0" smtClean="0">
                          <a:effectLst/>
                        </a:rPr>
                        <a:t>級分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8"/>
                  </a:ext>
                </a:extLst>
              </a:tr>
              <a:tr h="372111">
                <a:tc>
                  <a:txBody>
                    <a:bodyPr/>
                    <a:lstStyle/>
                    <a:p>
                      <a:pPr algn="ctr" fontAlgn="ctr"/>
                      <a:r>
                        <a:rPr lang="en-US" altLang="zh-TW" sz="2400" u="none" strike="noStrike" dirty="0">
                          <a:effectLst/>
                        </a:rPr>
                        <a:t>8</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獎勵紀錄</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smtClean="0">
                          <a:effectLst/>
                        </a:rPr>
                        <a:t>15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9"/>
                  </a:ext>
                </a:extLst>
              </a:tr>
              <a:tr h="372111">
                <a:tc>
                  <a:txBody>
                    <a:bodyPr/>
                    <a:lstStyle/>
                    <a:p>
                      <a:pPr algn="ctr" fontAlgn="ctr"/>
                      <a:r>
                        <a:rPr lang="en-US" altLang="zh-TW" sz="2400" u="none" strike="noStrike" dirty="0">
                          <a:effectLst/>
                        </a:rPr>
                        <a:t>9</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a:effectLst/>
                        </a:rPr>
                        <a:t>服務學習</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0"/>
                  </a:ext>
                </a:extLst>
              </a:tr>
              <a:tr h="372111">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a:effectLst/>
                        </a:rPr>
                        <a:t>競賽成績</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smtClean="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1"/>
                  </a:ext>
                </a:extLst>
              </a:tr>
              <a:tr h="737871">
                <a:tc>
                  <a:txBody>
                    <a:bodyPr/>
                    <a:lstStyle/>
                    <a:p>
                      <a:pPr algn="ctr" fontAlgn="ctr"/>
                      <a:r>
                        <a:rPr lang="en-US" altLang="zh-TW" sz="2400" u="none" strike="noStrike" dirty="0" smtClean="0">
                          <a:effectLst/>
                        </a:rPr>
                        <a:t>11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u="none" strike="noStrike" dirty="0" smtClean="0">
                          <a:effectLst/>
                        </a:rPr>
                        <a:t>A++</a:t>
                      </a:r>
                      <a:r>
                        <a:rPr lang="zh-TW" altLang="en-US" sz="2400" u="none" strike="noStrike" dirty="0" smtClean="0">
                          <a:effectLst/>
                        </a:rPr>
                        <a:t>、</a:t>
                      </a:r>
                      <a:r>
                        <a:rPr lang="en-US" altLang="zh-TW" sz="2400" u="none" strike="noStrike" dirty="0" smtClean="0">
                          <a:effectLst/>
                        </a:rPr>
                        <a:t>A+</a:t>
                      </a:r>
                    </a:p>
                    <a:p>
                      <a:pPr algn="ctr" fontAlgn="ctr"/>
                      <a:r>
                        <a:rPr lang="en-US" altLang="zh-TW" sz="2400" u="none" strike="noStrike" dirty="0" smtClean="0">
                          <a:effectLst/>
                        </a:rPr>
                        <a:t>B++</a:t>
                      </a:r>
                      <a:r>
                        <a:rPr lang="zh-TW" altLang="en-US" sz="2400" u="none" strike="noStrike" dirty="0" smtClean="0">
                          <a:effectLst/>
                        </a:rPr>
                        <a:t>、</a:t>
                      </a:r>
                      <a:r>
                        <a:rPr lang="en-US" altLang="zh-TW" sz="2400" u="none" strike="noStrike" dirty="0" smtClean="0">
                          <a:effectLst/>
                        </a:rPr>
                        <a:t>B+</a:t>
                      </a:r>
                      <a:r>
                        <a:rPr lang="zh-TW" altLang="en-US" sz="2400" u="none" strike="noStrike" dirty="0">
                          <a:effectLst/>
                        </a:rPr>
                        <a:t>　</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2"/>
                  </a:ext>
                </a:extLst>
              </a:tr>
            </a:tbl>
          </a:graphicData>
        </a:graphic>
      </p:graphicFrame>
      <p:sp>
        <p:nvSpPr>
          <p:cNvPr id="113667" name="標題 1"/>
          <p:cNvSpPr txBox="1">
            <a:spLocks/>
          </p:cNvSpPr>
          <p:nvPr/>
        </p:nvSpPr>
        <p:spPr bwMode="auto">
          <a:xfrm>
            <a:off x="2149475" y="471488"/>
            <a:ext cx="6172200"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a:solidFill>
                  <a:schemeClr val="bg1"/>
                </a:solidFill>
                <a:latin typeface="微軟正黑體" panose="020B0604030504040204" pitchFamily="34" charset="-120"/>
              </a:rPr>
              <a:t>(</a:t>
            </a:r>
            <a:r>
              <a:rPr kumimoji="0" lang="zh-TW" altLang="en-US" sz="4000">
                <a:solidFill>
                  <a:schemeClr val="bg1"/>
                </a:solidFill>
                <a:latin typeface="微軟正黑體" panose="020B0604030504040204" pitchFamily="34" charset="-120"/>
              </a:rPr>
              <a:t>五</a:t>
            </a:r>
            <a:r>
              <a:rPr kumimoji="0" lang="en-US" altLang="zh-TW" sz="4000">
                <a:solidFill>
                  <a:schemeClr val="bg1"/>
                </a:solidFill>
                <a:latin typeface="微軟正黑體" panose="020B0604030504040204" pitchFamily="34" charset="-120"/>
              </a:rPr>
              <a:t>)</a:t>
            </a:r>
            <a:r>
              <a:rPr kumimoji="0" lang="zh-TW" altLang="en-US" sz="4000">
                <a:solidFill>
                  <a:schemeClr val="bg1"/>
                </a:solidFill>
                <a:latin typeface="微軟正黑體" panose="020B0604030504040204" pitchFamily="34" charset="-120"/>
              </a:rPr>
              <a:t>免試入學同分比序</a:t>
            </a:r>
            <a:r>
              <a:rPr kumimoji="0" lang="en-US" altLang="zh-TW" sz="4000">
                <a:solidFill>
                  <a:schemeClr val="bg1"/>
                </a:solidFill>
                <a:latin typeface="微軟正黑體" panose="020B0604030504040204" pitchFamily="34" charset="-120"/>
              </a:rPr>
              <a:t>-2</a:t>
            </a:r>
            <a:endParaRPr kumimoji="0" lang="zh-TW" altLang="en-US" sz="4000">
              <a:solidFill>
                <a:schemeClr val="bg1"/>
              </a:solidFill>
              <a:latin typeface="微軟正黑體" panose="020B0604030504040204" pitchFamily="34" charset="-120"/>
            </a:endParaRPr>
          </a:p>
        </p:txBody>
      </p:sp>
      <p:sp>
        <p:nvSpPr>
          <p:cNvPr id="1136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314A577-8866-4B37-9C97-383EEFAF5ECE}" type="slidenum">
              <a:rPr kumimoji="0" lang="zh-TW" altLang="en-US" smtClean="0">
                <a:solidFill>
                  <a:srgbClr val="FEFFFF"/>
                </a:solidFill>
                <a:latin typeface="Century Gothic" panose="020B0502020202020204" pitchFamily="34" charset="0"/>
              </a:rPr>
              <a:pPr/>
              <a:t>40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203978795"/>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2098675" y="309563"/>
            <a:ext cx="7940675"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六</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超額比序</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志願序</a:t>
            </a:r>
            <a:r>
              <a:rPr lang="en-US" altLang="zh-TW" sz="4000" smtClean="0">
                <a:solidFill>
                  <a:srgbClr val="FFFF00"/>
                </a:solidFill>
                <a:latin typeface="標楷體" panose="03000509000000000000" pitchFamily="65" charset="-120"/>
                <a:ea typeface="標楷體" panose="03000509000000000000" pitchFamily="65" charset="-120"/>
              </a:rPr>
              <a:t>1 (10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p:cNvGraphicFramePr>
            <a:graphicFrameLocks/>
          </p:cNvGraphicFramePr>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華康魏碑體" panose="03000709000000000000" pitchFamily="65" charset="-120"/>
                          <a:ea typeface="華康儷粗圓" panose="02010601000101010101" pitchFamily="1" charset="-120"/>
                        </a:rPr>
                        <a:t>第一</a:t>
                      </a:r>
                      <a:r>
                        <a:rPr lang="zh-TW" altLang="en-US" sz="2000" b="1" u="none" strike="noStrike" dirty="0" smtClean="0">
                          <a:effectLst/>
                          <a:latin typeface="華康魏碑體" panose="03000709000000000000" pitchFamily="65" charset="-120"/>
                          <a:ea typeface="華康儷粗圓" panose="02010601000101010101" pitchFamily="1" charset="-120"/>
                        </a:rPr>
                        <a:t>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第二志願序學校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第三志願序學校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第四志願序學校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第五志願序學校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其他志願序學校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p:cNvGraphicFramePr>
            <a:graphicFrameLocks noGrp="1"/>
          </p:cNvGraphicFramePr>
          <p:nvPr>
            <p:extLst/>
          </p:nvPr>
        </p:nvGraphicFramePr>
        <p:xfrm>
          <a:off x="1911350" y="3109913"/>
          <a:ext cx="9737725" cy="2300287"/>
        </p:xfrm>
        <a:graphic>
          <a:graphicData uri="http://schemas.openxmlformats.org/drawingml/2006/table">
            <a:tbl>
              <a:tblPr/>
              <a:tblGrid>
                <a:gridCol w="9737725">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1.</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每一志願序至多</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可選填</a:t>
                      </a:r>
                      <a:r>
                        <a:rPr kumimoji="0" lang="en-US" altLang="zh-TW"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3</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校為一群組</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2.</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同一志願序如有</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多科別</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3.</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同一學校第二次選填，視為不同志願序。</a:t>
                      </a:r>
                      <a:endPar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4.</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第</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志願序後</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含第</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 </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志願選填以單科為單位，以</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5</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分計。</a:t>
                      </a:r>
                      <a:endPar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endParaRPr>
                    </a:p>
                  </a:txBody>
                  <a:tcPr marL="85727" marR="857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1147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477F5A5-933C-4C15-8965-89E14C850DFE}" type="slidenum">
              <a:rPr kumimoji="0" lang="zh-TW" altLang="en-US" smtClean="0">
                <a:solidFill>
                  <a:srgbClr val="FEFFFF"/>
                </a:solidFill>
                <a:latin typeface="Century Gothic" panose="020B0502020202020204" pitchFamily="34" charset="0"/>
              </a:rPr>
              <a:pPr/>
              <a:t>41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5321993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標題 1"/>
          <p:cNvSpPr>
            <a:spLocks noGrp="1"/>
          </p:cNvSpPr>
          <p:nvPr>
            <p:ph type="title"/>
          </p:nvPr>
        </p:nvSpPr>
        <p:spPr>
          <a:xfrm>
            <a:off x="1995488" y="488950"/>
            <a:ext cx="8802687"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九</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多元學習</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競賽成績</a:t>
            </a:r>
            <a:r>
              <a:rPr lang="en-US" altLang="zh-TW" sz="4000" smtClean="0">
                <a:solidFill>
                  <a:srgbClr val="FFFF00"/>
                </a:solidFill>
                <a:latin typeface="標楷體" panose="03000509000000000000" pitchFamily="65" charset="-120"/>
                <a:ea typeface="標楷體" panose="03000509000000000000" pitchFamily="65" charset="-120"/>
              </a:rPr>
              <a:t>1(10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124931" name="內容版面配置區 2"/>
          <p:cNvSpPr>
            <a:spLocks noGrp="1"/>
          </p:cNvSpPr>
          <p:nvPr>
            <p:ph idx="1"/>
          </p:nvPr>
        </p:nvSpPr>
        <p:spPr>
          <a:xfrm>
            <a:off x="2095500" y="1844675"/>
            <a:ext cx="8977313" cy="4006850"/>
          </a:xfrm>
        </p:spPr>
        <p:txBody>
          <a:bodyPr/>
          <a:lstStyle/>
          <a:p>
            <a:pPr eaLnBrk="1" hangingPunct="1"/>
            <a:r>
              <a:rPr lang="zh-TW" altLang="en-US" sz="3200" b="1" dirty="0" smtClean="0">
                <a:solidFill>
                  <a:schemeClr val="tx1"/>
                </a:solidFill>
                <a:latin typeface="+mn-ea"/>
              </a:rPr>
              <a:t>分為國際性、全國性、縣市性</a:t>
            </a:r>
            <a:r>
              <a:rPr lang="en-US" altLang="zh-TW" sz="3200" b="1" dirty="0" smtClean="0">
                <a:solidFill>
                  <a:schemeClr val="tx1"/>
                </a:solidFill>
                <a:latin typeface="+mn-ea"/>
              </a:rPr>
              <a:t>(</a:t>
            </a:r>
            <a:r>
              <a:rPr lang="zh-TW" altLang="en-US" sz="3200" b="1" dirty="0" smtClean="0">
                <a:solidFill>
                  <a:schemeClr val="tx1"/>
                </a:solidFill>
                <a:latin typeface="+mn-ea"/>
              </a:rPr>
              <a:t>以競賽採計一覽表為主</a:t>
            </a:r>
            <a:r>
              <a:rPr lang="en-US" altLang="zh-TW" sz="3200" b="1" dirty="0" smtClean="0">
                <a:solidFill>
                  <a:schemeClr val="tx1"/>
                </a:solidFill>
                <a:latin typeface="+mn-ea"/>
              </a:rPr>
              <a:t>)</a:t>
            </a:r>
          </a:p>
          <a:p>
            <a:pPr eaLnBrk="1" hangingPunct="1"/>
            <a:r>
              <a:rPr lang="zh-TW" altLang="en-US" sz="3200" b="1" dirty="0" smtClean="0">
                <a:solidFill>
                  <a:srgbClr val="FF0000"/>
                </a:solidFill>
                <a:latin typeface="+mn-ea"/>
              </a:rPr>
              <a:t>團體賽分數折半計算</a:t>
            </a:r>
            <a:r>
              <a:rPr lang="zh-TW" altLang="en-US" sz="3200" b="1" dirty="0" smtClean="0">
                <a:solidFill>
                  <a:schemeClr val="tx1"/>
                </a:solidFill>
                <a:latin typeface="+mn-ea"/>
              </a:rPr>
              <a:t>。</a:t>
            </a:r>
            <a:endParaRPr lang="en-US" altLang="zh-TW" sz="3200" b="1" dirty="0" smtClean="0">
              <a:solidFill>
                <a:schemeClr val="tx1"/>
              </a:solidFill>
              <a:latin typeface="+mn-ea"/>
            </a:endParaRPr>
          </a:p>
          <a:p>
            <a:pPr eaLnBrk="1" hangingPunct="1"/>
            <a:r>
              <a:rPr lang="zh-TW" altLang="en-US" sz="3200" b="1" dirty="0" smtClean="0">
                <a:solidFill>
                  <a:srgbClr val="FF0000"/>
                </a:solidFill>
                <a:latin typeface="+mn-ea"/>
              </a:rPr>
              <a:t>同一性質或同一項目之競賽，僅擇優計分一次</a:t>
            </a:r>
            <a:endParaRPr lang="en-US" altLang="zh-TW" sz="3200" b="1" dirty="0" smtClean="0">
              <a:solidFill>
                <a:srgbClr val="FF0000"/>
              </a:solidFill>
              <a:latin typeface="+mn-ea"/>
            </a:endParaRPr>
          </a:p>
          <a:p>
            <a:pPr eaLnBrk="1" hangingPunct="1"/>
            <a:r>
              <a:rPr lang="zh-TW" altLang="en-US" sz="3200" b="1" dirty="0" smtClean="0">
                <a:solidFill>
                  <a:schemeClr val="tx1"/>
                </a:solidFill>
                <a:latin typeface="+mn-ea"/>
              </a:rPr>
              <a:t>由免試入學委員會進行競賽積分審查。</a:t>
            </a:r>
            <a:endParaRPr lang="en-US" altLang="zh-TW" sz="3200" b="1" dirty="0" smtClean="0">
              <a:solidFill>
                <a:schemeClr val="tx1"/>
              </a:solidFill>
              <a:latin typeface="+mn-ea"/>
            </a:endParaRPr>
          </a:p>
          <a:p>
            <a:pPr eaLnBrk="1" hangingPunct="1"/>
            <a:r>
              <a:rPr lang="zh-TW" altLang="en-US" sz="3200" b="1" dirty="0" smtClean="0">
                <a:solidFill>
                  <a:schemeClr val="tx1"/>
                </a:solidFill>
                <a:latin typeface="+mn-ea"/>
              </a:rPr>
              <a:t>競賽項目</a:t>
            </a:r>
            <a:r>
              <a:rPr lang="zh-TW" altLang="en-US" sz="3200" b="1" dirty="0" smtClean="0">
                <a:solidFill>
                  <a:srgbClr val="006600"/>
                </a:solidFill>
                <a:latin typeface="+mn-ea"/>
              </a:rPr>
              <a:t>：</a:t>
            </a:r>
            <a:r>
              <a:rPr lang="zh-TW" altLang="en-US" sz="3200" b="1" dirty="0" smtClean="0">
                <a:solidFill>
                  <a:srgbClr val="0000CC"/>
                </a:solidFill>
                <a:latin typeface="+mn-ea"/>
              </a:rPr>
              <a:t>科展、學科能力競賽、語文、藝能類、運動類競賽</a:t>
            </a:r>
          </a:p>
        </p:txBody>
      </p:sp>
      <p:sp>
        <p:nvSpPr>
          <p:cNvPr id="1249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D0F815-8C36-4276-9B8F-BAE7A452A46B}" type="slidenum">
              <a:rPr kumimoji="0" lang="zh-TW" altLang="en-US" smtClean="0">
                <a:solidFill>
                  <a:srgbClr val="FEFFFF"/>
                </a:solidFill>
                <a:latin typeface="Century Gothic" panose="020B0502020202020204" pitchFamily="34" charset="0"/>
              </a:rPr>
              <a:pPr/>
              <a:t>42</a:t>
            </a:fld>
            <a:endParaRPr kumimoji="0" lang="zh-TW" altLang="en-US" smtClean="0">
              <a:solidFill>
                <a:srgbClr val="FEFFFF"/>
              </a:solidFill>
              <a:latin typeface="Century Gothic" panose="020B0502020202020204" pitchFamily="34" charset="0"/>
            </a:endParaRPr>
          </a:p>
        </p:txBody>
      </p:sp>
      <p:sp>
        <p:nvSpPr>
          <p:cNvPr id="5" name="矩形 4"/>
          <p:cNvSpPr/>
          <p:nvPr/>
        </p:nvSpPr>
        <p:spPr>
          <a:xfrm>
            <a:off x="5437762" y="5612861"/>
            <a:ext cx="6498077" cy="1077218"/>
          </a:xfrm>
          <a:prstGeom prst="rect">
            <a:avLst/>
          </a:prstGeom>
        </p:spPr>
        <p:txBody>
          <a:bodyPr wrap="square">
            <a:spAutoFit/>
          </a:bodyPr>
          <a:lstStyle/>
          <a:p>
            <a:pPr eaLnBrk="1" hangingPunct="1">
              <a:defRPr/>
            </a:pPr>
            <a:r>
              <a:rPr lang="zh-TW" altLang="en-US" sz="3200" b="1" dirty="0" smtClean="0">
                <a:solidFill>
                  <a:srgbClr val="FF0000"/>
                </a:solidFill>
                <a:latin typeface="+mn-ea"/>
                <a:ea typeface="+mn-ea"/>
                <a:cs typeface="微軟正黑體"/>
              </a:rPr>
              <a:t>◎平時妥善保管獎狀</a:t>
            </a:r>
            <a:endParaRPr lang="en-US" altLang="zh-TW" sz="3200" b="1" dirty="0" smtClean="0">
              <a:solidFill>
                <a:srgbClr val="FF0000"/>
              </a:solidFill>
              <a:latin typeface="+mn-ea"/>
              <a:ea typeface="+mn-ea"/>
              <a:cs typeface="微軟正黑體"/>
            </a:endParaRPr>
          </a:p>
          <a:p>
            <a:pPr eaLnBrk="1" hangingPunct="1">
              <a:defRPr/>
            </a:pPr>
            <a:r>
              <a:rPr lang="zh-TW" altLang="en-US" sz="3200" b="1" dirty="0">
                <a:solidFill>
                  <a:srgbClr val="FF0000"/>
                </a:solidFill>
                <a:latin typeface="+mn-ea"/>
                <a:ea typeface="+mn-ea"/>
                <a:cs typeface="微軟正黑體"/>
              </a:rPr>
              <a:t>◆</a:t>
            </a:r>
            <a:r>
              <a:rPr lang="zh-TW" altLang="en-US" sz="3200" b="1" dirty="0" smtClean="0">
                <a:solidFill>
                  <a:srgbClr val="FF0000"/>
                </a:solidFill>
                <a:latin typeface="+mn-ea"/>
                <a:ea typeface="+mn-ea"/>
                <a:cs typeface="微軟正黑體"/>
              </a:rPr>
              <a:t>國三</a:t>
            </a:r>
            <a:r>
              <a:rPr lang="zh-TW" altLang="en-US" sz="3200" b="1" dirty="0">
                <a:solidFill>
                  <a:srgbClr val="FF0000"/>
                </a:solidFill>
                <a:latin typeface="+mn-ea"/>
                <a:ea typeface="+mn-ea"/>
                <a:cs typeface="微軟正黑體"/>
              </a:rPr>
              <a:t>寒假</a:t>
            </a:r>
            <a:r>
              <a:rPr lang="zh-TW" altLang="en-US" sz="3200" b="1" dirty="0" smtClean="0">
                <a:solidFill>
                  <a:srgbClr val="FF0000"/>
                </a:solidFill>
                <a:latin typeface="+mn-ea"/>
                <a:ea typeface="+mn-ea"/>
                <a:cs typeface="微軟正黑體"/>
              </a:rPr>
              <a:t>競賽</a:t>
            </a:r>
            <a:r>
              <a:rPr lang="zh-TW" altLang="en-US" sz="3200" b="1" dirty="0">
                <a:solidFill>
                  <a:srgbClr val="FF0000"/>
                </a:solidFill>
                <a:latin typeface="+mn-ea"/>
                <a:ea typeface="+mn-ea"/>
                <a:cs typeface="微軟正黑體"/>
              </a:rPr>
              <a:t>加分審核資料準備</a:t>
            </a:r>
            <a:endParaRPr lang="en-US" altLang="zh-TW" sz="3200" b="1" dirty="0">
              <a:solidFill>
                <a:srgbClr val="FF0000"/>
              </a:solidFill>
              <a:latin typeface="+mn-ea"/>
              <a:ea typeface="+mn-ea"/>
              <a:cs typeface="微軟正黑體"/>
            </a:endParaRPr>
          </a:p>
        </p:txBody>
      </p:sp>
    </p:spTree>
    <p:extLst>
      <p:ext uri="{BB962C8B-B14F-4D97-AF65-F5344CB8AC3E}">
        <p14:creationId xmlns:p14="http://schemas.microsoft.com/office/powerpoint/2010/main" val="33421627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p:cNvSpPr>
            <a:spLocks noGrp="1"/>
          </p:cNvSpPr>
          <p:nvPr>
            <p:ph idx="1"/>
          </p:nvPr>
        </p:nvSpPr>
        <p:spPr>
          <a:xfrm>
            <a:off x="2439988" y="1349375"/>
            <a:ext cx="8229600" cy="4805363"/>
          </a:xfrm>
        </p:spPr>
        <p:txBody>
          <a:bodyPr/>
          <a:lstStyle/>
          <a:p>
            <a:pPr eaLnBrk="1" hangingPunct="1"/>
            <a:r>
              <a:rPr lang="zh-TW" altLang="en-US" sz="3200" b="1" dirty="0" smtClean="0">
                <a:solidFill>
                  <a:schemeClr val="tx1"/>
                </a:solidFill>
                <a:latin typeface="+mj-ea"/>
                <a:ea typeface="+mj-ea"/>
                <a:hlinkClick r:id="rId2" action="ppaction://hlinkfile"/>
              </a:rPr>
              <a:t>全國性</a:t>
            </a:r>
            <a:r>
              <a:rPr lang="zh-TW" altLang="en-US" sz="3200" b="1" dirty="0" smtClean="0">
                <a:solidFill>
                  <a:schemeClr val="accent1">
                    <a:lumMod val="60000"/>
                    <a:lumOff val="40000"/>
                  </a:schemeClr>
                </a:solidFill>
                <a:latin typeface="+mj-ea"/>
                <a:ea typeface="+mj-ea"/>
              </a:rPr>
              <a:t>、</a:t>
            </a:r>
            <a:r>
              <a:rPr lang="zh-TW" altLang="en-US" sz="3200" b="1" dirty="0" smtClean="0">
                <a:solidFill>
                  <a:schemeClr val="tx1"/>
                </a:solidFill>
                <a:latin typeface="+mj-ea"/>
                <a:ea typeface="+mj-ea"/>
                <a:hlinkClick r:id="rId3" action="ppaction://hlinkfile"/>
              </a:rPr>
              <a:t>國際性競賽</a:t>
            </a:r>
            <a:endParaRPr lang="en-US" altLang="zh-TW" sz="3200" b="1" dirty="0" smtClean="0">
              <a:solidFill>
                <a:schemeClr val="tx1"/>
              </a:solidFill>
              <a:latin typeface="+mj-ea"/>
              <a:ea typeface="+mj-ea"/>
            </a:endParaRPr>
          </a:p>
          <a:p>
            <a:pPr eaLnBrk="1" hangingPunct="1"/>
            <a:r>
              <a:rPr lang="zh-TW" altLang="en-US" sz="3200" b="1" dirty="0" smtClean="0">
                <a:solidFill>
                  <a:schemeClr val="tx1"/>
                </a:solidFill>
                <a:latin typeface="+mj-ea"/>
                <a:ea typeface="+mj-ea"/>
                <a:hlinkClick r:id="rId4" action="ppaction://hlinkfile"/>
              </a:rPr>
              <a:t>臺南區十二年國民基本教育超額比序區域性縣市性競賽採計一覽表</a:t>
            </a:r>
            <a:endParaRPr lang="en-US" altLang="zh-TW" sz="3200" b="1" dirty="0" smtClean="0">
              <a:solidFill>
                <a:schemeClr val="tx1"/>
              </a:solidFill>
              <a:latin typeface="+mj-ea"/>
              <a:ea typeface="+mj-ea"/>
            </a:endParaRPr>
          </a:p>
          <a:p>
            <a:pPr eaLnBrk="1" hangingPunct="1"/>
            <a:r>
              <a:rPr lang="zh-TW" altLang="en-US" sz="3200" b="1" dirty="0" smtClean="0">
                <a:solidFill>
                  <a:schemeClr val="tx1"/>
                </a:solidFill>
                <a:latin typeface="+mj-ea"/>
                <a:ea typeface="+mj-ea"/>
                <a:hlinkClick r:id="rId5" action="ppaction://hlinkfile"/>
              </a:rPr>
              <a:t>全國運動會選拔賽採計競賽項目表</a:t>
            </a:r>
            <a:endParaRPr lang="en-US" altLang="zh-TW" sz="3200" b="1" dirty="0" smtClean="0">
              <a:solidFill>
                <a:schemeClr val="tx1"/>
              </a:solidFill>
              <a:latin typeface="+mj-ea"/>
              <a:ea typeface="+mj-ea"/>
            </a:endParaRPr>
          </a:p>
          <a:p>
            <a:pPr eaLnBrk="1" hangingPunct="1"/>
            <a:r>
              <a:rPr lang="zh-TW" altLang="en-US" sz="3200" b="1" dirty="0" smtClean="0">
                <a:solidFill>
                  <a:schemeClr val="tx1"/>
                </a:solidFill>
                <a:latin typeface="+mj-ea"/>
                <a:ea typeface="+mj-ea"/>
                <a:hlinkClick r:id="rId6" action="ppaction://hlinkfile"/>
              </a:rPr>
              <a:t>全民運動會選拔賽採計競賽項目表</a:t>
            </a:r>
            <a:endParaRPr lang="en-US" altLang="zh-TW" sz="3200" b="1" dirty="0" smtClean="0">
              <a:solidFill>
                <a:schemeClr val="tx1"/>
              </a:solidFill>
              <a:latin typeface="+mj-ea"/>
              <a:ea typeface="+mj-ea"/>
            </a:endParaRPr>
          </a:p>
          <a:p>
            <a:pPr eaLnBrk="1" hangingPunct="1"/>
            <a:r>
              <a:rPr lang="zh-TW" altLang="zh-TW" sz="3200" b="1" dirty="0" smtClean="0">
                <a:solidFill>
                  <a:schemeClr val="tx1"/>
                </a:solidFill>
                <a:latin typeface="+mj-ea"/>
                <a:ea typeface="+mj-ea"/>
              </a:rPr>
              <a:t>變更免試就學區學生、轉學生，以及本區至他區比賽並獲獎之學生</a:t>
            </a:r>
            <a:r>
              <a:rPr lang="zh-TW" altLang="en-US" sz="3200" b="1" dirty="0" smtClean="0">
                <a:solidFill>
                  <a:schemeClr val="tx1"/>
                </a:solidFill>
                <a:latin typeface="+mj-ea"/>
                <a:ea typeface="+mj-ea"/>
              </a:rPr>
              <a:t>其競賽成績採計須依本市正向表列項目</a:t>
            </a:r>
            <a:r>
              <a:rPr lang="zh-TW" altLang="zh-TW" sz="3200" b="1" dirty="0" smtClean="0">
                <a:solidFill>
                  <a:schemeClr val="tx1"/>
                </a:solidFill>
                <a:latin typeface="+mj-ea"/>
                <a:ea typeface="+mj-ea"/>
              </a:rPr>
              <a:t>，所獲獎之競賽，其名稱與</a:t>
            </a:r>
            <a:r>
              <a:rPr lang="zh-TW" altLang="en-US" sz="3200" b="1" dirty="0" smtClean="0">
                <a:solidFill>
                  <a:schemeClr val="tx1"/>
                </a:solidFill>
                <a:latin typeface="+mj-ea"/>
                <a:ea typeface="+mj-ea"/>
              </a:rPr>
              <a:t>正向表列</a:t>
            </a:r>
            <a:r>
              <a:rPr lang="zh-TW" altLang="zh-TW" sz="3200" b="1" dirty="0" smtClean="0">
                <a:solidFill>
                  <a:schemeClr val="tx1"/>
                </a:solidFill>
                <a:latin typeface="+mj-ea"/>
                <a:ea typeface="+mj-ea"/>
              </a:rPr>
              <a:t>相符者始予採計分數</a:t>
            </a:r>
            <a:endParaRPr lang="en-US" altLang="zh-TW" sz="3200" b="1" dirty="0" smtClean="0">
              <a:solidFill>
                <a:schemeClr val="tx1"/>
              </a:solidFill>
              <a:latin typeface="+mj-ea"/>
              <a:ea typeface="+mj-ea"/>
            </a:endParaRPr>
          </a:p>
          <a:p>
            <a:pPr eaLnBrk="1" hangingPunct="1"/>
            <a:endParaRPr lang="zh-TW" altLang="en-US" sz="3200" dirty="0" smtClean="0">
              <a:solidFill>
                <a:schemeClr val="tx1"/>
              </a:solidFill>
              <a:latin typeface="華康超圓體"/>
              <a:ea typeface="華康粗圓體" panose="020F0709000000000000" pitchFamily="49" charset="-120"/>
            </a:endParaRPr>
          </a:p>
        </p:txBody>
      </p:sp>
      <p:sp>
        <p:nvSpPr>
          <p:cNvPr id="12595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595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44357F-5F39-4001-ADCA-36F917CBBE63}" type="slidenum">
              <a:rPr kumimoji="0" lang="zh-TW" altLang="en-US" smtClean="0">
                <a:solidFill>
                  <a:srgbClr val="FEFFFF"/>
                </a:solidFill>
                <a:latin typeface="Century Gothic" panose="020B0502020202020204" pitchFamily="34" charset="0"/>
              </a:rPr>
              <a:pPr/>
              <a:t>43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454143036"/>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內容版面配置區 2"/>
          <p:cNvSpPr>
            <a:spLocks noGrp="1"/>
          </p:cNvSpPr>
          <p:nvPr>
            <p:ph idx="1"/>
          </p:nvPr>
        </p:nvSpPr>
        <p:spPr>
          <a:xfrm>
            <a:off x="1677988" y="1541462"/>
            <a:ext cx="8266112" cy="3546475"/>
          </a:xfrm>
        </p:spPr>
        <p:txBody>
          <a:bodyPr/>
          <a:lstStyle/>
          <a:p>
            <a:pPr eaLnBrk="1" hangingPunct="1"/>
            <a:r>
              <a:rPr lang="zh-TW" altLang="en-US" sz="3600" dirty="0" smtClean="0">
                <a:solidFill>
                  <a:schemeClr val="tx1"/>
                </a:solidFill>
                <a:latin typeface="華康超圓體"/>
                <a:ea typeface="華康粗圓體" panose="020F0709000000000000" pitchFamily="49" charset="-120"/>
              </a:rPr>
              <a:t>競賽成績學生網路填報：</a:t>
            </a:r>
            <a:endParaRPr lang="en-US" altLang="zh-TW" sz="3600" dirty="0" smtClean="0">
              <a:solidFill>
                <a:schemeClr val="tx1"/>
              </a:solidFill>
              <a:latin typeface="華康超圓體"/>
              <a:ea typeface="華康粗圓體" panose="020F0709000000000000" pitchFamily="49" charset="-120"/>
            </a:endParaRPr>
          </a:p>
          <a:p>
            <a:pPr lvl="1" eaLnBrk="1" hangingPunct="1"/>
            <a:r>
              <a:rPr lang="en-US" altLang="zh-TW" sz="2800" dirty="0" smtClean="0">
                <a:solidFill>
                  <a:schemeClr val="tx1"/>
                </a:solidFill>
                <a:latin typeface="華康超圓體"/>
                <a:ea typeface="華康粗圓體" panose="020F0709000000000000" pitchFamily="49" charset="-120"/>
              </a:rPr>
              <a:t>107</a:t>
            </a:r>
            <a:r>
              <a:rPr lang="zh-TW" altLang="en-US" sz="2800" dirty="0" smtClean="0">
                <a:solidFill>
                  <a:schemeClr val="tx1"/>
                </a:solidFill>
                <a:latin typeface="華康超圓體"/>
                <a:ea typeface="華康粗圓體" panose="020F0709000000000000" pitchFamily="49" charset="-120"/>
              </a:rPr>
              <a:t>年</a:t>
            </a:r>
            <a:r>
              <a:rPr lang="en-US" altLang="zh-TW" sz="2800" dirty="0" smtClean="0">
                <a:solidFill>
                  <a:schemeClr val="tx1"/>
                </a:solidFill>
                <a:latin typeface="華康超圓體"/>
                <a:ea typeface="華康粗圓體" panose="020F0709000000000000" pitchFamily="49" charset="-120"/>
              </a:rPr>
              <a:t>2</a:t>
            </a:r>
            <a:r>
              <a:rPr lang="zh-TW" altLang="en-US" sz="2800" dirty="0" smtClean="0">
                <a:solidFill>
                  <a:schemeClr val="tx1"/>
                </a:solidFill>
                <a:latin typeface="華康超圓體"/>
                <a:ea typeface="華康粗圓體" panose="020F0709000000000000" pitchFamily="49" charset="-120"/>
              </a:rPr>
              <a:t>月</a:t>
            </a:r>
            <a:r>
              <a:rPr lang="en-US" altLang="zh-TW" sz="2800" dirty="0" smtClean="0">
                <a:solidFill>
                  <a:schemeClr val="tx1"/>
                </a:solidFill>
                <a:latin typeface="華康超圓體"/>
                <a:ea typeface="華康粗圓體" panose="020F0709000000000000" pitchFamily="49" charset="-120"/>
              </a:rPr>
              <a:t>26</a:t>
            </a:r>
            <a:r>
              <a:rPr lang="zh-TW" altLang="en-US" sz="2800" dirty="0" smtClean="0">
                <a:solidFill>
                  <a:schemeClr val="tx1"/>
                </a:solidFill>
                <a:latin typeface="華康超圓體"/>
                <a:ea typeface="華康粗圓體" panose="020F0709000000000000" pitchFamily="49" charset="-120"/>
              </a:rPr>
              <a:t>日</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一</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至</a:t>
            </a:r>
            <a:r>
              <a:rPr lang="en-US" altLang="zh-TW" sz="2800" dirty="0" smtClean="0">
                <a:solidFill>
                  <a:schemeClr val="tx1"/>
                </a:solidFill>
                <a:latin typeface="華康超圓體"/>
                <a:ea typeface="華康粗圓體" panose="020F0709000000000000" pitchFamily="49" charset="-120"/>
              </a:rPr>
              <a:t>107</a:t>
            </a:r>
            <a:r>
              <a:rPr lang="zh-TW" altLang="en-US" sz="2800" dirty="0" smtClean="0">
                <a:solidFill>
                  <a:schemeClr val="tx1"/>
                </a:solidFill>
                <a:latin typeface="華康超圓體"/>
                <a:ea typeface="華康粗圓體" panose="020F0709000000000000" pitchFamily="49" charset="-120"/>
              </a:rPr>
              <a:t>年</a:t>
            </a:r>
            <a:r>
              <a:rPr lang="en-US" altLang="zh-TW" sz="2800" dirty="0" smtClean="0">
                <a:solidFill>
                  <a:schemeClr val="tx1"/>
                </a:solidFill>
                <a:latin typeface="華康超圓體"/>
                <a:ea typeface="華康粗圓體" panose="020F0709000000000000" pitchFamily="49" charset="-120"/>
              </a:rPr>
              <a:t>3</a:t>
            </a:r>
            <a:r>
              <a:rPr lang="zh-TW" altLang="en-US" sz="2800" dirty="0" smtClean="0">
                <a:solidFill>
                  <a:schemeClr val="tx1"/>
                </a:solidFill>
                <a:latin typeface="華康超圓體"/>
                <a:ea typeface="華康粗圓體" panose="020F0709000000000000" pitchFamily="49" charset="-120"/>
              </a:rPr>
              <a:t>月</a:t>
            </a:r>
            <a:r>
              <a:rPr lang="en-US" altLang="zh-TW" sz="2800" dirty="0" smtClean="0">
                <a:solidFill>
                  <a:schemeClr val="tx1"/>
                </a:solidFill>
                <a:latin typeface="華康超圓體"/>
                <a:ea typeface="華康粗圓體" panose="020F0709000000000000" pitchFamily="49" charset="-120"/>
              </a:rPr>
              <a:t>4</a:t>
            </a:r>
            <a:r>
              <a:rPr lang="zh-TW" altLang="en-US" sz="2800" dirty="0" smtClean="0">
                <a:solidFill>
                  <a:schemeClr val="tx1"/>
                </a:solidFill>
                <a:latin typeface="華康超圓體"/>
                <a:ea typeface="華康粗圓體" panose="020F0709000000000000" pitchFamily="49" charset="-120"/>
              </a:rPr>
              <a:t>日</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日</a:t>
            </a:r>
            <a:r>
              <a:rPr lang="en-US" altLang="zh-TW" sz="2800" dirty="0" smtClean="0">
                <a:solidFill>
                  <a:schemeClr val="tx1"/>
                </a:solidFill>
                <a:latin typeface="華康超圓體"/>
                <a:ea typeface="華康粗圓體" panose="020F0709000000000000" pitchFamily="49" charset="-120"/>
              </a:rPr>
              <a:t>)</a:t>
            </a:r>
          </a:p>
          <a:p>
            <a:pPr lvl="1" eaLnBrk="1" hangingPunct="1"/>
            <a:endParaRPr lang="en-US" altLang="zh-TW" sz="2800" dirty="0" smtClean="0">
              <a:solidFill>
                <a:schemeClr val="tx1"/>
              </a:solidFill>
              <a:latin typeface="華康超圓體"/>
              <a:ea typeface="華康粗圓體" panose="020F0709000000000000" pitchFamily="49" charset="-120"/>
            </a:endParaRPr>
          </a:p>
          <a:p>
            <a:pPr eaLnBrk="1" hangingPunct="1"/>
            <a:r>
              <a:rPr lang="zh-TW" altLang="en-US" sz="3600" dirty="0" smtClean="0">
                <a:solidFill>
                  <a:schemeClr val="tx1"/>
                </a:solidFill>
                <a:latin typeface="華康超圓體"/>
                <a:ea typeface="華康粗圓體" panose="020F0709000000000000" pitchFamily="49" charset="-120"/>
              </a:rPr>
              <a:t>競賽成績審查資料送件：</a:t>
            </a:r>
            <a:endParaRPr lang="en-US" altLang="zh-TW" sz="3600" dirty="0" smtClean="0">
              <a:solidFill>
                <a:schemeClr val="tx1"/>
              </a:solidFill>
              <a:latin typeface="華康超圓體"/>
              <a:ea typeface="華康粗圓體" panose="020F0709000000000000" pitchFamily="49" charset="-120"/>
            </a:endParaRPr>
          </a:p>
          <a:p>
            <a:pPr lvl="1" eaLnBrk="1" hangingPunct="1"/>
            <a:r>
              <a:rPr lang="en-US" altLang="zh-TW" sz="2800" dirty="0" smtClean="0">
                <a:solidFill>
                  <a:schemeClr val="tx1"/>
                </a:solidFill>
                <a:latin typeface="華康超圓體"/>
                <a:ea typeface="華康粗圓體" panose="020F0709000000000000" pitchFamily="49" charset="-120"/>
              </a:rPr>
              <a:t>107</a:t>
            </a:r>
            <a:r>
              <a:rPr lang="zh-TW" altLang="en-US" sz="2800" dirty="0" smtClean="0">
                <a:solidFill>
                  <a:schemeClr val="tx1"/>
                </a:solidFill>
                <a:latin typeface="華康超圓體"/>
                <a:ea typeface="華康粗圓體" panose="020F0709000000000000" pitchFamily="49" charset="-120"/>
              </a:rPr>
              <a:t>年</a:t>
            </a:r>
            <a:r>
              <a:rPr lang="en-US" altLang="zh-TW" sz="2800" dirty="0" smtClean="0">
                <a:solidFill>
                  <a:schemeClr val="tx1"/>
                </a:solidFill>
                <a:latin typeface="華康超圓體"/>
                <a:ea typeface="華康粗圓體" panose="020F0709000000000000" pitchFamily="49" charset="-120"/>
              </a:rPr>
              <a:t>3</a:t>
            </a:r>
            <a:r>
              <a:rPr lang="zh-TW" altLang="en-US" sz="2800" dirty="0" smtClean="0">
                <a:solidFill>
                  <a:schemeClr val="tx1"/>
                </a:solidFill>
                <a:latin typeface="華康超圓體"/>
                <a:ea typeface="華康粗圓體" panose="020F0709000000000000" pitchFamily="49" charset="-120"/>
              </a:rPr>
              <a:t>月</a:t>
            </a:r>
            <a:r>
              <a:rPr lang="en-US" altLang="zh-TW" sz="2800" dirty="0" smtClean="0">
                <a:solidFill>
                  <a:schemeClr val="tx1"/>
                </a:solidFill>
                <a:latin typeface="華康超圓體"/>
                <a:ea typeface="華康粗圓體" panose="020F0709000000000000" pitchFamily="49" charset="-120"/>
              </a:rPr>
              <a:t>12</a:t>
            </a:r>
            <a:r>
              <a:rPr lang="zh-TW" altLang="en-US" sz="2800" dirty="0" smtClean="0">
                <a:solidFill>
                  <a:schemeClr val="tx1"/>
                </a:solidFill>
                <a:latin typeface="華康超圓體"/>
                <a:ea typeface="華康粗圓體" panose="020F0709000000000000" pitchFamily="49" charset="-120"/>
              </a:rPr>
              <a:t>日</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一</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至</a:t>
            </a:r>
            <a:r>
              <a:rPr lang="en-US" altLang="zh-TW" sz="2800" dirty="0" smtClean="0">
                <a:solidFill>
                  <a:schemeClr val="tx1"/>
                </a:solidFill>
                <a:latin typeface="華康超圓體"/>
                <a:ea typeface="華康粗圓體" panose="020F0709000000000000" pitchFamily="49" charset="-120"/>
              </a:rPr>
              <a:t>107</a:t>
            </a:r>
            <a:r>
              <a:rPr lang="zh-TW" altLang="en-US" sz="2800" dirty="0" smtClean="0">
                <a:solidFill>
                  <a:schemeClr val="tx1"/>
                </a:solidFill>
                <a:latin typeface="華康超圓體"/>
                <a:ea typeface="華康粗圓體" panose="020F0709000000000000" pitchFamily="49" charset="-120"/>
              </a:rPr>
              <a:t>年</a:t>
            </a:r>
            <a:r>
              <a:rPr lang="en-US" altLang="zh-TW" sz="2800" dirty="0" smtClean="0">
                <a:solidFill>
                  <a:schemeClr val="tx1"/>
                </a:solidFill>
                <a:latin typeface="華康超圓體"/>
                <a:ea typeface="華康粗圓體" panose="020F0709000000000000" pitchFamily="49" charset="-120"/>
              </a:rPr>
              <a:t>3</a:t>
            </a:r>
            <a:r>
              <a:rPr lang="zh-TW" altLang="en-US" sz="2800" dirty="0" smtClean="0">
                <a:solidFill>
                  <a:schemeClr val="tx1"/>
                </a:solidFill>
                <a:latin typeface="華康超圓體"/>
                <a:ea typeface="華康粗圓體" panose="020F0709000000000000" pitchFamily="49" charset="-120"/>
              </a:rPr>
              <a:t>月</a:t>
            </a:r>
            <a:r>
              <a:rPr lang="en-US" altLang="zh-TW" sz="2800" dirty="0" smtClean="0">
                <a:solidFill>
                  <a:schemeClr val="tx1"/>
                </a:solidFill>
                <a:latin typeface="華康超圓體"/>
                <a:ea typeface="華康粗圓體" panose="020F0709000000000000" pitchFamily="49" charset="-120"/>
              </a:rPr>
              <a:t>13</a:t>
            </a:r>
            <a:r>
              <a:rPr lang="zh-TW" altLang="en-US" sz="2800" dirty="0" smtClean="0">
                <a:solidFill>
                  <a:schemeClr val="tx1"/>
                </a:solidFill>
                <a:latin typeface="華康超圓體"/>
                <a:ea typeface="華康粗圓體" panose="020F0709000000000000" pitchFamily="49" charset="-120"/>
              </a:rPr>
              <a:t>日</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二</a:t>
            </a:r>
            <a:r>
              <a:rPr lang="en-US" altLang="zh-TW" sz="2800" dirty="0" smtClean="0">
                <a:solidFill>
                  <a:schemeClr val="tx1"/>
                </a:solidFill>
                <a:latin typeface="華康超圓體"/>
                <a:ea typeface="華康粗圓體" panose="020F0709000000000000" pitchFamily="49" charset="-120"/>
              </a:rPr>
              <a:t>)</a:t>
            </a:r>
          </a:p>
          <a:p>
            <a:pPr lvl="1" eaLnBrk="1" hangingPunct="1"/>
            <a:endParaRPr lang="zh-TW" altLang="en-US" sz="3200" dirty="0" smtClean="0">
              <a:solidFill>
                <a:schemeClr val="tx1"/>
              </a:solidFill>
              <a:latin typeface="華康超圓體"/>
              <a:ea typeface="華康粗圓體" panose="020F0709000000000000" pitchFamily="49" charset="-120"/>
            </a:endParaRPr>
          </a:p>
        </p:txBody>
      </p:sp>
      <p:sp>
        <p:nvSpPr>
          <p:cNvPr id="126979"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a:t>
            </a:r>
            <a:r>
              <a:rPr kumimoji="0" lang="zh-TW" altLang="en-US" sz="4000" dirty="0" smtClean="0">
                <a:solidFill>
                  <a:srgbClr val="FFFF00"/>
                </a:solidFill>
                <a:latin typeface="標楷體" panose="03000509000000000000" pitchFamily="65" charset="-120"/>
                <a:ea typeface="標楷體" panose="03000509000000000000" pitchFamily="65" charset="-120"/>
              </a:rPr>
              <a:t>成績</a:t>
            </a:r>
            <a:r>
              <a:rPr kumimoji="0" lang="en-US" altLang="zh-TW" sz="4000" dirty="0" smtClean="0">
                <a:solidFill>
                  <a:srgbClr val="FFFF00"/>
                </a:solidFill>
                <a:latin typeface="標楷體" panose="03000509000000000000" pitchFamily="65" charset="-120"/>
                <a:ea typeface="標楷體" panose="03000509000000000000" pitchFamily="65" charset="-120"/>
              </a:rPr>
              <a:t>3(</a:t>
            </a:r>
            <a:r>
              <a:rPr kumimoji="0" lang="zh-TW" altLang="en-US" sz="4000" dirty="0">
                <a:solidFill>
                  <a:srgbClr val="FFFF00"/>
                </a:solidFill>
                <a:latin typeface="標楷體" panose="03000509000000000000" pitchFamily="65" charset="-120"/>
                <a:ea typeface="標楷體" panose="03000509000000000000" pitchFamily="65" charset="-120"/>
              </a:rPr>
              <a:t>正向表列</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269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5DDDB5-620F-4892-B9FC-01254832EC67}" type="slidenum">
              <a:rPr kumimoji="0" lang="zh-TW" altLang="en-US" smtClean="0">
                <a:solidFill>
                  <a:srgbClr val="FEFFFF"/>
                </a:solidFill>
                <a:latin typeface="Century Gothic" panose="020B0502020202020204" pitchFamily="34" charset="0"/>
              </a:rPr>
              <a:pPr/>
              <a:t>44</a:t>
            </a:fld>
            <a:endParaRPr kumimoji="0" lang="zh-TW" altLang="en-US" smtClean="0">
              <a:solidFill>
                <a:srgbClr val="FEFFFF"/>
              </a:solidFill>
              <a:latin typeface="Century Gothic" panose="020B0502020202020204" pitchFamily="34" charset="0"/>
            </a:endParaRPr>
          </a:p>
        </p:txBody>
      </p:sp>
      <p:sp>
        <p:nvSpPr>
          <p:cNvPr id="13" name="矩形圖說文字 12"/>
          <p:cNvSpPr/>
          <p:nvPr/>
        </p:nvSpPr>
        <p:spPr>
          <a:xfrm>
            <a:off x="8826500" y="2635249"/>
            <a:ext cx="2946400" cy="1358900"/>
          </a:xfrm>
          <a:prstGeom prst="wedgeRectCallout">
            <a:avLst>
              <a:gd name="adj1" fmla="val -76824"/>
              <a:gd name="adj2" fmla="val -186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smtClean="0">
                <a:solidFill>
                  <a:srgbClr val="FF0000"/>
                </a:solidFill>
                <a:latin typeface="標楷體" panose="03000509000000000000" pitchFamily="65" charset="-120"/>
                <a:ea typeface="標楷體" panose="03000509000000000000" pitchFamily="65" charset="-120"/>
              </a:rPr>
              <a:t>107</a:t>
            </a:r>
            <a:r>
              <a:rPr lang="zh-TW" altLang="en-US" sz="3200" b="1" dirty="0" smtClean="0">
                <a:solidFill>
                  <a:srgbClr val="FF0000"/>
                </a:solidFill>
                <a:latin typeface="標楷體" panose="03000509000000000000" pitchFamily="65" charset="-120"/>
                <a:ea typeface="標楷體" panose="03000509000000000000" pitchFamily="65" charset="-120"/>
              </a:rPr>
              <a:t>年度期程</a:t>
            </a:r>
            <a:r>
              <a:rPr lang="en-US" altLang="zh-TW" sz="3200" b="1" dirty="0" smtClean="0">
                <a:solidFill>
                  <a:srgbClr val="FF0000"/>
                </a:solidFill>
                <a:latin typeface="標楷體" panose="03000509000000000000" pitchFamily="65" charset="-120"/>
                <a:ea typeface="標楷體" panose="03000509000000000000" pitchFamily="65" charset="-120"/>
              </a:rPr>
              <a:t>,</a:t>
            </a:r>
          </a:p>
          <a:p>
            <a:pPr algn="ctr"/>
            <a:r>
              <a:rPr lang="en-US" altLang="zh-TW" sz="3200" b="1" dirty="0" smtClean="0">
                <a:solidFill>
                  <a:srgbClr val="FF0000"/>
                </a:solidFill>
                <a:latin typeface="標楷體" panose="03000509000000000000" pitchFamily="65" charset="-120"/>
                <a:ea typeface="標楷體" panose="03000509000000000000" pitchFamily="65" charset="-120"/>
              </a:rPr>
              <a:t>108</a:t>
            </a:r>
            <a:r>
              <a:rPr lang="zh-TW" altLang="en-US" sz="3200" b="1" dirty="0" smtClean="0">
                <a:solidFill>
                  <a:srgbClr val="FF0000"/>
                </a:solidFill>
                <a:latin typeface="標楷體" panose="03000509000000000000" pitchFamily="65" charset="-120"/>
                <a:ea typeface="標楷體" panose="03000509000000000000" pitchFamily="65" charset="-120"/>
              </a:rPr>
              <a:t>年尚未公布</a:t>
            </a:r>
            <a:endParaRPr lang="en-US" altLang="zh-TW" sz="32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77077668"/>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內容版面配置區 2"/>
          <p:cNvSpPr>
            <a:spLocks noGrp="1"/>
          </p:cNvSpPr>
          <p:nvPr>
            <p:ph idx="1"/>
          </p:nvPr>
        </p:nvSpPr>
        <p:spPr>
          <a:xfrm>
            <a:off x="2351088" y="1773238"/>
            <a:ext cx="8137525" cy="3517900"/>
          </a:xfrm>
        </p:spPr>
        <p:txBody>
          <a:bodyPr/>
          <a:lstStyle/>
          <a:p>
            <a:pPr eaLnBrk="1" hangingPunct="1"/>
            <a:r>
              <a:rPr lang="zh-TW" altLang="zh-TW" sz="3200" smtClean="0">
                <a:solidFill>
                  <a:srgbClr val="FF0066"/>
                </a:solidFill>
                <a:latin typeface="華康魏碑體" panose="03000709000000000000" pitchFamily="65" charset="-120"/>
                <a:ea typeface="超研澤粗魏碑"/>
                <a:cs typeface="超研澤粗魏碑"/>
              </a:rPr>
              <a:t>功過相抵後，無懲處紀錄者給予基本分3分</a:t>
            </a:r>
            <a:r>
              <a:rPr lang="zh-TW" altLang="en-US" sz="3200" smtClean="0">
                <a:solidFill>
                  <a:srgbClr val="FF0066"/>
                </a:solidFill>
                <a:latin typeface="華康魏碑體" panose="03000709000000000000" pitchFamily="65" charset="-120"/>
                <a:ea typeface="超研澤粗魏碑"/>
                <a:cs typeface="超研澤粗魏碑"/>
              </a:rPr>
              <a:t>。</a:t>
            </a:r>
            <a:endParaRPr lang="en-US" altLang="zh-TW" sz="3200" smtClean="0">
              <a:solidFill>
                <a:srgbClr val="FF0066"/>
              </a:solidFill>
              <a:latin typeface="華康魏碑體" panose="03000709000000000000" pitchFamily="65" charset="-120"/>
              <a:ea typeface="超研澤粗魏碑"/>
              <a:cs typeface="超研澤粗魏碑"/>
            </a:endParaRPr>
          </a:p>
          <a:p>
            <a:pPr eaLnBrk="1" hangingPunct="1"/>
            <a:r>
              <a:rPr lang="zh-TW" altLang="en-US" sz="3200" smtClean="0">
                <a:solidFill>
                  <a:schemeClr val="tx1"/>
                </a:solidFill>
                <a:latin typeface="華康魏碑體" panose="03000709000000000000" pitchFamily="65" charset="-120"/>
                <a:ea typeface="超研澤粗魏碑"/>
                <a:cs typeface="超研澤粗魏碑"/>
              </a:rPr>
              <a:t>嘉獎</a:t>
            </a:r>
            <a:r>
              <a:rPr lang="en-US" altLang="zh-TW" sz="3200" smtClean="0">
                <a:solidFill>
                  <a:schemeClr val="tx1"/>
                </a:solidFill>
                <a:latin typeface="華康魏碑體" panose="03000709000000000000" pitchFamily="65" charset="-120"/>
                <a:ea typeface="超研澤粗魏碑"/>
                <a:cs typeface="超研澤粗魏碑"/>
              </a:rPr>
              <a:t>0.5</a:t>
            </a:r>
            <a:r>
              <a:rPr lang="zh-TW" altLang="en-US" sz="3200" smtClean="0">
                <a:solidFill>
                  <a:schemeClr val="tx1"/>
                </a:solidFill>
                <a:latin typeface="華康魏碑體" panose="03000709000000000000" pitchFamily="65" charset="-120"/>
                <a:ea typeface="超研澤粗魏碑"/>
                <a:cs typeface="超研澤粗魏碑"/>
              </a:rPr>
              <a:t>分、小功</a:t>
            </a:r>
            <a:r>
              <a:rPr lang="en-US" altLang="zh-TW" sz="3200" smtClean="0">
                <a:solidFill>
                  <a:schemeClr val="tx1"/>
                </a:solidFill>
                <a:latin typeface="華康魏碑體" panose="03000709000000000000" pitchFamily="65" charset="-120"/>
                <a:ea typeface="超研澤粗魏碑"/>
                <a:cs typeface="超研澤粗魏碑"/>
              </a:rPr>
              <a:t>1.5</a:t>
            </a:r>
            <a:r>
              <a:rPr lang="zh-TW" altLang="en-US" sz="3200" smtClean="0">
                <a:solidFill>
                  <a:schemeClr val="tx1"/>
                </a:solidFill>
                <a:latin typeface="華康魏碑體" panose="03000709000000000000" pitchFamily="65" charset="-120"/>
                <a:ea typeface="超研澤粗魏碑"/>
                <a:cs typeface="超研澤粗魏碑"/>
              </a:rPr>
              <a:t>分、大功</a:t>
            </a:r>
            <a:r>
              <a:rPr lang="en-US" altLang="zh-TW" sz="3200" smtClean="0">
                <a:solidFill>
                  <a:schemeClr val="tx1"/>
                </a:solidFill>
                <a:latin typeface="華康魏碑體" panose="03000709000000000000" pitchFamily="65" charset="-120"/>
                <a:ea typeface="超研澤粗魏碑"/>
                <a:cs typeface="超研澤粗魏碑"/>
              </a:rPr>
              <a:t>4.5</a:t>
            </a:r>
            <a:r>
              <a:rPr lang="zh-TW" altLang="en-US" sz="3200" smtClean="0">
                <a:solidFill>
                  <a:schemeClr val="tx1"/>
                </a:solidFill>
                <a:latin typeface="華康魏碑體" panose="03000709000000000000" pitchFamily="65" charset="-120"/>
                <a:ea typeface="超研澤粗魏碑"/>
                <a:cs typeface="超研澤粗魏碑"/>
              </a:rPr>
              <a:t>分。</a:t>
            </a:r>
            <a:endParaRPr lang="en-US" altLang="zh-TW" sz="3200" smtClean="0">
              <a:solidFill>
                <a:schemeClr val="tx1"/>
              </a:solidFill>
              <a:latin typeface="華康魏碑體" panose="03000709000000000000" pitchFamily="65" charset="-120"/>
              <a:ea typeface="超研澤粗魏碑"/>
              <a:cs typeface="超研澤粗魏碑"/>
            </a:endParaRPr>
          </a:p>
          <a:p>
            <a:pPr eaLnBrk="1" hangingPunct="1"/>
            <a:r>
              <a:rPr lang="zh-TW" altLang="en-US" sz="3200" smtClean="0">
                <a:solidFill>
                  <a:schemeClr val="tx1"/>
                </a:solidFill>
                <a:latin typeface="華康魏碑體" panose="03000709000000000000" pitchFamily="65" charset="-120"/>
                <a:ea typeface="超研澤粗魏碑"/>
                <a:cs typeface="超研澤粗魏碑"/>
              </a:rPr>
              <a:t>警告</a:t>
            </a:r>
            <a:r>
              <a:rPr lang="en-US" altLang="zh-TW" sz="3200" smtClean="0">
                <a:solidFill>
                  <a:schemeClr val="tx1"/>
                </a:solidFill>
                <a:latin typeface="華康魏碑體" panose="03000709000000000000" pitchFamily="65" charset="-120"/>
                <a:ea typeface="超研澤粗魏碑"/>
                <a:cs typeface="超研澤粗魏碑"/>
              </a:rPr>
              <a:t>-0.5</a:t>
            </a:r>
            <a:r>
              <a:rPr lang="zh-TW" altLang="en-US" sz="3200" smtClean="0">
                <a:solidFill>
                  <a:schemeClr val="tx1"/>
                </a:solidFill>
                <a:latin typeface="華康魏碑體" panose="03000709000000000000" pitchFamily="65" charset="-120"/>
                <a:ea typeface="超研澤粗魏碑"/>
                <a:cs typeface="超研澤粗魏碑"/>
              </a:rPr>
              <a:t>分、小過</a:t>
            </a:r>
            <a:r>
              <a:rPr lang="en-US" altLang="zh-TW" sz="3200" smtClean="0">
                <a:solidFill>
                  <a:schemeClr val="tx1"/>
                </a:solidFill>
                <a:latin typeface="華康魏碑體" panose="03000709000000000000" pitchFamily="65" charset="-120"/>
                <a:ea typeface="超研澤粗魏碑"/>
                <a:cs typeface="超研澤粗魏碑"/>
              </a:rPr>
              <a:t>-1.5</a:t>
            </a:r>
            <a:r>
              <a:rPr lang="zh-TW" altLang="en-US" sz="3200" smtClean="0">
                <a:solidFill>
                  <a:schemeClr val="tx1"/>
                </a:solidFill>
                <a:latin typeface="華康魏碑體" panose="03000709000000000000" pitchFamily="65" charset="-120"/>
                <a:ea typeface="超研澤粗魏碑"/>
                <a:cs typeface="超研澤粗魏碑"/>
              </a:rPr>
              <a:t>分、大過</a:t>
            </a:r>
            <a:r>
              <a:rPr lang="en-US" altLang="zh-TW" sz="3200" smtClean="0">
                <a:solidFill>
                  <a:schemeClr val="tx1"/>
                </a:solidFill>
                <a:latin typeface="華康魏碑體" panose="03000709000000000000" pitchFamily="65" charset="-120"/>
                <a:ea typeface="超研澤粗魏碑"/>
                <a:cs typeface="超研澤粗魏碑"/>
              </a:rPr>
              <a:t>-4.5</a:t>
            </a:r>
            <a:r>
              <a:rPr lang="zh-TW" altLang="en-US" sz="3200" smtClean="0">
                <a:solidFill>
                  <a:schemeClr val="tx1"/>
                </a:solidFill>
                <a:latin typeface="華康魏碑體" panose="03000709000000000000" pitchFamily="65" charset="-120"/>
                <a:ea typeface="超研澤粗魏碑"/>
                <a:cs typeface="超研澤粗魏碑"/>
              </a:rPr>
              <a:t>分。</a:t>
            </a:r>
            <a:endParaRPr lang="en-US" altLang="zh-TW" sz="3200" smtClean="0">
              <a:solidFill>
                <a:schemeClr val="tx1"/>
              </a:solidFill>
              <a:latin typeface="華康魏碑體" panose="03000709000000000000" pitchFamily="65" charset="-120"/>
              <a:ea typeface="超研澤粗魏碑"/>
              <a:cs typeface="超研澤粗魏碑"/>
            </a:endParaRPr>
          </a:p>
          <a:p>
            <a:pPr eaLnBrk="1" hangingPunct="1"/>
            <a:endParaRPr lang="zh-TW" altLang="en-US" sz="3200" smtClean="0">
              <a:latin typeface="華康魏碑體" panose="03000709000000000000" pitchFamily="65" charset="-120"/>
              <a:ea typeface="華康魏碑體" panose="03000709000000000000" pitchFamily="65" charset="-120"/>
            </a:endParaRPr>
          </a:p>
        </p:txBody>
      </p:sp>
      <p:sp>
        <p:nvSpPr>
          <p:cNvPr id="5" name="矩形 4"/>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華康魏碑體" panose="03000709000000000000" pitchFamily="65" charset="-120"/>
                <a:ea typeface="華康魏碑體" panose="03000709000000000000" pitchFamily="65" charset="-120"/>
              </a:rPr>
              <a:t>3</a:t>
            </a:r>
            <a:r>
              <a:rPr kumimoji="0" lang="zh-TW" altLang="en-US" sz="3200" dirty="0">
                <a:solidFill>
                  <a:prstClr val="black"/>
                </a:solidFill>
                <a:latin typeface="華康魏碑體" panose="03000709000000000000" pitchFamily="65" charset="-120"/>
                <a:ea typeface="華康魏碑體" panose="03000709000000000000" pitchFamily="65" charset="-120"/>
              </a:rPr>
              <a:t>分</a:t>
            </a:r>
          </a:p>
        </p:txBody>
      </p:sp>
      <p:sp>
        <p:nvSpPr>
          <p:cNvPr id="6" name="矩形 5"/>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華康魏碑體" panose="03000709000000000000" pitchFamily="65" charset="-120"/>
                <a:ea typeface="華康魏碑體" panose="03000709000000000000" pitchFamily="65" charset="-120"/>
              </a:rPr>
              <a:t>12</a:t>
            </a:r>
            <a:r>
              <a:rPr kumimoji="0" lang="zh-TW" altLang="en-US" sz="3600" dirty="0">
                <a:solidFill>
                  <a:prstClr val="black"/>
                </a:solidFill>
                <a:latin typeface="華康魏碑體" panose="03000709000000000000" pitchFamily="65" charset="-120"/>
                <a:ea typeface="華康魏碑體" panose="03000709000000000000" pitchFamily="65" charset="-120"/>
              </a:rPr>
              <a:t>分</a:t>
            </a:r>
          </a:p>
        </p:txBody>
      </p:sp>
      <p:sp>
        <p:nvSpPr>
          <p:cNvPr id="152582" name="文字方塊 8"/>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華康魏碑體" panose="03000709000000000000" pitchFamily="65" charset="-120"/>
                <a:ea typeface="超研澤粗魏碑" panose="02010609010101010101" pitchFamily="49" charset="-120"/>
              </a:rPr>
              <a:t>功過相抵後，無懲處紀錄者</a:t>
            </a:r>
            <a:endParaRPr kumimoji="0" lang="zh-TW" altLang="en-US" sz="2133" dirty="0">
              <a:solidFill>
                <a:srgbClr val="FF0066"/>
              </a:solidFill>
              <a:latin typeface="華康魏碑體" panose="03000709000000000000" pitchFamily="65" charset="-120"/>
              <a:ea typeface="超研澤粗魏碑" panose="02010609010101010101" pitchFamily="49" charset="-120"/>
            </a:endParaRPr>
          </a:p>
        </p:txBody>
      </p:sp>
      <p:sp>
        <p:nvSpPr>
          <p:cNvPr id="12800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華康魏碑體" panose="03000709000000000000" pitchFamily="65" charset="-120"/>
                <a:ea typeface="超研澤粗魏碑"/>
                <a:cs typeface="超研澤粗魏碑"/>
              </a:rPr>
              <a:t>至少</a:t>
            </a:r>
            <a:r>
              <a:rPr kumimoji="0" lang="en-US" altLang="zh-TW">
                <a:solidFill>
                  <a:srgbClr val="000000"/>
                </a:solidFill>
                <a:latin typeface="華康魏碑體" panose="03000709000000000000" pitchFamily="65" charset="-120"/>
                <a:ea typeface="超研澤粗魏碑"/>
                <a:cs typeface="超研澤粗魏碑"/>
              </a:rPr>
              <a:t>24</a:t>
            </a:r>
            <a:r>
              <a:rPr kumimoji="0" lang="zh-TW" altLang="en-US">
                <a:solidFill>
                  <a:srgbClr val="000000"/>
                </a:solidFill>
                <a:latin typeface="華康魏碑體" panose="03000709000000000000" pitchFamily="65" charset="-120"/>
                <a:ea typeface="超研澤粗魏碑"/>
                <a:cs typeface="超研澤粗魏碑"/>
              </a:rPr>
              <a:t>次嘉獎</a:t>
            </a:r>
          </a:p>
        </p:txBody>
      </p:sp>
      <p:sp>
        <p:nvSpPr>
          <p:cNvPr id="12800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獎勵</a:t>
            </a:r>
            <a:r>
              <a:rPr kumimoji="0" lang="zh-TW" altLang="en-US" sz="4000" dirty="0" smtClean="0">
                <a:solidFill>
                  <a:srgbClr val="FFFF00"/>
                </a:solidFill>
                <a:latin typeface="標楷體" panose="03000509000000000000" pitchFamily="65" charset="-120"/>
                <a:ea typeface="標楷體" panose="03000509000000000000" pitchFamily="65" charset="-120"/>
              </a:rPr>
              <a:t>紀錄</a:t>
            </a:r>
            <a:r>
              <a:rPr kumimoji="0" lang="en-US" altLang="zh-TW" sz="4000" dirty="0" smtClean="0">
                <a:solidFill>
                  <a:srgbClr val="FFFF00"/>
                </a:solidFill>
                <a:latin typeface="標楷體" panose="03000509000000000000" pitchFamily="65" charset="-120"/>
                <a:ea typeface="標楷體" panose="03000509000000000000" pitchFamily="65" charset="-120"/>
              </a:rPr>
              <a:t>(</a:t>
            </a:r>
            <a:r>
              <a:rPr kumimoji="0" lang="en-US" altLang="zh-TW" sz="4000" dirty="0">
                <a:solidFill>
                  <a:srgbClr val="FFFF00"/>
                </a:solidFill>
                <a:latin typeface="標楷體" panose="03000509000000000000" pitchFamily="65" charset="-120"/>
                <a:ea typeface="標楷體" panose="03000509000000000000" pitchFamily="65" charset="-120"/>
              </a:rPr>
              <a:t>15</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280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9091A9-563C-4CF7-926E-E116972EE109}" type="slidenum">
              <a:rPr kumimoji="0" lang="zh-TW" altLang="en-US" smtClean="0">
                <a:solidFill>
                  <a:srgbClr val="FEFFFF"/>
                </a:solidFill>
                <a:latin typeface="Century Gothic" panose="020B0502020202020204" pitchFamily="34" charset="0"/>
              </a:rPr>
              <a:pPr/>
              <a:t>45</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6918757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內容版面配置區 2"/>
          <p:cNvSpPr>
            <a:spLocks noGrp="1"/>
          </p:cNvSpPr>
          <p:nvPr>
            <p:ph idx="1"/>
          </p:nvPr>
        </p:nvSpPr>
        <p:spPr>
          <a:xfrm>
            <a:off x="2711450" y="1773238"/>
            <a:ext cx="7705725" cy="2833687"/>
          </a:xfrm>
        </p:spPr>
        <p:txBody>
          <a:bodyPr/>
          <a:lstStyle/>
          <a:p>
            <a:pPr eaLnBrk="1" hangingPunct="1"/>
            <a:r>
              <a:rPr lang="zh-TW" altLang="en-US" sz="3600" smtClean="0">
                <a:solidFill>
                  <a:schemeClr val="tx1"/>
                </a:solidFill>
                <a:latin typeface="華康魏碑體" panose="03000709000000000000" pitchFamily="65" charset="-120"/>
                <a:ea typeface="超研澤粗魏碑"/>
                <a:cs typeface="超研澤粗魏碑"/>
              </a:rPr>
              <a:t>每學期滿</a:t>
            </a:r>
            <a:r>
              <a:rPr lang="en-US" altLang="zh-TW" sz="3600" smtClean="0">
                <a:solidFill>
                  <a:schemeClr val="tx1"/>
                </a:solidFill>
                <a:latin typeface="華康魏碑體" panose="03000709000000000000" pitchFamily="65" charset="-120"/>
                <a:ea typeface="超研澤粗魏碑"/>
                <a:cs typeface="超研澤粗魏碑"/>
              </a:rPr>
              <a:t>16</a:t>
            </a:r>
            <a:r>
              <a:rPr lang="zh-TW" altLang="en-US" sz="3600" smtClean="0">
                <a:solidFill>
                  <a:schemeClr val="tx1"/>
                </a:solidFill>
                <a:latin typeface="華康魏碑體" panose="03000709000000000000" pitchFamily="65" charset="-120"/>
                <a:ea typeface="超研澤粗魏碑"/>
                <a:cs typeface="超研澤粗魏碑"/>
              </a:rPr>
              <a:t>小時</a:t>
            </a:r>
            <a:r>
              <a:rPr lang="en-US" altLang="zh-TW" sz="3600" smtClean="0">
                <a:solidFill>
                  <a:schemeClr val="tx1"/>
                </a:solidFill>
                <a:latin typeface="華康魏碑體" panose="03000709000000000000" pitchFamily="65" charset="-120"/>
                <a:ea typeface="超研澤粗魏碑"/>
                <a:cs typeface="超研澤粗魏碑"/>
              </a:rPr>
              <a:t>(</a:t>
            </a:r>
            <a:r>
              <a:rPr lang="zh-TW" altLang="en-US" sz="3600" smtClean="0">
                <a:solidFill>
                  <a:schemeClr val="tx1"/>
                </a:solidFill>
                <a:latin typeface="華康魏碑體" panose="03000709000000000000" pitchFamily="65" charset="-120"/>
                <a:ea typeface="超研澤粗魏碑"/>
                <a:cs typeface="超研澤粗魏碑"/>
              </a:rPr>
              <a:t>節</a:t>
            </a:r>
            <a:r>
              <a:rPr lang="en-US" altLang="zh-TW" sz="3600" smtClean="0">
                <a:solidFill>
                  <a:schemeClr val="tx1"/>
                </a:solidFill>
                <a:latin typeface="華康魏碑體" panose="03000709000000000000" pitchFamily="65" charset="-120"/>
                <a:ea typeface="超研澤粗魏碑"/>
                <a:cs typeface="超研澤粗魏碑"/>
              </a:rPr>
              <a:t>)</a:t>
            </a:r>
            <a:r>
              <a:rPr lang="zh-TW" altLang="en-US" sz="3600" smtClean="0">
                <a:solidFill>
                  <a:schemeClr val="tx1"/>
                </a:solidFill>
                <a:latin typeface="華康魏碑體" panose="03000709000000000000" pitchFamily="65" charset="-120"/>
                <a:ea typeface="超研澤粗魏碑"/>
                <a:cs typeface="超研澤粗魏碑"/>
              </a:rPr>
              <a:t>以上，並經</a:t>
            </a:r>
            <a:r>
              <a:rPr lang="zh-TW" altLang="en-US" sz="3600" b="1" u="sng" smtClean="0">
                <a:solidFill>
                  <a:srgbClr val="FF0000"/>
                </a:solidFill>
                <a:latin typeface="華康魏碑體" panose="03000709000000000000" pitchFamily="65" charset="-120"/>
                <a:ea typeface="超研澤粗魏碑"/>
                <a:cs typeface="超研澤粗魏碑"/>
              </a:rPr>
              <a:t>教師評核通過者</a:t>
            </a:r>
            <a:r>
              <a:rPr lang="zh-TW" altLang="en-US" sz="3600" smtClean="0">
                <a:solidFill>
                  <a:schemeClr val="tx1"/>
                </a:solidFill>
                <a:latin typeface="華康魏碑體" panose="03000709000000000000" pitchFamily="65" charset="-120"/>
                <a:ea typeface="超研澤粗魏碑"/>
                <a:cs typeface="超研澤粗魏碑"/>
              </a:rPr>
              <a:t>給</a:t>
            </a:r>
            <a:r>
              <a:rPr lang="en-US" altLang="zh-TW" sz="3600" smtClean="0">
                <a:solidFill>
                  <a:schemeClr val="tx1"/>
                </a:solidFill>
                <a:latin typeface="華康魏碑體" panose="03000709000000000000" pitchFamily="65" charset="-120"/>
                <a:ea typeface="超研澤粗魏碑"/>
                <a:cs typeface="超研澤粗魏碑"/>
              </a:rPr>
              <a:t>2</a:t>
            </a:r>
            <a:r>
              <a:rPr lang="zh-TW" altLang="en-US" sz="3600" smtClean="0">
                <a:solidFill>
                  <a:schemeClr val="tx1"/>
                </a:solidFill>
                <a:latin typeface="華康魏碑體" panose="03000709000000000000" pitchFamily="65" charset="-120"/>
                <a:ea typeface="超研澤粗魏碑"/>
                <a:cs typeface="超研澤粗魏碑"/>
              </a:rPr>
              <a:t>分。</a:t>
            </a:r>
            <a:endParaRPr lang="en-US" altLang="zh-TW" sz="3600" smtClean="0">
              <a:solidFill>
                <a:schemeClr val="tx1"/>
              </a:solidFill>
              <a:latin typeface="華康魏碑體" panose="03000709000000000000" pitchFamily="65" charset="-120"/>
              <a:ea typeface="超研澤粗魏碑"/>
              <a:cs typeface="超研澤粗魏碑"/>
            </a:endParaRPr>
          </a:p>
          <a:p>
            <a:pPr eaLnBrk="1" hangingPunct="1"/>
            <a:r>
              <a:rPr lang="zh-TW" altLang="en-US" sz="3600" smtClean="0">
                <a:solidFill>
                  <a:schemeClr val="tx1"/>
                </a:solidFill>
                <a:latin typeface="華康魏碑體" panose="03000709000000000000" pitchFamily="65" charset="-120"/>
                <a:ea typeface="超研澤粗魏碑"/>
                <a:cs typeface="超研澤粗魏碑"/>
              </a:rPr>
              <a:t>技藝課程亦列為社團採計。</a:t>
            </a:r>
          </a:p>
        </p:txBody>
      </p:sp>
      <p:sp>
        <p:nvSpPr>
          <p:cNvPr id="12902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90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3102E92-82D1-4AB9-99AF-427292DDEB00}" type="slidenum">
              <a:rPr kumimoji="0" lang="zh-TW" altLang="en-US" smtClean="0">
                <a:solidFill>
                  <a:srgbClr val="FEFFFF"/>
                </a:solidFill>
                <a:latin typeface="Century Gothic" panose="020B0502020202020204" pitchFamily="34" charset="0"/>
              </a:rPr>
              <a:pPr/>
              <a:t>46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1495362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內容版面配置區 2"/>
          <p:cNvSpPr>
            <a:spLocks noGrp="1"/>
          </p:cNvSpPr>
          <p:nvPr>
            <p:ph idx="1"/>
          </p:nvPr>
        </p:nvSpPr>
        <p:spPr>
          <a:xfrm>
            <a:off x="2091447" y="1773238"/>
            <a:ext cx="8633703" cy="4287094"/>
          </a:xfrm>
        </p:spPr>
        <p:txBody>
          <a:bodyPr/>
          <a:lstStyle/>
          <a:p>
            <a:pPr eaLnBrk="1" hangingPunct="1"/>
            <a:r>
              <a:rPr lang="zh-TW" altLang="en-US" sz="3200" dirty="0" smtClean="0">
                <a:solidFill>
                  <a:schemeClr val="tx1"/>
                </a:solidFill>
                <a:latin typeface="+mn-ea"/>
              </a:rPr>
              <a:t>總時數以</a:t>
            </a:r>
            <a:r>
              <a:rPr lang="en-US" altLang="zh-TW" sz="3200" dirty="0" smtClean="0">
                <a:solidFill>
                  <a:schemeClr val="tx1"/>
                </a:solidFill>
                <a:latin typeface="+mn-ea"/>
              </a:rPr>
              <a:t>50</a:t>
            </a:r>
            <a:r>
              <a:rPr lang="zh-TW" altLang="en-US" sz="3200" dirty="0" smtClean="0">
                <a:solidFill>
                  <a:schemeClr val="tx1"/>
                </a:solidFill>
                <a:latin typeface="+mn-ea"/>
              </a:rPr>
              <a:t>小時計，每小時</a:t>
            </a:r>
            <a:r>
              <a:rPr lang="en-US" altLang="zh-TW" sz="3200" dirty="0" smtClean="0">
                <a:solidFill>
                  <a:schemeClr val="tx1"/>
                </a:solidFill>
                <a:latin typeface="+mn-ea"/>
              </a:rPr>
              <a:t>0.3</a:t>
            </a:r>
            <a:r>
              <a:rPr lang="zh-TW" altLang="en-US" sz="3200" dirty="0" smtClean="0">
                <a:solidFill>
                  <a:schemeClr val="tx1"/>
                </a:solidFill>
                <a:latin typeface="+mn-ea"/>
              </a:rPr>
              <a:t>分。</a:t>
            </a:r>
            <a:endParaRPr lang="en-US" altLang="zh-TW" sz="3200" dirty="0" smtClean="0">
              <a:solidFill>
                <a:schemeClr val="tx1"/>
              </a:solidFill>
              <a:latin typeface="+mn-ea"/>
            </a:endParaRPr>
          </a:p>
          <a:p>
            <a:pPr eaLnBrk="1" hangingPunct="1"/>
            <a:r>
              <a:rPr lang="zh-TW" altLang="en-US" sz="3200" dirty="0" smtClean="0">
                <a:solidFill>
                  <a:schemeClr val="tx1"/>
                </a:solidFill>
                <a:latin typeface="+mn-ea"/>
              </a:rPr>
              <a:t>分成三類：校內服務、學校與校外機構合作、校外服務</a:t>
            </a:r>
            <a:r>
              <a:rPr lang="en-US" altLang="zh-TW" sz="3200" dirty="0" smtClean="0">
                <a:solidFill>
                  <a:schemeClr val="tx1"/>
                </a:solidFill>
                <a:latin typeface="+mn-ea"/>
              </a:rPr>
              <a:t>(</a:t>
            </a:r>
            <a:r>
              <a:rPr lang="zh-TW" altLang="en-US" sz="3200" dirty="0" smtClean="0">
                <a:solidFill>
                  <a:schemeClr val="tx1"/>
                </a:solidFill>
                <a:latin typeface="+mn-ea"/>
              </a:rPr>
              <a:t>教育局之服務學習機構一覽表：</a:t>
            </a:r>
            <a:r>
              <a:rPr lang="en-US" altLang="zh-TW" dirty="0" smtClean="0">
                <a:solidFill>
                  <a:srgbClr val="3333FF"/>
                </a:solidFill>
                <a:latin typeface="+mn-ea"/>
                <a:hlinkClick r:id="rId2"/>
              </a:rPr>
              <a:t>http://163.26.134.3/</a:t>
            </a:r>
            <a:r>
              <a:rPr lang="en-US" altLang="zh-TW" dirty="0" err="1" smtClean="0">
                <a:solidFill>
                  <a:srgbClr val="3333FF"/>
                </a:solidFill>
                <a:latin typeface="+mn-ea"/>
                <a:hlinkClick r:id="rId2"/>
              </a:rPr>
              <a:t>12service</a:t>
            </a:r>
            <a:r>
              <a:rPr lang="en-US" altLang="zh-TW" dirty="0" smtClean="0">
                <a:solidFill>
                  <a:srgbClr val="3333FF"/>
                </a:solidFill>
                <a:latin typeface="+mn-ea"/>
                <a:hlinkClick r:id="rId2"/>
              </a:rPr>
              <a:t>/</a:t>
            </a:r>
            <a:r>
              <a:rPr lang="en-US" altLang="zh-TW" dirty="0" err="1" smtClean="0">
                <a:solidFill>
                  <a:srgbClr val="3333FF"/>
                </a:solidFill>
                <a:latin typeface="+mn-ea"/>
                <a:hlinkClick r:id="rId2"/>
              </a:rPr>
              <a:t>12service.aspx</a:t>
            </a:r>
            <a:endParaRPr lang="en-US" altLang="zh-TW" sz="3200" dirty="0" smtClean="0">
              <a:solidFill>
                <a:srgbClr val="3333FF"/>
              </a:solidFill>
              <a:latin typeface="+mn-ea"/>
            </a:endParaRPr>
          </a:p>
          <a:p>
            <a:pPr eaLnBrk="1" hangingPunct="1"/>
            <a:r>
              <a:rPr lang="zh-TW" altLang="en-US" sz="3200" dirty="0" smtClean="0">
                <a:latin typeface="+mn-ea"/>
              </a:rPr>
              <a:t>校外服務學習</a:t>
            </a:r>
            <a:r>
              <a:rPr lang="zh-TW" altLang="en-US" sz="3200" dirty="0" smtClean="0">
                <a:solidFill>
                  <a:srgbClr val="FF0000"/>
                </a:solidFill>
                <a:latin typeface="+mn-ea"/>
              </a:rPr>
              <a:t>需事先經家長同意後，向學校申請登記參加</a:t>
            </a:r>
            <a:r>
              <a:rPr lang="zh-TW" altLang="en-US" sz="3200" dirty="0" smtClean="0">
                <a:latin typeface="+mn-ea"/>
              </a:rPr>
              <a:t>後，始得採計。</a:t>
            </a:r>
            <a:endParaRPr lang="en-US" altLang="zh-TW" sz="3200" dirty="0" smtClean="0">
              <a:latin typeface="+mn-ea"/>
            </a:endParaRPr>
          </a:p>
          <a:p>
            <a:pPr eaLnBrk="1" hangingPunct="1"/>
            <a:r>
              <a:rPr lang="zh-TW" altLang="en-US" sz="3200" dirty="0" smtClean="0">
                <a:latin typeface="+mn-ea"/>
              </a:rPr>
              <a:t>重考生的部分</a:t>
            </a:r>
            <a:r>
              <a:rPr lang="en-US" altLang="zh-TW" sz="3200" dirty="0" smtClean="0">
                <a:latin typeface="+mn-ea"/>
              </a:rPr>
              <a:t>(</a:t>
            </a:r>
            <a:r>
              <a:rPr lang="zh-TW" altLang="en-US" sz="3200" dirty="0" smtClean="0">
                <a:latin typeface="+mn-ea"/>
              </a:rPr>
              <a:t>依推動小組決議</a:t>
            </a:r>
            <a:r>
              <a:rPr lang="en-US" altLang="zh-TW" sz="3200" dirty="0" smtClean="0">
                <a:latin typeface="+mn-ea"/>
              </a:rPr>
              <a:t>)</a:t>
            </a:r>
            <a:endParaRPr lang="zh-TW" altLang="en-US" sz="3200" dirty="0" smtClean="0">
              <a:latin typeface="+mn-ea"/>
            </a:endParaRPr>
          </a:p>
        </p:txBody>
      </p:sp>
      <p:sp>
        <p:nvSpPr>
          <p:cNvPr id="13005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00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0F57DB0-0562-4A06-9FDF-1DF94CBF5692}" type="slidenum">
              <a:rPr kumimoji="0" lang="zh-TW" altLang="en-US" smtClean="0">
                <a:solidFill>
                  <a:srgbClr val="FEFFFF"/>
                </a:solidFill>
                <a:latin typeface="Century Gothic" panose="020B0502020202020204" pitchFamily="34" charset="0"/>
              </a:rPr>
              <a:pPr/>
              <a:t>47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1591783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內容版面配置區 2"/>
          <p:cNvSpPr>
            <a:spLocks noGrp="1"/>
          </p:cNvSpPr>
          <p:nvPr>
            <p:ph idx="1"/>
          </p:nvPr>
        </p:nvSpPr>
        <p:spPr>
          <a:xfrm>
            <a:off x="3236913" y="1339850"/>
            <a:ext cx="6686550" cy="471488"/>
          </a:xfrm>
        </p:spPr>
        <p:txBody>
          <a:bodyPr/>
          <a:lstStyle/>
          <a:p>
            <a:pPr eaLnBrk="1" hangingPunct="1"/>
            <a:r>
              <a:rPr lang="zh-TW" altLang="en-US" sz="2800" smtClean="0">
                <a:latin typeface="標楷體" panose="03000509000000000000" pitchFamily="65" charset="-120"/>
                <a:ea typeface="標楷體" panose="03000509000000000000" pitchFamily="65" charset="-120"/>
              </a:rPr>
              <a:t>學生申請服務學習示意圖</a:t>
            </a:r>
          </a:p>
        </p:txBody>
      </p:sp>
      <p:sp>
        <p:nvSpPr>
          <p:cNvPr id="3" name="Rectangle 2"/>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華康魏碑體" panose="03000709000000000000" pitchFamily="65" charset="-120"/>
                <a:ea typeface="華康魏碑體" panose="03000709000000000000" pitchFamily="65" charset="-120"/>
                <a:cs typeface="Mangal" pitchFamily="2"/>
              </a:rPr>
              <a:t>非上述服務學習機構之單位，請向教育局或學校申請列入市級或學校校外服務學務機構一覽表。</a:t>
            </a:r>
            <a:endParaRPr lang="zh-TW" altLang="en-US" sz="1333" dirty="0">
              <a:solidFill>
                <a:prstClr val="black"/>
              </a:solidFill>
              <a:latin typeface="華康魏碑體" panose="03000709000000000000" pitchFamily="65" charset="-120"/>
              <a:ea typeface="華康魏碑體" panose="03000709000000000000" pitchFamily="65" charset="-120"/>
              <a:cs typeface="Mangal" pitchFamily="2"/>
            </a:endParaRPr>
          </a:p>
        </p:txBody>
      </p:sp>
      <p:pic>
        <p:nvPicPr>
          <p:cNvPr id="13107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10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CAE00E5-6817-452F-8FBD-53DA436729BB}" type="slidenum">
              <a:rPr kumimoji="0" lang="zh-TW" altLang="en-US" smtClean="0">
                <a:solidFill>
                  <a:srgbClr val="FEFFFF"/>
                </a:solidFill>
                <a:latin typeface="Century Gothic" panose="020B0502020202020204" pitchFamily="34" charset="0"/>
              </a:rPr>
              <a:pPr/>
              <a:t>48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2395437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內容版面配置區 2"/>
          <p:cNvSpPr>
            <a:spLocks noGrp="1"/>
          </p:cNvSpPr>
          <p:nvPr>
            <p:ph idx="1"/>
          </p:nvPr>
        </p:nvSpPr>
        <p:spPr>
          <a:xfrm>
            <a:off x="3411538" y="3660775"/>
            <a:ext cx="7526337" cy="2300288"/>
          </a:xfrm>
        </p:spPr>
        <p:txBody>
          <a:bodyPr/>
          <a:lstStyle/>
          <a:p>
            <a:pPr marL="0" indent="0" eaLnBrk="1" hangingPunct="1"/>
            <a:r>
              <a:rPr lang="zh-TW" altLang="en-US" sz="3200" dirty="0" smtClean="0">
                <a:solidFill>
                  <a:srgbClr val="FF0000"/>
                </a:solidFill>
                <a:latin typeface="華康魏碑體" panose="03000709000000000000" pitchFamily="65" charset="-120"/>
                <a:ea typeface="超研澤粗魏碑"/>
                <a:cs typeface="超研澤粗魏碑"/>
              </a:rPr>
              <a:t>以個人完成四項檢測為原則</a:t>
            </a:r>
            <a:r>
              <a:rPr lang="zh-TW" altLang="en-US" sz="3200" dirty="0" smtClean="0">
                <a:solidFill>
                  <a:schemeClr val="tx1"/>
                </a:solidFill>
                <a:latin typeface="華康魏碑體" panose="03000709000000000000" pitchFamily="65" charset="-120"/>
                <a:ea typeface="超研澤粗魏碑"/>
                <a:cs typeface="超研澤粗魏碑"/>
              </a:rPr>
              <a:t>，經醫院、學校或檢測站認定無法完成檢測者，得擇項檢測，按照計分標準予以計分。</a:t>
            </a:r>
            <a:endParaRPr lang="en-US" altLang="zh-TW" sz="3200" dirty="0" smtClean="0">
              <a:solidFill>
                <a:schemeClr val="tx1"/>
              </a:solidFill>
              <a:latin typeface="華康魏碑體" panose="03000709000000000000" pitchFamily="65" charset="-120"/>
              <a:ea typeface="超研澤粗魏碑"/>
              <a:cs typeface="超研澤粗魏碑"/>
            </a:endParaRPr>
          </a:p>
          <a:p>
            <a:pPr marL="0" indent="0" eaLnBrk="1" hangingPunct="1"/>
            <a:r>
              <a:rPr lang="zh-TW" altLang="en-US" sz="3200" dirty="0" smtClean="0">
                <a:solidFill>
                  <a:schemeClr val="tx1"/>
                </a:solidFill>
                <a:latin typeface="華康魏碑體" panose="03000709000000000000" pitchFamily="65" charset="-120"/>
                <a:ea typeface="超研澤粗魏碑"/>
                <a:cs typeface="超研澤粗魏碑"/>
              </a:rPr>
              <a:t>身心障礙、重大傷病、體弱學生、學校專責小組認定不宜檢測之學生，以</a:t>
            </a:r>
            <a:r>
              <a:rPr lang="en-US" altLang="zh-TW" sz="3200" dirty="0" smtClean="0">
                <a:solidFill>
                  <a:srgbClr val="FF0000"/>
                </a:solidFill>
                <a:latin typeface="華康魏碑體" panose="03000709000000000000" pitchFamily="65" charset="-120"/>
                <a:ea typeface="超研澤粗魏碑"/>
                <a:cs typeface="超研澤粗魏碑"/>
              </a:rPr>
              <a:t>4</a:t>
            </a:r>
            <a:r>
              <a:rPr lang="zh-TW" altLang="en-US" sz="3200" dirty="0" smtClean="0">
                <a:solidFill>
                  <a:srgbClr val="FF0000"/>
                </a:solidFill>
                <a:latin typeface="華康魏碑體" panose="03000709000000000000" pitchFamily="65" charset="-120"/>
                <a:ea typeface="超研澤粗魏碑"/>
                <a:cs typeface="超研澤粗魏碑"/>
              </a:rPr>
              <a:t>分</a:t>
            </a:r>
            <a:r>
              <a:rPr lang="zh-TW" altLang="en-US" sz="3200" dirty="0" smtClean="0">
                <a:solidFill>
                  <a:schemeClr val="tx1"/>
                </a:solidFill>
                <a:latin typeface="華康魏碑體" panose="03000709000000000000" pitchFamily="65" charset="-120"/>
                <a:ea typeface="超研澤粗魏碑"/>
                <a:cs typeface="超研澤粗魏碑"/>
              </a:rPr>
              <a:t>計。</a:t>
            </a:r>
          </a:p>
        </p:txBody>
      </p:sp>
      <p:graphicFrame>
        <p:nvGraphicFramePr>
          <p:cNvPr id="5" name="表格 4"/>
          <p:cNvGraphicFramePr>
            <a:graphicFrameLocks noGrp="1"/>
          </p:cNvGraphicFramePr>
          <p:nvPr>
            <p:extLst>
              <p:ext uri="{D42A27DB-BD31-4B8C-83A1-F6EECF244321}">
                <p14:modId xmlns:p14="http://schemas.microsoft.com/office/powerpoint/2010/main" val="2232587096"/>
              </p:ext>
            </p:extLst>
          </p:nvPr>
        </p:nvGraphicFramePr>
        <p:xfrm>
          <a:off x="3411538"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a:t>
                      </a:r>
                      <a:r>
                        <a:rPr lang="zh-TW" altLang="en-US" sz="2800" u="none" strike="noStrike" dirty="0" smtClean="0">
                          <a:effectLst/>
                          <a:latin typeface="標楷體" panose="03000509000000000000" pitchFamily="65" charset="-120"/>
                          <a:ea typeface="標楷體" panose="03000509000000000000" pitchFamily="65" charset="-120"/>
                        </a:rPr>
                        <a:t>均</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zh-TW" altLang="en-US" sz="2800" u="none" strike="noStrike" dirty="0" smtClean="0">
                          <a:effectLst/>
                          <a:latin typeface="標楷體" panose="03000509000000000000" pitchFamily="65" charset="-120"/>
                          <a:ea typeface="標楷體" panose="03000509000000000000" pitchFamily="65" charset="-120"/>
                        </a:rPr>
                        <a:t>未達</a:t>
                      </a:r>
                      <a:r>
                        <a:rPr lang="zh-TW" altLang="en-US" sz="2800" u="none" strike="noStrike" dirty="0">
                          <a:effectLst/>
                          <a:latin typeface="標楷體" panose="03000509000000000000" pitchFamily="65" charset="-120"/>
                          <a:ea typeface="標楷體" panose="03000509000000000000" pitchFamily="65" charset="-120"/>
                        </a:rPr>
                        <a:t>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a:t>
                      </a:r>
                      <a:r>
                        <a:rPr lang="zh-TW" altLang="en-US" sz="2800" u="none" strike="noStrike" dirty="0" smtClean="0">
                          <a:effectLst/>
                          <a:latin typeface="標楷體" panose="03000509000000000000" pitchFamily="65" charset="-120"/>
                          <a:ea typeface="標楷體" panose="03000509000000000000" pitchFamily="65" charset="-120"/>
                        </a:rPr>
                        <a:t>項</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zh-TW" altLang="en-US" sz="2800" u="none" strike="noStrike" dirty="0" smtClean="0">
                          <a:effectLst/>
                          <a:latin typeface="標楷體" panose="03000509000000000000" pitchFamily="65" charset="-120"/>
                          <a:ea typeface="標楷體" panose="03000509000000000000" pitchFamily="65" charset="-120"/>
                        </a:rPr>
                        <a:t>達</a:t>
                      </a:r>
                      <a:r>
                        <a:rPr lang="zh-TW" altLang="en-US" sz="2800" u="none" strike="noStrike" dirty="0">
                          <a:effectLst/>
                          <a:latin typeface="標楷體" panose="03000509000000000000" pitchFamily="65" charset="-120"/>
                          <a:ea typeface="標楷體" panose="03000509000000000000" pitchFamily="65" charset="-120"/>
                        </a:rPr>
                        <a:t>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a:t>
                      </a:r>
                      <a:r>
                        <a:rPr lang="zh-TW" altLang="en-US" sz="2800" u="none" strike="noStrike" dirty="0" smtClean="0">
                          <a:effectLst/>
                          <a:latin typeface="標楷體" panose="03000509000000000000" pitchFamily="65" charset="-120"/>
                          <a:ea typeface="標楷體" panose="03000509000000000000" pitchFamily="65" charset="-120"/>
                        </a:rPr>
                        <a:t>達</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en-US" altLang="zh-TW" sz="2800" u="none" strike="noStrike" dirty="0" err="1" smtClean="0">
                          <a:effectLst/>
                          <a:latin typeface="標楷體" panose="03000509000000000000" pitchFamily="65" charset="-120"/>
                          <a:ea typeface="標楷體" panose="03000509000000000000" pitchFamily="65" charset="-120"/>
                        </a:rPr>
                        <a:t>PR50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a:t>
                      </a:r>
                      <a:r>
                        <a:rPr lang="zh-TW" altLang="en-US" sz="2800" u="none" strike="noStrike" dirty="0" smtClean="0">
                          <a:effectLst/>
                          <a:latin typeface="標楷體" panose="03000509000000000000" pitchFamily="65" charset="-120"/>
                          <a:ea typeface="標楷體" panose="03000509000000000000" pitchFamily="65" charset="-120"/>
                        </a:rPr>
                        <a:t>達</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en-US" altLang="zh-TW" sz="2800" u="none" strike="noStrike" dirty="0" err="1" smtClean="0">
                          <a:effectLst/>
                          <a:latin typeface="標楷體" panose="03000509000000000000" pitchFamily="65" charset="-120"/>
                          <a:ea typeface="標楷體" panose="03000509000000000000" pitchFamily="65" charset="-120"/>
                        </a:rPr>
                        <a:t>PR75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a:t>
                      </a:r>
                      <a:r>
                        <a:rPr lang="zh-TW" altLang="en-US" sz="2800" u="none" strike="noStrike" dirty="0" smtClean="0">
                          <a:effectLst/>
                          <a:latin typeface="標楷體" panose="03000509000000000000" pitchFamily="65" charset="-120"/>
                          <a:ea typeface="標楷體" panose="03000509000000000000" pitchFamily="65" charset="-120"/>
                        </a:rPr>
                        <a:t>達</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en-US" altLang="zh-TW" sz="2800" u="none" strike="noStrike" dirty="0" err="1" smtClean="0">
                          <a:effectLst/>
                          <a:latin typeface="標楷體" panose="03000509000000000000" pitchFamily="65" charset="-120"/>
                          <a:ea typeface="標楷體" panose="03000509000000000000" pitchFamily="65" charset="-120"/>
                        </a:rPr>
                        <a:t>PR85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2119" name="文字方塊 1"/>
          <p:cNvSpPr txBox="1">
            <a:spLocks noChangeArrowheads="1"/>
          </p:cNvSpPr>
          <p:nvPr/>
        </p:nvSpPr>
        <p:spPr bwMode="auto">
          <a:xfrm>
            <a:off x="454819" y="1318516"/>
            <a:ext cx="2159000" cy="563231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600" dirty="0">
                <a:solidFill>
                  <a:srgbClr val="0000CC"/>
                </a:solidFill>
                <a:latin typeface="華康魏碑體" panose="03000709000000000000" pitchFamily="65" charset="-120"/>
                <a:ea typeface="華康魏碑體" panose="03000709000000000000" pitchFamily="65" charset="-120"/>
                <a:cs typeface="超研澤顏楷"/>
              </a:rPr>
              <a:t>未來體適能越發重要，鼓勵孩子平時就要多</a:t>
            </a:r>
            <a:r>
              <a:rPr lang="zh-TW" altLang="en-US" sz="3600" dirty="0" smtClean="0">
                <a:solidFill>
                  <a:srgbClr val="0000CC"/>
                </a:solidFill>
                <a:latin typeface="華康魏碑體" panose="03000709000000000000" pitchFamily="65" charset="-120"/>
                <a:ea typeface="華康魏碑體" panose="03000709000000000000" pitchFamily="65" charset="-120"/>
                <a:cs typeface="超研澤顏楷"/>
              </a:rPr>
              <a:t>運動</a:t>
            </a:r>
            <a:endParaRPr lang="en-US" altLang="zh-TW" sz="3600" dirty="0" smtClean="0">
              <a:solidFill>
                <a:srgbClr val="0000CC"/>
              </a:solidFill>
              <a:latin typeface="華康魏碑體" panose="03000709000000000000" pitchFamily="65" charset="-120"/>
              <a:ea typeface="華康魏碑體" panose="03000709000000000000" pitchFamily="65" charset="-120"/>
              <a:cs typeface="超研澤顏楷"/>
            </a:endParaRPr>
          </a:p>
          <a:p>
            <a:r>
              <a:rPr lang="zh-TW" altLang="en-US" sz="3600" b="1" dirty="0" smtClean="0">
                <a:latin typeface="標楷體" pitchFamily="65" charset="-120"/>
                <a:ea typeface="標楷體" pitchFamily="65" charset="-120"/>
              </a:rPr>
              <a:t>肌耐力</a:t>
            </a:r>
            <a:endParaRPr lang="en-US" altLang="zh-TW" sz="3600" b="1" dirty="0" smtClean="0">
              <a:latin typeface="標楷體" pitchFamily="65" charset="-120"/>
              <a:ea typeface="標楷體" pitchFamily="65" charset="-120"/>
            </a:endParaRPr>
          </a:p>
          <a:p>
            <a:r>
              <a:rPr lang="zh-TW" altLang="en-US" sz="3600" b="1" dirty="0" smtClean="0">
                <a:latin typeface="標楷體" pitchFamily="65" charset="-120"/>
                <a:ea typeface="標楷體" pitchFamily="65" charset="-120"/>
              </a:rPr>
              <a:t>柔軟度</a:t>
            </a:r>
            <a:endParaRPr lang="en-US" altLang="zh-TW" sz="3600" b="1" dirty="0" smtClean="0">
              <a:latin typeface="標楷體" pitchFamily="65" charset="-120"/>
              <a:ea typeface="標楷體" pitchFamily="65" charset="-120"/>
            </a:endParaRPr>
          </a:p>
          <a:p>
            <a:r>
              <a:rPr lang="zh-TW" altLang="en-US" sz="3600" b="1" dirty="0" smtClean="0">
                <a:latin typeface="標楷體" pitchFamily="65" charset="-120"/>
                <a:ea typeface="標楷體" pitchFamily="65" charset="-120"/>
              </a:rPr>
              <a:t>瞬</a:t>
            </a:r>
            <a:r>
              <a:rPr lang="zh-TW" altLang="en-US" sz="3600" b="1" dirty="0">
                <a:latin typeface="標楷體" pitchFamily="65" charset="-120"/>
                <a:ea typeface="標楷體" pitchFamily="65" charset="-120"/>
              </a:rPr>
              <a:t>發</a:t>
            </a:r>
            <a:r>
              <a:rPr lang="zh-TW" altLang="en-US" sz="3600" b="1" dirty="0" smtClean="0">
                <a:latin typeface="標楷體" pitchFamily="65" charset="-120"/>
                <a:ea typeface="標楷體" pitchFamily="65" charset="-120"/>
              </a:rPr>
              <a:t>力</a:t>
            </a:r>
            <a:endParaRPr lang="en-US" altLang="zh-TW" sz="3600" b="1" dirty="0" smtClean="0">
              <a:latin typeface="標楷體" pitchFamily="65" charset="-120"/>
              <a:ea typeface="標楷體" pitchFamily="65" charset="-120"/>
            </a:endParaRPr>
          </a:p>
          <a:p>
            <a:r>
              <a:rPr lang="zh-TW" altLang="en-US" sz="3600" b="1" dirty="0" smtClean="0">
                <a:latin typeface="標楷體" pitchFamily="65" charset="-120"/>
                <a:ea typeface="標楷體" pitchFamily="65" charset="-120"/>
              </a:rPr>
              <a:t>心</a:t>
            </a:r>
            <a:r>
              <a:rPr lang="zh-TW" altLang="en-US" sz="3600" b="1" dirty="0">
                <a:latin typeface="標楷體" pitchFamily="65" charset="-120"/>
                <a:ea typeface="標楷體" pitchFamily="65" charset="-120"/>
              </a:rPr>
              <a:t>肺</a:t>
            </a:r>
            <a:r>
              <a:rPr lang="zh-TW" altLang="en-US" sz="3600" b="1" dirty="0" smtClean="0">
                <a:latin typeface="標楷體" pitchFamily="65" charset="-120"/>
                <a:ea typeface="標楷體" pitchFamily="65" charset="-120"/>
              </a:rPr>
              <a:t>耐力</a:t>
            </a:r>
            <a:endParaRPr lang="zh-TW" altLang="en-US" sz="3600" dirty="0">
              <a:solidFill>
                <a:srgbClr val="0000CC"/>
              </a:solidFill>
              <a:latin typeface="華康魏碑體" panose="03000709000000000000" pitchFamily="65" charset="-120"/>
              <a:ea typeface="華康魏碑體" panose="03000709000000000000" pitchFamily="65" charset="-120"/>
              <a:cs typeface="超研澤顏楷"/>
            </a:endParaRPr>
          </a:p>
        </p:txBody>
      </p:sp>
      <p:sp>
        <p:nvSpPr>
          <p:cNvPr id="132120"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21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7007D3A-EEBA-4AF4-8054-B604127B6E3C}" type="slidenum">
              <a:rPr kumimoji="0" lang="zh-TW" altLang="en-US" smtClean="0">
                <a:solidFill>
                  <a:srgbClr val="FEFFFF"/>
                </a:solidFill>
                <a:latin typeface="Century Gothic" panose="020B0502020202020204" pitchFamily="34" charset="0"/>
              </a:rPr>
              <a:pPr/>
              <a:t>49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229099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35725" y="293369"/>
            <a:ext cx="8911687" cy="1280890"/>
          </a:xfrm>
        </p:spPr>
        <p:txBody>
          <a:bodyPr/>
          <a:lstStyle/>
          <a:p>
            <a:pPr algn="ctr">
              <a:defRPr/>
            </a:pPr>
            <a:r>
              <a:rPr lang="zh-TW" altLang="en-US" sz="5400" b="1" dirty="0">
                <a:solidFill>
                  <a:srgbClr val="7030A0"/>
                </a:solidFill>
                <a:latin typeface="+mn-ea"/>
                <a:ea typeface="+mn-ea"/>
              </a:rPr>
              <a:t>新市 科技新勢</a:t>
            </a:r>
            <a:r>
              <a:rPr lang="en-US" altLang="zh-TW" sz="5400" b="1" dirty="0">
                <a:solidFill>
                  <a:srgbClr val="7030A0"/>
                </a:solidFill>
                <a:latin typeface="+mn-ea"/>
                <a:ea typeface="+mn-ea"/>
              </a:rPr>
              <a:t>(</a:t>
            </a:r>
            <a:r>
              <a:rPr lang="zh-TW" altLang="en-US" sz="5400" dirty="0">
                <a:latin typeface="+mn-ea"/>
                <a:ea typeface="+mn-ea"/>
              </a:rPr>
              <a:t>無人機社團</a:t>
            </a:r>
            <a:r>
              <a:rPr lang="en-US" altLang="zh-TW" sz="5400" dirty="0">
                <a:latin typeface="+mn-ea"/>
                <a:ea typeface="+mn-ea"/>
              </a:rPr>
              <a:t>)</a:t>
            </a:r>
            <a:endParaRPr lang="zh-TW" altLang="en-US" sz="5400" dirty="0">
              <a:latin typeface="+mn-ea"/>
              <a:ea typeface="+mn-ea"/>
            </a:endParaRPr>
          </a:p>
        </p:txBody>
      </p:sp>
      <p:pic>
        <p:nvPicPr>
          <p:cNvPr id="31747" name="內容版面配置區 9"/>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03898" y="1738314"/>
            <a:ext cx="8454552" cy="4757028"/>
          </a:xfrm>
        </p:spPr>
      </p:pic>
    </p:spTree>
    <p:extLst>
      <p:ext uri="{BB962C8B-B14F-4D97-AF65-F5344CB8AC3E}">
        <p14:creationId xmlns:p14="http://schemas.microsoft.com/office/powerpoint/2010/main" val="971445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標題 1"/>
          <p:cNvSpPr>
            <a:spLocks noGrp="1"/>
          </p:cNvSpPr>
          <p:nvPr>
            <p:ph type="title"/>
          </p:nvPr>
        </p:nvSpPr>
        <p:spPr>
          <a:xfrm>
            <a:off x="1931988" y="455613"/>
            <a:ext cx="9247187"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超額比序</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就近入學</a:t>
            </a:r>
            <a:r>
              <a:rPr lang="en-US" altLang="zh-TW" sz="4000" smtClean="0">
                <a:solidFill>
                  <a:srgbClr val="FFFF00"/>
                </a:solidFill>
                <a:latin typeface="標楷體" panose="03000509000000000000" pitchFamily="65" charset="-120"/>
                <a:ea typeface="標楷體" panose="03000509000000000000" pitchFamily="65" charset="-120"/>
              </a:rPr>
              <a:t>(10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133123" name="內容版面配置區 2"/>
          <p:cNvSpPr>
            <a:spLocks noGrp="1"/>
          </p:cNvSpPr>
          <p:nvPr>
            <p:ph idx="1"/>
          </p:nvPr>
        </p:nvSpPr>
        <p:spPr>
          <a:xfrm>
            <a:off x="2112963" y="1420813"/>
            <a:ext cx="8332787" cy="3394075"/>
          </a:xfrm>
        </p:spPr>
        <p:txBody>
          <a:bodyPr/>
          <a:lstStyle/>
          <a:p>
            <a:pPr eaLnBrk="1" hangingPunct="1"/>
            <a:r>
              <a:rPr lang="zh-TW" altLang="en-US" sz="2800" smtClean="0">
                <a:latin typeface="華康魏碑體" panose="03000709000000000000" pitchFamily="65" charset="-120"/>
                <a:ea typeface="超研澤粗魏碑"/>
                <a:cs typeface="超研澤粗魏碑"/>
              </a:rPr>
              <a:t>考量</a:t>
            </a:r>
            <a:r>
              <a:rPr lang="zh-TW" altLang="en-US" sz="2800" smtClean="0">
                <a:solidFill>
                  <a:srgbClr val="FF0000"/>
                </a:solidFill>
                <a:latin typeface="華康魏碑體" panose="03000709000000000000" pitchFamily="65" charset="-120"/>
                <a:ea typeface="超研澤粗魏碑"/>
                <a:cs typeface="超研澤粗魏碑"/>
              </a:rPr>
              <a:t>學校指標性、類科專門性</a:t>
            </a:r>
            <a:r>
              <a:rPr lang="zh-TW" altLang="en-US" sz="2800" smtClean="0">
                <a:latin typeface="華康魏碑體" panose="03000709000000000000" pitchFamily="65" charset="-120"/>
                <a:ea typeface="超研澤粗魏碑"/>
                <a:cs typeface="超研澤粗魏碑"/>
              </a:rPr>
              <a:t>，臺南一中、臺南女中、臺南二中、家齊高中、南科實中、臺南高工、臺南高商、臺南海事為</a:t>
            </a:r>
            <a:r>
              <a:rPr lang="zh-TW" altLang="en-US" sz="2800" smtClean="0">
                <a:solidFill>
                  <a:srgbClr val="FF0000"/>
                </a:solidFill>
                <a:latin typeface="華康魏碑體" panose="03000709000000000000" pitchFamily="65" charset="-120"/>
                <a:ea typeface="超研澤粗魏碑"/>
                <a:cs typeface="超研澤粗魏碑"/>
              </a:rPr>
              <a:t>全區型學校</a:t>
            </a:r>
            <a:r>
              <a:rPr lang="zh-TW" altLang="en-US" sz="2800" smtClean="0">
                <a:latin typeface="華康魏碑體" panose="03000709000000000000" pitchFamily="65" charset="-120"/>
                <a:ea typeface="超研澤粗魏碑"/>
                <a:cs typeface="超研澤粗魏碑"/>
              </a:rPr>
              <a:t>。</a:t>
            </a:r>
          </a:p>
          <a:p>
            <a:pPr eaLnBrk="1" hangingPunct="1"/>
            <a:r>
              <a:rPr lang="zh-TW" altLang="en-US" sz="2800" smtClean="0">
                <a:latin typeface="華康魏碑體" panose="03000709000000000000" pitchFamily="65" charset="-120"/>
                <a:ea typeface="超研澤粗魏碑"/>
                <a:cs typeface="超研澤粗魏碑"/>
              </a:rPr>
              <a:t>考量國中、高中地域一貫性，</a:t>
            </a:r>
            <a:r>
              <a:rPr lang="zh-TW" altLang="en-US" sz="2800" smtClean="0">
                <a:solidFill>
                  <a:srgbClr val="FF0000"/>
                </a:solidFill>
                <a:latin typeface="華康魏碑體" panose="03000709000000000000" pitchFamily="65" charset="-120"/>
                <a:ea typeface="超研澤粗魏碑"/>
                <a:cs typeface="超研澤粗魏碑"/>
              </a:rPr>
              <a:t>私立高中職</a:t>
            </a:r>
            <a:r>
              <a:rPr lang="zh-TW" altLang="en-US" sz="2800" smtClean="0">
                <a:latin typeface="華康魏碑體" panose="03000709000000000000" pitchFamily="65" charset="-120"/>
                <a:ea typeface="超研澤粗魏碑"/>
                <a:cs typeface="超研澤粗魏碑"/>
              </a:rPr>
              <a:t>原則上為</a:t>
            </a:r>
            <a:r>
              <a:rPr lang="zh-TW" altLang="en-US" sz="2800" smtClean="0">
                <a:solidFill>
                  <a:srgbClr val="FF0000"/>
                </a:solidFill>
                <a:latin typeface="華康魏碑體" panose="03000709000000000000" pitchFamily="65" charset="-120"/>
                <a:ea typeface="超研澤粗魏碑"/>
                <a:cs typeface="超研澤粗魏碑"/>
              </a:rPr>
              <a:t>全區型學校</a:t>
            </a:r>
            <a:r>
              <a:rPr lang="zh-TW" altLang="en-US" sz="2800" smtClean="0">
                <a:latin typeface="華康魏碑體" panose="03000709000000000000" pitchFamily="65" charset="-120"/>
                <a:ea typeface="超研澤粗魏碑"/>
                <a:cs typeface="超研澤粗魏碑"/>
              </a:rPr>
              <a:t>，如欲劃分就近入學區域則尊重其意願。</a:t>
            </a:r>
          </a:p>
          <a:p>
            <a:pPr eaLnBrk="1" hangingPunct="1"/>
            <a:r>
              <a:rPr lang="zh-TW" altLang="en-US" sz="2800" smtClean="0">
                <a:latin typeface="華康魏碑體" panose="03000709000000000000" pitchFamily="65" charset="-120"/>
                <a:ea typeface="超研澤粗魏碑"/>
                <a:cs typeface="超研澤粗魏碑"/>
              </a:rPr>
              <a:t>考量學校原設立之宗旨，原</a:t>
            </a:r>
            <a:r>
              <a:rPr lang="en-US" altLang="zh-TW" sz="2800" smtClean="0">
                <a:latin typeface="華康魏碑體" panose="03000709000000000000" pitchFamily="65" charset="-120"/>
                <a:ea typeface="超研澤粗魏碑"/>
                <a:cs typeface="超研澤粗魏碑"/>
              </a:rPr>
              <a:t>4</a:t>
            </a:r>
            <a:r>
              <a:rPr lang="zh-TW" altLang="en-US" sz="2800" smtClean="0">
                <a:latin typeface="華康魏碑體" panose="03000709000000000000" pitchFamily="65" charset="-120"/>
                <a:ea typeface="超研澤粗魏碑"/>
                <a:cs typeface="超研澤粗魏碑"/>
              </a:rPr>
              <a:t>所</a:t>
            </a:r>
            <a:r>
              <a:rPr lang="zh-TW" altLang="en-US" sz="2800" smtClean="0">
                <a:solidFill>
                  <a:srgbClr val="FF0000"/>
                </a:solidFill>
                <a:latin typeface="華康魏碑體" panose="03000709000000000000" pitchFamily="65" charset="-120"/>
                <a:ea typeface="超研澤粗魏碑"/>
                <a:cs typeface="超研澤粗魏碑"/>
              </a:rPr>
              <a:t>市立完全中學</a:t>
            </a:r>
            <a:r>
              <a:rPr lang="zh-TW" altLang="en-US" sz="2800" smtClean="0">
                <a:latin typeface="華康魏碑體" panose="03000709000000000000" pitchFamily="65" charset="-120"/>
                <a:ea typeface="超研澤粗魏碑"/>
                <a:cs typeface="超研澤粗魏碑"/>
              </a:rPr>
              <a:t>均需劃分</a:t>
            </a:r>
            <a:r>
              <a:rPr lang="zh-TW" altLang="en-US" sz="2800" smtClean="0">
                <a:solidFill>
                  <a:srgbClr val="FF0000"/>
                </a:solidFill>
                <a:latin typeface="華康魏碑體" panose="03000709000000000000" pitchFamily="65" charset="-120"/>
                <a:ea typeface="超研澤粗魏碑"/>
                <a:cs typeface="超研澤粗魏碑"/>
              </a:rPr>
              <a:t>就近入學</a:t>
            </a:r>
            <a:r>
              <a:rPr lang="zh-TW" altLang="en-US" sz="2800" smtClean="0">
                <a:latin typeface="華康魏碑體" panose="03000709000000000000" pitchFamily="65" charset="-120"/>
                <a:ea typeface="超研澤粗魏碑"/>
                <a:cs typeface="超研澤粗魏碑"/>
              </a:rPr>
              <a:t>區，以更符合社區民眾之期待</a:t>
            </a:r>
          </a:p>
          <a:p>
            <a:pPr eaLnBrk="1" hangingPunct="1"/>
            <a:r>
              <a:rPr lang="zh-TW" altLang="en-US" sz="2800" smtClean="0">
                <a:solidFill>
                  <a:srgbClr val="FF0000"/>
                </a:solidFill>
                <a:latin typeface="華康魏碑體" panose="03000709000000000000" pitchFamily="65" charset="-120"/>
                <a:ea typeface="超研澤粗魏碑"/>
                <a:cs typeface="超研澤粗魏碑"/>
              </a:rPr>
              <a:t>其餘學校</a:t>
            </a:r>
            <a:r>
              <a:rPr lang="zh-TW" altLang="en-US" sz="2800" smtClean="0">
                <a:latin typeface="華康魏碑體" panose="03000709000000000000" pitchFamily="65" charset="-120"/>
                <a:ea typeface="超研澤粗魏碑"/>
                <a:cs typeface="超研澤粗魏碑"/>
              </a:rPr>
              <a:t>則依該校近</a:t>
            </a:r>
            <a:r>
              <a:rPr lang="en-US" altLang="zh-TW" sz="2800" smtClean="0">
                <a:latin typeface="華康魏碑體" panose="03000709000000000000" pitchFamily="65" charset="-120"/>
                <a:ea typeface="超研澤粗魏碑"/>
                <a:cs typeface="超研澤粗魏碑"/>
              </a:rPr>
              <a:t>3</a:t>
            </a:r>
            <a:r>
              <a:rPr lang="zh-TW" altLang="en-US" sz="2800" smtClean="0">
                <a:latin typeface="華康魏碑體" panose="03000709000000000000" pitchFamily="65" charset="-120"/>
                <a:ea typeface="超研澤粗魏碑"/>
                <a:cs typeface="超研澤粗魏碑"/>
              </a:rPr>
              <a:t>年</a:t>
            </a:r>
            <a:r>
              <a:rPr lang="zh-TW" altLang="en-US" sz="2800" smtClean="0">
                <a:solidFill>
                  <a:srgbClr val="FF0000"/>
                </a:solidFill>
                <a:latin typeface="華康魏碑體" panose="03000709000000000000" pitchFamily="65" charset="-120"/>
                <a:ea typeface="超研澤粗魏碑"/>
                <a:cs typeface="超研澤粗魏碑"/>
              </a:rPr>
              <a:t>學生來源及公車路線</a:t>
            </a:r>
            <a:r>
              <a:rPr lang="zh-TW" altLang="en-US" sz="2800" smtClean="0">
                <a:latin typeface="華康魏碑體" panose="03000709000000000000" pitchFamily="65" charset="-120"/>
                <a:ea typeface="超研澤粗魏碑"/>
                <a:cs typeface="超研澤粗魏碑"/>
              </a:rPr>
              <a:t>作為規劃就近入學區之考量，並以朝向社區化學校為目標。 </a:t>
            </a:r>
          </a:p>
        </p:txBody>
      </p:sp>
      <p:sp>
        <p:nvSpPr>
          <p:cNvPr id="13312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2E474A7-BFB6-459B-8544-F6D3455027C1}" type="slidenum">
              <a:rPr kumimoji="0" lang="zh-TW" altLang="en-US" smtClean="0">
                <a:solidFill>
                  <a:srgbClr val="FEFFFF"/>
                </a:solidFill>
                <a:latin typeface="Century Gothic" panose="020B0502020202020204" pitchFamily="34" charset="0"/>
              </a:rPr>
              <a:pPr/>
              <a:t>50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8100046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a:xfrm>
            <a:off x="1931988" y="455613"/>
            <a:ext cx="9247187"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十一</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就近入學</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以仁德區為例</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rPr>
                        <a:t>就近入學</a:t>
                      </a:r>
                      <a:r>
                        <a:rPr lang="zh-TW" sz="2400" kern="100" dirty="0" smtClean="0">
                          <a:effectLst/>
                        </a:rPr>
                        <a:t>區</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10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國立玉井工商、國立曾文家商、國立曾文農工、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市立土城高中、市立大灣高中、市立永仁高中、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國立南大附中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國立新豐</a:t>
                      </a:r>
                      <a:r>
                        <a:rPr lang="zh-TW" altLang="en-US" sz="2400" b="0" kern="100" smtClean="0">
                          <a:solidFill>
                            <a:schemeClr val="tx1"/>
                          </a:solidFill>
                          <a:effectLst/>
                          <a:latin typeface="華康魏碑體" panose="03000709000000000000" pitchFamily="65" charset="-120"/>
                          <a:ea typeface="華康魏碑體" panose="03000709000000000000" pitchFamily="65" charset="-120"/>
                          <a:cs typeface="+mn-cs"/>
                        </a:rPr>
                        <a:t>高中</a:t>
                      </a:r>
                      <a:r>
                        <a:rPr lang="zh-TW" altLang="zh-TW" sz="2400" b="0" kern="100" smtClean="0">
                          <a:solidFill>
                            <a:schemeClr val="tx1"/>
                          </a:solidFill>
                          <a:effectLst/>
                          <a:latin typeface="華康魏碑體" panose="03000709000000000000" pitchFamily="65" charset="-120"/>
                          <a:ea typeface="華康魏碑體" panose="03000709000000000000" pitchFamily="65" charset="-120"/>
                          <a:cs typeface="+mn-cs"/>
                        </a:rPr>
                        <a:t>、市立</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南寧高中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全區型學校</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南一中、臺南女中、臺南二中</a:t>
                      </a:r>
                      <a:r>
                        <a:rPr lang="zh-TW" sz="2400" kern="100" dirty="0" smtClean="0">
                          <a:effectLst/>
                          <a:latin typeface="華康魏碑體" panose="03000709000000000000" pitchFamily="65" charset="-120"/>
                          <a:ea typeface="華康魏碑體" panose="03000709000000000000" pitchFamily="65" charset="-120"/>
                        </a:rPr>
                        <a:t>、家齊</a:t>
                      </a:r>
                      <a:r>
                        <a:rPr lang="zh-TW" sz="2400" kern="100" dirty="0">
                          <a:effectLst/>
                          <a:latin typeface="華康魏碑體" panose="03000709000000000000" pitchFamily="65" charset="-120"/>
                          <a:ea typeface="華康魏碑體" panose="03000709000000000000" pitchFamily="65" charset="-120"/>
                        </a:rPr>
                        <a:t>女中</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南科</a:t>
                      </a:r>
                      <a:r>
                        <a:rPr lang="zh-TW" sz="2400" kern="100" dirty="0">
                          <a:effectLst/>
                          <a:latin typeface="華康魏碑體" panose="03000709000000000000" pitchFamily="65" charset="-120"/>
                          <a:ea typeface="華康魏碑體" panose="03000709000000000000" pitchFamily="65" charset="-120"/>
                        </a:rPr>
                        <a:t>實中、臺南高工、臺南高商</a:t>
                      </a: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南海事</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私立高中職：所有私立高中、所有私立高職</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rPr>
                        <a:t>非就近</a:t>
                      </a:r>
                      <a:r>
                        <a:rPr lang="zh-TW" sz="2400" kern="100" dirty="0" smtClean="0">
                          <a:effectLst/>
                        </a:rPr>
                        <a:t>入學</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國立白河商工、國立後壁高中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國立新營高中、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國立新營高工</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國立北門高中、國立北門農工</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國立善化高中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134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1BD9E7-BA30-49FA-AF4F-7F5D65EF2E61}" type="slidenum">
              <a:rPr kumimoji="0" lang="zh-TW" altLang="en-US" smtClean="0">
                <a:solidFill>
                  <a:srgbClr val="FEFFFF"/>
                </a:solidFill>
                <a:latin typeface="Century Gothic" panose="020B0502020202020204" pitchFamily="34" charset="0"/>
              </a:rPr>
              <a:pPr/>
              <a:t>51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0610467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a:xfrm>
            <a:off x="1931990" y="455613"/>
            <a:ext cx="92471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34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BD9E7-BA30-49FA-AF4F-7F5D65EF2E61}"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5" name="表格 4"/>
          <p:cNvGraphicFramePr>
            <a:graphicFrameLocks noGrp="1"/>
          </p:cNvGraphicFramePr>
          <p:nvPr>
            <p:extLst/>
          </p:nvPr>
        </p:nvGraphicFramePr>
        <p:xfrm>
          <a:off x="2031142" y="1482857"/>
          <a:ext cx="8666239" cy="5375145"/>
        </p:xfrm>
        <a:graphic>
          <a:graphicData uri="http://schemas.openxmlformats.org/drawingml/2006/table">
            <a:tbl>
              <a:tblPr firstRow="1" firstCol="1" bandRow="1">
                <a:tableStyleId>{5C22544A-7EE6-4342-B048-85BDC9FD1C3A}</a:tableStyleId>
              </a:tblPr>
              <a:tblGrid>
                <a:gridCol w="1944326">
                  <a:extLst>
                    <a:ext uri="{9D8B030D-6E8A-4147-A177-3AD203B41FA5}">
                      <a16:colId xmlns:a16="http://schemas.microsoft.com/office/drawing/2014/main" val="20000"/>
                    </a:ext>
                  </a:extLst>
                </a:gridCol>
                <a:gridCol w="6721913">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rPr>
                        <a:t>就近入學</a:t>
                      </a:r>
                      <a:r>
                        <a:rPr lang="zh-TW" sz="2400" kern="100" dirty="0" smtClean="0">
                          <a:effectLst/>
                        </a:rPr>
                        <a:t>區</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10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國立玉井工商、國立曾文家商、國立曾文農工、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市立土城高中、市立大灣高中、市立永仁高中、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國立南大附中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國立新豐高中</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、市立南寧高中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國立善化高中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全區型學校</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南一中、臺南女中、臺南二中</a:t>
                      </a:r>
                      <a:r>
                        <a:rPr lang="zh-TW" sz="2400" kern="100" dirty="0" smtClean="0">
                          <a:effectLst/>
                          <a:latin typeface="華康魏碑體" panose="03000709000000000000" pitchFamily="65" charset="-120"/>
                          <a:ea typeface="華康魏碑體" panose="03000709000000000000" pitchFamily="65" charset="-120"/>
                        </a:rPr>
                        <a:t>、家齊</a:t>
                      </a:r>
                      <a:r>
                        <a:rPr lang="zh-TW" sz="2400" kern="100" dirty="0">
                          <a:effectLst/>
                          <a:latin typeface="華康魏碑體" panose="03000709000000000000" pitchFamily="65" charset="-120"/>
                          <a:ea typeface="華康魏碑體" panose="03000709000000000000" pitchFamily="65" charset="-120"/>
                        </a:rPr>
                        <a:t>女中</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南科</a:t>
                      </a:r>
                      <a:r>
                        <a:rPr lang="zh-TW" sz="2400" kern="100" dirty="0">
                          <a:effectLst/>
                          <a:latin typeface="華康魏碑體" panose="03000709000000000000" pitchFamily="65" charset="-120"/>
                          <a:ea typeface="華康魏碑體" panose="03000709000000000000" pitchFamily="65" charset="-120"/>
                        </a:rPr>
                        <a:t>實中、臺南高工、臺南高商</a:t>
                      </a: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南海事</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私立高中職：所有私立高中、所有私立高職</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rPr>
                        <a:t>非就近</a:t>
                      </a:r>
                      <a:r>
                        <a:rPr lang="zh-TW" sz="2400" kern="100" dirty="0" smtClean="0">
                          <a:effectLst/>
                        </a:rPr>
                        <a:t>入學</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國立白河商工、國立後壁高中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27213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p:nvPr>
        </p:nvSpPr>
        <p:spPr>
          <a:xfrm>
            <a:off x="2338894" y="142774"/>
            <a:ext cx="7008813" cy="742444"/>
          </a:xfrm>
        </p:spPr>
        <p:txBody>
          <a:bodyPr/>
          <a:lstStyle/>
          <a:p>
            <a:r>
              <a:rPr lang="zh-TW" altLang="en-US" sz="3600" b="1" dirty="0" smtClean="0"/>
              <a:t>教育會考</a:t>
            </a:r>
            <a:r>
              <a:rPr lang="en-US" altLang="zh-TW" sz="3600" b="1" dirty="0" smtClean="0"/>
              <a:t>(30</a:t>
            </a:r>
            <a:r>
              <a:rPr lang="zh-TW" altLang="en-US" sz="3600" b="1" dirty="0" smtClean="0"/>
              <a:t>分</a:t>
            </a:r>
            <a:r>
              <a:rPr lang="en-US" altLang="zh-TW" sz="3600" b="1" dirty="0" smtClean="0"/>
              <a:t>)</a:t>
            </a:r>
            <a:endParaRPr lang="zh-TW" altLang="en-US" sz="3600" dirty="0" smtClean="0"/>
          </a:p>
        </p:txBody>
      </p:sp>
      <p:sp>
        <p:nvSpPr>
          <p:cNvPr id="95235" name="內容版面配置區 2"/>
          <p:cNvSpPr>
            <a:spLocks noGrp="1"/>
          </p:cNvSpPr>
          <p:nvPr>
            <p:ph idx="1"/>
          </p:nvPr>
        </p:nvSpPr>
        <p:spPr>
          <a:xfrm>
            <a:off x="736278" y="3472774"/>
            <a:ext cx="10603149" cy="3667328"/>
          </a:xfrm>
        </p:spPr>
        <p:txBody>
          <a:bodyPr/>
          <a:lstStyle/>
          <a:p>
            <a:pPr marL="257175" lvl="1" indent="-257175" eaLnBrk="1" hangingPunct="1"/>
            <a:r>
              <a:rPr lang="zh-TW" altLang="en-US" sz="3200" b="1" dirty="0" smtClean="0">
                <a:solidFill>
                  <a:srgbClr val="FF0000"/>
                </a:solidFill>
                <a:latin typeface="華康魏碑體" panose="03000709000000000000" pitchFamily="65" charset="-120"/>
                <a:ea typeface="超研澤粗魏碑"/>
                <a:cs typeface="超研澤粗魏碑"/>
              </a:rPr>
              <a:t>寫作測驗</a:t>
            </a:r>
            <a:r>
              <a:rPr lang="zh-TW" altLang="en-US" sz="3200" dirty="0" smtClean="0">
                <a:latin typeface="華康魏碑體" panose="03000709000000000000" pitchFamily="65" charset="-120"/>
                <a:ea typeface="超研澤粗魏碑"/>
                <a:cs typeface="超研澤粗魏碑"/>
              </a:rPr>
              <a:t>列入</a:t>
            </a:r>
            <a:r>
              <a:rPr lang="zh-TW" altLang="en-US" sz="3200" u="sng" dirty="0" smtClean="0">
                <a:solidFill>
                  <a:srgbClr val="7030A0"/>
                </a:solidFill>
                <a:latin typeface="華康魏碑體" panose="03000709000000000000" pitchFamily="65" charset="-120"/>
                <a:ea typeface="超研澤粗魏碑"/>
                <a:cs typeface="超研澤粗魏碑"/>
              </a:rPr>
              <a:t>同分比序 </a:t>
            </a:r>
            <a:r>
              <a:rPr lang="en-US" altLang="zh-TW" sz="2800" u="sng" dirty="0" smtClean="0">
                <a:solidFill>
                  <a:schemeClr val="tx1"/>
                </a:solidFill>
                <a:latin typeface="+mn-ea"/>
                <a:cs typeface="超研澤粗魏碑"/>
              </a:rPr>
              <a:t>(</a:t>
            </a:r>
            <a:r>
              <a:rPr lang="zh-TW" altLang="en-US" sz="2800" dirty="0" smtClean="0">
                <a:solidFill>
                  <a:srgbClr val="FF0000"/>
                </a:solidFill>
                <a:latin typeface="+mn-ea"/>
              </a:rPr>
              <a:t>六</a:t>
            </a:r>
            <a:r>
              <a:rPr lang="zh-TW" altLang="en-US" sz="2800" dirty="0">
                <a:solidFill>
                  <a:srgbClr val="FF0000"/>
                </a:solidFill>
                <a:latin typeface="+mn-ea"/>
              </a:rPr>
              <a:t>個</a:t>
            </a:r>
            <a:r>
              <a:rPr lang="zh-TW" altLang="en-US" sz="2800" dirty="0" smtClean="0">
                <a:solidFill>
                  <a:srgbClr val="FF0000"/>
                </a:solidFill>
                <a:latin typeface="+mn-ea"/>
              </a:rPr>
              <a:t>等級</a:t>
            </a:r>
            <a:r>
              <a:rPr lang="en-US" altLang="zh-TW" sz="2800" dirty="0" smtClean="0">
                <a:solidFill>
                  <a:schemeClr val="tx1"/>
                </a:solidFill>
                <a:latin typeface="+mn-ea"/>
              </a:rPr>
              <a:t>)</a:t>
            </a:r>
            <a:endParaRPr lang="en-US" altLang="zh-TW" sz="2800" dirty="0" smtClean="0">
              <a:solidFill>
                <a:schemeClr val="tx1"/>
              </a:solidFill>
              <a:latin typeface="+mn-ea"/>
              <a:cs typeface="超研澤粗魏碑"/>
            </a:endParaRPr>
          </a:p>
          <a:p>
            <a:pPr eaLnBrk="1" hangingPunct="1"/>
            <a:r>
              <a:rPr lang="zh-TW" altLang="en-US" sz="3200" b="1" u="sng" dirty="0" smtClean="0">
                <a:solidFill>
                  <a:srgbClr val="FF0000"/>
                </a:solidFill>
                <a:latin typeface="華康魏碑體" panose="03000709000000000000" pitchFamily="65" charset="-120"/>
                <a:ea typeface="超研澤粗魏碑"/>
                <a:cs typeface="超研澤粗魏碑"/>
              </a:rPr>
              <a:t>英聽和數學非選擇題</a:t>
            </a:r>
            <a:r>
              <a:rPr lang="zh-TW" altLang="en-US" sz="3200" dirty="0" smtClean="0">
                <a:latin typeface="華康魏碑體" panose="03000709000000000000" pitchFamily="65" charset="-120"/>
                <a:ea typeface="超研澤粗魏碑"/>
                <a:cs typeface="超研澤粗魏碑"/>
              </a:rPr>
              <a:t>列入計分</a:t>
            </a:r>
            <a:endParaRPr lang="en-US" altLang="zh-TW" sz="3200" dirty="0" smtClean="0">
              <a:latin typeface="華康魏碑體" panose="03000709000000000000" pitchFamily="65" charset="-120"/>
              <a:ea typeface="超研澤粗魏碑"/>
              <a:cs typeface="超研澤粗魏碑"/>
            </a:endParaRPr>
          </a:p>
          <a:p>
            <a:pPr marL="257175" lvl="2" indent="-257175" eaLnBrk="1" hangingPunct="1"/>
            <a:r>
              <a:rPr lang="zh-TW" altLang="en-US" sz="3200" dirty="0" smtClean="0">
                <a:latin typeface="華康魏碑體" panose="03000709000000000000" pitchFamily="65" charset="-120"/>
                <a:ea typeface="超研澤粗魏碑"/>
                <a:cs typeface="超研澤粗魏碑"/>
              </a:rPr>
              <a:t>臺</a:t>
            </a:r>
            <a:r>
              <a:rPr lang="zh-TW" altLang="zh-TW" sz="3200" dirty="0" smtClean="0">
                <a:latin typeface="華康魏碑體" panose="03000709000000000000" pitchFamily="65" charset="-120"/>
                <a:ea typeface="超研澤粗魏碑"/>
                <a:cs typeface="超研澤粗魏碑"/>
              </a:rPr>
              <a:t>南區超額比序</a:t>
            </a:r>
            <a:r>
              <a:rPr lang="zh-TW" altLang="en-US" sz="3200" dirty="0" smtClean="0">
                <a:solidFill>
                  <a:srgbClr val="FF0000"/>
                </a:solidFill>
                <a:latin typeface="華康魏碑體" panose="03000709000000000000" pitchFamily="65" charset="-120"/>
                <a:ea typeface="超研澤粗魏碑"/>
                <a:cs typeface="超研澤粗魏碑"/>
              </a:rPr>
              <a:t>採三等級四標示</a:t>
            </a:r>
            <a:r>
              <a:rPr lang="en-US" altLang="zh-TW" sz="3200" dirty="0" smtClean="0">
                <a:solidFill>
                  <a:schemeClr val="tx1"/>
                </a:solidFill>
                <a:latin typeface="+mj-ea"/>
                <a:ea typeface="+mj-ea"/>
                <a:cs typeface="超研澤粗魏碑"/>
              </a:rPr>
              <a:t>(</a:t>
            </a:r>
            <a:r>
              <a:rPr lang="en-US" altLang="zh-TW" sz="2800" dirty="0" smtClean="0">
                <a:solidFill>
                  <a:schemeClr val="tx1"/>
                </a:solidFill>
                <a:latin typeface="+mj-ea"/>
                <a:ea typeface="+mj-ea"/>
              </a:rPr>
              <a:t>A</a:t>
            </a:r>
            <a:r>
              <a:rPr lang="en-US" altLang="zh-TW" sz="2800" dirty="0">
                <a:solidFill>
                  <a:schemeClr val="tx1"/>
                </a:solidFill>
                <a:latin typeface="+mj-ea"/>
                <a:ea typeface="+mj-ea"/>
              </a:rPr>
              <a:t>++</a:t>
            </a:r>
            <a:r>
              <a:rPr lang="zh-TW" altLang="en-US" sz="2800" dirty="0">
                <a:solidFill>
                  <a:schemeClr val="tx1"/>
                </a:solidFill>
                <a:latin typeface="+mj-ea"/>
                <a:ea typeface="+mj-ea"/>
              </a:rPr>
              <a:t>、</a:t>
            </a:r>
            <a:r>
              <a:rPr lang="en-US" altLang="zh-TW" sz="2800" dirty="0">
                <a:solidFill>
                  <a:schemeClr val="tx1"/>
                </a:solidFill>
                <a:latin typeface="+mj-ea"/>
                <a:ea typeface="+mj-ea"/>
              </a:rPr>
              <a:t>A+</a:t>
            </a:r>
            <a:r>
              <a:rPr lang="zh-TW" altLang="en-US" sz="2800" dirty="0">
                <a:solidFill>
                  <a:schemeClr val="tx1"/>
                </a:solidFill>
                <a:latin typeface="+mj-ea"/>
                <a:ea typeface="+mj-ea"/>
              </a:rPr>
              <a:t>、</a:t>
            </a:r>
            <a:r>
              <a:rPr lang="en-US" altLang="zh-TW" sz="2800" dirty="0">
                <a:solidFill>
                  <a:schemeClr val="tx1"/>
                </a:solidFill>
                <a:latin typeface="+mj-ea"/>
                <a:ea typeface="+mj-ea"/>
              </a:rPr>
              <a:t>B++</a:t>
            </a:r>
            <a:r>
              <a:rPr lang="zh-TW" altLang="en-US" sz="2800" dirty="0">
                <a:solidFill>
                  <a:schemeClr val="tx1"/>
                </a:solidFill>
                <a:latin typeface="+mj-ea"/>
                <a:ea typeface="+mj-ea"/>
              </a:rPr>
              <a:t>、</a:t>
            </a:r>
            <a:r>
              <a:rPr lang="en-US" altLang="zh-TW" sz="2800" dirty="0">
                <a:solidFill>
                  <a:schemeClr val="tx1"/>
                </a:solidFill>
                <a:latin typeface="+mj-ea"/>
                <a:ea typeface="+mj-ea"/>
              </a:rPr>
              <a:t>B</a:t>
            </a:r>
            <a:r>
              <a:rPr lang="en-US" altLang="zh-TW" sz="2800" dirty="0" smtClean="0">
                <a:solidFill>
                  <a:schemeClr val="tx1"/>
                </a:solidFill>
                <a:latin typeface="+mj-ea"/>
                <a:ea typeface="+mj-ea"/>
              </a:rPr>
              <a:t>+)</a:t>
            </a:r>
            <a:endParaRPr lang="en-US" altLang="zh-TW" sz="3200" dirty="0" smtClean="0">
              <a:solidFill>
                <a:srgbClr val="FF0000"/>
              </a:solidFill>
              <a:latin typeface="華康魏碑體" panose="03000709000000000000" pitchFamily="65" charset="-120"/>
              <a:ea typeface="超研澤粗魏碑"/>
              <a:cs typeface="超研澤粗魏碑"/>
            </a:endParaRPr>
          </a:p>
          <a:p>
            <a:pPr eaLnBrk="1" hangingPunct="1"/>
            <a:r>
              <a:rPr lang="zh-TW" altLang="en-US" sz="3200" dirty="0" smtClean="0">
                <a:solidFill>
                  <a:srgbClr val="FF0000"/>
                </a:solidFill>
                <a:latin typeface="華康魏碑體" panose="03000709000000000000" pitchFamily="65" charset="-120"/>
                <a:ea typeface="超研澤粗魏碑"/>
                <a:cs typeface="超研澤粗魏碑"/>
              </a:rPr>
              <a:t>英聽的指導語部分，</a:t>
            </a:r>
            <a:r>
              <a:rPr lang="zh-TW" altLang="en-US" sz="3200" b="1" u="sng" dirty="0" smtClean="0">
                <a:solidFill>
                  <a:srgbClr val="7030A0"/>
                </a:solidFill>
                <a:latin typeface="華康魏碑體" panose="03000709000000000000" pitchFamily="65" charset="-120"/>
                <a:ea typeface="超研澤粗魏碑"/>
                <a:cs typeface="超研澤粗魏碑"/>
              </a:rPr>
              <a:t>不能提早交卷</a:t>
            </a:r>
            <a:endParaRPr lang="en-US" altLang="zh-TW" sz="3200" b="1" u="sng" dirty="0" smtClean="0">
              <a:solidFill>
                <a:srgbClr val="7030A0"/>
              </a:solidFill>
              <a:latin typeface="華康魏碑體" panose="03000709000000000000" pitchFamily="65" charset="-120"/>
              <a:ea typeface="超研澤粗魏碑"/>
              <a:cs typeface="超研澤粗魏碑"/>
            </a:endParaRPr>
          </a:p>
          <a:p>
            <a:r>
              <a:rPr lang="zh-TW" altLang="en-US" sz="3200" dirty="0">
                <a:solidFill>
                  <a:schemeClr val="tx1"/>
                </a:solidFill>
                <a:latin typeface="標楷體" panose="03000509000000000000" pitchFamily="65" charset="-120"/>
                <a:ea typeface="標楷體" panose="03000509000000000000" pitchFamily="65" charset="-120"/>
              </a:rPr>
              <a:t>考試違規之</a:t>
            </a:r>
            <a:r>
              <a:rPr lang="zh-TW" altLang="en-US" sz="3200" dirty="0" smtClean="0">
                <a:solidFill>
                  <a:schemeClr val="tx1"/>
                </a:solidFill>
                <a:latin typeface="標楷體" panose="03000509000000000000" pitchFamily="65" charset="-120"/>
                <a:ea typeface="標楷體" panose="03000509000000000000" pitchFamily="65" charset="-120"/>
              </a:rPr>
              <a:t>處理</a:t>
            </a:r>
            <a:r>
              <a:rPr lang="en-US" altLang="zh-TW" sz="3200" dirty="0" smtClean="0">
                <a:solidFill>
                  <a:srgbClr val="FF0000"/>
                </a:solidFill>
                <a:latin typeface="標楷體" panose="03000509000000000000" pitchFamily="65" charset="-120"/>
                <a:ea typeface="標楷體" panose="03000509000000000000" pitchFamily="65" charset="-120"/>
              </a:rPr>
              <a:t>(</a:t>
            </a:r>
            <a:r>
              <a:rPr lang="zh-TW" altLang="en-US" sz="2800" dirty="0" smtClean="0">
                <a:solidFill>
                  <a:srgbClr val="FF0000"/>
                </a:solidFill>
                <a:latin typeface="標楷體" panose="03000509000000000000" pitchFamily="65" charset="-120"/>
                <a:ea typeface="標楷體" panose="03000509000000000000" pitchFamily="65" charset="-120"/>
              </a:rPr>
              <a:t>採</a:t>
            </a:r>
            <a:r>
              <a:rPr lang="zh-TW" altLang="en-US" sz="2800" dirty="0">
                <a:solidFill>
                  <a:srgbClr val="FF0000"/>
                </a:solidFill>
                <a:latin typeface="標楷體" panose="03000509000000000000" pitchFamily="65" charset="-120"/>
                <a:ea typeface="標楷體" panose="03000509000000000000" pitchFamily="65" charset="-120"/>
              </a:rPr>
              <a:t>違規記點方式，並於免試入學比序時，扣國中教育會考積分項之</a:t>
            </a:r>
            <a:r>
              <a:rPr lang="zh-TW" altLang="en-US" sz="2800" dirty="0" smtClean="0">
                <a:solidFill>
                  <a:srgbClr val="FF0000"/>
                </a:solidFill>
                <a:latin typeface="標楷體" panose="03000509000000000000" pitchFamily="65" charset="-120"/>
                <a:ea typeface="標楷體" panose="03000509000000000000" pitchFamily="65" charset="-120"/>
              </a:rPr>
              <a:t>百分之一</a:t>
            </a:r>
            <a:r>
              <a:rPr lang="en-US" altLang="zh-TW" sz="2800" dirty="0" smtClean="0">
                <a:solidFill>
                  <a:srgbClr val="FF0000"/>
                </a:solidFill>
                <a:latin typeface="標楷體" panose="03000509000000000000" pitchFamily="65" charset="-120"/>
                <a:ea typeface="標楷體" panose="03000509000000000000" pitchFamily="65" charset="-120"/>
              </a:rPr>
              <a:t>)</a:t>
            </a:r>
            <a:endParaRPr lang="en-US" altLang="zh-TW" sz="3200" b="1" u="sng" dirty="0" smtClean="0">
              <a:solidFill>
                <a:srgbClr val="FF0000"/>
              </a:solidFill>
              <a:latin typeface="華康魏碑體" panose="03000709000000000000" pitchFamily="65" charset="-120"/>
              <a:ea typeface="超研澤粗魏碑"/>
              <a:cs typeface="超研澤粗魏碑"/>
            </a:endParaRPr>
          </a:p>
        </p:txBody>
      </p:sp>
      <p:graphicFrame>
        <p:nvGraphicFramePr>
          <p:cNvPr id="5" name="內容版面配置區 5"/>
          <p:cNvGraphicFramePr>
            <a:graphicFrameLocks/>
          </p:cNvGraphicFramePr>
          <p:nvPr>
            <p:extLst>
              <p:ext uri="{D42A27DB-BD31-4B8C-83A1-F6EECF244321}">
                <p14:modId xmlns:p14="http://schemas.microsoft.com/office/powerpoint/2010/main" val="2891557056"/>
              </p:ext>
            </p:extLst>
          </p:nvPr>
        </p:nvGraphicFramePr>
        <p:xfrm>
          <a:off x="1824713" y="935164"/>
          <a:ext cx="6540500" cy="2288969"/>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20000"/>
                    </a:ext>
                  </a:extLst>
                </a:gridCol>
                <a:gridCol w="1665771">
                  <a:extLst>
                    <a:ext uri="{9D8B030D-6E8A-4147-A177-3AD203B41FA5}">
                      <a16:colId xmlns:a16="http://schemas.microsoft.com/office/drawing/2014/main" val="20001"/>
                    </a:ext>
                  </a:extLst>
                </a:gridCol>
                <a:gridCol w="1665771">
                  <a:extLst>
                    <a:ext uri="{9D8B030D-6E8A-4147-A177-3AD203B41FA5}">
                      <a16:colId xmlns:a16="http://schemas.microsoft.com/office/drawing/2014/main" val="20002"/>
                    </a:ext>
                  </a:extLst>
                </a:gridCol>
                <a:gridCol w="1665771">
                  <a:extLst>
                    <a:ext uri="{9D8B030D-6E8A-4147-A177-3AD203B41FA5}">
                      <a16:colId xmlns:a16="http://schemas.microsoft.com/office/drawing/2014/main" val="20003"/>
                    </a:ext>
                  </a:extLst>
                </a:gridCol>
              </a:tblGrid>
              <a:tr h="82193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686687">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標楷體" panose="03000509000000000000" pitchFamily="65" charset="-120"/>
                          <a:ea typeface="標楷體" panose="03000509000000000000" pitchFamily="65" charset="-120"/>
                        </a:rPr>
                        <a:t>A</a:t>
                      </a:r>
                      <a:endParaRPr 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標楷體" panose="03000509000000000000" pitchFamily="65" charset="-120"/>
                          <a:ea typeface="標楷體" panose="03000509000000000000" pitchFamily="65" charset="-120"/>
                        </a:rPr>
                        <a:t>B</a:t>
                      </a:r>
                      <a:endParaRPr 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標楷體" panose="03000509000000000000" pitchFamily="65" charset="-120"/>
                          <a:ea typeface="標楷體" panose="03000509000000000000" pitchFamily="65" charset="-120"/>
                        </a:rPr>
                        <a:t>C</a:t>
                      </a:r>
                      <a:endParaRPr 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343">
                <a:tc>
                  <a:txBody>
                    <a:bodyPr/>
                    <a:lstStyle/>
                    <a:p>
                      <a:pPr algn="ctr" fontAlgn="ctr"/>
                      <a:r>
                        <a:rPr lang="zh-TW" altLang="en-US" sz="3200" u="none" strike="noStrike" dirty="0" smtClean="0">
                          <a:effectLst/>
                          <a:latin typeface="標楷體" panose="03000509000000000000" pitchFamily="65" charset="-120"/>
                          <a:ea typeface="標楷體" panose="03000509000000000000" pitchFamily="65" charset="-120"/>
                        </a:rPr>
                        <a:t>計分</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標楷體" panose="03000509000000000000" pitchFamily="65" charset="-120"/>
                          <a:ea typeface="標楷體" panose="03000509000000000000" pitchFamily="65" charset="-120"/>
                        </a:rPr>
                        <a:t>6</a:t>
                      </a:r>
                      <a:endParaRPr lang="en-US" alt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標楷體" panose="03000509000000000000" pitchFamily="65" charset="-120"/>
                          <a:ea typeface="標楷體" panose="03000509000000000000" pitchFamily="65" charset="-120"/>
                        </a:rPr>
                        <a:t>4</a:t>
                      </a:r>
                      <a:endParaRPr lang="en-US" alt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標楷體" panose="03000509000000000000" pitchFamily="65" charset="-120"/>
                          <a:ea typeface="標楷體" panose="03000509000000000000" pitchFamily="65" charset="-120"/>
                        </a:rPr>
                        <a:t>2</a:t>
                      </a:r>
                      <a:endParaRPr lang="en-US" alt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525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992741D-5AF6-418A-967A-E26F1749E6D8}" type="slidenum">
              <a:rPr kumimoji="0" lang="zh-TW" altLang="en-US" smtClean="0">
                <a:solidFill>
                  <a:srgbClr val="FEFFFF"/>
                </a:solidFill>
                <a:latin typeface="Century Gothic" panose="020B0502020202020204" pitchFamily="34" charset="0"/>
              </a:rPr>
              <a:pPr/>
              <a:t>53</a:t>
            </a:fld>
            <a:endParaRPr kumimoji="0" lang="zh-TW" altLang="en-US" smtClean="0">
              <a:solidFill>
                <a:srgbClr val="FEFFFF"/>
              </a:solidFill>
              <a:latin typeface="Century Gothic" panose="020B0502020202020204" pitchFamily="34" charset="0"/>
            </a:endParaRPr>
          </a:p>
        </p:txBody>
      </p:sp>
      <p:sp>
        <p:nvSpPr>
          <p:cNvPr id="6" name="矩形 5"/>
          <p:cNvSpPr/>
          <p:nvPr/>
        </p:nvSpPr>
        <p:spPr>
          <a:xfrm>
            <a:off x="5843299" y="102015"/>
            <a:ext cx="6170579" cy="783203"/>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zh-TW" altLang="en-US" sz="4000" dirty="0">
                <a:solidFill>
                  <a:schemeClr val="accent2"/>
                </a:solidFill>
                <a:latin typeface="+mn-ea"/>
              </a:rPr>
              <a:t>承辦學校：國立家齊</a:t>
            </a:r>
            <a:r>
              <a:rPr lang="zh-TW" altLang="en-US" sz="4000" dirty="0" smtClean="0">
                <a:solidFill>
                  <a:schemeClr val="accent2"/>
                </a:solidFill>
                <a:latin typeface="+mn-ea"/>
              </a:rPr>
              <a:t>高中</a:t>
            </a:r>
            <a:endParaRPr lang="en-US" altLang="zh-TW" sz="4000" dirty="0">
              <a:solidFill>
                <a:schemeClr val="accent2"/>
              </a:solidFill>
              <a:latin typeface="+mn-ea"/>
            </a:endParaRPr>
          </a:p>
        </p:txBody>
      </p:sp>
    </p:spTree>
    <p:extLst>
      <p:ext uri="{BB962C8B-B14F-4D97-AF65-F5344CB8AC3E}">
        <p14:creationId xmlns:p14="http://schemas.microsoft.com/office/powerpoint/2010/main" val="10587798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2125664" y="512080"/>
            <a:ext cx="8911687" cy="640445"/>
          </a:xfrm>
        </p:spPr>
        <p:txBody>
          <a:bodyPr/>
          <a:lstStyle/>
          <a:p>
            <a:pPr eaLnBrk="1" hangingPunct="1"/>
            <a:r>
              <a:rPr lang="zh-TW" altLang="en-US" b="1" dirty="0" smtClean="0">
                <a:latin typeface="標楷體" panose="03000509000000000000" pitchFamily="65" charset="-120"/>
                <a:ea typeface="標楷體" panose="03000509000000000000" pitchFamily="65" charset="-120"/>
              </a:rPr>
              <a:t>為什麼要考國中教育會考</a:t>
            </a:r>
          </a:p>
        </p:txBody>
      </p:sp>
      <p:sp>
        <p:nvSpPr>
          <p:cNvPr id="6147" name="內容版面配置區 2"/>
          <p:cNvSpPr>
            <a:spLocks noGrp="1"/>
          </p:cNvSpPr>
          <p:nvPr>
            <p:ph idx="1"/>
          </p:nvPr>
        </p:nvSpPr>
        <p:spPr>
          <a:xfrm>
            <a:off x="2125664" y="1600201"/>
            <a:ext cx="8074025" cy="4195763"/>
          </a:xfrm>
        </p:spPr>
        <p:txBody>
          <a:bodyPr/>
          <a:lstStyle/>
          <a:p>
            <a:pPr eaLnBrk="1" hangingPunct="1"/>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學生：</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了解</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自己的學力水準</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，並為下一學習階段作準備。</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國中：</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參酌教育會考評量結果，</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了解學生學力水準，</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提供升學選擇之建議，輔導學生適性入學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en-US" sz="2800" b="1" dirty="0" smtClean="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高中職</a:t>
            </a:r>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及五專：</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了解學生學力水準，作為</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新生學習輔導</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的</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參</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考依據。</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zh-TW"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教育主管機關</a:t>
            </a:r>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追蹤及瞭解歷年國中畢業生學力狀況，</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進行適當地補強</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確保學生學力品質</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14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A10E4906-070F-4835-B89A-26A9CBDDB81A}" type="slidenum">
              <a:rPr lang="zh-TW" altLang="en-US">
                <a:solidFill>
                  <a:srgbClr val="898989"/>
                </a:solidFill>
              </a:rPr>
              <a:pPr/>
              <a:t>54</a:t>
            </a:fld>
            <a:endParaRPr lang="zh-TW" altLang="en-US">
              <a:solidFill>
                <a:srgbClr val="898989"/>
              </a:solidFill>
            </a:endParaRPr>
          </a:p>
        </p:txBody>
      </p:sp>
    </p:spTree>
    <p:extLst>
      <p:ext uri="{BB962C8B-B14F-4D97-AF65-F5344CB8AC3E}">
        <p14:creationId xmlns:p14="http://schemas.microsoft.com/office/powerpoint/2010/main" val="240690821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1962150" y="512080"/>
            <a:ext cx="5408074" cy="640445"/>
          </a:xfrm>
        </p:spPr>
        <p:txBody>
          <a:bodyPr/>
          <a:lstStyle/>
          <a:p>
            <a:pPr defTabSz="457200" eaLnBrk="1" hangingPunct="1"/>
            <a:r>
              <a:rPr lang="zh-TW" altLang="en-US" sz="3600" b="1" dirty="0">
                <a:latin typeface="標楷體" panose="03000509000000000000" pitchFamily="65" charset="-120"/>
                <a:ea typeface="標楷體" panose="03000509000000000000" pitchFamily="65" charset="-120"/>
              </a:rPr>
              <a:t>國中教育會考考什麼</a:t>
            </a:r>
          </a:p>
        </p:txBody>
      </p:sp>
      <p:graphicFrame>
        <p:nvGraphicFramePr>
          <p:cNvPr id="5" name="內容版面配置區 4"/>
          <p:cNvGraphicFramePr>
            <a:graphicFrameLocks noGrp="1"/>
          </p:cNvGraphicFramePr>
          <p:nvPr>
            <p:ph idx="1"/>
            <p:extLst/>
          </p:nvPr>
        </p:nvGraphicFramePr>
        <p:xfrm>
          <a:off x="1962150" y="1276349"/>
          <a:ext cx="8724900" cy="4569976"/>
        </p:xfrm>
        <a:graphic>
          <a:graphicData uri="http://schemas.openxmlformats.org/drawingml/2006/table">
            <a:tbl>
              <a:tblPr/>
              <a:tblGrid>
                <a:gridCol w="1442249">
                  <a:extLst>
                    <a:ext uri="{9D8B030D-6E8A-4147-A177-3AD203B41FA5}">
                      <a16:colId xmlns:a16="http://schemas.microsoft.com/office/drawing/2014/main" val="20000"/>
                    </a:ext>
                  </a:extLst>
                </a:gridCol>
                <a:gridCol w="7282651">
                  <a:extLst>
                    <a:ext uri="{9D8B030D-6E8A-4147-A177-3AD203B41FA5}">
                      <a16:colId xmlns:a16="http://schemas.microsoft.com/office/drawing/2014/main" val="20001"/>
                    </a:ext>
                  </a:extLst>
                </a:gridCol>
              </a:tblGrid>
              <a:tr h="376656">
                <a:tc>
                  <a:txBody>
                    <a:bodyPr/>
                    <a:lstStyle/>
                    <a:p>
                      <a:pPr algn="ctr">
                        <a:spcAft>
                          <a:spcPts val="0"/>
                        </a:spcAft>
                      </a:pPr>
                      <a:r>
                        <a:rPr lang="zh-TW" sz="2000" kern="100" dirty="0" smtClean="0">
                          <a:solidFill>
                            <a:schemeClr val="bg1"/>
                          </a:solidFill>
                          <a:latin typeface="Times New Roman"/>
                          <a:ea typeface="標楷體"/>
                          <a:cs typeface="Times New Roman"/>
                        </a:rPr>
                        <a:t>考科</a:t>
                      </a:r>
                      <a:endParaRPr lang="zh-TW" sz="2000" kern="100" dirty="0">
                        <a:solidFill>
                          <a:schemeClr val="bg1"/>
                        </a:solidFill>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0070C0"/>
                    </a:solidFill>
                  </a:tcPr>
                </a:tc>
                <a:tc>
                  <a:txBody>
                    <a:bodyPr/>
                    <a:lstStyle/>
                    <a:p>
                      <a:pPr algn="ctr">
                        <a:spcAft>
                          <a:spcPts val="0"/>
                        </a:spcAft>
                      </a:pPr>
                      <a:r>
                        <a:rPr lang="zh-TW" sz="2000" kern="0" dirty="0">
                          <a:solidFill>
                            <a:schemeClr val="bg1"/>
                          </a:solidFill>
                          <a:latin typeface="Times New Roman"/>
                          <a:ea typeface="標楷體"/>
                          <a:cs typeface="Times New Roman"/>
                        </a:rPr>
                        <a:t>命題依據</a:t>
                      </a:r>
                      <a:endParaRPr lang="zh-TW" sz="2000" kern="100" dirty="0">
                        <a:solidFill>
                          <a:schemeClr val="bg1"/>
                        </a:solidFill>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04113">
                <a:tc>
                  <a:txBody>
                    <a:bodyPr/>
                    <a:lstStyle/>
                    <a:p>
                      <a:pPr algn="ctr">
                        <a:spcAft>
                          <a:spcPts val="0"/>
                        </a:spcAft>
                      </a:pPr>
                      <a:r>
                        <a:rPr lang="zh-TW" sz="2000" b="1" kern="0" dirty="0">
                          <a:latin typeface="Times New Roman"/>
                          <a:ea typeface="標楷體"/>
                          <a:cs typeface="Times New Roman"/>
                        </a:rPr>
                        <a:t>國　文</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語文學習領域／本國語文（國語文）／</a:t>
                      </a:r>
                      <a:r>
                        <a:rPr lang="zh-TW" sz="1800" kern="0" dirty="0">
                          <a:solidFill>
                            <a:srgbClr val="C00000"/>
                          </a:solidFill>
                          <a:latin typeface="Times New Roman"/>
                          <a:ea typeface="標楷體"/>
                          <a:cs typeface="Times New Roman"/>
                        </a:rPr>
                        <a:t>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888434">
                <a:tc>
                  <a:txBody>
                    <a:bodyPr/>
                    <a:lstStyle/>
                    <a:p>
                      <a:pPr algn="ctr">
                        <a:spcAft>
                          <a:spcPts val="0"/>
                        </a:spcAft>
                      </a:pPr>
                      <a:r>
                        <a:rPr lang="zh-TW" sz="2000" b="1" kern="0" dirty="0">
                          <a:latin typeface="Times New Roman"/>
                          <a:ea typeface="標楷體"/>
                          <a:cs typeface="Times New Roman"/>
                        </a:rPr>
                        <a:t>英　語</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en-US" sz="1800" kern="0" dirty="0">
                          <a:latin typeface="Times New Roman"/>
                          <a:ea typeface="標楷體"/>
                          <a:cs typeface="Times New Roman"/>
                        </a:rPr>
                        <a:t>1.</a:t>
                      </a: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marL="152400">
                        <a:spcAft>
                          <a:spcPts val="0"/>
                        </a:spcAft>
                      </a:pPr>
                      <a:r>
                        <a:rPr lang="zh-TW" sz="1800" kern="0" dirty="0">
                          <a:latin typeface="Times New Roman"/>
                          <a:ea typeface="標楷體"/>
                          <a:cs typeface="Times New Roman"/>
                        </a:rPr>
                        <a:t>語文學習領域／英語／分段能力</a:t>
                      </a:r>
                      <a:r>
                        <a:rPr lang="zh-TW" sz="1800" kern="0" dirty="0" smtClean="0">
                          <a:latin typeface="Times New Roman"/>
                          <a:ea typeface="標楷體"/>
                          <a:cs typeface="Times New Roman"/>
                        </a:rPr>
                        <a:t>指標</a:t>
                      </a:r>
                      <a:r>
                        <a:rPr lang="zh-TW" altLang="en-US" sz="1800" kern="0" dirty="0" smtClean="0">
                          <a:latin typeface="Times New Roman"/>
                          <a:ea typeface="標楷體"/>
                          <a:cs typeface="Times New Roman"/>
                        </a:rPr>
                        <a:t>（參酌部分國小能力指標）</a:t>
                      </a:r>
                      <a:endParaRPr lang="zh-TW" sz="1800" kern="100" dirty="0">
                        <a:latin typeface="Calibri"/>
                        <a:ea typeface="新細明體"/>
                        <a:cs typeface="Times New Roman"/>
                      </a:endParaRPr>
                    </a:p>
                    <a:p>
                      <a:pPr>
                        <a:spcAft>
                          <a:spcPts val="0"/>
                        </a:spcAft>
                      </a:pPr>
                      <a:r>
                        <a:rPr lang="en-US" sz="1800" kern="0" dirty="0">
                          <a:latin typeface="Times New Roman"/>
                          <a:ea typeface="標楷體"/>
                          <a:cs typeface="Times New Roman"/>
                        </a:rPr>
                        <a:t>2.</a:t>
                      </a:r>
                      <a:r>
                        <a:rPr lang="zh-TW" sz="1800" kern="0" dirty="0">
                          <a:latin typeface="Times New Roman"/>
                          <a:ea typeface="標楷體"/>
                          <a:cs typeface="Times New Roman"/>
                        </a:rPr>
                        <a:t>國民中小學最基本之</a:t>
                      </a:r>
                      <a:r>
                        <a:rPr lang="en-US" sz="1800" kern="0" dirty="0">
                          <a:solidFill>
                            <a:srgbClr val="C00000"/>
                          </a:solidFill>
                          <a:latin typeface="Times New Roman"/>
                          <a:ea typeface="標楷體"/>
                          <a:cs typeface="Times New Roman"/>
                        </a:rPr>
                        <a:t>1,200</a:t>
                      </a:r>
                      <a:r>
                        <a:rPr lang="zh-TW" sz="1800" kern="0" dirty="0">
                          <a:solidFill>
                            <a:srgbClr val="C00000"/>
                          </a:solidFill>
                          <a:latin typeface="Times New Roman"/>
                          <a:ea typeface="標楷體"/>
                          <a:cs typeface="Times New Roman"/>
                        </a:rPr>
                        <a:t>字詞</a:t>
                      </a:r>
                      <a:endParaRPr lang="zh-TW" sz="1800" kern="100" dirty="0">
                        <a:solidFill>
                          <a:srgbClr val="C00000"/>
                        </a:solidFill>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604113">
                <a:tc>
                  <a:txBody>
                    <a:bodyPr/>
                    <a:lstStyle/>
                    <a:p>
                      <a:pPr algn="ctr">
                        <a:spcAft>
                          <a:spcPts val="0"/>
                        </a:spcAft>
                      </a:pPr>
                      <a:r>
                        <a:rPr lang="zh-TW" sz="2000" b="1" kern="0" dirty="0">
                          <a:latin typeface="Times New Roman"/>
                          <a:ea typeface="標楷體"/>
                          <a:cs typeface="Times New Roman"/>
                        </a:rPr>
                        <a:t>數　學</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數學學習領域／</a:t>
                      </a:r>
                      <a:r>
                        <a:rPr lang="zh-TW" sz="1800" kern="0" dirty="0">
                          <a:solidFill>
                            <a:srgbClr val="C00000"/>
                          </a:solidFill>
                          <a:latin typeface="Times New Roman"/>
                          <a:ea typeface="標楷體"/>
                          <a:cs typeface="Times New Roman"/>
                        </a:rPr>
                        <a:t>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3"/>
                  </a:ext>
                </a:extLst>
              </a:tr>
              <a:tr h="604113">
                <a:tc>
                  <a:txBody>
                    <a:bodyPr/>
                    <a:lstStyle/>
                    <a:p>
                      <a:pPr algn="ctr">
                        <a:spcAft>
                          <a:spcPts val="0"/>
                        </a:spcAft>
                      </a:pPr>
                      <a:r>
                        <a:rPr lang="zh-TW" sz="2000" b="1" kern="0" dirty="0">
                          <a:latin typeface="Times New Roman"/>
                          <a:ea typeface="標楷體"/>
                          <a:cs typeface="Times New Roman"/>
                        </a:rPr>
                        <a:t>社　會</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社會學習領域／</a:t>
                      </a:r>
                      <a:r>
                        <a:rPr lang="zh-TW" sz="1800" kern="0" dirty="0">
                          <a:solidFill>
                            <a:srgbClr val="C00000"/>
                          </a:solidFill>
                          <a:latin typeface="Times New Roman"/>
                          <a:ea typeface="標楷體"/>
                          <a:cs typeface="Times New Roman"/>
                        </a:rPr>
                        <a:t>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4"/>
                  </a:ext>
                </a:extLst>
              </a:tr>
              <a:tr h="604113">
                <a:tc>
                  <a:txBody>
                    <a:bodyPr/>
                    <a:lstStyle/>
                    <a:p>
                      <a:pPr algn="ctr">
                        <a:spcAft>
                          <a:spcPts val="0"/>
                        </a:spcAft>
                      </a:pPr>
                      <a:r>
                        <a:rPr lang="zh-TW" sz="2000" b="1" kern="0" dirty="0">
                          <a:latin typeface="Times New Roman"/>
                          <a:ea typeface="標楷體"/>
                          <a:cs typeface="Times New Roman"/>
                        </a:rPr>
                        <a:t>自　然</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自然與生活科技學習領域／</a:t>
                      </a:r>
                      <a:r>
                        <a:rPr lang="zh-TW" sz="1800" kern="0" dirty="0">
                          <a:solidFill>
                            <a:srgbClr val="C00000"/>
                          </a:solidFill>
                          <a:latin typeface="Times New Roman"/>
                          <a:ea typeface="標楷體"/>
                          <a:cs typeface="Times New Roman"/>
                        </a:rPr>
                        <a:t>自然學科／國中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5"/>
                  </a:ext>
                </a:extLst>
              </a:tr>
              <a:tr h="888434">
                <a:tc>
                  <a:txBody>
                    <a:bodyPr/>
                    <a:lstStyle/>
                    <a:p>
                      <a:pPr algn="ctr">
                        <a:spcAft>
                          <a:spcPts val="0"/>
                        </a:spcAft>
                      </a:pPr>
                      <a:r>
                        <a:rPr lang="zh-TW" sz="2000" b="1" kern="0" dirty="0">
                          <a:latin typeface="Times New Roman"/>
                          <a:ea typeface="標楷體"/>
                          <a:cs typeface="Times New Roman"/>
                        </a:rPr>
                        <a:t>寫作測驗</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r>
                        <a:rPr lang="en-US" sz="1800" kern="0" dirty="0">
                          <a:latin typeface="Times New Roman"/>
                          <a:ea typeface="標楷體"/>
                          <a:cs typeface="Times New Roman"/>
                        </a:rPr>
                        <a:t/>
                      </a:r>
                      <a:br>
                        <a:rPr lang="en-US" sz="1800" kern="0" dirty="0">
                          <a:latin typeface="Times New Roman"/>
                          <a:ea typeface="標楷體"/>
                          <a:cs typeface="Times New Roman"/>
                        </a:rPr>
                      </a:br>
                      <a:r>
                        <a:rPr lang="zh-TW" sz="1800" kern="0" dirty="0">
                          <a:latin typeface="Times New Roman"/>
                          <a:ea typeface="標楷體"/>
                          <a:cs typeface="Times New Roman"/>
                        </a:rPr>
                        <a:t>語文學習領域／本國語文（國語文）／國中階段寫作能力指標，並參酌部分國小階段寫作能力指標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24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AD67CCBF-A046-49C4-8F50-6B318092C8B0}" type="slidenum">
              <a:rPr lang="zh-TW" altLang="en-US">
                <a:solidFill>
                  <a:srgbClr val="898989"/>
                </a:solidFill>
              </a:rPr>
              <a:pPr/>
              <a:t>55</a:t>
            </a:fld>
            <a:endParaRPr lang="zh-TW" altLang="en-US">
              <a:solidFill>
                <a:srgbClr val="898989"/>
              </a:solidFill>
            </a:endParaRPr>
          </a:p>
        </p:txBody>
      </p:sp>
      <p:sp>
        <p:nvSpPr>
          <p:cNvPr id="2" name="矩形 1"/>
          <p:cNvSpPr/>
          <p:nvPr/>
        </p:nvSpPr>
        <p:spPr>
          <a:xfrm>
            <a:off x="1870953" y="5846325"/>
            <a:ext cx="8926749" cy="830997"/>
          </a:xfrm>
          <a:prstGeom prst="rect">
            <a:avLst/>
          </a:prstGeom>
        </p:spPr>
        <p:txBody>
          <a:bodyPr wrap="square">
            <a:spAutoFit/>
          </a:bodyPr>
          <a:lstStyle/>
          <a:p>
            <a:pPr>
              <a:defRPr/>
            </a:pPr>
            <a:r>
              <a:rPr lang="zh-TW" altLang="zh-TW" sz="24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smtClean="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測驗</a:t>
            </a:r>
            <a:r>
              <a:rPr lang="zh-TW" altLang="en-US" sz="24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型式：</a:t>
            </a:r>
            <a:r>
              <a:rPr lang="zh-TW" altLang="en-US" sz="2400" dirty="0">
                <a:latin typeface="標楷體" panose="03000509000000000000" pitchFamily="65" charset="-120"/>
                <a:ea typeface="標楷體" panose="03000509000000000000" pitchFamily="65" charset="-120"/>
              </a:rPr>
              <a:t>標準參照測驗，各科測驗難度規劃為「</a:t>
            </a:r>
            <a:r>
              <a:rPr lang="zh-TW" altLang="en-US" sz="2400" b="1" dirty="0">
                <a:solidFill>
                  <a:srgbClr val="FF0000"/>
                </a:solidFill>
                <a:latin typeface="標楷體" panose="03000509000000000000" pitchFamily="65" charset="-120"/>
                <a:ea typeface="標楷體" panose="03000509000000000000" pitchFamily="65" charset="-120"/>
              </a:rPr>
              <a:t>難易適中</a:t>
            </a:r>
            <a:r>
              <a:rPr lang="zh-TW" altLang="en-US" sz="2400" dirty="0">
                <a:latin typeface="標楷體" panose="03000509000000000000" pitchFamily="65" charset="-120"/>
                <a:ea typeface="標楷體" panose="03000509000000000000" pitchFamily="65" charset="-120"/>
              </a:rPr>
              <a:t>」，各科平均通過率為五成至六成。</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5014132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2202131" y="435196"/>
            <a:ext cx="4998769" cy="717329"/>
          </a:xfrm>
        </p:spPr>
        <p:txBody>
          <a:bodyPr/>
          <a:lstStyle/>
          <a:p>
            <a:r>
              <a:rPr lang="zh-TW" altLang="en-US" sz="3600" b="1" dirty="0">
                <a:latin typeface="標楷體" panose="03000509000000000000" pitchFamily="65" charset="-120"/>
                <a:ea typeface="標楷體" panose="03000509000000000000" pitchFamily="65" charset="-120"/>
              </a:rPr>
              <a:t>試題取材與命題原則</a:t>
            </a:r>
          </a:p>
        </p:txBody>
      </p:sp>
      <p:sp>
        <p:nvSpPr>
          <p:cNvPr id="10243" name="內容版面配置區 2"/>
          <p:cNvSpPr>
            <a:spLocks noGrp="1"/>
          </p:cNvSpPr>
          <p:nvPr>
            <p:ph idx="1"/>
          </p:nvPr>
        </p:nvSpPr>
        <p:spPr>
          <a:xfrm>
            <a:off x="1981200" y="1303339"/>
            <a:ext cx="9353550" cy="5183187"/>
          </a:xfrm>
        </p:spPr>
        <p:txBody>
          <a:bodyPr/>
          <a:lstStyle/>
          <a:p>
            <a:pPr>
              <a:defRP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國中教育會考試題之取材以</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學生學習及生活經驗為主要來源</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，各科一般命題原則如下： </a:t>
            </a:r>
          </a:p>
          <a:p>
            <a:pPr marL="1152000" lvl="2" indent="-514350">
              <a:buFontTx/>
              <a:buAutoNum type="arabicPeriod"/>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以能經由紙筆測驗評量的</a:t>
            </a: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能力指標</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為主</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1152000" lvl="2" indent="-514350">
              <a:buFontTx/>
              <a:buAutoNum type="arabicPeriod"/>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以能</a:t>
            </a: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有效檢測學生能力</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水準為目的</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1152000" lvl="2" indent="-514350">
              <a:buFontTx/>
              <a:buAutoNum type="arabicPeriod"/>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以</a:t>
            </a: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符合綱要</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不涉及教材之選取為方針：</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教育會考以</a:t>
            </a:r>
            <a:r>
              <a:rPr lang="zh-TW" altLang="en-US" sz="2800" u="sng" dirty="0">
                <a:latin typeface="Times New Roman" panose="02020603050405020304" pitchFamily="18" charset="0"/>
                <a:ea typeface="標楷體" panose="03000509000000000000" pitchFamily="65" charset="-120"/>
                <a:cs typeface="Times New Roman" panose="02020603050405020304" pitchFamily="18" charset="0"/>
              </a:rPr>
              <a:t>課程綱要能力指標</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為命題依據，學生無論使用哪一版本教材，只要能融會貫通，並習得能力，皆足以作答教育會考試題。 </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1152000" lvl="2" indent="-504000">
              <a:buNone/>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  版本檢核</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：入闈前，逐題比對題庫試題與應屆考生所使用之部審通過教材，符合版本檢核的試題方可能於闈內由電腦抽出。</a:t>
            </a:r>
          </a:p>
        </p:txBody>
      </p:sp>
      <p:sp>
        <p:nvSpPr>
          <p:cNvPr id="1024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42622C10-CADB-4BB5-8357-BD7833C84EBF}" type="slidenum">
              <a:rPr lang="zh-TW" altLang="en-US">
                <a:solidFill>
                  <a:srgbClr val="898989"/>
                </a:solidFill>
              </a:rPr>
              <a:pPr/>
              <a:t>56</a:t>
            </a:fld>
            <a:endParaRPr lang="zh-TW" altLang="en-US">
              <a:solidFill>
                <a:srgbClr val="898989"/>
              </a:solidFill>
            </a:endParaRPr>
          </a:p>
        </p:txBody>
      </p:sp>
    </p:spTree>
    <p:extLst>
      <p:ext uri="{BB962C8B-B14F-4D97-AF65-F5344CB8AC3E}">
        <p14:creationId xmlns:p14="http://schemas.microsoft.com/office/powerpoint/2010/main" val="28180713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11876" y="512080"/>
            <a:ext cx="8911687" cy="930856"/>
          </a:xfrm>
        </p:spPr>
        <p:txBody>
          <a:bodyPr>
            <a:normAutofit/>
          </a:bodyPr>
          <a:lstStyle/>
          <a:p>
            <a:r>
              <a:rPr lang="zh-TW" altLang="en-US" sz="2800" b="1" dirty="0">
                <a:solidFill>
                  <a:schemeClr val="accent3">
                    <a:lumMod val="50000"/>
                  </a:schemeClr>
                </a:solidFill>
                <a:latin typeface="微軟正黑體" panose="020B0604030504040204" pitchFamily="34" charset="-120"/>
                <a:ea typeface="微軟正黑體" panose="020B0604030504040204" pitchFamily="34" charset="-120"/>
              </a:rPr>
              <a:t>素養導向試題的五大特色</a:t>
            </a:r>
            <a:r>
              <a:rPr lang="en-US" altLang="zh-TW" sz="2800" b="1" dirty="0">
                <a:solidFill>
                  <a:schemeClr val="accent3">
                    <a:lumMod val="50000"/>
                  </a:schemeClr>
                </a:solidFill>
              </a:rPr>
              <a:t/>
            </a:r>
            <a:br>
              <a:rPr lang="en-US" altLang="zh-TW" sz="2800" b="1" dirty="0">
                <a:solidFill>
                  <a:schemeClr val="accent3">
                    <a:lumMod val="50000"/>
                  </a:schemeClr>
                </a:solidFill>
              </a:rPr>
            </a:br>
            <a:r>
              <a:rPr lang="zh-TW" altLang="en-US" sz="1800" dirty="0">
                <a:solidFill>
                  <a:schemeClr val="accent3">
                    <a:lumMod val="50000"/>
                  </a:schemeClr>
                </a:solidFill>
              </a:rPr>
              <a:t>未來</a:t>
            </a:r>
            <a:r>
              <a:rPr lang="en-US" altLang="zh-TW" sz="1800" dirty="0">
                <a:solidFill>
                  <a:schemeClr val="accent3">
                    <a:lumMod val="50000"/>
                  </a:schemeClr>
                </a:solidFill>
              </a:rPr>
              <a:t>Family</a:t>
            </a:r>
            <a:r>
              <a:rPr lang="zh-TW" altLang="en-US" sz="1800" dirty="0">
                <a:solidFill>
                  <a:schemeClr val="accent3">
                    <a:lumMod val="50000"/>
                  </a:schemeClr>
                </a:solidFill>
              </a:rPr>
              <a:t>，</a:t>
            </a:r>
            <a:r>
              <a:rPr lang="en-US" altLang="zh-TW" sz="1800" dirty="0">
                <a:solidFill>
                  <a:schemeClr val="accent3">
                    <a:lumMod val="50000"/>
                  </a:schemeClr>
                </a:solidFill>
              </a:rPr>
              <a:t>22</a:t>
            </a:r>
            <a:r>
              <a:rPr lang="zh-TW" altLang="en-US" sz="1800" dirty="0">
                <a:solidFill>
                  <a:schemeClr val="accent3">
                    <a:lumMod val="50000"/>
                  </a:schemeClr>
                </a:solidFill>
              </a:rPr>
              <a:t>期。</a:t>
            </a:r>
            <a:r>
              <a:rPr lang="en-US" altLang="zh-TW" sz="1400" b="1" dirty="0">
                <a:solidFill>
                  <a:schemeClr val="accent3">
                    <a:lumMod val="50000"/>
                  </a:schemeClr>
                </a:solidFill>
              </a:rPr>
              <a:t>https://gfamily.cwgv.com.tw/content/index/7199</a:t>
            </a:r>
            <a:endParaRPr lang="zh-TW" altLang="en-US" sz="1400" dirty="0">
              <a:solidFill>
                <a:schemeClr val="accent3">
                  <a:lumMod val="50000"/>
                </a:schemeClr>
              </a:solidFill>
            </a:endParaRPr>
          </a:p>
        </p:txBody>
      </p:sp>
      <p:sp>
        <p:nvSpPr>
          <p:cNvPr id="3" name="內容版面配置區 2"/>
          <p:cNvSpPr>
            <a:spLocks noGrp="1"/>
          </p:cNvSpPr>
          <p:nvPr>
            <p:ph idx="1"/>
          </p:nvPr>
        </p:nvSpPr>
        <p:spPr>
          <a:xfrm>
            <a:off x="921544" y="1380922"/>
            <a:ext cx="10992255" cy="3777622"/>
          </a:xfrm>
        </p:spPr>
        <p:txBody>
          <a:bodyPr>
            <a:noAutofit/>
          </a:bodyPr>
          <a:lstStyle/>
          <a:p>
            <a:pPr marL="0" indent="0">
              <a:lnSpc>
                <a:spcPct val="120000"/>
              </a:lnSpc>
              <a:spcBef>
                <a:spcPts val="1200"/>
              </a:spcBef>
              <a:buNone/>
            </a:pPr>
            <a:r>
              <a:rPr lang="zh-TW" altLang="en-US" sz="1400" dirty="0">
                <a:solidFill>
                  <a:schemeClr val="tx1">
                    <a:lumMod val="95000"/>
                    <a:lumOff val="5000"/>
                  </a:schemeClr>
                </a:solidFill>
              </a:rPr>
              <a:t>陳柏熹談到，以素養導向來進行評量是全球教育趨勢，不管國中教育會考或平時的學習成就評量，題庫中已經有一定比例的試題符合</a:t>
            </a:r>
            <a:r>
              <a:rPr lang="en-US" altLang="zh-TW" sz="1400" dirty="0">
                <a:solidFill>
                  <a:schemeClr val="tx1">
                    <a:lumMod val="95000"/>
                    <a:lumOff val="5000"/>
                  </a:schemeClr>
                </a:solidFill>
              </a:rPr>
              <a:t>12</a:t>
            </a:r>
            <a:r>
              <a:rPr lang="zh-TW" altLang="en-US" sz="1400" dirty="0">
                <a:solidFill>
                  <a:schemeClr val="tx1">
                    <a:lumMod val="95000"/>
                    <a:lumOff val="5000"/>
                  </a:schemeClr>
                </a:solidFill>
              </a:rPr>
              <a:t>年國教課綱中核心素養的內涵，主要具有下列五項特色：</a:t>
            </a:r>
            <a:endParaRPr lang="en-US" altLang="zh-TW" sz="1400" dirty="0">
              <a:solidFill>
                <a:schemeClr val="tx1">
                  <a:lumMod val="95000"/>
                  <a:lumOff val="5000"/>
                </a:schemeClr>
              </a:solidFill>
            </a:endParaRPr>
          </a:p>
          <a:p>
            <a:pPr marL="263519" indent="-263519">
              <a:lnSpc>
                <a:spcPct val="120000"/>
              </a:lnSpc>
              <a:spcBef>
                <a:spcPts val="600"/>
              </a:spcBef>
              <a:buAutoNum type="arabicPeriod"/>
            </a:pPr>
            <a:r>
              <a:rPr lang="zh-TW" altLang="en-US" sz="2800" dirty="0">
                <a:solidFill>
                  <a:schemeClr val="tx1">
                    <a:lumMod val="95000"/>
                    <a:lumOff val="5000"/>
                  </a:schemeClr>
                </a:solidFill>
              </a:rPr>
              <a:t>題目情境主要是以</a:t>
            </a:r>
            <a:r>
              <a:rPr lang="zh-TW" altLang="en-US" sz="2800" b="1" dirty="0">
                <a:solidFill>
                  <a:srgbClr val="FF0000"/>
                </a:solidFill>
              </a:rPr>
              <a:t>生活問題解決</a:t>
            </a:r>
            <a:r>
              <a:rPr lang="zh-TW" altLang="en-US" sz="2800" dirty="0">
                <a:solidFill>
                  <a:schemeClr val="tx1">
                    <a:lumMod val="95000"/>
                    <a:lumOff val="5000"/>
                  </a:schemeClr>
                </a:solidFill>
              </a:rPr>
              <a:t>為主，有些評量到單一能力，有些評量到綜合能力。</a:t>
            </a:r>
            <a:endParaRPr lang="en-US" altLang="zh-TW" sz="2800" dirty="0">
              <a:solidFill>
                <a:schemeClr val="tx1">
                  <a:lumMod val="95000"/>
                  <a:lumOff val="5000"/>
                </a:schemeClr>
              </a:solidFill>
            </a:endParaRPr>
          </a:p>
          <a:p>
            <a:pPr marL="263519" indent="-263519">
              <a:lnSpc>
                <a:spcPct val="120000"/>
              </a:lnSpc>
              <a:spcBef>
                <a:spcPts val="600"/>
              </a:spcBef>
              <a:buAutoNum type="arabicPeriod"/>
            </a:pPr>
            <a:r>
              <a:rPr lang="zh-TW" altLang="en-US" sz="2800" dirty="0">
                <a:solidFill>
                  <a:schemeClr val="tx1">
                    <a:lumMod val="95000"/>
                    <a:lumOff val="5000"/>
                  </a:schemeClr>
                </a:solidFill>
              </a:rPr>
              <a:t>題目閱讀量高，用以清楚描述</a:t>
            </a:r>
            <a:r>
              <a:rPr lang="zh-TW" altLang="en-US" sz="2800" b="1" dirty="0">
                <a:solidFill>
                  <a:srgbClr val="FF0000"/>
                </a:solidFill>
              </a:rPr>
              <a:t>問題情境</a:t>
            </a:r>
            <a:r>
              <a:rPr lang="zh-TW" altLang="en-US" sz="2800" dirty="0">
                <a:solidFill>
                  <a:schemeClr val="tx1">
                    <a:lumMod val="95000"/>
                    <a:lumOff val="5000"/>
                  </a:schemeClr>
                </a:solidFill>
              </a:rPr>
              <a:t>，常配合</a:t>
            </a:r>
            <a:r>
              <a:rPr lang="zh-TW" altLang="en-US" sz="2800" b="1" dirty="0">
                <a:solidFill>
                  <a:srgbClr val="FF0000"/>
                </a:solidFill>
              </a:rPr>
              <a:t>圖表或數據</a:t>
            </a:r>
            <a:r>
              <a:rPr lang="zh-TW" altLang="en-US" sz="2800" dirty="0">
                <a:solidFill>
                  <a:schemeClr val="tx1">
                    <a:lumMod val="95000"/>
                    <a:lumOff val="5000"/>
                  </a:schemeClr>
                </a:solidFill>
              </a:rPr>
              <a:t>資料。</a:t>
            </a:r>
            <a:endParaRPr lang="en-US" altLang="zh-TW" sz="2800" dirty="0">
              <a:solidFill>
                <a:schemeClr val="tx1">
                  <a:lumMod val="95000"/>
                  <a:lumOff val="5000"/>
                </a:schemeClr>
              </a:solidFill>
            </a:endParaRPr>
          </a:p>
          <a:p>
            <a:pPr marL="263519" indent="-263519">
              <a:lnSpc>
                <a:spcPct val="120000"/>
              </a:lnSpc>
              <a:spcBef>
                <a:spcPts val="600"/>
              </a:spcBef>
              <a:buAutoNum type="arabicPeriod"/>
            </a:pPr>
            <a:r>
              <a:rPr lang="zh-TW" altLang="en-US" sz="2800" dirty="0">
                <a:solidFill>
                  <a:schemeClr val="tx1">
                    <a:lumMod val="95000"/>
                    <a:lumOff val="5000"/>
                  </a:schemeClr>
                </a:solidFill>
              </a:rPr>
              <a:t>不只有單題，也常以</a:t>
            </a:r>
            <a:r>
              <a:rPr lang="zh-TW" altLang="en-US" sz="2800" b="1" dirty="0">
                <a:solidFill>
                  <a:srgbClr val="FF0000"/>
                </a:solidFill>
              </a:rPr>
              <a:t>題組形式</a:t>
            </a:r>
            <a:r>
              <a:rPr lang="zh-TW" altLang="en-US" sz="2800" dirty="0">
                <a:solidFill>
                  <a:schemeClr val="tx1">
                    <a:lumMod val="95000"/>
                    <a:lumOff val="5000"/>
                  </a:schemeClr>
                </a:solidFill>
              </a:rPr>
              <a:t>呈現，受測者看完題目情境後會回答多道試題。</a:t>
            </a:r>
            <a:endParaRPr lang="en-US" altLang="zh-TW" sz="2800" dirty="0">
              <a:solidFill>
                <a:schemeClr val="tx1">
                  <a:lumMod val="95000"/>
                  <a:lumOff val="5000"/>
                </a:schemeClr>
              </a:solidFill>
            </a:endParaRPr>
          </a:p>
          <a:p>
            <a:pPr marL="263519" indent="-263519">
              <a:lnSpc>
                <a:spcPct val="120000"/>
              </a:lnSpc>
              <a:spcBef>
                <a:spcPts val="600"/>
              </a:spcBef>
              <a:buAutoNum type="arabicPeriod"/>
            </a:pPr>
            <a:r>
              <a:rPr lang="zh-TW" altLang="en-US" sz="2800" dirty="0">
                <a:solidFill>
                  <a:schemeClr val="tx1">
                    <a:lumMod val="95000"/>
                    <a:lumOff val="5000"/>
                  </a:schemeClr>
                </a:solidFill>
              </a:rPr>
              <a:t>評量目標不僅有學科知識或學習內容，更希望評量到由學科知識或學習內容所延伸出來對</a:t>
            </a:r>
            <a:r>
              <a:rPr lang="zh-TW" altLang="en-US" sz="2800" b="1" dirty="0">
                <a:solidFill>
                  <a:srgbClr val="FF0000"/>
                </a:solidFill>
              </a:rPr>
              <a:t>知識概念的判斷、應用或生活問題的解決</a:t>
            </a:r>
            <a:r>
              <a:rPr lang="zh-TW" altLang="en-US" sz="2800" dirty="0">
                <a:solidFill>
                  <a:srgbClr val="5D2221"/>
                </a:solidFill>
              </a:rPr>
              <a:t>。</a:t>
            </a:r>
            <a:endParaRPr lang="en-US" altLang="zh-TW" sz="2800" dirty="0">
              <a:solidFill>
                <a:srgbClr val="5D2221"/>
              </a:solidFill>
            </a:endParaRPr>
          </a:p>
          <a:p>
            <a:pPr marL="263519" indent="-263519">
              <a:lnSpc>
                <a:spcPct val="120000"/>
              </a:lnSpc>
              <a:spcBef>
                <a:spcPts val="600"/>
              </a:spcBef>
              <a:buAutoNum type="arabicPeriod"/>
            </a:pPr>
            <a:r>
              <a:rPr lang="zh-TW" altLang="en-US" sz="2800" dirty="0">
                <a:solidFill>
                  <a:schemeClr val="tx1">
                    <a:lumMod val="95000"/>
                    <a:lumOff val="5000"/>
                  </a:schemeClr>
                </a:solidFill>
              </a:rPr>
              <a:t>不只有選擇題，也會有</a:t>
            </a:r>
            <a:r>
              <a:rPr lang="zh-TW" altLang="en-US" sz="2800" b="1" dirty="0">
                <a:solidFill>
                  <a:srgbClr val="FF0000"/>
                </a:solidFill>
              </a:rPr>
              <a:t>非選擇題</a:t>
            </a:r>
            <a:r>
              <a:rPr lang="zh-TW" altLang="en-US" sz="2800" dirty="0">
                <a:solidFill>
                  <a:srgbClr val="5D2221"/>
                </a:solidFill>
              </a:rPr>
              <a:t>。</a:t>
            </a:r>
          </a:p>
        </p:txBody>
      </p:sp>
      <p:sp>
        <p:nvSpPr>
          <p:cNvPr id="4" name="投影片編號版面配置區 3"/>
          <p:cNvSpPr>
            <a:spLocks noGrp="1"/>
          </p:cNvSpPr>
          <p:nvPr>
            <p:ph type="sldNum" sz="quarter" idx="12"/>
          </p:nvPr>
        </p:nvSpPr>
        <p:spPr/>
        <p:txBody>
          <a:bodyPr/>
          <a:lstStyle/>
          <a:p>
            <a:pPr defTabSz="914377" eaLnBrk="1" fontAlgn="auto" hangingPunct="1">
              <a:spcBef>
                <a:spcPts val="0"/>
              </a:spcBef>
              <a:spcAft>
                <a:spcPts val="0"/>
              </a:spcAft>
              <a:defRPr/>
            </a:pPr>
            <a:fld id="{9C43862D-E695-4545-88C2-9979944A62DB}" type="slidenum">
              <a:rPr kumimoji="0" lang="zh-TW" altLang="en-US">
                <a:solidFill>
                  <a:prstClr val="black">
                    <a:tint val="75000"/>
                  </a:prstClr>
                </a:solidFill>
                <a:latin typeface="Calibri" panose="020F0502020204030204"/>
                <a:ea typeface="新細明體" panose="02020500000000000000" pitchFamily="18" charset="-120"/>
              </a:rPr>
              <a:pPr defTabSz="914377" eaLnBrk="1" fontAlgn="auto" hangingPunct="1">
                <a:spcBef>
                  <a:spcPts val="0"/>
                </a:spcBef>
                <a:spcAft>
                  <a:spcPts val="0"/>
                </a:spcAft>
                <a:defRPr/>
              </a:pPr>
              <a:t>57</a:t>
            </a:fld>
            <a:endParaRPr kumimoji="0" lang="zh-TW" altLang="en-US">
              <a:solidFill>
                <a:prstClr val="black">
                  <a:tint val="75000"/>
                </a:prstClr>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9126163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p:cNvPicPr>
            <a:picLocks noGrp="1" noChangeAspect="1"/>
          </p:cNvPicPr>
          <p:nvPr>
            <p:ph idx="1"/>
          </p:nvPr>
        </p:nvPicPr>
        <p:blipFill>
          <a:blip r:embed="rId2">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6728831" y="4106814"/>
            <a:ext cx="5117154" cy="2660294"/>
          </a:xfrm>
        </p:spPr>
      </p:pic>
      <p:sp>
        <p:nvSpPr>
          <p:cNvPr id="5" name="投影片編號版面配置區 4"/>
          <p:cNvSpPr>
            <a:spLocks noGrp="1"/>
          </p:cNvSpPr>
          <p:nvPr>
            <p:ph type="sldNum" sz="quarter" idx="12"/>
          </p:nvPr>
        </p:nvSpPr>
        <p:spPr/>
        <p:txBody>
          <a:bodyPr/>
          <a:lstStyle/>
          <a:p>
            <a:pPr defTabSz="1219170" eaLnBrk="1" fontAlgn="auto" hangingPunct="1">
              <a:spcBef>
                <a:spcPts val="0"/>
              </a:spcBef>
              <a:spcAft>
                <a:spcPts val="0"/>
              </a:spcAft>
            </a:pPr>
            <a:fld id="{8466D1B4-698E-45AD-99B1-BC1EA2B636AC}" type="slidenum">
              <a:rPr kumimoji="0" lang="zh-TW" altLang="en-US">
                <a:solidFill>
                  <a:prstClr val="black">
                    <a:tint val="75000"/>
                  </a:prstClr>
                </a:solidFill>
                <a:latin typeface="Calibri"/>
                <a:ea typeface="新細明體" panose="02020500000000000000" pitchFamily="18" charset="-120"/>
              </a:rPr>
              <a:pPr defTabSz="1219170" eaLnBrk="1" fontAlgn="auto" hangingPunct="1">
                <a:spcBef>
                  <a:spcPts val="0"/>
                </a:spcBef>
                <a:spcAft>
                  <a:spcPts val="0"/>
                </a:spcAft>
              </a:pPr>
              <a:t>58</a:t>
            </a:fld>
            <a:endParaRPr kumimoji="0" lang="zh-TW" altLang="en-US">
              <a:solidFill>
                <a:prstClr val="black">
                  <a:tint val="75000"/>
                </a:prstClr>
              </a:solidFill>
              <a:latin typeface="Calibri"/>
              <a:ea typeface="新細明體" panose="02020500000000000000" pitchFamily="18" charset="-120"/>
            </a:endParaRPr>
          </a:p>
        </p:txBody>
      </p:sp>
      <p:pic>
        <p:nvPicPr>
          <p:cNvPr id="3" name="圖片 2"/>
          <p:cNvPicPr>
            <a:picLocks noChangeAspect="1"/>
          </p:cNvPicPr>
          <p:nvPr/>
        </p:nvPicPr>
        <p:blipFill rotWithShape="1">
          <a:blip r:embed="rId3">
            <a:clrChange>
              <a:clrFrom>
                <a:srgbClr val="E8F0FF"/>
              </a:clrFrom>
              <a:clrTo>
                <a:srgbClr val="E8F0FF">
                  <a:alpha val="0"/>
                </a:srgbClr>
              </a:clrTo>
            </a:clrChange>
          </a:blip>
          <a:srcRect b="6857"/>
          <a:stretch/>
        </p:blipFill>
        <p:spPr>
          <a:xfrm>
            <a:off x="1665083" y="218669"/>
            <a:ext cx="7067550" cy="5695748"/>
          </a:xfrm>
          <a:prstGeom prst="rect">
            <a:avLst/>
          </a:prstGeom>
        </p:spPr>
      </p:pic>
      <p:pic>
        <p:nvPicPr>
          <p:cNvPr id="10" name="圖片 9"/>
          <p:cNvPicPr>
            <a:picLocks noChangeAspect="1"/>
          </p:cNvPicPr>
          <p:nvPr/>
        </p:nvPicPr>
        <p:blipFill rotWithShape="1">
          <a:blip r:embed="rId3">
            <a:clrChange>
              <a:clrFrom>
                <a:srgbClr val="E8F0FF"/>
              </a:clrFrom>
              <a:clrTo>
                <a:srgbClr val="E8F0FF">
                  <a:alpha val="0"/>
                </a:srgbClr>
              </a:clrTo>
            </a:clrChange>
          </a:blip>
          <a:srcRect t="95105"/>
          <a:stretch/>
        </p:blipFill>
        <p:spPr>
          <a:xfrm>
            <a:off x="6755534" y="3760045"/>
            <a:ext cx="7067550" cy="299327"/>
          </a:xfrm>
          <a:prstGeom prst="rect">
            <a:avLst/>
          </a:prstGeom>
        </p:spPr>
      </p:pic>
      <p:sp>
        <p:nvSpPr>
          <p:cNvPr id="11" name="標題 1"/>
          <p:cNvSpPr txBox="1">
            <a:spLocks/>
          </p:cNvSpPr>
          <p:nvPr/>
        </p:nvSpPr>
        <p:spPr>
          <a:xfrm>
            <a:off x="8573192" y="2756534"/>
            <a:ext cx="2976979" cy="956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fontAlgn="auto">
              <a:spcAft>
                <a:spcPts val="0"/>
              </a:spcAft>
            </a:pPr>
            <a:r>
              <a:rPr kumimoji="0" lang="zh-TW" altLang="en-US" b="1" dirty="0" smtClean="0">
                <a:solidFill>
                  <a:srgbClr val="FF0000"/>
                </a:solidFill>
                <a:latin typeface="Calibri Light"/>
                <a:ea typeface="新細明體" panose="02020500000000000000" pitchFamily="18" charset="-120"/>
              </a:rPr>
              <a:t>那一</a:t>
            </a:r>
            <a:r>
              <a:rPr kumimoji="0" lang="zh-TW" altLang="en-US" b="1" dirty="0">
                <a:solidFill>
                  <a:srgbClr val="FF0000"/>
                </a:solidFill>
                <a:latin typeface="Calibri Light"/>
                <a:ea typeface="新細明體" panose="02020500000000000000" pitchFamily="18" charset="-120"/>
              </a:rPr>
              <a:t>科</a:t>
            </a:r>
            <a:r>
              <a:rPr kumimoji="0" lang="en-US" altLang="zh-TW" b="1" dirty="0">
                <a:solidFill>
                  <a:srgbClr val="FF0000"/>
                </a:solidFill>
                <a:latin typeface="Calibri Light"/>
                <a:ea typeface="新細明體" panose="02020500000000000000" pitchFamily="18" charset="-120"/>
              </a:rPr>
              <a:t>?</a:t>
            </a:r>
            <a:endParaRPr kumimoji="0" lang="zh-TW" altLang="en-US" b="1" dirty="0">
              <a:solidFill>
                <a:srgbClr val="FF0000"/>
              </a:solidFill>
              <a:latin typeface="Calibri Light"/>
              <a:ea typeface="新細明體" panose="02020500000000000000" pitchFamily="18" charset="-120"/>
            </a:endParaRPr>
          </a:p>
        </p:txBody>
      </p:sp>
    </p:spTree>
    <p:extLst>
      <p:ext uri="{BB962C8B-B14F-4D97-AF65-F5344CB8AC3E}">
        <p14:creationId xmlns:p14="http://schemas.microsoft.com/office/powerpoint/2010/main" val="41079563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42314-83C4-41A0-BED4-E394908631C5}" type="slidenum">
              <a:rPr kumimoji="0" lang="zh-TW" altLang="en-US" smtClean="0">
                <a:solidFill>
                  <a:srgbClr val="FEFFFF"/>
                </a:solidFill>
                <a:latin typeface="Century Gothic" panose="020B0502020202020204" pitchFamily="34" charset="0"/>
              </a:rPr>
              <a:pPr/>
              <a:t>59</a:t>
            </a:fld>
            <a:endParaRPr kumimoji="0" lang="zh-TW" altLang="en-US" smtClean="0">
              <a:solidFill>
                <a:srgbClr val="FEFFFF"/>
              </a:solidFill>
              <a:latin typeface="Century Gothic" panose="020B0502020202020204" pitchFamily="34" charset="0"/>
            </a:endParaRPr>
          </a:p>
        </p:txBody>
      </p:sp>
      <p:graphicFrame>
        <p:nvGraphicFramePr>
          <p:cNvPr id="6" name="內容版面配置區 3"/>
          <p:cNvGraphicFramePr>
            <a:graphicFrameLocks/>
          </p:cNvGraphicFramePr>
          <p:nvPr>
            <p:extLst/>
          </p:nvPr>
        </p:nvGraphicFramePr>
        <p:xfrm>
          <a:off x="1744837" y="1232670"/>
          <a:ext cx="9257459" cy="5192711"/>
        </p:xfrm>
        <a:graphic>
          <a:graphicData uri="http://schemas.openxmlformats.org/drawingml/2006/table">
            <a:tbl>
              <a:tblPr/>
              <a:tblGrid>
                <a:gridCol w="2046387">
                  <a:extLst>
                    <a:ext uri="{9D8B030D-6E8A-4147-A177-3AD203B41FA5}">
                      <a16:colId xmlns:a16="http://schemas.microsoft.com/office/drawing/2014/main" val="20000"/>
                    </a:ext>
                  </a:extLst>
                </a:gridCol>
                <a:gridCol w="2631067">
                  <a:extLst>
                    <a:ext uri="{9D8B030D-6E8A-4147-A177-3AD203B41FA5}">
                      <a16:colId xmlns:a16="http://schemas.microsoft.com/office/drawing/2014/main" val="20001"/>
                    </a:ext>
                  </a:extLst>
                </a:gridCol>
                <a:gridCol w="2436174">
                  <a:extLst>
                    <a:ext uri="{9D8B030D-6E8A-4147-A177-3AD203B41FA5}">
                      <a16:colId xmlns:a16="http://schemas.microsoft.com/office/drawing/2014/main" val="20002"/>
                    </a:ext>
                  </a:extLst>
                </a:gridCol>
                <a:gridCol w="2143831">
                  <a:extLst>
                    <a:ext uri="{9D8B030D-6E8A-4147-A177-3AD203B41FA5}">
                      <a16:colId xmlns:a16="http://schemas.microsoft.com/office/drawing/2014/main" val="20003"/>
                    </a:ext>
                  </a:extLst>
                </a:gridCol>
              </a:tblGrid>
              <a:tr h="647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smtClean="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45</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816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816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816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6816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smtClean="0">
                          <a:solidFill>
                            <a:srgbClr val="000000"/>
                          </a:solidFill>
                          <a:latin typeface="Times New Roman"/>
                          <a:ea typeface="標楷體"/>
                          <a:cs typeface="Times New Roman"/>
                        </a:rPr>
                        <a:t>2</a:t>
                      </a:r>
                      <a:r>
                        <a:rPr lang="zh-TW" sz="2400" kern="0" dirty="0" smtClean="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7" name="標題 1"/>
          <p:cNvSpPr>
            <a:spLocks noGrp="1"/>
          </p:cNvSpPr>
          <p:nvPr>
            <p:ph type="title"/>
          </p:nvPr>
        </p:nvSpPr>
        <p:spPr>
          <a:xfrm>
            <a:off x="1744837" y="460773"/>
            <a:ext cx="5293568" cy="691752"/>
          </a:xfrm>
        </p:spPr>
        <p:txBody>
          <a:bodyPr/>
          <a:lstStyle/>
          <a:p>
            <a:pPr eaLnBrk="1" hangingPunct="1"/>
            <a:r>
              <a:rPr lang="zh-TW" altLang="en-US" sz="3600" b="1" dirty="0">
                <a:latin typeface="標楷體" panose="03000509000000000000" pitchFamily="65" charset="-120"/>
                <a:ea typeface="標楷體" panose="03000509000000000000" pitchFamily="65" charset="-120"/>
              </a:rPr>
              <a:t>考試科目、時間及題數</a:t>
            </a:r>
          </a:p>
        </p:txBody>
      </p:sp>
    </p:spTree>
    <p:extLst>
      <p:ext uri="{BB962C8B-B14F-4D97-AF65-F5344CB8AC3E}">
        <p14:creationId xmlns:p14="http://schemas.microsoft.com/office/powerpoint/2010/main" val="326967084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2261" y="380918"/>
            <a:ext cx="8911687" cy="1280890"/>
          </a:xfrm>
        </p:spPr>
        <p:txBody>
          <a:bodyPr/>
          <a:lstStyle/>
          <a:p>
            <a:pPr>
              <a:defRPr/>
            </a:pPr>
            <a:r>
              <a:rPr lang="zh-TW" altLang="en-US" sz="4800" b="1" dirty="0">
                <a:solidFill>
                  <a:srgbClr val="7030A0"/>
                </a:solidFill>
                <a:latin typeface="+mn-ea"/>
                <a:ea typeface="+mn-ea"/>
              </a:rPr>
              <a:t>新市 科技新勢</a:t>
            </a:r>
            <a:r>
              <a:rPr lang="en-US" altLang="zh-TW" sz="4800" b="1" dirty="0">
                <a:solidFill>
                  <a:schemeClr val="tx1"/>
                </a:solidFill>
                <a:latin typeface="+mn-ea"/>
                <a:ea typeface="+mn-ea"/>
              </a:rPr>
              <a:t>(</a:t>
            </a:r>
            <a:r>
              <a:rPr lang="zh-TW" altLang="en-US" sz="4800" dirty="0">
                <a:solidFill>
                  <a:schemeClr val="tx1"/>
                </a:solidFill>
                <a:latin typeface="+mn-ea"/>
                <a:ea typeface="+mn-ea"/>
              </a:rPr>
              <a:t>無人機社團</a:t>
            </a:r>
            <a:r>
              <a:rPr lang="en-US" altLang="zh-TW" sz="4800" dirty="0">
                <a:solidFill>
                  <a:schemeClr val="tx1"/>
                </a:solidFill>
                <a:latin typeface="+mn-ea"/>
                <a:ea typeface="+mn-ea"/>
              </a:rPr>
              <a:t>)</a:t>
            </a:r>
            <a:endParaRPr lang="zh-TW" altLang="en-US" sz="4800" dirty="0">
              <a:solidFill>
                <a:schemeClr val="tx1"/>
              </a:solidFill>
              <a:latin typeface="+mn-ea"/>
              <a:ea typeface="+mn-ea"/>
            </a:endParaRPr>
          </a:p>
        </p:txBody>
      </p:sp>
      <p:pic>
        <p:nvPicPr>
          <p:cNvPr id="32771"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6426" y="1738314"/>
            <a:ext cx="8902024" cy="5008802"/>
          </a:xfrm>
        </p:spPr>
      </p:pic>
    </p:spTree>
    <p:extLst>
      <p:ext uri="{BB962C8B-B14F-4D97-AF65-F5344CB8AC3E}">
        <p14:creationId xmlns:p14="http://schemas.microsoft.com/office/powerpoint/2010/main" val="9729223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教育會考何時考</a:t>
            </a:r>
          </a:p>
        </p:txBody>
      </p:sp>
      <p:graphicFrame>
        <p:nvGraphicFramePr>
          <p:cNvPr id="7" name="內容版面配置區 4"/>
          <p:cNvGraphicFramePr>
            <a:graphicFrameLocks noGrp="1"/>
          </p:cNvGraphicFramePr>
          <p:nvPr>
            <p:ph idx="1"/>
            <p:extLst/>
          </p:nvPr>
        </p:nvGraphicFramePr>
        <p:xfrm>
          <a:off x="1814563" y="1322553"/>
          <a:ext cx="8280400" cy="5197477"/>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11">
                <a:tc gridSpan="2">
                  <a:txBody>
                    <a:bodyPr/>
                    <a:lstStyle/>
                    <a:p>
                      <a:pPr algn="ctr">
                        <a:lnSpc>
                          <a:spcPct val="125000"/>
                        </a:lnSpc>
                      </a:pPr>
                      <a:r>
                        <a:rPr lang="en-US" altLang="zh-TW" sz="2400" b="1" kern="100" dirty="0" smtClean="0">
                          <a:solidFill>
                            <a:srgbClr val="000000"/>
                          </a:solidFill>
                          <a:latin typeface="Times New Roman" pitchFamily="18" charset="0"/>
                          <a:ea typeface="標楷體"/>
                          <a:cs typeface="Times New Roman" pitchFamily="18" charset="0"/>
                        </a:rPr>
                        <a:t>108</a:t>
                      </a:r>
                      <a:r>
                        <a:rPr lang="zh-TW" altLang="en-US" sz="2400" b="1" kern="100" dirty="0" smtClean="0">
                          <a:solidFill>
                            <a:srgbClr val="000000"/>
                          </a:solidFill>
                          <a:latin typeface="Times New Roman" pitchFamily="18" charset="0"/>
                          <a:ea typeface="標楷體"/>
                          <a:cs typeface="Times New Roman" pitchFamily="18" charset="0"/>
                        </a:rPr>
                        <a:t>年</a:t>
                      </a:r>
                      <a:r>
                        <a:rPr lang="en-US" sz="2400" b="1" kern="100" dirty="0" smtClean="0">
                          <a:solidFill>
                            <a:srgbClr val="000000"/>
                          </a:solidFill>
                          <a:latin typeface="Times New Roman" pitchFamily="18" charset="0"/>
                          <a:ea typeface="標楷體"/>
                          <a:cs typeface="Times New Roman" pitchFamily="18" charset="0"/>
                        </a:rPr>
                        <a:t>5</a:t>
                      </a:r>
                      <a:r>
                        <a:rPr lang="zh-TW" sz="2400" b="1" kern="100" dirty="0" smtClean="0">
                          <a:solidFill>
                            <a:srgbClr val="000000"/>
                          </a:solidFill>
                          <a:latin typeface="Times New Roman" pitchFamily="18" charset="0"/>
                          <a:ea typeface="標楷體"/>
                          <a:cs typeface="Times New Roman" pitchFamily="18" charset="0"/>
                        </a:rPr>
                        <a:t>月</a:t>
                      </a:r>
                      <a:r>
                        <a:rPr lang="en-US" sz="2400" b="1" kern="100" dirty="0" smtClean="0">
                          <a:solidFill>
                            <a:srgbClr val="000000"/>
                          </a:solidFill>
                          <a:latin typeface="Times New Roman" pitchFamily="18" charset="0"/>
                          <a:ea typeface="標楷體"/>
                          <a:cs typeface="Times New Roman" pitchFamily="18" charset="0"/>
                        </a:rPr>
                        <a:t>18</a:t>
                      </a:r>
                      <a:r>
                        <a:rPr lang="zh-TW" sz="2400" b="1" kern="100" dirty="0" smtClean="0">
                          <a:solidFill>
                            <a:srgbClr val="000000"/>
                          </a:solidFill>
                          <a:latin typeface="Times New Roman" pitchFamily="18" charset="0"/>
                          <a:ea typeface="標楷體"/>
                          <a:cs typeface="Times New Roman" pitchFamily="18" charset="0"/>
                        </a:rPr>
                        <a:t>日</a:t>
                      </a:r>
                      <a:r>
                        <a:rPr lang="zh-TW" sz="2400" b="1" kern="100" dirty="0">
                          <a:solidFill>
                            <a:srgbClr val="000000"/>
                          </a:solidFill>
                          <a:latin typeface="Times New Roman" pitchFamily="18" charset="0"/>
                          <a:ea typeface="標楷體"/>
                          <a:cs typeface="Times New Roman" pitchFamily="18" charset="0"/>
                        </a:rPr>
                        <a:t>（六）</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smtClean="0">
                          <a:solidFill>
                            <a:srgbClr val="000000"/>
                          </a:solidFill>
                          <a:latin typeface="Times New Roman" pitchFamily="18" charset="0"/>
                          <a:ea typeface="標楷體"/>
                          <a:cs typeface="Times New Roman" pitchFamily="18" charset="0"/>
                        </a:rPr>
                        <a:t>108</a:t>
                      </a:r>
                      <a:r>
                        <a:rPr lang="zh-TW" altLang="en-US" sz="2400" b="1" kern="100" dirty="0" smtClean="0">
                          <a:solidFill>
                            <a:srgbClr val="000000"/>
                          </a:solidFill>
                          <a:latin typeface="Times New Roman" pitchFamily="18" charset="0"/>
                          <a:ea typeface="標楷體"/>
                          <a:cs typeface="Times New Roman" pitchFamily="18" charset="0"/>
                        </a:rPr>
                        <a:t>年</a:t>
                      </a:r>
                      <a:r>
                        <a:rPr lang="en-US" sz="2400" b="1" kern="100" dirty="0" smtClean="0">
                          <a:solidFill>
                            <a:srgbClr val="000000"/>
                          </a:solidFill>
                          <a:latin typeface="Times New Roman" pitchFamily="18" charset="0"/>
                          <a:ea typeface="標楷體"/>
                          <a:cs typeface="Times New Roman" pitchFamily="18" charset="0"/>
                        </a:rPr>
                        <a:t>5</a:t>
                      </a:r>
                      <a:r>
                        <a:rPr lang="zh-TW" sz="2400" b="1" kern="100" dirty="0" smtClean="0">
                          <a:solidFill>
                            <a:srgbClr val="000000"/>
                          </a:solidFill>
                          <a:latin typeface="Times New Roman" pitchFamily="18" charset="0"/>
                          <a:ea typeface="標楷體"/>
                          <a:cs typeface="Times New Roman" pitchFamily="18" charset="0"/>
                        </a:rPr>
                        <a:t>月</a:t>
                      </a:r>
                      <a:r>
                        <a:rPr lang="en-US" altLang="zh-TW" sz="2400" b="1" kern="100" dirty="0" smtClean="0">
                          <a:solidFill>
                            <a:srgbClr val="000000"/>
                          </a:solidFill>
                          <a:latin typeface="Times New Roman" pitchFamily="18" charset="0"/>
                          <a:ea typeface="標楷體"/>
                          <a:cs typeface="Times New Roman" pitchFamily="18" charset="0"/>
                        </a:rPr>
                        <a:t>19</a:t>
                      </a:r>
                      <a:r>
                        <a:rPr lang="zh-TW" sz="2400" b="1" kern="100" dirty="0" smtClean="0">
                          <a:solidFill>
                            <a:srgbClr val="000000"/>
                          </a:solidFill>
                          <a:latin typeface="Times New Roman" pitchFamily="18" charset="0"/>
                          <a:ea typeface="標楷體"/>
                          <a:cs typeface="Times New Roman" pitchFamily="18" charset="0"/>
                        </a:rPr>
                        <a:t>日</a:t>
                      </a:r>
                      <a:r>
                        <a:rPr lang="zh-TW" sz="2400" b="1" kern="100" dirty="0">
                          <a:solidFill>
                            <a:srgbClr val="000000"/>
                          </a:solidFill>
                          <a:latin typeface="Times New Roman" pitchFamily="18" charset="0"/>
                          <a:ea typeface="標楷體"/>
                          <a:cs typeface="Times New Roman" pitchFamily="18" charset="0"/>
                        </a:rPr>
                        <a:t>（日）</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4"/>
                  </a:ext>
                </a:extLst>
              </a:tr>
              <a:tr h="457211">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10:30-</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r>
                        <a:rPr lang="zh-TW" sz="2400" b="1" kern="100" dirty="0" smtClean="0">
                          <a:solidFill>
                            <a:srgbClr val="000000"/>
                          </a:solidFill>
                          <a:latin typeface="Times New Roman" pitchFamily="18" charset="0"/>
                          <a:ea typeface="標楷體"/>
                          <a:cs typeface="Times New Roman" pitchFamily="18" charset="0"/>
                        </a:rPr>
                        <a:t>）</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7"/>
                  </a:ext>
                </a:extLst>
              </a:tr>
              <a:tr h="457211">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13:50-</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12:05-</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r>
                        <a:rPr lang="zh-TW" sz="2400" b="1" kern="100" dirty="0" smtClean="0">
                          <a:solidFill>
                            <a:srgbClr val="000000"/>
                          </a:solidFill>
                          <a:latin typeface="Times New Roman" pitchFamily="18" charset="0"/>
                          <a:ea typeface="標楷體"/>
                          <a:cs typeface="Times New Roman" pitchFamily="18" charset="0"/>
                        </a:rPr>
                        <a:t>）</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extLst>
                  <a:ext uri="{0D108BD9-81ED-4DB2-BD59-A6C34878D82A}">
                    <a16:rowId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a:t>
                      </a:r>
                      <a:r>
                        <a:rPr lang="zh-TW" sz="2400" b="1" kern="100" dirty="0" smtClean="0">
                          <a:solidFill>
                            <a:srgbClr val="000000"/>
                          </a:solidFill>
                          <a:latin typeface="Times New Roman" pitchFamily="18" charset="0"/>
                          <a:ea typeface="標楷體"/>
                          <a:cs typeface="Times New Roman" pitchFamily="18" charset="0"/>
                        </a:rPr>
                        <a:t>測驗</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2" name="投影片編號版面配置區 1"/>
          <p:cNvSpPr>
            <a:spLocks noGrp="1"/>
          </p:cNvSpPr>
          <p:nvPr>
            <p:ph type="sldNum" sz="quarter" idx="12"/>
          </p:nvPr>
        </p:nvSpPr>
        <p:spPr/>
        <p:txBody>
          <a:bodyPr/>
          <a:lstStyle/>
          <a:p>
            <a:pPr>
              <a:defRPr/>
            </a:pPr>
            <a:fld id="{67F10B62-2BAA-41F1-A070-657829FAE823}" type="slidenum">
              <a:rPr lang="en-US" altLang="zh-TW" smtClean="0"/>
              <a:pPr>
                <a:defRPr/>
              </a:pPr>
              <a:t>60</a:t>
            </a:fld>
            <a:endParaRPr lang="en-US" altLang="zh-TW"/>
          </a:p>
        </p:txBody>
      </p:sp>
    </p:spTree>
    <p:extLst>
      <p:ext uri="{BB962C8B-B14F-4D97-AF65-F5344CB8AC3E}">
        <p14:creationId xmlns:p14="http://schemas.microsoft.com/office/powerpoint/2010/main" val="375584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smtClean="0">
                <a:solidFill>
                  <a:schemeClr val="tx1"/>
                </a:solidFill>
                <a:latin typeface="標楷體" panose="03000509000000000000" pitchFamily="65" charset="-120"/>
                <a:ea typeface="標楷體" panose="03000509000000000000" pitchFamily="65" charset="-120"/>
              </a:rPr>
              <a:t>成績處理方式</a:t>
            </a:r>
            <a:endParaRPr lang="en-US" altLang="zh-TW" sz="2800" dirty="0" smtClean="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smtClean="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smtClean="0">
                <a:solidFill>
                  <a:schemeClr val="tx1"/>
                </a:solidFill>
                <a:latin typeface="標楷體" panose="03000509000000000000" pitchFamily="65" charset="-120"/>
                <a:ea typeface="標楷體" panose="03000509000000000000" pitchFamily="65" charset="-120"/>
              </a:rPr>
              <a:t>3</a:t>
            </a:r>
            <a:r>
              <a:rPr lang="zh-TW" altLang="en-US" sz="2400" dirty="0" smtClean="0">
                <a:solidFill>
                  <a:schemeClr val="tx1"/>
                </a:solidFill>
                <a:latin typeface="標楷體" panose="03000509000000000000" pitchFamily="65" charset="-120"/>
                <a:ea typeface="標楷體" panose="03000509000000000000" pitchFamily="65" charset="-120"/>
              </a:rPr>
              <a:t>個等級</a:t>
            </a:r>
            <a:endParaRPr lang="en-US" altLang="zh-TW" sz="2400" dirty="0" smtClean="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smtClean="0">
                <a:solidFill>
                  <a:schemeClr val="tx1"/>
                </a:solidFill>
                <a:latin typeface="標楷體" panose="03000509000000000000" pitchFamily="65" charset="-120"/>
                <a:ea typeface="標楷體" panose="03000509000000000000" pitchFamily="65" charset="-120"/>
              </a:rPr>
              <a:t>精熟</a:t>
            </a:r>
            <a:r>
              <a:rPr lang="en-US" altLang="zh-TW" sz="2400" dirty="0" smtClean="0">
                <a:solidFill>
                  <a:schemeClr val="tx1"/>
                </a:solidFill>
                <a:latin typeface="標楷體" panose="03000509000000000000" pitchFamily="65" charset="-120"/>
                <a:ea typeface="標楷體" panose="03000509000000000000" pitchFamily="65" charset="-120"/>
              </a:rPr>
              <a:t>(A)</a:t>
            </a:r>
            <a:r>
              <a:rPr lang="zh-TW" altLang="en-US" sz="2400" dirty="0" smtClean="0">
                <a:solidFill>
                  <a:schemeClr val="tx1"/>
                </a:solidFill>
                <a:latin typeface="標楷體" panose="03000509000000000000" pitchFamily="65" charset="-120"/>
                <a:ea typeface="標楷體" panose="03000509000000000000" pitchFamily="65" charset="-120"/>
              </a:rPr>
              <a:t>、基礎</a:t>
            </a:r>
            <a:r>
              <a:rPr lang="en-US" altLang="zh-TW" sz="2400" dirty="0" smtClean="0">
                <a:solidFill>
                  <a:schemeClr val="tx1"/>
                </a:solidFill>
                <a:latin typeface="標楷體" panose="03000509000000000000" pitchFamily="65" charset="-120"/>
                <a:ea typeface="標楷體" panose="03000509000000000000" pitchFamily="65" charset="-120"/>
              </a:rPr>
              <a:t>(B)</a:t>
            </a:r>
            <a:r>
              <a:rPr lang="zh-TW" altLang="en-US" sz="2400" dirty="0" smtClean="0">
                <a:solidFill>
                  <a:schemeClr val="tx1"/>
                </a:solidFill>
                <a:latin typeface="標楷體" panose="03000509000000000000" pitchFamily="65" charset="-120"/>
                <a:ea typeface="標楷體" panose="03000509000000000000" pitchFamily="65" charset="-120"/>
              </a:rPr>
              <a:t>、待加強</a:t>
            </a:r>
            <a:r>
              <a:rPr lang="en-US" altLang="zh-TW" sz="2400" dirty="0" smtClean="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smtClean="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smtClean="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smtClean="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r>
              <a:rPr lang="en-US" altLang="zh-TW" sz="2400" dirty="0" smtClean="0">
                <a:solidFill>
                  <a:schemeClr val="tx1"/>
                </a:solidFill>
                <a:latin typeface="標楷體" panose="03000509000000000000" pitchFamily="65" charset="-120"/>
                <a:ea typeface="標楷體" panose="03000509000000000000" pitchFamily="65" charset="-120"/>
              </a:rPr>
              <a:t>%)</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en-US" altLang="zh-TW" sz="2400" dirty="0" smtClean="0">
                <a:solidFill>
                  <a:schemeClr val="tx1"/>
                </a:solidFill>
                <a:latin typeface="標楷體" panose="03000509000000000000" pitchFamily="65" charset="-120"/>
                <a:ea typeface="標楷體" panose="03000509000000000000" pitchFamily="65" charset="-120"/>
              </a:rPr>
              <a:t>++(</a:t>
            </a:r>
            <a:r>
              <a:rPr lang="zh-TW" altLang="en-US" sz="2400" dirty="0" smtClean="0">
                <a:solidFill>
                  <a:schemeClr val="tx1"/>
                </a:solidFill>
                <a:latin typeface="標楷體" panose="03000509000000000000" pitchFamily="65" charset="-120"/>
                <a:ea typeface="標楷體" panose="03000509000000000000" pitchFamily="65" charset="-120"/>
              </a:rPr>
              <a:t>基礎</a:t>
            </a:r>
            <a:r>
              <a:rPr lang="zh-TW" altLang="zh-TW" sz="2400" dirty="0" smtClean="0">
                <a:solidFill>
                  <a:schemeClr val="tx1"/>
                </a:solidFill>
                <a:latin typeface="標楷體" panose="03000509000000000000" pitchFamily="65" charset="-120"/>
                <a:ea typeface="標楷體" panose="03000509000000000000" pitchFamily="65" charset="-120"/>
              </a:rPr>
              <a:t>等級</a:t>
            </a:r>
            <a:r>
              <a:rPr lang="zh-TW" altLang="zh-TW" sz="2400" dirty="0">
                <a:solidFill>
                  <a:schemeClr val="tx1"/>
                </a:solidFill>
                <a:latin typeface="標楷體" panose="03000509000000000000" pitchFamily="65" charset="-120"/>
                <a:ea typeface="標楷體" panose="03000509000000000000" pitchFamily="65" charset="-120"/>
              </a:rPr>
              <a:t>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smtClean="0">
                <a:solidFill>
                  <a:schemeClr val="tx1"/>
                </a:solidFill>
                <a:latin typeface="標楷體" panose="03000509000000000000" pitchFamily="65" charset="-120"/>
                <a:ea typeface="標楷體" panose="03000509000000000000" pitchFamily="65" charset="-120"/>
              </a:rPr>
              <a:t>、</a:t>
            </a:r>
            <a:r>
              <a:rPr lang="en-US" altLang="zh-TW" sz="2400" dirty="0" smtClean="0">
                <a:solidFill>
                  <a:schemeClr val="tx1"/>
                </a:solidFill>
                <a:latin typeface="標楷體" panose="03000509000000000000" pitchFamily="65" charset="-120"/>
                <a:ea typeface="標楷體" panose="03000509000000000000" pitchFamily="65" charset="-120"/>
              </a:rPr>
              <a:t>B+(</a:t>
            </a:r>
            <a:r>
              <a:rPr lang="zh-TW" altLang="en-US" sz="2400" dirty="0" smtClean="0">
                <a:solidFill>
                  <a:schemeClr val="tx1"/>
                </a:solidFill>
                <a:latin typeface="標楷體" panose="03000509000000000000" pitchFamily="65" charset="-120"/>
                <a:ea typeface="標楷體" panose="03000509000000000000" pitchFamily="65" charset="-120"/>
              </a:rPr>
              <a:t>基礎</a:t>
            </a:r>
            <a:r>
              <a:rPr lang="zh-TW" altLang="zh-TW" sz="2400" dirty="0" smtClean="0">
                <a:solidFill>
                  <a:schemeClr val="tx1"/>
                </a:solidFill>
                <a:latin typeface="標楷體" panose="03000509000000000000" pitchFamily="65" charset="-120"/>
                <a:ea typeface="標楷體" panose="03000509000000000000" pitchFamily="65" charset="-120"/>
              </a:rPr>
              <a:t>等級</a:t>
            </a:r>
            <a:r>
              <a:rPr lang="zh-TW" altLang="zh-TW" sz="2400" dirty="0">
                <a:solidFill>
                  <a:schemeClr val="tx1"/>
                </a:solidFill>
                <a:latin typeface="標楷體" panose="03000509000000000000" pitchFamily="65" charset="-120"/>
                <a:ea typeface="標楷體" panose="03000509000000000000" pitchFamily="65" charset="-120"/>
              </a:rPr>
              <a:t>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r>
              <a:rPr lang="en-US" altLang="zh-TW" sz="2400" dirty="0" smtClean="0">
                <a:solidFill>
                  <a:schemeClr val="tx1"/>
                </a:solidFill>
                <a:latin typeface="標楷體" panose="03000509000000000000" pitchFamily="65" charset="-120"/>
                <a:ea typeface="標楷體" panose="03000509000000000000" pitchFamily="65" charset="-120"/>
              </a:rPr>
              <a:t>%)</a:t>
            </a:r>
          </a:p>
          <a:p>
            <a:pPr lvl="1">
              <a:spcBef>
                <a:spcPct val="0"/>
              </a:spcBef>
            </a:pPr>
            <a:r>
              <a:rPr lang="zh-TW" altLang="en-US" sz="2400" dirty="0" smtClean="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zh-TW" altLang="en-US" sz="2800" dirty="0" smtClean="0">
                <a:solidFill>
                  <a:schemeClr val="tx1"/>
                </a:solidFill>
                <a:latin typeface="標楷體" panose="03000509000000000000" pitchFamily="65" charset="-120"/>
                <a:ea typeface="標楷體" panose="03000509000000000000" pitchFamily="65" charset="-120"/>
              </a:rPr>
              <a:t>考試違規之處理</a:t>
            </a:r>
            <a:endParaRPr lang="en-US" altLang="zh-TW" sz="2800" dirty="0" smtClean="0">
              <a:solidFill>
                <a:schemeClr val="tx1"/>
              </a:solidFill>
              <a:latin typeface="標楷體" panose="03000509000000000000" pitchFamily="65" charset="-120"/>
              <a:ea typeface="標楷體" panose="03000509000000000000" pitchFamily="65" charset="-120"/>
            </a:endParaRPr>
          </a:p>
          <a:p>
            <a:pPr lvl="1"/>
            <a:r>
              <a:rPr lang="zh-TW" altLang="en-US" sz="2400" dirty="0" smtClean="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dirty="0" smtClean="0">
                <a:solidFill>
                  <a:srgbClr val="FF0000"/>
                </a:solidFill>
                <a:latin typeface="標楷體" panose="03000509000000000000" pitchFamily="65" charset="-120"/>
                <a:ea typeface="標楷體" panose="03000509000000000000" pitchFamily="65" charset="-120"/>
              </a:rPr>
              <a:t>扣國中教育會考積分項之百分之一。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7EE3709-3A28-4670-A896-F6329E72D5E1}" type="slidenum">
              <a:rPr kumimoji="0" lang="zh-TW" altLang="en-US" smtClean="0">
                <a:solidFill>
                  <a:srgbClr val="FEFFFF"/>
                </a:solidFill>
                <a:latin typeface="Century Gothic" panose="020B0502020202020204" pitchFamily="34" charset="0"/>
              </a:rPr>
              <a:pPr/>
              <a:t>61</a:t>
            </a:fld>
            <a:endParaRPr kumimoji="0" lang="zh-TW" altLang="en-US" smtClean="0">
              <a:solidFill>
                <a:srgbClr val="FEFFFF"/>
              </a:solidFill>
              <a:latin typeface="Century Gothic" panose="020B0502020202020204" pitchFamily="34" charset="0"/>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a:t>
            </a:r>
            <a:r>
              <a:rPr lang="zh-TW" altLang="en-US" sz="3600" b="1" dirty="0" smtClean="0">
                <a:latin typeface="標楷體" panose="03000509000000000000" pitchFamily="65" charset="-120"/>
                <a:ea typeface="標楷體" panose="03000509000000000000" pitchFamily="65" charset="-120"/>
              </a:rPr>
              <a:t>會考成績的計算</a:t>
            </a:r>
            <a:endParaRPr lang="zh-TW" altLang="en-US" sz="36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46247290"/>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793998827"/>
              </p:ext>
            </p:extLst>
          </p:nvPr>
        </p:nvGraphicFramePr>
        <p:xfrm>
          <a:off x="2031926" y="1844826"/>
          <a:ext cx="8415580" cy="3991771"/>
        </p:xfrm>
        <a:graphic>
          <a:graphicData uri="http://schemas.openxmlformats.org/drawingml/2006/table">
            <a:tbl>
              <a:tblPr firstRow="1" bandRow="1">
                <a:tableStyleId>{21E4AEA4-8DFA-4A89-87EB-49C32662AFE0}</a:tableStyleId>
              </a:tblPr>
              <a:tblGrid>
                <a:gridCol w="2103895">
                  <a:extLst>
                    <a:ext uri="{9D8B030D-6E8A-4147-A177-3AD203B41FA5}">
                      <a16:colId xmlns:a16="http://schemas.microsoft.com/office/drawing/2014/main" val="20000"/>
                    </a:ext>
                  </a:extLst>
                </a:gridCol>
                <a:gridCol w="2103895">
                  <a:extLst>
                    <a:ext uri="{9D8B030D-6E8A-4147-A177-3AD203B41FA5}">
                      <a16:colId xmlns:a16="http://schemas.microsoft.com/office/drawing/2014/main" val="20001"/>
                    </a:ext>
                  </a:extLst>
                </a:gridCol>
                <a:gridCol w="2103895">
                  <a:extLst>
                    <a:ext uri="{9D8B030D-6E8A-4147-A177-3AD203B41FA5}">
                      <a16:colId xmlns:a16="http://schemas.microsoft.com/office/drawing/2014/main" val="20004"/>
                    </a:ext>
                  </a:extLst>
                </a:gridCol>
                <a:gridCol w="2103895">
                  <a:extLst>
                    <a:ext uri="{9D8B030D-6E8A-4147-A177-3AD203B41FA5}">
                      <a16:colId xmlns:a16="http://schemas.microsoft.com/office/drawing/2014/main" val="20005"/>
                    </a:ext>
                  </a:extLst>
                </a:gridCol>
              </a:tblGrid>
              <a:tr h="1236685">
                <a:tc>
                  <a:txBody>
                    <a:bodyPr/>
                    <a:lstStyle/>
                    <a:p>
                      <a:pPr marL="0" algn="ctr" defTabSz="342900" rtl="0" eaLnBrk="1" latinLnBrk="0" hangingPunct="1"/>
                      <a:r>
                        <a:rPr lang="zh-TW" altLang="en-US" sz="2800" b="1" kern="0" dirty="0" smtClean="0">
                          <a:solidFill>
                            <a:schemeClr val="lt1"/>
                          </a:solidFill>
                          <a:effectLst/>
                          <a:latin typeface="+mn-lt"/>
                          <a:ea typeface="+mn-ea"/>
                          <a:cs typeface="+mn-cs"/>
                        </a:rPr>
                        <a:t>等級</a:t>
                      </a:r>
                      <a:endParaRPr lang="zh-TW" altLang="en-US" sz="2800" b="1" kern="0" dirty="0">
                        <a:solidFill>
                          <a:schemeClr val="lt1"/>
                        </a:solidFill>
                        <a:effectLst/>
                        <a:latin typeface="+mn-lt"/>
                        <a:ea typeface="+mn-ea"/>
                        <a:cs typeface="+mn-cs"/>
                      </a:endParaRPr>
                    </a:p>
                  </a:txBody>
                  <a:tcPr marL="91448" marR="91448" marT="45738" marB="45738" anchor="ctr"/>
                </a:tc>
                <a:tc>
                  <a:txBody>
                    <a:bodyPr/>
                    <a:lstStyle/>
                    <a:p>
                      <a:pPr algn="ctr"/>
                      <a:r>
                        <a:rPr lang="zh-TW" altLang="zh-TW" sz="2800" kern="0" dirty="0" smtClean="0">
                          <a:effectLst/>
                        </a:rPr>
                        <a:t>國文</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tc>
                  <a:txBody>
                    <a:bodyPr/>
                    <a:lstStyle/>
                    <a:p>
                      <a:pPr marL="0" algn="ctr" defTabSz="914400" rtl="0" eaLnBrk="1" latinLnBrk="0" hangingPunct="1">
                        <a:spcAft>
                          <a:spcPts val="0"/>
                        </a:spcAft>
                      </a:pPr>
                      <a:r>
                        <a:rPr lang="zh-TW" altLang="zh-TW" sz="2800" kern="0" dirty="0" smtClean="0">
                          <a:effectLst/>
                        </a:rPr>
                        <a:t>社會</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tc>
                  <a:txBody>
                    <a:bodyPr/>
                    <a:lstStyle/>
                    <a:p>
                      <a:pPr marL="0" algn="ctr" defTabSz="914400" rtl="0" eaLnBrk="1" latinLnBrk="0" hangingPunct="1">
                        <a:spcAft>
                          <a:spcPts val="0"/>
                        </a:spcAft>
                      </a:pPr>
                      <a:r>
                        <a:rPr lang="zh-TW" altLang="zh-TW" sz="2800" kern="0" dirty="0" smtClean="0">
                          <a:effectLst/>
                        </a:rPr>
                        <a:t>自然</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extLst>
                  <a:ext uri="{0D108BD9-81ED-4DB2-BD59-A6C34878D82A}">
                    <a16:rowId xmlns:a16="http://schemas.microsoft.com/office/drawing/2014/main" val="10000"/>
                  </a:ext>
                </a:extLst>
              </a:tr>
              <a:tr h="897719">
                <a:tc>
                  <a:txBody>
                    <a:bodyPr/>
                    <a:lstStyle/>
                    <a:p>
                      <a:pPr algn="ctr">
                        <a:spcAft>
                          <a:spcPts val="0"/>
                        </a:spcAft>
                      </a:pPr>
                      <a:r>
                        <a:rPr lang="zh-TW" sz="3200" kern="0" dirty="0">
                          <a:effectLst/>
                        </a:rPr>
                        <a:t>精熟</a:t>
                      </a:r>
                      <a:endParaRPr lang="zh-TW" sz="32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spcAft>
                          <a:spcPts val="0"/>
                        </a:spcAft>
                      </a:pPr>
                      <a:r>
                        <a:rPr lang="en-US" sz="3200" kern="0" dirty="0" smtClean="0">
                          <a:effectLst/>
                          <a:latin typeface="Times New Roman" pitchFamily="18" charset="0"/>
                          <a:cs typeface="Times New Roman" pitchFamily="18" charset="0"/>
                        </a:rPr>
                        <a:t>4</a:t>
                      </a:r>
                      <a:r>
                        <a:rPr lang="en-US" altLang="zh-TW" sz="3200" kern="0" dirty="0" smtClean="0">
                          <a:effectLst/>
                          <a:latin typeface="Times New Roman" pitchFamily="18" charset="0"/>
                          <a:cs typeface="Times New Roman" pitchFamily="18" charset="0"/>
                        </a:rPr>
                        <a:t>0</a:t>
                      </a:r>
                      <a:r>
                        <a:rPr lang="en-US" sz="3200" kern="0" dirty="0" smtClean="0">
                          <a:effectLst/>
                          <a:latin typeface="Times New Roman" pitchFamily="18" charset="0"/>
                          <a:cs typeface="Times New Roman" pitchFamily="18" charset="0"/>
                        </a:rPr>
                        <a:t>-48</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3200" kern="0" dirty="0" smtClean="0">
                          <a:effectLst/>
                          <a:latin typeface="Times New Roman" pitchFamily="18" charset="0"/>
                          <a:cs typeface="Times New Roman" pitchFamily="18" charset="0"/>
                        </a:rPr>
                        <a:t>5</a:t>
                      </a:r>
                      <a:r>
                        <a:rPr lang="en-US" altLang="zh-TW" sz="3200" kern="0" dirty="0" smtClean="0">
                          <a:effectLst/>
                          <a:latin typeface="Times New Roman" pitchFamily="18" charset="0"/>
                          <a:cs typeface="Times New Roman" pitchFamily="18" charset="0"/>
                        </a:rPr>
                        <a:t>5</a:t>
                      </a:r>
                      <a:r>
                        <a:rPr lang="en-US" sz="3200" kern="0" dirty="0" smtClean="0">
                          <a:effectLst/>
                          <a:latin typeface="Times New Roman" pitchFamily="18" charset="0"/>
                          <a:cs typeface="Times New Roman" pitchFamily="18" charset="0"/>
                        </a:rPr>
                        <a:t>-63</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3200" kern="0" dirty="0" smtClean="0">
                          <a:effectLst/>
                          <a:latin typeface="Times New Roman" pitchFamily="18" charset="0"/>
                          <a:cs typeface="Times New Roman" pitchFamily="18" charset="0"/>
                        </a:rPr>
                        <a:t>4</a:t>
                      </a:r>
                      <a:r>
                        <a:rPr lang="en-US" altLang="zh-TW" sz="3200" kern="0" dirty="0" smtClean="0">
                          <a:effectLst/>
                          <a:latin typeface="Times New Roman" pitchFamily="18" charset="0"/>
                          <a:cs typeface="Times New Roman" pitchFamily="18" charset="0"/>
                        </a:rPr>
                        <a:t>6</a:t>
                      </a:r>
                      <a:r>
                        <a:rPr lang="en-US" sz="3200" kern="0" dirty="0" smtClean="0">
                          <a:effectLst/>
                          <a:latin typeface="Times New Roman" pitchFamily="18" charset="0"/>
                          <a:cs typeface="Times New Roman" pitchFamily="18" charset="0"/>
                        </a:rPr>
                        <a:t>-54</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extLst>
                  <a:ext uri="{0D108BD9-81ED-4DB2-BD59-A6C34878D82A}">
                    <a16:rowId xmlns:a16="http://schemas.microsoft.com/office/drawing/2014/main" val="10001"/>
                  </a:ext>
                </a:extLst>
              </a:tr>
              <a:tr h="897719">
                <a:tc>
                  <a:txBody>
                    <a:bodyPr/>
                    <a:lstStyle/>
                    <a:p>
                      <a:pPr algn="ctr">
                        <a:spcAft>
                          <a:spcPts val="0"/>
                        </a:spcAft>
                      </a:pPr>
                      <a:r>
                        <a:rPr lang="zh-TW" sz="3200" kern="0" dirty="0">
                          <a:effectLst/>
                        </a:rPr>
                        <a:t>基礎</a:t>
                      </a:r>
                      <a:endParaRPr lang="zh-TW" sz="32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spcAft>
                          <a:spcPts val="0"/>
                        </a:spcAft>
                      </a:pPr>
                      <a:r>
                        <a:rPr lang="en-US" sz="3200" kern="0" dirty="0" smtClean="0">
                          <a:effectLst/>
                          <a:latin typeface="Times New Roman" pitchFamily="18" charset="0"/>
                          <a:cs typeface="Times New Roman" pitchFamily="18" charset="0"/>
                        </a:rPr>
                        <a:t>20-</a:t>
                      </a:r>
                      <a:r>
                        <a:rPr lang="en-US" altLang="zh-TW" sz="3200" kern="0" dirty="0" smtClean="0">
                          <a:effectLst/>
                          <a:latin typeface="Times New Roman" pitchFamily="18" charset="0"/>
                          <a:cs typeface="Times New Roman" pitchFamily="18" charset="0"/>
                        </a:rPr>
                        <a:t>39</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3200" kern="0" dirty="0" smtClean="0">
                          <a:effectLst/>
                          <a:latin typeface="Times New Roman" pitchFamily="18" charset="0"/>
                          <a:cs typeface="Times New Roman" pitchFamily="18" charset="0"/>
                        </a:rPr>
                        <a:t>2</a:t>
                      </a:r>
                      <a:r>
                        <a:rPr lang="en-US" altLang="zh-TW" sz="3200" kern="0" dirty="0" smtClean="0">
                          <a:effectLst/>
                          <a:latin typeface="Times New Roman" pitchFamily="18" charset="0"/>
                          <a:cs typeface="Times New Roman" pitchFamily="18" charset="0"/>
                        </a:rPr>
                        <a:t>3</a:t>
                      </a:r>
                      <a:r>
                        <a:rPr lang="en-US" sz="3200" kern="0" dirty="0" smtClean="0">
                          <a:effectLst/>
                          <a:latin typeface="Times New Roman" pitchFamily="18" charset="0"/>
                          <a:cs typeface="Times New Roman" pitchFamily="18" charset="0"/>
                        </a:rPr>
                        <a:t>-5</a:t>
                      </a:r>
                      <a:r>
                        <a:rPr lang="en-US" altLang="zh-TW" sz="3200" kern="0" dirty="0" smtClean="0">
                          <a:effectLst/>
                          <a:latin typeface="Times New Roman" pitchFamily="18" charset="0"/>
                          <a:cs typeface="Times New Roman" pitchFamily="18" charset="0"/>
                        </a:rPr>
                        <a:t>4</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altLang="zh-TW" sz="3200" kern="0" dirty="0" smtClean="0">
                          <a:effectLst/>
                          <a:latin typeface="Times New Roman" pitchFamily="18" charset="0"/>
                          <a:cs typeface="Times New Roman" pitchFamily="18" charset="0"/>
                        </a:rPr>
                        <a:t>20</a:t>
                      </a:r>
                      <a:r>
                        <a:rPr lang="en-US" sz="3200" kern="0" dirty="0" smtClean="0">
                          <a:effectLst/>
                          <a:latin typeface="Times New Roman" pitchFamily="18" charset="0"/>
                          <a:cs typeface="Times New Roman" pitchFamily="18" charset="0"/>
                        </a:rPr>
                        <a:t>-4</a:t>
                      </a:r>
                      <a:r>
                        <a:rPr lang="en-US" altLang="zh-TW" sz="3200" kern="0" dirty="0" smtClean="0">
                          <a:effectLst/>
                          <a:latin typeface="Times New Roman" pitchFamily="18" charset="0"/>
                          <a:cs typeface="Times New Roman" pitchFamily="18" charset="0"/>
                        </a:rPr>
                        <a:t>5</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extLst>
                  <a:ext uri="{0D108BD9-81ED-4DB2-BD59-A6C34878D82A}">
                    <a16:rowId xmlns:a16="http://schemas.microsoft.com/office/drawing/2014/main" val="10002"/>
                  </a:ext>
                </a:extLst>
              </a:tr>
              <a:tr h="959648">
                <a:tc>
                  <a:txBody>
                    <a:bodyPr/>
                    <a:lstStyle/>
                    <a:p>
                      <a:pPr algn="ctr">
                        <a:spcAft>
                          <a:spcPts val="0"/>
                        </a:spcAft>
                      </a:pPr>
                      <a:r>
                        <a:rPr lang="zh-TW" sz="3200" kern="0" dirty="0">
                          <a:effectLst/>
                        </a:rPr>
                        <a:t>待加強</a:t>
                      </a:r>
                      <a:endParaRPr lang="zh-TW" sz="32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r>
                        <a:rPr lang="en-US" altLang="zh-TW" sz="3200" kern="0" dirty="0" smtClean="0">
                          <a:effectLst/>
                          <a:latin typeface="Times New Roman" pitchFamily="18" charset="0"/>
                          <a:cs typeface="Times New Roman" pitchFamily="18" charset="0"/>
                        </a:rPr>
                        <a:t> 0-19</a:t>
                      </a:r>
                      <a:endParaRPr lang="zh-TW" altLang="en-US" sz="3200" kern="0" dirty="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kern="0" dirty="0" smtClean="0">
                          <a:effectLst/>
                          <a:latin typeface="Times New Roman" pitchFamily="18" charset="0"/>
                          <a:cs typeface="Times New Roman" pitchFamily="18" charset="0"/>
                        </a:rPr>
                        <a:t> 0-22</a:t>
                      </a:r>
                      <a:endParaRPr lang="zh-TW" altLang="zh-TW" sz="3200" kern="0" dirty="0" smtClean="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kern="0" dirty="0" smtClean="0">
                          <a:effectLst/>
                          <a:latin typeface="Times New Roman" pitchFamily="18" charset="0"/>
                          <a:cs typeface="Times New Roman" pitchFamily="18" charset="0"/>
                        </a:rPr>
                        <a:t> 0-19</a:t>
                      </a:r>
                      <a:endParaRPr lang="zh-TW" altLang="zh-TW" sz="3200" kern="0" dirty="0" smtClean="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extLst>
                  <a:ext uri="{0D108BD9-81ED-4DB2-BD59-A6C34878D82A}">
                    <a16:rowId xmlns:a16="http://schemas.microsoft.com/office/drawing/2014/main" val="10003"/>
                  </a:ext>
                </a:extLst>
              </a:tr>
            </a:tbl>
          </a:graphicData>
        </a:graphic>
      </p:graphicFrame>
      <p:sp>
        <p:nvSpPr>
          <p:cNvPr id="6" name="Titre 1"/>
          <p:cNvSpPr txBox="1">
            <a:spLocks/>
          </p:cNvSpPr>
          <p:nvPr/>
        </p:nvSpPr>
        <p:spPr bwMode="auto">
          <a:xfrm>
            <a:off x="1646734" y="398462"/>
            <a:ext cx="74888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r>
              <a:rPr lang="en-US" altLang="zh-TW" sz="3600" b="1" dirty="0" smtClean="0">
                <a:solidFill>
                  <a:srgbClr val="262626"/>
                </a:solidFill>
                <a:latin typeface="標楷體" panose="03000509000000000000" pitchFamily="65" charset="-120"/>
                <a:ea typeface="標楷體" panose="03000509000000000000" pitchFamily="65" charset="-120"/>
                <a:cs typeface="微軟正黑體"/>
              </a:rPr>
              <a:t>107</a:t>
            </a:r>
            <a:r>
              <a:rPr lang="zh-TW" altLang="en-US" sz="3600" b="1" dirty="0" smtClean="0">
                <a:solidFill>
                  <a:srgbClr val="262626"/>
                </a:solidFill>
                <a:latin typeface="標楷體" panose="03000509000000000000" pitchFamily="65" charset="-120"/>
                <a:ea typeface="標楷體" panose="03000509000000000000" pitchFamily="65" charset="-120"/>
                <a:cs typeface="微軟正黑體"/>
              </a:rPr>
              <a:t>年教育會考</a:t>
            </a:r>
            <a:r>
              <a:rPr lang="zh-TW" altLang="en-US" sz="3600" b="1" dirty="0">
                <a:solidFill>
                  <a:srgbClr val="262626"/>
                </a:solidFill>
                <a:latin typeface="標楷體" panose="03000509000000000000" pitchFamily="65" charset="-120"/>
                <a:ea typeface="標楷體" panose="03000509000000000000" pitchFamily="65" charset="-120"/>
                <a:cs typeface="微軟正黑體"/>
              </a:rPr>
              <a:t>各科標準設定結果</a:t>
            </a:r>
          </a:p>
        </p:txBody>
      </p:sp>
      <p:sp>
        <p:nvSpPr>
          <p:cNvPr id="5" name="投影片編號版面配置區 4"/>
          <p:cNvSpPr>
            <a:spLocks noGrp="1"/>
          </p:cNvSpPr>
          <p:nvPr>
            <p:ph type="sldNum" sz="quarter" idx="4294967295"/>
          </p:nvPr>
        </p:nvSpPr>
        <p:spPr/>
        <p:txBody>
          <a:bodyPr/>
          <a:lstStyle/>
          <a:p>
            <a:fld id="{1C6E4CFB-D5C7-44F8-8B47-D3E0F5D904E7}" type="slidenum">
              <a:rPr lang="zh-TW" altLang="en-US" smtClean="0"/>
              <a:pPr/>
              <a:t>62</a:t>
            </a:fld>
            <a:endParaRPr lang="zh-TW" altLang="en-US"/>
          </a:p>
        </p:txBody>
      </p:sp>
    </p:spTree>
    <p:extLst>
      <p:ext uri="{BB962C8B-B14F-4D97-AF65-F5344CB8AC3E}">
        <p14:creationId xmlns:p14="http://schemas.microsoft.com/office/powerpoint/2010/main" val="31334719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2063553" y="512080"/>
            <a:ext cx="6985198" cy="640445"/>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年會考各科三等級及四標示</a:t>
            </a:r>
          </a:p>
        </p:txBody>
      </p:sp>
      <p:graphicFrame>
        <p:nvGraphicFramePr>
          <p:cNvPr id="5" name="表格 4"/>
          <p:cNvGraphicFramePr>
            <a:graphicFrameLocks noGrp="1"/>
          </p:cNvGraphicFramePr>
          <p:nvPr>
            <p:extLst/>
          </p:nvPr>
        </p:nvGraphicFramePr>
        <p:xfrm>
          <a:off x="2063552" y="1412777"/>
          <a:ext cx="8223450" cy="4949922"/>
        </p:xfrm>
        <a:graphic>
          <a:graphicData uri="http://schemas.openxmlformats.org/drawingml/2006/table">
            <a:tbl>
              <a:tblPr firstRow="1" firstCol="1" bandRow="1">
                <a:tableStyleId>{21E4AEA4-8DFA-4A89-87EB-49C32662AFE0}</a:tableStyleId>
              </a:tblPr>
              <a:tblGrid>
                <a:gridCol w="1027931">
                  <a:extLst>
                    <a:ext uri="{9D8B030D-6E8A-4147-A177-3AD203B41FA5}">
                      <a16:colId xmlns:a16="http://schemas.microsoft.com/office/drawing/2014/main" val="20000"/>
                    </a:ext>
                  </a:extLst>
                </a:gridCol>
                <a:gridCol w="881083">
                  <a:extLst>
                    <a:ext uri="{9D8B030D-6E8A-4147-A177-3AD203B41FA5}">
                      <a16:colId xmlns:a16="http://schemas.microsoft.com/office/drawing/2014/main" val="20001"/>
                    </a:ext>
                  </a:extLst>
                </a:gridCol>
                <a:gridCol w="1052406">
                  <a:extLst>
                    <a:ext uri="{9D8B030D-6E8A-4147-A177-3AD203B41FA5}">
                      <a16:colId xmlns:a16="http://schemas.microsoft.com/office/drawing/2014/main" val="20002"/>
                    </a:ext>
                  </a:extLst>
                </a:gridCol>
                <a:gridCol w="1052406">
                  <a:extLst>
                    <a:ext uri="{9D8B030D-6E8A-4147-A177-3AD203B41FA5}">
                      <a16:colId xmlns:a16="http://schemas.microsoft.com/office/drawing/2014/main" val="20003"/>
                    </a:ext>
                  </a:extLst>
                </a:gridCol>
                <a:gridCol w="1052406">
                  <a:extLst>
                    <a:ext uri="{9D8B030D-6E8A-4147-A177-3AD203B41FA5}">
                      <a16:colId xmlns:a16="http://schemas.microsoft.com/office/drawing/2014/main" val="20004"/>
                    </a:ext>
                  </a:extLst>
                </a:gridCol>
                <a:gridCol w="1052406">
                  <a:extLst>
                    <a:ext uri="{9D8B030D-6E8A-4147-A177-3AD203B41FA5}">
                      <a16:colId xmlns:a16="http://schemas.microsoft.com/office/drawing/2014/main" val="20005"/>
                    </a:ext>
                  </a:extLst>
                </a:gridCol>
                <a:gridCol w="1052406">
                  <a:extLst>
                    <a:ext uri="{9D8B030D-6E8A-4147-A177-3AD203B41FA5}">
                      <a16:colId xmlns:a16="http://schemas.microsoft.com/office/drawing/2014/main" val="20006"/>
                    </a:ext>
                  </a:extLst>
                </a:gridCol>
                <a:gridCol w="1052406">
                  <a:extLst>
                    <a:ext uri="{9D8B030D-6E8A-4147-A177-3AD203B41FA5}">
                      <a16:colId xmlns:a16="http://schemas.microsoft.com/office/drawing/2014/main" val="20007"/>
                    </a:ext>
                  </a:extLst>
                </a:gridCol>
              </a:tblGrid>
              <a:tr h="721818">
                <a:tc gridSpan="2">
                  <a:txBody>
                    <a:bodyPr/>
                    <a:lstStyle/>
                    <a:p>
                      <a:pPr algn="ctr">
                        <a:spcAft>
                          <a:spcPts val="0"/>
                        </a:spcAft>
                      </a:pPr>
                      <a:r>
                        <a:rPr lang="zh-TW" altLang="en-US" sz="2400" kern="0" dirty="0" smtClean="0">
                          <a:effectLst/>
                        </a:rPr>
                        <a:t>等級</a:t>
                      </a:r>
                      <a:endParaRPr lang="zh-TW" alt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國文</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社會</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自然</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0"/>
                  </a:ext>
                </a:extLst>
              </a:tr>
              <a:tr h="553557">
                <a:tc rowSpan="3">
                  <a:txBody>
                    <a:bodyPr/>
                    <a:lstStyle/>
                    <a:p>
                      <a:pPr algn="ctr">
                        <a:spcAft>
                          <a:spcPts val="0"/>
                        </a:spcAft>
                      </a:pPr>
                      <a:r>
                        <a:rPr lang="zh-TW" sz="2400" kern="0" dirty="0">
                          <a:effectLst/>
                        </a:rPr>
                        <a:t>精熟</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smtClean="0">
                          <a:effectLst/>
                          <a:latin typeface="Times New Roman" pitchFamily="18" charset="0"/>
                          <a:cs typeface="Times New Roman" pitchFamily="18" charset="0"/>
                        </a:rPr>
                        <a:t>  A</a:t>
                      </a:r>
                      <a:r>
                        <a:rPr lang="en-US" sz="2500" kern="0" dirty="0">
                          <a:effectLst/>
                          <a:latin typeface="Times New Roman" pitchFamily="18" charset="0"/>
                          <a:cs typeface="Times New Roman" pitchFamily="18" charset="0"/>
                        </a:rPr>
                        <a:t>++</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40-48</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44-48</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55-63</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61-63</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46-54</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52-54</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1"/>
                  </a:ext>
                </a:extLst>
              </a:tr>
              <a:tr h="553557">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A</a:t>
                      </a:r>
                      <a:r>
                        <a:rPr lang="en-US" sz="2500" kern="0" dirty="0">
                          <a:effectLst/>
                          <a:latin typeface="Times New Roman" pitchFamily="18" charset="0"/>
                          <a:cs typeface="Times New Roman" pitchFamily="18" charset="0"/>
                        </a:rPr>
                        <a:t>+</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42-43</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59-60</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50-51</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2"/>
                  </a:ext>
                </a:extLst>
              </a:tr>
              <a:tr h="553557">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A</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40-41</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55-58</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46-49</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3"/>
                  </a:ext>
                </a:extLst>
              </a:tr>
              <a:tr h="553557">
                <a:tc rowSpan="3">
                  <a:txBody>
                    <a:bodyPr/>
                    <a:lstStyle/>
                    <a:p>
                      <a:pPr algn="ctr">
                        <a:spcAft>
                          <a:spcPts val="0"/>
                        </a:spcAft>
                      </a:pPr>
                      <a:r>
                        <a:rPr lang="zh-TW" sz="2400" kern="0" dirty="0">
                          <a:effectLst/>
                        </a:rPr>
                        <a:t>基礎</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smtClean="0">
                          <a:effectLst/>
                          <a:latin typeface="Times New Roman" pitchFamily="18" charset="0"/>
                          <a:cs typeface="Times New Roman" pitchFamily="18" charset="0"/>
                        </a:rPr>
                        <a:t>  B</a:t>
                      </a:r>
                      <a:r>
                        <a:rPr lang="en-US" sz="2500" kern="0" dirty="0">
                          <a:effectLst/>
                          <a:latin typeface="Times New Roman" pitchFamily="18" charset="0"/>
                          <a:cs typeface="Times New Roman" pitchFamily="18" charset="0"/>
                        </a:rPr>
                        <a:t>++</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20-39</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35-39</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23-54</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46-54</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20-45</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37-45</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4"/>
                  </a:ext>
                </a:extLst>
              </a:tr>
              <a:tr h="553557">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B</a:t>
                      </a:r>
                      <a:r>
                        <a:rPr lang="en-US" sz="2500" kern="0" dirty="0">
                          <a:effectLst/>
                          <a:latin typeface="Times New Roman" pitchFamily="18" charset="0"/>
                          <a:cs typeface="Times New Roman" pitchFamily="18" charset="0"/>
                        </a:rPr>
                        <a:t>+</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31-34</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37-45</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29-36</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5"/>
                  </a:ext>
                </a:extLst>
              </a:tr>
              <a:tr h="553557">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B</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20-30</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23-36</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20-28</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6"/>
                  </a:ext>
                </a:extLst>
              </a:tr>
              <a:tr h="906762">
                <a:tc>
                  <a:txBody>
                    <a:bodyPr/>
                    <a:lstStyle/>
                    <a:p>
                      <a:pPr algn="ctr">
                        <a:spcAft>
                          <a:spcPts val="0"/>
                        </a:spcAft>
                      </a:pPr>
                      <a:r>
                        <a:rPr lang="zh-TW" sz="2400" kern="0" dirty="0">
                          <a:effectLst/>
                        </a:rPr>
                        <a:t>待加強</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smtClean="0">
                          <a:effectLst/>
                          <a:latin typeface="Times New Roman" pitchFamily="18" charset="0"/>
                          <a:cs typeface="Times New Roman" pitchFamily="18" charset="0"/>
                        </a:rPr>
                        <a:t>  C</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ctr">
                        <a:spcAft>
                          <a:spcPts val="0"/>
                        </a:spcAft>
                      </a:pPr>
                      <a:r>
                        <a:rPr lang="en-US" sz="2500" kern="0" dirty="0" smtClean="0">
                          <a:effectLst/>
                          <a:latin typeface="Times New Roman" pitchFamily="18" charset="0"/>
                          <a:cs typeface="Times New Roman" pitchFamily="18" charset="0"/>
                        </a:rPr>
                        <a:t>0-19</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tc gridSpan="2">
                  <a:txBody>
                    <a:bodyPr/>
                    <a:lstStyle/>
                    <a:p>
                      <a:pPr algn="ctr">
                        <a:spcAft>
                          <a:spcPts val="0"/>
                        </a:spcAft>
                      </a:pPr>
                      <a:r>
                        <a:rPr lang="en-US" sz="2500" kern="0" dirty="0" smtClean="0">
                          <a:effectLst/>
                          <a:latin typeface="Times New Roman" pitchFamily="18" charset="0"/>
                          <a:cs typeface="Times New Roman" pitchFamily="18" charset="0"/>
                        </a:rPr>
                        <a:t>0-2</a:t>
                      </a:r>
                      <a:r>
                        <a:rPr lang="en-US" altLang="zh-TW" sz="2500" kern="0" dirty="0" smtClean="0">
                          <a:effectLst/>
                          <a:latin typeface="Times New Roman" pitchFamily="18" charset="0"/>
                          <a:cs typeface="Times New Roman" pitchFamily="18" charset="0"/>
                        </a:rPr>
                        <a:t>2</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tc gridSpan="2">
                  <a:txBody>
                    <a:bodyPr/>
                    <a:lstStyle/>
                    <a:p>
                      <a:pPr algn="ctr">
                        <a:spcAft>
                          <a:spcPts val="0"/>
                        </a:spcAft>
                      </a:pPr>
                      <a:r>
                        <a:rPr lang="en-US" sz="2500" kern="0" dirty="0" smtClean="0">
                          <a:effectLst/>
                          <a:latin typeface="Times New Roman" pitchFamily="18" charset="0"/>
                          <a:cs typeface="Times New Roman" pitchFamily="18" charset="0"/>
                        </a:rPr>
                        <a:t>0-1</a:t>
                      </a:r>
                      <a:r>
                        <a:rPr lang="en-US" altLang="zh-TW" sz="2500" kern="0" dirty="0" smtClean="0">
                          <a:effectLst/>
                          <a:latin typeface="Times New Roman" pitchFamily="18" charset="0"/>
                          <a:cs typeface="Times New Roman" pitchFamily="18" charset="0"/>
                        </a:rPr>
                        <a:t>9</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4" name="投影片編號版面配置區 3"/>
          <p:cNvSpPr>
            <a:spLocks noGrp="1"/>
          </p:cNvSpPr>
          <p:nvPr>
            <p:ph type="sldNum" sz="quarter" idx="4294967295"/>
          </p:nvPr>
        </p:nvSpPr>
        <p:spPr/>
        <p:txBody>
          <a:bodyPr/>
          <a:lstStyle/>
          <a:p>
            <a:fld id="{1C6E4CFB-D5C7-44F8-8B47-D3E0F5D904E7}" type="slidenum">
              <a:rPr lang="zh-TW" altLang="en-US" smtClean="0"/>
              <a:pPr/>
              <a:t>63</a:t>
            </a:fld>
            <a:endParaRPr lang="zh-TW" altLang="en-US"/>
          </a:p>
        </p:txBody>
      </p:sp>
    </p:spTree>
    <p:extLst>
      <p:ext uri="{BB962C8B-B14F-4D97-AF65-F5344CB8AC3E}">
        <p14:creationId xmlns:p14="http://schemas.microsoft.com/office/powerpoint/2010/main" val="9154555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309269" y="384564"/>
            <a:ext cx="6491832" cy="1348986"/>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a:t>
            </a:r>
            <a:r>
              <a:rPr kumimoji="1" lang="zh-TW" altLang="zh-TW" sz="3600" b="1" kern="0" dirty="0">
                <a:solidFill>
                  <a:schemeClr val="tx1"/>
                </a:solidFill>
                <a:latin typeface="標楷體" pitchFamily="65" charset="-120"/>
                <a:ea typeface="標楷體" pitchFamily="65" charset="-120"/>
                <a:cs typeface="+mj-cs"/>
              </a:rPr>
              <a:t>英語</a:t>
            </a:r>
            <a:r>
              <a:rPr kumimoji="1" lang="zh-TW" altLang="zh-TW" sz="3600" b="1" kern="0" dirty="0" smtClean="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閱讀與聽力答對題數對應能力等級對照表 </a:t>
            </a:r>
            <a:r>
              <a:rPr lang="zh-TW" altLang="en-US" sz="3600" dirty="0"/>
              <a:t/>
            </a:r>
            <a:br>
              <a:rPr lang="zh-TW" altLang="en-US" sz="3600" dirty="0"/>
            </a:br>
            <a:endParaRPr kumimoji="1" lang="zh-TW" altLang="en-US" sz="3600" b="1" kern="0" dirty="0">
              <a:solidFill>
                <a:schemeClr val="tx1"/>
              </a:solidFill>
              <a:latin typeface="標楷體" pitchFamily="65" charset="-120"/>
              <a:ea typeface="標楷體" pitchFamily="65" charset="-120"/>
              <a:cs typeface="+mj-cs"/>
            </a:endParaRP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smtClean="0">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smtClean="0">
              <a:latin typeface="微軟正黑體" pitchFamily="34" charset="-120"/>
              <a:ea typeface="微軟正黑體" pitchFamily="34" charset="-120"/>
            </a:endParaRPr>
          </a:p>
        </p:txBody>
      </p:sp>
      <p:sp>
        <p:nvSpPr>
          <p:cNvPr id="6" name="投影片編號版面配置區 5"/>
          <p:cNvSpPr>
            <a:spLocks noGrp="1"/>
          </p:cNvSpPr>
          <p:nvPr>
            <p:ph type="sldNum" sz="quarter" idx="4294967295"/>
          </p:nvPr>
        </p:nvSpPr>
        <p:spPr/>
        <p:txBody>
          <a:bodyPr/>
          <a:lstStyle/>
          <a:p>
            <a:fld id="{1C6E4CFB-D5C7-44F8-8B47-D3E0F5D904E7}" type="slidenum">
              <a:rPr lang="zh-TW" altLang="en-US" smtClean="0"/>
              <a:pPr/>
              <a:t>64</a:t>
            </a:fld>
            <a:endParaRPr lang="zh-TW" altLang="en-US"/>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909" y="2047263"/>
            <a:ext cx="7116482" cy="3687047"/>
          </a:xfrm>
          <a:prstGeom prst="rect">
            <a:avLst/>
          </a:prstGeom>
        </p:spPr>
      </p:pic>
    </p:spTree>
    <p:extLst>
      <p:ext uri="{BB962C8B-B14F-4D97-AF65-F5344CB8AC3E}">
        <p14:creationId xmlns:p14="http://schemas.microsoft.com/office/powerpoint/2010/main" val="29705805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65</a:t>
            </a:fld>
            <a:endParaRPr lang="zh-TW" altLang="en-US"/>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8229600" cy="4781550"/>
          </a:xfrm>
        </p:spPr>
        <p:txBody>
          <a:bodyPr/>
          <a:lstStyle/>
          <a:p>
            <a:endParaRPr lang="en-US" altLang="zh-TW" sz="800" dirty="0">
              <a:latin typeface="+mn-ea"/>
            </a:endParaRPr>
          </a:p>
          <a:p>
            <a:pPr>
              <a:buFont typeface="Wingdings" pitchFamily="2" charset="2"/>
              <a:buChar char="u"/>
            </a:pPr>
            <a:r>
              <a:rPr lang="zh-TW" altLang="zh-TW" sz="2400" dirty="0" smtClean="0">
                <a:latin typeface="+mn-ea"/>
                <a:ea typeface="+mn-ea"/>
              </a:rPr>
              <a:t>加權比重</a:t>
            </a:r>
            <a:r>
              <a:rPr lang="zh-TW" altLang="en-US" sz="2400" dirty="0" smtClean="0">
                <a:latin typeface="+mn-ea"/>
                <a:ea typeface="+mn-ea"/>
              </a:rPr>
              <a:t>：</a:t>
            </a:r>
            <a:r>
              <a:rPr lang="zh-TW" altLang="zh-TW" sz="2400" dirty="0" smtClean="0">
                <a:latin typeface="Times New Roman" pitchFamily="18" charset="0"/>
                <a:ea typeface="+mn-ea"/>
                <a:cs typeface="Times New Roman" pitchFamily="18" charset="0"/>
              </a:rPr>
              <a:t>聽力占</a:t>
            </a:r>
            <a:r>
              <a:rPr lang="en-US" altLang="zh-TW" sz="2400" dirty="0" smtClean="0">
                <a:latin typeface="Times New Roman" pitchFamily="18" charset="0"/>
                <a:ea typeface="+mn-ea"/>
                <a:cs typeface="Times New Roman" pitchFamily="18" charset="0"/>
              </a:rPr>
              <a:t>20</a:t>
            </a:r>
            <a:r>
              <a:rPr lang="zh-TW" altLang="zh-TW" sz="2400" dirty="0" smtClean="0">
                <a:latin typeface="Times New Roman" pitchFamily="18" charset="0"/>
                <a:ea typeface="+mn-ea"/>
                <a:cs typeface="Times New Roman" pitchFamily="18" charset="0"/>
              </a:rPr>
              <a:t>％，閱讀占</a:t>
            </a:r>
            <a:r>
              <a:rPr lang="en-US" altLang="zh-TW" sz="2400" dirty="0" smtClean="0">
                <a:latin typeface="Times New Roman" pitchFamily="18" charset="0"/>
                <a:ea typeface="+mn-ea"/>
                <a:cs typeface="Times New Roman" pitchFamily="18" charset="0"/>
              </a:rPr>
              <a:t>80</a:t>
            </a:r>
            <a:r>
              <a:rPr lang="zh-TW" altLang="zh-TW" sz="2400" dirty="0" smtClean="0">
                <a:latin typeface="Times New Roman" pitchFamily="18" charset="0"/>
                <a:ea typeface="+mn-ea"/>
                <a:cs typeface="Times New Roman" pitchFamily="18" charset="0"/>
              </a:rPr>
              <a:t>％</a:t>
            </a:r>
            <a:endParaRPr lang="en-US" altLang="zh-TW" sz="2400" dirty="0" smtClean="0">
              <a:latin typeface="Times New Roman" pitchFamily="18" charset="0"/>
              <a:ea typeface="+mn-ea"/>
              <a:cs typeface="Times New Roman" pitchFamily="18" charset="0"/>
            </a:endParaRPr>
          </a:p>
          <a:p>
            <a:pPr>
              <a:buFontTx/>
              <a:buNone/>
            </a:pPr>
            <a:endParaRPr lang="en-US" altLang="zh-TW" dirty="0" smtClean="0">
              <a:latin typeface="+mn-ea"/>
              <a:ea typeface="+mn-ea"/>
            </a:endParaRPr>
          </a:p>
          <a:p>
            <a:pPr>
              <a:buFontTx/>
              <a:buNone/>
            </a:pPr>
            <a:endParaRPr lang="en-US" altLang="zh-TW" dirty="0" smtClean="0">
              <a:latin typeface="+mn-ea"/>
              <a:ea typeface="+mn-ea"/>
            </a:endParaRPr>
          </a:p>
          <a:p>
            <a:pPr>
              <a:buFontTx/>
              <a:buNone/>
            </a:pPr>
            <a:endParaRPr lang="en-US" altLang="zh-TW" dirty="0" smtClean="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extLst/>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110648" name="方程式" r:id="rId3" imgW="3340100" imgH="635000" progId="Equation.3">
                  <p:embed/>
                </p:oleObj>
              </mc:Choice>
              <mc:Fallback>
                <p:oleObj name="方程式" r:id="rId3" imgW="3340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nvPr>
        </p:nvGraphicFramePr>
        <p:xfrm>
          <a:off x="2172396" y="3379316"/>
          <a:ext cx="8326437" cy="1993900"/>
        </p:xfrm>
        <a:graphic>
          <a:graphicData uri="http://schemas.openxmlformats.org/presentationml/2006/ole">
            <mc:AlternateContent xmlns:mc="http://schemas.openxmlformats.org/markup-compatibility/2006">
              <mc:Choice xmlns:v="urn:schemas-microsoft-com:vml" Requires="v">
                <p:oleObj spid="_x0000_s110649" name="方程式" r:id="rId5" imgW="3479760" imgH="850680" progId="Equation.3">
                  <p:embed/>
                </p:oleObj>
              </mc:Choice>
              <mc:Fallback>
                <p:oleObj name="方程式" r:id="rId5" imgW="3479760" imgH="850680" progId="Equation.3">
                  <p:embed/>
                  <p:pic>
                    <p:nvPicPr>
                      <p:cNvPr id="8" name="Object 3"/>
                      <p:cNvPicPr>
                        <a:picLocks noChangeAspect="1" noChangeArrowheads="1"/>
                      </p:cNvPicPr>
                      <p:nvPr/>
                    </p:nvPicPr>
                    <p:blipFill>
                      <a:blip r:embed="rId6"/>
                      <a:srcRect/>
                      <a:stretch>
                        <a:fillRect/>
                      </a:stretch>
                    </p:blipFill>
                    <p:spPr bwMode="auto">
                      <a:xfrm>
                        <a:off x="2172396" y="3379316"/>
                        <a:ext cx="8326437"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200" dirty="0">
                <a:solidFill>
                  <a:srgbClr val="0000FF"/>
                </a:solidFill>
                <a:latin typeface="+mn-ea"/>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355600">
                <a:buFont typeface="Arial" pitchFamily="34" charset="0"/>
                <a:buChar char="•"/>
                <a:defRPr/>
              </a:pPr>
              <a:r>
                <a:rPr lang="zh-TW" altLang="en-US" sz="2600" dirty="0">
                  <a:solidFill>
                    <a:srgbClr val="0000FF"/>
                  </a:solidFill>
                  <a:latin typeface="+mn-ea"/>
                </a:rPr>
                <a:t>是精熟、基礎還是待加強</a:t>
              </a:r>
              <a:r>
                <a:rPr lang="en-US" altLang="zh-TW" sz="2600" dirty="0">
                  <a:solidFill>
                    <a:srgbClr val="0000FF"/>
                  </a:solidFill>
                  <a:latin typeface="+mn-ea"/>
                </a:rPr>
                <a:t>?</a:t>
              </a:r>
            </a:p>
            <a:p>
              <a:pPr marL="355600" indent="-355600">
                <a:buFont typeface="Arial" pitchFamily="34" charset="0"/>
                <a:buChar char="•"/>
                <a:defRPr/>
              </a:pPr>
              <a:r>
                <a:rPr lang="zh-TW" altLang="en-US" sz="2600" dirty="0">
                  <a:solidFill>
                    <a:srgbClr val="0000FF"/>
                  </a:solidFill>
                  <a:latin typeface="+mn-ea"/>
                </a:rPr>
                <a:t>如果是精熟或基礎，又是哪個標示</a:t>
              </a:r>
              <a:r>
                <a:rPr lang="en-US" altLang="zh-TW" sz="2800" dirty="0">
                  <a:solidFill>
                    <a:srgbClr val="0000FF"/>
                  </a:solidFill>
                  <a:latin typeface="+mn-ea"/>
                </a:rPr>
                <a:t>?</a:t>
              </a:r>
              <a:endParaRPr lang="zh-TW" altLang="en-US" sz="2800" dirty="0">
                <a:solidFill>
                  <a:srgbClr val="0000FF"/>
                </a:solidFill>
                <a:latin typeface="+mn-ea"/>
              </a:endParaRPr>
            </a:p>
          </p:txBody>
        </p:sp>
      </p:grpSp>
    </p:spTree>
    <p:extLst>
      <p:ext uri="{BB962C8B-B14F-4D97-AF65-F5344CB8AC3E}">
        <p14:creationId xmlns:p14="http://schemas.microsoft.com/office/powerpoint/2010/main" val="23670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107308" y="533042"/>
            <a:ext cx="8229600" cy="1143000"/>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smtClean="0">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smtClean="0">
              <a:latin typeface="微軟正黑體" pitchFamily="34" charset="-120"/>
              <a:ea typeface="微軟正黑體" pitchFamily="34" charset="-120"/>
            </a:endParaRPr>
          </a:p>
        </p:txBody>
      </p:sp>
      <p:graphicFrame>
        <p:nvGraphicFramePr>
          <p:cNvPr id="2" name="表格 1"/>
          <p:cNvGraphicFramePr>
            <a:graphicFrameLocks noGrp="1"/>
          </p:cNvGraphicFramePr>
          <p:nvPr>
            <p:extLst/>
          </p:nvPr>
        </p:nvGraphicFramePr>
        <p:xfrm>
          <a:off x="2222075" y="1500935"/>
          <a:ext cx="7488832" cy="4205722"/>
        </p:xfrm>
        <a:graphic>
          <a:graphicData uri="http://schemas.openxmlformats.org/drawingml/2006/table">
            <a:tbl>
              <a:tblPr firstRow="1" firstCol="1" bandRow="1">
                <a:tableStyleId>{21E4AEA4-8DFA-4A89-87EB-49C32662AFE0}</a:tableStyleId>
              </a:tblPr>
              <a:tblGrid>
                <a:gridCol w="1255377">
                  <a:extLst>
                    <a:ext uri="{9D8B030D-6E8A-4147-A177-3AD203B41FA5}">
                      <a16:colId xmlns:a16="http://schemas.microsoft.com/office/drawing/2014/main" val="20000"/>
                    </a:ext>
                  </a:extLst>
                </a:gridCol>
                <a:gridCol w="1433001">
                  <a:extLst>
                    <a:ext uri="{9D8B030D-6E8A-4147-A177-3AD203B41FA5}">
                      <a16:colId xmlns:a16="http://schemas.microsoft.com/office/drawing/2014/main" val="20001"/>
                    </a:ext>
                  </a:extLst>
                </a:gridCol>
                <a:gridCol w="2198254">
                  <a:extLst>
                    <a:ext uri="{9D8B030D-6E8A-4147-A177-3AD203B41FA5}">
                      <a16:colId xmlns:a16="http://schemas.microsoft.com/office/drawing/2014/main" val="20002"/>
                    </a:ext>
                  </a:extLst>
                </a:gridCol>
                <a:gridCol w="2602200">
                  <a:extLst>
                    <a:ext uri="{9D8B030D-6E8A-4147-A177-3AD203B41FA5}">
                      <a16:colId xmlns:a16="http://schemas.microsoft.com/office/drawing/2014/main" val="20003"/>
                    </a:ext>
                  </a:extLst>
                </a:gridCol>
              </a:tblGrid>
              <a:tr h="792088">
                <a:tc>
                  <a:txBody>
                    <a:bodyPr/>
                    <a:lstStyle/>
                    <a:p>
                      <a:pPr algn="ctr">
                        <a:spcAft>
                          <a:spcPts val="0"/>
                        </a:spcAft>
                      </a:pPr>
                      <a:r>
                        <a:rPr lang="zh-TW" sz="2800" kern="0" dirty="0">
                          <a:effectLst/>
                        </a:rPr>
                        <a:t>等級</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ctr">
                        <a:spcAft>
                          <a:spcPts val="0"/>
                        </a:spcAft>
                      </a:pPr>
                      <a:r>
                        <a:rPr lang="zh-TW" sz="2800" kern="0" dirty="0">
                          <a:effectLst/>
                        </a:rPr>
                        <a:t>標示</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gridSpan="2">
                  <a:txBody>
                    <a:bodyPr/>
                    <a:lstStyle/>
                    <a:p>
                      <a:pPr algn="ctr">
                        <a:spcAft>
                          <a:spcPts val="0"/>
                        </a:spcAft>
                      </a:pPr>
                      <a:r>
                        <a:rPr lang="zh-TW" altLang="en-US" sz="2800" kern="0" dirty="0" smtClean="0">
                          <a:effectLst/>
                        </a:rPr>
                        <a:t>英語科</a:t>
                      </a:r>
                      <a:r>
                        <a:rPr lang="zh-TW" sz="2800" kern="0" dirty="0" smtClean="0">
                          <a:effectLst/>
                        </a:rPr>
                        <a:t>加權</a:t>
                      </a:r>
                      <a:r>
                        <a:rPr lang="zh-TW" sz="2800" kern="0" dirty="0">
                          <a:effectLst/>
                        </a:rPr>
                        <a:t>分數</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0"/>
                  </a:ext>
                </a:extLst>
              </a:tr>
              <a:tr h="426693">
                <a:tc rowSpan="3">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r>
                        <a:rPr lang="en-US" sz="2800" kern="0" dirty="0">
                          <a:effectLst/>
                          <a:latin typeface="Times New Roman" pitchFamily="18" charset="0"/>
                          <a:cs typeface="Times New Roman" pitchFamily="18" charset="0"/>
                        </a:rPr>
                        <a:t>++</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zh-TW" altLang="en-US" sz="2600" kern="0" dirty="0" smtClean="0">
                          <a:effectLst/>
                          <a:latin typeface="Times New Roman" pitchFamily="18" charset="0"/>
                          <a:cs typeface="Times New Roman" pitchFamily="18" charset="0"/>
                        </a:rPr>
                        <a:t> </a:t>
                      </a:r>
                      <a:r>
                        <a:rPr lang="en-US" sz="2600" kern="0" dirty="0" smtClean="0">
                          <a:effectLst/>
                          <a:latin typeface="Times New Roman" pitchFamily="18" charset="0"/>
                          <a:cs typeface="Times New Roman" pitchFamily="18" charset="0"/>
                        </a:rPr>
                        <a:t>88</a:t>
                      </a:r>
                      <a:r>
                        <a:rPr lang="en-US" altLang="zh-TW" sz="2600" kern="0" dirty="0" smtClean="0">
                          <a:effectLst/>
                          <a:latin typeface="Times New Roman" pitchFamily="18" charset="0"/>
                          <a:cs typeface="Times New Roman" pitchFamily="18" charset="0"/>
                        </a:rPr>
                        <a:t>.29</a:t>
                      </a:r>
                      <a:r>
                        <a:rPr lang="en-US" sz="2600" kern="0" dirty="0" smtClean="0">
                          <a:effectLst/>
                          <a:latin typeface="Times New Roman" pitchFamily="18" charset="0"/>
                          <a:cs typeface="Times New Roman" pitchFamily="18" charset="0"/>
                        </a:rPr>
                        <a:t>-100.00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smtClean="0">
                          <a:effectLst/>
                          <a:latin typeface="Times New Roman" pitchFamily="18" charset="0"/>
                          <a:cs typeface="Times New Roman" pitchFamily="18" charset="0"/>
                        </a:rPr>
                        <a:t>  97.10-100.00  </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1"/>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r>
                        <a:rPr lang="en-US" sz="2800" kern="0" dirty="0">
                          <a:effectLst/>
                          <a:latin typeface="Times New Roman" pitchFamily="18" charset="0"/>
                          <a:cs typeface="Times New Roman" pitchFamily="18" charset="0"/>
                        </a:rPr>
                        <a:t>+</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94</a:t>
                      </a:r>
                      <a:r>
                        <a:rPr lang="en-US" altLang="zh-TW" sz="2600" kern="0" dirty="0" smtClean="0">
                          <a:effectLst/>
                          <a:latin typeface="Times New Roman" pitchFamily="18" charset="0"/>
                          <a:cs typeface="Times New Roman" pitchFamily="18" charset="0"/>
                        </a:rPr>
                        <a:t>.15-96.19</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2"/>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88.29</a:t>
                      </a:r>
                      <a:r>
                        <a:rPr lang="en-US" altLang="zh-TW" sz="2600" kern="0" dirty="0" smtClean="0">
                          <a:effectLst/>
                          <a:latin typeface="Times New Roman" pitchFamily="18" charset="0"/>
                          <a:cs typeface="Times New Roman" pitchFamily="18" charset="0"/>
                        </a:rPr>
                        <a:t>-</a:t>
                      </a:r>
                      <a:r>
                        <a:rPr lang="en-US" sz="2600" kern="0" dirty="0" smtClean="0">
                          <a:effectLst/>
                          <a:latin typeface="Times New Roman" pitchFamily="18" charset="0"/>
                          <a:cs typeface="Times New Roman" pitchFamily="18" charset="0"/>
                        </a:rPr>
                        <a:t>93.33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3"/>
                  </a:ext>
                </a:extLst>
              </a:tr>
              <a:tr h="426693">
                <a:tc rowSpan="3">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r>
                        <a:rPr lang="en-US" sz="2800" kern="0" dirty="0">
                          <a:effectLst/>
                          <a:latin typeface="Times New Roman" pitchFamily="18" charset="0"/>
                          <a:cs typeface="Times New Roman" pitchFamily="18" charset="0"/>
                        </a:rPr>
                        <a:t>++</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altLang="zh-TW" sz="2600" kern="0" dirty="0" smtClean="0">
                          <a:effectLst/>
                          <a:latin typeface="Times New Roman" pitchFamily="18" charset="0"/>
                          <a:cs typeface="Times New Roman" pitchFamily="18" charset="0"/>
                        </a:rPr>
                        <a:t>39.70</a:t>
                      </a:r>
                      <a:r>
                        <a:rPr lang="en-US" sz="2600" kern="0" dirty="0" smtClean="0">
                          <a:effectLst/>
                          <a:latin typeface="Times New Roman" pitchFamily="18" charset="0"/>
                          <a:cs typeface="Times New Roman" pitchFamily="18" charset="0"/>
                        </a:rPr>
                        <a:t>-</a:t>
                      </a:r>
                      <a:r>
                        <a:rPr lang="en-US" altLang="zh-TW" sz="2600" kern="0" dirty="0" smtClean="0">
                          <a:effectLst/>
                          <a:latin typeface="Times New Roman" pitchFamily="18" charset="0"/>
                          <a:cs typeface="Times New Roman" pitchFamily="18" charset="0"/>
                        </a:rPr>
                        <a:t>87.62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smtClean="0">
                          <a:effectLst/>
                          <a:latin typeface="Times New Roman" pitchFamily="18" charset="0"/>
                          <a:cs typeface="Times New Roman" pitchFamily="18" charset="0"/>
                        </a:rPr>
                        <a:t>  78.54-87.62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4"/>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r>
                        <a:rPr lang="en-US" sz="2800" kern="0" dirty="0">
                          <a:effectLst/>
                          <a:latin typeface="Times New Roman" pitchFamily="18" charset="0"/>
                          <a:cs typeface="Times New Roman" pitchFamily="18" charset="0"/>
                        </a:rPr>
                        <a:t>+</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66.88-78.05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5"/>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altLang="zh-TW" sz="2600" kern="0" dirty="0" smtClean="0">
                          <a:effectLst/>
                          <a:latin typeface="Times New Roman" pitchFamily="18" charset="0"/>
                          <a:cs typeface="Times New Roman" pitchFamily="18" charset="0"/>
                        </a:rPr>
                        <a:t>  39.70-66.83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6"/>
                  </a:ext>
                </a:extLst>
              </a:tr>
              <a:tr h="853314">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C</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l">
                        <a:spcAft>
                          <a:spcPts val="0"/>
                        </a:spcAft>
                      </a:pPr>
                      <a:r>
                        <a:rPr lang="zh-TW" altLang="en-US" sz="2800" kern="0" dirty="0" smtClean="0">
                          <a:effectLst/>
                          <a:latin typeface="Times New Roman" pitchFamily="18" charset="0"/>
                          <a:cs typeface="Times New Roman" pitchFamily="18" charset="0"/>
                        </a:rPr>
                        <a:t>      </a:t>
                      </a:r>
                      <a:r>
                        <a:rPr lang="en-US" sz="2600" kern="0" dirty="0" smtClean="0">
                          <a:effectLst/>
                          <a:latin typeface="Times New Roman" pitchFamily="18" charset="0"/>
                          <a:cs typeface="Times New Roman" pitchFamily="18" charset="0"/>
                        </a:rPr>
                        <a:t>0.00-</a:t>
                      </a:r>
                      <a:r>
                        <a:rPr lang="en-US" altLang="zh-TW" sz="2600" kern="0" dirty="0" smtClean="0">
                          <a:effectLst/>
                          <a:latin typeface="Times New Roman" pitchFamily="18" charset="0"/>
                          <a:cs typeface="Times New Roman" pitchFamily="18" charset="0"/>
                        </a:rPr>
                        <a:t>39.65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5" name="橢圓形圖說文字 4"/>
          <p:cNvSpPr/>
          <p:nvPr/>
        </p:nvSpPr>
        <p:spPr>
          <a:xfrm>
            <a:off x="7990810" y="5031986"/>
            <a:ext cx="2389406" cy="1349342"/>
          </a:xfrm>
          <a:prstGeom prst="wedgeEllipseCallout">
            <a:avLst>
              <a:gd name="adj1" fmla="val -5722"/>
              <a:gd name="adj2" fmla="val -150747"/>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smtClean="0">
                <a:solidFill>
                  <a:srgbClr val="0000FF"/>
                </a:solidFill>
                <a:latin typeface="Times New Roman" pitchFamily="18" charset="0"/>
                <a:ea typeface="微軟正黑體" pitchFamily="34" charset="-120"/>
                <a:cs typeface="Times New Roman" pitchFamily="18" charset="0"/>
              </a:rPr>
              <a:t>78.54</a:t>
            </a:r>
            <a:r>
              <a:rPr lang="zh-TW" altLang="en-US" sz="2800" dirty="0" smtClean="0">
                <a:solidFill>
                  <a:srgbClr val="0000FF"/>
                </a:solidFill>
                <a:latin typeface="Times New Roman" pitchFamily="18" charset="0"/>
                <a:ea typeface="標楷體" pitchFamily="65" charset="-120"/>
                <a:cs typeface="Times New Roman" pitchFamily="18" charset="0"/>
              </a:rPr>
              <a:t>分</a:t>
            </a:r>
            <a:r>
              <a:rPr lang="zh-TW" altLang="en-US" sz="2800" dirty="0" smtClean="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a:solidFill>
                  <a:srgbClr val="FF0000"/>
                </a:solidFill>
                <a:latin typeface="Times New Roman" pitchFamily="18" charset="0"/>
                <a:ea typeface="微軟正黑體" pitchFamily="34" charset="-120"/>
                <a:cs typeface="Times New Roman" pitchFamily="18" charset="0"/>
              </a:rPr>
              <a:t>B++</a:t>
            </a:r>
            <a:endParaRPr lang="zh-TW" altLang="en-US" sz="2800" dirty="0">
              <a:solidFill>
                <a:srgbClr val="0000FF"/>
              </a:solidFill>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fld id="{1C6E4CFB-D5C7-44F8-8B47-D3E0F5D904E7}" type="slidenum">
              <a:rPr lang="zh-TW" altLang="en-US" smtClean="0"/>
              <a:pPr/>
              <a:t>66</a:t>
            </a:fld>
            <a:endParaRPr lang="zh-TW" altLang="en-US"/>
          </a:p>
        </p:txBody>
      </p:sp>
    </p:spTree>
    <p:extLst>
      <p:ext uri="{BB962C8B-B14F-4D97-AF65-F5344CB8AC3E}">
        <p14:creationId xmlns:p14="http://schemas.microsoft.com/office/powerpoint/2010/main" val="402028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67</a:t>
            </a:fld>
            <a:endParaRPr lang="zh-TW" altLang="en-US"/>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微軟正黑體" pitchFamily="34" charset="-120"/>
              <a:ea typeface="微軟正黑體" pitchFamily="34" charset="-120"/>
            </a:endParaRPr>
          </a:p>
          <a:p>
            <a:pPr>
              <a:buFont typeface="Wingdings" pitchFamily="2" charset="2"/>
              <a:buChar char="u"/>
            </a:pPr>
            <a:r>
              <a:rPr lang="zh-TW" altLang="zh-TW" sz="2400" dirty="0" smtClean="0"/>
              <a:t>加權比重</a:t>
            </a:r>
            <a:r>
              <a:rPr lang="zh-TW" altLang="en-US" sz="2400" dirty="0" smtClean="0"/>
              <a:t>：</a:t>
            </a:r>
            <a:r>
              <a:rPr lang="zh-TW" altLang="zh-TW" sz="2400" dirty="0" smtClean="0">
                <a:latin typeface="Times New Roman" pitchFamily="18" charset="0"/>
                <a:cs typeface="Times New Roman" pitchFamily="18" charset="0"/>
              </a:rPr>
              <a:t>選擇題佔</a:t>
            </a:r>
            <a:r>
              <a:rPr lang="en-US" altLang="zh-TW" sz="2400" dirty="0" smtClean="0">
                <a:latin typeface="Times New Roman" pitchFamily="18" charset="0"/>
                <a:cs typeface="Times New Roman" pitchFamily="18" charset="0"/>
              </a:rPr>
              <a:t>85</a:t>
            </a:r>
            <a:r>
              <a:rPr lang="zh-TW" altLang="zh-TW" sz="2400" dirty="0" smtClean="0">
                <a:latin typeface="Times New Roman" pitchFamily="18" charset="0"/>
                <a:cs typeface="Times New Roman" pitchFamily="18" charset="0"/>
              </a:rPr>
              <a:t>％，非選擇題佔</a:t>
            </a:r>
            <a:r>
              <a:rPr lang="en-US" altLang="zh-TW" sz="2400" dirty="0" smtClean="0">
                <a:latin typeface="Times New Roman" pitchFamily="18" charset="0"/>
                <a:cs typeface="Times New Roman" pitchFamily="18" charset="0"/>
              </a:rPr>
              <a:t>15</a:t>
            </a:r>
            <a:r>
              <a:rPr lang="zh-TW" altLang="zh-TW" sz="2400" dirty="0" smtClean="0">
                <a:latin typeface="Times New Roman" pitchFamily="18" charset="0"/>
                <a:cs typeface="Times New Roman" pitchFamily="18" charset="0"/>
              </a:rPr>
              <a:t>％</a:t>
            </a:r>
            <a:endParaRPr lang="en-US" altLang="zh-TW" sz="2400" dirty="0" smtClean="0">
              <a:latin typeface="Times New Roman" pitchFamily="18" charset="0"/>
              <a:cs typeface="Times New Roman" pitchFamily="18" charset="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sz="1200" dirty="0">
              <a:latin typeface="微軟正黑體" pitchFamily="34" charset="-120"/>
              <a:ea typeface="微軟正黑體" pitchFamily="34" charset="-120"/>
            </a:endParaRPr>
          </a:p>
          <a:p>
            <a:pPr>
              <a:buFontTx/>
              <a:buNone/>
            </a:pPr>
            <a:endParaRPr lang="zh-TW" altLang="en-US" sz="2000" dirty="0">
              <a:latin typeface="微軟正黑體" pitchFamily="34" charset="-120"/>
              <a:ea typeface="微軟正黑體" pitchFamily="34" charset="-120"/>
            </a:endParaRPr>
          </a:p>
        </p:txBody>
      </p:sp>
      <p:graphicFrame>
        <p:nvGraphicFramePr>
          <p:cNvPr id="7" name="Object 2"/>
          <p:cNvGraphicFramePr>
            <a:graphicFrameLocks noChangeAspect="1"/>
          </p:cNvGraphicFramePr>
          <p:nvPr>
            <p:extLst/>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111672" name="方程式" r:id="rId3" imgW="3467100" imgH="635000" progId="Equation.3">
                  <p:embed/>
                </p:oleObj>
              </mc:Choice>
              <mc:Fallback>
                <p:oleObj name="方程式" r:id="rId3" imgW="3467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nvPr>
        </p:nvGraphicFramePr>
        <p:xfrm>
          <a:off x="1991545" y="4509120"/>
          <a:ext cx="8410575" cy="2032000"/>
        </p:xfrm>
        <a:graphic>
          <a:graphicData uri="http://schemas.openxmlformats.org/presentationml/2006/ole">
            <mc:AlternateContent xmlns:mc="http://schemas.openxmlformats.org/markup-compatibility/2006">
              <mc:Choice xmlns:v="urn:schemas-microsoft-com:vml" Requires="v">
                <p:oleObj spid="_x0000_s111673" name="方程式" r:id="rId5" imgW="3517900" imgH="850900" progId="Equation.3">
                  <p:embed/>
                </p:oleObj>
              </mc:Choice>
              <mc:Fallback>
                <p:oleObj name="方程式" r:id="rId5" imgW="3517900" imgH="850900" progId="Equation.3">
                  <p:embed/>
                  <p:pic>
                    <p:nvPicPr>
                      <p:cNvPr id="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5" y="4509120"/>
                        <a:ext cx="8410575"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371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2154777" y="582835"/>
            <a:ext cx="7160674" cy="690340"/>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年會考數</a:t>
            </a:r>
            <a:r>
              <a:rPr kumimoji="1" lang="zh-TW" altLang="en-US" sz="3600" b="1" kern="0" dirty="0" smtClean="0">
                <a:solidFill>
                  <a:schemeClr val="tx1"/>
                </a:solidFill>
                <a:latin typeface="標楷體" pitchFamily="65" charset="-120"/>
                <a:ea typeface="標楷體" pitchFamily="65" charset="-120"/>
                <a:cs typeface="+mj-cs"/>
              </a:rPr>
              <a:t>學</a:t>
            </a:r>
            <a:r>
              <a:rPr kumimoji="1" lang="zh-TW" altLang="zh-TW" sz="3600" b="1" kern="0" dirty="0" smtClean="0">
                <a:solidFill>
                  <a:schemeClr val="tx1"/>
                </a:solidFill>
                <a:latin typeface="標楷體" pitchFamily="65" charset="-120"/>
                <a:ea typeface="標楷體" pitchFamily="65" charset="-120"/>
                <a:cs typeface="+mj-cs"/>
              </a:rPr>
              <a:t>科</a:t>
            </a:r>
            <a:r>
              <a:rPr kumimoji="1" lang="zh-TW" altLang="en-US" sz="3600" b="1" kern="0" dirty="0" smtClean="0">
                <a:solidFill>
                  <a:schemeClr val="tx1"/>
                </a:solidFill>
                <a:latin typeface="標楷體" pitchFamily="65" charset="-120"/>
                <a:ea typeface="標楷體" pitchFamily="65" charset="-120"/>
                <a:cs typeface="+mj-cs"/>
              </a:rPr>
              <a:t>三</a:t>
            </a:r>
            <a:r>
              <a:rPr kumimoji="1" lang="zh-TW" altLang="en-US" sz="3600" b="1" kern="0" dirty="0">
                <a:solidFill>
                  <a:schemeClr val="tx1"/>
                </a:solidFill>
                <a:latin typeface="標楷體" pitchFamily="65" charset="-120"/>
                <a:ea typeface="標楷體" pitchFamily="65" charset="-120"/>
                <a:cs typeface="+mj-cs"/>
              </a:rPr>
              <a:t>等級四標示</a:t>
            </a:r>
          </a:p>
        </p:txBody>
      </p:sp>
      <p:graphicFrame>
        <p:nvGraphicFramePr>
          <p:cNvPr id="4" name="內容版面配置區 3"/>
          <p:cNvGraphicFramePr>
            <a:graphicFrameLocks noGrp="1"/>
          </p:cNvGraphicFramePr>
          <p:nvPr>
            <p:ph idx="1"/>
            <p:extLst/>
          </p:nvPr>
        </p:nvGraphicFramePr>
        <p:xfrm>
          <a:off x="2351584" y="1500189"/>
          <a:ext cx="7560840" cy="4485273"/>
        </p:xfrm>
        <a:graphic>
          <a:graphicData uri="http://schemas.openxmlformats.org/drawingml/2006/table">
            <a:tbl>
              <a:tblPr firstRow="1" firstCol="1" bandRow="1">
                <a:tableStyleId>{21E4AEA4-8DFA-4A89-87EB-49C32662AFE0}</a:tableStyleId>
              </a:tblPr>
              <a:tblGrid>
                <a:gridCol w="1378162">
                  <a:extLst>
                    <a:ext uri="{9D8B030D-6E8A-4147-A177-3AD203B41FA5}">
                      <a16:colId xmlns:a16="http://schemas.microsoft.com/office/drawing/2014/main" val="20000"/>
                    </a:ext>
                  </a:extLst>
                </a:gridCol>
                <a:gridCol w="1310486">
                  <a:extLst>
                    <a:ext uri="{9D8B030D-6E8A-4147-A177-3AD203B41FA5}">
                      <a16:colId xmlns:a16="http://schemas.microsoft.com/office/drawing/2014/main" val="20001"/>
                    </a:ext>
                  </a:extLst>
                </a:gridCol>
                <a:gridCol w="2495928">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776684">
                <a:tc>
                  <a:txBody>
                    <a:bodyPr/>
                    <a:lstStyle/>
                    <a:p>
                      <a:pPr marL="0" algn="ctr" defTabSz="914400" rtl="0" eaLnBrk="1" latinLnBrk="0" hangingPunct="1">
                        <a:spcAft>
                          <a:spcPts val="0"/>
                        </a:spcAft>
                      </a:pPr>
                      <a:r>
                        <a:rPr lang="zh-TW" sz="2800" kern="0" baseline="0" dirty="0">
                          <a:effectLst/>
                        </a:rPr>
                        <a:t>等級</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ctr" defTabSz="914400" rtl="0" eaLnBrk="1" latinLnBrk="0" hangingPunct="1">
                        <a:spcAft>
                          <a:spcPts val="0"/>
                        </a:spcAft>
                      </a:pPr>
                      <a:r>
                        <a:rPr lang="zh-TW" sz="2800" kern="0" baseline="0" dirty="0">
                          <a:effectLst/>
                        </a:rPr>
                        <a:t>標示</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gridSpan="2">
                  <a:txBody>
                    <a:bodyPr/>
                    <a:lstStyle/>
                    <a:p>
                      <a:pPr marL="0" algn="ctr" defTabSz="914400" rtl="0" eaLnBrk="1" latinLnBrk="0" hangingPunct="1">
                        <a:spcAft>
                          <a:spcPts val="0"/>
                        </a:spcAft>
                      </a:pPr>
                      <a:r>
                        <a:rPr lang="zh-TW" altLang="en-US" sz="2800" kern="0" baseline="0" dirty="0" smtClean="0">
                          <a:effectLst/>
                        </a:rPr>
                        <a:t>數學科</a:t>
                      </a:r>
                      <a:r>
                        <a:rPr lang="zh-TW" sz="2800" kern="0" baseline="0" dirty="0" smtClean="0">
                          <a:effectLst/>
                        </a:rPr>
                        <a:t>加權</a:t>
                      </a:r>
                      <a:r>
                        <a:rPr lang="zh-TW" sz="2800" kern="0" baseline="0" dirty="0">
                          <a:effectLst/>
                        </a:rPr>
                        <a:t>分數</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val="10000"/>
                  </a:ext>
                </a:extLst>
              </a:tr>
              <a:tr h="426848">
                <a:tc rowSpan="3">
                  <a:txBody>
                    <a:bodyPr/>
                    <a:lstStyle/>
                    <a:p>
                      <a:pPr marL="0" algn="ctr" defTabSz="914400" rtl="0" eaLnBrk="1" latinLnBrk="0" hangingPunct="1">
                        <a:spcAft>
                          <a:spcPts val="0"/>
                        </a:spcAft>
                      </a:pPr>
                      <a:r>
                        <a:rPr lang="zh-TW" sz="2800" kern="0" baseline="0" dirty="0">
                          <a:effectLst/>
                        </a:rPr>
                        <a:t>精熟</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r>
                        <a:rPr lang="en-US" sz="2800" kern="0" baseline="0" dirty="0">
                          <a:effectLst/>
                          <a:latin typeface="Times New Roman" pitchFamily="18" charset="0"/>
                          <a:cs typeface="Times New Roman" pitchFamily="18" charset="0"/>
                        </a:rPr>
                        <a:t>++</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80.19-100.00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94.23-100.00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1"/>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r>
                        <a:rPr lang="en-US" sz="2800" kern="0" baseline="0" dirty="0">
                          <a:effectLst/>
                          <a:latin typeface="Times New Roman" pitchFamily="18" charset="0"/>
                          <a:cs typeface="Times New Roman" pitchFamily="18" charset="0"/>
                        </a:rPr>
                        <a:t>+</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88.46-93</a:t>
                      </a:r>
                      <a:r>
                        <a:rPr lang="en-US" altLang="zh-TW" sz="2600" kern="0" baseline="0" dirty="0" smtClean="0">
                          <a:effectLst/>
                          <a:latin typeface="Times New Roman" pitchFamily="18" charset="0"/>
                          <a:cs typeface="Times New Roman" pitchFamily="18" charset="0"/>
                        </a:rPr>
                        <a:t>.46</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2"/>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80.19</a:t>
                      </a:r>
                      <a:r>
                        <a:rPr lang="en-US" sz="2600" kern="0" baseline="0" dirty="0" smtClean="0">
                          <a:effectLst/>
                          <a:latin typeface="Times New Roman" pitchFamily="18" charset="0"/>
                          <a:cs typeface="Times New Roman" pitchFamily="18" charset="0"/>
                        </a:rPr>
                        <a:t>-87.69</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3"/>
                  </a:ext>
                </a:extLst>
              </a:tr>
              <a:tr h="485609">
                <a:tc rowSpan="3">
                  <a:txBody>
                    <a:bodyPr/>
                    <a:lstStyle/>
                    <a:p>
                      <a:pPr marL="0" algn="ctr" defTabSz="914400" rtl="0" eaLnBrk="1" latinLnBrk="0" hangingPunct="1">
                        <a:spcAft>
                          <a:spcPts val="0"/>
                        </a:spcAft>
                      </a:pPr>
                      <a:r>
                        <a:rPr lang="zh-TW" sz="2800" kern="0" baseline="0">
                          <a:effectLst/>
                        </a:rPr>
                        <a:t>基礎</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r>
                        <a:rPr lang="en-US" sz="2800" kern="0" baseline="0" dirty="0">
                          <a:effectLst/>
                          <a:latin typeface="Times New Roman" pitchFamily="18" charset="0"/>
                          <a:cs typeface="Times New Roman" pitchFamily="18" charset="0"/>
                        </a:rPr>
                        <a:t>++</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36.92-79.42</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69.62-79.42</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4"/>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r>
                        <a:rPr lang="en-US" sz="2800" kern="0" baseline="0" dirty="0">
                          <a:effectLst/>
                          <a:latin typeface="Times New Roman" pitchFamily="18" charset="0"/>
                          <a:cs typeface="Times New Roman" pitchFamily="18" charset="0"/>
                        </a:rPr>
                        <a:t>+</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59.81-68.85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5"/>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36.92-59.04</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6"/>
                  </a:ext>
                </a:extLst>
              </a:tr>
              <a:tr h="853696">
                <a:tc>
                  <a:txBody>
                    <a:bodyPr/>
                    <a:lstStyle/>
                    <a:p>
                      <a:pPr marL="0" algn="ctr" defTabSz="914400" rtl="0" eaLnBrk="1" latinLnBrk="0" hangingPunct="1">
                        <a:spcAft>
                          <a:spcPts val="0"/>
                        </a:spcAft>
                      </a:pPr>
                      <a:r>
                        <a:rPr lang="zh-TW" sz="2800" kern="0" baseline="0">
                          <a:effectLst/>
                        </a:rPr>
                        <a:t>待加強</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C</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gridSpan="2">
                  <a:txBody>
                    <a:bodyPr/>
                    <a:lstStyle/>
                    <a:p>
                      <a:pPr marL="0" indent="269875" algn="ctr" defTabSz="914400" rtl="0" eaLnBrk="1" latinLnBrk="0" hangingPunct="1">
                        <a:spcAft>
                          <a:spcPts val="0"/>
                        </a:spcAft>
                      </a:pPr>
                      <a:r>
                        <a:rPr lang="zh-TW" altLang="en-US" sz="2600" kern="0" baseline="0" dirty="0" smtClean="0">
                          <a:effectLst/>
                          <a:latin typeface="Times New Roman" pitchFamily="18" charset="0"/>
                          <a:cs typeface="Times New Roman" pitchFamily="18" charset="0"/>
                        </a:rPr>
                        <a:t>    </a:t>
                      </a:r>
                      <a:r>
                        <a:rPr lang="en-US" sz="2600" kern="0" baseline="0" dirty="0" smtClean="0">
                          <a:effectLst/>
                          <a:latin typeface="Times New Roman" pitchFamily="18" charset="0"/>
                          <a:cs typeface="Times New Roman" pitchFamily="18" charset="0"/>
                        </a:rPr>
                        <a:t>0.00-36.15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5" name="橢圓形圖說文字 4"/>
          <p:cNvSpPr/>
          <p:nvPr/>
        </p:nvSpPr>
        <p:spPr>
          <a:xfrm>
            <a:off x="8967631" y="5241964"/>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smtClean="0">
                <a:solidFill>
                  <a:srgbClr val="0000FF"/>
                </a:solidFill>
                <a:latin typeface="Times New Roman" pitchFamily="18" charset="0"/>
                <a:ea typeface="微軟正黑體" pitchFamily="34" charset="-120"/>
                <a:cs typeface="Times New Roman" pitchFamily="18" charset="0"/>
              </a:rPr>
              <a:t>59.04</a:t>
            </a:r>
            <a:r>
              <a:rPr lang="zh-TW" altLang="en-US" sz="2800" dirty="0" smtClean="0">
                <a:solidFill>
                  <a:srgbClr val="0000FF"/>
                </a:solidFill>
                <a:latin typeface="Times New Roman" pitchFamily="18" charset="0"/>
                <a:ea typeface="標楷體" pitchFamily="65" charset="-120"/>
                <a:cs typeface="Times New Roman" pitchFamily="18" charset="0"/>
              </a:rPr>
              <a:t>分</a:t>
            </a:r>
            <a:r>
              <a:rPr lang="zh-TW" altLang="en-US" sz="2800" dirty="0" smtClean="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a:solidFill>
                  <a:srgbClr val="FF0000"/>
                </a:solidFill>
                <a:latin typeface="Times New Roman" pitchFamily="18" charset="0"/>
                <a:ea typeface="微軟正黑體" pitchFamily="34" charset="-120"/>
                <a:cs typeface="Times New Roman" pitchFamily="18" charset="0"/>
              </a:rPr>
              <a:t>B</a:t>
            </a:r>
            <a:endParaRPr lang="zh-TW" altLang="en-US" sz="2800" dirty="0">
              <a:solidFill>
                <a:srgbClr val="0000FF"/>
              </a:solidFill>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fld id="{1C6E4CFB-D5C7-44F8-8B47-D3E0F5D904E7}" type="slidenum">
              <a:rPr lang="zh-TW" altLang="en-US" smtClean="0"/>
              <a:pPr/>
              <a:t>68</a:t>
            </a:fld>
            <a:endParaRPr lang="zh-TW" altLang="en-US"/>
          </a:p>
        </p:txBody>
      </p:sp>
    </p:spTree>
    <p:extLst>
      <p:ext uri="{BB962C8B-B14F-4D97-AF65-F5344CB8AC3E}">
        <p14:creationId xmlns:p14="http://schemas.microsoft.com/office/powerpoint/2010/main" val="342549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69</a:t>
            </a:fld>
            <a:endParaRPr lang="zh-TW" altLang="en-US"/>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r>
              <a:rPr lang="en-US" altLang="zh-TW" sz="6000" b="1" dirty="0">
                <a:solidFill>
                  <a:srgbClr val="002060"/>
                </a:solidFill>
                <a:latin typeface="標楷體" panose="03000509000000000000" pitchFamily="65" charset="-120"/>
                <a:ea typeface="標楷體" panose="03000509000000000000" pitchFamily="65" charset="-120"/>
              </a:rPr>
              <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3570554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56737" y="106182"/>
            <a:ext cx="8911687" cy="1046343"/>
          </a:xfrm>
        </p:spPr>
        <p:txBody>
          <a:bodyPr/>
          <a:lstStyle/>
          <a:p>
            <a:r>
              <a:rPr lang="zh-TW" altLang="en-US" sz="5400" b="1" dirty="0">
                <a:solidFill>
                  <a:srgbClr val="7030A0"/>
                </a:solidFill>
                <a:latin typeface="+mn-ea"/>
              </a:rPr>
              <a:t>新市 </a:t>
            </a:r>
            <a:r>
              <a:rPr lang="zh-TW" altLang="en-US" sz="5400" b="1" dirty="0" smtClean="0">
                <a:solidFill>
                  <a:srgbClr val="7030A0"/>
                </a:solidFill>
                <a:latin typeface="+mn-ea"/>
              </a:rPr>
              <a:t>永續新</a:t>
            </a:r>
            <a:r>
              <a:rPr lang="zh-TW" altLang="en-US" sz="5400" b="1" dirty="0">
                <a:solidFill>
                  <a:srgbClr val="7030A0"/>
                </a:solidFill>
                <a:latin typeface="+mn-ea"/>
              </a:rPr>
              <a:t>勢</a:t>
            </a:r>
            <a:r>
              <a:rPr lang="en-US" altLang="zh-TW" sz="5400" b="1" dirty="0" smtClean="0">
                <a:solidFill>
                  <a:srgbClr val="7030A0"/>
                </a:solidFill>
                <a:latin typeface="+mn-ea"/>
              </a:rPr>
              <a:t>(</a:t>
            </a:r>
            <a:r>
              <a:rPr lang="zh-TW" altLang="en-US" sz="5400" b="1" dirty="0" smtClean="0">
                <a:solidFill>
                  <a:srgbClr val="7030A0"/>
                </a:solidFill>
                <a:latin typeface="+mn-ea"/>
              </a:rPr>
              <a:t>魚菜共生</a:t>
            </a:r>
            <a:r>
              <a:rPr lang="en-US" altLang="zh-TW" sz="5400" dirty="0" smtClean="0">
                <a:latin typeface="+mn-ea"/>
              </a:rPr>
              <a:t>)</a:t>
            </a:r>
            <a:endParaRPr lang="zh-TW" altLang="en-US" sz="5400" dirty="0"/>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35029" y="1387072"/>
            <a:ext cx="6906638" cy="5177643"/>
          </a:xfrm>
        </p:spPr>
      </p:pic>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7</a:t>
            </a:fld>
            <a:endParaRPr lang="zh-TW" altLang="en-US"/>
          </a:p>
        </p:txBody>
      </p:sp>
    </p:spTree>
    <p:extLst>
      <p:ext uri="{BB962C8B-B14F-4D97-AF65-F5344CB8AC3E}">
        <p14:creationId xmlns:p14="http://schemas.microsoft.com/office/powerpoint/2010/main" val="2379058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smtClean="0">
                <a:latin typeface="標楷體" panose="03000509000000000000" pitchFamily="65" charset="-120"/>
                <a:ea typeface="標楷體" panose="03000509000000000000" pitchFamily="65" charset="-120"/>
              </a:rPr>
              <a:t>評量學生</a:t>
            </a:r>
            <a:r>
              <a:rPr lang="zh-TW" altLang="zh-TW" sz="3200" b="1" dirty="0" smtClean="0">
                <a:solidFill>
                  <a:srgbClr val="0000FF"/>
                </a:solidFill>
                <a:latin typeface="標楷體" panose="03000509000000000000" pitchFamily="65" charset="-120"/>
                <a:ea typeface="標楷體" panose="03000509000000000000" pitchFamily="65" charset="-120"/>
              </a:rPr>
              <a:t>運用數學知識解題</a:t>
            </a:r>
            <a:r>
              <a:rPr lang="zh-TW" altLang="zh-TW" sz="3200" b="1" dirty="0" smtClean="0">
                <a:latin typeface="標楷體" panose="03000509000000000000" pitchFamily="65" charset="-120"/>
                <a:ea typeface="標楷體" panose="03000509000000000000" pitchFamily="65" charset="-120"/>
              </a:rPr>
              <a:t>，並</a:t>
            </a:r>
            <a:r>
              <a:rPr lang="zh-TW" altLang="zh-TW" sz="3200" b="1" dirty="0" smtClean="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smtClean="0">
                <a:latin typeface="標楷體" panose="03000509000000000000" pitchFamily="65" charset="-120"/>
                <a:ea typeface="標楷體" panose="03000509000000000000" pitchFamily="65" charset="-120"/>
              </a:rPr>
              <a:t>。</a:t>
            </a:r>
            <a:endParaRPr lang="en-US" altLang="zh-TW" sz="3200" b="1" dirty="0" smtClean="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smtClean="0">
                <a:latin typeface="標楷體" panose="03000509000000000000" pitchFamily="65" charset="-120"/>
                <a:ea typeface="標楷體" panose="03000509000000000000" pitchFamily="65" charset="-120"/>
              </a:rPr>
              <a:t>評分規準</a:t>
            </a:r>
            <a:r>
              <a:rPr lang="zh-TW" altLang="en-US" sz="3200" b="1" dirty="0" smtClean="0">
                <a:latin typeface="標楷體" panose="03000509000000000000" pitchFamily="65" charset="-120"/>
                <a:ea typeface="標楷體" panose="03000509000000000000" pitchFamily="65" charset="-120"/>
              </a:rPr>
              <a:t>：</a:t>
            </a:r>
            <a:endParaRPr lang="en-US" altLang="zh-TW" sz="3200" b="1" dirty="0" smtClean="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smtClean="0">
                <a:latin typeface="標楷體" panose="03000509000000000000" pitchFamily="65" charset="-120"/>
                <a:ea typeface="標楷體" panose="03000509000000000000" pitchFamily="65" charset="-120"/>
              </a:rPr>
              <a:t>    評閱</a:t>
            </a:r>
            <a:r>
              <a:rPr lang="zh-TW" altLang="zh-TW" sz="3200" b="1" dirty="0" smtClean="0">
                <a:latin typeface="標楷體" panose="03000509000000000000" pitchFamily="65" charset="-120"/>
                <a:ea typeface="標楷體" panose="03000509000000000000" pitchFamily="65" charset="-120"/>
              </a:rPr>
              <a:t>學生解題過程中擬定「</a:t>
            </a:r>
            <a:r>
              <a:rPr lang="zh-TW" altLang="zh-TW" sz="3200" b="1" dirty="0" smtClean="0">
                <a:solidFill>
                  <a:srgbClr val="0000FF"/>
                </a:solidFill>
                <a:latin typeface="標楷體" panose="03000509000000000000" pitchFamily="65" charset="-120"/>
                <a:ea typeface="標楷體" panose="03000509000000000000" pitchFamily="65" charset="-120"/>
              </a:rPr>
              <a:t>策略</a:t>
            </a:r>
            <a:r>
              <a:rPr lang="zh-TW" altLang="zh-TW" sz="3200" b="1" dirty="0" smtClean="0">
                <a:latin typeface="標楷體" panose="03000509000000000000" pitchFamily="65" charset="-120"/>
                <a:ea typeface="標楷體" panose="03000509000000000000" pitchFamily="65" charset="-120"/>
              </a:rPr>
              <a:t>」的適切</a:t>
            </a:r>
            <a:r>
              <a:rPr lang="zh-TW" altLang="en-US" sz="3200" b="1" dirty="0" smtClean="0">
                <a:latin typeface="標楷體" panose="03000509000000000000" pitchFamily="65" charset="-120"/>
                <a:ea typeface="標楷體" panose="03000509000000000000" pitchFamily="65" charset="-120"/>
              </a:rPr>
              <a:t>  </a:t>
            </a:r>
            <a:r>
              <a:rPr lang="zh-TW" altLang="zh-TW" sz="3200" b="1" dirty="0" smtClean="0">
                <a:latin typeface="標楷體" panose="03000509000000000000" pitchFamily="65" charset="-120"/>
                <a:ea typeface="標楷體" panose="03000509000000000000" pitchFamily="65" charset="-120"/>
              </a:rPr>
              <a:t>性，及過程「</a:t>
            </a:r>
            <a:r>
              <a:rPr lang="zh-TW" altLang="zh-TW" sz="3200" b="1" dirty="0" smtClean="0">
                <a:solidFill>
                  <a:srgbClr val="0000FF"/>
                </a:solidFill>
                <a:latin typeface="標楷體" panose="03000509000000000000" pitchFamily="65" charset="-120"/>
                <a:ea typeface="標楷體" panose="03000509000000000000" pitchFamily="65" charset="-120"/>
              </a:rPr>
              <a:t>表達</a:t>
            </a:r>
            <a:r>
              <a:rPr lang="zh-TW" altLang="zh-TW" sz="3200" b="1" dirty="0" smtClean="0">
                <a:latin typeface="標楷體" panose="03000509000000000000" pitchFamily="65" charset="-120"/>
                <a:ea typeface="標楷體" panose="03000509000000000000" pitchFamily="65" charset="-120"/>
              </a:rPr>
              <a:t>」的合理、完整性。</a:t>
            </a:r>
            <a:endParaRPr lang="en-US" altLang="zh-TW" sz="3200" b="1" dirty="0" smtClean="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smtClean="0">
                <a:latin typeface="標楷體" panose="03000509000000000000" pitchFamily="65" charset="-120"/>
                <a:ea typeface="標楷體" panose="03000509000000000000" pitchFamily="65" charset="-120"/>
              </a:rPr>
              <a:t>「</a:t>
            </a:r>
            <a:r>
              <a:rPr lang="zh-TW" altLang="en-US" sz="2800" b="1" dirty="0" smtClean="0">
                <a:solidFill>
                  <a:srgbClr val="0000FF"/>
                </a:solidFill>
                <a:latin typeface="標楷體" panose="03000509000000000000" pitchFamily="65" charset="-120"/>
                <a:ea typeface="標楷體" panose="03000509000000000000" pitchFamily="65" charset="-120"/>
              </a:rPr>
              <a:t>策略</a:t>
            </a:r>
            <a:r>
              <a:rPr lang="zh-TW" altLang="en-US" sz="2800" b="1" dirty="0" smtClean="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smtClean="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smtClean="0">
                <a:latin typeface="標楷體" panose="03000509000000000000" pitchFamily="65" charset="-120"/>
                <a:ea typeface="標楷體" panose="03000509000000000000" pitchFamily="65" charset="-120"/>
              </a:rPr>
              <a:t>「</a:t>
            </a:r>
            <a:r>
              <a:rPr lang="zh-TW" altLang="en-US" sz="2800" b="1" dirty="0" smtClean="0">
                <a:solidFill>
                  <a:srgbClr val="0000FF"/>
                </a:solidFill>
                <a:latin typeface="標楷體" panose="03000509000000000000" pitchFamily="65" charset="-120"/>
                <a:ea typeface="標楷體" panose="03000509000000000000" pitchFamily="65" charset="-120"/>
              </a:rPr>
              <a:t>表達</a:t>
            </a:r>
            <a:r>
              <a:rPr lang="zh-TW" altLang="en-US" sz="2800" b="1" dirty="0" smtClean="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fld id="{1C6E4CFB-D5C7-44F8-8B47-D3E0F5D904E7}" type="slidenum">
              <a:rPr lang="zh-TW" altLang="en-US" smtClean="0">
                <a:ea typeface="新細明體" pitchFamily="18" charset="-120"/>
              </a:rPr>
              <a:pPr/>
              <a:t>70</a:t>
            </a:fld>
            <a:endParaRPr lang="zh-TW" altLang="en-US">
              <a:ea typeface="新細明體" pitchFamily="18" charset="-120"/>
            </a:endParaRPr>
          </a:p>
        </p:txBody>
      </p:sp>
    </p:spTree>
    <p:extLst>
      <p:ext uri="{BB962C8B-B14F-4D97-AF65-F5344CB8AC3E}">
        <p14:creationId xmlns:p14="http://schemas.microsoft.com/office/powerpoint/2010/main" val="11841677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085677552"/>
              </p:ext>
            </p:extLst>
          </p:nvPr>
        </p:nvGraphicFramePr>
        <p:xfrm>
          <a:off x="1507787" y="1377680"/>
          <a:ext cx="9423452" cy="4906388"/>
        </p:xfrm>
        <a:graphic>
          <a:graphicData uri="http://schemas.openxmlformats.org/drawingml/2006/table">
            <a:tbl>
              <a:tblPr firstRow="1" bandRow="1">
                <a:tableStyleId>{21E4AEA4-8DFA-4A89-87EB-49C32662AFE0}</a:tableStyleId>
              </a:tblPr>
              <a:tblGrid>
                <a:gridCol w="1081380">
                  <a:extLst>
                    <a:ext uri="{9D8B030D-6E8A-4147-A177-3AD203B41FA5}">
                      <a16:colId xmlns:a16="http://schemas.microsoft.com/office/drawing/2014/main" val="20000"/>
                    </a:ext>
                  </a:extLst>
                </a:gridCol>
                <a:gridCol w="8342072">
                  <a:extLst>
                    <a:ext uri="{9D8B030D-6E8A-4147-A177-3AD203B41FA5}">
                      <a16:colId xmlns:a16="http://schemas.microsoft.com/office/drawing/2014/main" val="20001"/>
                    </a:ext>
                  </a:extLst>
                </a:gridCol>
              </a:tblGrid>
              <a:tr h="699329">
                <a:tc>
                  <a:txBody>
                    <a:bodyPr/>
                    <a:lstStyle/>
                    <a:p>
                      <a:pPr algn="ctr"/>
                      <a:r>
                        <a:rPr lang="zh-TW" altLang="en-US" sz="2800" baseline="0" dirty="0" smtClean="0">
                          <a:latin typeface="Times New Roman" pitchFamily="18" charset="0"/>
                          <a:cs typeface="Times New Roman" pitchFamily="18" charset="0"/>
                        </a:rPr>
                        <a:t>分數</a:t>
                      </a:r>
                      <a:endParaRPr lang="zh-TW" altLang="en-US" sz="2800" baseline="0" dirty="0">
                        <a:solidFill>
                          <a:srgbClr val="002060"/>
                        </a:solidFill>
                        <a:latin typeface="Times New Roman" pitchFamily="18" charset="0"/>
                        <a:ea typeface="標楷體" pitchFamily="65" charset="-120"/>
                        <a:cs typeface="Times New Roman" pitchFamily="18" charset="0"/>
                      </a:endParaRPr>
                    </a:p>
                  </a:txBody>
                  <a:tcPr marL="89126" marR="89126" marT="45718" marB="45718"/>
                </a:tc>
                <a:tc>
                  <a:txBody>
                    <a:bodyPr/>
                    <a:lstStyle/>
                    <a:p>
                      <a:pPr algn="ctr"/>
                      <a:r>
                        <a:rPr lang="zh-TW" altLang="en-US" sz="2800" baseline="0" dirty="0" smtClean="0">
                          <a:latin typeface="Times New Roman" pitchFamily="18" charset="0"/>
                          <a:cs typeface="Times New Roman" pitchFamily="18" charset="0"/>
                        </a:rPr>
                        <a:t>評分規準</a:t>
                      </a:r>
                      <a:endParaRPr lang="zh-TW" altLang="en-US" sz="2800" baseline="0" dirty="0">
                        <a:solidFill>
                          <a:srgbClr val="002060"/>
                        </a:solidFill>
                        <a:latin typeface="Times New Roman" pitchFamily="18" charset="0"/>
                        <a:ea typeface="標楷體"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84609">
                <a:tc>
                  <a:txBody>
                    <a:bodyPr/>
                    <a:lstStyle/>
                    <a:p>
                      <a:pPr algn="ctr"/>
                      <a:r>
                        <a:rPr lang="en-US" altLang="zh-TW" sz="3200" b="1" baseline="0" dirty="0" smtClean="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smtClean="0">
                          <a:latin typeface="Times New Roman" pitchFamily="18" charset="0"/>
                          <a:cs typeface="Times New Roman" pitchFamily="18" charset="0"/>
                        </a:rPr>
                        <a:t>策略適切，表達合理、完整。</a:t>
                      </a:r>
                      <a:endParaRPr lang="en-US" altLang="zh-TW" sz="2400" baseline="0" dirty="0" smtClean="0">
                        <a:latin typeface="Times New Roman" pitchFamily="18" charset="0"/>
                        <a:ea typeface="標楷體"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423969">
                <a:tc>
                  <a:txBody>
                    <a:bodyPr/>
                    <a:lstStyle/>
                    <a:p>
                      <a:pPr algn="ctr"/>
                      <a:r>
                        <a:rPr lang="en-US" altLang="zh-TW" sz="3200" b="1" baseline="0" dirty="0" smtClean="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smtClean="0">
                          <a:latin typeface="Times New Roman" pitchFamily="18" charset="0"/>
                          <a:cs typeface="Times New Roman" pitchFamily="18" charset="0"/>
                        </a:rPr>
                        <a:t>策略適切，表達雖合理，大致完整，但出現計算錯誤。</a:t>
                      </a:r>
                      <a:endParaRPr lang="en-US" altLang="zh-TW" sz="2400" baseline="0" dirty="0" smtClean="0">
                        <a:latin typeface="Times New Roman" pitchFamily="18" charset="0"/>
                        <a:cs typeface="Times New Roman" pitchFamily="18" charset="0"/>
                      </a:endParaRPr>
                    </a:p>
                    <a:p>
                      <a:pPr marL="342900" indent="-342900">
                        <a:buAutoNum type="arabicPeriod"/>
                      </a:pPr>
                      <a:r>
                        <a:rPr lang="zh-TW" altLang="en-US" sz="2400" baseline="0" dirty="0" smtClean="0">
                          <a:latin typeface="Times New Roman" pitchFamily="18" charset="0"/>
                          <a:cs typeface="Times New Roman" pitchFamily="18" charset="0"/>
                        </a:rPr>
                        <a:t>策略適切，表達合理，大致完整，但沒有顯示部分步驟間的合理性。</a:t>
                      </a:r>
                      <a:endParaRPr lang="zh-TW" altLang="en-US" sz="2400" baseline="0" dirty="0">
                        <a:latin typeface="Times New Roman" pitchFamily="18" charset="0"/>
                        <a:ea typeface="標楷體" pitchFamily="65" charset="-120"/>
                        <a:cs typeface="Times New Roman" pitchFamily="18" charset="0"/>
                      </a:endParaRPr>
                    </a:p>
                  </a:txBody>
                  <a:tcPr marL="89126" marR="89126" marT="45718" marB="45718" anchor="ctr"/>
                </a:tc>
                <a:extLst>
                  <a:ext uri="{0D108BD9-81ED-4DB2-BD59-A6C34878D82A}">
                    <a16:rowId xmlns:a16="http://schemas.microsoft.com/office/drawing/2014/main" val="10002"/>
                  </a:ext>
                </a:extLst>
              </a:tr>
              <a:tr h="1423969">
                <a:tc>
                  <a:txBody>
                    <a:bodyPr/>
                    <a:lstStyle/>
                    <a:p>
                      <a:pPr algn="ctr"/>
                      <a:r>
                        <a:rPr lang="en-US" altLang="zh-TW" sz="3200" b="1" baseline="0" dirty="0" smtClean="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smtClean="0">
                          <a:latin typeface="Times New Roman" pitchFamily="18" charset="0"/>
                          <a:cs typeface="Times New Roman" pitchFamily="18" charset="0"/>
                        </a:rPr>
                        <a:t>策略適切，表達雖大致合理，但出現錯誤的引用。</a:t>
                      </a:r>
                      <a:endParaRPr lang="en-US" altLang="zh-TW" sz="2400" baseline="0" dirty="0" smtClean="0">
                        <a:latin typeface="Times New Roman" pitchFamily="18" charset="0"/>
                        <a:cs typeface="Times New Roman" pitchFamily="18" charset="0"/>
                      </a:endParaRPr>
                    </a:p>
                    <a:p>
                      <a:pPr marL="342900" indent="-342900">
                        <a:buAutoNum type="arabicPeriod"/>
                      </a:pPr>
                      <a:r>
                        <a:rPr lang="zh-TW" altLang="en-US" sz="2400" baseline="0" dirty="0" smtClean="0">
                          <a:latin typeface="Times New Roman" pitchFamily="18" charset="0"/>
                          <a:cs typeface="Times New Roman" pitchFamily="18" charset="0"/>
                        </a:rPr>
                        <a:t>策略方向正確，但缺乏嚴謹性，不足以解決題目問題。</a:t>
                      </a:r>
                      <a:endParaRPr lang="en-US" altLang="zh-TW" sz="2400" baseline="0" dirty="0" smtClean="0">
                        <a:latin typeface="Times New Roman" pitchFamily="18" charset="0"/>
                        <a:cs typeface="Times New Roman" pitchFamily="18" charset="0"/>
                      </a:endParaRPr>
                    </a:p>
                    <a:p>
                      <a:pPr marL="342900" indent="-342900">
                        <a:buAutoNum type="arabicPeriod"/>
                      </a:pPr>
                      <a:r>
                        <a:rPr lang="zh-TW" altLang="en-US" sz="2400" baseline="0" dirty="0" smtClean="0">
                          <a:latin typeface="Times New Roman" pitchFamily="18" charset="0"/>
                          <a:cs typeface="Times New Roman" pitchFamily="18" charset="0"/>
                        </a:rPr>
                        <a:t>策略方向正確，但未能完全將題目轉化成數學問題。</a:t>
                      </a:r>
                      <a:endParaRPr lang="zh-TW" altLang="en-US" sz="2400" baseline="0" dirty="0">
                        <a:latin typeface="Times New Roman" pitchFamily="18" charset="0"/>
                        <a:ea typeface="標楷體" pitchFamily="65" charset="-120"/>
                        <a:cs typeface="Times New Roman" pitchFamily="18" charset="0"/>
                      </a:endParaRPr>
                    </a:p>
                  </a:txBody>
                  <a:tcPr marL="89126" marR="89126" marT="45718" marB="45718" anchor="ctr"/>
                </a:tc>
                <a:extLst>
                  <a:ext uri="{0D108BD9-81ED-4DB2-BD59-A6C34878D82A}">
                    <a16:rowId xmlns:a16="http://schemas.microsoft.com/office/drawing/2014/main" val="10003"/>
                  </a:ext>
                </a:extLst>
              </a:tr>
              <a:tr h="674512">
                <a:tc>
                  <a:txBody>
                    <a:bodyPr/>
                    <a:lstStyle/>
                    <a:p>
                      <a:pPr algn="ctr"/>
                      <a:r>
                        <a:rPr lang="en-US" altLang="zh-TW" sz="3200" b="1" baseline="0" dirty="0" smtClean="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smtClean="0">
                          <a:latin typeface="Times New Roman" pitchFamily="18" charset="0"/>
                          <a:cs typeface="Times New Roman" pitchFamily="18" charset="0"/>
                        </a:rPr>
                        <a:t>策略模糊不清；解題過程空白或與題目無關。</a:t>
                      </a:r>
                      <a:endParaRPr lang="zh-TW" altLang="en-US" sz="2400" baseline="0" dirty="0">
                        <a:latin typeface="Times New Roman" pitchFamily="18" charset="0"/>
                        <a:ea typeface="標楷體" pitchFamily="65" charset="-120"/>
                        <a:cs typeface="Times New Roman" pitchFamily="18" charset="0"/>
                      </a:endParaRP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fld id="{1C6E4CFB-D5C7-44F8-8B47-D3E0F5D904E7}" type="slidenum">
              <a:rPr lang="zh-TW" altLang="en-US">
                <a:ea typeface="新細明體" pitchFamily="18" charset="-120"/>
              </a:rPr>
              <a:pPr/>
              <a:t>71</a:t>
            </a:fld>
            <a:endParaRPr lang="zh-TW" altLang="en-US">
              <a:ea typeface="新細明體" pitchFamily="18" charset="-120"/>
            </a:endParaRPr>
          </a:p>
        </p:txBody>
      </p:sp>
    </p:spTree>
    <p:extLst>
      <p:ext uri="{BB962C8B-B14F-4D97-AF65-F5344CB8AC3E}">
        <p14:creationId xmlns:p14="http://schemas.microsoft.com/office/powerpoint/2010/main" val="7735538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1600200"/>
            <a:ext cx="9448800" cy="4781550"/>
          </a:xfrm>
        </p:spPr>
        <p:txBody>
          <a:bodyPr>
            <a:normAutofit/>
          </a:bodyPr>
          <a:lstStyle/>
          <a:p>
            <a:pPr>
              <a:defRPr/>
            </a:pPr>
            <a:r>
              <a:rPr lang="zh-TW" altLang="en-US" sz="6000" dirty="0">
                <a:solidFill>
                  <a:srgbClr val="FF0000"/>
                </a:solidFill>
                <a:latin typeface="標楷體" panose="03000509000000000000" pitchFamily="65" charset="-120"/>
                <a:ea typeface="標楷體" panose="03000509000000000000" pitchFamily="65" charset="-120"/>
              </a:rPr>
              <a:t>不要放棄</a:t>
            </a:r>
            <a:r>
              <a:rPr lang="en-US" altLang="zh-TW" sz="6000" dirty="0">
                <a:solidFill>
                  <a:srgbClr val="FF0000"/>
                </a:solidFill>
                <a:latin typeface="標楷體" panose="03000509000000000000" pitchFamily="65" charset="-120"/>
                <a:ea typeface="標楷體" panose="03000509000000000000" pitchFamily="65" charset="-120"/>
              </a:rPr>
              <a:t>(</a:t>
            </a:r>
            <a:r>
              <a:rPr lang="zh-TW" altLang="en-US" sz="6000" dirty="0">
                <a:solidFill>
                  <a:srgbClr val="FF0000"/>
                </a:solidFill>
                <a:latin typeface="標楷體" panose="03000509000000000000" pitchFamily="65" charset="-120"/>
                <a:ea typeface="標楷體" panose="03000509000000000000" pitchFamily="65" charset="-120"/>
              </a:rPr>
              <a:t>基本學力</a:t>
            </a:r>
            <a:r>
              <a:rPr lang="en-US" altLang="zh-TW" sz="6000" dirty="0">
                <a:solidFill>
                  <a:srgbClr val="FF0000"/>
                </a:solidFill>
                <a:latin typeface="標楷體" panose="03000509000000000000" pitchFamily="65" charset="-120"/>
                <a:ea typeface="標楷體" panose="03000509000000000000" pitchFamily="65" charset="-120"/>
              </a:rPr>
              <a:t>)</a:t>
            </a:r>
          </a:p>
          <a:p>
            <a:pPr>
              <a:defRPr/>
            </a:pPr>
            <a:r>
              <a:rPr lang="zh-TW" altLang="en-US" sz="6000" dirty="0">
                <a:solidFill>
                  <a:srgbClr val="FF0000"/>
                </a:solidFill>
                <a:latin typeface="標楷體" panose="03000509000000000000" pitchFamily="65" charset="-120"/>
                <a:ea typeface="標楷體" panose="03000509000000000000" pitchFamily="65" charset="-120"/>
              </a:rPr>
              <a:t>由</a:t>
            </a:r>
            <a:r>
              <a:rPr lang="en-US" altLang="zh-TW" sz="6000" dirty="0">
                <a:solidFill>
                  <a:srgbClr val="FF0000"/>
                </a:solidFill>
                <a:latin typeface="標楷體" panose="03000509000000000000" pitchFamily="65" charset="-120"/>
                <a:ea typeface="標楷體" panose="03000509000000000000" pitchFamily="65" charset="-120"/>
              </a:rPr>
              <a:t>C</a:t>
            </a:r>
            <a:r>
              <a:rPr lang="zh-TW" altLang="en-US" sz="6000" dirty="0">
                <a:solidFill>
                  <a:srgbClr val="FF0000"/>
                </a:solidFill>
                <a:latin typeface="標楷體" panose="03000509000000000000" pitchFamily="65" charset="-120"/>
                <a:ea typeface="標楷體" panose="03000509000000000000" pitchFamily="65" charset="-120"/>
              </a:rPr>
              <a:t>到</a:t>
            </a:r>
            <a:r>
              <a:rPr lang="en-US" altLang="zh-TW" sz="6000" dirty="0">
                <a:solidFill>
                  <a:srgbClr val="FF0000"/>
                </a:solidFill>
                <a:latin typeface="標楷體" panose="03000509000000000000" pitchFamily="65" charset="-120"/>
                <a:ea typeface="標楷體" panose="03000509000000000000" pitchFamily="65" charset="-120"/>
              </a:rPr>
              <a:t>B</a:t>
            </a:r>
            <a:r>
              <a:rPr lang="zh-TW" altLang="en-US" sz="6000" dirty="0">
                <a:solidFill>
                  <a:srgbClr val="FF0000"/>
                </a:solidFill>
                <a:latin typeface="標楷體" panose="03000509000000000000" pitchFamily="65" charset="-120"/>
                <a:ea typeface="標楷體" panose="03000509000000000000" pitchFamily="65" charset="-120"/>
              </a:rPr>
              <a:t>不難</a:t>
            </a:r>
            <a:endParaRPr lang="en-US" altLang="zh-TW" sz="6000" dirty="0">
              <a:solidFill>
                <a:srgbClr val="FF0000"/>
              </a:solidFill>
              <a:latin typeface="標楷體" panose="03000509000000000000" pitchFamily="65" charset="-120"/>
              <a:ea typeface="標楷體" panose="03000509000000000000" pitchFamily="65" charset="-120"/>
            </a:endParaRPr>
          </a:p>
          <a:p>
            <a:pPr lvl="1">
              <a:defRPr/>
            </a:pPr>
            <a:r>
              <a:rPr lang="zh-TW" altLang="en-US" sz="4400" dirty="0">
                <a:solidFill>
                  <a:srgbClr val="3333FF"/>
                </a:solidFill>
                <a:latin typeface="標楷體" panose="03000509000000000000" pitchFamily="65" charset="-120"/>
                <a:ea typeface="標楷體" panose="03000509000000000000" pitchFamily="65" charset="-120"/>
              </a:rPr>
              <a:t>英</a:t>
            </a:r>
            <a:r>
              <a:rPr lang="zh-TW" altLang="en-US" sz="4400" dirty="0" smtClean="0">
                <a:solidFill>
                  <a:srgbClr val="3333FF"/>
                </a:solidFill>
                <a:latin typeface="標楷體" panose="03000509000000000000" pitchFamily="65" charset="-120"/>
                <a:ea typeface="標楷體" panose="03000509000000000000" pitchFamily="65" charset="-120"/>
              </a:rPr>
              <a:t>聽、數</a:t>
            </a:r>
            <a:r>
              <a:rPr lang="zh-TW" altLang="en-US" sz="4400" dirty="0">
                <a:solidFill>
                  <a:srgbClr val="3333FF"/>
                </a:solidFill>
                <a:latin typeface="標楷體" panose="03000509000000000000" pitchFamily="65" charset="-120"/>
                <a:ea typeface="標楷體" panose="03000509000000000000" pitchFamily="65" charset="-120"/>
              </a:rPr>
              <a:t>非</a:t>
            </a:r>
            <a:r>
              <a:rPr lang="zh-TW" altLang="en-US" sz="4400" dirty="0" smtClean="0">
                <a:solidFill>
                  <a:srgbClr val="3333FF"/>
                </a:solidFill>
                <a:latin typeface="標楷體" panose="03000509000000000000" pitchFamily="65" charset="-120"/>
                <a:ea typeface="標楷體" panose="03000509000000000000" pitchFamily="65" charset="-120"/>
              </a:rPr>
              <a:t>選擇、寫作重要性</a:t>
            </a:r>
            <a:endParaRPr lang="en-US" altLang="zh-TW" sz="4400" dirty="0">
              <a:solidFill>
                <a:srgbClr val="FF0000"/>
              </a:solidFill>
              <a:latin typeface="標楷體" panose="03000509000000000000" pitchFamily="65" charset="-120"/>
              <a:ea typeface="標楷體" panose="03000509000000000000" pitchFamily="65" charset="-120"/>
            </a:endParaRPr>
          </a:p>
          <a:p>
            <a:pPr>
              <a:defRPr/>
            </a:pPr>
            <a:r>
              <a:rPr lang="zh-TW" altLang="en-US" sz="6000" dirty="0">
                <a:solidFill>
                  <a:srgbClr val="FF0000"/>
                </a:solidFill>
                <a:latin typeface="標楷體" panose="03000509000000000000" pitchFamily="65" charset="-120"/>
                <a:ea typeface="標楷體" panose="03000509000000000000" pitchFamily="65" charset="-120"/>
              </a:rPr>
              <a:t>考好很重要</a:t>
            </a:r>
            <a:endParaRPr lang="en-US" altLang="zh-TW" sz="6000" dirty="0">
              <a:solidFill>
                <a:srgbClr val="FF0000"/>
              </a:solidFill>
              <a:latin typeface="標楷體" panose="03000509000000000000" pitchFamily="65" charset="-120"/>
              <a:ea typeface="標楷體" panose="03000509000000000000" pitchFamily="65" charset="-120"/>
            </a:endParaRPr>
          </a:p>
          <a:p>
            <a:pPr lvl="1">
              <a:defRPr/>
            </a:pPr>
            <a:r>
              <a:rPr lang="zh-TW" altLang="en-US" sz="4600" dirty="0" smtClean="0">
                <a:solidFill>
                  <a:srgbClr val="3939FF"/>
                </a:solidFill>
                <a:latin typeface="標楷體" panose="03000509000000000000" pitchFamily="65" charset="-120"/>
                <a:ea typeface="標楷體" panose="03000509000000000000" pitchFamily="65" charset="-120"/>
              </a:rPr>
              <a:t>錄取或特色招生基本</a:t>
            </a:r>
            <a:r>
              <a:rPr lang="zh-TW" altLang="en-US" sz="4600" dirty="0">
                <a:solidFill>
                  <a:srgbClr val="3939FF"/>
                </a:solidFill>
                <a:latin typeface="標楷體" panose="03000509000000000000" pitchFamily="65" charset="-120"/>
                <a:ea typeface="標楷體" panose="03000509000000000000" pitchFamily="65" charset="-120"/>
              </a:rPr>
              <a:t>門檻</a:t>
            </a:r>
            <a:endParaRPr lang="en-US" altLang="zh-TW" sz="4600" dirty="0">
              <a:solidFill>
                <a:srgbClr val="3939FF"/>
              </a:solidFill>
              <a:latin typeface="標楷體" panose="03000509000000000000" pitchFamily="65" charset="-120"/>
              <a:ea typeface="標楷體" panose="03000509000000000000" pitchFamily="65" charset="-120"/>
            </a:endParaRPr>
          </a:p>
          <a:p>
            <a:pPr marL="0" indent="0">
              <a:buNone/>
              <a:defRPr/>
            </a:pPr>
            <a:endParaRPr lang="en-US" altLang="zh-TW" sz="6000" dirty="0">
              <a:solidFill>
                <a:srgbClr val="FF0000"/>
              </a:solidFill>
              <a:latin typeface="標楷體" panose="03000509000000000000" pitchFamily="65" charset="-120"/>
              <a:ea typeface="標楷體" panose="03000509000000000000" pitchFamily="65" charset="-120"/>
            </a:endParaRPr>
          </a:p>
        </p:txBody>
      </p:sp>
      <p:sp>
        <p:nvSpPr>
          <p:cNvPr id="4" name="Titre 1"/>
          <p:cNvSpPr txBox="1">
            <a:spLocks/>
          </p:cNvSpPr>
          <p:nvPr/>
        </p:nvSpPr>
        <p:spPr bwMode="auto">
          <a:xfrm>
            <a:off x="2425148" y="0"/>
            <a:ext cx="7263601" cy="1403350"/>
          </a:xfrm>
          <a:prstGeom prst="rect">
            <a:avLst/>
          </a:prstGeom>
          <a:noFill/>
          <a:ln w="9525">
            <a:noFill/>
            <a:miter lim="800000"/>
            <a:headEnd/>
            <a:tailEnd/>
          </a:ln>
        </p:spPr>
        <p:txBody>
          <a:bodyPr anchor="ctr"/>
          <a:lstStyle/>
          <a:p>
            <a:pPr algn="ctr" eaLnBrk="1" hangingPunct="1">
              <a:defRPr/>
            </a:pPr>
            <a:r>
              <a:rPr lang="zh-TW" altLang="en-US" sz="4800" b="1" kern="0" dirty="0">
                <a:solidFill>
                  <a:srgbClr val="002060"/>
                </a:solidFill>
                <a:latin typeface="標楷體" panose="03000509000000000000" pitchFamily="65" charset="-120"/>
                <a:ea typeface="標楷體" panose="03000509000000000000" pitchFamily="65" charset="-120"/>
                <a:cs typeface="+mj-cs"/>
              </a:rPr>
              <a:t>國中教育</a:t>
            </a:r>
            <a:r>
              <a:rPr lang="zh-TW" altLang="en-US" sz="4800" b="1" kern="0" dirty="0" smtClean="0">
                <a:solidFill>
                  <a:srgbClr val="002060"/>
                </a:solidFill>
                <a:latin typeface="標楷體" panose="03000509000000000000" pitchFamily="65" charset="-120"/>
                <a:ea typeface="標楷體" panose="03000509000000000000" pitchFamily="65" charset="-120"/>
                <a:cs typeface="+mj-cs"/>
              </a:rPr>
              <a:t>會考</a:t>
            </a:r>
            <a:r>
              <a:rPr lang="en-US" altLang="zh-TW" sz="4800" b="1" kern="0" dirty="0" smtClean="0">
                <a:solidFill>
                  <a:srgbClr val="002060"/>
                </a:solidFill>
                <a:latin typeface="標楷體" panose="03000509000000000000" pitchFamily="65" charset="-120"/>
                <a:ea typeface="標楷體" panose="03000509000000000000" pitchFamily="65" charset="-120"/>
                <a:cs typeface="+mj-cs"/>
              </a:rPr>
              <a:t>(</a:t>
            </a:r>
            <a:r>
              <a:rPr lang="zh-TW" altLang="en-US" sz="4800" b="1" kern="0" dirty="0" smtClean="0">
                <a:solidFill>
                  <a:srgbClr val="002060"/>
                </a:solidFill>
                <a:latin typeface="標楷體" panose="03000509000000000000" pitchFamily="65" charset="-120"/>
                <a:ea typeface="標楷體" panose="03000509000000000000" pitchFamily="65" charset="-120"/>
                <a:cs typeface="+mj-cs"/>
              </a:rPr>
              <a:t>重要提醒</a:t>
            </a:r>
            <a:r>
              <a:rPr lang="en-US" altLang="zh-TW" sz="4800" b="1" kern="0" dirty="0" smtClean="0">
                <a:solidFill>
                  <a:srgbClr val="002060"/>
                </a:solidFill>
                <a:latin typeface="標楷體" panose="03000509000000000000" pitchFamily="65" charset="-120"/>
                <a:ea typeface="標楷體" panose="03000509000000000000" pitchFamily="65" charset="-120"/>
                <a:cs typeface="+mj-cs"/>
              </a:rPr>
              <a:t>)</a:t>
            </a:r>
            <a:endParaRPr lang="zh-TW" altLang="en-US" sz="4800" b="1" kern="0" dirty="0">
              <a:solidFill>
                <a:srgbClr val="002060"/>
              </a:solidFill>
              <a:latin typeface="標楷體" panose="03000509000000000000" pitchFamily="65" charset="-120"/>
              <a:ea typeface="標楷體" panose="03000509000000000000" pitchFamily="65" charset="-120"/>
              <a:cs typeface="+mj-cs"/>
            </a:endParaRPr>
          </a:p>
        </p:txBody>
      </p:sp>
      <p:sp>
        <p:nvSpPr>
          <p:cNvPr id="9318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09AB511-C892-4E6A-9AD1-C47215995B85}" type="slidenum">
              <a:rPr kumimoji="0" lang="zh-TW" altLang="en-US" smtClean="0">
                <a:solidFill>
                  <a:srgbClr val="FEFFFF"/>
                </a:solidFill>
                <a:latin typeface="Century Gothic" panose="020B0502020202020204" pitchFamily="34" charset="0"/>
              </a:rPr>
              <a:pPr/>
              <a:t>72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726039843"/>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828800" y="428016"/>
            <a:ext cx="9675814" cy="924129"/>
          </a:xfrm>
        </p:spPr>
        <p:txBody>
          <a:bodyPr/>
          <a:lstStyle/>
          <a:p>
            <a:r>
              <a:rPr lang="zh-TW" altLang="en-US" sz="3600" dirty="0" smtClean="0">
                <a:solidFill>
                  <a:srgbClr val="FF0000"/>
                </a:solidFill>
              </a:rPr>
              <a:t>成績</a:t>
            </a:r>
            <a:r>
              <a:rPr lang="en-US" altLang="zh-TW" sz="3600" dirty="0" smtClean="0">
                <a:solidFill>
                  <a:srgbClr val="FF0000"/>
                </a:solidFill>
              </a:rPr>
              <a:t>--</a:t>
            </a:r>
            <a:r>
              <a:rPr lang="zh-TW" altLang="en-US" sz="3600" dirty="0" smtClean="0">
                <a:solidFill>
                  <a:srgbClr val="FF0000"/>
                </a:solidFill>
              </a:rPr>
              <a:t>個別序位分數</a:t>
            </a:r>
            <a:r>
              <a:rPr lang="en-US" altLang="zh-TW" sz="3600" dirty="0" smtClean="0">
                <a:solidFill>
                  <a:srgbClr val="7030A0"/>
                </a:solidFill>
              </a:rPr>
              <a:t>(</a:t>
            </a:r>
            <a:r>
              <a:rPr lang="zh-TW" altLang="en-US" sz="3600" dirty="0">
                <a:solidFill>
                  <a:srgbClr val="7030A0"/>
                </a:solidFill>
              </a:rPr>
              <a:t>不</a:t>
            </a:r>
            <a:r>
              <a:rPr lang="zh-TW" altLang="en-US" sz="3600" dirty="0" smtClean="0">
                <a:solidFill>
                  <a:srgbClr val="7030A0"/>
                </a:solidFill>
              </a:rPr>
              <a:t>包含志願序與就近入學</a:t>
            </a:r>
            <a:r>
              <a:rPr lang="en-US" altLang="zh-TW" sz="3600" dirty="0" smtClean="0">
                <a:solidFill>
                  <a:srgbClr val="7030A0"/>
                </a:solidFill>
              </a:rPr>
              <a:t>)</a:t>
            </a:r>
            <a:endParaRPr lang="zh-TW" altLang="en-US" sz="3600" dirty="0" smtClean="0">
              <a:solidFill>
                <a:srgbClr val="7030A0"/>
              </a:solidFill>
            </a:endParaRPr>
          </a:p>
        </p:txBody>
      </p:sp>
      <p:graphicFrame>
        <p:nvGraphicFramePr>
          <p:cNvPr id="3" name="表格 2"/>
          <p:cNvGraphicFramePr>
            <a:graphicFrameLocks noGrp="1"/>
          </p:cNvGraphicFramePr>
          <p:nvPr/>
        </p:nvGraphicFramePr>
        <p:xfrm>
          <a:off x="1981200" y="1628775"/>
          <a:ext cx="8229600" cy="4640264"/>
        </p:xfrm>
        <a:graphic>
          <a:graphicData uri="http://schemas.openxmlformats.org/drawingml/2006/table">
            <a:tbl>
              <a:tblPr/>
              <a:tblGrid>
                <a:gridCol w="23320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782762">
                  <a:extLst>
                    <a:ext uri="{9D8B030D-6E8A-4147-A177-3AD203B41FA5}">
                      <a16:colId xmlns:a16="http://schemas.microsoft.com/office/drawing/2014/main" val="20003"/>
                    </a:ext>
                  </a:extLst>
                </a:gridCol>
              </a:tblGrid>
              <a:tr h="279400">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600" b="0" i="0" u="none" strike="noStrike" cap="none" normalizeH="0" baseline="0" dirty="0" smtClean="0">
                          <a:ln>
                            <a:noFill/>
                          </a:ln>
                          <a:solidFill>
                            <a:srgbClr val="000000"/>
                          </a:solidFill>
                          <a:effectLst/>
                          <a:latin typeface="Century Gothic" panose="020B0502020202020204" pitchFamily="34" charset="0"/>
                          <a:ea typeface="微軟正黑體" panose="020B0604030504040204" pitchFamily="34" charset="-120"/>
                        </a:rPr>
                        <a:t>比序項目</a:t>
                      </a:r>
                      <a:endParaRPr kumimoji="0" lang="zh-TW" altLang="zh-TW"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個別序位表</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選填志願時出現</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279400">
                <a:tc row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1.志願序</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志願序</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10</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852488">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560388">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381000">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3.</a:t>
                      </a:r>
                      <a:r>
                        <a:rPr kumimoji="0" lang="zh-TW" altLang="en-US"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就近入學</a:t>
                      </a:r>
                      <a:endParaRPr kumimoji="0" lang="zh-TW" altLang="en-US"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p>
                      <a:pPr marL="0" marR="0" lvl="0" indent="0" algn="l" defTabSz="9144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279400">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30</a:t>
                      </a: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279400">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331788">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總分：100分</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80</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20</a:t>
                      </a:r>
                      <a:endPar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p:cNvSpPr/>
          <p:nvPr/>
        </p:nvSpPr>
        <p:spPr>
          <a:xfrm>
            <a:off x="6672263" y="1628775"/>
            <a:ext cx="1800225" cy="5000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403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512EFFA-3845-43B9-9024-08094F913C8C}" type="slidenum">
              <a:rPr kumimoji="0" lang="zh-TW" altLang="en-US" smtClean="0">
                <a:solidFill>
                  <a:srgbClr val="FEFFFF"/>
                </a:solidFill>
                <a:latin typeface="Century Gothic" panose="020B0502020202020204" pitchFamily="34" charset="0"/>
              </a:rPr>
              <a:pPr/>
              <a:t>73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4817154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6"/>
          <p:cNvSpPr>
            <a:spLocks noGrp="1"/>
          </p:cNvSpPr>
          <p:nvPr>
            <p:ph idx="1"/>
          </p:nvPr>
        </p:nvSpPr>
        <p:spPr>
          <a:xfrm>
            <a:off x="1981200" y="908050"/>
            <a:ext cx="8229600" cy="4926013"/>
          </a:xfrm>
        </p:spPr>
        <p:txBody>
          <a:bodyPr/>
          <a:lstStyle/>
          <a:p>
            <a:pPr>
              <a:buFontTx/>
              <a:buBlip>
                <a:blip r:embed="rId3"/>
              </a:buBlip>
            </a:pPr>
            <a:r>
              <a:rPr lang="zh-TW" altLang="en-US" sz="2400" smtClean="0"/>
              <a:t>登入志願選填系統時可以看到此一資訊</a:t>
            </a:r>
            <a:r>
              <a:rPr lang="en-US" altLang="zh-TW" smtClean="0"/>
              <a:t/>
            </a:r>
            <a:br>
              <a:rPr lang="en-US" altLang="zh-TW" smtClean="0"/>
            </a:br>
            <a:endParaRPr lang="en-US" altLang="zh-TW" smtClean="0"/>
          </a:p>
        </p:txBody>
      </p:sp>
      <p:sp>
        <p:nvSpPr>
          <p:cNvPr id="2" name="按鈕形 1"/>
          <p:cNvSpPr/>
          <p:nvPr/>
        </p:nvSpPr>
        <p:spPr>
          <a:xfrm>
            <a:off x="1889125" y="1484313"/>
            <a:ext cx="8712200" cy="2592387"/>
          </a:xfrm>
          <a:prstGeom prst="bevel">
            <a:avLst>
              <a:gd name="adj" fmla="val 2964"/>
            </a:avLst>
          </a:prstGeom>
          <a:noFill/>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42340" name="矩形 4"/>
          <p:cNvSpPr>
            <a:spLocks noChangeArrowheads="1"/>
          </p:cNvSpPr>
          <p:nvPr/>
        </p:nvSpPr>
        <p:spPr bwMode="auto">
          <a:xfrm>
            <a:off x="1981200" y="319088"/>
            <a:ext cx="7931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200" b="1">
                <a:solidFill>
                  <a:srgbClr val="FF0000"/>
                </a:solidFill>
                <a:latin typeface="微軟正黑體" panose="020B0604030504040204" pitchFamily="34" charset="-120"/>
              </a:rPr>
              <a:t>臺南就學區</a:t>
            </a:r>
            <a:r>
              <a:rPr lang="zh-TW" altLang="en-US" sz="2800" b="1">
                <a:solidFill>
                  <a:srgbClr val="000000"/>
                </a:solidFill>
                <a:latin typeface="微軟正黑體" panose="020B0604030504040204" pitchFamily="34" charset="-120"/>
              </a:rPr>
              <a:t>學生免試入學</a:t>
            </a:r>
            <a:r>
              <a:rPr lang="zh-TW" altLang="en-US" sz="2800" b="1">
                <a:solidFill>
                  <a:srgbClr val="FF0000"/>
                </a:solidFill>
                <a:latin typeface="微軟正黑體" panose="020B0604030504040204" pitchFamily="34" charset="-120"/>
              </a:rPr>
              <a:t>個別序位</a:t>
            </a:r>
            <a:r>
              <a:rPr lang="zh-TW" altLang="en-US" sz="2800" b="1">
                <a:solidFill>
                  <a:srgbClr val="000000"/>
                </a:solidFill>
                <a:latin typeface="微軟正黑體" panose="020B0604030504040204" pitchFamily="34" charset="-120"/>
              </a:rPr>
              <a:t>表示例</a:t>
            </a:r>
          </a:p>
        </p:txBody>
      </p:sp>
      <p:sp>
        <p:nvSpPr>
          <p:cNvPr id="142341" name="文字方塊 5"/>
          <p:cNvSpPr txBox="1">
            <a:spLocks noChangeArrowheads="1"/>
          </p:cNvSpPr>
          <p:nvPr/>
        </p:nvSpPr>
        <p:spPr bwMode="auto">
          <a:xfrm>
            <a:off x="1914525" y="4443413"/>
            <a:ext cx="93792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ea typeface="新細明體" panose="02020500000000000000" pitchFamily="18" charset="-120"/>
              </a:rPr>
              <a:t>1.</a:t>
            </a:r>
            <a:r>
              <a:rPr lang="zh-TW" altLang="en-US" sz="2400" dirty="0">
                <a:solidFill>
                  <a:srgbClr val="000000"/>
                </a:solidFill>
                <a:ea typeface="新細明體" panose="02020500000000000000" pitchFamily="18" charset="-120"/>
              </a:rPr>
              <a:t>學生分數</a:t>
            </a:r>
            <a:r>
              <a:rPr lang="en-US" altLang="zh-TW" sz="2400" dirty="0">
                <a:solidFill>
                  <a:srgbClr val="000000"/>
                </a:solidFill>
                <a:ea typeface="新細明體" panose="02020500000000000000" pitchFamily="18" charset="-120"/>
              </a:rPr>
              <a:t>(</a:t>
            </a:r>
            <a:r>
              <a:rPr lang="en-US" altLang="zh-TW" sz="2400" dirty="0">
                <a:solidFill>
                  <a:srgbClr val="FF0000"/>
                </a:solidFill>
                <a:ea typeface="新細明體" panose="02020500000000000000" pitchFamily="18" charset="-120"/>
              </a:rPr>
              <a:t>77</a:t>
            </a:r>
            <a:r>
              <a:rPr lang="zh-TW" altLang="en-US" sz="2400" dirty="0">
                <a:solidFill>
                  <a:srgbClr val="FF0000"/>
                </a:solidFill>
                <a:ea typeface="新細明體" panose="02020500000000000000" pitchFamily="18" charset="-120"/>
              </a:rPr>
              <a:t>分</a:t>
            </a:r>
            <a:r>
              <a:rPr lang="en-US" altLang="zh-TW" sz="2400" dirty="0">
                <a:solidFill>
                  <a:srgbClr val="000000"/>
                </a:solidFill>
                <a:ea typeface="新細明體" panose="02020500000000000000" pitchFamily="18" charset="-120"/>
              </a:rPr>
              <a:t>)</a:t>
            </a:r>
            <a:r>
              <a:rPr lang="zh-TW" altLang="en-US" sz="2400" dirty="0">
                <a:solidFill>
                  <a:srgbClr val="000000"/>
                </a:solidFill>
                <a:ea typeface="新細明體" panose="02020500000000000000" pitchFamily="18" charset="-120"/>
              </a:rPr>
              <a:t>在臺南區排序之比率區間為</a:t>
            </a:r>
            <a:r>
              <a:rPr lang="en-US" altLang="zh-TW" sz="2400" dirty="0">
                <a:solidFill>
                  <a:srgbClr val="000000"/>
                </a:solidFill>
                <a:ea typeface="新細明體" panose="02020500000000000000" pitchFamily="18" charset="-120"/>
              </a:rPr>
              <a:t>2.36</a:t>
            </a:r>
            <a:r>
              <a:rPr lang="zh-TW" altLang="en-US" sz="2400" dirty="0">
                <a:solidFill>
                  <a:srgbClr val="000000"/>
                </a:solidFill>
                <a:ea typeface="新細明體" panose="02020500000000000000" pitchFamily="18" charset="-120"/>
              </a:rPr>
              <a:t>％</a:t>
            </a:r>
            <a:r>
              <a:rPr lang="en-US" altLang="zh-TW" sz="2400" dirty="0">
                <a:solidFill>
                  <a:srgbClr val="000000"/>
                </a:solidFill>
                <a:ea typeface="新細明體" panose="02020500000000000000" pitchFamily="18" charset="-120"/>
              </a:rPr>
              <a:t>-3.37</a:t>
            </a:r>
            <a:r>
              <a:rPr lang="zh-TW" altLang="en-US" sz="2400" dirty="0">
                <a:solidFill>
                  <a:srgbClr val="000000"/>
                </a:solidFill>
                <a:ea typeface="新細明體" panose="02020500000000000000" pitchFamily="18" charset="-120"/>
              </a:rPr>
              <a:t>％中，在臺南市之排名在</a:t>
            </a:r>
            <a:r>
              <a:rPr lang="en-US" altLang="zh-TW" sz="2400" dirty="0">
                <a:solidFill>
                  <a:srgbClr val="000000"/>
                </a:solidFill>
                <a:ea typeface="新細明體" panose="02020500000000000000" pitchFamily="18" charset="-120"/>
              </a:rPr>
              <a:t>236-337</a:t>
            </a:r>
            <a:r>
              <a:rPr lang="zh-TW" altLang="en-US" sz="2400" dirty="0">
                <a:solidFill>
                  <a:srgbClr val="000000"/>
                </a:solidFill>
                <a:ea typeface="新細明體" panose="02020500000000000000" pitchFamily="18" charset="-120"/>
              </a:rPr>
              <a:t>中。代表學生目前的分數（扣掉志願序和就近入學兩項目）</a:t>
            </a:r>
            <a:r>
              <a:rPr lang="zh-TW" altLang="en-US" sz="2400" b="1" dirty="0">
                <a:solidFill>
                  <a:srgbClr val="7030A0"/>
                </a:solidFill>
                <a:ea typeface="新細明體" panose="02020500000000000000" pitchFamily="18" charset="-120"/>
              </a:rPr>
              <a:t>最多輸給</a:t>
            </a:r>
            <a:r>
              <a:rPr lang="en-US" altLang="zh-TW" sz="2400" b="1" dirty="0">
                <a:solidFill>
                  <a:srgbClr val="7030A0"/>
                </a:solidFill>
                <a:ea typeface="新細明體" panose="02020500000000000000" pitchFamily="18" charset="-120"/>
              </a:rPr>
              <a:t>336</a:t>
            </a:r>
            <a:r>
              <a:rPr lang="zh-TW" altLang="en-US" sz="2400" b="1" dirty="0">
                <a:solidFill>
                  <a:srgbClr val="7030A0"/>
                </a:solidFill>
                <a:ea typeface="新細明體" panose="02020500000000000000" pitchFamily="18" charset="-120"/>
              </a:rPr>
              <a:t>人</a:t>
            </a:r>
            <a:r>
              <a:rPr lang="zh-TW" altLang="en-US" sz="2400" dirty="0">
                <a:solidFill>
                  <a:srgbClr val="000000"/>
                </a:solidFill>
                <a:ea typeface="新細明體" panose="02020500000000000000" pitchFamily="18" charset="-120"/>
              </a:rPr>
              <a:t>。</a:t>
            </a:r>
            <a:endParaRPr lang="en-US" altLang="zh-TW" sz="2400" dirty="0">
              <a:solidFill>
                <a:srgbClr val="000000"/>
              </a:solidFill>
              <a:ea typeface="新細明體" panose="02020500000000000000" pitchFamily="18" charset="-120"/>
            </a:endParaRPr>
          </a:p>
          <a:p>
            <a:r>
              <a:rPr lang="en-US" altLang="zh-TW" sz="2400" dirty="0">
                <a:solidFill>
                  <a:srgbClr val="000000"/>
                </a:solidFill>
                <a:ea typeface="新細明體" panose="02020500000000000000" pitchFamily="18" charset="-120"/>
              </a:rPr>
              <a:t>2.</a:t>
            </a:r>
            <a:r>
              <a:rPr lang="zh-TW" altLang="en-US" sz="2400" dirty="0">
                <a:solidFill>
                  <a:srgbClr val="000000"/>
                </a:solidFill>
                <a:ea typeface="新細明體" panose="02020500000000000000" pitchFamily="18"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14234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CCC7FD4-08DB-40D9-B12C-41B72F70E938}" type="slidenum">
              <a:rPr kumimoji="0" lang="zh-TW" altLang="en-US" smtClean="0">
                <a:solidFill>
                  <a:srgbClr val="FEFFFF"/>
                </a:solidFill>
                <a:latin typeface="Century Gothic" panose="020B0502020202020204" pitchFamily="34" charset="0"/>
              </a:rPr>
              <a:pPr/>
              <a:t>74</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189873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2098675" y="309563"/>
            <a:ext cx="7940675"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六</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超額比序</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志願序</a:t>
            </a:r>
            <a:r>
              <a:rPr lang="en-US" altLang="zh-TW" sz="4000" smtClean="0">
                <a:solidFill>
                  <a:srgbClr val="FFFF00"/>
                </a:solidFill>
                <a:latin typeface="標楷體" panose="03000509000000000000" pitchFamily="65" charset="-120"/>
                <a:ea typeface="標楷體" panose="03000509000000000000" pitchFamily="65" charset="-120"/>
              </a:rPr>
              <a:t>1 (10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p:cNvGraphicFramePr>
            <a:graphicFrameLocks/>
          </p:cNvGraphicFramePr>
          <p:nvPr>
            <p:extLst>
              <p:ext uri="{D42A27DB-BD31-4B8C-83A1-F6EECF244321}">
                <p14:modId xmlns:p14="http://schemas.microsoft.com/office/powerpoint/2010/main" val="2705378714"/>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華康魏碑體" panose="03000709000000000000" pitchFamily="65" charset="-120"/>
                          <a:ea typeface="華康儷粗圓" panose="02010601000101010101" pitchFamily="1" charset="-120"/>
                        </a:rPr>
                        <a:t>第一</a:t>
                      </a:r>
                      <a:r>
                        <a:rPr lang="zh-TW" altLang="en-US" sz="2000" b="1" u="none" strike="noStrike" dirty="0" smtClean="0">
                          <a:effectLst/>
                          <a:latin typeface="華康魏碑體" panose="03000709000000000000" pitchFamily="65" charset="-120"/>
                          <a:ea typeface="華康儷粗圓" panose="02010601000101010101" pitchFamily="1" charset="-120"/>
                        </a:rPr>
                        <a:t>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第二志願序學校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第三志願序學校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第四志願序學校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第五志願序學校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solidFill>
                            <a:srgbClr val="FF0000"/>
                          </a:solidFill>
                          <a:effectLst/>
                          <a:latin typeface="華康魏碑體" panose="03000709000000000000" pitchFamily="65" charset="-120"/>
                          <a:ea typeface="華康儷粗圓" panose="02010601000101010101" pitchFamily="1" charset="-120"/>
                        </a:rPr>
                        <a:t>其他志願序學校</a:t>
                      </a:r>
                      <a:endParaRPr lang="zh-TW" altLang="en-US" sz="2000" b="1" i="0" u="none" strike="noStrike" dirty="0">
                        <a:solidFill>
                          <a:srgbClr val="FF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p:cNvGraphicFramePr>
            <a:graphicFrameLocks noGrp="1"/>
          </p:cNvGraphicFramePr>
          <p:nvPr/>
        </p:nvGraphicFramePr>
        <p:xfrm>
          <a:off x="1482725" y="3051175"/>
          <a:ext cx="9407525" cy="2944813"/>
        </p:xfrm>
        <a:graphic>
          <a:graphicData uri="http://schemas.openxmlformats.org/drawingml/2006/table">
            <a:tbl>
              <a:tblPr/>
              <a:tblGrid>
                <a:gridCol w="9407525">
                  <a:extLst>
                    <a:ext uri="{9D8B030D-6E8A-4147-A177-3AD203B41FA5}">
                      <a16:colId xmlns:a16="http://schemas.microsoft.com/office/drawing/2014/main" val="20000"/>
                    </a:ext>
                  </a:extLst>
                </a:gridCol>
              </a:tblGrid>
              <a:tr h="2944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1.</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每一志願序至多</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可選填</a:t>
                      </a:r>
                      <a:r>
                        <a:rPr kumimoji="0" lang="en-US" altLang="zh-TW"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3</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校為一群組</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2.</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同一志願序如有</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多科別</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3.</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同一學校第二次選填，視為不同志願序。</a:t>
                      </a:r>
                      <a:endPar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4.</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第</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志願序後</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含第</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 </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志願選填以單科為單位，以</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5</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分計 。</a:t>
                      </a:r>
                      <a:endPar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endParaRPr>
                    </a:p>
                  </a:txBody>
                  <a:tcPr marL="85727" marR="857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1147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477F5A5-933C-4C15-8965-89E14C850DFE}" type="slidenum">
              <a:rPr kumimoji="0" lang="zh-TW" altLang="en-US" smtClean="0">
                <a:solidFill>
                  <a:srgbClr val="FEFFFF"/>
                </a:solidFill>
                <a:latin typeface="Century Gothic" panose="020B0502020202020204" pitchFamily="34" charset="0"/>
              </a:rPr>
              <a:pPr/>
              <a:t>75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smtClean="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15803"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115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2FBC966-29D0-4386-AA6B-58C6C3946552}" type="slidenum">
              <a:rPr kumimoji="0" lang="zh-TW" altLang="en-US" smtClean="0">
                <a:solidFill>
                  <a:srgbClr val="FEFFFF"/>
                </a:solidFill>
                <a:latin typeface="Century Gothic" panose="020B0502020202020204" pitchFamily="34" charset="0"/>
              </a:rPr>
              <a:pPr/>
              <a:t>76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6</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6831"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1168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BCF28E6-7C7A-4729-A60D-FF90574370B8}" type="slidenum">
              <a:rPr kumimoji="0" lang="zh-TW" altLang="en-US" smtClean="0">
                <a:solidFill>
                  <a:srgbClr val="FEFFFF"/>
                </a:solidFill>
                <a:latin typeface="Century Gothic" panose="020B0502020202020204" pitchFamily="34" charset="0"/>
              </a:rPr>
              <a:pPr/>
              <a:t>77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470025" y="1296096"/>
            <a:ext cx="9804331" cy="92333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zh-TW" dirty="0" smtClean="0">
                <a:solidFill>
                  <a:srgbClr val="000000"/>
                </a:solidFill>
                <a:latin typeface="微軟正黑體" panose="020B0604030504040204" pitchFamily="34" charset="-120"/>
                <a:ea typeface="華康細圓體"/>
                <a:cs typeface="華康細圓體"/>
              </a:rPr>
              <a:t>分發</a:t>
            </a:r>
            <a:r>
              <a:rPr lang="zh-TW" altLang="zh-TW" dirty="0">
                <a:solidFill>
                  <a:srgbClr val="000000"/>
                </a:solidFill>
                <a:latin typeface="微軟正黑體" panose="020B0604030504040204" pitchFamily="34" charset="-120"/>
                <a:ea typeface="華康細圓體"/>
                <a:cs typeface="華康細圓體"/>
              </a:rPr>
              <a:t>以學生選填志願</a:t>
            </a:r>
            <a:r>
              <a:rPr lang="zh-TW" altLang="zh-TW" b="1" u="sng" dirty="0">
                <a:solidFill>
                  <a:srgbClr val="FF0000"/>
                </a:solidFill>
                <a:latin typeface="微軟正黑體" panose="020B0604030504040204" pitchFamily="34" charset="-120"/>
                <a:ea typeface="華康細圓體"/>
                <a:cs typeface="華康細圓體"/>
              </a:rPr>
              <a:t>順序</a:t>
            </a:r>
            <a:r>
              <a:rPr lang="zh-TW" altLang="zh-TW" dirty="0">
                <a:solidFill>
                  <a:srgbClr val="000000"/>
                </a:solidFill>
                <a:latin typeface="微軟正黑體" panose="020B0604030504040204" pitchFamily="34" charset="-120"/>
                <a:ea typeface="華康細圓體"/>
                <a:cs typeface="華康細圓體"/>
              </a:rPr>
              <a:t>為優先考量。採從左而右</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由第一志願校到第五志願校</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，從上而下的方式</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由科別</a:t>
            </a:r>
            <a:r>
              <a:rPr lang="en-US" altLang="zh-TW" dirty="0">
                <a:solidFill>
                  <a:srgbClr val="000000"/>
                </a:solidFill>
                <a:latin typeface="微軟正黑體" panose="020B0604030504040204" pitchFamily="34" charset="-120"/>
                <a:ea typeface="華康細圓體"/>
                <a:cs typeface="華康細圓體"/>
              </a:rPr>
              <a:t>1</a:t>
            </a:r>
            <a:r>
              <a:rPr lang="zh-TW" altLang="en-US" dirty="0">
                <a:solidFill>
                  <a:srgbClr val="000000"/>
                </a:solidFill>
                <a:latin typeface="微軟正黑體" panose="020B0604030504040204" pitchFamily="34" charset="-120"/>
                <a:ea typeface="華康細圓體"/>
                <a:cs typeface="華康細圓體"/>
              </a:rPr>
              <a:t>、科別</a:t>
            </a:r>
            <a:r>
              <a:rPr lang="en-US" altLang="zh-TW" dirty="0">
                <a:solidFill>
                  <a:srgbClr val="000000"/>
                </a:solidFill>
                <a:latin typeface="微軟正黑體" panose="020B0604030504040204" pitchFamily="34" charset="-120"/>
                <a:ea typeface="華康細圓體"/>
                <a:cs typeface="華康細圓體"/>
              </a:rPr>
              <a:t>2</a:t>
            </a:r>
            <a:r>
              <a:rPr lang="zh-TW" altLang="en-US" dirty="0">
                <a:solidFill>
                  <a:srgbClr val="000000"/>
                </a:solidFill>
                <a:latin typeface="微軟正黑體" panose="020B0604030504040204" pitchFamily="34" charset="-120"/>
                <a:ea typeface="華康細圓體"/>
                <a:cs typeface="華康細圓體"/>
              </a:rPr>
              <a:t>、科別</a:t>
            </a:r>
            <a:r>
              <a:rPr lang="en-US" altLang="zh-TW" dirty="0">
                <a:solidFill>
                  <a:srgbClr val="000000"/>
                </a:solidFill>
                <a:latin typeface="微軟正黑體" panose="020B0604030504040204" pitchFamily="34" charset="-120"/>
                <a:ea typeface="華康細圓體"/>
                <a:cs typeface="華康細圓體"/>
              </a:rPr>
              <a:t>3</a:t>
            </a:r>
            <a:r>
              <a:rPr lang="en-US" altLang="zh-TW" dirty="0">
                <a:solidFill>
                  <a:srgbClr val="000000"/>
                </a:solidFill>
                <a:ea typeface="華康細圓體"/>
                <a:cs typeface="華康細圓體"/>
              </a:rPr>
              <a:t>…</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來進行分發。</a:t>
            </a:r>
            <a:endParaRPr lang="zh-TW" altLang="en-US" sz="1200" dirty="0"/>
          </a:p>
          <a:p>
            <a:pPr>
              <a:defRPr/>
            </a:pPr>
            <a:endParaRPr lang="zh-TW" altLang="en-US" dirty="0" smtClean="0"/>
          </a:p>
        </p:txBody>
      </p:sp>
      <p:graphicFrame>
        <p:nvGraphicFramePr>
          <p:cNvPr id="3" name="表格 2"/>
          <p:cNvGraphicFramePr>
            <a:graphicFrameLocks noGrp="1"/>
          </p:cNvGraphicFramePr>
          <p:nvPr/>
        </p:nvGraphicFramePr>
        <p:xfrm>
          <a:off x="1587500" y="2633663"/>
          <a:ext cx="10179049" cy="3795712"/>
        </p:xfrm>
        <a:graphic>
          <a:graphicData uri="http://schemas.openxmlformats.org/drawingml/2006/table">
            <a:tbl>
              <a:tblPr>
                <a:tableStyleId>{5C22544A-7EE6-4342-B048-85BDC9FD1C3A}</a:tableStyleId>
              </a:tblPr>
              <a:tblGrid>
                <a:gridCol w="1421772">
                  <a:extLst>
                    <a:ext uri="{9D8B030D-6E8A-4147-A177-3AD203B41FA5}">
                      <a16:colId xmlns:a16="http://schemas.microsoft.com/office/drawing/2014/main" val="20000"/>
                    </a:ext>
                  </a:extLst>
                </a:gridCol>
                <a:gridCol w="973597">
                  <a:extLst>
                    <a:ext uri="{9D8B030D-6E8A-4147-A177-3AD203B41FA5}">
                      <a16:colId xmlns:a16="http://schemas.microsoft.com/office/drawing/2014/main" val="20001"/>
                    </a:ext>
                  </a:extLst>
                </a:gridCol>
                <a:gridCol w="972960">
                  <a:extLst>
                    <a:ext uri="{9D8B030D-6E8A-4147-A177-3AD203B41FA5}">
                      <a16:colId xmlns:a16="http://schemas.microsoft.com/office/drawing/2014/main" val="20002"/>
                    </a:ext>
                  </a:extLst>
                </a:gridCol>
                <a:gridCol w="972960">
                  <a:extLst>
                    <a:ext uri="{9D8B030D-6E8A-4147-A177-3AD203B41FA5}">
                      <a16:colId xmlns:a16="http://schemas.microsoft.com/office/drawing/2014/main" val="20003"/>
                    </a:ext>
                  </a:extLst>
                </a:gridCol>
                <a:gridCol w="972960">
                  <a:extLst>
                    <a:ext uri="{9D8B030D-6E8A-4147-A177-3AD203B41FA5}">
                      <a16:colId xmlns:a16="http://schemas.microsoft.com/office/drawing/2014/main" val="20004"/>
                    </a:ext>
                  </a:extLst>
                </a:gridCol>
                <a:gridCol w="972960">
                  <a:extLst>
                    <a:ext uri="{9D8B030D-6E8A-4147-A177-3AD203B41FA5}">
                      <a16:colId xmlns:a16="http://schemas.microsoft.com/office/drawing/2014/main" val="20005"/>
                    </a:ext>
                  </a:extLst>
                </a:gridCol>
                <a:gridCol w="972960">
                  <a:extLst>
                    <a:ext uri="{9D8B030D-6E8A-4147-A177-3AD203B41FA5}">
                      <a16:colId xmlns:a16="http://schemas.microsoft.com/office/drawing/2014/main" val="20006"/>
                    </a:ext>
                  </a:extLst>
                </a:gridCol>
                <a:gridCol w="972960">
                  <a:extLst>
                    <a:ext uri="{9D8B030D-6E8A-4147-A177-3AD203B41FA5}">
                      <a16:colId xmlns:a16="http://schemas.microsoft.com/office/drawing/2014/main" val="20007"/>
                    </a:ext>
                  </a:extLst>
                </a:gridCol>
                <a:gridCol w="972960">
                  <a:extLst>
                    <a:ext uri="{9D8B030D-6E8A-4147-A177-3AD203B41FA5}">
                      <a16:colId xmlns:a16="http://schemas.microsoft.com/office/drawing/2014/main" val="20008"/>
                    </a:ext>
                  </a:extLst>
                </a:gridCol>
                <a:gridCol w="972960">
                  <a:extLst>
                    <a:ext uri="{9D8B030D-6E8A-4147-A177-3AD203B41FA5}">
                      <a16:colId xmlns:a16="http://schemas.microsoft.com/office/drawing/2014/main" val="20009"/>
                    </a:ext>
                  </a:extLst>
                </a:gridCol>
              </a:tblGrid>
              <a:tr h="327656">
                <a:tc>
                  <a:txBody>
                    <a:bodyPr/>
                    <a:lstStyle/>
                    <a:p>
                      <a:pPr algn="ctr">
                        <a:spcAft>
                          <a:spcPts val="0"/>
                        </a:spcAft>
                      </a:pPr>
                      <a:r>
                        <a:rPr lang="zh-TW" sz="1600" kern="100" dirty="0">
                          <a:effectLst/>
                        </a:rPr>
                        <a:t>志願序</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zh-TW" sz="1600" kern="100" dirty="0">
                          <a:effectLst/>
                        </a:rPr>
                        <a:t>第一</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rPr>
                        <a:t>第二</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rPr>
                        <a:t>第三</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val="10000"/>
                  </a:ext>
                </a:extLst>
              </a:tr>
              <a:tr h="523993">
                <a:tc>
                  <a:txBody>
                    <a:bodyPr/>
                    <a:lstStyle/>
                    <a:p>
                      <a:pPr algn="ctr">
                        <a:spcAft>
                          <a:spcPts val="0"/>
                        </a:spcAft>
                      </a:pPr>
                      <a:r>
                        <a:rPr lang="zh-TW" sz="1600" kern="100" dirty="0">
                          <a:effectLst/>
                        </a:rPr>
                        <a:t>志願校序</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1</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2</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3</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4</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rPr>
                        <a:t>第</a:t>
                      </a:r>
                      <a:r>
                        <a:rPr lang="en-US" sz="1500" kern="100" dirty="0">
                          <a:effectLst/>
                        </a:rPr>
                        <a:t>5</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rPr>
                        <a:t>第</a:t>
                      </a:r>
                      <a:r>
                        <a:rPr lang="en-US" sz="1500" kern="100" dirty="0">
                          <a:effectLst/>
                        </a:rPr>
                        <a:t>6</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rPr>
                        <a:t>第</a:t>
                      </a:r>
                      <a:r>
                        <a:rPr lang="en-US" sz="1500" kern="100" dirty="0">
                          <a:effectLst/>
                        </a:rPr>
                        <a:t>7</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8</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smtClean="0">
                          <a:effectLst/>
                        </a:rPr>
                        <a:t>第</a:t>
                      </a:r>
                      <a:r>
                        <a:rPr lang="en-US" altLang="zh-TW" sz="1500" kern="100" dirty="0" smtClean="0">
                          <a:effectLst/>
                        </a:rPr>
                        <a:t>9</a:t>
                      </a:r>
                      <a:r>
                        <a:rPr lang="zh-TW" sz="1500" kern="100" dirty="0" smtClean="0">
                          <a:effectLst/>
                        </a:rPr>
                        <a:t>志願</a:t>
                      </a:r>
                      <a:r>
                        <a:rPr lang="zh-TW" sz="1500" kern="100" dirty="0">
                          <a:effectLst/>
                        </a:rPr>
                        <a:t>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7656">
                <a:tc>
                  <a:txBody>
                    <a:bodyPr/>
                    <a:lstStyle/>
                    <a:p>
                      <a:pPr algn="ctr">
                        <a:spcAft>
                          <a:spcPts val="0"/>
                        </a:spcAft>
                      </a:pPr>
                      <a:r>
                        <a:rPr lang="zh-TW" sz="1600" kern="100">
                          <a:effectLst/>
                        </a:rPr>
                        <a:t>志願序積分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9</a:t>
                      </a:r>
                      <a:r>
                        <a:rPr lang="zh-TW" sz="1600" kern="100">
                          <a:effectLst/>
                        </a:rPr>
                        <a:t>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9</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rPr>
                        <a:t>9</a:t>
                      </a:r>
                      <a:r>
                        <a:rPr lang="zh-TW" sz="1600" kern="100">
                          <a:effectLst/>
                        </a:rPr>
                        <a:t>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2283">
                <a:tc>
                  <a:txBody>
                    <a:bodyPr/>
                    <a:lstStyle/>
                    <a:p>
                      <a:pPr algn="ctr">
                        <a:spcAft>
                          <a:spcPts val="0"/>
                        </a:spcAft>
                      </a:pPr>
                      <a:r>
                        <a:rPr lang="zh-TW" sz="1600" kern="100" dirty="0">
                          <a:effectLst/>
                        </a:rPr>
                        <a:t>志願序學校名</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高中甲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高職乙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rPr>
                        <a:t>高中乙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戊</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smtClean="0">
                          <a:effectLst/>
                        </a:rPr>
                        <a:t>五專乙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己</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2362">
                <a:tc>
                  <a:txBody>
                    <a:bodyPr/>
                    <a:lstStyle/>
                    <a:p>
                      <a:pPr algn="ctr">
                        <a:spcAft>
                          <a:spcPts val="0"/>
                        </a:spcAft>
                      </a:pPr>
                      <a:r>
                        <a:rPr lang="zh-TW" sz="1600" kern="100">
                          <a:effectLst/>
                        </a:rPr>
                        <a:t>錄取序號</a:t>
                      </a:r>
                      <a:r>
                        <a:rPr lang="en-US" sz="1600" kern="100">
                          <a:effectLst/>
                        </a:rPr>
                        <a:t>1</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普通科</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高職乙</a:t>
                      </a:r>
                    </a:p>
                    <a:p>
                      <a:pPr algn="ctr">
                        <a:spcAft>
                          <a:spcPts val="0"/>
                        </a:spcAft>
                      </a:pPr>
                      <a:r>
                        <a:rPr lang="zh-TW" sz="1600" kern="100" dirty="0">
                          <a:effectLst/>
                        </a:rPr>
                        <a:t>科別</a:t>
                      </a:r>
                      <a:r>
                        <a:rPr lang="en-US" sz="1600" kern="100" dirty="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rPr>
                        <a:t>普通科</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戊</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smtClean="0">
                          <a:effectLst/>
                        </a:rPr>
                        <a:t>五專乙</a:t>
                      </a:r>
                      <a:endParaRPr lang="zh-TW" sz="1600" kern="100" dirty="0">
                        <a:effectLst/>
                      </a:endParaRPr>
                    </a:p>
                    <a:p>
                      <a:pPr algn="ctr">
                        <a:spcAft>
                          <a:spcPts val="0"/>
                        </a:spcAft>
                      </a:pPr>
                      <a:r>
                        <a:rPr lang="zh-TW" sz="1600" kern="100" dirty="0" smtClean="0">
                          <a:effectLst/>
                        </a:rPr>
                        <a:t>科別</a:t>
                      </a:r>
                      <a:r>
                        <a:rPr lang="en-US" altLang="zh-TW"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己</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82362">
                <a:tc>
                  <a:txBody>
                    <a:bodyPr/>
                    <a:lstStyle/>
                    <a:p>
                      <a:pPr algn="ctr">
                        <a:spcAft>
                          <a:spcPts val="0"/>
                        </a:spcAft>
                      </a:pPr>
                      <a:r>
                        <a:rPr lang="zh-TW" sz="1600" kern="100">
                          <a:effectLst/>
                        </a:rPr>
                        <a:t>錄取序號</a:t>
                      </a:r>
                      <a:r>
                        <a:rPr lang="en-US" sz="1600" kern="100">
                          <a:effectLst/>
                        </a:rPr>
                        <a:t>2</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高職乙</a:t>
                      </a:r>
                    </a:p>
                    <a:p>
                      <a:pPr algn="ctr">
                        <a:spcAft>
                          <a:spcPts val="0"/>
                        </a:spcAft>
                      </a:pPr>
                      <a:r>
                        <a:rPr lang="zh-TW" sz="1600" kern="100" dirty="0">
                          <a:effectLst/>
                        </a:rPr>
                        <a:t>科別</a:t>
                      </a:r>
                      <a:r>
                        <a:rPr lang="en-US" sz="1600" kern="100" dirty="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endParaRP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綜</a:t>
                      </a:r>
                      <a:r>
                        <a:rPr lang="zh-TW" altLang="en-US" sz="1600" kern="100" dirty="0" smtClean="0">
                          <a:effectLst/>
                        </a:rPr>
                        <a:t>合高中</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smtClean="0">
                          <a:effectLst/>
                        </a:rPr>
                        <a:t>高職</a:t>
                      </a:r>
                      <a:r>
                        <a:rPr lang="zh-TW" altLang="en-US" sz="1600" kern="100" dirty="0" smtClean="0">
                          <a:effectLst/>
                        </a:rPr>
                        <a:t>戊</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r>
                        <a:rPr lang="zh-TW" altLang="en-US" sz="1600" kern="100" dirty="0" smtClean="0">
                          <a:effectLst/>
                        </a:rPr>
                        <a:t>五專乙</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smtClean="0">
                          <a:effectLst/>
                        </a:rPr>
                        <a:t>高職</a:t>
                      </a:r>
                      <a:r>
                        <a:rPr lang="zh-TW" altLang="en-US" sz="1600" kern="100" dirty="0" smtClean="0">
                          <a:effectLst/>
                        </a:rPr>
                        <a:t>己</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82362">
                <a:tc>
                  <a:txBody>
                    <a:bodyPr/>
                    <a:lstStyle/>
                    <a:p>
                      <a:pPr algn="ctr">
                        <a:spcAft>
                          <a:spcPts val="0"/>
                        </a:spcAft>
                      </a:pPr>
                      <a:r>
                        <a:rPr lang="zh-TW" sz="1600" kern="100">
                          <a:effectLst/>
                        </a:rPr>
                        <a:t>錄取序號</a:t>
                      </a:r>
                      <a:r>
                        <a:rPr lang="en-US" sz="1600" kern="100">
                          <a:effectLst/>
                        </a:rPr>
                        <a:t>3</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dirty="0"/>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zh-TW" altLang="zh-TW" sz="1600" kern="100" dirty="0" smtClean="0">
                          <a:solidFill>
                            <a:schemeClr val="dk1"/>
                          </a:solidFill>
                          <a:effectLst/>
                          <a:latin typeface="+mn-lt"/>
                          <a:ea typeface="+mn-ea"/>
                          <a:cs typeface="+mn-cs"/>
                        </a:rPr>
                        <a:t>高職</a:t>
                      </a:r>
                      <a:r>
                        <a:rPr lang="zh-TW" altLang="en-US" sz="1600" kern="100" dirty="0" smtClean="0">
                          <a:solidFill>
                            <a:schemeClr val="dk1"/>
                          </a:solidFill>
                          <a:effectLst/>
                          <a:latin typeface="+mn-lt"/>
                          <a:ea typeface="+mn-ea"/>
                          <a:cs typeface="+mn-cs"/>
                        </a:rPr>
                        <a:t>丙</a:t>
                      </a:r>
                      <a:endParaRPr lang="zh-TW" altLang="zh-TW" sz="1600" kern="100" dirty="0" smtClean="0">
                        <a:solidFill>
                          <a:schemeClr val="dk1"/>
                        </a:solidFill>
                        <a:effectLst/>
                        <a:latin typeface="+mn-lt"/>
                        <a:ea typeface="+mn-ea"/>
                        <a:cs typeface="+mn-cs"/>
                      </a:endParaRPr>
                    </a:p>
                    <a:p>
                      <a:pPr marL="0" algn="ctr" defTabSz="457200" rtl="0" eaLnBrk="1" latinLnBrk="0" hangingPunct="1">
                        <a:spcAft>
                          <a:spcPts val="0"/>
                        </a:spcAft>
                      </a:pPr>
                      <a:r>
                        <a:rPr lang="zh-TW" altLang="zh-TW" sz="1600" kern="100" dirty="0" smtClean="0">
                          <a:solidFill>
                            <a:schemeClr val="dk1"/>
                          </a:solidFill>
                          <a:effectLst/>
                          <a:latin typeface="+mn-lt"/>
                          <a:ea typeface="+mn-ea"/>
                          <a:cs typeface="+mn-cs"/>
                        </a:rPr>
                        <a:t>科別</a:t>
                      </a:r>
                      <a:r>
                        <a:rPr lang="en-US" altLang="zh-TW" sz="1600" kern="100" dirty="0" smtClean="0">
                          <a:solidFill>
                            <a:schemeClr val="dk1"/>
                          </a:solidFill>
                          <a:effectLst/>
                          <a:latin typeface="+mn-lt"/>
                          <a:ea typeface="+mn-ea"/>
                          <a:cs typeface="+mn-cs"/>
                        </a:rPr>
                        <a:t>3</a:t>
                      </a:r>
                      <a:endParaRPr lang="zh-TW" altLang="en-US" sz="1600" kern="100" dirty="0">
                        <a:solidFill>
                          <a:schemeClr val="dk1"/>
                        </a:solidFill>
                        <a:effectLst/>
                        <a:latin typeface="+mn-lt"/>
                        <a:ea typeface="+mn-ea"/>
                        <a:cs typeface="+mn-cs"/>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smtClean="0">
                          <a:effectLst/>
                        </a:rPr>
                        <a:t>高職</a:t>
                      </a:r>
                      <a:r>
                        <a:rPr lang="zh-TW" altLang="en-US" sz="1600" kern="100" dirty="0" smtClean="0">
                          <a:effectLst/>
                        </a:rPr>
                        <a:t>戊</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smtClean="0">
                          <a:effectLst/>
                        </a:rPr>
                        <a:t>高職</a:t>
                      </a:r>
                      <a:r>
                        <a:rPr lang="zh-TW" altLang="en-US" sz="1600" kern="100" dirty="0" smtClean="0">
                          <a:effectLst/>
                        </a:rPr>
                        <a:t>己</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7038">
                <a:tc>
                  <a:txBody>
                    <a:bodyPr/>
                    <a:lstStyle/>
                    <a:p>
                      <a:pPr algn="ctr">
                        <a:spcAft>
                          <a:spcPts val="0"/>
                        </a:spcAft>
                      </a:pPr>
                      <a:r>
                        <a:rPr lang="en-US" sz="1600" kern="100">
                          <a:effectLst/>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cxnSp>
        <p:nvCxnSpPr>
          <p:cNvPr id="7" name="直線單箭頭接點 6"/>
          <p:cNvCxnSpPr/>
          <p:nvPr/>
        </p:nvCxnSpPr>
        <p:spPr>
          <a:xfrm>
            <a:off x="1384300" y="3048000"/>
            <a:ext cx="0" cy="2705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2032000" y="2457450"/>
            <a:ext cx="4038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7860" name="文字方塊 9"/>
          <p:cNvSpPr txBox="1">
            <a:spLocks noChangeArrowheads="1"/>
          </p:cNvSpPr>
          <p:nvPr/>
        </p:nvSpPr>
        <p:spPr bwMode="auto">
          <a:xfrm>
            <a:off x="1639888" y="2220913"/>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1</a:t>
            </a:r>
            <a:endParaRPr lang="zh-TW" altLang="en-US" b="1">
              <a:solidFill>
                <a:srgbClr val="FF0000"/>
              </a:solidFill>
              <a:latin typeface="Arial" panose="020B0604020202020204" pitchFamily="34" charset="0"/>
            </a:endParaRPr>
          </a:p>
        </p:txBody>
      </p:sp>
      <p:sp>
        <p:nvSpPr>
          <p:cNvPr id="117861" name="文字方塊 10"/>
          <p:cNvSpPr txBox="1">
            <a:spLocks noChangeArrowheads="1"/>
          </p:cNvSpPr>
          <p:nvPr/>
        </p:nvSpPr>
        <p:spPr bwMode="auto">
          <a:xfrm>
            <a:off x="1233488" y="2620963"/>
            <a:ext cx="236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2</a:t>
            </a:r>
            <a:endParaRPr lang="zh-TW" altLang="en-US" b="1">
              <a:solidFill>
                <a:srgbClr val="FF0000"/>
              </a:solidFill>
              <a:latin typeface="Arial" panose="020B0604020202020204" pitchFamily="34" charset="0"/>
            </a:endParaRPr>
          </a:p>
        </p:txBody>
      </p:sp>
      <p:sp>
        <p:nvSpPr>
          <p:cNvPr id="117862" name="文字方塊 3"/>
          <p:cNvSpPr txBox="1">
            <a:spLocks noChangeArrowheads="1"/>
          </p:cNvSpPr>
          <p:nvPr/>
        </p:nvSpPr>
        <p:spPr bwMode="auto">
          <a:xfrm>
            <a:off x="1639888"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786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1C1B91-2DEB-4A8E-A8AA-4530FC2F7838}" type="slidenum">
              <a:rPr kumimoji="0" lang="zh-TW" altLang="en-US" smtClean="0">
                <a:solidFill>
                  <a:srgbClr val="FEFFFF"/>
                </a:solidFill>
                <a:latin typeface="Century Gothic" panose="020B0502020202020204" pitchFamily="34" charset="0"/>
              </a:rPr>
              <a:pPr/>
              <a:t>78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18787" name="Rectangle 8"/>
          <p:cNvSpPr>
            <a:spLocks noGrp="1"/>
          </p:cNvSpPr>
          <p:nvPr>
            <p:ph type="body" sz="half" idx="4294967295"/>
          </p:nvPr>
        </p:nvSpPr>
        <p:spPr>
          <a:xfrm>
            <a:off x="1992313" y="1201738"/>
            <a:ext cx="9013825" cy="2087562"/>
          </a:xfrm>
        </p:spPr>
        <p:txBody>
          <a:bodyPr/>
          <a:lstStyle/>
          <a:p>
            <a:r>
              <a:rPr lang="zh-TW" altLang="en-US" sz="3200" dirty="0" smtClean="0">
                <a:solidFill>
                  <a:srgbClr val="FF0000"/>
                </a:solidFill>
                <a:latin typeface="微軟正黑體" panose="020B0604030504040204" pitchFamily="34" charset="-120"/>
              </a:rPr>
              <a:t>保障名額</a:t>
            </a:r>
            <a:r>
              <a:rPr lang="zh-TW" altLang="en-US" sz="3200" dirty="0" smtClean="0">
                <a:solidFill>
                  <a:srgbClr val="000066"/>
                </a:solidFill>
                <a:latin typeface="微軟正黑體" panose="020B0604030504040204" pitchFamily="34" charset="-120"/>
              </a:rPr>
              <a:t>，係指同一所國中選填該高中職校為第一志願，其申請者中分數最高者。</a:t>
            </a:r>
            <a:r>
              <a:rPr lang="zh-TW" altLang="en-US" sz="3200" b="1" u="sng" dirty="0" smtClean="0">
                <a:solidFill>
                  <a:srgbClr val="FF0000"/>
                </a:solidFill>
                <a:latin typeface="微軟正黑體" panose="020B0604030504040204" pitchFamily="34" charset="-120"/>
              </a:rPr>
              <a:t>若該生參加特色招生考試分發後，將特色招生志願置於所有免試志願之前，即喪失保障資格</a:t>
            </a:r>
            <a:r>
              <a:rPr lang="zh-TW" altLang="en-US" sz="3200" dirty="0" smtClean="0">
                <a:solidFill>
                  <a:srgbClr val="000066"/>
                </a:solidFill>
                <a:latin typeface="微軟正黑體" panose="020B0604030504040204" pitchFamily="34" charset="-120"/>
              </a:rPr>
              <a:t>。</a:t>
            </a:r>
            <a:endParaRPr lang="en-US" altLang="zh-TW" sz="3200" dirty="0" smtClean="0">
              <a:solidFill>
                <a:srgbClr val="000066"/>
              </a:solidFill>
              <a:latin typeface="微軟正黑體" panose="020B0604030504040204" pitchFamily="34" charset="-120"/>
            </a:endParaRPr>
          </a:p>
          <a:p>
            <a:r>
              <a:rPr lang="zh-TW" altLang="en-US" sz="3200" dirty="0" smtClean="0">
                <a:solidFill>
                  <a:srgbClr val="000066"/>
                </a:solidFill>
                <a:latin typeface="微軟正黑體" panose="020B0604030504040204" pitchFamily="34"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smtClean="0">
              <a:solidFill>
                <a:srgbClr val="000066"/>
              </a:solidFill>
              <a:latin typeface="微軟正黑體" panose="020B0604030504040204" pitchFamily="34" charset="-120"/>
            </a:endParaRPr>
          </a:p>
        </p:txBody>
      </p:sp>
      <p:sp>
        <p:nvSpPr>
          <p:cNvPr id="118788"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87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16D414-DAE1-4F82-A35C-332C3EF03783}" type="slidenum">
              <a:rPr kumimoji="0" lang="zh-TW" altLang="en-US" smtClean="0">
                <a:solidFill>
                  <a:srgbClr val="FEFFFF"/>
                </a:solidFill>
                <a:latin typeface="Century Gothic" panose="020B0502020202020204" pitchFamily="34" charset="0"/>
              </a:rPr>
              <a:pPr/>
              <a:t>79</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38400" y="76200"/>
            <a:ext cx="7727950" cy="1447800"/>
          </a:xfrm>
        </p:spPr>
        <p:txBody>
          <a:bodyPr>
            <a:normAutofit fontScale="90000"/>
          </a:bodyPr>
          <a:lstStyle/>
          <a:p>
            <a:pPr algn="ctr">
              <a:defRPr/>
            </a:pPr>
            <a:r>
              <a:rPr lang="zh-TW" altLang="en-US" sz="5400" b="1" dirty="0">
                <a:solidFill>
                  <a:srgbClr val="7030A0"/>
                </a:solidFill>
              </a:rPr>
              <a:t>新市 新視 </a:t>
            </a:r>
            <a:r>
              <a:rPr lang="zh-TW" altLang="en-US" sz="5400" b="1" dirty="0"/>
              <a:t>視野有廣度</a:t>
            </a:r>
            <a:r>
              <a:rPr lang="en-US" altLang="zh-TW" sz="5400" b="1" dirty="0"/>
              <a:t/>
            </a:r>
            <a:br>
              <a:rPr lang="en-US" altLang="zh-TW" sz="5400" b="1" dirty="0"/>
            </a:br>
            <a:r>
              <a:rPr lang="en-US" altLang="zh-TW" sz="5400" b="1" dirty="0"/>
              <a:t>(</a:t>
            </a:r>
            <a:r>
              <a:rPr lang="zh-TW" altLang="en-US" sz="5400" b="1" dirty="0"/>
              <a:t>國際交流</a:t>
            </a:r>
            <a:r>
              <a:rPr lang="en-US" altLang="zh-TW" sz="5400" b="1" dirty="0"/>
              <a:t>-</a:t>
            </a:r>
            <a:r>
              <a:rPr lang="zh-TW" altLang="en-US" sz="5400" b="1" dirty="0"/>
              <a:t>澳洲</a:t>
            </a:r>
            <a:r>
              <a:rPr lang="en-US" altLang="zh-TW" sz="5400" b="1" dirty="0"/>
              <a:t>)</a:t>
            </a:r>
            <a:endParaRPr lang="zh-TW" altLang="en-US" sz="5400" dirty="0"/>
          </a:p>
        </p:txBody>
      </p:sp>
      <p:pic>
        <p:nvPicPr>
          <p:cNvPr id="50179" name="內容版面配置區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38528" y="1738314"/>
            <a:ext cx="8619922" cy="4850075"/>
          </a:xfrm>
        </p:spPr>
      </p:pic>
    </p:spTree>
    <p:extLst>
      <p:ext uri="{BB962C8B-B14F-4D97-AF65-F5344CB8AC3E}">
        <p14:creationId xmlns:p14="http://schemas.microsoft.com/office/powerpoint/2010/main" val="36997252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58"/>
          <p:cNvSpPr>
            <a:spLocks noChangeArrowheads="1"/>
          </p:cNvSpPr>
          <p:nvPr/>
        </p:nvSpPr>
        <p:spPr bwMode="auto">
          <a:xfrm>
            <a:off x="1391055" y="1305939"/>
            <a:ext cx="10340502" cy="646331"/>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zh-TW" dirty="0">
                <a:solidFill>
                  <a:srgbClr val="000000"/>
                </a:solidFill>
                <a:latin typeface="微軟正黑體" panose="020B0604030504040204" pitchFamily="34" charset="-120"/>
                <a:ea typeface="華康細圓體"/>
                <a:cs typeface="華康細圓體"/>
              </a:rPr>
              <a:t>同時參加本區免試入學與特色招生考試分發入學之學生，必須依網頁指示，將特色招生志願置於「免試入學</a:t>
            </a:r>
            <a:r>
              <a:rPr lang="zh-TW" altLang="zh-TW" b="1" dirty="0">
                <a:latin typeface="微軟正黑體" panose="020B0604030504040204" pitchFamily="34" charset="-120"/>
                <a:ea typeface="華康細圓體"/>
                <a:cs typeface="華康細圓體"/>
              </a:rPr>
              <a:t>志願學校</a:t>
            </a:r>
            <a:r>
              <a:rPr lang="zh-TW" altLang="zh-TW" dirty="0">
                <a:solidFill>
                  <a:srgbClr val="000000"/>
                </a:solidFill>
                <a:latin typeface="微軟正黑體" panose="020B0604030504040204" pitchFamily="34" charset="-120"/>
                <a:ea typeface="華康細圓體"/>
                <a:cs typeface="華康細圓體"/>
              </a:rPr>
              <a:t>之前後」或「免試入學</a:t>
            </a:r>
            <a:r>
              <a:rPr lang="zh-TW" altLang="zh-TW" b="1" dirty="0">
                <a:latin typeface="微軟正黑體" panose="020B0604030504040204" pitchFamily="34" charset="-120"/>
                <a:ea typeface="華康細圓體"/>
                <a:cs typeface="華康細圓體"/>
              </a:rPr>
              <a:t>志願學校</a:t>
            </a:r>
            <a:r>
              <a:rPr lang="zh-TW" altLang="zh-TW" dirty="0">
                <a:solidFill>
                  <a:srgbClr val="000000"/>
                </a:solidFill>
                <a:latin typeface="微軟正黑體" panose="020B0604030504040204" pitchFamily="34" charset="-120"/>
                <a:ea typeface="華康細圓體"/>
                <a:cs typeface="華康細圓體"/>
              </a:rPr>
              <a:t>之間」，惟不得更改免試志願之順序</a:t>
            </a:r>
            <a:r>
              <a:rPr lang="zh-TW" altLang="zh-TW" dirty="0" smtClean="0">
                <a:solidFill>
                  <a:srgbClr val="000000"/>
                </a:solidFill>
                <a:latin typeface="微軟正黑體" panose="020B0604030504040204" pitchFamily="34" charset="-120"/>
                <a:ea typeface="華康細圓體"/>
                <a:cs typeface="華康細圓體"/>
              </a:rPr>
              <a:t>。</a:t>
            </a:r>
            <a:endParaRPr lang="zh-TW" altLang="zh-TW" dirty="0" smtClean="0"/>
          </a:p>
        </p:txBody>
      </p:sp>
      <p:sp>
        <p:nvSpPr>
          <p:cNvPr id="50" name="Rectangle 67"/>
          <p:cNvSpPr>
            <a:spLocks noChangeArrowheads="1"/>
          </p:cNvSpPr>
          <p:nvPr/>
        </p:nvSpPr>
        <p:spPr bwMode="auto">
          <a:xfrm>
            <a:off x="1889125" y="2828925"/>
            <a:ext cx="184150" cy="10477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sz="800"/>
          </a:p>
          <a:p>
            <a:pPr>
              <a:defRPr/>
            </a:pPr>
            <a:r>
              <a:rPr lang="zh-TW" altLang="zh-TW"/>
              <a:t/>
            </a:r>
            <a:br>
              <a:rPr lang="zh-TW" altLang="zh-TW"/>
            </a:br>
            <a:endParaRPr lang="zh-TW" altLang="zh-TW"/>
          </a:p>
          <a:p>
            <a:pPr>
              <a:defRPr/>
            </a:pPr>
            <a:endParaRPr lang="zh-TW" altLang="zh-TW"/>
          </a:p>
        </p:txBody>
      </p:sp>
      <p:sp>
        <p:nvSpPr>
          <p:cNvPr id="51" name="Rectangle 68"/>
          <p:cNvSpPr>
            <a:spLocks noChangeArrowheads="1"/>
          </p:cNvSpPr>
          <p:nvPr/>
        </p:nvSpPr>
        <p:spPr bwMode="auto">
          <a:xfrm>
            <a:off x="1889125" y="2927350"/>
            <a:ext cx="233363" cy="8509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a:p>
          <a:p>
            <a:pPr>
              <a:defRPr/>
            </a:pPr>
            <a:r>
              <a:rPr lang="en-US" altLang="zh-TW" sz="1333">
                <a:solidFill>
                  <a:srgbClr val="000000"/>
                </a:solidFill>
                <a:cs typeface="華康細圓體" charset="-120"/>
              </a:rPr>
              <a:t> </a:t>
            </a:r>
            <a:endParaRPr lang="en-US" altLang="zh-TW" sz="800"/>
          </a:p>
          <a:p>
            <a:pPr>
              <a:defRPr/>
            </a:pPr>
            <a:endParaRPr lang="en-US" altLang="zh-TW"/>
          </a:p>
        </p:txBody>
      </p:sp>
      <p:sp>
        <p:nvSpPr>
          <p:cNvPr id="52" name="Rectangle 74"/>
          <p:cNvSpPr>
            <a:spLocks noChangeArrowheads="1"/>
          </p:cNvSpPr>
          <p:nvPr/>
        </p:nvSpPr>
        <p:spPr bwMode="auto">
          <a:xfrm>
            <a:off x="1889125" y="3168650"/>
            <a:ext cx="184150" cy="3683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en-US"/>
          </a:p>
        </p:txBody>
      </p:sp>
      <p:pic>
        <p:nvPicPr>
          <p:cNvPr id="183302" name="圖片 5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0" y="2357438"/>
            <a:ext cx="102997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文字方塊 5"/>
          <p:cNvSpPr txBox="1">
            <a:spLocks noChangeArrowheads="1"/>
          </p:cNvSpPr>
          <p:nvPr/>
        </p:nvSpPr>
        <p:spPr bwMode="auto">
          <a:xfrm>
            <a:off x="2120900" y="171450"/>
            <a:ext cx="7108825" cy="708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二</a:t>
            </a: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免試、特招志願選填模式</a:t>
            </a:r>
            <a:r>
              <a:rPr lang="en-US" altLang="zh-TW" sz="4000" b="1">
                <a:solidFill>
                  <a:srgbClr val="FF0000"/>
                </a:solidFill>
                <a:latin typeface="標楷體" panose="03000509000000000000" pitchFamily="65" charset="-120"/>
                <a:ea typeface="標楷體" panose="03000509000000000000" pitchFamily="65" charset="-120"/>
              </a:rPr>
              <a:t>1</a:t>
            </a:r>
            <a:endParaRPr lang="zh-TW" altLang="en-US" sz="4000" b="1">
              <a:solidFill>
                <a:srgbClr val="FF0000"/>
              </a:solidFill>
              <a:latin typeface="標楷體" panose="03000509000000000000" pitchFamily="65" charset="-120"/>
              <a:ea typeface="標楷體" panose="03000509000000000000" pitchFamily="65" charset="-120"/>
            </a:endParaRPr>
          </a:p>
        </p:txBody>
      </p:sp>
      <p:sp>
        <p:nvSpPr>
          <p:cNvPr id="1833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134B162-8075-4301-8E22-5FFFDFA07D14}" type="slidenum">
              <a:rPr kumimoji="0" lang="zh-TW" altLang="en-US" smtClean="0">
                <a:solidFill>
                  <a:srgbClr val="FEFFFF"/>
                </a:solidFill>
                <a:latin typeface="Century Gothic" panose="020B0502020202020204" pitchFamily="34" charset="0"/>
              </a:rPr>
              <a:pPr/>
              <a:t>80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1152889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732" y="2655653"/>
            <a:ext cx="10120466" cy="410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文字方塊 2"/>
          <p:cNvSpPr txBox="1">
            <a:spLocks noChangeArrowheads="1"/>
          </p:cNvSpPr>
          <p:nvPr/>
        </p:nvSpPr>
        <p:spPr bwMode="auto">
          <a:xfrm>
            <a:off x="2000250" y="1135063"/>
            <a:ext cx="83883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a:solidFill>
                  <a:srgbClr val="000066"/>
                </a:solidFill>
                <a:latin typeface="微軟正黑體" panose="020B0604030504040204" pitchFamily="34" charset="-120"/>
              </a:rPr>
              <a:t>「</a:t>
            </a:r>
            <a:r>
              <a:rPr lang="zh-TW" altLang="en-US" b="1">
                <a:solidFill>
                  <a:srgbClr val="FF0000"/>
                </a:solidFill>
                <a:latin typeface="微軟正黑體" panose="020B0604030504040204" pitchFamily="34" charset="-120"/>
              </a:rPr>
              <a:t>一次分發到位</a:t>
            </a:r>
            <a:r>
              <a:rPr lang="zh-TW" altLang="en-US">
                <a:solidFill>
                  <a:srgbClr val="000066"/>
                </a:solidFill>
                <a:latin typeface="微軟正黑體" panose="020B0604030504040204" pitchFamily="34" charset="-120"/>
              </a:rPr>
              <a:t>」：指免試及特色招生考試分發入學一起分發，一位學生只會錄取一個志願。學生先選填免試志願，免試志願選填完畢後，不得再更動，等到特招考試完後，再將特招考試志願依學生個人意願，置入已選填之免試志願順序中，形成新的志願排序，並據以進行分發。</a:t>
            </a:r>
            <a:endParaRPr lang="zh-TW" altLang="zh-TW">
              <a:solidFill>
                <a:schemeClr val="tx1"/>
              </a:solidFill>
              <a:latin typeface="Arial" panose="020B0604020202020204" pitchFamily="34" charset="0"/>
            </a:endParaRPr>
          </a:p>
        </p:txBody>
      </p:sp>
      <p:sp>
        <p:nvSpPr>
          <p:cNvPr id="3" name="流程圖: 程序 2"/>
          <p:cNvSpPr/>
          <p:nvPr/>
        </p:nvSpPr>
        <p:spPr>
          <a:xfrm>
            <a:off x="9648825" y="4597096"/>
            <a:ext cx="1479550" cy="1844675"/>
          </a:xfrm>
          <a:prstGeom prst="flowChartProcess">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4325" name="文字方塊 5"/>
          <p:cNvSpPr txBox="1">
            <a:spLocks noChangeArrowheads="1"/>
          </p:cNvSpPr>
          <p:nvPr/>
        </p:nvSpPr>
        <p:spPr bwMode="auto">
          <a:xfrm>
            <a:off x="2120900" y="171450"/>
            <a:ext cx="7108825" cy="708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二</a:t>
            </a: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免試、特招志願選填模式</a:t>
            </a:r>
            <a:r>
              <a:rPr lang="en-US" altLang="zh-TW" sz="4000" b="1">
                <a:solidFill>
                  <a:srgbClr val="FF0000"/>
                </a:solidFill>
                <a:latin typeface="標楷體" panose="03000509000000000000" pitchFamily="65" charset="-120"/>
                <a:ea typeface="標楷體" panose="03000509000000000000" pitchFamily="65" charset="-120"/>
              </a:rPr>
              <a:t>2</a:t>
            </a:r>
            <a:endParaRPr lang="zh-TW" altLang="en-US" sz="4000" b="1">
              <a:solidFill>
                <a:srgbClr val="FF0000"/>
              </a:solidFill>
              <a:latin typeface="標楷體" panose="03000509000000000000" pitchFamily="65" charset="-120"/>
              <a:ea typeface="標楷體" panose="03000509000000000000" pitchFamily="65" charset="-120"/>
            </a:endParaRPr>
          </a:p>
        </p:txBody>
      </p:sp>
      <p:sp>
        <p:nvSpPr>
          <p:cNvPr id="1843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00CD66-596A-4A8B-A4F7-48D3F892C2B4}" type="slidenum">
              <a:rPr kumimoji="0" lang="zh-TW" altLang="en-US" smtClean="0">
                <a:solidFill>
                  <a:srgbClr val="FEFFFF"/>
                </a:solidFill>
                <a:latin typeface="Century Gothic" panose="020B0502020202020204" pitchFamily="34" charset="0"/>
              </a:rPr>
              <a:pPr/>
              <a:t>81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5342371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p:cNvSpPr>
            <a:spLocks noGrp="1"/>
          </p:cNvSpPr>
          <p:nvPr>
            <p:ph type="body" sz="half" idx="4294967295"/>
          </p:nvPr>
        </p:nvSpPr>
        <p:spPr>
          <a:xfrm>
            <a:off x="1751012" y="1152525"/>
            <a:ext cx="9467593" cy="3887788"/>
          </a:xfrm>
        </p:spPr>
        <p:txBody>
          <a:bodyPr/>
          <a:lstStyle/>
          <a:p>
            <a:pPr>
              <a:defRPr/>
            </a:pPr>
            <a:r>
              <a:rPr lang="zh-TW" altLang="en-US" sz="3467" dirty="0">
                <a:solidFill>
                  <a:srgbClr val="000066"/>
                </a:solidFill>
                <a:latin typeface="微軟正黑體" pitchFamily="34" charset="-120"/>
              </a:rPr>
              <a:t>第一次學生上網選填志願模擬</a:t>
            </a:r>
            <a:r>
              <a:rPr lang="zh-TW" altLang="en-US" sz="3467" dirty="0" smtClean="0">
                <a:solidFill>
                  <a:srgbClr val="000066"/>
                </a:solidFill>
                <a:latin typeface="標楷體" panose="03000509000000000000" pitchFamily="65" charset="-120"/>
                <a:ea typeface="標楷體" panose="03000509000000000000" pitchFamily="65" charset="-120"/>
              </a:rPr>
              <a:t>：</a:t>
            </a:r>
            <a:endParaRPr lang="en-US" altLang="zh-TW" sz="3467" dirty="0" smtClean="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smtClean="0">
                <a:solidFill>
                  <a:srgbClr val="FF0000"/>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108</a:t>
            </a:r>
            <a:r>
              <a:rPr lang="zh-TW" altLang="en-US" sz="3467" b="1" dirty="0" smtClean="0">
                <a:solidFill>
                  <a:srgbClr val="FF0000"/>
                </a:solidFill>
                <a:latin typeface="標楷體" panose="03000509000000000000" pitchFamily="65" charset="-120"/>
                <a:ea typeface="標楷體" panose="03000509000000000000" pitchFamily="65" charset="-120"/>
              </a:rPr>
              <a:t>年</a:t>
            </a:r>
            <a:r>
              <a:rPr lang="en-US" altLang="zh-TW" sz="3467" b="1" dirty="0" smtClean="0">
                <a:solidFill>
                  <a:srgbClr val="FF0000"/>
                </a:solidFill>
                <a:latin typeface="標楷體" panose="03000509000000000000" pitchFamily="65" charset="-120"/>
                <a:ea typeface="標楷體" panose="03000509000000000000" pitchFamily="65" charset="-120"/>
              </a:rPr>
              <a:t>1</a:t>
            </a:r>
            <a:r>
              <a:rPr lang="zh-TW" altLang="en-US" sz="3467" b="1" dirty="0" smtClean="0">
                <a:solidFill>
                  <a:srgbClr val="FF0000"/>
                </a:solidFill>
                <a:latin typeface="標楷體" panose="03000509000000000000" pitchFamily="65" charset="-120"/>
                <a:ea typeface="標楷體" panose="03000509000000000000" pitchFamily="65" charset="-120"/>
              </a:rPr>
              <a:t>月</a:t>
            </a:r>
            <a:r>
              <a:rPr lang="zh-TW" altLang="en-US" sz="3200" b="1" dirty="0" smtClean="0">
                <a:solidFill>
                  <a:srgbClr val="FF0000"/>
                </a:solidFill>
                <a:latin typeface="標楷體" panose="03000509000000000000" pitchFamily="65" charset="-120"/>
                <a:ea typeface="標楷體" panose="03000509000000000000" pitchFamily="65" charset="-120"/>
              </a:rPr>
              <a:t>星期四上午</a:t>
            </a:r>
            <a:r>
              <a:rPr lang="en-US" altLang="zh-TW" sz="3200" b="1" dirty="0" smtClean="0">
                <a:solidFill>
                  <a:srgbClr val="FF0000"/>
                </a:solidFill>
                <a:latin typeface="標楷體" panose="03000509000000000000" pitchFamily="65" charset="-120"/>
                <a:ea typeface="標楷體" panose="03000509000000000000" pitchFamily="65" charset="-120"/>
              </a:rPr>
              <a:t>9</a:t>
            </a:r>
            <a:r>
              <a:rPr lang="zh-TW" altLang="en-US" sz="3200" b="1" dirty="0">
                <a:solidFill>
                  <a:srgbClr val="FF0000"/>
                </a:solidFill>
                <a:latin typeface="標楷體" panose="03000509000000000000" pitchFamily="65" charset="-120"/>
                <a:ea typeface="標楷體" panose="03000509000000000000" pitchFamily="65" charset="-120"/>
              </a:rPr>
              <a:t>時</a:t>
            </a:r>
            <a:r>
              <a:rPr lang="zh-TW" altLang="en-US" sz="3200" b="1" dirty="0" smtClean="0">
                <a:solidFill>
                  <a:srgbClr val="FF0000"/>
                </a:solidFill>
                <a:latin typeface="標楷體" panose="03000509000000000000" pitchFamily="65" charset="-120"/>
                <a:ea typeface="標楷體" panose="03000509000000000000" pitchFamily="65" charset="-120"/>
              </a:rPr>
              <a:t>至隔週星期四下午</a:t>
            </a:r>
            <a:r>
              <a:rPr lang="en-US" altLang="zh-TW" sz="3200" b="1" dirty="0" smtClean="0">
                <a:solidFill>
                  <a:srgbClr val="FF0000"/>
                </a:solidFill>
                <a:latin typeface="標楷體" panose="03000509000000000000" pitchFamily="65" charset="-120"/>
                <a:ea typeface="標楷體" panose="03000509000000000000" pitchFamily="65" charset="-120"/>
              </a:rPr>
              <a:t>5</a:t>
            </a:r>
            <a:r>
              <a:rPr lang="zh-TW" altLang="en-US" sz="3200" b="1" dirty="0" smtClean="0">
                <a:solidFill>
                  <a:srgbClr val="FF0000"/>
                </a:solidFill>
                <a:latin typeface="標楷體" panose="03000509000000000000" pitchFamily="65" charset="-120"/>
                <a:ea typeface="標楷體" panose="03000509000000000000" pitchFamily="65" charset="-120"/>
              </a:rPr>
              <a:t>時前</a:t>
            </a:r>
            <a:endParaRPr lang="en-US" altLang="zh-TW" sz="3200" b="1" dirty="0" smtClean="0">
              <a:solidFill>
                <a:srgbClr val="FF0000"/>
              </a:solidFill>
              <a:latin typeface="標楷體" panose="03000509000000000000" pitchFamily="65" charset="-120"/>
              <a:ea typeface="標楷體" panose="03000509000000000000" pitchFamily="65" charset="-120"/>
            </a:endParaRPr>
          </a:p>
          <a:p>
            <a:pPr>
              <a:defRPr/>
            </a:pPr>
            <a:r>
              <a:rPr lang="zh-TW" altLang="en-US" sz="3467" dirty="0" smtClean="0">
                <a:solidFill>
                  <a:srgbClr val="000066"/>
                </a:solidFill>
                <a:latin typeface="微軟正黑體" pitchFamily="34" charset="-120"/>
              </a:rPr>
              <a:t>第二</a:t>
            </a:r>
            <a:r>
              <a:rPr lang="zh-TW" altLang="en-US" sz="3467" dirty="0">
                <a:solidFill>
                  <a:srgbClr val="000066"/>
                </a:solidFill>
                <a:latin typeface="微軟正黑體" pitchFamily="34" charset="-120"/>
              </a:rPr>
              <a:t>次學生上網選填志願模擬</a:t>
            </a:r>
            <a:r>
              <a:rPr lang="zh-TW" altLang="en-US" sz="3467" dirty="0" smtClean="0">
                <a:solidFill>
                  <a:srgbClr val="000066"/>
                </a:solidFill>
                <a:latin typeface="標楷體" panose="03000509000000000000" pitchFamily="65" charset="-120"/>
                <a:ea typeface="標楷體" panose="03000509000000000000" pitchFamily="65" charset="-120"/>
              </a:rPr>
              <a:t>：</a:t>
            </a:r>
            <a:endParaRPr lang="en-US" altLang="zh-TW" sz="3467" dirty="0" smtClean="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zh-TW" altLang="en-US" sz="3467" b="1" dirty="0" smtClean="0">
                <a:solidFill>
                  <a:srgbClr val="000066"/>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108</a:t>
            </a:r>
            <a:r>
              <a:rPr lang="zh-TW" altLang="en-US" sz="3467" b="1" dirty="0" smtClean="0">
                <a:solidFill>
                  <a:srgbClr val="FF0000"/>
                </a:solidFill>
                <a:latin typeface="標楷體" panose="03000509000000000000" pitchFamily="65" charset="-120"/>
                <a:ea typeface="標楷體" panose="03000509000000000000" pitchFamily="65" charset="-120"/>
              </a:rPr>
              <a:t>年</a:t>
            </a:r>
            <a:r>
              <a:rPr lang="en-US" altLang="zh-TW" sz="3467" b="1" dirty="0" smtClean="0">
                <a:solidFill>
                  <a:srgbClr val="FF0000"/>
                </a:solidFill>
                <a:latin typeface="標楷體" panose="03000509000000000000" pitchFamily="65" charset="-120"/>
                <a:ea typeface="標楷體" panose="03000509000000000000" pitchFamily="65" charset="-120"/>
              </a:rPr>
              <a:t>4</a:t>
            </a:r>
            <a:r>
              <a:rPr lang="zh-TW" altLang="en-US" sz="3467" b="1" dirty="0" smtClean="0">
                <a:solidFill>
                  <a:srgbClr val="FF0000"/>
                </a:solidFill>
                <a:latin typeface="標楷體" panose="03000509000000000000" pitchFamily="65" charset="-120"/>
                <a:ea typeface="標楷體" panose="03000509000000000000" pitchFamily="65" charset="-120"/>
              </a:rPr>
              <a:t>月</a:t>
            </a:r>
            <a:r>
              <a:rPr lang="zh-TW" altLang="en-US" sz="3200" b="1" dirty="0">
                <a:solidFill>
                  <a:srgbClr val="FF0000"/>
                </a:solidFill>
                <a:latin typeface="標楷體" panose="03000509000000000000" pitchFamily="65" charset="-120"/>
                <a:ea typeface="標楷體" panose="03000509000000000000" pitchFamily="65" charset="-120"/>
              </a:rPr>
              <a:t>星期四上午</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en-US" sz="3200" b="1" dirty="0">
                <a:solidFill>
                  <a:srgbClr val="FF0000"/>
                </a:solidFill>
                <a:latin typeface="標楷體" panose="03000509000000000000" pitchFamily="65" charset="-120"/>
                <a:ea typeface="標楷體" panose="03000509000000000000" pitchFamily="65" charset="-120"/>
              </a:rPr>
              <a:t>時至隔週星期四下午</a:t>
            </a:r>
            <a:r>
              <a:rPr lang="en-US" altLang="zh-TW" sz="3200" b="1" dirty="0">
                <a:solidFill>
                  <a:srgbClr val="FF0000"/>
                </a:solidFill>
                <a:latin typeface="標楷體" panose="03000509000000000000" pitchFamily="65" charset="-120"/>
                <a:ea typeface="標楷體" panose="03000509000000000000" pitchFamily="65" charset="-120"/>
              </a:rPr>
              <a:t>5</a:t>
            </a:r>
            <a:r>
              <a:rPr lang="zh-TW" altLang="en-US" sz="3200" b="1" dirty="0">
                <a:solidFill>
                  <a:srgbClr val="FF0000"/>
                </a:solidFill>
                <a:latin typeface="標楷體" panose="03000509000000000000" pitchFamily="65" charset="-120"/>
                <a:ea typeface="標楷體" panose="03000509000000000000" pitchFamily="65" charset="-120"/>
              </a:rPr>
              <a:t>時前</a:t>
            </a:r>
          </a:p>
          <a:p>
            <a:pPr>
              <a:defRPr/>
            </a:pPr>
            <a:r>
              <a:rPr lang="zh-TW" altLang="en-US" sz="3467" dirty="0" smtClean="0">
                <a:solidFill>
                  <a:srgbClr val="000066"/>
                </a:solidFill>
                <a:latin typeface="微軟正黑體" pitchFamily="34" charset="-120"/>
              </a:rPr>
              <a:t>正式</a:t>
            </a:r>
            <a:r>
              <a:rPr lang="zh-TW" altLang="en-US" sz="3467" dirty="0">
                <a:solidFill>
                  <a:srgbClr val="000066"/>
                </a:solidFill>
                <a:latin typeface="微軟正黑體" pitchFamily="34" charset="-120"/>
              </a:rPr>
              <a:t>志願選填日</a:t>
            </a:r>
            <a:r>
              <a:rPr lang="zh-TW" altLang="en-US" sz="3467" dirty="0" smtClean="0">
                <a:solidFill>
                  <a:srgbClr val="000066"/>
                </a:solidFill>
                <a:latin typeface="微軟正黑體" pitchFamily="34" charset="-120"/>
              </a:rPr>
              <a:t>：</a:t>
            </a:r>
            <a:endParaRPr lang="en-US" altLang="zh-TW" sz="3467" b="1" dirty="0" smtClean="0">
              <a:solidFill>
                <a:srgbClr val="FF0000"/>
              </a:solidFill>
              <a:latin typeface="微軟正黑體" pitchFamily="34" charset="-120"/>
            </a:endParaRPr>
          </a:p>
          <a:p>
            <a:pPr marL="0" indent="0">
              <a:buFont typeface="Wingdings 3" panose="05040102010807070707" pitchFamily="18" charset="2"/>
              <a:buNone/>
              <a:defRPr/>
            </a:pPr>
            <a:r>
              <a:rPr lang="zh-TW" altLang="en-US" sz="3467" b="1" dirty="0" smtClean="0">
                <a:solidFill>
                  <a:srgbClr val="FF0000"/>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108</a:t>
            </a:r>
            <a:r>
              <a:rPr lang="zh-TW" altLang="en-US" sz="3467" b="1" dirty="0" smtClean="0">
                <a:solidFill>
                  <a:srgbClr val="FF0000"/>
                </a:solidFill>
                <a:latin typeface="標楷體" panose="03000509000000000000" pitchFamily="65" charset="-120"/>
                <a:ea typeface="標楷體" panose="03000509000000000000" pitchFamily="65" charset="-120"/>
              </a:rPr>
              <a:t>年</a:t>
            </a:r>
            <a:r>
              <a:rPr lang="en-US" altLang="zh-TW" sz="3467" b="1" dirty="0" smtClean="0">
                <a:solidFill>
                  <a:srgbClr val="FF0000"/>
                </a:solidFill>
                <a:latin typeface="標楷體" panose="03000509000000000000" pitchFamily="65" charset="-120"/>
                <a:ea typeface="標楷體" panose="03000509000000000000" pitchFamily="65" charset="-120"/>
              </a:rPr>
              <a:t>6/20(</a:t>
            </a:r>
            <a:r>
              <a:rPr lang="zh-TW" altLang="en-US" sz="3467" b="1" dirty="0" smtClean="0">
                <a:solidFill>
                  <a:srgbClr val="FF0000"/>
                </a:solidFill>
                <a:latin typeface="標楷體" panose="03000509000000000000" pitchFamily="65" charset="-120"/>
                <a:ea typeface="標楷體" panose="03000509000000000000" pitchFamily="65" charset="-120"/>
              </a:rPr>
              <a:t>四</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smtClean="0">
                <a:solidFill>
                  <a:srgbClr val="FF0000"/>
                </a:solidFill>
                <a:latin typeface="標楷體" panose="03000509000000000000" pitchFamily="65" charset="-120"/>
                <a:ea typeface="標楷體" panose="03000509000000000000" pitchFamily="65" charset="-120"/>
              </a:rPr>
              <a:t>6/27(</a:t>
            </a:r>
            <a:r>
              <a:rPr lang="zh-TW" altLang="en-US" sz="3467" b="1" dirty="0" smtClean="0">
                <a:solidFill>
                  <a:srgbClr val="FF0000"/>
                </a:solidFill>
                <a:latin typeface="標楷體" panose="03000509000000000000" pitchFamily="65" charset="-120"/>
                <a:ea typeface="標楷體" panose="03000509000000000000" pitchFamily="65" charset="-120"/>
              </a:rPr>
              <a:t>四</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時前</a:t>
            </a:r>
            <a:endParaRPr lang="en-US" altLang="zh-TW" sz="3467" b="1" dirty="0">
              <a:solidFill>
                <a:srgbClr val="FF0000"/>
              </a:solidFill>
              <a:latin typeface="微軟正黑體" pitchFamily="34" charset="-120"/>
            </a:endParaRPr>
          </a:p>
          <a:p>
            <a:pPr>
              <a:defRPr/>
            </a:pPr>
            <a:r>
              <a:rPr lang="zh-TW" altLang="en-US" sz="3467" dirty="0" smtClean="0">
                <a:solidFill>
                  <a:srgbClr val="000066"/>
                </a:solidFill>
                <a:latin typeface="微軟正黑體" pitchFamily="34" charset="-120"/>
              </a:rPr>
              <a:t>模擬</a:t>
            </a:r>
            <a:r>
              <a:rPr lang="zh-TW" altLang="en-US" sz="3467" dirty="0">
                <a:solidFill>
                  <a:srgbClr val="000066"/>
                </a:solidFill>
                <a:latin typeface="微軟正黑體" pitchFamily="34" charset="-120"/>
              </a:rPr>
              <a:t>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20835"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2083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971C2C-A346-490C-8183-7EB50DE787B8}" type="slidenum">
              <a:rPr kumimoji="0" lang="zh-TW" altLang="en-US" smtClean="0">
                <a:solidFill>
                  <a:srgbClr val="FEFFFF"/>
                </a:solidFill>
                <a:latin typeface="Century Gothic" panose="020B0502020202020204" pitchFamily="34" charset="0"/>
              </a:rPr>
              <a:pPr/>
              <a:t>82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083310807"/>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p:cNvSpPr>
            <a:spLocks noGrp="1"/>
          </p:cNvSpPr>
          <p:nvPr>
            <p:ph type="body" sz="half" idx="4294967295"/>
          </p:nvPr>
        </p:nvSpPr>
        <p:spPr>
          <a:xfrm>
            <a:off x="1964987" y="1121890"/>
            <a:ext cx="9669294" cy="5890063"/>
          </a:xfrm>
        </p:spPr>
        <p:txBody>
          <a:bodyPr/>
          <a:lstStyle/>
          <a:p>
            <a:pPr>
              <a:defRPr/>
            </a:pPr>
            <a:r>
              <a:rPr lang="en-US" altLang="zh-TW" sz="4400" dirty="0" smtClean="0">
                <a:solidFill>
                  <a:srgbClr val="000066"/>
                </a:solidFill>
                <a:latin typeface="+mn-ea"/>
              </a:rPr>
              <a:t>107</a:t>
            </a:r>
            <a:r>
              <a:rPr lang="zh-TW" altLang="en-US" sz="4400" dirty="0" smtClean="0">
                <a:solidFill>
                  <a:srgbClr val="000066"/>
                </a:solidFill>
                <a:latin typeface="+mn-ea"/>
              </a:rPr>
              <a:t>年，五專</a:t>
            </a:r>
            <a:r>
              <a:rPr lang="zh-TW" altLang="en-US" sz="4400" dirty="0">
                <a:solidFill>
                  <a:srgbClr val="000066"/>
                </a:solidFill>
                <a:latin typeface="+mn-ea"/>
              </a:rPr>
              <a:t>部分</a:t>
            </a:r>
            <a:r>
              <a:rPr lang="zh-TW" altLang="en-US" sz="4400" dirty="0" smtClean="0">
                <a:solidFill>
                  <a:srgbClr val="000066"/>
                </a:solidFill>
                <a:latin typeface="+mn-ea"/>
              </a:rPr>
              <a:t>名額</a:t>
            </a:r>
            <a:r>
              <a:rPr lang="zh-TW" altLang="en-US" sz="4400" b="1" u="sng" dirty="0" smtClean="0">
                <a:solidFill>
                  <a:srgbClr val="FF0000"/>
                </a:solidFill>
                <a:latin typeface="+mn-ea"/>
              </a:rPr>
              <a:t>不再</a:t>
            </a:r>
            <a:r>
              <a:rPr lang="zh-TW" altLang="en-US" sz="4400" dirty="0" smtClean="0">
                <a:solidFill>
                  <a:srgbClr val="000066"/>
                </a:solidFill>
                <a:latin typeface="+mn-ea"/>
              </a:rPr>
              <a:t>納入高中職免試</a:t>
            </a:r>
            <a:r>
              <a:rPr lang="zh-TW" altLang="en-US" sz="4400" dirty="0">
                <a:solidFill>
                  <a:srgbClr val="000066"/>
                </a:solidFill>
                <a:latin typeface="+mn-ea"/>
              </a:rPr>
              <a:t>志願選</a:t>
            </a:r>
            <a:r>
              <a:rPr lang="zh-TW" altLang="en-US" sz="4400" dirty="0" smtClean="0">
                <a:solidFill>
                  <a:srgbClr val="000066"/>
                </a:solidFill>
                <a:latin typeface="+mn-ea"/>
              </a:rPr>
              <a:t>填。</a:t>
            </a:r>
            <a:endParaRPr lang="en-US" altLang="zh-TW" sz="4400" dirty="0" smtClean="0">
              <a:solidFill>
                <a:srgbClr val="000066"/>
              </a:solidFill>
              <a:latin typeface="+mn-ea"/>
            </a:endParaRPr>
          </a:p>
          <a:p>
            <a:pPr>
              <a:defRPr/>
            </a:pPr>
            <a:r>
              <a:rPr lang="zh-TW" altLang="en-US" sz="4400" dirty="0" smtClean="0">
                <a:solidFill>
                  <a:srgbClr val="000066"/>
                </a:solidFill>
                <a:latin typeface="+mn-ea"/>
              </a:rPr>
              <a:t>每一</a:t>
            </a:r>
            <a:r>
              <a:rPr lang="zh-TW" altLang="en-US" sz="4400" dirty="0">
                <a:solidFill>
                  <a:srgbClr val="000066"/>
                </a:solidFill>
                <a:latin typeface="+mn-ea"/>
              </a:rPr>
              <a:t>志願序至多可選填</a:t>
            </a:r>
            <a:r>
              <a:rPr lang="en-US" altLang="zh-TW" sz="4400" dirty="0">
                <a:solidFill>
                  <a:srgbClr val="000066"/>
                </a:solidFill>
                <a:latin typeface="+mn-ea"/>
              </a:rPr>
              <a:t>3</a:t>
            </a:r>
            <a:r>
              <a:rPr lang="zh-TW" altLang="en-US" sz="4400" dirty="0">
                <a:solidFill>
                  <a:srgbClr val="000066"/>
                </a:solidFill>
                <a:latin typeface="+mn-ea"/>
              </a:rPr>
              <a:t>校為一群</a:t>
            </a:r>
            <a:r>
              <a:rPr lang="zh-TW" altLang="en-US" sz="4400" dirty="0" smtClean="0">
                <a:solidFill>
                  <a:srgbClr val="000066"/>
                </a:solidFill>
                <a:latin typeface="+mn-ea"/>
              </a:rPr>
              <a:t>組</a:t>
            </a:r>
            <a:endParaRPr lang="en-US" altLang="zh-TW" sz="4400" dirty="0">
              <a:solidFill>
                <a:srgbClr val="000066"/>
              </a:solidFill>
              <a:latin typeface="+mn-ea"/>
            </a:endParaRPr>
          </a:p>
          <a:p>
            <a:pPr>
              <a:defRPr/>
            </a:pPr>
            <a:r>
              <a:rPr lang="zh-TW" altLang="en-US" sz="4400" dirty="0">
                <a:solidFill>
                  <a:srgbClr val="000066"/>
                </a:solidFill>
                <a:latin typeface="+mn-ea"/>
              </a:rPr>
              <a:t>同一學校第</a:t>
            </a:r>
            <a:r>
              <a:rPr lang="en-US" altLang="zh-TW" sz="4400" dirty="0">
                <a:solidFill>
                  <a:srgbClr val="000066"/>
                </a:solidFill>
                <a:latin typeface="+mn-ea"/>
              </a:rPr>
              <a:t>2</a:t>
            </a:r>
            <a:r>
              <a:rPr lang="zh-TW" altLang="en-US" sz="4400" dirty="0">
                <a:solidFill>
                  <a:srgbClr val="000066"/>
                </a:solidFill>
                <a:latin typeface="+mn-ea"/>
              </a:rPr>
              <a:t>次選填，視為不同志願序</a:t>
            </a:r>
            <a:r>
              <a:rPr lang="zh-TW" altLang="en-US" sz="4400" dirty="0" smtClean="0">
                <a:solidFill>
                  <a:srgbClr val="000066"/>
                </a:solidFill>
                <a:latin typeface="+mn-ea"/>
              </a:rPr>
              <a:t>。</a:t>
            </a:r>
            <a:endParaRPr lang="en-US" altLang="zh-TW" sz="4400" dirty="0" smtClean="0">
              <a:solidFill>
                <a:srgbClr val="000066"/>
              </a:solidFill>
              <a:latin typeface="+mn-ea"/>
            </a:endParaRPr>
          </a:p>
          <a:p>
            <a:pPr>
              <a:defRPr/>
            </a:pPr>
            <a:r>
              <a:rPr lang="zh-TW" altLang="en-US" sz="4400" dirty="0">
                <a:solidFill>
                  <a:srgbClr val="FF0000"/>
                </a:solidFill>
                <a:latin typeface="+mn-ea"/>
              </a:rPr>
              <a:t>兩次模擬志願選填</a:t>
            </a:r>
            <a:r>
              <a:rPr lang="zh-TW" altLang="en-US" sz="4400" b="1" dirty="0">
                <a:solidFill>
                  <a:srgbClr val="7030A0"/>
                </a:solidFill>
                <a:latin typeface="+mn-ea"/>
              </a:rPr>
              <a:t>認真學</a:t>
            </a:r>
            <a:endParaRPr lang="en-US" altLang="zh-TW" sz="4400" b="1" dirty="0">
              <a:solidFill>
                <a:srgbClr val="7030A0"/>
              </a:solidFill>
              <a:latin typeface="+mn-ea"/>
            </a:endParaRPr>
          </a:p>
          <a:p>
            <a:pPr>
              <a:defRPr/>
            </a:pPr>
            <a:r>
              <a:rPr lang="zh-TW" altLang="en-US" sz="4400" dirty="0">
                <a:solidFill>
                  <a:srgbClr val="FF0000"/>
                </a:solidFill>
                <a:latin typeface="+mn-ea"/>
              </a:rPr>
              <a:t>實際選填</a:t>
            </a:r>
            <a:r>
              <a:rPr lang="zh-TW" altLang="en-US" sz="4400" b="1" dirty="0">
                <a:solidFill>
                  <a:srgbClr val="7030A0"/>
                </a:solidFill>
                <a:latin typeface="+mn-ea"/>
              </a:rPr>
              <a:t>好好</a:t>
            </a:r>
            <a:r>
              <a:rPr lang="zh-TW" altLang="en-US" sz="4400" b="1" dirty="0" smtClean="0">
                <a:solidFill>
                  <a:srgbClr val="7030A0"/>
                </a:solidFill>
                <a:latin typeface="+mn-ea"/>
              </a:rPr>
              <a:t>填</a:t>
            </a:r>
            <a:r>
              <a:rPr lang="en-US" altLang="zh-TW" sz="4400" b="1" dirty="0" smtClean="0">
                <a:solidFill>
                  <a:srgbClr val="7030A0"/>
                </a:solidFill>
                <a:latin typeface="+mn-ea"/>
              </a:rPr>
              <a:t>  </a:t>
            </a:r>
            <a:r>
              <a:rPr lang="en-US" altLang="zh-TW" sz="4400" dirty="0">
                <a:solidFill>
                  <a:srgbClr val="FF0000"/>
                </a:solidFill>
                <a:latin typeface="+mn-ea"/>
              </a:rPr>
              <a:t>(</a:t>
            </a:r>
            <a:r>
              <a:rPr lang="zh-TW" altLang="en-US" sz="4400" dirty="0">
                <a:solidFill>
                  <a:srgbClr val="FF0000"/>
                </a:solidFill>
                <a:latin typeface="+mn-ea"/>
              </a:rPr>
              <a:t>多討論  多填志願</a:t>
            </a:r>
            <a:r>
              <a:rPr lang="en-US" altLang="zh-TW" sz="4400" dirty="0">
                <a:solidFill>
                  <a:srgbClr val="FF0000"/>
                </a:solidFill>
                <a:latin typeface="+mn-ea"/>
              </a:rPr>
              <a:t>)</a:t>
            </a:r>
          </a:p>
          <a:p>
            <a:pPr>
              <a:defRPr/>
            </a:pPr>
            <a:endParaRPr lang="en-US" altLang="zh-TW" sz="3467" dirty="0" smtClean="0">
              <a:solidFill>
                <a:srgbClr val="000066"/>
              </a:solidFill>
              <a:latin typeface="微軟正黑體" pitchFamily="34" charset="-120"/>
            </a:endParaRPr>
          </a:p>
          <a:p>
            <a:pPr marL="0" indent="0">
              <a:buFont typeface="Wingdings 3" panose="05040102010807070707" pitchFamily="18" charset="2"/>
              <a:buNone/>
              <a:defRPr/>
            </a:pPr>
            <a:endParaRPr lang="zh-TW" altLang="en-US" sz="3467" dirty="0">
              <a:solidFill>
                <a:srgbClr val="000066"/>
              </a:solidFill>
              <a:latin typeface="微軟正黑體" pitchFamily="34" charset="-120"/>
            </a:endParaRP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21860" name="文字方塊 6"/>
          <p:cNvSpPr txBox="1">
            <a:spLocks noChangeArrowheads="1"/>
          </p:cNvSpPr>
          <p:nvPr/>
        </p:nvSpPr>
        <p:spPr bwMode="auto">
          <a:xfrm>
            <a:off x="1862138" y="3444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微軟正黑體" panose="020B0604030504040204" pitchFamily="34" charset="-120"/>
                <a:ea typeface="華康細圓體" panose="020F0309000000000000" pitchFamily="49" charset="-120"/>
              </a:rPr>
              <a:t>(</a:t>
            </a:r>
            <a:r>
              <a:rPr lang="zh-TW" altLang="en-US" sz="4000">
                <a:solidFill>
                  <a:srgbClr val="FFFF00"/>
                </a:solidFill>
                <a:latin typeface="微軟正黑體" panose="020B0604030504040204" pitchFamily="34" charset="-120"/>
                <a:ea typeface="華康細圓體" panose="020F0309000000000000" pitchFamily="49" charset="-120"/>
              </a:rPr>
              <a:t>七</a:t>
            </a:r>
            <a:r>
              <a:rPr lang="en-US" altLang="zh-TW" sz="4000">
                <a:solidFill>
                  <a:srgbClr val="FFFF00"/>
                </a:solidFill>
                <a:latin typeface="微軟正黑體" panose="020B0604030504040204" pitchFamily="34" charset="-120"/>
                <a:ea typeface="華康細圓體" panose="020F0309000000000000" pitchFamily="49" charset="-120"/>
              </a:rPr>
              <a:t>)</a:t>
            </a:r>
            <a:r>
              <a:rPr lang="zh-TW" altLang="zh-TW" sz="4000">
                <a:solidFill>
                  <a:srgbClr val="FFFF00"/>
                </a:solidFill>
                <a:latin typeface="微軟正黑體" panose="020B0604030504040204" pitchFamily="34" charset="-120"/>
                <a:ea typeface="華康細圓體" panose="020F0309000000000000" pitchFamily="49" charset="-120"/>
              </a:rPr>
              <a:t>選填志願注意事項</a:t>
            </a:r>
            <a:r>
              <a:rPr lang="en-US" altLang="zh-TW" sz="4000">
                <a:solidFill>
                  <a:srgbClr val="FFFF00"/>
                </a:solidFill>
                <a:latin typeface="微軟正黑體" panose="020B0604030504040204" pitchFamily="34" charset="-120"/>
                <a:ea typeface="華康細圓體" panose="020F0309000000000000" pitchFamily="49" charset="-120"/>
              </a:rPr>
              <a:t>5</a:t>
            </a:r>
            <a:endParaRPr lang="zh-TW" altLang="en-US" sz="4000">
              <a:solidFill>
                <a:srgbClr val="FFFF00"/>
              </a:solidFill>
            </a:endParaRPr>
          </a:p>
        </p:txBody>
      </p:sp>
      <p:sp>
        <p:nvSpPr>
          <p:cNvPr id="12186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43B95B5-A858-4C83-956D-F553CB8C8475}" type="slidenum">
              <a:rPr kumimoji="0" lang="zh-TW" altLang="en-US" smtClean="0">
                <a:solidFill>
                  <a:srgbClr val="FEFFFF"/>
                </a:solidFill>
                <a:latin typeface="Century Gothic" panose="020B0502020202020204" pitchFamily="34" charset="0"/>
              </a:rPr>
              <a:pPr/>
              <a:t>83</a:t>
            </a:fld>
            <a:endParaRPr kumimoji="0" lang="zh-TW" altLang="en-US" smtClean="0">
              <a:solidFill>
                <a:srgbClr val="FEFFFF"/>
              </a:solidFill>
              <a:latin typeface="Century Gothic" panose="020B0502020202020204" pitchFamily="34" charset="0"/>
            </a:endParaRPr>
          </a:p>
        </p:txBody>
      </p:sp>
      <p:sp>
        <p:nvSpPr>
          <p:cNvPr id="6" name="圓角矩形 5"/>
          <p:cNvSpPr/>
          <p:nvPr/>
        </p:nvSpPr>
        <p:spPr>
          <a:xfrm>
            <a:off x="9376788" y="1768408"/>
            <a:ext cx="817124" cy="41828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New</a:t>
            </a:r>
            <a:endParaRPr lang="zh-TW" altLang="en-US" dirty="0"/>
          </a:p>
        </p:txBody>
      </p:sp>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77173" y="1167746"/>
            <a:ext cx="8244900" cy="5562510"/>
          </a:xfrm>
        </p:spPr>
      </p:pic>
      <p:sp>
        <p:nvSpPr>
          <p:cNvPr id="17" name="直線圖說文字 1 (加上強調線) 16"/>
          <p:cNvSpPr>
            <a:spLocks/>
          </p:cNvSpPr>
          <p:nvPr/>
        </p:nvSpPr>
        <p:spPr bwMode="auto">
          <a:xfrm>
            <a:off x="619070" y="2385666"/>
            <a:ext cx="2781619"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1</a:t>
            </a:r>
            <a:r>
              <a:rPr kumimoji="0" lang="zh-TW" altLang="en-US"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個志願序內最多只</a:t>
            </a:r>
            <a:r>
              <a:rPr kumimoji="0" lang="zh-TW" altLang="en-US"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能填</a:t>
            </a:r>
            <a:r>
              <a:rPr kumimoji="0" lang="en-US"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3</a:t>
            </a:r>
            <a:r>
              <a:rPr kumimoji="0" lang="zh-TW" altLang="en-US"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間「學校」</a:t>
            </a:r>
            <a:endPar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8" name="直線圖說文字 1 (加上強調線) 17"/>
          <p:cNvSpPr>
            <a:spLocks/>
          </p:cNvSpPr>
          <p:nvPr/>
        </p:nvSpPr>
        <p:spPr bwMode="auto">
          <a:xfrm>
            <a:off x="2212401" y="3966419"/>
            <a:ext cx="5002212"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一</a:t>
            </a:r>
            <a:r>
              <a:rPr kumimoji="0" lang="zh-TW" altLang="en-US"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校</a:t>
            </a:r>
            <a:r>
              <a:rPr kumimoji="0"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如有多科別</a:t>
            </a:r>
            <a:r>
              <a:rPr kumimoji="0" lang="zh-TW" altLang="en-US"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選填時視為同一志願</a:t>
            </a:r>
            <a:r>
              <a:rPr kumimoji="0" lang="zh-TW"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序其</a:t>
            </a:r>
            <a:r>
              <a:rPr kumimoji="0"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志願序積分相同</a:t>
            </a:r>
            <a:endParaRPr kumimoji="1" lang="zh-TW" altLang="zh-TW" sz="24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9" name="橢圓 18"/>
          <p:cNvSpPr>
            <a:spLocks noChangeArrowheads="1"/>
          </p:cNvSpPr>
          <p:nvPr/>
        </p:nvSpPr>
        <p:spPr bwMode="auto">
          <a:xfrm>
            <a:off x="4163955" y="1540719"/>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3954" y="2633712"/>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3953" y="3325937"/>
            <a:ext cx="409575" cy="36036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2" name="左大括弧 16"/>
          <p:cNvSpPr>
            <a:spLocks/>
          </p:cNvSpPr>
          <p:nvPr/>
        </p:nvSpPr>
        <p:spPr bwMode="auto">
          <a:xfrm>
            <a:off x="8118411" y="3452787"/>
            <a:ext cx="355600" cy="1423988"/>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3"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八</a:t>
            </a:r>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a:t>
            </a:r>
            <a:r>
              <a:rPr lang="zh-TW"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志願</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系統畫面示例</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24" name="投影片編號版面配置區 1"/>
          <p:cNvSpPr>
            <a:spLocks noGrp="1"/>
          </p:cNvSpPr>
          <p:nvPr>
            <p:ph type="sldNum" sz="quarter" idx="12"/>
          </p:nvPr>
        </p:nvSpPr>
        <p:spPr bwMode="auto">
          <a:xfrm>
            <a:off x="531813" y="78740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971C2C-A346-490C-8183-7EB50DE787B8}" type="slidenum">
              <a:rPr kumimoji="0" lang="zh-TW" altLang="en-US" smtClean="0">
                <a:solidFill>
                  <a:srgbClr val="FEFFFF"/>
                </a:solidFill>
                <a:latin typeface="Century Gothic" panose="020B0502020202020204" pitchFamily="34" charset="0"/>
              </a:rPr>
              <a:pPr/>
              <a:t>84</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50403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八</a:t>
            </a:r>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a:t>
            </a:r>
            <a:r>
              <a:rPr lang="zh-TW"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志願</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系統畫面示例</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11"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89812" y="965775"/>
            <a:ext cx="8559889" cy="5754514"/>
          </a:xfrm>
        </p:spPr>
      </p:pic>
      <p:sp>
        <p:nvSpPr>
          <p:cNvPr id="12" name="投影片編號版面配置區 3"/>
          <p:cNvSpPr>
            <a:spLocks noGrp="1"/>
          </p:cNvSpPr>
          <p:nvPr>
            <p:ph type="sldNum" sz="quarter" idx="12"/>
          </p:nvPr>
        </p:nvSpPr>
        <p:spPr>
          <a:xfrm>
            <a:off x="9489018" y="6323013"/>
            <a:ext cx="2154767" cy="290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24BE26-25EB-4D01-B719-78D8C86B36C7}"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 name="矩形 17"/>
          <p:cNvSpPr>
            <a:spLocks noChangeArrowheads="1"/>
          </p:cNvSpPr>
          <p:nvPr/>
        </p:nvSpPr>
        <p:spPr bwMode="auto">
          <a:xfrm>
            <a:off x="5230812" y="1528364"/>
            <a:ext cx="4111492"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5" name="矩形 17"/>
          <p:cNvSpPr>
            <a:spLocks noChangeArrowheads="1"/>
          </p:cNvSpPr>
          <p:nvPr/>
        </p:nvSpPr>
        <p:spPr bwMode="auto">
          <a:xfrm>
            <a:off x="5230812" y="6071394"/>
            <a:ext cx="3538615" cy="63738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6" name="直線圖說文字 1 (加上強調線) 15"/>
          <p:cNvSpPr>
            <a:spLocks/>
          </p:cNvSpPr>
          <p:nvPr/>
        </p:nvSpPr>
        <p:spPr bwMode="auto">
          <a:xfrm>
            <a:off x="1112704" y="3849689"/>
            <a:ext cx="3759335" cy="1122361"/>
          </a:xfrm>
          <a:prstGeom prst="accentCallout1">
            <a:avLst>
              <a:gd name="adj1" fmla="val 41921"/>
              <a:gd name="adj2" fmla="val 100185"/>
              <a:gd name="adj3" fmla="val -138712"/>
              <a:gd name="adj4" fmla="val 161040"/>
            </a:avLst>
          </a:prstGeom>
          <a:solidFill>
            <a:srgbClr val="CCFF99"/>
          </a:solidFill>
          <a:ln w="38100" algn="ctr">
            <a:solidFill>
              <a:schemeClr val="tx1"/>
            </a:solidFill>
            <a:round/>
            <a:headEnd/>
            <a:tailEnd/>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0" fontAlgn="base" latinLnBrk="0" hangingPunct="0">
              <a:lnSpc>
                <a:spcPct val="150000"/>
              </a:lnSpc>
              <a:spcBef>
                <a:spcPct val="20000"/>
              </a:spcBef>
              <a:spcAft>
                <a:spcPts val="0"/>
              </a:spcAft>
              <a:buClrTx/>
              <a:buSzTx/>
              <a:buFontTx/>
              <a:buNone/>
              <a:tabLst/>
              <a:defRPr/>
            </a:pPr>
            <a:r>
              <a:rPr kumimoji="1"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cs typeface="新細明體" panose="02020500000000000000" pitchFamily="18" charset="-120"/>
              </a:rPr>
              <a:t>同一所學校</a:t>
            </a:r>
            <a:r>
              <a:rPr kumimoji="1" lang="zh-TW"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第</a:t>
            </a:r>
            <a:r>
              <a:rPr kumimoji="1" lang="en-US"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 </a:t>
            </a:r>
            <a:r>
              <a:rPr kumimoji="1"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cs typeface="新細明體" panose="02020500000000000000" pitchFamily="18" charset="-120"/>
              </a:rPr>
              <a:t>2 </a:t>
            </a:r>
            <a:r>
              <a:rPr kumimoji="1" lang="zh-TW"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次選填，</a:t>
            </a:r>
            <a:endParaRPr kumimoji="1" lang="en-US"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zh-TW"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視為</a:t>
            </a:r>
            <a:r>
              <a:rPr kumimoji="1"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cs typeface="新細明體" panose="02020500000000000000" pitchFamily="18" charset="-120"/>
              </a:rPr>
              <a:t>不同</a:t>
            </a:r>
            <a:r>
              <a:rPr kumimoji="1" lang="zh-TW"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志願</a:t>
            </a:r>
            <a:r>
              <a:rPr kumimoji="1" lang="zh-TW" altLang="zh-TW" sz="2400" b="1" i="0" u="none" strike="noStrike" kern="1200" cap="none" spc="0" normalizeH="0" baseline="0" noProof="0" dirty="0" smtClean="0">
                <a:ln>
                  <a:noFill/>
                </a:ln>
                <a:solidFill>
                  <a:srgbClr val="080808"/>
                </a:solidFill>
                <a:effectLst/>
                <a:uLnTx/>
                <a:uFillTx/>
                <a:latin typeface="微軟正黑體" panose="020B0604030504040204" pitchFamily="34" charset="-120"/>
                <a:cs typeface="新細明體" panose="02020500000000000000" pitchFamily="18" charset="-120"/>
              </a:rPr>
              <a:t>序。</a:t>
            </a:r>
            <a:endParaRPr kumimoji="1" lang="zh-TW" altLang="zh-TW" sz="2400" b="1" i="0" u="none" strike="noStrike" kern="100" cap="none" spc="0" normalizeH="0" baseline="0" noProof="0" dirty="0">
              <a:ln>
                <a:noFill/>
              </a:ln>
              <a:solidFill>
                <a:srgbClr val="080808"/>
              </a:solidFill>
              <a:effectLst/>
              <a:uLnTx/>
              <a:uFillTx/>
              <a:latin typeface="微軟正黑體" panose="020B0604030504040204" pitchFamily="34" charset="-120"/>
              <a:cs typeface="Times New Roman" panose="02020603050405020304" pitchFamily="18" charset="0"/>
            </a:endParaRPr>
          </a:p>
        </p:txBody>
      </p:sp>
      <p:cxnSp>
        <p:nvCxnSpPr>
          <p:cNvPr id="24" name="直線接點 13"/>
          <p:cNvCxnSpPr>
            <a:cxnSpLocks noChangeShapeType="1"/>
            <a:stCxn id="16" idx="0"/>
          </p:cNvCxnSpPr>
          <p:nvPr/>
        </p:nvCxnSpPr>
        <p:spPr bwMode="auto">
          <a:xfrm>
            <a:off x="4872039" y="4410870"/>
            <a:ext cx="1880212" cy="1649011"/>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25" name="投影片編號版面配置區 1"/>
          <p:cNvSpPr txBox="1">
            <a:spLocks/>
          </p:cNvSpPr>
          <p:nvPr/>
        </p:nvSpPr>
        <p:spPr bwMode="auto">
          <a:xfrm>
            <a:off x="531813" y="78740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1" sz="2000" kern="1200">
                <a:solidFill>
                  <a:schemeClr val="tx1"/>
                </a:solidFill>
                <a:latin typeface="Arial" panose="020B0604020202020204" pitchFamily="34" charset="0"/>
                <a:ea typeface="微軟正黑體" panose="020B0604030504040204" pitchFamily="34" charset="-120"/>
                <a:cs typeface="+mn-cs"/>
              </a:defRPr>
            </a:lvl1pPr>
            <a:lvl2pPr marL="742950" indent="-28575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11430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6002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20574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9pPr>
          </a:lstStyle>
          <a:p>
            <a:fld id="{EF971C2C-A346-490C-8183-7EB50DE787B8}" type="slidenum">
              <a:rPr kumimoji="0" lang="zh-TW" altLang="en-US" smtClean="0">
                <a:solidFill>
                  <a:srgbClr val="FEFFFF"/>
                </a:solidFill>
                <a:latin typeface="Century Gothic" panose="020B0502020202020204" pitchFamily="34" charset="0"/>
              </a:rPr>
              <a:pPr/>
              <a:t>85</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4931450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八</a:t>
            </a:r>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a:t>
            </a:r>
            <a:r>
              <a:rPr lang="zh-TW"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志願</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系統畫面示例</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2" name="投影片編號版面配置區 3"/>
          <p:cNvSpPr>
            <a:spLocks noGrp="1"/>
          </p:cNvSpPr>
          <p:nvPr>
            <p:ph type="sldNum" sz="quarter" idx="12"/>
          </p:nvPr>
        </p:nvSpPr>
        <p:spPr>
          <a:xfrm>
            <a:off x="7241928" y="6373600"/>
            <a:ext cx="2154767" cy="290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24BE26-25EB-4D01-B719-78D8C86B36C7}"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5" name="投影片編號版面配置區 1"/>
          <p:cNvSpPr txBox="1">
            <a:spLocks/>
          </p:cNvSpPr>
          <p:nvPr/>
        </p:nvSpPr>
        <p:spPr bwMode="auto">
          <a:xfrm>
            <a:off x="531813" y="78740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1" sz="2000" kern="1200">
                <a:solidFill>
                  <a:schemeClr val="tx1"/>
                </a:solidFill>
                <a:latin typeface="Arial" panose="020B0604020202020204" pitchFamily="34" charset="0"/>
                <a:ea typeface="微軟正黑體" panose="020B0604030504040204" pitchFamily="34" charset="-120"/>
                <a:cs typeface="+mn-cs"/>
              </a:defRPr>
            </a:lvl1pPr>
            <a:lvl2pPr marL="742950" indent="-28575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11430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6002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20574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9pPr>
          </a:lstStyle>
          <a:p>
            <a:fld id="{EF971C2C-A346-490C-8183-7EB50DE787B8}" type="slidenum">
              <a:rPr kumimoji="0" lang="zh-TW" altLang="en-US" smtClean="0">
                <a:solidFill>
                  <a:srgbClr val="FEFFFF"/>
                </a:solidFill>
                <a:latin typeface="Century Gothic" panose="020B0502020202020204" pitchFamily="34" charset="0"/>
              </a:rPr>
              <a:pPr/>
              <a:t>86</a:t>
            </a:fld>
            <a:endParaRPr kumimoji="0" lang="zh-TW" altLang="en-US" smtClean="0">
              <a:solidFill>
                <a:srgbClr val="FEFFFF"/>
              </a:solidFill>
              <a:latin typeface="Century Gothic" panose="020B0502020202020204" pitchFamily="34" charset="0"/>
            </a:endParaRPr>
          </a:p>
        </p:txBody>
      </p:sp>
      <p:pic>
        <p:nvPicPr>
          <p:cNvPr id="26"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265" y="1152525"/>
            <a:ext cx="7200648" cy="5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投影片編號版面配置區 3"/>
          <p:cNvSpPr txBox="1">
            <a:spLocks/>
          </p:cNvSpPr>
          <p:nvPr/>
        </p:nvSpPr>
        <p:spPr>
          <a:xfrm>
            <a:off x="7241928" y="6373600"/>
            <a:ext cx="2154767" cy="2905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20000"/>
              </a:spcBef>
              <a:spcAft>
                <a:spcPct val="0"/>
              </a:spcAft>
              <a:buChar char="•"/>
              <a:defRPr kumimoji="0" sz="3200" kern="1200">
                <a:solidFill>
                  <a:srgbClr val="000000"/>
                </a:solidFill>
                <a:latin typeface="Arial" panose="020B0604020202020204" pitchFamily="34" charset="0"/>
                <a:ea typeface="微軟正黑體" panose="020B0604030504040204" pitchFamily="34" charset="-120"/>
                <a:cs typeface="+mn-cs"/>
              </a:defRPr>
            </a:lvl1pPr>
            <a:lvl2pPr marL="742950" indent="-285750" algn="l" rtl="0" eaLnBrk="0" fontAlgn="base" hangingPunct="0">
              <a:spcBef>
                <a:spcPct val="20000"/>
              </a:spcBef>
              <a:spcAft>
                <a:spcPct val="0"/>
              </a:spcAft>
              <a:buChar char="–"/>
              <a:defRPr kumimoji="1" sz="2800" kern="1200">
                <a:solidFill>
                  <a:srgbClr val="000000"/>
                </a:solidFill>
                <a:latin typeface="Arial" panose="020B0604020202020204" pitchFamily="34" charset="0"/>
                <a:ea typeface="微軟正黑體" panose="020B0604030504040204" pitchFamily="34" charset="-120"/>
                <a:cs typeface="+mn-cs"/>
              </a:defRPr>
            </a:lvl2pPr>
            <a:lvl3pPr marL="1143000" indent="-228600" algn="l" rtl="0" eaLnBrk="0" fontAlgn="base" hangingPunct="0">
              <a:spcBef>
                <a:spcPct val="20000"/>
              </a:spcBef>
              <a:spcAft>
                <a:spcPct val="0"/>
              </a:spcAft>
              <a:buChar char="•"/>
              <a:defRPr kumimoji="1" sz="2400" kern="1200">
                <a:solidFill>
                  <a:srgbClr val="000000"/>
                </a:solidFill>
                <a:latin typeface="Arial" panose="020B0604020202020204" pitchFamily="34" charset="0"/>
                <a:ea typeface="微軟正黑體" panose="020B0604030504040204" pitchFamily="34" charset="-120"/>
                <a:cs typeface="+mn-cs"/>
              </a:defRPr>
            </a:lvl3pPr>
            <a:lvl4pPr marL="1600200" indent="-228600" algn="l" rtl="0" eaLnBrk="0" fontAlgn="base"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4pPr>
            <a:lvl5pPr marL="2057400" indent="-228600" algn="l" rtl="0" eaLnBrk="0" fontAlgn="base"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5pPr>
            <a:lvl6pPr marL="25146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6pPr>
            <a:lvl7pPr marL="29718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7pPr>
            <a:lvl8pPr marL="34290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8pPr>
            <a:lvl9pPr marL="38862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9pPr>
          </a:lstStyle>
          <a:p>
            <a:pPr>
              <a:spcBef>
                <a:spcPct val="0"/>
              </a:spcBef>
              <a:buFontTx/>
              <a:buNone/>
              <a:defRPr/>
            </a:pPr>
            <a:fld id="{A8166E75-3CFD-4979-A2DD-DB7F937879DE}" type="slidenum">
              <a:rPr lang="en-US" altLang="zh-TW" sz="1000" smtClean="0">
                <a:ea typeface="新細明體" panose="02020500000000000000" pitchFamily="18" charset="-120"/>
              </a:rPr>
              <a:pPr>
                <a:spcBef>
                  <a:spcPct val="0"/>
                </a:spcBef>
                <a:buFontTx/>
                <a:buNone/>
                <a:defRPr/>
              </a:pPr>
              <a:t>86</a:t>
            </a:fld>
            <a:endParaRPr lang="en-US" altLang="zh-TW" sz="1000">
              <a:ea typeface="新細明體" panose="02020500000000000000" pitchFamily="18" charset="-120"/>
            </a:endParaRPr>
          </a:p>
        </p:txBody>
      </p:sp>
      <p:sp>
        <p:nvSpPr>
          <p:cNvPr id="29" name="矩形 17"/>
          <p:cNvSpPr>
            <a:spLocks noChangeArrowheads="1"/>
          </p:cNvSpPr>
          <p:nvPr/>
        </p:nvSpPr>
        <p:spPr bwMode="auto">
          <a:xfrm>
            <a:off x="2547264" y="5567398"/>
            <a:ext cx="396081" cy="116681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3" name="圓角矩形圖說文字 2"/>
          <p:cNvSpPr/>
          <p:nvPr/>
        </p:nvSpPr>
        <p:spPr>
          <a:xfrm>
            <a:off x="4742962" y="2907341"/>
            <a:ext cx="3447727" cy="2091447"/>
          </a:xfrm>
          <a:prstGeom prst="wedgeRoundRectCallout">
            <a:avLst>
              <a:gd name="adj1" fmla="val -101527"/>
              <a:gd name="adj2" fmla="val 75523"/>
              <a:gd name="adj3" fmla="val 16667"/>
            </a:avLst>
          </a:prstGeom>
          <a:solidFill>
            <a:srgbClr val="CCFF99"/>
          </a:solidFill>
          <a:ln w="38100" algn="ctr">
            <a:solidFill>
              <a:schemeClr val="tx1"/>
            </a:solidFill>
            <a:round/>
            <a:headEnd/>
            <a:tailEnd/>
          </a:ln>
        </p:spPr>
        <p:txBody>
          <a:bodyPr/>
          <a:lstStyle/>
          <a:p>
            <a:pPr>
              <a:spcBef>
                <a:spcPts val="0"/>
              </a:spcBef>
              <a:spcAft>
                <a:spcPts val="0"/>
              </a:spcAft>
            </a:pP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 6 </a:t>
            </a: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志願序後</a:t>
            </a:r>
            <a:r>
              <a:rPr lang="en-US"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含第</a:t>
            </a:r>
            <a:r>
              <a:rPr lang="en-US"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 6 </a:t>
            </a: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志願</a:t>
            </a:r>
            <a:r>
              <a:rPr lang="en-US"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志願選填以單科為單位，以</a:t>
            </a:r>
            <a:r>
              <a:rPr lang="en-US"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分計。</a:t>
            </a:r>
          </a:p>
          <a:p>
            <a:pPr>
              <a:spcBef>
                <a:spcPts val="0"/>
              </a:spcBef>
              <a:spcAft>
                <a:spcPts val="0"/>
              </a:spcAft>
            </a:pPr>
            <a:endParaRPr lang="zh-TW" altLang="en-US"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9418480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標題 1"/>
          <p:cNvSpPr>
            <a:spLocks noGrp="1"/>
          </p:cNvSpPr>
          <p:nvPr>
            <p:ph type="title"/>
          </p:nvPr>
        </p:nvSpPr>
        <p:spPr>
          <a:xfrm>
            <a:off x="2038350" y="581025"/>
            <a:ext cx="8858250" cy="863600"/>
          </a:xfrm>
          <a:solidFill>
            <a:srgbClr val="006600"/>
          </a:solidFill>
        </p:spPr>
        <p:txBody>
          <a:bodyPr/>
          <a:lstStyle/>
          <a:p>
            <a:pPr algn="ctr">
              <a:defRPr/>
            </a:pPr>
            <a:r>
              <a:rPr lang="zh-TW" altLang="en-US" sz="4000" b="1" dirty="0">
                <a:solidFill>
                  <a:schemeClr val="bg1"/>
                </a:solidFill>
                <a:latin typeface="+mn-ea"/>
                <a:ea typeface="+mn-ea"/>
              </a:rPr>
              <a:t>先免後特、多元入學、一次分發到位</a:t>
            </a:r>
          </a:p>
        </p:txBody>
      </p:sp>
      <p:sp>
        <p:nvSpPr>
          <p:cNvPr id="181251" name="內容版面配置區 2"/>
          <p:cNvSpPr>
            <a:spLocks noGrp="1"/>
          </p:cNvSpPr>
          <p:nvPr>
            <p:ph idx="1"/>
          </p:nvPr>
        </p:nvSpPr>
        <p:spPr>
          <a:xfrm>
            <a:off x="2263775" y="1627187"/>
            <a:ext cx="8915400" cy="4277501"/>
          </a:xfrm>
        </p:spPr>
        <p:txBody>
          <a:bodyPr/>
          <a:lstStyle/>
          <a:p>
            <a:pPr eaLnBrk="1" hangingPunct="1"/>
            <a:r>
              <a:rPr lang="en-US" altLang="zh-TW" sz="2800" dirty="0" smtClean="0">
                <a:solidFill>
                  <a:schemeClr val="tx1"/>
                </a:solidFill>
                <a:latin typeface="華康魏碑體" panose="03000709000000000000" pitchFamily="65" charset="-120"/>
                <a:ea typeface="超研澤粗魏碑"/>
                <a:cs typeface="超研澤粗魏碑"/>
              </a:rPr>
              <a:t>103</a:t>
            </a:r>
            <a:r>
              <a:rPr lang="zh-TW" altLang="en-US" sz="2800" dirty="0" smtClean="0">
                <a:solidFill>
                  <a:schemeClr val="tx1"/>
                </a:solidFill>
                <a:latin typeface="華康魏碑體" panose="03000709000000000000" pitchFamily="65" charset="-120"/>
                <a:ea typeface="超研澤粗魏碑"/>
                <a:cs typeface="超研澤粗魏碑"/>
              </a:rPr>
              <a:t>年</a:t>
            </a:r>
            <a:r>
              <a:rPr lang="en-US" altLang="zh-TW" sz="2800" dirty="0" smtClean="0">
                <a:solidFill>
                  <a:schemeClr val="tx1"/>
                </a:solidFill>
                <a:latin typeface="華康魏碑體" panose="03000709000000000000" pitchFamily="65" charset="-120"/>
                <a:ea typeface="超研澤粗魏碑"/>
                <a:cs typeface="超研澤粗魏碑"/>
              </a:rPr>
              <a:t>8</a:t>
            </a:r>
            <a:r>
              <a:rPr lang="zh-TW" altLang="en-US" sz="2800" dirty="0" smtClean="0">
                <a:solidFill>
                  <a:schemeClr val="tx1"/>
                </a:solidFill>
                <a:latin typeface="華康魏碑體" panose="03000709000000000000" pitchFamily="65" charset="-120"/>
                <a:ea typeface="超研澤粗魏碑"/>
                <a:cs typeface="超研澤粗魏碑"/>
              </a:rPr>
              <a:t>月</a:t>
            </a:r>
            <a:r>
              <a:rPr lang="en-US" altLang="zh-TW" sz="2800" dirty="0" smtClean="0">
                <a:solidFill>
                  <a:schemeClr val="tx1"/>
                </a:solidFill>
                <a:latin typeface="華康魏碑體" panose="03000709000000000000" pitchFamily="65" charset="-120"/>
                <a:ea typeface="超研澤粗魏碑"/>
                <a:cs typeface="超研澤粗魏碑"/>
              </a:rPr>
              <a:t>22</a:t>
            </a:r>
            <a:r>
              <a:rPr lang="zh-TW" altLang="en-US" sz="2800" dirty="0" smtClean="0">
                <a:solidFill>
                  <a:schemeClr val="tx1"/>
                </a:solidFill>
                <a:latin typeface="華康魏碑體" panose="03000709000000000000" pitchFamily="65" charset="-120"/>
                <a:ea typeface="超研澤粗魏碑"/>
                <a:cs typeface="超研澤粗魏碑"/>
              </a:rPr>
              <a:t>日教育部發布新聞稿。</a:t>
            </a:r>
            <a:endParaRPr lang="en-US" altLang="zh-TW" sz="2800" dirty="0" smtClean="0">
              <a:solidFill>
                <a:schemeClr val="tx1"/>
              </a:solidFill>
              <a:latin typeface="華康魏碑體" panose="03000709000000000000" pitchFamily="65" charset="-120"/>
              <a:ea typeface="超研澤粗魏碑"/>
              <a:cs typeface="超研澤粗魏碑"/>
            </a:endParaRPr>
          </a:p>
          <a:p>
            <a:pPr eaLnBrk="1" hangingPunct="1"/>
            <a:r>
              <a:rPr lang="zh-TW" altLang="en-US" sz="2800" b="1" dirty="0" smtClean="0">
                <a:solidFill>
                  <a:srgbClr val="FF3300"/>
                </a:solidFill>
                <a:latin typeface="+mn-ea"/>
                <a:cs typeface="超研澤粗魏碑"/>
              </a:rPr>
              <a:t>所謂「一次分發到位」是指學生報名參加免試及特色招生考試分發入學，</a:t>
            </a:r>
            <a:r>
              <a:rPr lang="zh-TW" altLang="en-US" sz="2800" b="1" u="sng" dirty="0" smtClean="0">
                <a:solidFill>
                  <a:srgbClr val="FF3300"/>
                </a:solidFill>
                <a:latin typeface="+mn-ea"/>
                <a:cs typeface="超研澤粗魏碑"/>
              </a:rPr>
              <a:t>只會有一個分發結果</a:t>
            </a:r>
            <a:r>
              <a:rPr lang="zh-TW" altLang="en-US" sz="2800" b="1" dirty="0" smtClean="0">
                <a:solidFill>
                  <a:srgbClr val="FF3300"/>
                </a:solidFill>
                <a:latin typeface="+mn-ea"/>
                <a:cs typeface="超研澤粗魏碑"/>
              </a:rPr>
              <a:t>。</a:t>
            </a:r>
            <a:r>
              <a:rPr lang="zh-TW" altLang="en-US" sz="2800" dirty="0" smtClean="0">
                <a:solidFill>
                  <a:schemeClr val="tx1"/>
                </a:solidFill>
                <a:latin typeface="+mn-ea"/>
                <a:cs typeface="超研澤粗魏碑"/>
              </a:rPr>
              <a:t>學生先選填免試志願，後再選填特招考試志願。免試志願選填完畢後，不得再更動，等到特招考試完後，再將特招考試志願依學生個人意願，置入已選填之免試志願順序中，形成新的志願排序，並據以進行分發。所以一次分發到位也就是免試及特色招生考試分發入學一起分發，一位學生只會錄取一個志願</a:t>
            </a:r>
            <a:r>
              <a:rPr lang="zh-TW" altLang="en-US" sz="2800" dirty="0" smtClean="0">
                <a:solidFill>
                  <a:schemeClr val="tx1"/>
                </a:solidFill>
                <a:latin typeface="華康魏碑體" panose="03000709000000000000" pitchFamily="65" charset="-120"/>
                <a:ea typeface="超研澤粗魏碑"/>
                <a:cs typeface="超研澤粗魏碑"/>
              </a:rPr>
              <a:t>。</a:t>
            </a:r>
          </a:p>
        </p:txBody>
      </p:sp>
      <p:sp>
        <p:nvSpPr>
          <p:cNvPr id="1812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360831A-A4CC-4782-9E93-EEE72BA4DD68}" type="slidenum">
              <a:rPr kumimoji="0" lang="zh-TW" altLang="en-US" smtClean="0">
                <a:solidFill>
                  <a:srgbClr val="FEFFFF"/>
                </a:solidFill>
                <a:latin typeface="Century Gothic" panose="020B0502020202020204" pitchFamily="34" charset="0"/>
              </a:rPr>
              <a:pPr/>
              <a:t>87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9755241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69811" y="0"/>
            <a:ext cx="8911687" cy="787400"/>
          </a:xfrm>
        </p:spPr>
        <p:txBody>
          <a:bodyPr/>
          <a:lstStyle/>
          <a:p>
            <a:pPr algn="ctr"/>
            <a:r>
              <a:rPr lang="zh-TW" altLang="en-US" sz="6000" dirty="0" smtClean="0">
                <a:solidFill>
                  <a:srgbClr val="FF0000"/>
                </a:solidFill>
              </a:rPr>
              <a:t>大綱</a:t>
            </a:r>
            <a:r>
              <a:rPr lang="en-US" altLang="zh-TW" sz="6000" dirty="0" smtClean="0">
                <a:solidFill>
                  <a:srgbClr val="FF0000"/>
                </a:solidFill>
              </a:rPr>
              <a:t>(</a:t>
            </a:r>
            <a:r>
              <a:rPr lang="zh-TW" altLang="en-US" sz="6000" dirty="0" smtClean="0">
                <a:solidFill>
                  <a:srgbClr val="FF0000"/>
                </a:solidFill>
              </a:rPr>
              <a:t>第二部分</a:t>
            </a:r>
            <a:r>
              <a:rPr lang="en-US" altLang="zh-TW" sz="6000" dirty="0" smtClean="0">
                <a:solidFill>
                  <a:srgbClr val="FF0000"/>
                </a:solidFill>
              </a:rPr>
              <a:t>)</a:t>
            </a:r>
            <a:endParaRPr lang="zh-TW" altLang="en-US" sz="6000" dirty="0">
              <a:solidFill>
                <a:srgbClr val="FF0000"/>
              </a:solidFill>
            </a:endParaRPr>
          </a:p>
        </p:txBody>
      </p:sp>
      <p:sp>
        <p:nvSpPr>
          <p:cNvPr id="3" name="內容版面配置區 2"/>
          <p:cNvSpPr>
            <a:spLocks noGrp="1"/>
          </p:cNvSpPr>
          <p:nvPr>
            <p:ph idx="1"/>
          </p:nvPr>
        </p:nvSpPr>
        <p:spPr>
          <a:xfrm>
            <a:off x="1595335" y="1040860"/>
            <a:ext cx="9572017" cy="6369354"/>
          </a:xfrm>
        </p:spPr>
        <p:txBody>
          <a:bodyPr/>
          <a:lstStyle/>
          <a:p>
            <a:r>
              <a:rPr lang="zh-TW" altLang="en-US" sz="4000" b="1" dirty="0">
                <a:solidFill>
                  <a:srgbClr val="FF0000"/>
                </a:solidFill>
                <a:latin typeface="+mn-ea"/>
              </a:rPr>
              <a:t>高</a:t>
            </a:r>
            <a:r>
              <a:rPr lang="zh-TW" altLang="en-US" sz="4000" b="1" dirty="0" smtClean="0">
                <a:solidFill>
                  <a:srgbClr val="FF0000"/>
                </a:solidFill>
                <a:latin typeface="+mn-ea"/>
              </a:rPr>
              <a:t>中職</a:t>
            </a:r>
            <a:endParaRPr lang="en-US" altLang="zh-TW" sz="4000" b="1" dirty="0" smtClean="0">
              <a:solidFill>
                <a:srgbClr val="FF0000"/>
              </a:solidFill>
              <a:latin typeface="+mn-ea"/>
            </a:endParaRPr>
          </a:p>
          <a:p>
            <a:pPr lvl="1"/>
            <a:r>
              <a:rPr lang="zh-TW" altLang="en-US" sz="3400" dirty="0" smtClean="0">
                <a:solidFill>
                  <a:schemeClr val="tx1"/>
                </a:solidFill>
                <a:latin typeface="+mn-ea"/>
              </a:rPr>
              <a:t>學習</a:t>
            </a:r>
            <a:r>
              <a:rPr lang="zh-TW" altLang="en-US" sz="3400" dirty="0">
                <a:solidFill>
                  <a:schemeClr val="tx1"/>
                </a:solidFill>
                <a:latin typeface="+mn-ea"/>
              </a:rPr>
              <a:t>區完全</a:t>
            </a:r>
            <a:r>
              <a:rPr lang="zh-TW" altLang="en-US" sz="3400" dirty="0" smtClean="0">
                <a:solidFill>
                  <a:schemeClr val="tx1"/>
                </a:solidFill>
                <a:latin typeface="+mn-ea"/>
              </a:rPr>
              <a:t>免試</a:t>
            </a:r>
            <a:endParaRPr lang="en-US" altLang="zh-TW" sz="3400" dirty="0" smtClean="0">
              <a:solidFill>
                <a:schemeClr val="tx1"/>
              </a:solidFill>
              <a:latin typeface="+mn-ea"/>
            </a:endParaRPr>
          </a:p>
          <a:p>
            <a:pPr lvl="1"/>
            <a:r>
              <a:rPr lang="zh-TW" altLang="en-US" sz="3400" dirty="0">
                <a:solidFill>
                  <a:schemeClr val="tx1"/>
                </a:solidFill>
                <a:latin typeface="+mn-ea"/>
              </a:rPr>
              <a:t>特色招生甄選</a:t>
            </a:r>
            <a:r>
              <a:rPr lang="zh-TW" altLang="en-US" sz="3400" dirty="0" smtClean="0">
                <a:solidFill>
                  <a:schemeClr val="tx1"/>
                </a:solidFill>
                <a:latin typeface="+mn-ea"/>
              </a:rPr>
              <a:t>入學</a:t>
            </a:r>
            <a:endParaRPr lang="en-US" altLang="zh-TW" sz="3400" dirty="0" smtClean="0">
              <a:solidFill>
                <a:schemeClr val="tx1"/>
              </a:solidFill>
              <a:latin typeface="+mn-ea"/>
            </a:endParaRPr>
          </a:p>
          <a:p>
            <a:pPr lvl="1"/>
            <a:r>
              <a:rPr lang="zh-TW" altLang="en-US" sz="3600" dirty="0">
                <a:solidFill>
                  <a:schemeClr val="tx1"/>
                </a:solidFill>
                <a:latin typeface="+mn-ea"/>
              </a:rPr>
              <a:t>特色招生考試分發入學</a:t>
            </a:r>
            <a:endParaRPr lang="en-US" altLang="zh-TW" sz="3400" dirty="0" smtClean="0">
              <a:solidFill>
                <a:schemeClr val="tx1"/>
              </a:solidFill>
              <a:latin typeface="+mn-ea"/>
            </a:endParaRPr>
          </a:p>
          <a:p>
            <a:r>
              <a:rPr lang="zh-TW" altLang="en-US" sz="4000" b="1" dirty="0" smtClean="0">
                <a:solidFill>
                  <a:srgbClr val="FF0000"/>
                </a:solidFill>
              </a:rPr>
              <a:t>五專 </a:t>
            </a:r>
            <a:endParaRPr lang="en-US" altLang="zh-TW" sz="4000" b="1" dirty="0" smtClean="0">
              <a:solidFill>
                <a:srgbClr val="FF0000"/>
              </a:solidFill>
            </a:endParaRPr>
          </a:p>
          <a:p>
            <a:pPr lvl="1"/>
            <a:r>
              <a:rPr lang="zh-TW" altLang="en-US" sz="2800" b="1" dirty="0" smtClean="0"/>
              <a:t>五專優先免試</a:t>
            </a:r>
            <a:endParaRPr lang="en-US" altLang="zh-TW" sz="2800" b="1" dirty="0" smtClean="0"/>
          </a:p>
          <a:p>
            <a:pPr lvl="1"/>
            <a:r>
              <a:rPr lang="zh-TW" altLang="en-US" sz="2800" b="1" dirty="0" smtClean="0"/>
              <a:t>五專免試</a:t>
            </a:r>
            <a:endParaRPr lang="en-US" altLang="zh-TW" sz="2800" b="1" dirty="0" smtClean="0"/>
          </a:p>
          <a:p>
            <a:pPr lvl="1"/>
            <a:r>
              <a:rPr lang="zh-TW" altLang="en-US" sz="3000" b="1" dirty="0" smtClean="0">
                <a:solidFill>
                  <a:schemeClr val="tx1"/>
                </a:solidFill>
              </a:rPr>
              <a:t>特色</a:t>
            </a:r>
            <a:r>
              <a:rPr lang="zh-TW" altLang="en-US" sz="3000" b="1" dirty="0">
                <a:solidFill>
                  <a:schemeClr val="tx1"/>
                </a:solidFill>
              </a:rPr>
              <a:t>招生甄選入學</a:t>
            </a:r>
            <a:endParaRPr lang="en-US" altLang="zh-TW" sz="2800" b="1" dirty="0" smtClean="0">
              <a:solidFill>
                <a:schemeClr val="tx1"/>
              </a:solidFill>
            </a:endParaRPr>
          </a:p>
          <a:p>
            <a:r>
              <a:rPr lang="zh-TW" altLang="en-US" sz="4000" b="1" dirty="0" smtClean="0">
                <a:solidFill>
                  <a:srgbClr val="FF0000"/>
                </a:solidFill>
              </a:rPr>
              <a:t>相關資源網站</a:t>
            </a:r>
            <a:endParaRPr lang="en-US" altLang="zh-TW" sz="4000" b="1" dirty="0" smtClean="0">
              <a:solidFill>
                <a:srgbClr val="FF0000"/>
              </a:solidFill>
            </a:endParaRPr>
          </a:p>
          <a:p>
            <a:endParaRPr lang="en-US" altLang="zh-TW" dirty="0" smtClean="0"/>
          </a:p>
          <a:p>
            <a:endParaRPr lang="zh-TW" altLang="en-US" dirty="0"/>
          </a:p>
        </p:txBody>
      </p:sp>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88</a:t>
            </a:fld>
            <a:endParaRPr lang="zh-TW" altLang="en-US"/>
          </a:p>
        </p:txBody>
      </p:sp>
    </p:spTree>
    <p:extLst>
      <p:ext uri="{BB962C8B-B14F-4D97-AF65-F5344CB8AC3E}">
        <p14:creationId xmlns:p14="http://schemas.microsoft.com/office/powerpoint/2010/main" val="36354268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p:cNvGraphicFramePr>
            <a:graphicFrameLocks noGrp="1"/>
          </p:cNvGraphicFramePr>
          <p:nvPr>
            <p:ph idx="1"/>
            <p:extLst/>
          </p:nvPr>
        </p:nvGraphicFramePr>
        <p:xfrm>
          <a:off x="1149350" y="1446213"/>
          <a:ext cx="10795000" cy="5135569"/>
        </p:xfrm>
        <a:graphic>
          <a:graphicData uri="http://schemas.openxmlformats.org/drawingml/2006/table">
            <a:tbl>
              <a:tblPr firstRow="1" firstCol="1" bandRow="1">
                <a:tableStyleId>{5C22544A-7EE6-4342-B048-85BDC9FD1C3A}</a:tableStyleId>
              </a:tblPr>
              <a:tblGrid>
                <a:gridCol w="6032500">
                  <a:extLst>
                    <a:ext uri="{9D8B030D-6E8A-4147-A177-3AD203B41FA5}">
                      <a16:colId xmlns:a16="http://schemas.microsoft.com/office/drawing/2014/main" val="20000"/>
                    </a:ext>
                  </a:extLst>
                </a:gridCol>
                <a:gridCol w="4762500">
                  <a:extLst>
                    <a:ext uri="{9D8B030D-6E8A-4147-A177-3AD203B41FA5}">
                      <a16:colId xmlns:a16="http://schemas.microsoft.com/office/drawing/2014/main" val="20001"/>
                    </a:ext>
                  </a:extLst>
                </a:gridCol>
              </a:tblGrid>
              <a:tr h="594315">
                <a:tc>
                  <a:txBody>
                    <a:bodyPr/>
                    <a:lstStyle/>
                    <a:p>
                      <a:pPr algn="ctr">
                        <a:spcAft>
                          <a:spcPts val="0"/>
                        </a:spcAft>
                      </a:pPr>
                      <a:r>
                        <a:rPr lang="zh-TW" sz="3200" kern="100" dirty="0">
                          <a:effectLst/>
                        </a:rPr>
                        <a:t>項目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zh-TW" sz="3200" kern="100">
                          <a:effectLst/>
                        </a:rPr>
                        <a:t>日期</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88632">
                <a:tc>
                  <a:txBody>
                    <a:bodyPr/>
                    <a:lstStyle/>
                    <a:p>
                      <a:pPr>
                        <a:spcAft>
                          <a:spcPts val="0"/>
                        </a:spcAft>
                      </a:pPr>
                      <a:r>
                        <a:rPr lang="en-US" sz="3200" kern="100" dirty="0" smtClean="0">
                          <a:effectLst/>
                        </a:rPr>
                        <a:t>1.</a:t>
                      </a:r>
                      <a:r>
                        <a:rPr lang="zh-TW" altLang="en-US" sz="3200" kern="100" dirty="0" smtClean="0">
                          <a:effectLst/>
                        </a:rPr>
                        <a:t>試辦</a:t>
                      </a:r>
                      <a:r>
                        <a:rPr lang="zh-TW" sz="3200" kern="100" dirty="0" smtClean="0">
                          <a:effectLst/>
                        </a:rPr>
                        <a:t>學習</a:t>
                      </a:r>
                      <a:r>
                        <a:rPr lang="zh-TW" sz="3200" kern="100" dirty="0">
                          <a:effectLst/>
                        </a:rPr>
                        <a:t>區完全免試入學報名</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a:t>
                      </a:r>
                      <a:r>
                        <a:rPr lang="en-US" altLang="zh-TW" sz="3200" kern="100" dirty="0" smtClean="0">
                          <a:effectLst/>
                        </a:rPr>
                        <a:t>8</a:t>
                      </a:r>
                      <a:r>
                        <a:rPr lang="zh-TW" sz="3200" kern="100" dirty="0" smtClean="0">
                          <a:effectLst/>
                        </a:rPr>
                        <a:t>年</a:t>
                      </a:r>
                      <a:r>
                        <a:rPr lang="en-US" sz="3200" kern="100" dirty="0" smtClean="0">
                          <a:effectLst/>
                        </a:rPr>
                        <a:t>5</a:t>
                      </a:r>
                      <a:r>
                        <a:rPr lang="zh-TW" sz="3200" kern="100" dirty="0" smtClean="0">
                          <a:effectLst/>
                        </a:rPr>
                        <a:t>月</a:t>
                      </a:r>
                      <a:r>
                        <a:rPr lang="en-US" sz="3200" kern="100" dirty="0" smtClean="0">
                          <a:effectLst/>
                        </a:rPr>
                        <a:t>7</a:t>
                      </a:r>
                      <a:r>
                        <a:rPr lang="zh-TW" sz="3200" kern="100" dirty="0" smtClean="0">
                          <a:effectLst/>
                        </a:rPr>
                        <a:t>日</a:t>
                      </a:r>
                      <a:r>
                        <a:rPr lang="en-US" sz="3200" kern="100" dirty="0" smtClean="0">
                          <a:effectLst/>
                        </a:rPr>
                        <a:t>(</a:t>
                      </a:r>
                      <a:r>
                        <a:rPr lang="zh-TW" altLang="en-US" sz="3200" kern="100" dirty="0" smtClean="0">
                          <a:effectLst/>
                        </a:rPr>
                        <a:t>二</a:t>
                      </a:r>
                      <a:r>
                        <a:rPr lang="en-US" sz="3200" kern="100" dirty="0" smtClean="0">
                          <a:effectLst/>
                        </a:rPr>
                        <a:t>)</a:t>
                      </a:r>
                      <a:r>
                        <a:rPr lang="zh-TW" sz="3200" kern="100" dirty="0">
                          <a:effectLst/>
                        </a:rPr>
                        <a:t>至</a:t>
                      </a:r>
                    </a:p>
                    <a:p>
                      <a:pPr>
                        <a:spcAft>
                          <a:spcPts val="0"/>
                        </a:spcAft>
                      </a:pPr>
                      <a:r>
                        <a:rPr lang="en-US" sz="3200" kern="100" dirty="0" smtClean="0">
                          <a:effectLst/>
                        </a:rPr>
                        <a:t>10</a:t>
                      </a:r>
                      <a:r>
                        <a:rPr lang="en-US" altLang="zh-TW" sz="3200" kern="100" dirty="0" smtClean="0">
                          <a:effectLst/>
                        </a:rPr>
                        <a:t>8</a:t>
                      </a:r>
                      <a:r>
                        <a:rPr lang="zh-TW" sz="3200" kern="100" dirty="0" smtClean="0">
                          <a:effectLst/>
                        </a:rPr>
                        <a:t>年</a:t>
                      </a:r>
                      <a:r>
                        <a:rPr lang="en-US" sz="3200" kern="100" dirty="0">
                          <a:effectLst/>
                        </a:rPr>
                        <a:t>5</a:t>
                      </a:r>
                      <a:r>
                        <a:rPr lang="zh-TW" sz="3200" kern="100" dirty="0" smtClean="0">
                          <a:effectLst/>
                        </a:rPr>
                        <a:t>月</a:t>
                      </a:r>
                      <a:r>
                        <a:rPr lang="en-US" altLang="zh-TW" sz="3200" kern="100" dirty="0" smtClean="0">
                          <a:effectLst/>
                        </a:rPr>
                        <a:t>8</a:t>
                      </a:r>
                      <a:r>
                        <a:rPr lang="zh-TW" sz="3200" kern="100" dirty="0" smtClean="0">
                          <a:effectLst/>
                        </a:rPr>
                        <a:t>日</a:t>
                      </a:r>
                      <a:r>
                        <a:rPr lang="en-US" sz="3200" kern="100" dirty="0" smtClean="0">
                          <a:effectLst/>
                        </a:rPr>
                        <a:t>(</a:t>
                      </a:r>
                      <a:r>
                        <a:rPr lang="zh-TW" altLang="en-US" sz="3200" kern="100" dirty="0" smtClean="0">
                          <a:effectLst/>
                        </a:rPr>
                        <a:t>三</a:t>
                      </a:r>
                      <a:r>
                        <a:rPr lang="en-US" sz="3200" kern="100" dirty="0" smtClean="0">
                          <a:effectLst/>
                        </a:rPr>
                        <a:t>)</a:t>
                      </a:r>
                      <a:r>
                        <a:rPr lang="zh-TW" sz="3200" kern="100" dirty="0">
                          <a:effectLst/>
                        </a:rPr>
                        <a:t>止</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975352">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rPr>
                        <a:t>2</a:t>
                      </a:r>
                      <a:r>
                        <a:rPr lang="en-US" sz="3200" kern="100" dirty="0" smtClean="0">
                          <a:effectLst/>
                        </a:rPr>
                        <a:t>.</a:t>
                      </a:r>
                      <a:r>
                        <a:rPr lang="zh-TW" altLang="en-US" sz="3200" kern="100" dirty="0" smtClean="0">
                          <a:effectLst/>
                        </a:rPr>
                        <a:t>試辦</a:t>
                      </a:r>
                      <a:r>
                        <a:rPr lang="zh-TW" sz="3200" kern="100" dirty="0" smtClean="0">
                          <a:effectLst/>
                        </a:rPr>
                        <a:t>學習</a:t>
                      </a:r>
                      <a:r>
                        <a:rPr lang="zh-TW" sz="3200" kern="100" dirty="0">
                          <a:effectLst/>
                        </a:rPr>
                        <a:t>區完全免試</a:t>
                      </a:r>
                      <a:r>
                        <a:rPr lang="zh-TW" sz="3200" kern="100" dirty="0" smtClean="0">
                          <a:effectLst/>
                        </a:rPr>
                        <a:t>入學</a:t>
                      </a:r>
                      <a:r>
                        <a:rPr lang="zh-TW" altLang="en-US" sz="3200" kern="100" dirty="0" smtClean="0">
                          <a:effectLst/>
                        </a:rPr>
                        <a:t>公告錄取名單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a:t>
                      </a:r>
                      <a:r>
                        <a:rPr lang="en-US" altLang="zh-TW" sz="3200" kern="100" dirty="0" smtClean="0">
                          <a:effectLst/>
                        </a:rPr>
                        <a:t>8</a:t>
                      </a:r>
                      <a:r>
                        <a:rPr lang="zh-TW" sz="3200" kern="100" dirty="0" smtClean="0">
                          <a:effectLst/>
                        </a:rPr>
                        <a:t>年</a:t>
                      </a:r>
                      <a:r>
                        <a:rPr lang="en-US" sz="3200" kern="100" dirty="0">
                          <a:effectLst/>
                        </a:rPr>
                        <a:t>5</a:t>
                      </a:r>
                      <a:r>
                        <a:rPr lang="zh-TW" sz="3200" kern="100" dirty="0">
                          <a:effectLst/>
                        </a:rPr>
                        <a:t>月</a:t>
                      </a:r>
                      <a:r>
                        <a:rPr lang="en-US" sz="3200" kern="100" dirty="0" smtClean="0">
                          <a:effectLst/>
                        </a:rPr>
                        <a:t>1</a:t>
                      </a:r>
                      <a:r>
                        <a:rPr lang="en-US" altLang="zh-TW" sz="3200" kern="100" dirty="0" smtClean="0">
                          <a:effectLst/>
                        </a:rPr>
                        <a:t>5</a:t>
                      </a:r>
                      <a:r>
                        <a:rPr lang="zh-TW" sz="3200" kern="100" dirty="0" smtClean="0">
                          <a:effectLst/>
                        </a:rPr>
                        <a:t>日</a:t>
                      </a:r>
                      <a:r>
                        <a:rPr lang="en-US" sz="3200" kern="100" dirty="0">
                          <a:effectLst/>
                        </a:rPr>
                        <a:t>(</a:t>
                      </a:r>
                      <a:r>
                        <a:rPr lang="zh-TW" sz="3200" kern="100" dirty="0">
                          <a:effectLst/>
                        </a:rPr>
                        <a:t>三</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94315">
                <a:tc>
                  <a:txBody>
                    <a:bodyPr/>
                    <a:lstStyle/>
                    <a:p>
                      <a:pPr>
                        <a:spcAft>
                          <a:spcPts val="0"/>
                        </a:spcAft>
                      </a:pPr>
                      <a:r>
                        <a:rPr lang="en-US" sz="3200" kern="100" dirty="0">
                          <a:effectLst/>
                        </a:rPr>
                        <a:t>3</a:t>
                      </a:r>
                      <a:r>
                        <a:rPr lang="en-US" sz="3200" kern="100" dirty="0" smtClean="0">
                          <a:effectLst/>
                        </a:rPr>
                        <a:t>.</a:t>
                      </a:r>
                      <a:r>
                        <a:rPr lang="zh-TW" altLang="en-US" sz="3200" b="1" kern="100" smtClean="0">
                          <a:solidFill>
                            <a:schemeClr val="lt1"/>
                          </a:solidFill>
                          <a:effectLst/>
                          <a:latin typeface="+mn-lt"/>
                          <a:ea typeface="+mn-ea"/>
                          <a:cs typeface="+mn-cs"/>
                        </a:rPr>
                        <a:t>國中教育會考</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a:t>
                      </a:r>
                      <a:r>
                        <a:rPr lang="en-US" altLang="zh-TW" sz="3200" kern="100" dirty="0" smtClean="0">
                          <a:effectLst/>
                        </a:rPr>
                        <a:t>8</a:t>
                      </a:r>
                      <a:r>
                        <a:rPr lang="zh-TW" sz="3200" kern="100" dirty="0" smtClean="0">
                          <a:effectLst/>
                        </a:rPr>
                        <a:t>年</a:t>
                      </a:r>
                      <a:r>
                        <a:rPr lang="en-US" altLang="zh-TW" sz="3200" kern="100" dirty="0" smtClean="0">
                          <a:effectLst/>
                        </a:rPr>
                        <a:t>5</a:t>
                      </a:r>
                      <a:r>
                        <a:rPr lang="zh-TW" sz="3200" kern="100" dirty="0" smtClean="0">
                          <a:effectLst/>
                        </a:rPr>
                        <a:t>月</a:t>
                      </a:r>
                      <a:r>
                        <a:rPr lang="en-US" altLang="zh-TW" sz="3200" kern="100" dirty="0" smtClean="0">
                          <a:effectLst/>
                        </a:rPr>
                        <a:t>18-19</a:t>
                      </a:r>
                      <a:r>
                        <a:rPr lang="zh-TW" sz="3200" kern="100" dirty="0" smtClean="0">
                          <a:effectLst/>
                        </a:rPr>
                        <a:t>日</a:t>
                      </a:r>
                      <a:r>
                        <a:rPr lang="en-US" sz="3200" kern="100" dirty="0" smtClean="0">
                          <a:effectLst/>
                        </a:rPr>
                        <a:t>(</a:t>
                      </a:r>
                      <a:r>
                        <a:rPr lang="zh-TW" altLang="en-US" sz="3200" kern="100" dirty="0" smtClean="0">
                          <a:effectLst/>
                        </a:rPr>
                        <a:t>六</a:t>
                      </a:r>
                      <a:r>
                        <a:rPr lang="en-US" altLang="zh-TW" sz="3200" kern="100" dirty="0" smtClean="0">
                          <a:effectLst/>
                        </a:rPr>
                        <a:t>-</a:t>
                      </a:r>
                      <a:r>
                        <a:rPr lang="zh-TW" altLang="en-US" sz="3200" kern="100" dirty="0" smtClean="0">
                          <a:effectLst/>
                        </a:rPr>
                        <a:t>日</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94315">
                <a:tc>
                  <a:txBody>
                    <a:bodyPr/>
                    <a:lstStyle/>
                    <a:p>
                      <a:pPr>
                        <a:spcAft>
                          <a:spcPts val="0"/>
                        </a:spcAft>
                      </a:pPr>
                      <a:r>
                        <a:rPr lang="en-US" altLang="zh-TW" sz="3200" kern="100" dirty="0" smtClean="0">
                          <a:effectLst/>
                          <a:latin typeface="Calibri" panose="020F0502020204030204" pitchFamily="34" charset="0"/>
                          <a:ea typeface="新細明體" panose="02020500000000000000" pitchFamily="18" charset="-120"/>
                          <a:cs typeface="Times New Roman" panose="02020603050405020304" pitchFamily="18" charset="0"/>
                        </a:rPr>
                        <a:t>4.</a:t>
                      </a:r>
                      <a:r>
                        <a:rPr lang="zh-TW" altLang="en-US" sz="3200" kern="100" dirty="0" smtClean="0">
                          <a:effectLst/>
                        </a:rPr>
                        <a:t>試辦</a:t>
                      </a:r>
                      <a:r>
                        <a:rPr lang="zh-TW" altLang="zh-TW" sz="3200" kern="100" dirty="0" smtClean="0">
                          <a:effectLst/>
                        </a:rPr>
                        <a:t>學習區完全免試入學報到</a:t>
                      </a:r>
                      <a:endParaRPr lang="zh-TW" sz="3200" b="1" kern="100" dirty="0">
                        <a:solidFill>
                          <a:schemeClr val="lt1"/>
                        </a:solidFill>
                        <a:effectLst/>
                        <a:latin typeface="+mn-lt"/>
                        <a:ea typeface="+mn-ea"/>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smtClean="0">
                          <a:effectLst/>
                        </a:rPr>
                        <a:t>108</a:t>
                      </a:r>
                      <a:r>
                        <a:rPr lang="zh-TW" altLang="zh-TW" sz="3200" kern="100" dirty="0" smtClean="0">
                          <a:effectLst/>
                        </a:rPr>
                        <a:t>年</a:t>
                      </a:r>
                      <a:r>
                        <a:rPr lang="en-US" altLang="zh-TW" sz="3200" kern="100" dirty="0" smtClean="0">
                          <a:effectLst/>
                        </a:rPr>
                        <a:t>6</a:t>
                      </a:r>
                      <a:r>
                        <a:rPr lang="zh-TW" altLang="zh-TW" sz="3200" kern="100" dirty="0" smtClean="0">
                          <a:effectLst/>
                        </a:rPr>
                        <a:t>月</a:t>
                      </a:r>
                      <a:r>
                        <a:rPr lang="en-US" altLang="zh-TW" sz="3200" kern="100" dirty="0" smtClean="0">
                          <a:effectLst/>
                        </a:rPr>
                        <a:t>14</a:t>
                      </a:r>
                      <a:r>
                        <a:rPr lang="zh-TW" altLang="zh-TW" sz="3200" kern="100" dirty="0" smtClean="0">
                          <a:effectLst/>
                        </a:rPr>
                        <a:t>日</a:t>
                      </a:r>
                      <a:r>
                        <a:rPr lang="en-US" altLang="zh-TW" sz="3200" kern="100" dirty="0" smtClean="0">
                          <a:effectLst/>
                        </a:rPr>
                        <a:t>(</a:t>
                      </a:r>
                      <a:r>
                        <a:rPr lang="zh-TW" altLang="en-US" sz="3200" kern="100" dirty="0" smtClean="0">
                          <a:effectLst/>
                        </a:rPr>
                        <a:t>五</a:t>
                      </a:r>
                      <a:r>
                        <a:rPr lang="en-US" altLang="zh-TW" sz="3200" kern="100" dirty="0" smtClean="0">
                          <a:effectLst/>
                        </a:rPr>
                        <a:t>)</a:t>
                      </a:r>
                      <a:endParaRPr lang="zh-TW" altLang="zh-TW" sz="3200" kern="100" dirty="0" smtClean="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188632">
                <a:tc>
                  <a:txBody>
                    <a:bodyPr/>
                    <a:lstStyle/>
                    <a:p>
                      <a:pPr>
                        <a:spcAft>
                          <a:spcPts val="0"/>
                        </a:spcAft>
                      </a:pPr>
                      <a:r>
                        <a:rPr lang="en-US" altLang="zh-TW" sz="3200" kern="100" dirty="0" smtClean="0">
                          <a:effectLst/>
                        </a:rPr>
                        <a:t>5</a:t>
                      </a:r>
                      <a:r>
                        <a:rPr lang="en-US" sz="3200" kern="100" dirty="0" smtClean="0">
                          <a:effectLst/>
                        </a:rPr>
                        <a:t>.</a:t>
                      </a:r>
                      <a:r>
                        <a:rPr lang="zh-TW" altLang="en-US" sz="3200" kern="100" dirty="0" smtClean="0">
                          <a:effectLst/>
                        </a:rPr>
                        <a:t>試辦</a:t>
                      </a:r>
                      <a:r>
                        <a:rPr lang="zh-TW" sz="3200" kern="100" dirty="0" smtClean="0">
                          <a:effectLst/>
                        </a:rPr>
                        <a:t>學習</a:t>
                      </a:r>
                      <a:r>
                        <a:rPr lang="zh-TW" sz="3200" kern="100" dirty="0">
                          <a:effectLst/>
                        </a:rPr>
                        <a:t>區完全免試入學已報到學生聲明放棄錄取資格</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a:t>
                      </a:r>
                      <a:r>
                        <a:rPr lang="en-US" altLang="zh-TW" sz="3200" kern="100" dirty="0" smtClean="0">
                          <a:effectLst/>
                        </a:rPr>
                        <a:t>8</a:t>
                      </a:r>
                      <a:r>
                        <a:rPr lang="zh-TW" sz="3200" kern="100" dirty="0" smtClean="0">
                          <a:effectLst/>
                        </a:rPr>
                        <a:t>年</a:t>
                      </a:r>
                      <a:r>
                        <a:rPr lang="en-US" sz="3200" kern="100" dirty="0">
                          <a:effectLst/>
                        </a:rPr>
                        <a:t>6</a:t>
                      </a:r>
                      <a:r>
                        <a:rPr lang="zh-TW" sz="3200" kern="100" dirty="0">
                          <a:effectLst/>
                        </a:rPr>
                        <a:t>月</a:t>
                      </a:r>
                      <a:r>
                        <a:rPr lang="en-US" sz="3200" kern="100" dirty="0" smtClean="0">
                          <a:effectLst/>
                        </a:rPr>
                        <a:t>1</a:t>
                      </a:r>
                      <a:r>
                        <a:rPr lang="en-US" altLang="zh-TW" sz="3200" kern="100" dirty="0" smtClean="0">
                          <a:effectLst/>
                        </a:rPr>
                        <a:t>7</a:t>
                      </a:r>
                      <a:r>
                        <a:rPr lang="zh-TW" sz="3200" kern="100" dirty="0" smtClean="0">
                          <a:effectLst/>
                        </a:rPr>
                        <a:t>日</a:t>
                      </a:r>
                      <a:r>
                        <a:rPr lang="en-US" sz="3200" kern="100" dirty="0" smtClean="0">
                          <a:effectLst/>
                        </a:rPr>
                        <a:t>(</a:t>
                      </a:r>
                      <a:r>
                        <a:rPr lang="zh-TW" altLang="en-US" sz="3200" kern="100" dirty="0" smtClean="0">
                          <a:effectLst/>
                        </a:rPr>
                        <a:t>一</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14645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6413C0B-DA15-4F3B-87D3-3EC0592797AF}" type="slidenum">
              <a:rPr kumimoji="0" lang="zh-TW" altLang="en-US" smtClean="0">
                <a:solidFill>
                  <a:srgbClr val="FEFFFF"/>
                </a:solidFill>
                <a:latin typeface="Century Gothic" panose="020B0502020202020204" pitchFamily="34" charset="0"/>
              </a:rPr>
              <a:pPr/>
              <a:t>89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8989719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4600" y="76200"/>
            <a:ext cx="7499350" cy="1295400"/>
          </a:xfrm>
        </p:spPr>
        <p:txBody>
          <a:bodyPr>
            <a:normAutofit fontScale="90000"/>
          </a:bodyPr>
          <a:lstStyle/>
          <a:p>
            <a:pPr algn="ctr">
              <a:defRPr/>
            </a:pPr>
            <a:r>
              <a:rPr lang="zh-TW" altLang="en-US" sz="5400" b="1" dirty="0">
                <a:solidFill>
                  <a:srgbClr val="7030A0"/>
                </a:solidFill>
              </a:rPr>
              <a:t>新市 新視 </a:t>
            </a:r>
            <a:r>
              <a:rPr lang="zh-TW" altLang="en-US" sz="5400" b="1" dirty="0"/>
              <a:t>視野有廣度</a:t>
            </a:r>
            <a:r>
              <a:rPr lang="en-US" altLang="zh-TW" sz="5400" b="1" dirty="0"/>
              <a:t/>
            </a:r>
            <a:br>
              <a:rPr lang="en-US" altLang="zh-TW" sz="5400" b="1" dirty="0"/>
            </a:br>
            <a:r>
              <a:rPr lang="en-US" altLang="zh-TW" sz="5400" b="1" dirty="0"/>
              <a:t>(</a:t>
            </a:r>
            <a:r>
              <a:rPr lang="zh-TW" altLang="en-US" sz="5400" b="1" dirty="0"/>
              <a:t>國際交流</a:t>
            </a:r>
            <a:r>
              <a:rPr lang="en-US" altLang="zh-TW" sz="5400" b="1" dirty="0"/>
              <a:t>-</a:t>
            </a:r>
            <a:r>
              <a:rPr lang="zh-TW" altLang="en-US" sz="5400" b="1" dirty="0"/>
              <a:t>澳洲</a:t>
            </a:r>
            <a:r>
              <a:rPr lang="en-US" altLang="zh-TW" sz="5400" b="1" dirty="0"/>
              <a:t>)</a:t>
            </a:r>
            <a:endParaRPr lang="zh-TW" altLang="en-US" sz="5400" dirty="0"/>
          </a:p>
        </p:txBody>
      </p:sp>
      <p:pic>
        <p:nvPicPr>
          <p:cNvPr id="51203" name="內容版面配置區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36313" y="1663430"/>
            <a:ext cx="8077637" cy="5385091"/>
          </a:xfrm>
        </p:spPr>
      </p:pic>
    </p:spTree>
    <p:extLst>
      <p:ext uri="{BB962C8B-B14F-4D97-AF65-F5344CB8AC3E}">
        <p14:creationId xmlns:p14="http://schemas.microsoft.com/office/powerpoint/2010/main" val="26685072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nvPr>
        </p:nvGraphicFramePr>
        <p:xfrm>
          <a:off x="1506538" y="2054225"/>
          <a:ext cx="9925051" cy="4359133"/>
        </p:xfrm>
        <a:graphic>
          <a:graphicData uri="http://schemas.openxmlformats.org/drawingml/2006/table">
            <a:tbl>
              <a:tblPr>
                <a:tableStyleId>{5C22544A-7EE6-4342-B048-85BDC9FD1C3A}</a:tableStyleId>
              </a:tblPr>
              <a:tblGrid>
                <a:gridCol w="1864713">
                  <a:extLst>
                    <a:ext uri="{9D8B030D-6E8A-4147-A177-3AD203B41FA5}">
                      <a16:colId xmlns:a16="http://schemas.microsoft.com/office/drawing/2014/main" val="2133117232"/>
                    </a:ext>
                  </a:extLst>
                </a:gridCol>
                <a:gridCol w="2068835">
                  <a:extLst>
                    <a:ext uri="{9D8B030D-6E8A-4147-A177-3AD203B41FA5}">
                      <a16:colId xmlns:a16="http://schemas.microsoft.com/office/drawing/2014/main" val="3251991606"/>
                    </a:ext>
                  </a:extLst>
                </a:gridCol>
                <a:gridCol w="1812382">
                  <a:extLst>
                    <a:ext uri="{9D8B030D-6E8A-4147-A177-3AD203B41FA5}">
                      <a16:colId xmlns:a16="http://schemas.microsoft.com/office/drawing/2014/main" val="1708508259"/>
                    </a:ext>
                  </a:extLst>
                </a:gridCol>
                <a:gridCol w="1566370">
                  <a:extLst>
                    <a:ext uri="{9D8B030D-6E8A-4147-A177-3AD203B41FA5}">
                      <a16:colId xmlns:a16="http://schemas.microsoft.com/office/drawing/2014/main" val="1208639872"/>
                    </a:ext>
                  </a:extLst>
                </a:gridCol>
                <a:gridCol w="2612751">
                  <a:extLst>
                    <a:ext uri="{9D8B030D-6E8A-4147-A177-3AD203B41FA5}">
                      <a16:colId xmlns:a16="http://schemas.microsoft.com/office/drawing/2014/main" val="3430214061"/>
                    </a:ext>
                  </a:extLst>
                </a:gridCol>
              </a:tblGrid>
              <a:tr h="511374">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高級中學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招生科別</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名額比率</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對應國中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1374">
                <a:tc rowSpan="7">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白河商工</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商業經營科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en-US" altLang="zh-TW" sz="2800" u="none" strike="noStrike" dirty="0">
                          <a:effectLst/>
                          <a:latin typeface="華康魏碑體" panose="03000709000000000000" pitchFamily="65" charset="-120"/>
                          <a:ea typeface="華康魏碑體" panose="03000709000000000000" pitchFamily="65" charset="-120"/>
                        </a:rPr>
                        <a:t>60%</a:t>
                      </a:r>
                      <a:endParaRPr lang="en-US" altLang="zh-TW"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白河國中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菁寮國中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後壁國中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東山國中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東原國中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六甲國中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柳營</a:t>
                      </a:r>
                      <a:r>
                        <a:rPr lang="zh-TW" altLang="en-US" sz="2800" u="none" strike="noStrike" dirty="0" smtClean="0">
                          <a:effectLst/>
                          <a:latin typeface="華康魏碑體" panose="03000709000000000000" pitchFamily="65" charset="-120"/>
                          <a:ea typeface="華康魏碑體" panose="03000709000000000000" pitchFamily="65" charset="-120"/>
                        </a:rPr>
                        <a:t>國中</a:t>
                      </a:r>
                      <a:endParaRPr lang="en-US" altLang="zh-TW" sz="28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私立鳳和高中</a:t>
                      </a:r>
                      <a:endPar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endParaRPr>
                    </a:p>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附設國中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62200"/>
                  </a:ext>
                </a:extLst>
              </a:tr>
              <a:tr h="51137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資料處理科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957822375"/>
                  </a:ext>
                </a:extLst>
              </a:tr>
              <a:tr h="51137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電機科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30</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169766526"/>
                  </a:ext>
                </a:extLst>
              </a:tr>
              <a:tr h="51137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資訊科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072104549"/>
                  </a:ext>
                </a:extLst>
              </a:tr>
              <a:tr h="51137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機械科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113197544"/>
                  </a:ext>
                </a:extLst>
              </a:tr>
              <a:tr h="51137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製圖科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27311692"/>
                  </a:ext>
                </a:extLst>
              </a:tr>
              <a:tr h="511374">
                <a:tc vMerge="1">
                  <a:txBody>
                    <a:bodyPr/>
                    <a:lstStyle/>
                    <a:p>
                      <a:endParaRPr lang="zh-TW" altLang="en-US"/>
                    </a:p>
                  </a:txBody>
                  <a:tcPr/>
                </a:tc>
                <a:tc>
                  <a:txBody>
                    <a:bodyPr/>
                    <a:lstStyle/>
                    <a:p>
                      <a:pPr algn="ctr" fontAlgn="ctr"/>
                      <a:r>
                        <a:rPr lang="zh-TW" altLang="en-US" sz="3200" u="none" strike="noStrike" dirty="0">
                          <a:effectLst/>
                          <a:latin typeface="華康魏碑體" panose="03000709000000000000" pitchFamily="65" charset="-120"/>
                          <a:ea typeface="華康魏碑體" panose="03000709000000000000" pitchFamily="65" charset="-120"/>
                        </a:rPr>
                        <a:t>土木科</a:t>
                      </a:r>
                      <a:endParaRPr lang="zh-TW" alt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273503152"/>
                  </a:ext>
                </a:extLst>
              </a:tr>
            </a:tbl>
          </a:graphicData>
        </a:graphic>
      </p:graphicFrame>
      <p:sp>
        <p:nvSpPr>
          <p:cNvPr id="242728" name="標題 1"/>
          <p:cNvSpPr txBox="1">
            <a:spLocks/>
          </p:cNvSpPr>
          <p:nvPr/>
        </p:nvSpPr>
        <p:spPr bwMode="auto">
          <a:xfrm>
            <a:off x="1766888" y="4318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—107</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辦理學校</a:t>
            </a:r>
          </a:p>
        </p:txBody>
      </p:sp>
      <p:sp>
        <p:nvSpPr>
          <p:cNvPr id="24272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B5E2B9-40FE-46CB-BDB6-3465003E35A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242731" name="文字方塊 7"/>
          <p:cNvSpPr txBox="1">
            <a:spLocks noChangeArrowheads="1"/>
          </p:cNvSpPr>
          <p:nvPr/>
        </p:nvSpPr>
        <p:spPr bwMode="auto">
          <a:xfrm>
            <a:off x="3021013" y="1413202"/>
            <a:ext cx="7658100" cy="523220"/>
          </a:xfrm>
          <a:prstGeom prst="rect">
            <a:avLst/>
          </a:prstGeom>
          <a:solidFill>
            <a:srgbClr val="00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lvl="0">
              <a:defRPr/>
            </a:pP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a:t>
            </a:r>
            <a:r>
              <a:rPr lang="zh-TW" altLang="en-US" sz="2800" b="1" dirty="0">
                <a:solidFill>
                  <a:srgbClr val="FF0000"/>
                </a:solidFill>
              </a:rPr>
              <a:t>為準</a:t>
            </a:r>
            <a:endPar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83203007"/>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nvPr>
        </p:nvGraphicFramePr>
        <p:xfrm>
          <a:off x="1311275" y="1812925"/>
          <a:ext cx="10313988" cy="4882294"/>
        </p:xfrm>
        <a:graphic>
          <a:graphicData uri="http://schemas.openxmlformats.org/drawingml/2006/table">
            <a:tbl>
              <a:tblPr>
                <a:tableStyleId>{5C22544A-7EE6-4342-B048-85BDC9FD1C3A}</a:tableStyleId>
              </a:tblPr>
              <a:tblGrid>
                <a:gridCol w="1461824">
                  <a:extLst>
                    <a:ext uri="{9D8B030D-6E8A-4147-A177-3AD203B41FA5}">
                      <a16:colId xmlns:a16="http://schemas.microsoft.com/office/drawing/2014/main" val="2133117232"/>
                    </a:ext>
                  </a:extLst>
                </a:gridCol>
                <a:gridCol w="2625869">
                  <a:extLst>
                    <a:ext uri="{9D8B030D-6E8A-4147-A177-3AD203B41FA5}">
                      <a16:colId xmlns:a16="http://schemas.microsoft.com/office/drawing/2014/main" val="3251991606"/>
                    </a:ext>
                  </a:extLst>
                </a:gridCol>
                <a:gridCol w="1798277">
                  <a:extLst>
                    <a:ext uri="{9D8B030D-6E8A-4147-A177-3AD203B41FA5}">
                      <a16:colId xmlns:a16="http://schemas.microsoft.com/office/drawing/2014/main" val="1708508259"/>
                    </a:ext>
                  </a:extLst>
                </a:gridCol>
                <a:gridCol w="1854804">
                  <a:extLst>
                    <a:ext uri="{9D8B030D-6E8A-4147-A177-3AD203B41FA5}">
                      <a16:colId xmlns:a16="http://schemas.microsoft.com/office/drawing/2014/main" val="1208639872"/>
                    </a:ext>
                  </a:extLst>
                </a:gridCol>
                <a:gridCol w="2573214">
                  <a:extLst>
                    <a:ext uri="{9D8B030D-6E8A-4147-A177-3AD203B41FA5}">
                      <a16:colId xmlns:a16="http://schemas.microsoft.com/office/drawing/2014/main" val="3430214061"/>
                    </a:ext>
                  </a:extLst>
                </a:gridCol>
              </a:tblGrid>
              <a:tr h="607814">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高級中學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招生科別</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名額比率</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對應國中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607814">
                <a:tc rowSpan="7">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後壁高中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美工科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46</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en-US" altLang="zh-TW" sz="2800" u="none" strike="noStrike" dirty="0">
                          <a:effectLst/>
                          <a:latin typeface="華康魏碑體" panose="03000709000000000000" pitchFamily="65" charset="-120"/>
                          <a:ea typeface="華康魏碑體" panose="03000709000000000000" pitchFamily="65" charset="-120"/>
                        </a:rPr>
                        <a:t>60%</a:t>
                      </a:r>
                      <a:endParaRPr lang="en-US" altLang="zh-TW"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白河國中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菁寮國中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後壁國中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東山國中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東原國中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鹽水國中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明達</a:t>
                      </a:r>
                      <a:r>
                        <a:rPr lang="zh-TW" altLang="en-US" sz="2800" u="none" strike="noStrike" dirty="0" smtClean="0">
                          <a:effectLst/>
                          <a:latin typeface="華康魏碑體" panose="03000709000000000000" pitchFamily="65" charset="-120"/>
                          <a:ea typeface="華康魏碑體" panose="03000709000000000000" pitchFamily="65" charset="-120"/>
                        </a:rPr>
                        <a:t>高中</a:t>
                      </a:r>
                      <a:endParaRPr lang="en-US" altLang="zh-TW" sz="28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800" u="none" strike="noStrike" dirty="0" smtClean="0">
                          <a:effectLst/>
                          <a:latin typeface="華康魏碑體" panose="03000709000000000000" pitchFamily="65" charset="-120"/>
                          <a:ea typeface="華康魏碑體" panose="03000709000000000000" pitchFamily="65" charset="-120"/>
                        </a:rPr>
                        <a:t>（國中部）</a:t>
                      </a:r>
                      <a:endParaRPr lang="en-US" altLang="zh-TW" sz="28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鳳和高中</a:t>
                      </a:r>
                    </a:p>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（國中部）</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1526503"/>
                  </a:ext>
                </a:extLst>
              </a:tr>
              <a:tr h="607814">
                <a:tc vMerge="1">
                  <a:txBody>
                    <a:bodyPr/>
                    <a:lstStyle/>
                    <a:p>
                      <a:endParaRPr lang="zh-TW" altLang="en-US"/>
                    </a:p>
                  </a:txBody>
                  <a:tcPr/>
                </a:tc>
                <a:tc>
                  <a:txBody>
                    <a:bodyPr/>
                    <a:lstStyle/>
                    <a:p>
                      <a:pPr algn="ctr" fontAlgn="ctr"/>
                      <a:r>
                        <a:rPr lang="zh-TW" altLang="en-US" sz="2800" u="none" strike="noStrike" dirty="0" smtClean="0">
                          <a:effectLst/>
                          <a:latin typeface="華康魏碑體" panose="03000709000000000000" pitchFamily="65" charset="-120"/>
                          <a:ea typeface="華康魏碑體" panose="03000709000000000000" pitchFamily="65" charset="-120"/>
                        </a:rPr>
                        <a:t>廣告設計科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61052666"/>
                  </a:ext>
                </a:extLst>
              </a:tr>
              <a:tr h="60781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室內空間設計科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9900355"/>
                  </a:ext>
                </a:extLst>
              </a:tr>
              <a:tr h="60781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多媒體設計科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309649519"/>
                  </a:ext>
                </a:extLst>
              </a:tr>
              <a:tr h="60781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電機科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919058019"/>
                  </a:ext>
                </a:extLst>
              </a:tr>
              <a:tr h="60781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資訊科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679608785"/>
                  </a:ext>
                </a:extLst>
              </a:tr>
              <a:tr h="60781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建築科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243752" name="標題 1"/>
          <p:cNvSpPr txBox="1">
            <a:spLocks/>
          </p:cNvSpPr>
          <p:nvPr/>
        </p:nvSpPr>
        <p:spPr bwMode="auto">
          <a:xfrm>
            <a:off x="1754188" y="3556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—107</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辦理學校</a:t>
            </a:r>
          </a:p>
        </p:txBody>
      </p:sp>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AB181C-8C2B-427D-9724-69C0E808B1BE}"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文字方塊 7"/>
          <p:cNvSpPr txBox="1">
            <a:spLocks noChangeArrowheads="1"/>
          </p:cNvSpPr>
          <p:nvPr/>
        </p:nvSpPr>
        <p:spPr bwMode="auto">
          <a:xfrm>
            <a:off x="3541713" y="1254452"/>
            <a:ext cx="7658100" cy="523220"/>
          </a:xfrm>
          <a:prstGeom prst="rect">
            <a:avLst/>
          </a:prstGeom>
          <a:solidFill>
            <a:srgbClr val="00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lvl="0">
              <a:defRPr/>
            </a:pP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a:t>
            </a:r>
            <a:r>
              <a:rPr lang="zh-TW" altLang="en-US" sz="2800" b="1" dirty="0">
                <a:solidFill>
                  <a:srgbClr val="FF0000"/>
                </a:solidFill>
              </a:rPr>
              <a:t>為準</a:t>
            </a:r>
            <a:endPar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144516058"/>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nvPr>
        </p:nvGraphicFramePr>
        <p:xfrm>
          <a:off x="1311275" y="1984841"/>
          <a:ext cx="10471150" cy="4391025"/>
        </p:xfrm>
        <a:graphic>
          <a:graphicData uri="http://schemas.openxmlformats.org/drawingml/2006/table">
            <a:tbl>
              <a:tblPr>
                <a:tableStyleId>{5C22544A-7EE6-4342-B048-85BDC9FD1C3A}</a:tableStyleId>
              </a:tblPr>
              <a:tblGrid>
                <a:gridCol w="1484099">
                  <a:extLst>
                    <a:ext uri="{9D8B030D-6E8A-4147-A177-3AD203B41FA5}">
                      <a16:colId xmlns:a16="http://schemas.microsoft.com/office/drawing/2014/main" val="2133117232"/>
                    </a:ext>
                  </a:extLst>
                </a:gridCol>
                <a:gridCol w="2665883">
                  <a:extLst>
                    <a:ext uri="{9D8B030D-6E8A-4147-A177-3AD203B41FA5}">
                      <a16:colId xmlns:a16="http://schemas.microsoft.com/office/drawing/2014/main" val="3251991606"/>
                    </a:ext>
                  </a:extLst>
                </a:gridCol>
                <a:gridCol w="1664721">
                  <a:extLst>
                    <a:ext uri="{9D8B030D-6E8A-4147-A177-3AD203B41FA5}">
                      <a16:colId xmlns:a16="http://schemas.microsoft.com/office/drawing/2014/main" val="3287965320"/>
                    </a:ext>
                  </a:extLst>
                </a:gridCol>
                <a:gridCol w="1910701">
                  <a:extLst>
                    <a:ext uri="{9D8B030D-6E8A-4147-A177-3AD203B41FA5}">
                      <a16:colId xmlns:a16="http://schemas.microsoft.com/office/drawing/2014/main" val="1208639872"/>
                    </a:ext>
                  </a:extLst>
                </a:gridCol>
                <a:gridCol w="2745746">
                  <a:extLst>
                    <a:ext uri="{9D8B030D-6E8A-4147-A177-3AD203B41FA5}">
                      <a16:colId xmlns:a16="http://schemas.microsoft.com/office/drawing/2014/main" val="3430214061"/>
                    </a:ext>
                  </a:extLst>
                </a:gridCol>
              </a:tblGrid>
              <a:tr h="496886">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高級中學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招生科別</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名額比率</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對應國中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295886">
                <a:tc rowSpan="3">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玉井工商</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綜合高中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90</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en-US" altLang="zh-TW" sz="2800" u="none" strike="noStrike" dirty="0" smtClean="0">
                          <a:effectLst/>
                          <a:latin typeface="華康魏碑體" panose="03000709000000000000" pitchFamily="65" charset="-120"/>
                          <a:ea typeface="華康魏碑體" panose="03000709000000000000" pitchFamily="65" charset="-120"/>
                        </a:rPr>
                        <a:t>60</a:t>
                      </a:r>
                      <a:r>
                        <a:rPr lang="en-US" altLang="zh-TW" sz="2800" u="none" strike="noStrike" dirty="0">
                          <a:effectLst/>
                          <a:latin typeface="華康魏碑體" panose="03000709000000000000" pitchFamily="65" charset="-120"/>
                          <a:ea typeface="華康魏碑體" panose="03000709000000000000" pitchFamily="65" charset="-120"/>
                        </a:rPr>
                        <a:t>%</a:t>
                      </a:r>
                      <a:endParaRPr lang="en-US" altLang="zh-TW"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楠西國中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南化國中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玉井國中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左鎮國中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大內國中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山上國中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新市國中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南科實</a:t>
                      </a:r>
                      <a:r>
                        <a:rPr lang="zh-TW" altLang="en-US" sz="2800" u="none" strike="noStrike" dirty="0" smtClean="0">
                          <a:effectLst/>
                          <a:latin typeface="華康魏碑體" panose="03000709000000000000" pitchFamily="65" charset="-120"/>
                          <a:ea typeface="華康魏碑體" panose="03000709000000000000" pitchFamily="65" charset="-120"/>
                        </a:rPr>
                        <a:t>中</a:t>
                      </a:r>
                      <a:endParaRPr lang="en-US" altLang="zh-TW" sz="28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800" u="none" strike="noStrike" dirty="0" smtClean="0">
                          <a:effectLst/>
                          <a:latin typeface="華康魏碑體" panose="03000709000000000000" pitchFamily="65" charset="-120"/>
                          <a:ea typeface="華康魏碑體" panose="03000709000000000000" pitchFamily="65" charset="-120"/>
                        </a:rPr>
                        <a:t>（國中部）</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1056321"/>
                  </a:ext>
                </a:extLst>
              </a:tr>
              <a:tr h="1295886">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化工科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26</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398364202"/>
                  </a:ext>
                </a:extLst>
              </a:tr>
              <a:tr h="1302367">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資料處理科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30</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391736279"/>
                  </a:ext>
                </a:extLst>
              </a:tr>
            </a:tbl>
          </a:graphicData>
        </a:graphic>
      </p:graphicFrame>
      <p:sp>
        <p:nvSpPr>
          <p:cNvPr id="244764" name="標題 1"/>
          <p:cNvSpPr txBox="1">
            <a:spLocks/>
          </p:cNvSpPr>
          <p:nvPr/>
        </p:nvSpPr>
        <p:spPr bwMode="auto">
          <a:xfrm>
            <a:off x="1766888" y="4318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—107</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辦理學校</a:t>
            </a:r>
          </a:p>
        </p:txBody>
      </p:sp>
      <p:sp>
        <p:nvSpPr>
          <p:cNvPr id="24476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F2CA8-F424-4C67-B6F9-BAD72740E75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文字方塊 7"/>
          <p:cNvSpPr txBox="1">
            <a:spLocks noChangeArrowheads="1"/>
          </p:cNvSpPr>
          <p:nvPr/>
        </p:nvSpPr>
        <p:spPr bwMode="auto">
          <a:xfrm>
            <a:off x="4124325" y="1378510"/>
            <a:ext cx="7658100" cy="523220"/>
          </a:xfrm>
          <a:prstGeom prst="rect">
            <a:avLst/>
          </a:prstGeom>
          <a:solidFill>
            <a:srgbClr val="00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lvl="0">
              <a:defRPr/>
            </a:pP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a:t>
            </a:r>
            <a:r>
              <a:rPr lang="zh-TW" altLang="en-US" sz="2800" b="1" dirty="0">
                <a:solidFill>
                  <a:srgbClr val="FF0000"/>
                </a:solidFill>
              </a:rPr>
              <a:t>為準</a:t>
            </a:r>
            <a:endPar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161800741"/>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txBox="1">
            <a:spLocks/>
          </p:cNvSpPr>
          <p:nvPr/>
        </p:nvSpPr>
        <p:spPr bwMode="auto">
          <a:xfrm>
            <a:off x="2870200" y="463550"/>
            <a:ext cx="6683375" cy="6477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200" dirty="0">
                <a:solidFill>
                  <a:srgbClr val="FFFF00"/>
                </a:solidFill>
                <a:latin typeface="標楷體" panose="03000509000000000000" pitchFamily="65" charset="-120"/>
                <a:ea typeface="標楷體" panose="03000509000000000000" pitchFamily="65" charset="-120"/>
              </a:rPr>
              <a:t>試辦</a:t>
            </a:r>
            <a:r>
              <a:rPr kumimoji="0" lang="zh-TW" altLang="en-US" sz="3200" dirty="0" smtClean="0">
                <a:solidFill>
                  <a:srgbClr val="FFFF00"/>
                </a:solidFill>
                <a:latin typeface="標楷體" panose="03000509000000000000" pitchFamily="65" charset="-120"/>
                <a:ea typeface="標楷體" panose="03000509000000000000" pitchFamily="65" charset="-120"/>
              </a:rPr>
              <a:t>學</a:t>
            </a:r>
            <a:r>
              <a:rPr kumimoji="0" lang="zh-TW" altLang="en-US" sz="3000" dirty="0" smtClean="0">
                <a:solidFill>
                  <a:srgbClr val="FFFF00"/>
                </a:solidFill>
                <a:latin typeface="標楷體" panose="03000509000000000000" pitchFamily="65" charset="-120"/>
                <a:ea typeface="標楷體" panose="03000509000000000000" pitchFamily="65" charset="-120"/>
              </a:rPr>
              <a:t>習</a:t>
            </a:r>
            <a:r>
              <a:rPr kumimoji="0" lang="zh-TW" altLang="en-US" sz="3000" dirty="0">
                <a:solidFill>
                  <a:srgbClr val="FFFF00"/>
                </a:solidFill>
                <a:latin typeface="標楷體" panose="03000509000000000000" pitchFamily="65" charset="-120"/>
                <a:ea typeface="標楷體" panose="03000509000000000000" pitchFamily="65" charset="-120"/>
              </a:rPr>
              <a:t>區完全免試</a:t>
            </a:r>
          </a:p>
        </p:txBody>
      </p:sp>
      <p:sp>
        <p:nvSpPr>
          <p:cNvPr id="5" name="內容版面配置區 4"/>
          <p:cNvSpPr>
            <a:spLocks noGrp="1"/>
          </p:cNvSpPr>
          <p:nvPr>
            <p:ph idx="1"/>
          </p:nvPr>
        </p:nvSpPr>
        <p:spPr>
          <a:xfrm>
            <a:off x="1819074" y="1634248"/>
            <a:ext cx="8404696" cy="4815190"/>
          </a:xfrm>
        </p:spPr>
        <p:txBody>
          <a:bodyPr/>
          <a:lstStyle/>
          <a:p>
            <a:pPr>
              <a:defRPr/>
            </a:pPr>
            <a:r>
              <a:rPr lang="zh-TW" altLang="en-US" sz="2800" dirty="0">
                <a:solidFill>
                  <a:srgbClr val="FF0000"/>
                </a:solidFill>
              </a:rPr>
              <a:t>不採計</a:t>
            </a:r>
            <a:r>
              <a:rPr lang="zh-TW" altLang="en-US" sz="2800" dirty="0"/>
              <a:t>會考成績 </a:t>
            </a:r>
          </a:p>
          <a:p>
            <a:pPr>
              <a:defRPr/>
            </a:pPr>
            <a:r>
              <a:rPr lang="zh-TW" altLang="en-US" sz="2800" dirty="0"/>
              <a:t>報名人數未超過招生人數，則全部錄取。若有超額，則依臺南市免試入學</a:t>
            </a:r>
            <a:r>
              <a:rPr lang="zh-TW" altLang="en-US" sz="2800" b="1" dirty="0">
                <a:solidFill>
                  <a:srgbClr val="FF0000"/>
                </a:solidFill>
              </a:rPr>
              <a:t>超額比序表中之多元學習表現之分數進行超額比序</a:t>
            </a:r>
            <a:r>
              <a:rPr lang="zh-TW" altLang="en-US" sz="2800" dirty="0"/>
              <a:t>。</a:t>
            </a:r>
            <a:r>
              <a:rPr lang="en-US" altLang="zh-TW" sz="2800" dirty="0"/>
              <a:t>(50</a:t>
            </a:r>
            <a:r>
              <a:rPr lang="zh-TW" altLang="en-US" sz="2800" dirty="0"/>
              <a:t>分</a:t>
            </a:r>
            <a:r>
              <a:rPr lang="en-US" altLang="zh-TW" sz="2800" dirty="0"/>
              <a:t>)</a:t>
            </a:r>
            <a:r>
              <a:rPr lang="zh-TW" altLang="en-US" sz="2800" dirty="0"/>
              <a:t>多元學習表現總積分相同者，則依照以下順序來進行比序： </a:t>
            </a:r>
          </a:p>
          <a:p>
            <a:pPr marL="0" indent="0">
              <a:buFont typeface="Wingdings 3" panose="05040102010807070707" pitchFamily="18" charset="2"/>
              <a:buNone/>
              <a:defRPr/>
            </a:pPr>
            <a:r>
              <a:rPr lang="zh-TW" altLang="en-US" sz="2800" dirty="0"/>
              <a:t>    </a:t>
            </a:r>
            <a:r>
              <a:rPr lang="en-US" altLang="zh-TW" sz="2800" dirty="0"/>
              <a:t>1.</a:t>
            </a:r>
            <a:r>
              <a:rPr lang="zh-TW" altLang="en-US" sz="2800" dirty="0"/>
              <a:t>體適能、</a:t>
            </a:r>
            <a:r>
              <a:rPr lang="en-US" altLang="zh-TW" sz="2800" dirty="0"/>
              <a:t>2.</a:t>
            </a:r>
            <a:r>
              <a:rPr lang="zh-TW" altLang="en-US" sz="2800" dirty="0"/>
              <a:t>社團參與、</a:t>
            </a:r>
            <a:r>
              <a:rPr lang="en-US" altLang="zh-TW" sz="2800" dirty="0"/>
              <a:t>3.</a:t>
            </a:r>
            <a:r>
              <a:rPr lang="zh-TW" altLang="en-US" sz="2800" dirty="0"/>
              <a:t>獎勵紀錄、</a:t>
            </a:r>
            <a:endParaRPr lang="en-US" altLang="zh-TW" sz="2800" dirty="0"/>
          </a:p>
          <a:p>
            <a:pPr marL="0" indent="0">
              <a:buFont typeface="Wingdings 3" panose="05040102010807070707" pitchFamily="18" charset="2"/>
              <a:buNone/>
              <a:defRPr/>
            </a:pPr>
            <a:r>
              <a:rPr lang="zh-TW" altLang="en-US" sz="2800" dirty="0"/>
              <a:t>    </a:t>
            </a:r>
            <a:r>
              <a:rPr lang="en-US" altLang="zh-TW" sz="2800" dirty="0"/>
              <a:t>4.</a:t>
            </a:r>
            <a:r>
              <a:rPr lang="zh-TW" altLang="en-US" sz="2800" dirty="0"/>
              <a:t>服務學習、</a:t>
            </a:r>
            <a:r>
              <a:rPr lang="en-US" altLang="zh-TW" sz="2800" dirty="0"/>
              <a:t>5.</a:t>
            </a:r>
            <a:r>
              <a:rPr lang="zh-TW" altLang="en-US" sz="2800" dirty="0"/>
              <a:t>競賽成績 </a:t>
            </a:r>
          </a:p>
          <a:p>
            <a:pPr>
              <a:defRPr/>
            </a:pPr>
            <a:r>
              <a:rPr lang="zh-TW" altLang="en-US" sz="2800" dirty="0"/>
              <a:t>選填方式採</a:t>
            </a:r>
            <a:r>
              <a:rPr lang="zh-TW" altLang="en-US" sz="2800" b="1" dirty="0">
                <a:solidFill>
                  <a:srgbClr val="FF0000"/>
                </a:solidFill>
              </a:rPr>
              <a:t>一校一科</a:t>
            </a:r>
            <a:r>
              <a:rPr lang="zh-TW" altLang="en-US" sz="2800" dirty="0"/>
              <a:t>方式辦理。 </a:t>
            </a:r>
          </a:p>
          <a:p>
            <a:pPr>
              <a:defRPr/>
            </a:pPr>
            <a:endParaRPr lang="zh-TW" altLang="en-US" sz="2800" dirty="0"/>
          </a:p>
        </p:txBody>
      </p:sp>
      <p:sp>
        <p:nvSpPr>
          <p:cNvPr id="15155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D618BEC-3E7C-498A-97C3-F69CB271898C}" type="slidenum">
              <a:rPr kumimoji="0" lang="zh-TW" altLang="en-US" smtClean="0">
                <a:solidFill>
                  <a:srgbClr val="FEFFFF"/>
                </a:solidFill>
                <a:latin typeface="Century Gothic" panose="020B0502020202020204" pitchFamily="34" charset="0"/>
              </a:rPr>
              <a:pPr/>
              <a:t>93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777818781"/>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48369" y="0"/>
            <a:ext cx="8911687" cy="1280890"/>
          </a:xfrm>
        </p:spPr>
        <p:txBody>
          <a:bodyPr/>
          <a:lstStyle/>
          <a:p>
            <a:pPr algn="ctr"/>
            <a:r>
              <a:rPr lang="zh-TW" altLang="en-US" sz="4800" b="1" dirty="0" smtClean="0">
                <a:solidFill>
                  <a:srgbClr val="4181CD"/>
                </a:solidFill>
              </a:rPr>
              <a:t>玉井商工完全免試招生科別</a:t>
            </a:r>
            <a:endParaRPr lang="zh-TW" altLang="en-US" sz="4800" b="1" dirty="0">
              <a:solidFill>
                <a:srgbClr val="4181CD"/>
              </a:solidFill>
            </a:endParaRPr>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2301" y="1003050"/>
            <a:ext cx="8744152" cy="5490514"/>
          </a:xfrm>
        </p:spPr>
      </p:pic>
      <p:sp>
        <p:nvSpPr>
          <p:cNvPr id="4" name="投影片編號版面配置區 3"/>
          <p:cNvSpPr>
            <a:spLocks noGrp="1"/>
          </p:cNvSpPr>
          <p:nvPr>
            <p:ph type="sldNum" sz="quarter" idx="12"/>
          </p:nvPr>
        </p:nvSpPr>
        <p:spPr/>
        <p:txBody>
          <a:bodyPr/>
          <a:lstStyle/>
          <a:p>
            <a:pPr>
              <a:defRPr/>
            </a:pPr>
            <a:fld id="{B3B333D7-1F16-4D92-BC35-D433AA32DE68}" type="slidenum">
              <a:rPr lang="zh-TW" altLang="en-US" smtClean="0"/>
              <a:pPr>
                <a:defRPr/>
              </a:pPr>
              <a:t>94</a:t>
            </a:fld>
            <a:endParaRPr lang="zh-TW" altLang="en-US"/>
          </a:p>
        </p:txBody>
      </p:sp>
    </p:spTree>
    <p:extLst>
      <p:ext uri="{BB962C8B-B14F-4D97-AF65-F5344CB8AC3E}">
        <p14:creationId xmlns:p14="http://schemas.microsoft.com/office/powerpoint/2010/main" val="9354978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52579"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dirty="0" smtClean="0">
                <a:solidFill>
                  <a:schemeClr val="bg1"/>
                </a:solidFill>
                <a:latin typeface="標楷體" panose="03000509000000000000" pitchFamily="65" charset="-120"/>
                <a:ea typeface="標楷體" panose="03000509000000000000" pitchFamily="65" charset="-120"/>
              </a:rPr>
              <a:t>特色招生甄選入學</a:t>
            </a:r>
          </a:p>
        </p:txBody>
      </p:sp>
      <p:pic>
        <p:nvPicPr>
          <p:cNvPr id="152580"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p:cNvSpPr>
            <a:spLocks noGrp="1"/>
          </p:cNvSpPr>
          <p:nvPr>
            <p:ph type="body" idx="1"/>
          </p:nvPr>
        </p:nvSpPr>
        <p:spPr>
          <a:xfrm>
            <a:off x="2792413" y="3827463"/>
            <a:ext cx="7581900" cy="2419350"/>
          </a:xfrm>
        </p:spPr>
        <p:txBody>
          <a:bodyPr/>
          <a:lstStyle/>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藝術才能班：音樂、美術、舞蹈、戲劇</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體育班</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科學班</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專業群科</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a:defRPr/>
            </a:pPr>
            <a:endParaRPr lang="zh-TW" altLang="en-US" sz="3200" dirty="0">
              <a:ea typeface="超研澤粗魏碑" panose="02010609010101010101" pitchFamily="49" charset="-120"/>
            </a:endParaRPr>
          </a:p>
        </p:txBody>
      </p:sp>
      <p:sp>
        <p:nvSpPr>
          <p:cNvPr id="15258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70C57AC-7EFA-451A-A7E8-E5CD04D9C6B4}" type="slidenum">
              <a:rPr kumimoji="0" lang="zh-TW" altLang="en-US" smtClean="0">
                <a:solidFill>
                  <a:srgbClr val="FEFFFF"/>
                </a:solidFill>
                <a:latin typeface="Century Gothic" panose="020B0502020202020204" pitchFamily="34" charset="0"/>
              </a:rPr>
              <a:pPr/>
              <a:t>95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1943100" y="681038"/>
            <a:ext cx="8912225" cy="863600"/>
          </a:xfrm>
          <a:solidFill>
            <a:srgbClr val="66FF66"/>
          </a:solidFill>
        </p:spPr>
        <p:txBody>
          <a:bodyPr/>
          <a:lstStyle/>
          <a:p>
            <a:pPr>
              <a:defRPr/>
            </a:pPr>
            <a:r>
              <a:rPr lang="en-US" altLang="zh-TW" sz="4000" dirty="0">
                <a:solidFill>
                  <a:srgbClr val="C00000"/>
                </a:solidFill>
                <a:latin typeface="+mn-ea"/>
                <a:ea typeface="+mn-ea"/>
              </a:rPr>
              <a:t>(</a:t>
            </a:r>
            <a:r>
              <a:rPr lang="zh-TW" altLang="en-US" sz="4000" dirty="0">
                <a:solidFill>
                  <a:srgbClr val="C00000"/>
                </a:solidFill>
                <a:latin typeface="+mn-ea"/>
                <a:ea typeface="+mn-ea"/>
              </a:rPr>
              <a:t>一</a:t>
            </a:r>
            <a:r>
              <a:rPr lang="en-US" altLang="zh-TW" sz="4000" dirty="0">
                <a:solidFill>
                  <a:srgbClr val="C00000"/>
                </a:solidFill>
                <a:latin typeface="+mn-ea"/>
                <a:ea typeface="+mn-ea"/>
              </a:rPr>
              <a:t>)</a:t>
            </a:r>
            <a:r>
              <a:rPr lang="zh-TW" altLang="en-US" sz="4000" dirty="0">
                <a:solidFill>
                  <a:srgbClr val="C00000"/>
                </a:solidFill>
                <a:latin typeface="+mn-ea"/>
                <a:ea typeface="+mn-ea"/>
              </a:rPr>
              <a:t>特色招生甄選入學</a:t>
            </a:r>
            <a:r>
              <a:rPr lang="en-US" altLang="zh-TW" sz="4000" dirty="0">
                <a:solidFill>
                  <a:srgbClr val="C00000"/>
                </a:solidFill>
                <a:latin typeface="+mn-ea"/>
                <a:ea typeface="+mn-ea"/>
              </a:rPr>
              <a:t>---</a:t>
            </a:r>
            <a:r>
              <a:rPr lang="zh-TW" altLang="en-US" sz="4000" dirty="0">
                <a:solidFill>
                  <a:srgbClr val="C00000"/>
                </a:solidFill>
                <a:latin typeface="+mn-ea"/>
                <a:ea typeface="+mn-ea"/>
              </a:rPr>
              <a:t>藝術才能班</a:t>
            </a:r>
            <a:r>
              <a:rPr lang="en-US" altLang="zh-TW" sz="4000" dirty="0">
                <a:solidFill>
                  <a:srgbClr val="C00000"/>
                </a:solidFill>
                <a:latin typeface="+mn-ea"/>
                <a:ea typeface="+mn-ea"/>
              </a:rPr>
              <a:t>1</a:t>
            </a:r>
            <a:endParaRPr lang="zh-TW" altLang="en-US" sz="4000" dirty="0">
              <a:solidFill>
                <a:srgbClr val="C00000"/>
              </a:solidFill>
              <a:latin typeface="+mn-ea"/>
              <a:ea typeface="+mn-ea"/>
            </a:endParaRPr>
          </a:p>
        </p:txBody>
      </p:sp>
      <p:sp>
        <p:nvSpPr>
          <p:cNvPr id="154627" name="內容版面配置區 2"/>
          <p:cNvSpPr>
            <a:spLocks noGrp="1"/>
          </p:cNvSpPr>
          <p:nvPr>
            <p:ph idx="1"/>
          </p:nvPr>
        </p:nvSpPr>
        <p:spPr>
          <a:xfrm>
            <a:off x="1605064" y="1799617"/>
            <a:ext cx="9899549" cy="4112233"/>
          </a:xfrm>
        </p:spPr>
        <p:txBody>
          <a:bodyPr/>
          <a:lstStyle/>
          <a:p>
            <a:r>
              <a:rPr lang="zh-TW" altLang="en-US" sz="3200" dirty="0" smtClean="0">
                <a:solidFill>
                  <a:srgbClr val="000000"/>
                </a:solidFill>
                <a:latin typeface="標楷體" panose="03000509000000000000" pitchFamily="65" charset="-120"/>
                <a:ea typeface="標楷體" panose="03000509000000000000" pitchFamily="65" charset="-120"/>
              </a:rPr>
              <a:t>分為</a:t>
            </a:r>
            <a:r>
              <a:rPr lang="zh-TW" altLang="en-US" sz="3200" b="1" dirty="0" smtClean="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smtClean="0">
                <a:solidFill>
                  <a:srgbClr val="000000"/>
                </a:solidFill>
                <a:latin typeface="標楷體" panose="03000509000000000000" pitchFamily="65" charset="-120"/>
                <a:ea typeface="標楷體" panose="03000509000000000000" pitchFamily="65" charset="-120"/>
              </a:rPr>
              <a:t>等四類。</a:t>
            </a:r>
            <a:endParaRPr lang="en-US" altLang="zh-TW" sz="3200" dirty="0" smtClean="0">
              <a:solidFill>
                <a:srgbClr val="000000"/>
              </a:solidFill>
              <a:latin typeface="標楷體" panose="03000509000000000000" pitchFamily="65" charset="-120"/>
              <a:ea typeface="標楷體" panose="03000509000000000000" pitchFamily="65" charset="-120"/>
            </a:endParaRPr>
          </a:p>
          <a:p>
            <a:r>
              <a:rPr lang="zh-TW" altLang="en-US" sz="3200" dirty="0" smtClean="0">
                <a:solidFill>
                  <a:srgbClr val="000000"/>
                </a:solidFill>
                <a:latin typeface="標楷體" panose="03000509000000000000" pitchFamily="65" charset="-120"/>
                <a:ea typeface="標楷體" panose="03000509000000000000" pitchFamily="65" charset="-120"/>
              </a:rPr>
              <a:t>藝術才能班甄選入學以聯合辦理為原則。</a:t>
            </a:r>
            <a:r>
              <a:rPr lang="zh-TW" altLang="en-US" sz="3200" dirty="0" smtClean="0">
                <a:solidFill>
                  <a:srgbClr val="FF0000"/>
                </a:solidFill>
                <a:latin typeface="標楷體" panose="03000509000000000000" pitchFamily="65" charset="-120"/>
                <a:ea typeface="標楷體" panose="03000509000000000000" pitchFamily="65" charset="-120"/>
              </a:rPr>
              <a:t>國中非藝術才能班學生亦可報考，且</a:t>
            </a:r>
            <a:r>
              <a:rPr lang="zh-TW" altLang="en-US" sz="3200" b="1" dirty="0" smtClean="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smtClean="0">
                <a:solidFill>
                  <a:srgbClr val="FF0000"/>
                </a:solidFill>
                <a:latin typeface="標楷體" panose="03000509000000000000" pitchFamily="65" charset="-120"/>
                <a:ea typeface="標楷體" panose="03000509000000000000" pitchFamily="65" charset="-120"/>
              </a:rPr>
              <a:t>，但僅能向一區（校）報名術科測驗及申請分發</a:t>
            </a:r>
            <a:r>
              <a:rPr lang="zh-TW" altLang="en-US" sz="3200" dirty="0" smtClean="0">
                <a:solidFill>
                  <a:srgbClr val="000000"/>
                </a:solidFill>
                <a:latin typeface="標楷體" panose="03000509000000000000" pitchFamily="65" charset="-120"/>
                <a:ea typeface="標楷體" panose="03000509000000000000" pitchFamily="65" charset="-120"/>
              </a:rPr>
              <a:t>。</a:t>
            </a:r>
          </a:p>
        </p:txBody>
      </p:sp>
      <p:sp>
        <p:nvSpPr>
          <p:cNvPr id="1546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69DDEF-37E6-46BE-8A2A-A1E3DAFEA16C}" type="slidenum">
              <a:rPr kumimoji="0" lang="zh-TW" altLang="en-US" smtClean="0">
                <a:solidFill>
                  <a:srgbClr val="FEFFFF"/>
                </a:solidFill>
                <a:latin typeface="Century Gothic" panose="020B0502020202020204" pitchFamily="34" charset="0"/>
              </a:rPr>
              <a:pPr/>
              <a:t>96</a:t>
            </a:fld>
            <a:endParaRPr kumimoji="0" lang="zh-TW" altLang="en-US" smtClean="0">
              <a:solidFill>
                <a:srgbClr val="FEFFFF"/>
              </a:solidFill>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內容版面配置區 2"/>
          <p:cNvSpPr>
            <a:spLocks noGrp="1"/>
          </p:cNvSpPr>
          <p:nvPr>
            <p:ph idx="1"/>
          </p:nvPr>
        </p:nvSpPr>
        <p:spPr>
          <a:xfrm>
            <a:off x="2592388" y="1663700"/>
            <a:ext cx="8915400" cy="3778250"/>
          </a:xfrm>
        </p:spPr>
        <p:txBody>
          <a:bodyPr/>
          <a:lstStyle/>
          <a:p>
            <a:pPr eaLnBrk="1" hangingPunct="1"/>
            <a:r>
              <a:rPr lang="en-US" altLang="zh-TW" sz="3200" smtClean="0">
                <a:latin typeface="微軟正黑體" panose="020B0604030504040204" pitchFamily="34" charset="-120"/>
                <a:ea typeface="超研澤粗魏碑"/>
                <a:cs typeface="超研澤粗魏碑"/>
              </a:rPr>
              <a:t>107</a:t>
            </a:r>
            <a:r>
              <a:rPr lang="zh-TW" altLang="en-US" sz="3200" smtClean="0">
                <a:latin typeface="微軟正黑體" panose="020B0604030504040204" pitchFamily="34" charset="-120"/>
                <a:ea typeface="超研澤粗魏碑"/>
                <a:cs typeface="超研澤粗魏碑"/>
              </a:rPr>
              <a:t>年</a:t>
            </a:r>
            <a:r>
              <a:rPr lang="en-US" altLang="zh-TW" sz="3200" smtClean="0">
                <a:latin typeface="微軟正黑體" panose="020B0604030504040204" pitchFamily="34" charset="-120"/>
                <a:ea typeface="超研澤粗魏碑"/>
                <a:cs typeface="超研澤粗魏碑"/>
              </a:rPr>
              <a:t>3</a:t>
            </a:r>
            <a:r>
              <a:rPr lang="zh-TW" altLang="zh-TW" sz="3200" smtClean="0">
                <a:latin typeface="微軟正黑體" panose="020B0604030504040204" pitchFamily="34" charset="-120"/>
                <a:ea typeface="超研澤粗魏碑"/>
                <a:cs typeface="超研澤粗魏碑"/>
              </a:rPr>
              <a:t>月報名，</a:t>
            </a:r>
            <a:r>
              <a:rPr lang="en-US" altLang="zh-TW" sz="3200" smtClean="0">
                <a:latin typeface="微軟正黑體" panose="020B0604030504040204" pitchFamily="34" charset="-120"/>
                <a:ea typeface="超研澤粗魏碑"/>
                <a:cs typeface="超研澤粗魏碑"/>
              </a:rPr>
              <a:t>4</a:t>
            </a:r>
            <a:r>
              <a:rPr lang="zh-TW" altLang="zh-TW" sz="3200" smtClean="0">
                <a:latin typeface="微軟正黑體" panose="020B0604030504040204" pitchFamily="34" charset="-120"/>
                <a:ea typeface="超研澤粗魏碑"/>
                <a:cs typeface="超研澤粗魏碑"/>
              </a:rPr>
              <a:t>月進行術科測驗</a:t>
            </a:r>
            <a:endParaRPr lang="en-US" altLang="zh-TW" sz="3200" smtClean="0">
              <a:latin typeface="微軟正黑體" panose="020B0604030504040204" pitchFamily="34" charset="-120"/>
              <a:ea typeface="超研澤粗魏碑"/>
              <a:cs typeface="超研澤粗魏碑"/>
            </a:endParaRPr>
          </a:p>
          <a:p>
            <a:pPr eaLnBrk="1" hangingPunct="1"/>
            <a:r>
              <a:rPr lang="zh-TW" altLang="en-US" sz="3200" smtClean="0">
                <a:latin typeface="微軟正黑體" panose="020B0604030504040204" pitchFamily="34" charset="-120"/>
              </a:rPr>
              <a:t>考試科目與以往相同</a:t>
            </a:r>
          </a:p>
          <a:p>
            <a:pPr eaLnBrk="1" hangingPunct="1"/>
            <a:endParaRPr lang="en-US" altLang="zh-TW" sz="3200" smtClean="0">
              <a:latin typeface="華康魏碑體" panose="03000709000000000000" pitchFamily="65" charset="-120"/>
              <a:ea typeface="超研澤粗魏碑"/>
              <a:cs typeface="超研澤粗魏碑"/>
            </a:endParaRPr>
          </a:p>
        </p:txBody>
      </p:sp>
      <p:graphicFrame>
        <p:nvGraphicFramePr>
          <p:cNvPr id="6" name="表格 5"/>
          <p:cNvGraphicFramePr>
            <a:graphicFrameLocks noGrp="1"/>
          </p:cNvGraphicFramePr>
          <p:nvPr/>
        </p:nvGraphicFramePr>
        <p:xfrm>
          <a:off x="2243138" y="2824163"/>
          <a:ext cx="7450138" cy="2338387"/>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551">
                <a:tc>
                  <a:txBody>
                    <a:bodyPr/>
                    <a:lstStyle/>
                    <a:p>
                      <a:pPr algn="ctr">
                        <a:spcAft>
                          <a:spcPts val="0"/>
                        </a:spcAft>
                      </a:pPr>
                      <a:r>
                        <a:rPr lang="zh-TW" sz="2400" kern="0" dirty="0">
                          <a:effectLst/>
                        </a:rPr>
                        <a:t>學校</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rPr>
                        <a:t>特色班別名稱</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班級數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招生數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總數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709">
                <a:tc>
                  <a:txBody>
                    <a:bodyPr/>
                    <a:lstStyle/>
                    <a:p>
                      <a:pPr algn="ctr">
                        <a:spcAft>
                          <a:spcPts val="0"/>
                        </a:spcAft>
                      </a:pPr>
                      <a:r>
                        <a:rPr lang="zh-TW" altLang="en-US" sz="2400" kern="0" dirty="0">
                          <a:effectLst/>
                        </a:rPr>
                        <a:t>臺</a:t>
                      </a:r>
                      <a:r>
                        <a:rPr lang="zh-TW" sz="2400" kern="0" dirty="0" smtClean="0">
                          <a:effectLst/>
                        </a:rPr>
                        <a:t>南</a:t>
                      </a:r>
                      <a:r>
                        <a:rPr lang="zh-TW" sz="2400" kern="0" dirty="0">
                          <a:effectLst/>
                        </a:rPr>
                        <a:t>二中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美術資優班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709">
                <a:tc>
                  <a:txBody>
                    <a:bodyPr/>
                    <a:lstStyle/>
                    <a:p>
                      <a:pPr algn="ctr">
                        <a:spcAft>
                          <a:spcPts val="0"/>
                        </a:spcAft>
                      </a:pPr>
                      <a:r>
                        <a:rPr lang="zh-TW" altLang="en-US" sz="2400" kern="0" dirty="0">
                          <a:effectLst/>
                        </a:rPr>
                        <a:t>臺</a:t>
                      </a:r>
                      <a:r>
                        <a:rPr lang="zh-TW" sz="2400" kern="0" dirty="0" smtClean="0">
                          <a:effectLst/>
                        </a:rPr>
                        <a:t>南</a:t>
                      </a:r>
                      <a:r>
                        <a:rPr lang="zh-TW" sz="2400" kern="0" dirty="0">
                          <a:effectLst/>
                        </a:rPr>
                        <a:t>女中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smtClean="0">
                          <a:effectLst/>
                        </a:rPr>
                        <a:t>音樂</a:t>
                      </a:r>
                      <a:r>
                        <a:rPr lang="zh-TW" altLang="en-US" sz="2400" kern="0" dirty="0" smtClean="0">
                          <a:effectLst/>
                        </a:rPr>
                        <a:t>資優</a:t>
                      </a:r>
                      <a:r>
                        <a:rPr lang="zh-TW" sz="2400" kern="0" dirty="0" smtClean="0">
                          <a:effectLst/>
                        </a:rPr>
                        <a:t>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709">
                <a:tc>
                  <a:txBody>
                    <a:bodyPr/>
                    <a:lstStyle/>
                    <a:p>
                      <a:pPr algn="ctr">
                        <a:spcAft>
                          <a:spcPts val="0"/>
                        </a:spcAft>
                      </a:pPr>
                      <a:r>
                        <a:rPr lang="zh-TW" sz="2400" kern="0" dirty="0" smtClean="0">
                          <a:effectLst/>
                        </a:rPr>
                        <a:t>家齊</a:t>
                      </a:r>
                      <a:r>
                        <a:rPr lang="zh-TW" altLang="en-US" sz="2400" kern="0" dirty="0" smtClean="0">
                          <a:effectLst/>
                        </a:rPr>
                        <a:t>高中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舞蹈資優班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709">
                <a:tc>
                  <a:txBody>
                    <a:bodyPr/>
                    <a:lstStyle/>
                    <a:p>
                      <a:pPr algn="ctr">
                        <a:spcAft>
                          <a:spcPts val="0"/>
                        </a:spcAft>
                      </a:pPr>
                      <a:r>
                        <a:rPr lang="zh-TW" sz="2400" kern="0" dirty="0">
                          <a:effectLst/>
                        </a:rPr>
                        <a:t>新營高中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美術資優班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56713" name="文字方塊 1"/>
          <p:cNvSpPr txBox="1">
            <a:spLocks noChangeArrowheads="1"/>
          </p:cNvSpPr>
          <p:nvPr/>
        </p:nvSpPr>
        <p:spPr bwMode="auto">
          <a:xfrm>
            <a:off x="1687513" y="5281613"/>
            <a:ext cx="8985250" cy="1447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400">
                <a:solidFill>
                  <a:srgbClr val="C00000"/>
                </a:solidFill>
                <a:latin typeface="華康魏碑體" panose="03000709000000000000" pitchFamily="65" charset="-120"/>
                <a:ea typeface="華康魏碑體" panose="03000709000000000000" pitchFamily="65" charset="-120"/>
                <a:cs typeface="超研澤超圓"/>
              </a:rPr>
              <a:t>此部分有需要同學，請家長務必督促孩子注意教務處相關期程報告</a:t>
            </a:r>
          </a:p>
        </p:txBody>
      </p:sp>
      <p:sp>
        <p:nvSpPr>
          <p:cNvPr id="7"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一</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藝術才能班</a:t>
            </a:r>
            <a:r>
              <a:rPr kumimoji="0" lang="en-US" altLang="zh-TW" sz="4000" dirty="0">
                <a:solidFill>
                  <a:srgbClr val="C00000"/>
                </a:solidFill>
                <a:latin typeface="+mn-ea"/>
                <a:ea typeface="+mn-ea"/>
              </a:rPr>
              <a:t>2</a:t>
            </a:r>
            <a:endParaRPr kumimoji="0" lang="zh-TW" altLang="en-US" sz="4000" dirty="0">
              <a:solidFill>
                <a:srgbClr val="C00000"/>
              </a:solidFill>
              <a:latin typeface="+mn-ea"/>
              <a:ea typeface="+mn-ea"/>
            </a:endParaRPr>
          </a:p>
        </p:txBody>
      </p:sp>
      <p:sp>
        <p:nvSpPr>
          <p:cNvPr id="15671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558EA87-7100-4531-8FC3-2E718E0A5986}" type="slidenum">
              <a:rPr kumimoji="0" lang="zh-TW" altLang="en-US" smtClean="0">
                <a:solidFill>
                  <a:srgbClr val="FEFFFF"/>
                </a:solidFill>
                <a:latin typeface="Century Gothic" panose="020B0502020202020204" pitchFamily="34" charset="0"/>
              </a:rPr>
              <a:pPr/>
              <a:t>97</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a:t>
            </a:r>
            <a:r>
              <a:rPr altLang="en-US" sz="3067" u="sng" dirty="0">
                <a:solidFill>
                  <a:srgbClr val="FF0000"/>
                </a:solidFill>
                <a:latin typeface="標楷體" panose="03000509000000000000" pitchFamily="65" charset="-120"/>
                <a:ea typeface="標楷體" panose="03000509000000000000" pitchFamily="65" charset="-120"/>
              </a:rPr>
              <a:t>由學校依體育班發展運動種類及特色課程內容，設計考科及計分方式</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u="sng" dirty="0" smtClean="0">
                <a:solidFill>
                  <a:srgbClr val="FF0000"/>
                </a:solidFill>
                <a:latin typeface="標楷體" panose="03000509000000000000" pitchFamily="65" charset="-120"/>
                <a:ea typeface="標楷體" panose="03000509000000000000" pitchFamily="65" charset="-120"/>
              </a:rPr>
              <a:t>107</a:t>
            </a:r>
            <a:r>
              <a:rPr lang="zh-TW" altLang="en-US" sz="3067" u="sng" dirty="0" smtClean="0">
                <a:solidFill>
                  <a:srgbClr val="FF0000"/>
                </a:solidFill>
                <a:latin typeface="標楷體" panose="03000509000000000000" pitchFamily="65" charset="-120"/>
                <a:ea typeface="標楷體" panose="03000509000000000000" pitchFamily="65" charset="-120"/>
              </a:rPr>
              <a:t>年</a:t>
            </a:r>
            <a:r>
              <a:rPr lang="en-US" altLang="zh-TW" sz="3067" u="sng" dirty="0" smtClean="0">
                <a:solidFill>
                  <a:srgbClr val="FF0000"/>
                </a:solidFill>
                <a:latin typeface="標楷體" panose="03000509000000000000" pitchFamily="65" charset="-120"/>
                <a:ea typeface="標楷體" panose="03000509000000000000" pitchFamily="65" charset="-120"/>
              </a:rPr>
              <a:t>5</a:t>
            </a:r>
            <a:r>
              <a:rPr lang="zh-TW" altLang="en-US" sz="3067" u="sng" dirty="0">
                <a:solidFill>
                  <a:srgbClr val="FF0000"/>
                </a:solidFill>
                <a:latin typeface="標楷體" panose="03000509000000000000" pitchFamily="65" charset="-120"/>
                <a:ea typeface="標楷體" panose="03000509000000000000" pitchFamily="65" charset="-120"/>
              </a:rPr>
              <a:t>月報名、進行術科測驗</a:t>
            </a:r>
            <a:r>
              <a:rPr lang="zh-TW" altLang="en-US" sz="3067" dirty="0">
                <a:solidFill>
                  <a:srgbClr val="000000"/>
                </a:solidFill>
                <a:latin typeface="標楷體" panose="03000509000000000000" pitchFamily="65" charset="-120"/>
                <a:ea typeface="標楷體" panose="03000509000000000000" pitchFamily="65" charset="-120"/>
              </a:rPr>
              <a:t>。</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1</a:t>
            </a:r>
            <a:endParaRPr kumimoji="0" lang="zh-TW" altLang="en-US" sz="4000" dirty="0">
              <a:solidFill>
                <a:srgbClr val="C00000"/>
              </a:solidFill>
              <a:latin typeface="+mn-ea"/>
              <a:ea typeface="+mn-ea"/>
            </a:endParaRPr>
          </a:p>
        </p:txBody>
      </p:sp>
      <p:sp>
        <p:nvSpPr>
          <p:cNvPr id="1577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FC0C9E1-EDA7-43FE-99CD-2FE3151D32A9}" type="slidenum">
              <a:rPr kumimoji="0" lang="zh-TW" altLang="en-US" smtClean="0">
                <a:solidFill>
                  <a:srgbClr val="FEFFFF"/>
                </a:solidFill>
                <a:latin typeface="Century Gothic" panose="020B0502020202020204" pitchFamily="34" charset="0"/>
              </a:rPr>
              <a:pPr/>
              <a:t>98</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nvPr>
        </p:nvGraphicFramePr>
        <p:xfrm>
          <a:off x="1616149" y="1355301"/>
          <a:ext cx="10008197" cy="5321942"/>
        </p:xfrm>
        <a:graphic>
          <a:graphicData uri="http://schemas.openxmlformats.org/drawingml/2006/table">
            <a:tbl>
              <a:tblPr/>
              <a:tblGrid>
                <a:gridCol w="1979399">
                  <a:extLst>
                    <a:ext uri="{9D8B030D-6E8A-4147-A177-3AD203B41FA5}">
                      <a16:colId xmlns:a16="http://schemas.microsoft.com/office/drawing/2014/main" val="20000"/>
                    </a:ext>
                  </a:extLst>
                </a:gridCol>
                <a:gridCol w="4485196">
                  <a:extLst>
                    <a:ext uri="{9D8B030D-6E8A-4147-A177-3AD203B41FA5}">
                      <a16:colId xmlns:a16="http://schemas.microsoft.com/office/drawing/2014/main" val="20001"/>
                    </a:ext>
                  </a:extLst>
                </a:gridCol>
                <a:gridCol w="1164308">
                  <a:extLst>
                    <a:ext uri="{9D8B030D-6E8A-4147-A177-3AD203B41FA5}">
                      <a16:colId xmlns:a16="http://schemas.microsoft.com/office/drawing/2014/main" val="20002"/>
                    </a:ext>
                  </a:extLst>
                </a:gridCol>
                <a:gridCol w="1546076">
                  <a:extLst>
                    <a:ext uri="{9D8B030D-6E8A-4147-A177-3AD203B41FA5}">
                      <a16:colId xmlns:a16="http://schemas.microsoft.com/office/drawing/2014/main" val="20003"/>
                    </a:ext>
                  </a:extLst>
                </a:gridCol>
                <a:gridCol w="833218">
                  <a:extLst>
                    <a:ext uri="{9D8B030D-6E8A-4147-A177-3AD203B41FA5}">
                      <a16:colId xmlns:a16="http://schemas.microsoft.com/office/drawing/2014/main" val="20004"/>
                    </a:ext>
                  </a:extLst>
                </a:gridCol>
              </a:tblGrid>
              <a:tr h="701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學校</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特色班別名稱</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班級數</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招生數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總數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北門高中</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足球、</a:t>
                      </a:r>
                      <a:r>
                        <a:rPr kumimoji="0" lang="zh-TW" altLang="en-US" sz="2400" b="1" i="0" u="none" strike="noStrike" cap="none" normalizeH="0" baseline="0" dirty="0" smtClean="0">
                          <a:ln>
                            <a:noFill/>
                          </a:ln>
                          <a:solidFill>
                            <a:srgbClr val="FF0000"/>
                          </a:solidFill>
                          <a:effectLst/>
                          <a:latin typeface="華康魏碑體" panose="03000709000000000000" pitchFamily="65" charset="-120"/>
                          <a:ea typeface="華康魏碑體" panose="03000709000000000000" pitchFamily="65" charset="-120"/>
                          <a:cs typeface="Times New Roman" pitchFamily="18" charset="0"/>
                        </a:rPr>
                        <a:t>田徑</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射箭、划船、女子壘球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羽球、軟式網球、跆拳道、游泳</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羽球、足球、桌球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華康魏碑體" panose="03000709000000000000" pitchFamily="65" charset="-120"/>
                          <a:ea typeface="華康魏碑體" panose="03000709000000000000" pitchFamily="65" charset="-120"/>
                          <a:cs typeface="Times New Roman" pitchFamily="18" charset="0"/>
                        </a:rPr>
                        <a:t>籃球</a:t>
                      </a: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、棒球、網球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跆拳、排球、軟式網球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排球、跆拳道、武術</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華康魏碑體" panose="03000709000000000000" pitchFamily="65" charset="-120"/>
                          <a:ea typeface="華康魏碑體" panose="03000709000000000000" pitchFamily="65" charset="-120"/>
                          <a:cs typeface="Times New Roman" pitchFamily="18" charset="0"/>
                        </a:rPr>
                        <a:t>田徑</a:t>
                      </a: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、棒球、輕艇</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華康魏碑體" panose="03000709000000000000" pitchFamily="65" charset="-120"/>
                          <a:ea typeface="華康魏碑體" panose="03000709000000000000" pitchFamily="65" charset="-120"/>
                          <a:cs typeface="Times New Roman" pitchFamily="18" charset="0"/>
                        </a:rPr>
                        <a:t>田徑</a:t>
                      </a: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、橄欖球、柔道、韻律體操</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45</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45</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6" name="標題 1"/>
          <p:cNvSpPr txBox="1">
            <a:spLocks/>
          </p:cNvSpPr>
          <p:nvPr/>
        </p:nvSpPr>
        <p:spPr bwMode="auto">
          <a:xfrm>
            <a:off x="1943100" y="146961"/>
            <a:ext cx="8912225" cy="620486"/>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3</a:t>
            </a:r>
            <a:endParaRPr kumimoji="0" lang="zh-TW" altLang="en-US" sz="4000" dirty="0">
              <a:solidFill>
                <a:srgbClr val="C00000"/>
              </a:solidFill>
              <a:latin typeface="+mn-ea"/>
              <a:ea typeface="+mn-ea"/>
            </a:endParaRPr>
          </a:p>
        </p:txBody>
      </p:sp>
      <p:sp>
        <p:nvSpPr>
          <p:cNvPr id="1598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01C2B4A-ADD1-4F7F-8B87-E52A4EE7AB30}" type="slidenum">
              <a:rPr kumimoji="0" lang="zh-TW" altLang="en-US" smtClean="0">
                <a:solidFill>
                  <a:srgbClr val="FEFFFF"/>
                </a:solidFill>
                <a:latin typeface="Century Gothic" panose="020B0502020202020204" pitchFamily="34" charset="0"/>
              </a:rPr>
              <a:pPr/>
              <a:t>99</a:t>
            </a:fld>
            <a:endParaRPr kumimoji="0" lang="zh-TW" altLang="en-US" smtClean="0">
              <a:solidFill>
                <a:srgbClr val="FEFFFF"/>
              </a:solidFill>
              <a:latin typeface="Century Gothic" panose="020B0502020202020204" pitchFamily="34" charset="0"/>
            </a:endParaRPr>
          </a:p>
        </p:txBody>
      </p:sp>
      <p:sp>
        <p:nvSpPr>
          <p:cNvPr id="8" name="標題 1"/>
          <p:cNvSpPr>
            <a:spLocks noGrp="1"/>
          </p:cNvSpPr>
          <p:nvPr>
            <p:ph type="title"/>
          </p:nvPr>
        </p:nvSpPr>
        <p:spPr>
          <a:xfrm>
            <a:off x="1790242" y="778540"/>
            <a:ext cx="9355138" cy="1281113"/>
          </a:xfrm>
        </p:spPr>
        <p:txBody>
          <a:bodyPr/>
          <a:lstStyle/>
          <a:p>
            <a:pPr eaLnBrk="1" hangingPunct="1"/>
            <a:r>
              <a:rPr kumimoji="1" lang="zh-TW" altLang="en-US" sz="3200" dirty="0" smtClean="0">
                <a:solidFill>
                  <a:srgbClr val="C00000"/>
                </a:solidFill>
                <a:latin typeface="華康華綜體W5" panose="020B0509000000000000" pitchFamily="49" charset="-120"/>
                <a:ea typeface="華康粗圓體" panose="020F0709000000000000" pitchFamily="49" charset="-120"/>
              </a:rPr>
              <a:t>臺南區體班甄選</a:t>
            </a:r>
            <a:r>
              <a:rPr kumimoji="1" lang="zh-TW" altLang="en-US" sz="3200" smtClean="0">
                <a:solidFill>
                  <a:srgbClr val="C00000"/>
                </a:solidFill>
                <a:latin typeface="華康華綜體W5" panose="020B0509000000000000" pitchFamily="49" charset="-120"/>
                <a:ea typeface="華康粗圓體" panose="020F0709000000000000" pitchFamily="49" charset="-120"/>
              </a:rPr>
              <a:t>入學學校</a:t>
            </a:r>
            <a:endParaRPr kumimoji="1" lang="zh-TW" altLang="en-US" sz="3200" dirty="0" smtClean="0">
              <a:solidFill>
                <a:srgbClr val="C00000"/>
              </a:solidFill>
              <a:latin typeface="華康華綜體W5" panose="020B0509000000000000" pitchFamily="49" charset="-120"/>
              <a:ea typeface="華康粗圓體" panose="020F0709000000000000" pitchFamily="49" charset="-120"/>
            </a:endParaRPr>
          </a:p>
        </p:txBody>
      </p:sp>
    </p:spTree>
    <p:extLst>
      <p:ext uri="{BB962C8B-B14F-4D97-AF65-F5344CB8AC3E}">
        <p14:creationId xmlns:p14="http://schemas.microsoft.com/office/powerpoint/2010/main" val="216825998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8547</TotalTime>
  <Words>11876</Words>
  <Application>Microsoft Office PowerPoint</Application>
  <PresentationFormat>寬螢幕</PresentationFormat>
  <Paragraphs>2199</Paragraphs>
  <Slides>148</Slides>
  <Notes>38</Notes>
  <HiddenSlides>0</HiddenSlides>
  <MMClips>0</MMClips>
  <ScaleCrop>false</ScaleCrop>
  <HeadingPairs>
    <vt:vector size="8" baseType="variant">
      <vt:variant>
        <vt:lpstr>使用字型</vt:lpstr>
      </vt:variant>
      <vt:variant>
        <vt:i4>25</vt:i4>
      </vt:variant>
      <vt:variant>
        <vt:lpstr>佈景主題</vt:lpstr>
      </vt:variant>
      <vt:variant>
        <vt:i4>2</vt:i4>
      </vt:variant>
      <vt:variant>
        <vt:lpstr>內嵌 OLE 伺服程式</vt:lpstr>
      </vt:variant>
      <vt:variant>
        <vt:i4>2</vt:i4>
      </vt:variant>
      <vt:variant>
        <vt:lpstr>投影片標題</vt:lpstr>
      </vt:variant>
      <vt:variant>
        <vt:i4>148</vt:i4>
      </vt:variant>
    </vt:vector>
  </HeadingPairs>
  <TitlesOfParts>
    <vt:vector size="177" baseType="lpstr">
      <vt:lpstr>Cataneo BT</vt:lpstr>
      <vt:lpstr>Mangal</vt:lpstr>
      <vt:lpstr>華康中黑體</vt:lpstr>
      <vt:lpstr>華康粗圓體</vt:lpstr>
      <vt:lpstr>華康細圓體</vt:lpstr>
      <vt:lpstr>華康華綜體W5</vt:lpstr>
      <vt:lpstr>華康超圓體</vt:lpstr>
      <vt:lpstr>華康新儷粗黑</vt:lpstr>
      <vt:lpstr>華康魏碑體</vt:lpstr>
      <vt:lpstr>華康儷粗圓</vt:lpstr>
      <vt:lpstr>華康儷楷書</vt:lpstr>
      <vt:lpstr>超研澤粗魏碑</vt:lpstr>
      <vt:lpstr>超研澤超圓</vt:lpstr>
      <vt:lpstr>超研澤顏楷</vt:lpstr>
      <vt:lpstr>微軟正黑體</vt:lpstr>
      <vt:lpstr>新細明體</vt:lpstr>
      <vt:lpstr>標楷體</vt:lpstr>
      <vt:lpstr>Arial</vt:lpstr>
      <vt:lpstr>Book Antiqua</vt:lpstr>
      <vt:lpstr>Calibri</vt:lpstr>
      <vt:lpstr>Calibri Light</vt:lpstr>
      <vt:lpstr>Century Gothic</vt:lpstr>
      <vt:lpstr>Times New Roman</vt:lpstr>
      <vt:lpstr>Wingdings</vt:lpstr>
      <vt:lpstr>Wingdings 3</vt:lpstr>
      <vt:lpstr>絲縷</vt:lpstr>
      <vt:lpstr>2_絲縷</vt:lpstr>
      <vt:lpstr>Visio</vt:lpstr>
      <vt:lpstr>方程式</vt:lpstr>
      <vt:lpstr>PowerPoint 簡報</vt:lpstr>
      <vt:lpstr>重要附件資料說明</vt:lpstr>
      <vt:lpstr> Sinshih  Junior High School</vt:lpstr>
      <vt:lpstr>Sinshih  Junior High School</vt:lpstr>
      <vt:lpstr>新市 科技新勢(無人機社團)</vt:lpstr>
      <vt:lpstr>新市 科技新勢(無人機社團)</vt:lpstr>
      <vt:lpstr>新市 永續新勢(魚菜共生)</vt:lpstr>
      <vt:lpstr>新市 新視 視野有廣度 (國際交流-澳洲)</vt:lpstr>
      <vt:lpstr>新市 新視 視野有廣度 (國際交流-澳洲)</vt:lpstr>
      <vt:lpstr>新市 新視 視野有廣度 (國際交流-澳洲)</vt:lpstr>
      <vt:lpstr>新市 新視 視野有廣度 (國際交流-英國)</vt:lpstr>
      <vt:lpstr>校長行動英語聊天室(校外)</vt:lpstr>
      <vt:lpstr>校長行動英語聊天室(校園)</vt:lpstr>
      <vt:lpstr>校長行動英語聊天室(特別來賓 ) 丹麥國際志工Astrid</vt:lpstr>
      <vt:lpstr>校長行動英語聊天室(特別來賓 ) 丹麥國際志工Astrid</vt:lpstr>
      <vt:lpstr>新市 新視 視野有廣度 (國際交流-丹麥)</vt:lpstr>
      <vt:lpstr>大綱(第一部分)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12年國教入學管道(高級中等學校)</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108年高中職免試入學超額比序</vt:lpstr>
      <vt:lpstr>(五)免試入學同分比序-1</vt:lpstr>
      <vt:lpstr>PowerPoint 簡報</vt:lpstr>
      <vt:lpstr>(六)超額比序-志願序1 (10分)</vt:lpstr>
      <vt:lpstr>(九)多元學習-競賽成績1(10分)</vt:lpstr>
      <vt:lpstr>PowerPoint 簡報</vt:lpstr>
      <vt:lpstr>PowerPoint 簡報</vt:lpstr>
      <vt:lpstr>PowerPoint 簡報</vt:lpstr>
      <vt:lpstr>PowerPoint 簡報</vt:lpstr>
      <vt:lpstr>PowerPoint 簡報</vt:lpstr>
      <vt:lpstr>PowerPoint 簡報</vt:lpstr>
      <vt:lpstr>PowerPoint 簡報</vt:lpstr>
      <vt:lpstr>(十)超額比序-就近入學(10分)</vt:lpstr>
      <vt:lpstr>(十一)就近入學(以仁德區為例)</vt:lpstr>
      <vt:lpstr>(十一)就近入學(以東區為例)</vt:lpstr>
      <vt:lpstr>教育會考(30分)</vt:lpstr>
      <vt:lpstr>為什麼要考國中教育會考</vt:lpstr>
      <vt:lpstr>國中教育會考考什麼</vt:lpstr>
      <vt:lpstr>試題取材與命題原則</vt:lpstr>
      <vt:lpstr>素養導向試題的五大特色 未來Family，22期。https://gfamily.cwgv.com.tw/content/index/7199</vt:lpstr>
      <vt:lpstr>PowerPoint 簡報</vt:lpstr>
      <vt:lpstr>考試科目、時間及題數</vt:lpstr>
      <vt:lpstr>教育會考何時考</vt:lpstr>
      <vt:lpstr>教育會考成績的計算</vt:lpstr>
      <vt:lpstr>PowerPoint 簡報</vt:lpstr>
      <vt:lpstr>107年會考各科三等級及四標示</vt:lpstr>
      <vt:lpstr>107年會考英語科閱讀與聽力答對題數對應能力等級對照表  </vt:lpstr>
      <vt:lpstr>英語科整體能力等級如何計算？</vt:lpstr>
      <vt:lpstr>107年會考英語科三等級四標示</vt:lpstr>
      <vt:lpstr>數學科整體能力等級如何計算？</vt:lpstr>
      <vt:lpstr>107年會考數學科三等級四標示</vt:lpstr>
      <vt:lpstr>數學科非選擇題 評分說明</vt:lpstr>
      <vt:lpstr>數學非選擇題評量的能力</vt:lpstr>
      <vt:lpstr>評分規準</vt:lpstr>
      <vt:lpstr>PowerPoint 簡報</vt:lpstr>
      <vt:lpstr>成績--個別序位分數(不包含志願序與就近入學)</vt:lpstr>
      <vt:lpstr>PowerPoint 簡報</vt:lpstr>
      <vt:lpstr>(六)超額比序-志願序1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先免後特、多元入學、一次分發到位</vt:lpstr>
      <vt:lpstr>大綱(第二部分)</vt:lpstr>
      <vt:lpstr>PowerPoint 簡報</vt:lpstr>
      <vt:lpstr>PowerPoint 簡報</vt:lpstr>
      <vt:lpstr>PowerPoint 簡報</vt:lpstr>
      <vt:lpstr>PowerPoint 簡報</vt:lpstr>
      <vt:lpstr>PowerPoint 簡報</vt:lpstr>
      <vt:lpstr>玉井商工完全免試招生科別</vt:lpstr>
      <vt:lpstr>特色招生甄選入學</vt:lpstr>
      <vt:lpstr>(一)特色招生甄選入學---藝術才能班1</vt:lpstr>
      <vt:lpstr>PowerPoint 簡報</vt:lpstr>
      <vt:lpstr>PowerPoint 簡報</vt:lpstr>
      <vt:lpstr>臺南區體班甄選入學學校</vt:lpstr>
      <vt:lpstr>PowerPoint 簡報</vt:lpstr>
      <vt:lpstr>PowerPoint 簡報</vt:lpstr>
      <vt:lpstr>臺南區專業群科甄選入學辦理學校</vt:lpstr>
      <vt:lpstr>臺南區專業群科甄選入學辦理學校</vt:lpstr>
      <vt:lpstr>臺南區專業群科甄選入學辦理學校</vt:lpstr>
      <vt:lpstr>臺南區專業群科甄選入學辦理學校</vt:lpstr>
      <vt:lpstr>PowerPoint 簡報</vt:lpstr>
      <vt:lpstr>(一)特色招生考試分發1-準備方向</vt:lpstr>
      <vt:lpstr>PowerPoint 簡報</vt:lpstr>
      <vt:lpstr>PowerPoint 簡報</vt:lpstr>
      <vt:lpstr>PowerPoint 簡報</vt:lpstr>
      <vt:lpstr>PowerPoint 簡報</vt:lpstr>
      <vt:lpstr>PowerPoint 簡報</vt:lpstr>
      <vt:lpstr>八、五專招生管道簡介</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vt:lpstr>
      <vt:lpstr>PowerPoint 簡報</vt:lpstr>
      <vt:lpstr>一、十二年國教資訊網</vt:lpstr>
      <vt:lpstr>二、適性入學宣導網</vt:lpstr>
      <vt:lpstr>PowerPoint 簡報</vt:lpstr>
      <vt:lpstr>PowerPoint 簡報</vt:lpstr>
      <vt:lpstr>五、臺南區高級中等學校免試入學暨特色招生考試分發入學志願選填網站 https://tn.entry.edu.tw </vt:lpstr>
      <vt:lpstr>PowerPoint 簡報</vt:lpstr>
      <vt:lpstr>PowerPoint 簡報</vt:lpstr>
      <vt:lpstr>沒有最好的學校 只有更好的學校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principal</cp:lastModifiedBy>
  <cp:revision>675</cp:revision>
  <dcterms:created xsi:type="dcterms:W3CDTF">2014-11-14T00:32:43Z</dcterms:created>
  <dcterms:modified xsi:type="dcterms:W3CDTF">2018-10-20T00:18:44Z</dcterms:modified>
</cp:coreProperties>
</file>