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15" r:id="rId2"/>
    <p:sldId id="320" r:id="rId3"/>
    <p:sldId id="322" r:id="rId4"/>
    <p:sldId id="331" r:id="rId5"/>
    <p:sldId id="316" r:id="rId6"/>
    <p:sldId id="317" r:id="rId7"/>
    <p:sldId id="328" r:id="rId8"/>
    <p:sldId id="268" r:id="rId9"/>
    <p:sldId id="330" r:id="rId10"/>
    <p:sldId id="323" r:id="rId11"/>
    <p:sldId id="329" r:id="rId12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CA240"/>
    <a:srgbClr val="CCFFCC"/>
    <a:srgbClr val="008000"/>
    <a:srgbClr val="009900"/>
    <a:srgbClr val="B1D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18" autoAdjust="0"/>
    <p:restoredTop sz="94274" autoAdjust="0"/>
  </p:normalViewPr>
  <p:slideViewPr>
    <p:cSldViewPr>
      <p:cViewPr>
        <p:scale>
          <a:sx n="100" d="100"/>
          <a:sy n="100" d="100"/>
        </p:scale>
        <p:origin x="189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322AC-A488-4659-9CE7-51AC5DC47D73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B7208-0DFE-4354-8213-7298716692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984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DA7C-B487-480D-9E30-3C0978ABBEEA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F3B1F-259B-40D2-B285-30ADC3A9C98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851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2EB08-2067-452F-9204-3A176AEF3E3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611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6808"/>
          </a:xfrm>
        </p:spPr>
        <p:txBody>
          <a:bodyPr/>
          <a:lstStyle/>
          <a:p>
            <a:pPr lvl="0" eaLnBrk="1" latinLnBrk="0" hangingPunct="1"/>
            <a:r>
              <a:rPr lang="zh-TW" altLang="en-US" dirty="0"/>
              <a:t>按一下以編輯母片文字樣式</a:t>
            </a:r>
          </a:p>
          <a:p>
            <a:pPr lvl="1" eaLnBrk="1" latinLnBrk="0" hangingPunct="1"/>
            <a:r>
              <a:rPr lang="zh-TW" altLang="en-US" dirty="0"/>
              <a:t>第二層</a:t>
            </a:r>
          </a:p>
          <a:p>
            <a:pPr lvl="2" eaLnBrk="1" latinLnBrk="0" hangingPunct="1"/>
            <a:r>
              <a:rPr lang="zh-TW" altLang="en-US" dirty="0"/>
              <a:t>第三層</a:t>
            </a:r>
          </a:p>
          <a:p>
            <a:pPr lvl="3" eaLnBrk="1" latinLnBrk="0" hangingPunct="1"/>
            <a:r>
              <a:rPr lang="zh-TW" altLang="en-US" dirty="0"/>
              <a:t>第四層</a:t>
            </a:r>
          </a:p>
          <a:p>
            <a:pPr lvl="4" eaLnBrk="1" latinLnBrk="0" hangingPunct="1"/>
            <a:r>
              <a:rPr lang="zh-TW" altLang="en-US" dirty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FBAA9DB5-F384-446C-9C86-533CA195F1E0}" type="datetimeFigureOut">
              <a:rPr lang="zh-TW" altLang="en-US" smtClean="0"/>
              <a:t>2025/6/11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EDDA59F4-DD3F-40ED-8767-2C11599530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8" y="6364856"/>
            <a:ext cx="8784000" cy="316327"/>
          </a:xfrm>
          <a:prstGeom prst="rect">
            <a:avLst/>
          </a:prstGeom>
        </p:spPr>
      </p:pic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zh-TW" altLang="en-US" dirty="0"/>
              <a:t>按一下以編輯母片標題樣式</a:t>
            </a:r>
            <a:endParaRPr kumimoji="0" lang="en-US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339200"/>
            <a:ext cx="8229600" cy="478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dirty="0"/>
              <a:t>按一下以編輯母片文字樣式</a:t>
            </a:r>
          </a:p>
          <a:p>
            <a:pPr lvl="1" eaLnBrk="1" latinLnBrk="0" hangingPunct="1"/>
            <a:r>
              <a:rPr kumimoji="0" lang="zh-TW" altLang="en-US" dirty="0"/>
              <a:t>第二層</a:t>
            </a:r>
          </a:p>
          <a:p>
            <a:pPr lvl="2" eaLnBrk="1" latinLnBrk="0" hangingPunct="1"/>
            <a:r>
              <a:rPr kumimoji="0" lang="zh-TW" altLang="en-US" dirty="0"/>
              <a:t>第三層</a:t>
            </a:r>
          </a:p>
          <a:p>
            <a:pPr lvl="3" eaLnBrk="1" latinLnBrk="0" hangingPunct="1"/>
            <a:r>
              <a:rPr kumimoji="0" lang="zh-TW" altLang="en-US" dirty="0"/>
              <a:t>第四層</a:t>
            </a:r>
          </a:p>
          <a:p>
            <a:pPr lvl="4" eaLnBrk="1" latinLnBrk="0" hangingPunct="1"/>
            <a:r>
              <a:rPr kumimoji="0" lang="zh-TW" altLang="en-US" dirty="0"/>
              <a:t>第五層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2800" b="1" kern="1200" cap="small" baseline="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6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939552"/>
              </p:ext>
            </p:extLst>
          </p:nvPr>
        </p:nvGraphicFramePr>
        <p:xfrm>
          <a:off x="1079612" y="1075870"/>
          <a:ext cx="6984776" cy="491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4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教具名稱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課程主標題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副標題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運算思維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創意實作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□程式流程圖 ■演算法步驟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□創意實作 □教師手冊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編撰教師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▲▲▲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○○○○國小衛星基地</a:t>
                      </a:r>
                      <a:r>
                        <a:rPr lang="en-US" altLang="zh-TW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編撰基地或聯盟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●●●●區域基地小聯盟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課程影片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建議授課節數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62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延伸自主學習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課後自主學習為主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5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評量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可參考公版範本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下載鏈結</a:t>
            </a:r>
            <a:r>
              <a:rPr lang="en-US" altLang="zh-TW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169C7BC-9518-4959-91BF-8573853D7E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110"/>
          <a:stretch/>
        </p:blipFill>
        <p:spPr>
          <a:xfrm>
            <a:off x="4572000" y="1447625"/>
            <a:ext cx="4167773" cy="4647128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763EE5D-8DD2-40BC-B07C-5BBFED50B65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25" b="9157"/>
          <a:stretch/>
        </p:blipFill>
        <p:spPr>
          <a:xfrm>
            <a:off x="683568" y="1442392"/>
            <a:ext cx="3954531" cy="480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0DCBBB7B-1C75-A447-8E35-48222FC122BD}"/>
              </a:ext>
            </a:extLst>
          </p:cNvPr>
          <p:cNvSpPr txBox="1"/>
          <p:nvPr/>
        </p:nvSpPr>
        <p:spPr>
          <a:xfrm>
            <a:off x="683568" y="1124744"/>
            <a:ext cx="794156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微課程學習能力指標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二擇一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情境任務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情境流程圖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 </a:t>
            </a:r>
            <a:r>
              <a:rPr lang="en-US" altLang="zh-TW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vs </a:t>
            </a:r>
            <a:r>
              <a:rPr lang="zh-TW" altLang="en-US" sz="20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積木程式堆疊</a:t>
            </a:r>
            <a:endParaRPr lang="en-US" altLang="zh-TW" sz="2000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進階練習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延伸自主學習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評量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選用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lvl="1">
              <a:lnSpc>
                <a:spcPct val="150000"/>
              </a:lnSpc>
            </a:pPr>
            <a:endParaRPr lang="zh-TW" altLang="zh-TW" sz="20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914400" lvl="1" indent="-457200">
              <a:buFont typeface="+mj-lt"/>
              <a:buAutoNum type="arabicPeriod"/>
            </a:pPr>
            <a:endParaRPr lang="en-US" altLang="zh-TW" sz="20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/>
              <a:t>大綱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48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1594262" y="6021288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請依教材設計自行檢核主要學習內容及先備知識項目勾選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2BDD4DA8-B3B2-4E2A-B1C3-8B900564865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44597" y="764704"/>
          <a:ext cx="7254806" cy="5047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5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1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783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先備知識</a:t>
                      </a:r>
                      <a:endParaRPr lang="en-US" altLang="zh-TW" sz="2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可多選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40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學習內容</a:t>
                      </a:r>
                      <a: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/>
                      </a:r>
                      <a:br>
                        <a:rPr lang="en-US" altLang="zh-TW" sz="2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每個微課程限擇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至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4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□循序結構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□選擇結構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□重複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□變數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□算術運算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□比較運算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□邏輯運算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□陣列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□模組化程式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  <a:r>
                        <a:rPr lang="en-US" altLang="zh-TW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設計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□排序演算法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□搜尋演算法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□資料蒐集與表達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□物聯網與雲端系統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□數位資料表示法</a:t>
                      </a:r>
                      <a:endParaRPr lang="en-US" altLang="zh-TW" sz="20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214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5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28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2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2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5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5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標題 1"/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軟正黑體" pitchFamily="34" charset="-120"/>
                <a:ea typeface="微軟正黑體" pitchFamily="34" charset="-120"/>
                <a:cs typeface="+mj-cs"/>
              </a:rPr>
              <a:t>一般型微課程</a:t>
            </a:r>
            <a:endParaRPr kumimoji="0" lang="zh-TW" altLang="en-US" sz="2800" b="1" i="0" u="none" strike="noStrike" kern="1200" cap="small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  <p:sp>
        <p:nvSpPr>
          <p:cNvPr id="7" name="文字方塊 6"/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</p:spTree>
    <p:extLst>
      <p:ext uri="{BB962C8B-B14F-4D97-AF65-F5344CB8AC3E}">
        <p14:creationId xmlns:p14="http://schemas.microsoft.com/office/powerpoint/2010/main" val="21980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F42E8158-4DBC-49FB-9690-2BD85618072B}"/>
              </a:ext>
            </a:extLst>
          </p:cNvPr>
          <p:cNvSpPr txBox="1">
            <a:spLocks/>
          </p:cNvSpPr>
          <p:nvPr/>
        </p:nvSpPr>
        <p:spPr>
          <a:xfrm>
            <a:off x="457200" y="58614"/>
            <a:ext cx="8229600" cy="63408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2800" b="1" kern="1200" cap="small" baseline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zh-TW" altLang="en-US" dirty="0">
                <a:solidFill>
                  <a:prstClr val="black"/>
                </a:solidFill>
              </a:rPr>
              <a:t>複合型微課程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10" name="圓角矩形 19">
            <a:extLst>
              <a:ext uri="{FF2B5EF4-FFF2-40B4-BE49-F238E27FC236}">
                <a16:creationId xmlns:a16="http://schemas.microsoft.com/office/drawing/2014/main" id="{089FFF74-C03F-4E15-994C-6B370FF7AB6C}"/>
              </a:ext>
            </a:extLst>
          </p:cNvPr>
          <p:cNvSpPr/>
          <p:nvPr/>
        </p:nvSpPr>
        <p:spPr>
          <a:xfrm>
            <a:off x="182113" y="4293096"/>
            <a:ext cx="8737429" cy="1235385"/>
          </a:xfrm>
          <a:prstGeom prst="roundRect">
            <a:avLst>
              <a:gd name="adj" fmla="val 4162"/>
            </a:avLst>
          </a:prstGeom>
          <a:ln>
            <a:solidFill>
              <a:schemeClr val="accent4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元件編號：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4060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馬達與感測器教具板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①</a:t>
            </a:r>
            <a:r>
              <a:rPr lang="zh-TW" altLang="en-US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en-US" altLang="zh-TW" sz="14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 2" panose="05020102010507070707" pitchFamily="18" charset="2"/>
              </a:rPr>
              <a:t>②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蜂鳴器 ③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⑥超音波 ⑦伺服馬達 ⑧減速馬達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07988" indent="-407988"/>
            <a:r>
              <a:rPr lang="en-US" altLang="zh-TW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□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5012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智慧數控教具板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or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搭配資訊設備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①為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Arduino)</a:t>
            </a:r>
          </a:p>
          <a:p>
            <a:pPr marL="407988" indent="-407988"/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②蜂鳴器 ③燈條 ④ 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點矩陣 ⑤搖桿 ⑥ 超音波 ⑦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OLED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⑧溫濕度 ⑨光照度 ⑩霍爾磁力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⑪風扇 ⑫其他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____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AFBE9AE-B62B-49BB-98E9-1DF28EEB172A}"/>
              </a:ext>
            </a:extLst>
          </p:cNvPr>
          <p:cNvSpPr txBox="1"/>
          <p:nvPr/>
        </p:nvSpPr>
        <p:spPr>
          <a:xfrm>
            <a:off x="206487" y="608982"/>
            <a:ext cx="8830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表格可自行增減微課程數量。</a:t>
            </a:r>
            <a: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kumimoji="1" lang="en-US" altLang="zh-TW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先備知識</a:t>
            </a:r>
            <a:r>
              <a:rPr kumimoji="1" lang="zh-TW" altLang="en-US" sz="1600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▲、學習內容●、元件請依下方編號填寫號碼</a:t>
            </a:r>
            <a:endParaRPr kumimoji="1" lang="zh-TW" altLang="en-US" sz="1600" b="1" dirty="0">
              <a:solidFill>
                <a:schemeClr val="bg1">
                  <a:lumMod val="75000"/>
                </a:scheme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1E83B60F-8AFE-471E-AE42-A42817BCD4B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1236881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zh-TW" altLang="en-US" sz="1600" b="1" kern="1200" dirty="0">
                        <a:solidFill>
                          <a:schemeClr val="lt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BE7A1B8C-DF8C-4237-B616-271E58973C0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5456" y="2703290"/>
          <a:ext cx="872173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71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3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情境主題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問題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節數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循序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重複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變數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算術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比較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邏輯</a:t>
                      </a:r>
                      <a:endParaRPr lang="zh-TW" altLang="en-US" sz="1600" b="1" dirty="0">
                        <a:solidFill>
                          <a:schemeClr val="bg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主題名稱</a:t>
                      </a:r>
                      <a:endParaRPr lang="en-US" altLang="zh-TW" sz="14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180975" indent="-180975"/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以問句呈現情境問題？</a:t>
                      </a:r>
                      <a:endParaRPr lang="zh-TW" altLang="en-US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陣列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函式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排序演算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搜尋演算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資料蒐集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物聯網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2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數位資料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180975" indent="-180975"/>
                      <a:endParaRPr lang="zh-TW" altLang="en-US" sz="14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A333DAAC-9093-4600-969E-BCE5B9889360}"/>
              </a:ext>
            </a:extLst>
          </p:cNvPr>
          <p:cNvSpPr txBox="1"/>
          <p:nvPr/>
        </p:nvSpPr>
        <p:spPr>
          <a:xfrm rot="21600000">
            <a:off x="8172400" y="0"/>
            <a:ext cx="9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b="1" dirty="0">
                <a:solidFill>
                  <a:srgbClr val="FF0000">
                    <a:alpha val="50000"/>
                  </a:srgb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教師用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73852BC1-5C09-40B9-BA6A-DCD7E420E49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5043" y="5685138"/>
          <a:ext cx="8721730" cy="563880"/>
        </p:xfrm>
        <a:graphic>
          <a:graphicData uri="http://schemas.openxmlformats.org/drawingml/2006/table">
            <a:tbl>
              <a:tblPr firstRow="1" bandRow="1"/>
              <a:tblGrid>
                <a:gridCol w="2531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algn="ctr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○基礎入門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○進階能力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○跨域整合</a:t>
                      </a:r>
                      <a:endParaRPr lang="en-US" altLang="zh-TW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algn="ctr" rtl="0" eaLnBrk="1" latinLnBrk="0" hangingPunct="1"/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能力等級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值</a:t>
                      </a:r>
                      <a:r>
                        <a:rPr kumimoji="0" lang="en-US" altLang="zh-TW" sz="14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kumimoji="0" lang="zh-TW" altLang="en-US" sz="14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863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 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 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entury Schoolbook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 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○</a:t>
                      </a:r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</a:txBody>
                  <a:tcPr marT="34290" marB="34290" anchor="ctr">
                    <a:lnL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E8637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8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dirty="0"/>
              <a:t>情境任務</a:t>
            </a:r>
            <a:endParaRPr lang="en-US" altLang="zh-TW" strike="dblStrike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01216" y="979405"/>
            <a:ext cx="7941568" cy="4566808"/>
          </a:xfrm>
        </p:spPr>
        <p:txBody>
          <a:bodyPr>
            <a:normAutofit/>
          </a:bodyPr>
          <a:lstStyle/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(1)</a:t>
            </a:r>
            <a:r>
              <a:rPr lang="zh-TW" altLang="en-US" b="1" dirty="0"/>
              <a:t>情境主題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主題名稱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  <a:p>
            <a:pPr marL="1617663" indent="-1617663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(2)</a:t>
            </a:r>
            <a:r>
              <a:rPr lang="zh-TW" altLang="en-US" b="1" dirty="0"/>
              <a:t>情境問題</a:t>
            </a:r>
            <a:r>
              <a:rPr lang="zh-TW" altLang="en-US" dirty="0">
                <a:latin typeface="+mn-ea"/>
                <a:ea typeface="+mn-ea"/>
              </a:rPr>
              <a:t>：</a:t>
            </a:r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</a:rPr>
              <a:t>以問句呈現情境問題</a:t>
            </a:r>
            <a:r>
              <a:rPr lang="zh-TW" altLang="en-US" dirty="0">
                <a:solidFill>
                  <a:schemeClr val="bg1">
                    <a:lumMod val="75000"/>
                  </a:schemeClr>
                </a:solidFill>
              </a:rPr>
              <a:t>？</a:t>
            </a:r>
            <a:endParaRPr lang="en-US" altLang="zh-TW" dirty="0">
              <a:solidFill>
                <a:schemeClr val="bg1">
                  <a:lumMod val="75000"/>
                </a:schemeClr>
              </a:solidFill>
            </a:endParaRPr>
          </a:p>
          <a:p>
            <a:pPr marL="0" indent="0" fontAlgn="base">
              <a:buNone/>
            </a:pPr>
            <a:r>
              <a:rPr lang="en-US" altLang="zh-TW" b="1" dirty="0">
                <a:solidFill>
                  <a:schemeClr val="accent1"/>
                </a:solidFill>
              </a:rPr>
              <a:t>(3)</a:t>
            </a:r>
            <a:r>
              <a:rPr lang="zh-TW" altLang="en-US" b="1" dirty="0"/>
              <a:t>情境說明</a:t>
            </a:r>
            <a:r>
              <a:rPr lang="zh-TW" altLang="en-US" b="1" dirty="0">
                <a:latin typeface="+mj-ea"/>
                <a:ea typeface="+mj-ea"/>
              </a:rPr>
              <a:t>：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文字敘述、圖文表述、影片播放皆可</a:t>
            </a:r>
            <a:r>
              <a:rPr lang="en-US" altLang="zh-TW" dirty="0">
                <a:solidFill>
                  <a:schemeClr val="bg1">
                    <a:lumMod val="75000"/>
                  </a:schemeClr>
                </a:solidFill>
              </a:rPr>
              <a:t>​</a:t>
            </a:r>
            <a:r>
              <a:rPr lang="zh-TW" altLang="zh-TW" b="1" dirty="0">
                <a:solidFill>
                  <a:schemeClr val="bg1">
                    <a:lumMod val="75000"/>
                  </a:schemeClr>
                </a:solidFill>
              </a:rPr>
              <a:t>或者其他不限於此</a:t>
            </a:r>
            <a:r>
              <a:rPr lang="zh-TW" altLang="zh-TW" dirty="0"/>
              <a:t>​</a:t>
            </a:r>
          </a:p>
          <a:p>
            <a:pPr marL="360363" indent="-360363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4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CN" altLang="en-US" b="1" dirty="0"/>
              <a:t>情境分析</a:t>
            </a:r>
            <a:r>
              <a:rPr lang="zh-TW" altLang="en-US" b="1" dirty="0">
                <a:latin typeface="+mj-ea"/>
              </a:rPr>
              <a:t>：</a:t>
            </a:r>
            <a:r>
              <a:rPr lang="zh-TW" altLang="en-US" b="1" dirty="0">
                <a:solidFill>
                  <a:srgbClr val="BFBFBF"/>
                </a:solidFill>
              </a:rPr>
              <a:t>條列摘要、圖文相輔、流程圖皆可</a:t>
            </a:r>
            <a:r>
              <a:rPr lang="zh-TW" altLang="en-US" dirty="0">
                <a:solidFill>
                  <a:srgbClr val="000000"/>
                </a:solidFill>
              </a:rPr>
              <a:t>​</a:t>
            </a:r>
            <a:endParaRPr lang="en-US" altLang="zh-TW" dirty="0">
              <a:solidFill>
                <a:schemeClr val="bg1">
                  <a:lumMod val="75000"/>
                </a:schemeClr>
              </a:solidFill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>
                <a:latin typeface="標楷體"/>
                <a:ea typeface="標楷體"/>
                <a:sym typeface="Wingdings" panose="05000000000000000000" pitchFamily="2" charset="2"/>
              </a:rPr>
              <a:t> 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958310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6909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3042676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zh-TW" b="1" dirty="0"/>
              <a:t>演算法步驟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zh-TW" dirty="0"/>
              <a:t>演算法步驟</a:t>
            </a:r>
            <a:r>
              <a:rPr lang="en-US" altLang="zh-TW" dirty="0"/>
              <a:t>(</a:t>
            </a:r>
            <a:r>
              <a:rPr lang="zh-TW" altLang="en-US" dirty="0"/>
              <a:t>學生用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5</a:t>
            </a:r>
            <a:r>
              <a:rPr lang="en-US" altLang="zh-CN" b="1" dirty="0">
                <a:solidFill>
                  <a:schemeClr val="accent1"/>
                </a:solidFill>
              </a:rPr>
              <a:t>) </a:t>
            </a:r>
            <a:r>
              <a:rPr lang="zh-TW" altLang="en-US" b="1" dirty="0"/>
              <a:t>情境流程圖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3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內容版面配置區 2"/>
          <p:cNvSpPr>
            <a:spLocks noGrp="1"/>
          </p:cNvSpPr>
          <p:nvPr>
            <p:ph sz="quarter" idx="1"/>
          </p:nvPr>
        </p:nvSpPr>
        <p:spPr>
          <a:xfrm>
            <a:off x="5436096" y="980728"/>
            <a:ext cx="1872208" cy="41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b="1" dirty="0">
                <a:solidFill>
                  <a:schemeClr val="accent1"/>
                </a:solidFill>
              </a:rPr>
              <a:t>(</a:t>
            </a:r>
            <a:r>
              <a:rPr lang="en-US" altLang="zh-TW" b="1" dirty="0">
                <a:solidFill>
                  <a:schemeClr val="accent1"/>
                </a:solidFill>
              </a:rPr>
              <a:t>6</a:t>
            </a:r>
            <a:r>
              <a:rPr lang="en-US" altLang="zh-CN" b="1" dirty="0">
                <a:solidFill>
                  <a:schemeClr val="accent1"/>
                </a:solidFill>
              </a:rPr>
              <a:t>)</a:t>
            </a:r>
            <a:r>
              <a:rPr lang="zh-TW" altLang="en-US" b="1" dirty="0">
                <a:solidFill>
                  <a:schemeClr val="accent1"/>
                </a:solidFill>
              </a:rPr>
              <a:t> </a:t>
            </a:r>
            <a:r>
              <a:rPr lang="zh-TW" altLang="zh-TW" b="1" dirty="0"/>
              <a:t>演算法步驟</a:t>
            </a:r>
            <a:endParaRPr lang="en-US" altLang="zh-TW" b="1" dirty="0">
              <a:latin typeface="+mj-ea"/>
              <a:ea typeface="+mj-ea"/>
            </a:endParaRPr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608"/>
          </a:xfrm>
        </p:spPr>
        <p:txBody>
          <a:bodyPr>
            <a:normAutofit/>
          </a:bodyPr>
          <a:lstStyle/>
          <a:p>
            <a:r>
              <a:rPr lang="zh-TW" altLang="en-US" dirty="0"/>
              <a:t>情境流程圖 </a:t>
            </a:r>
            <a:r>
              <a:rPr lang="en-US" altLang="zh-TW" dirty="0"/>
              <a:t>vs</a:t>
            </a:r>
            <a:r>
              <a:rPr lang="zh-TW" altLang="en-US" dirty="0"/>
              <a:t> </a:t>
            </a:r>
            <a:r>
              <a:rPr lang="zh-TW" altLang="zh-TW" dirty="0"/>
              <a:t>演算法步驟</a:t>
            </a:r>
            <a:r>
              <a:rPr lang="en-US" altLang="zh-TW" dirty="0"/>
              <a:t>(</a:t>
            </a:r>
            <a:r>
              <a:rPr lang="zh-TW" altLang="en-US" dirty="0"/>
              <a:t>教師用</a:t>
            </a:r>
            <a:r>
              <a:rPr lang="en-US" altLang="zh-TW" dirty="0"/>
              <a:t>)</a:t>
            </a: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331639" y="983763"/>
            <a:ext cx="2088233" cy="40780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6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400" kern="120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FE8637"/>
              </a:buClr>
              <a:buFont typeface="Wingdings"/>
              <a:buNone/>
            </a:pPr>
            <a:r>
              <a:rPr lang="en-US" altLang="zh-CN" b="1" dirty="0">
                <a:solidFill>
                  <a:srgbClr val="FE8637"/>
                </a:solidFill>
              </a:rPr>
              <a:t>(</a:t>
            </a:r>
            <a:r>
              <a:rPr lang="en-US" altLang="zh-TW" b="1" dirty="0">
                <a:solidFill>
                  <a:srgbClr val="FE8637"/>
                </a:solidFill>
              </a:rPr>
              <a:t>5</a:t>
            </a:r>
            <a:r>
              <a:rPr lang="en-US" altLang="zh-CN" b="1" dirty="0">
                <a:solidFill>
                  <a:srgbClr val="FE8637"/>
                </a:solidFill>
              </a:rPr>
              <a:t>) </a:t>
            </a:r>
            <a:r>
              <a:rPr lang="zh-TW" altLang="en-US" b="1" dirty="0">
                <a:solidFill>
                  <a:prstClr val="black"/>
                </a:solidFill>
              </a:rPr>
              <a:t>情境流程圖</a:t>
            </a:r>
            <a:endParaRPr lang="en-US" altLang="zh-TW" b="1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21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zh-TW" dirty="0"/>
              <a:t>演算法步驟</a:t>
            </a:r>
            <a:r>
              <a:rPr lang="zh-TW" altLang="en-US" dirty="0"/>
              <a:t> </a:t>
            </a:r>
            <a:r>
              <a:rPr lang="en-US" altLang="zh-TW" dirty="0"/>
              <a:t>vs</a:t>
            </a:r>
            <a:r>
              <a:rPr lang="zh-TW" altLang="en-US" dirty="0"/>
              <a:t> 積木</a:t>
            </a:r>
            <a:r>
              <a:rPr lang="zh-CN" altLang="en-US" dirty="0"/>
              <a:t>程式</a:t>
            </a:r>
            <a:r>
              <a:rPr lang="zh-TW" altLang="en-US" dirty="0"/>
              <a:t>堆疊</a:t>
            </a: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1403648" y="1052736"/>
            <a:ext cx="1873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en-US" altLang="zh-CN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演算法步驟</a:t>
            </a:r>
            <a:endParaRPr kumimoji="1" lang="zh-TW" altLang="en-US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1D8B8DB-E67E-1141-8C8A-8C403C2F5B7D}"/>
              </a:ext>
            </a:extLst>
          </p:cNvPr>
          <p:cNvSpPr txBox="1"/>
          <p:nvPr/>
        </p:nvSpPr>
        <p:spPr>
          <a:xfrm>
            <a:off x="5486329" y="1052736"/>
            <a:ext cx="2159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kumimoji="1" lang="en-US" altLang="zh-TW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7</a:t>
            </a:r>
            <a:r>
              <a:rPr kumimoji="1" lang="en-US" altLang="zh-CN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r>
              <a:rPr kumimoji="1" lang="zh-TW" altLang="en-US" sz="2000" b="1" dirty="0">
                <a:solidFill>
                  <a:schemeClr val="accent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zh-TW" altLang="en-US" sz="20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積木程式堆疊</a:t>
            </a:r>
          </a:p>
        </p:txBody>
      </p:sp>
    </p:spTree>
    <p:extLst>
      <p:ext uri="{BB962C8B-B14F-4D97-AF65-F5344CB8AC3E}">
        <p14:creationId xmlns:p14="http://schemas.microsoft.com/office/powerpoint/2010/main" val="126846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zh-TW" altLang="en-US" dirty="0"/>
              <a:t>進階練習</a:t>
            </a:r>
            <a:r>
              <a:rPr lang="en-US" altLang="zh-TW" dirty="0"/>
              <a:t>(</a:t>
            </a:r>
            <a:r>
              <a:rPr lang="zh-TW" altLang="en-US" dirty="0"/>
              <a:t>選用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403648" y="980728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教師可視教學需求</a:t>
            </a:r>
            <a:r>
              <a:rPr lang="zh-TW" altLang="en-US" b="1">
                <a:solidFill>
                  <a:schemeClr val="bg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自行設計</a:t>
            </a:r>
            <a:endParaRPr lang="en-US" altLang="zh-TW" b="1" dirty="0">
              <a:solidFill>
                <a:schemeClr val="bg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26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5688</TotalTime>
  <Words>539</Words>
  <Application>Microsoft Office PowerPoint</Application>
  <PresentationFormat>如螢幕大小 (4:3)</PresentationFormat>
  <Paragraphs>134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0" baseType="lpstr">
      <vt:lpstr>Century Schoolbook</vt:lpstr>
      <vt:lpstr>Microsoft JhengHei</vt:lpstr>
      <vt:lpstr>Microsoft JhengHei</vt:lpstr>
      <vt:lpstr>新細明體</vt:lpstr>
      <vt:lpstr>標楷體</vt:lpstr>
      <vt:lpstr>Calibri</vt:lpstr>
      <vt:lpstr>Wingdings</vt:lpstr>
      <vt:lpstr>Wingdings 2</vt:lpstr>
      <vt:lpstr>壁窗</vt:lpstr>
      <vt:lpstr>PowerPoint 簡報</vt:lpstr>
      <vt:lpstr>PowerPoint 簡報</vt:lpstr>
      <vt:lpstr>PowerPoint 簡報</vt:lpstr>
      <vt:lpstr>PowerPoint 簡報</vt:lpstr>
      <vt:lpstr>情境任務</vt:lpstr>
      <vt:lpstr>情境流程圖 vs演算法步驟(學生用)</vt:lpstr>
      <vt:lpstr>情境流程圖 vs 演算法步驟(教師用)</vt:lpstr>
      <vt:lpstr>演算法步驟 vs 積木程式堆疊</vt:lpstr>
      <vt:lpstr>進階練習(選用)</vt:lpstr>
      <vt:lpstr>延伸自主學習(選用)</vt:lpstr>
      <vt:lpstr>評量(選用)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ryan</dc:creator>
  <cp:lastModifiedBy>C2466 王嘉勵</cp:lastModifiedBy>
  <cp:revision>315</cp:revision>
  <cp:lastPrinted>2019-09-26T17:20:02Z</cp:lastPrinted>
  <dcterms:created xsi:type="dcterms:W3CDTF">2019-09-08T02:03:55Z</dcterms:created>
  <dcterms:modified xsi:type="dcterms:W3CDTF">2025-06-11T02:19:28Z</dcterms:modified>
</cp:coreProperties>
</file>