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6"/>
    <p:sldId id="257" r:id="rId37"/>
    <p:sldId id="258" r:id="rId38"/>
    <p:sldId id="259" r:id="rId3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ollektif" charset="1" panose="020B0604020101010102"/>
      <p:regular r:id="rId10"/>
    </p:embeddedFont>
    <p:embeddedFont>
      <p:font typeface="Kollektif Bold" charset="1" panose="020B0604020101010102"/>
      <p:regular r:id="rId11"/>
    </p:embeddedFont>
    <p:embeddedFont>
      <p:font typeface="Kollektif Italics" charset="1" panose="020B0604020101010102"/>
      <p:regular r:id="rId12"/>
    </p:embeddedFont>
    <p:embeddedFont>
      <p:font typeface="Kollektif Bold Italics" charset="1" panose="020B0604020101010102"/>
      <p:regular r:id="rId13"/>
    </p:embeddedFont>
    <p:embeddedFont>
      <p:font typeface="Canva Sans" charset="1" panose="020B0503030501040103"/>
      <p:regular r:id="rId14"/>
    </p:embeddedFont>
    <p:embeddedFont>
      <p:font typeface="Canva Sans Bold" charset="1" panose="020B0803030501040103"/>
      <p:regular r:id="rId15"/>
    </p:embeddedFont>
    <p:embeddedFont>
      <p:font typeface="Canva Sans Italics" charset="1" panose="020B0503030501040103"/>
      <p:regular r:id="rId16"/>
    </p:embeddedFont>
    <p:embeddedFont>
      <p:font typeface="Canva Sans Bold Italics" charset="1" panose="020B0803030501040103"/>
      <p:regular r:id="rId17"/>
    </p:embeddedFont>
    <p:embeddedFont>
      <p:font typeface="Poppins" charset="1" panose="00000500000000000000"/>
      <p:regular r:id="rId18"/>
    </p:embeddedFont>
    <p:embeddedFont>
      <p:font typeface="Poppins Bold" charset="1" panose="00000800000000000000"/>
      <p:regular r:id="rId19"/>
    </p:embeddedFont>
    <p:embeddedFont>
      <p:font typeface="Poppins Italics" charset="1" panose="00000500000000000000"/>
      <p:regular r:id="rId20"/>
    </p:embeddedFont>
    <p:embeddedFont>
      <p:font typeface="Poppins Bold Italics" charset="1" panose="00000800000000000000"/>
      <p:regular r:id="rId21"/>
    </p:embeddedFont>
    <p:embeddedFont>
      <p:font typeface="Poppins Thin" charset="1" panose="00000300000000000000"/>
      <p:regular r:id="rId22"/>
    </p:embeddedFont>
    <p:embeddedFont>
      <p:font typeface="Poppins Thin Italics" charset="1" panose="00000300000000000000"/>
      <p:regular r:id="rId23"/>
    </p:embeddedFont>
    <p:embeddedFont>
      <p:font typeface="Poppins Extra-Light" charset="1" panose="00000300000000000000"/>
      <p:regular r:id="rId24"/>
    </p:embeddedFont>
    <p:embeddedFont>
      <p:font typeface="Poppins Extra-Light Italics" charset="1" panose="00000300000000000000"/>
      <p:regular r:id="rId25"/>
    </p:embeddedFont>
    <p:embeddedFont>
      <p:font typeface="Poppins Light" charset="1" panose="00000400000000000000"/>
      <p:regular r:id="rId26"/>
    </p:embeddedFont>
    <p:embeddedFont>
      <p:font typeface="Poppins Light Italics" charset="1" panose="00000400000000000000"/>
      <p:regular r:id="rId27"/>
    </p:embeddedFont>
    <p:embeddedFont>
      <p:font typeface="Poppins Medium" charset="1" panose="00000600000000000000"/>
      <p:regular r:id="rId28"/>
    </p:embeddedFont>
    <p:embeddedFont>
      <p:font typeface="Poppins Medium Italics" charset="1" panose="00000600000000000000"/>
      <p:regular r:id="rId29"/>
    </p:embeddedFont>
    <p:embeddedFont>
      <p:font typeface="Poppins Semi-Bold" charset="1" panose="00000700000000000000"/>
      <p:regular r:id="rId30"/>
    </p:embeddedFont>
    <p:embeddedFont>
      <p:font typeface="Poppins Semi-Bold Italics" charset="1" panose="00000700000000000000"/>
      <p:regular r:id="rId31"/>
    </p:embeddedFont>
    <p:embeddedFont>
      <p:font typeface="Poppins Ultra-Bold" charset="1" panose="00000900000000000000"/>
      <p:regular r:id="rId32"/>
    </p:embeddedFont>
    <p:embeddedFont>
      <p:font typeface="Poppins Ultra-Bold Italics" charset="1" panose="00000900000000000000"/>
      <p:regular r:id="rId33"/>
    </p:embeddedFont>
    <p:embeddedFont>
      <p:font typeface="Poppins Heavy" charset="1" panose="00000A00000000000000"/>
      <p:regular r:id="rId34"/>
    </p:embeddedFont>
    <p:embeddedFont>
      <p:font typeface="Poppins Heavy Italics" charset="1" panose="00000A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slides/slide1.xml" Type="http://schemas.openxmlformats.org/officeDocument/2006/relationships/slide"/><Relationship Id="rId37" Target="slides/slide2.xml" Type="http://schemas.openxmlformats.org/officeDocument/2006/relationships/slide"/><Relationship Id="rId38" Target="slides/slide3.xml" Type="http://schemas.openxmlformats.org/officeDocument/2006/relationships/slide"/><Relationship Id="rId39" Target="slides/slide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Relationship Id="rId4" Target="https://www.nstc.gov.tw/nstc/attachments/30c73a41-c2a0-4af2-971a-c1902654d627" TargetMode="External" Type="http://schemas.openxmlformats.org/officeDocument/2006/relationships/hyperlink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7446" t="0" r="-744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846721" y="1028700"/>
            <a:ext cx="22068818" cy="9311068"/>
            <a:chOff x="0" y="0"/>
            <a:chExt cx="1444856" cy="609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836" y="0"/>
              <a:ext cx="1437185" cy="609600"/>
            </a:xfrm>
            <a:custGeom>
              <a:avLst/>
              <a:gdLst/>
              <a:ahLst/>
              <a:cxnLst/>
              <a:rect r="r" b="b" t="t" l="l"/>
              <a:pathLst>
                <a:path h="609600" w="1437185">
                  <a:moveTo>
                    <a:pt x="1222034" y="0"/>
                  </a:moveTo>
                  <a:lnTo>
                    <a:pt x="11950" y="0"/>
                  </a:lnTo>
                  <a:cubicBezTo>
                    <a:pt x="8293" y="0"/>
                    <a:pt x="4858" y="1758"/>
                    <a:pt x="2720" y="4725"/>
                  </a:cubicBezTo>
                  <a:cubicBezTo>
                    <a:pt x="581" y="7692"/>
                    <a:pt x="0" y="11507"/>
                    <a:pt x="1156" y="14976"/>
                  </a:cubicBezTo>
                  <a:lnTo>
                    <a:pt x="194372" y="594624"/>
                  </a:lnTo>
                  <a:cubicBezTo>
                    <a:pt x="197353" y="603567"/>
                    <a:pt x="205723" y="609600"/>
                    <a:pt x="215150" y="609600"/>
                  </a:cubicBezTo>
                  <a:lnTo>
                    <a:pt x="1425234" y="609600"/>
                  </a:lnTo>
                  <a:cubicBezTo>
                    <a:pt x="1428891" y="609600"/>
                    <a:pt x="1432325" y="607842"/>
                    <a:pt x="1434464" y="604875"/>
                  </a:cubicBezTo>
                  <a:cubicBezTo>
                    <a:pt x="1436603" y="601908"/>
                    <a:pt x="1437184" y="598093"/>
                    <a:pt x="1436028" y="594624"/>
                  </a:cubicBezTo>
                  <a:lnTo>
                    <a:pt x="1242812" y="14976"/>
                  </a:lnTo>
                  <a:cubicBezTo>
                    <a:pt x="1239831" y="6033"/>
                    <a:pt x="1231461" y="0"/>
                    <a:pt x="1222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4713870" y="-1695270"/>
            <a:ext cx="12064251" cy="2314575"/>
            <a:chOff x="0" y="0"/>
            <a:chExt cx="3177416" cy="6096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2806" y="0"/>
              <a:ext cx="3171803" cy="609600"/>
            </a:xfrm>
            <a:custGeom>
              <a:avLst/>
              <a:gdLst/>
              <a:ahLst/>
              <a:cxnLst/>
              <a:rect r="r" b="b" t="t" l="l"/>
              <a:pathLst>
                <a:path h="609600" w="3171803">
                  <a:moveTo>
                    <a:pt x="211945" y="0"/>
                  </a:moveTo>
                  <a:lnTo>
                    <a:pt x="3163059" y="0"/>
                  </a:lnTo>
                  <a:cubicBezTo>
                    <a:pt x="3165735" y="0"/>
                    <a:pt x="3168248" y="1286"/>
                    <a:pt x="3169813" y="3458"/>
                  </a:cubicBezTo>
                  <a:cubicBezTo>
                    <a:pt x="3171378" y="5629"/>
                    <a:pt x="3171803" y="8419"/>
                    <a:pt x="3170957" y="10958"/>
                  </a:cubicBezTo>
                  <a:lnTo>
                    <a:pt x="2975062" y="598642"/>
                  </a:lnTo>
                  <a:cubicBezTo>
                    <a:pt x="2972881" y="605186"/>
                    <a:pt x="2966757" y="609600"/>
                    <a:pt x="2959859" y="609600"/>
                  </a:cubicBezTo>
                  <a:lnTo>
                    <a:pt x="8745" y="609600"/>
                  </a:lnTo>
                  <a:cubicBezTo>
                    <a:pt x="6069" y="609600"/>
                    <a:pt x="3556" y="608314"/>
                    <a:pt x="1991" y="606143"/>
                  </a:cubicBezTo>
                  <a:cubicBezTo>
                    <a:pt x="426" y="603971"/>
                    <a:pt x="0" y="601181"/>
                    <a:pt x="847" y="598642"/>
                  </a:cubicBezTo>
                  <a:lnTo>
                    <a:pt x="196741" y="10958"/>
                  </a:lnTo>
                  <a:cubicBezTo>
                    <a:pt x="198923" y="4414"/>
                    <a:pt x="205047" y="0"/>
                    <a:pt x="21194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121355" y="9161188"/>
            <a:ext cx="10161987" cy="1792994"/>
            <a:chOff x="0" y="0"/>
            <a:chExt cx="3454974" cy="6096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332" y="0"/>
              <a:ext cx="3448310" cy="609600"/>
            </a:xfrm>
            <a:custGeom>
              <a:avLst/>
              <a:gdLst/>
              <a:ahLst/>
              <a:cxnLst/>
              <a:rect r="r" b="b" t="t" l="l"/>
              <a:pathLst>
                <a:path h="609600" w="3448310">
                  <a:moveTo>
                    <a:pt x="213581" y="0"/>
                  </a:moveTo>
                  <a:lnTo>
                    <a:pt x="3437928" y="0"/>
                  </a:lnTo>
                  <a:cubicBezTo>
                    <a:pt x="3441106" y="0"/>
                    <a:pt x="3444089" y="1527"/>
                    <a:pt x="3445947" y="4105"/>
                  </a:cubicBezTo>
                  <a:cubicBezTo>
                    <a:pt x="3447805" y="6682"/>
                    <a:pt x="3448310" y="9995"/>
                    <a:pt x="3447305" y="13010"/>
                  </a:cubicBezTo>
                  <a:lnTo>
                    <a:pt x="3252779" y="596590"/>
                  </a:lnTo>
                  <a:cubicBezTo>
                    <a:pt x="3250189" y="604360"/>
                    <a:pt x="3242918" y="609600"/>
                    <a:pt x="3234729" y="609600"/>
                  </a:cubicBezTo>
                  <a:lnTo>
                    <a:pt x="10381" y="609600"/>
                  </a:lnTo>
                  <a:cubicBezTo>
                    <a:pt x="7204" y="609600"/>
                    <a:pt x="4221" y="608073"/>
                    <a:pt x="2363" y="605495"/>
                  </a:cubicBezTo>
                  <a:cubicBezTo>
                    <a:pt x="505" y="602918"/>
                    <a:pt x="0" y="599605"/>
                    <a:pt x="1005" y="596590"/>
                  </a:cubicBezTo>
                  <a:lnTo>
                    <a:pt x="195531" y="13010"/>
                  </a:lnTo>
                  <a:cubicBezTo>
                    <a:pt x="198121" y="5240"/>
                    <a:pt x="205392" y="0"/>
                    <a:pt x="2135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14A5D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549536" y="8566738"/>
            <a:ext cx="10161987" cy="1792994"/>
            <a:chOff x="0" y="0"/>
            <a:chExt cx="3454974" cy="609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3332" y="0"/>
              <a:ext cx="3448310" cy="609600"/>
            </a:xfrm>
            <a:custGeom>
              <a:avLst/>
              <a:gdLst/>
              <a:ahLst/>
              <a:cxnLst/>
              <a:rect r="r" b="b" t="t" l="l"/>
              <a:pathLst>
                <a:path h="609600" w="3448310">
                  <a:moveTo>
                    <a:pt x="213581" y="0"/>
                  </a:moveTo>
                  <a:lnTo>
                    <a:pt x="3437928" y="0"/>
                  </a:lnTo>
                  <a:cubicBezTo>
                    <a:pt x="3441106" y="0"/>
                    <a:pt x="3444089" y="1527"/>
                    <a:pt x="3445947" y="4105"/>
                  </a:cubicBezTo>
                  <a:cubicBezTo>
                    <a:pt x="3447805" y="6682"/>
                    <a:pt x="3448310" y="9995"/>
                    <a:pt x="3447305" y="13010"/>
                  </a:cubicBezTo>
                  <a:lnTo>
                    <a:pt x="3252779" y="596590"/>
                  </a:lnTo>
                  <a:cubicBezTo>
                    <a:pt x="3250189" y="604360"/>
                    <a:pt x="3242918" y="609600"/>
                    <a:pt x="3234729" y="609600"/>
                  </a:cubicBezTo>
                  <a:lnTo>
                    <a:pt x="10381" y="609600"/>
                  </a:lnTo>
                  <a:cubicBezTo>
                    <a:pt x="7204" y="609600"/>
                    <a:pt x="4221" y="608073"/>
                    <a:pt x="2363" y="605495"/>
                  </a:cubicBezTo>
                  <a:cubicBezTo>
                    <a:pt x="505" y="602918"/>
                    <a:pt x="0" y="599605"/>
                    <a:pt x="1005" y="596590"/>
                  </a:cubicBezTo>
                  <a:lnTo>
                    <a:pt x="195531" y="13010"/>
                  </a:lnTo>
                  <a:cubicBezTo>
                    <a:pt x="198121" y="5240"/>
                    <a:pt x="205392" y="0"/>
                    <a:pt x="213581" y="0"/>
                  </a:cubicBezTo>
                  <a:close/>
                </a:path>
              </a:pathLst>
            </a:custGeom>
            <a:solidFill>
              <a:srgbClr val="014A5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986221" y="-3597112"/>
            <a:ext cx="7198721" cy="8404365"/>
            <a:chOff x="0" y="0"/>
            <a:chExt cx="522150" cy="6096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4703" y="0"/>
              <a:ext cx="512743" cy="609600"/>
            </a:xfrm>
            <a:custGeom>
              <a:avLst/>
              <a:gdLst/>
              <a:ahLst/>
              <a:cxnLst/>
              <a:rect r="r" b="b" t="t" l="l"/>
              <a:pathLst>
                <a:path h="609600" w="512743">
                  <a:moveTo>
                    <a:pt x="294889" y="0"/>
                  </a:moveTo>
                  <a:lnTo>
                    <a:pt x="14655" y="0"/>
                  </a:lnTo>
                  <a:cubicBezTo>
                    <a:pt x="10170" y="0"/>
                    <a:pt x="5959" y="2156"/>
                    <a:pt x="3336" y="5794"/>
                  </a:cubicBezTo>
                  <a:cubicBezTo>
                    <a:pt x="714" y="9433"/>
                    <a:pt x="0" y="14110"/>
                    <a:pt x="1419" y="18365"/>
                  </a:cubicBezTo>
                  <a:lnTo>
                    <a:pt x="192375" y="591235"/>
                  </a:lnTo>
                  <a:cubicBezTo>
                    <a:pt x="196031" y="602202"/>
                    <a:pt x="206295" y="609600"/>
                    <a:pt x="217855" y="609600"/>
                  </a:cubicBezTo>
                  <a:lnTo>
                    <a:pt x="498089" y="609600"/>
                  </a:lnTo>
                  <a:cubicBezTo>
                    <a:pt x="502574" y="609600"/>
                    <a:pt x="506785" y="607444"/>
                    <a:pt x="509408" y="603806"/>
                  </a:cubicBezTo>
                  <a:cubicBezTo>
                    <a:pt x="512030" y="600167"/>
                    <a:pt x="512744" y="595490"/>
                    <a:pt x="511326" y="591235"/>
                  </a:cubicBezTo>
                  <a:lnTo>
                    <a:pt x="320369" y="18365"/>
                  </a:lnTo>
                  <a:cubicBezTo>
                    <a:pt x="316713" y="7398"/>
                    <a:pt x="306449" y="0"/>
                    <a:pt x="2948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760915" y="-4610521"/>
            <a:ext cx="7198721" cy="8404365"/>
            <a:chOff x="0" y="0"/>
            <a:chExt cx="522150" cy="609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703" y="0"/>
              <a:ext cx="512743" cy="609600"/>
            </a:xfrm>
            <a:custGeom>
              <a:avLst/>
              <a:gdLst/>
              <a:ahLst/>
              <a:cxnLst/>
              <a:rect r="r" b="b" t="t" l="l"/>
              <a:pathLst>
                <a:path h="609600" w="512743">
                  <a:moveTo>
                    <a:pt x="294889" y="0"/>
                  </a:moveTo>
                  <a:lnTo>
                    <a:pt x="14655" y="0"/>
                  </a:lnTo>
                  <a:cubicBezTo>
                    <a:pt x="10170" y="0"/>
                    <a:pt x="5959" y="2156"/>
                    <a:pt x="3336" y="5794"/>
                  </a:cubicBezTo>
                  <a:cubicBezTo>
                    <a:pt x="714" y="9433"/>
                    <a:pt x="0" y="14110"/>
                    <a:pt x="1419" y="18365"/>
                  </a:cubicBezTo>
                  <a:lnTo>
                    <a:pt x="192375" y="591235"/>
                  </a:lnTo>
                  <a:cubicBezTo>
                    <a:pt x="196031" y="602202"/>
                    <a:pt x="206295" y="609600"/>
                    <a:pt x="217855" y="609600"/>
                  </a:cubicBezTo>
                  <a:lnTo>
                    <a:pt x="498089" y="609600"/>
                  </a:lnTo>
                  <a:cubicBezTo>
                    <a:pt x="502574" y="609600"/>
                    <a:pt x="506785" y="607444"/>
                    <a:pt x="509408" y="603806"/>
                  </a:cubicBezTo>
                  <a:cubicBezTo>
                    <a:pt x="512030" y="600167"/>
                    <a:pt x="512744" y="595490"/>
                    <a:pt x="511326" y="591235"/>
                  </a:cubicBezTo>
                  <a:lnTo>
                    <a:pt x="320369" y="18365"/>
                  </a:lnTo>
                  <a:cubicBezTo>
                    <a:pt x="316713" y="7398"/>
                    <a:pt x="306449" y="0"/>
                    <a:pt x="2948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921735" y="2575091"/>
            <a:ext cx="9199620" cy="2104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324"/>
              </a:lnSpc>
            </a:pPr>
            <a:r>
              <a:rPr lang="en-US" sz="11660">
                <a:solidFill>
                  <a:srgbClr val="014A5D"/>
                </a:solidFill>
                <a:ea typeface="Poppins Ultra-Bold"/>
              </a:rPr>
              <a:t>校園資訊安全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86286" y="5910812"/>
            <a:ext cx="8397167" cy="711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90"/>
              </a:lnSpc>
            </a:pPr>
            <a:r>
              <a:rPr lang="en-US" sz="4135">
                <a:solidFill>
                  <a:srgbClr val="000000"/>
                </a:solidFill>
                <a:ea typeface="Kollektif"/>
              </a:rPr>
              <a:t>資安組：陳文凱老師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-1593726" y="8456091"/>
            <a:ext cx="8605432" cy="850517"/>
            <a:chOff x="0" y="0"/>
            <a:chExt cx="6167864" cy="6096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2186" y="0"/>
              <a:ext cx="6163492" cy="609600"/>
            </a:xfrm>
            <a:custGeom>
              <a:avLst/>
              <a:gdLst/>
              <a:ahLst/>
              <a:cxnLst/>
              <a:rect r="r" b="b" t="t" l="l"/>
              <a:pathLst>
                <a:path h="609600" w="6163492">
                  <a:moveTo>
                    <a:pt x="5953482" y="0"/>
                  </a:moveTo>
                  <a:lnTo>
                    <a:pt x="6811" y="0"/>
                  </a:lnTo>
                  <a:cubicBezTo>
                    <a:pt x="4726" y="0"/>
                    <a:pt x="2769" y="1002"/>
                    <a:pt x="1550" y="2693"/>
                  </a:cubicBezTo>
                  <a:cubicBezTo>
                    <a:pt x="331" y="4384"/>
                    <a:pt x="0" y="6557"/>
                    <a:pt x="659" y="8535"/>
                  </a:cubicBezTo>
                  <a:lnTo>
                    <a:pt x="198169" y="601065"/>
                  </a:lnTo>
                  <a:cubicBezTo>
                    <a:pt x="199868" y="606162"/>
                    <a:pt x="204638" y="609600"/>
                    <a:pt x="210011" y="609600"/>
                  </a:cubicBezTo>
                  <a:lnTo>
                    <a:pt x="6156682" y="609600"/>
                  </a:lnTo>
                  <a:cubicBezTo>
                    <a:pt x="6158766" y="609600"/>
                    <a:pt x="6160723" y="608598"/>
                    <a:pt x="6161942" y="606907"/>
                  </a:cubicBezTo>
                  <a:cubicBezTo>
                    <a:pt x="6163161" y="605216"/>
                    <a:pt x="6163492" y="603043"/>
                    <a:pt x="6162833" y="601065"/>
                  </a:cubicBezTo>
                  <a:lnTo>
                    <a:pt x="5965323" y="8535"/>
                  </a:lnTo>
                  <a:cubicBezTo>
                    <a:pt x="5963624" y="3438"/>
                    <a:pt x="5958854" y="0"/>
                    <a:pt x="5953482" y="0"/>
                  </a:cubicBezTo>
                  <a:close/>
                </a:path>
              </a:pathLst>
            </a:custGeom>
            <a:solidFill>
              <a:srgbClr val="014A5D"/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6" id="26"/>
          <p:cNvSpPr/>
          <p:nvPr/>
        </p:nvSpPr>
        <p:spPr>
          <a:xfrm>
            <a:off x="1186286" y="6641069"/>
            <a:ext cx="7056825" cy="0"/>
          </a:xfrm>
          <a:prstGeom prst="line">
            <a:avLst/>
          </a:prstGeom>
          <a:ln cap="flat" w="38100">
            <a:solidFill>
              <a:srgbClr val="014A5D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01944" y="1311227"/>
            <a:ext cx="15829175" cy="1714634"/>
            <a:chOff x="0" y="0"/>
            <a:chExt cx="5627712" cy="609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782" y="0"/>
              <a:ext cx="5624147" cy="609600"/>
            </a:xfrm>
            <a:custGeom>
              <a:avLst/>
              <a:gdLst/>
              <a:ahLst/>
              <a:cxnLst/>
              <a:rect r="r" b="b" t="t" l="l"/>
              <a:pathLst>
                <a:path h="609600" w="5624147">
                  <a:moveTo>
                    <a:pt x="5415394" y="0"/>
                  </a:moveTo>
                  <a:lnTo>
                    <a:pt x="5554" y="0"/>
                  </a:lnTo>
                  <a:cubicBezTo>
                    <a:pt x="3855" y="0"/>
                    <a:pt x="2259" y="817"/>
                    <a:pt x="1265" y="2196"/>
                  </a:cubicBezTo>
                  <a:cubicBezTo>
                    <a:pt x="271" y="3575"/>
                    <a:pt x="0" y="5347"/>
                    <a:pt x="538" y="6960"/>
                  </a:cubicBezTo>
                  <a:lnTo>
                    <a:pt x="199098" y="602640"/>
                  </a:lnTo>
                  <a:cubicBezTo>
                    <a:pt x="200484" y="606796"/>
                    <a:pt x="204373" y="609600"/>
                    <a:pt x="208754" y="609600"/>
                  </a:cubicBezTo>
                  <a:lnTo>
                    <a:pt x="5618594" y="609600"/>
                  </a:lnTo>
                  <a:cubicBezTo>
                    <a:pt x="5620293" y="609600"/>
                    <a:pt x="5621889" y="608783"/>
                    <a:pt x="5622883" y="607404"/>
                  </a:cubicBezTo>
                  <a:cubicBezTo>
                    <a:pt x="5623877" y="606025"/>
                    <a:pt x="5624147" y="604253"/>
                    <a:pt x="5623610" y="602640"/>
                  </a:cubicBezTo>
                  <a:lnTo>
                    <a:pt x="5425050" y="6960"/>
                  </a:lnTo>
                  <a:cubicBezTo>
                    <a:pt x="5423664" y="2804"/>
                    <a:pt x="5419775" y="0"/>
                    <a:pt x="54153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14A5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832294" y="1028700"/>
            <a:ext cx="10870245" cy="1502449"/>
            <a:chOff x="0" y="0"/>
            <a:chExt cx="4410468" cy="609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2596" y="0"/>
              <a:ext cx="4405277" cy="609600"/>
            </a:xfrm>
            <a:custGeom>
              <a:avLst/>
              <a:gdLst/>
              <a:ahLst/>
              <a:cxnLst/>
              <a:rect r="r" b="b" t="t" l="l"/>
              <a:pathLst>
                <a:path h="609600" w="4405277">
                  <a:moveTo>
                    <a:pt x="211287" y="0"/>
                  </a:moveTo>
                  <a:lnTo>
                    <a:pt x="4397189" y="0"/>
                  </a:lnTo>
                  <a:cubicBezTo>
                    <a:pt x="4399664" y="0"/>
                    <a:pt x="4401989" y="1190"/>
                    <a:pt x="4403436" y="3198"/>
                  </a:cubicBezTo>
                  <a:cubicBezTo>
                    <a:pt x="4404883" y="5206"/>
                    <a:pt x="4405277" y="7787"/>
                    <a:pt x="4404494" y="10135"/>
                  </a:cubicBezTo>
                  <a:lnTo>
                    <a:pt x="4208051" y="599465"/>
                  </a:lnTo>
                  <a:cubicBezTo>
                    <a:pt x="4206033" y="605518"/>
                    <a:pt x="4200369" y="609600"/>
                    <a:pt x="4193989" y="609600"/>
                  </a:cubicBezTo>
                  <a:lnTo>
                    <a:pt x="8087" y="609600"/>
                  </a:lnTo>
                  <a:cubicBezTo>
                    <a:pt x="5612" y="609600"/>
                    <a:pt x="3288" y="608410"/>
                    <a:pt x="1841" y="606402"/>
                  </a:cubicBezTo>
                  <a:cubicBezTo>
                    <a:pt x="393" y="604394"/>
                    <a:pt x="0" y="601813"/>
                    <a:pt x="782" y="599465"/>
                  </a:cubicBezTo>
                  <a:lnTo>
                    <a:pt x="197226" y="10135"/>
                  </a:lnTo>
                  <a:cubicBezTo>
                    <a:pt x="199243" y="4082"/>
                    <a:pt x="204907" y="0"/>
                    <a:pt x="211287" y="0"/>
                  </a:cubicBezTo>
                  <a:close/>
                </a:path>
              </a:pathLst>
            </a:custGeom>
            <a:solidFill>
              <a:srgbClr val="014A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4405924" y="-594560"/>
            <a:ext cx="8811847" cy="5526207"/>
            <a:chOff x="0" y="0"/>
            <a:chExt cx="812800" cy="50973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509734"/>
            </a:xfrm>
            <a:custGeom>
              <a:avLst/>
              <a:gdLst/>
              <a:ahLst/>
              <a:cxnLst/>
              <a:rect r="r" b="b" t="t" l="l"/>
              <a:pathLst>
                <a:path h="509734" w="812800">
                  <a:moveTo>
                    <a:pt x="609600" y="0"/>
                  </a:moveTo>
                  <a:lnTo>
                    <a:pt x="0" y="0"/>
                  </a:lnTo>
                  <a:lnTo>
                    <a:pt x="203200" y="509734"/>
                  </a:lnTo>
                  <a:lnTo>
                    <a:pt x="812800" y="509734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14A5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805754" y="8644136"/>
            <a:ext cx="6217428" cy="5526207"/>
            <a:chOff x="0" y="0"/>
            <a:chExt cx="573492" cy="50973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362" y="0"/>
              <a:ext cx="562769" cy="509734"/>
            </a:xfrm>
            <a:custGeom>
              <a:avLst/>
              <a:gdLst/>
              <a:ahLst/>
              <a:cxnLst/>
              <a:rect r="r" b="b" t="t" l="l"/>
              <a:pathLst>
                <a:path h="509734" w="562769">
                  <a:moveTo>
                    <a:pt x="346252" y="0"/>
                  </a:moveTo>
                  <a:lnTo>
                    <a:pt x="13316" y="0"/>
                  </a:lnTo>
                  <a:cubicBezTo>
                    <a:pt x="9117" y="0"/>
                    <a:pt x="5191" y="2081"/>
                    <a:pt x="2835" y="5557"/>
                  </a:cubicBezTo>
                  <a:cubicBezTo>
                    <a:pt x="479" y="9032"/>
                    <a:pt x="0" y="13450"/>
                    <a:pt x="1554" y="17350"/>
                  </a:cubicBezTo>
                  <a:lnTo>
                    <a:pt x="190922" y="492384"/>
                  </a:lnTo>
                  <a:cubicBezTo>
                    <a:pt x="195098" y="502861"/>
                    <a:pt x="205238" y="509734"/>
                    <a:pt x="216516" y="509734"/>
                  </a:cubicBezTo>
                  <a:lnTo>
                    <a:pt x="549452" y="509734"/>
                  </a:lnTo>
                  <a:cubicBezTo>
                    <a:pt x="553651" y="509734"/>
                    <a:pt x="557577" y="507653"/>
                    <a:pt x="559933" y="504177"/>
                  </a:cubicBezTo>
                  <a:cubicBezTo>
                    <a:pt x="562289" y="500702"/>
                    <a:pt x="562768" y="496284"/>
                    <a:pt x="561214" y="492384"/>
                  </a:cubicBezTo>
                  <a:lnTo>
                    <a:pt x="371847" y="17350"/>
                  </a:lnTo>
                  <a:cubicBezTo>
                    <a:pt x="367670" y="6874"/>
                    <a:pt x="357531" y="0"/>
                    <a:pt x="346252" y="0"/>
                  </a:cubicBezTo>
                  <a:close/>
                </a:path>
              </a:pathLst>
            </a:custGeom>
            <a:solidFill>
              <a:srgbClr val="014A5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8483306" y="436045"/>
            <a:ext cx="14688141" cy="9211429"/>
            <a:chOff x="0" y="0"/>
            <a:chExt cx="812800" cy="50973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2270" y="0"/>
              <a:ext cx="808261" cy="509734"/>
            </a:xfrm>
            <a:custGeom>
              <a:avLst/>
              <a:gdLst/>
              <a:ahLst/>
              <a:cxnLst/>
              <a:rect r="r" b="b" t="t" l="l"/>
              <a:pathLst>
                <a:path h="509734" w="808261">
                  <a:moveTo>
                    <a:pt x="599424" y="0"/>
                  </a:moveTo>
                  <a:lnTo>
                    <a:pt x="5636" y="0"/>
                  </a:lnTo>
                  <a:cubicBezTo>
                    <a:pt x="3859" y="0"/>
                    <a:pt x="2197" y="881"/>
                    <a:pt x="1200" y="2352"/>
                  </a:cubicBezTo>
                  <a:cubicBezTo>
                    <a:pt x="203" y="3823"/>
                    <a:pt x="0" y="5693"/>
                    <a:pt x="658" y="7344"/>
                  </a:cubicBezTo>
                  <a:lnTo>
                    <a:pt x="198002" y="502390"/>
                  </a:lnTo>
                  <a:cubicBezTo>
                    <a:pt x="199770" y="506825"/>
                    <a:pt x="204062" y="509734"/>
                    <a:pt x="208836" y="509734"/>
                  </a:cubicBezTo>
                  <a:lnTo>
                    <a:pt x="802624" y="509734"/>
                  </a:lnTo>
                  <a:cubicBezTo>
                    <a:pt x="804401" y="509734"/>
                    <a:pt x="806063" y="508853"/>
                    <a:pt x="807060" y="507382"/>
                  </a:cubicBezTo>
                  <a:cubicBezTo>
                    <a:pt x="808057" y="505911"/>
                    <a:pt x="808260" y="504041"/>
                    <a:pt x="807602" y="502390"/>
                  </a:cubicBezTo>
                  <a:lnTo>
                    <a:pt x="610258" y="7344"/>
                  </a:lnTo>
                  <a:cubicBezTo>
                    <a:pt x="608490" y="2910"/>
                    <a:pt x="604198" y="0"/>
                    <a:pt x="599424" y="0"/>
                  </a:cubicBezTo>
                  <a:close/>
                </a:path>
              </a:pathLst>
            </a:custGeom>
            <a:solidFill>
              <a:srgbClr val="014A5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-2467296" y="926960"/>
            <a:ext cx="8229600" cy="8229600"/>
            <a:chOff x="0" y="0"/>
            <a:chExt cx="37861075" cy="3786107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7861112" cy="37861112"/>
            </a:xfrm>
            <a:custGeom>
              <a:avLst/>
              <a:gdLst/>
              <a:ahLst/>
              <a:cxnLst/>
              <a:rect r="r" b="b" t="t" l="l"/>
              <a:pathLst>
                <a:path h="37861112" w="37861112">
                  <a:moveTo>
                    <a:pt x="0" y="0"/>
                  </a:moveTo>
                  <a:lnTo>
                    <a:pt x="0" y="37861112"/>
                  </a:lnTo>
                  <a:lnTo>
                    <a:pt x="37861112" y="37861112"/>
                  </a:lnTo>
                  <a:lnTo>
                    <a:pt x="37861112" y="37860985"/>
                  </a:lnTo>
                  <a:lnTo>
                    <a:pt x="22806913" y="0"/>
                  </a:lnTo>
                  <a:close/>
                </a:path>
              </a:pathLst>
            </a:custGeom>
            <a:blipFill>
              <a:blip r:embed="rId2"/>
              <a:stretch>
                <a:fillRect l="-32573" t="-5066" r="-24976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4122526" y="-606731"/>
            <a:ext cx="4603949" cy="3067381"/>
          </a:xfrm>
          <a:custGeom>
            <a:avLst/>
            <a:gdLst/>
            <a:ahLst/>
            <a:cxnLst/>
            <a:rect r="r" b="b" t="t" l="l"/>
            <a:pathLst>
              <a:path h="3067381" w="4603949">
                <a:moveTo>
                  <a:pt x="0" y="0"/>
                </a:moveTo>
                <a:lnTo>
                  <a:pt x="4603949" y="0"/>
                </a:lnTo>
                <a:lnTo>
                  <a:pt x="4603949" y="3067381"/>
                </a:lnTo>
                <a:lnTo>
                  <a:pt x="0" y="3067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601320" y="1214774"/>
            <a:ext cx="665798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899"/>
              </a:lnSpc>
            </a:pPr>
            <a:r>
              <a:rPr lang="en-US" sz="5999">
                <a:solidFill>
                  <a:srgbClr val="FFFFFF"/>
                </a:solidFill>
                <a:ea typeface="Kollektif Bold"/>
              </a:rPr>
              <a:t>大陸資通設備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204835" y="3242811"/>
            <a:ext cx="11691439" cy="6793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36304" indent="-518152" lvl="1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ea typeface="Canva Sans Bold"/>
              </a:rPr>
              <a:t>公務用之資通訊產品不得使用大陸廠牌，且不得安裝非公務用軟體。</a:t>
            </a:r>
          </a:p>
          <a:p>
            <a:pPr>
              <a:lnSpc>
                <a:spcPts val="6719"/>
              </a:lnSpc>
            </a:pPr>
          </a:p>
          <a:p>
            <a:pPr marL="1036304" indent="-518152" lvl="1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ea typeface="Canva Sans Bold"/>
              </a:rPr>
              <a:t>個人資通訊設備不得處理公務事務，亦不得與公務環境介接。</a:t>
            </a:r>
          </a:p>
          <a:p>
            <a:pPr>
              <a:lnSpc>
                <a:spcPts val="6719"/>
              </a:lnSpc>
            </a:pPr>
          </a:p>
          <a:p>
            <a:pPr marL="1036304" indent="-518152" lvl="1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ea typeface="Canva Sans Bold"/>
              </a:rPr>
              <a:t>已使用或採購之大陸廠牌資通訊產品應列冊管理，且不得與公務環境介接。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01944" y="1311227"/>
            <a:ext cx="15829175" cy="1714634"/>
            <a:chOff x="0" y="0"/>
            <a:chExt cx="5627712" cy="609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782" y="0"/>
              <a:ext cx="5624147" cy="609600"/>
            </a:xfrm>
            <a:custGeom>
              <a:avLst/>
              <a:gdLst/>
              <a:ahLst/>
              <a:cxnLst/>
              <a:rect r="r" b="b" t="t" l="l"/>
              <a:pathLst>
                <a:path h="609600" w="5624147">
                  <a:moveTo>
                    <a:pt x="5415394" y="0"/>
                  </a:moveTo>
                  <a:lnTo>
                    <a:pt x="5554" y="0"/>
                  </a:lnTo>
                  <a:cubicBezTo>
                    <a:pt x="3855" y="0"/>
                    <a:pt x="2259" y="817"/>
                    <a:pt x="1265" y="2196"/>
                  </a:cubicBezTo>
                  <a:cubicBezTo>
                    <a:pt x="271" y="3575"/>
                    <a:pt x="0" y="5347"/>
                    <a:pt x="538" y="6960"/>
                  </a:cubicBezTo>
                  <a:lnTo>
                    <a:pt x="199098" y="602640"/>
                  </a:lnTo>
                  <a:cubicBezTo>
                    <a:pt x="200484" y="606796"/>
                    <a:pt x="204373" y="609600"/>
                    <a:pt x="208754" y="609600"/>
                  </a:cubicBezTo>
                  <a:lnTo>
                    <a:pt x="5618594" y="609600"/>
                  </a:lnTo>
                  <a:cubicBezTo>
                    <a:pt x="5620293" y="609600"/>
                    <a:pt x="5621889" y="608783"/>
                    <a:pt x="5622883" y="607404"/>
                  </a:cubicBezTo>
                  <a:cubicBezTo>
                    <a:pt x="5623877" y="606025"/>
                    <a:pt x="5624147" y="604253"/>
                    <a:pt x="5623610" y="602640"/>
                  </a:cubicBezTo>
                  <a:lnTo>
                    <a:pt x="5425050" y="6960"/>
                  </a:lnTo>
                  <a:cubicBezTo>
                    <a:pt x="5423664" y="2804"/>
                    <a:pt x="5419775" y="0"/>
                    <a:pt x="54153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14A5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832294" y="1028700"/>
            <a:ext cx="10870245" cy="1502449"/>
            <a:chOff x="0" y="0"/>
            <a:chExt cx="4410468" cy="609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2596" y="0"/>
              <a:ext cx="4405277" cy="609600"/>
            </a:xfrm>
            <a:custGeom>
              <a:avLst/>
              <a:gdLst/>
              <a:ahLst/>
              <a:cxnLst/>
              <a:rect r="r" b="b" t="t" l="l"/>
              <a:pathLst>
                <a:path h="609600" w="4405277">
                  <a:moveTo>
                    <a:pt x="211287" y="0"/>
                  </a:moveTo>
                  <a:lnTo>
                    <a:pt x="4397189" y="0"/>
                  </a:lnTo>
                  <a:cubicBezTo>
                    <a:pt x="4399664" y="0"/>
                    <a:pt x="4401989" y="1190"/>
                    <a:pt x="4403436" y="3198"/>
                  </a:cubicBezTo>
                  <a:cubicBezTo>
                    <a:pt x="4404883" y="5206"/>
                    <a:pt x="4405277" y="7787"/>
                    <a:pt x="4404494" y="10135"/>
                  </a:cubicBezTo>
                  <a:lnTo>
                    <a:pt x="4208051" y="599465"/>
                  </a:lnTo>
                  <a:cubicBezTo>
                    <a:pt x="4206033" y="605518"/>
                    <a:pt x="4200369" y="609600"/>
                    <a:pt x="4193989" y="609600"/>
                  </a:cubicBezTo>
                  <a:lnTo>
                    <a:pt x="8087" y="609600"/>
                  </a:lnTo>
                  <a:cubicBezTo>
                    <a:pt x="5612" y="609600"/>
                    <a:pt x="3288" y="608410"/>
                    <a:pt x="1841" y="606402"/>
                  </a:cubicBezTo>
                  <a:cubicBezTo>
                    <a:pt x="393" y="604394"/>
                    <a:pt x="0" y="601813"/>
                    <a:pt x="782" y="599465"/>
                  </a:cubicBezTo>
                  <a:lnTo>
                    <a:pt x="197226" y="10135"/>
                  </a:lnTo>
                  <a:cubicBezTo>
                    <a:pt x="199243" y="4082"/>
                    <a:pt x="204907" y="0"/>
                    <a:pt x="211287" y="0"/>
                  </a:cubicBezTo>
                  <a:close/>
                </a:path>
              </a:pathLst>
            </a:custGeom>
            <a:solidFill>
              <a:srgbClr val="014A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4405924" y="-594560"/>
            <a:ext cx="8811847" cy="5526207"/>
            <a:chOff x="0" y="0"/>
            <a:chExt cx="812800" cy="50973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509734"/>
            </a:xfrm>
            <a:custGeom>
              <a:avLst/>
              <a:gdLst/>
              <a:ahLst/>
              <a:cxnLst/>
              <a:rect r="r" b="b" t="t" l="l"/>
              <a:pathLst>
                <a:path h="509734" w="812800">
                  <a:moveTo>
                    <a:pt x="609600" y="0"/>
                  </a:moveTo>
                  <a:lnTo>
                    <a:pt x="0" y="0"/>
                  </a:lnTo>
                  <a:lnTo>
                    <a:pt x="203200" y="509734"/>
                  </a:lnTo>
                  <a:lnTo>
                    <a:pt x="812800" y="509734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14A5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805754" y="8644136"/>
            <a:ext cx="6217428" cy="5526207"/>
            <a:chOff x="0" y="0"/>
            <a:chExt cx="573492" cy="50973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362" y="0"/>
              <a:ext cx="562769" cy="509734"/>
            </a:xfrm>
            <a:custGeom>
              <a:avLst/>
              <a:gdLst/>
              <a:ahLst/>
              <a:cxnLst/>
              <a:rect r="r" b="b" t="t" l="l"/>
              <a:pathLst>
                <a:path h="509734" w="562769">
                  <a:moveTo>
                    <a:pt x="346252" y="0"/>
                  </a:moveTo>
                  <a:lnTo>
                    <a:pt x="13316" y="0"/>
                  </a:lnTo>
                  <a:cubicBezTo>
                    <a:pt x="9117" y="0"/>
                    <a:pt x="5191" y="2081"/>
                    <a:pt x="2835" y="5557"/>
                  </a:cubicBezTo>
                  <a:cubicBezTo>
                    <a:pt x="479" y="9032"/>
                    <a:pt x="0" y="13450"/>
                    <a:pt x="1554" y="17350"/>
                  </a:cubicBezTo>
                  <a:lnTo>
                    <a:pt x="190922" y="492384"/>
                  </a:lnTo>
                  <a:cubicBezTo>
                    <a:pt x="195098" y="502861"/>
                    <a:pt x="205238" y="509734"/>
                    <a:pt x="216516" y="509734"/>
                  </a:cubicBezTo>
                  <a:lnTo>
                    <a:pt x="549452" y="509734"/>
                  </a:lnTo>
                  <a:cubicBezTo>
                    <a:pt x="553651" y="509734"/>
                    <a:pt x="557577" y="507653"/>
                    <a:pt x="559933" y="504177"/>
                  </a:cubicBezTo>
                  <a:cubicBezTo>
                    <a:pt x="562289" y="500702"/>
                    <a:pt x="562768" y="496284"/>
                    <a:pt x="561214" y="492384"/>
                  </a:cubicBezTo>
                  <a:lnTo>
                    <a:pt x="371847" y="17350"/>
                  </a:lnTo>
                  <a:cubicBezTo>
                    <a:pt x="367670" y="6874"/>
                    <a:pt x="357531" y="0"/>
                    <a:pt x="346252" y="0"/>
                  </a:cubicBezTo>
                  <a:close/>
                </a:path>
              </a:pathLst>
            </a:custGeom>
            <a:solidFill>
              <a:srgbClr val="014A5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8483306" y="436045"/>
            <a:ext cx="14688141" cy="9211429"/>
            <a:chOff x="0" y="0"/>
            <a:chExt cx="812800" cy="50973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2270" y="0"/>
              <a:ext cx="808261" cy="509734"/>
            </a:xfrm>
            <a:custGeom>
              <a:avLst/>
              <a:gdLst/>
              <a:ahLst/>
              <a:cxnLst/>
              <a:rect r="r" b="b" t="t" l="l"/>
              <a:pathLst>
                <a:path h="509734" w="808261">
                  <a:moveTo>
                    <a:pt x="599424" y="0"/>
                  </a:moveTo>
                  <a:lnTo>
                    <a:pt x="5636" y="0"/>
                  </a:lnTo>
                  <a:cubicBezTo>
                    <a:pt x="3859" y="0"/>
                    <a:pt x="2197" y="881"/>
                    <a:pt x="1200" y="2352"/>
                  </a:cubicBezTo>
                  <a:cubicBezTo>
                    <a:pt x="203" y="3823"/>
                    <a:pt x="0" y="5693"/>
                    <a:pt x="658" y="7344"/>
                  </a:cubicBezTo>
                  <a:lnTo>
                    <a:pt x="198002" y="502390"/>
                  </a:lnTo>
                  <a:cubicBezTo>
                    <a:pt x="199770" y="506825"/>
                    <a:pt x="204062" y="509734"/>
                    <a:pt x="208836" y="509734"/>
                  </a:cubicBezTo>
                  <a:lnTo>
                    <a:pt x="802624" y="509734"/>
                  </a:lnTo>
                  <a:cubicBezTo>
                    <a:pt x="804401" y="509734"/>
                    <a:pt x="806063" y="508853"/>
                    <a:pt x="807060" y="507382"/>
                  </a:cubicBezTo>
                  <a:cubicBezTo>
                    <a:pt x="808057" y="505911"/>
                    <a:pt x="808260" y="504041"/>
                    <a:pt x="807602" y="502390"/>
                  </a:cubicBezTo>
                  <a:lnTo>
                    <a:pt x="610258" y="7344"/>
                  </a:lnTo>
                  <a:cubicBezTo>
                    <a:pt x="608490" y="2910"/>
                    <a:pt x="604198" y="0"/>
                    <a:pt x="599424" y="0"/>
                  </a:cubicBezTo>
                  <a:close/>
                </a:path>
              </a:pathLst>
            </a:custGeom>
            <a:solidFill>
              <a:srgbClr val="014A5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-2467296" y="926960"/>
            <a:ext cx="8229600" cy="8229600"/>
            <a:chOff x="0" y="0"/>
            <a:chExt cx="37861075" cy="3786107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7861112" cy="37861112"/>
            </a:xfrm>
            <a:custGeom>
              <a:avLst/>
              <a:gdLst/>
              <a:ahLst/>
              <a:cxnLst/>
              <a:rect r="r" b="b" t="t" l="l"/>
              <a:pathLst>
                <a:path h="37861112" w="37861112">
                  <a:moveTo>
                    <a:pt x="0" y="0"/>
                  </a:moveTo>
                  <a:lnTo>
                    <a:pt x="0" y="37861112"/>
                  </a:lnTo>
                  <a:lnTo>
                    <a:pt x="37861112" y="37861112"/>
                  </a:lnTo>
                  <a:lnTo>
                    <a:pt x="37861112" y="37860985"/>
                  </a:lnTo>
                  <a:lnTo>
                    <a:pt x="22806913" y="0"/>
                  </a:lnTo>
                  <a:close/>
                </a:path>
              </a:pathLst>
            </a:custGeom>
            <a:blipFill>
              <a:blip r:embed="rId2"/>
              <a:stretch>
                <a:fillRect l="-32573" t="-5066" r="-24976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6020934" y="4107829"/>
            <a:ext cx="11875764" cy="5539645"/>
          </a:xfrm>
          <a:custGeom>
            <a:avLst/>
            <a:gdLst/>
            <a:ahLst/>
            <a:cxnLst/>
            <a:rect r="r" b="b" t="t" l="l"/>
            <a:pathLst>
              <a:path h="5539645" w="11875764">
                <a:moveTo>
                  <a:pt x="0" y="0"/>
                </a:moveTo>
                <a:lnTo>
                  <a:pt x="11875763" y="0"/>
                </a:lnTo>
                <a:lnTo>
                  <a:pt x="11875763" y="5539645"/>
                </a:lnTo>
                <a:lnTo>
                  <a:pt x="0" y="55396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601320" y="1214774"/>
            <a:ext cx="665798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899"/>
              </a:lnSpc>
            </a:pPr>
            <a:r>
              <a:rPr lang="en-US" sz="5999">
                <a:solidFill>
                  <a:srgbClr val="FFFFFF"/>
                </a:solidFill>
                <a:latin typeface="Kollektif Bold"/>
              </a:rPr>
              <a:t>AI資安規範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571585" y="3008319"/>
            <a:ext cx="10024021" cy="708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u="sng">
                <a:solidFill>
                  <a:srgbClr val="000000"/>
                </a:solidFill>
                <a:ea typeface="Canva Sans Bold"/>
                <a:hlinkClick r:id="rId4" tooltip="https://www.nstc.gov.tw/nstc/attachments/30c73a41-c2a0-4af2-971a-c1902654d627"/>
              </a:rPr>
              <a:t>行政院及所屬機關(構)使用生成式AI參考指引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01944" y="1311227"/>
            <a:ext cx="15829175" cy="1714634"/>
            <a:chOff x="0" y="0"/>
            <a:chExt cx="5627712" cy="609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782" y="0"/>
              <a:ext cx="5624147" cy="609600"/>
            </a:xfrm>
            <a:custGeom>
              <a:avLst/>
              <a:gdLst/>
              <a:ahLst/>
              <a:cxnLst/>
              <a:rect r="r" b="b" t="t" l="l"/>
              <a:pathLst>
                <a:path h="609600" w="5624147">
                  <a:moveTo>
                    <a:pt x="5415394" y="0"/>
                  </a:moveTo>
                  <a:lnTo>
                    <a:pt x="5554" y="0"/>
                  </a:lnTo>
                  <a:cubicBezTo>
                    <a:pt x="3855" y="0"/>
                    <a:pt x="2259" y="817"/>
                    <a:pt x="1265" y="2196"/>
                  </a:cubicBezTo>
                  <a:cubicBezTo>
                    <a:pt x="271" y="3575"/>
                    <a:pt x="0" y="5347"/>
                    <a:pt x="538" y="6960"/>
                  </a:cubicBezTo>
                  <a:lnTo>
                    <a:pt x="199098" y="602640"/>
                  </a:lnTo>
                  <a:cubicBezTo>
                    <a:pt x="200484" y="606796"/>
                    <a:pt x="204373" y="609600"/>
                    <a:pt x="208754" y="609600"/>
                  </a:cubicBezTo>
                  <a:lnTo>
                    <a:pt x="5618594" y="609600"/>
                  </a:lnTo>
                  <a:cubicBezTo>
                    <a:pt x="5620293" y="609600"/>
                    <a:pt x="5621889" y="608783"/>
                    <a:pt x="5622883" y="607404"/>
                  </a:cubicBezTo>
                  <a:cubicBezTo>
                    <a:pt x="5623877" y="606025"/>
                    <a:pt x="5624147" y="604253"/>
                    <a:pt x="5623610" y="602640"/>
                  </a:cubicBezTo>
                  <a:lnTo>
                    <a:pt x="5425050" y="6960"/>
                  </a:lnTo>
                  <a:cubicBezTo>
                    <a:pt x="5423664" y="2804"/>
                    <a:pt x="5419775" y="0"/>
                    <a:pt x="54153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14A5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832294" y="1028700"/>
            <a:ext cx="10870245" cy="1502449"/>
            <a:chOff x="0" y="0"/>
            <a:chExt cx="4410468" cy="609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2596" y="0"/>
              <a:ext cx="4405277" cy="609600"/>
            </a:xfrm>
            <a:custGeom>
              <a:avLst/>
              <a:gdLst/>
              <a:ahLst/>
              <a:cxnLst/>
              <a:rect r="r" b="b" t="t" l="l"/>
              <a:pathLst>
                <a:path h="609600" w="4405277">
                  <a:moveTo>
                    <a:pt x="211287" y="0"/>
                  </a:moveTo>
                  <a:lnTo>
                    <a:pt x="4397189" y="0"/>
                  </a:lnTo>
                  <a:cubicBezTo>
                    <a:pt x="4399664" y="0"/>
                    <a:pt x="4401989" y="1190"/>
                    <a:pt x="4403436" y="3198"/>
                  </a:cubicBezTo>
                  <a:cubicBezTo>
                    <a:pt x="4404883" y="5206"/>
                    <a:pt x="4405277" y="7787"/>
                    <a:pt x="4404494" y="10135"/>
                  </a:cubicBezTo>
                  <a:lnTo>
                    <a:pt x="4208051" y="599465"/>
                  </a:lnTo>
                  <a:cubicBezTo>
                    <a:pt x="4206033" y="605518"/>
                    <a:pt x="4200369" y="609600"/>
                    <a:pt x="4193989" y="609600"/>
                  </a:cubicBezTo>
                  <a:lnTo>
                    <a:pt x="8087" y="609600"/>
                  </a:lnTo>
                  <a:cubicBezTo>
                    <a:pt x="5612" y="609600"/>
                    <a:pt x="3288" y="608410"/>
                    <a:pt x="1841" y="606402"/>
                  </a:cubicBezTo>
                  <a:cubicBezTo>
                    <a:pt x="393" y="604394"/>
                    <a:pt x="0" y="601813"/>
                    <a:pt x="782" y="599465"/>
                  </a:cubicBezTo>
                  <a:lnTo>
                    <a:pt x="197226" y="10135"/>
                  </a:lnTo>
                  <a:cubicBezTo>
                    <a:pt x="199243" y="4082"/>
                    <a:pt x="204907" y="0"/>
                    <a:pt x="211287" y="0"/>
                  </a:cubicBezTo>
                  <a:close/>
                </a:path>
              </a:pathLst>
            </a:custGeom>
            <a:solidFill>
              <a:srgbClr val="014A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4405924" y="-594560"/>
            <a:ext cx="8811847" cy="5526207"/>
            <a:chOff x="0" y="0"/>
            <a:chExt cx="812800" cy="50973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509734"/>
            </a:xfrm>
            <a:custGeom>
              <a:avLst/>
              <a:gdLst/>
              <a:ahLst/>
              <a:cxnLst/>
              <a:rect r="r" b="b" t="t" l="l"/>
              <a:pathLst>
                <a:path h="509734" w="812800">
                  <a:moveTo>
                    <a:pt x="609600" y="0"/>
                  </a:moveTo>
                  <a:lnTo>
                    <a:pt x="0" y="0"/>
                  </a:lnTo>
                  <a:lnTo>
                    <a:pt x="203200" y="509734"/>
                  </a:lnTo>
                  <a:lnTo>
                    <a:pt x="812800" y="509734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14A5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805754" y="8644136"/>
            <a:ext cx="6217428" cy="5526207"/>
            <a:chOff x="0" y="0"/>
            <a:chExt cx="573492" cy="50973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362" y="0"/>
              <a:ext cx="562769" cy="509734"/>
            </a:xfrm>
            <a:custGeom>
              <a:avLst/>
              <a:gdLst/>
              <a:ahLst/>
              <a:cxnLst/>
              <a:rect r="r" b="b" t="t" l="l"/>
              <a:pathLst>
                <a:path h="509734" w="562769">
                  <a:moveTo>
                    <a:pt x="346252" y="0"/>
                  </a:moveTo>
                  <a:lnTo>
                    <a:pt x="13316" y="0"/>
                  </a:lnTo>
                  <a:cubicBezTo>
                    <a:pt x="9117" y="0"/>
                    <a:pt x="5191" y="2081"/>
                    <a:pt x="2835" y="5557"/>
                  </a:cubicBezTo>
                  <a:cubicBezTo>
                    <a:pt x="479" y="9032"/>
                    <a:pt x="0" y="13450"/>
                    <a:pt x="1554" y="17350"/>
                  </a:cubicBezTo>
                  <a:lnTo>
                    <a:pt x="190922" y="492384"/>
                  </a:lnTo>
                  <a:cubicBezTo>
                    <a:pt x="195098" y="502861"/>
                    <a:pt x="205238" y="509734"/>
                    <a:pt x="216516" y="509734"/>
                  </a:cubicBezTo>
                  <a:lnTo>
                    <a:pt x="549452" y="509734"/>
                  </a:lnTo>
                  <a:cubicBezTo>
                    <a:pt x="553651" y="509734"/>
                    <a:pt x="557577" y="507653"/>
                    <a:pt x="559933" y="504177"/>
                  </a:cubicBezTo>
                  <a:cubicBezTo>
                    <a:pt x="562289" y="500702"/>
                    <a:pt x="562768" y="496284"/>
                    <a:pt x="561214" y="492384"/>
                  </a:cubicBezTo>
                  <a:lnTo>
                    <a:pt x="371847" y="17350"/>
                  </a:lnTo>
                  <a:cubicBezTo>
                    <a:pt x="367670" y="6874"/>
                    <a:pt x="357531" y="0"/>
                    <a:pt x="346252" y="0"/>
                  </a:cubicBezTo>
                  <a:close/>
                </a:path>
              </a:pathLst>
            </a:custGeom>
            <a:solidFill>
              <a:srgbClr val="014A5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8483306" y="436045"/>
            <a:ext cx="14688141" cy="9211429"/>
            <a:chOff x="0" y="0"/>
            <a:chExt cx="812800" cy="50973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2270" y="0"/>
              <a:ext cx="808261" cy="509734"/>
            </a:xfrm>
            <a:custGeom>
              <a:avLst/>
              <a:gdLst/>
              <a:ahLst/>
              <a:cxnLst/>
              <a:rect r="r" b="b" t="t" l="l"/>
              <a:pathLst>
                <a:path h="509734" w="808261">
                  <a:moveTo>
                    <a:pt x="599424" y="0"/>
                  </a:moveTo>
                  <a:lnTo>
                    <a:pt x="5636" y="0"/>
                  </a:lnTo>
                  <a:cubicBezTo>
                    <a:pt x="3859" y="0"/>
                    <a:pt x="2197" y="881"/>
                    <a:pt x="1200" y="2352"/>
                  </a:cubicBezTo>
                  <a:cubicBezTo>
                    <a:pt x="203" y="3823"/>
                    <a:pt x="0" y="5693"/>
                    <a:pt x="658" y="7344"/>
                  </a:cubicBezTo>
                  <a:lnTo>
                    <a:pt x="198002" y="502390"/>
                  </a:lnTo>
                  <a:cubicBezTo>
                    <a:pt x="199770" y="506825"/>
                    <a:pt x="204062" y="509734"/>
                    <a:pt x="208836" y="509734"/>
                  </a:cubicBezTo>
                  <a:lnTo>
                    <a:pt x="802624" y="509734"/>
                  </a:lnTo>
                  <a:cubicBezTo>
                    <a:pt x="804401" y="509734"/>
                    <a:pt x="806063" y="508853"/>
                    <a:pt x="807060" y="507382"/>
                  </a:cubicBezTo>
                  <a:cubicBezTo>
                    <a:pt x="808057" y="505911"/>
                    <a:pt x="808260" y="504041"/>
                    <a:pt x="807602" y="502390"/>
                  </a:cubicBezTo>
                  <a:lnTo>
                    <a:pt x="610258" y="7344"/>
                  </a:lnTo>
                  <a:cubicBezTo>
                    <a:pt x="608490" y="2910"/>
                    <a:pt x="604198" y="0"/>
                    <a:pt x="599424" y="0"/>
                  </a:cubicBezTo>
                  <a:close/>
                </a:path>
              </a:pathLst>
            </a:custGeom>
            <a:solidFill>
              <a:srgbClr val="014A5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-2467296" y="926960"/>
            <a:ext cx="8229600" cy="8229600"/>
            <a:chOff x="0" y="0"/>
            <a:chExt cx="37861075" cy="3786107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7861112" cy="37861112"/>
            </a:xfrm>
            <a:custGeom>
              <a:avLst/>
              <a:gdLst/>
              <a:ahLst/>
              <a:cxnLst/>
              <a:rect r="r" b="b" t="t" l="l"/>
              <a:pathLst>
                <a:path h="37861112" w="37861112">
                  <a:moveTo>
                    <a:pt x="0" y="0"/>
                  </a:moveTo>
                  <a:lnTo>
                    <a:pt x="0" y="37861112"/>
                  </a:lnTo>
                  <a:lnTo>
                    <a:pt x="37861112" y="37861112"/>
                  </a:lnTo>
                  <a:lnTo>
                    <a:pt x="37861112" y="37860985"/>
                  </a:lnTo>
                  <a:lnTo>
                    <a:pt x="22806913" y="0"/>
                  </a:lnTo>
                  <a:close/>
                </a:path>
              </a:pathLst>
            </a:custGeom>
            <a:blipFill>
              <a:blip r:embed="rId2"/>
              <a:stretch>
                <a:fillRect l="-32573" t="-5066" r="-24976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4319251" y="304569"/>
            <a:ext cx="3771167" cy="3550570"/>
          </a:xfrm>
          <a:custGeom>
            <a:avLst/>
            <a:gdLst/>
            <a:ahLst/>
            <a:cxnLst/>
            <a:rect r="r" b="b" t="t" l="l"/>
            <a:pathLst>
              <a:path h="3550570" w="3771167">
                <a:moveTo>
                  <a:pt x="0" y="0"/>
                </a:moveTo>
                <a:lnTo>
                  <a:pt x="3771168" y="0"/>
                </a:lnTo>
                <a:lnTo>
                  <a:pt x="3771168" y="3550570"/>
                </a:lnTo>
                <a:lnTo>
                  <a:pt x="0" y="35505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204835" y="4379014"/>
            <a:ext cx="10170006" cy="6322748"/>
          </a:xfrm>
          <a:custGeom>
            <a:avLst/>
            <a:gdLst/>
            <a:ahLst/>
            <a:cxnLst/>
            <a:rect r="r" b="b" t="t" l="l"/>
            <a:pathLst>
              <a:path h="6322748" w="10170006">
                <a:moveTo>
                  <a:pt x="0" y="0"/>
                </a:moveTo>
                <a:lnTo>
                  <a:pt x="10170006" y="0"/>
                </a:lnTo>
                <a:lnTo>
                  <a:pt x="10170006" y="6322747"/>
                </a:lnTo>
                <a:lnTo>
                  <a:pt x="0" y="6322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557" t="-39684" r="-28967" b="-26983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601320" y="1214774"/>
            <a:ext cx="665798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899"/>
              </a:lnSpc>
            </a:pPr>
            <a:r>
              <a:rPr lang="en-US" sz="5999">
                <a:solidFill>
                  <a:srgbClr val="FFFFFF"/>
                </a:solidFill>
                <a:ea typeface="Kollektif Bold"/>
              </a:rPr>
              <a:t>資安職能線上課程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920979" y="2683995"/>
            <a:ext cx="11055251" cy="2490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Canva Sans Bold"/>
              </a:rPr>
              <a:t>112學年度第1學期-資通安全通識教育訓練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ea typeface="Canva Sans Bold"/>
              </a:rPr>
              <a:t>愛課網-9/21開始受理修課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8023182" y="5601413"/>
            <a:ext cx="6744740" cy="2520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000000"/>
                </a:solidFill>
                <a:ea typeface="Canva Sans"/>
              </a:rPr>
              <a:t>依據資通安全責任等級D級之各機關應辦事項修正規定，</a:t>
            </a:r>
            <a:r>
              <a:rPr lang="en-US" sz="3555">
                <a:solidFill>
                  <a:srgbClr val="FF3131"/>
                </a:solidFill>
                <a:ea typeface="Canva Sans Bold"/>
              </a:rPr>
              <a:t>一般使用者及主管每人每年應接受3小時以上之</a:t>
            </a:r>
            <a:r>
              <a:rPr lang="en-US" sz="3555">
                <a:solidFill>
                  <a:srgbClr val="000000"/>
                </a:solidFill>
                <a:ea typeface="Canva Sans"/>
              </a:rPr>
              <a:t>資通安全通識教育訓練。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DAFu3yLCKA0</dc:identifier>
  <dcterms:modified xsi:type="dcterms:W3CDTF">2011-08-01T06:04:30Z</dcterms:modified>
  <cp:revision>1</cp:revision>
  <dc:title>資訊安全</dc:title>
</cp:coreProperties>
</file>