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1" r:id="rId5"/>
    <p:sldId id="264" r:id="rId6"/>
    <p:sldId id="265" r:id="rId7"/>
    <p:sldId id="268" r:id="rId8"/>
    <p:sldId id="269" r:id="rId9"/>
  </p:sldIdLst>
  <p:sldSz cx="11522075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56" y="-240"/>
      </p:cViewPr>
      <p:guideLst>
        <p:guide orient="horz" pos="2160"/>
        <p:guide pos="363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27D47-23A9-40D5-85BC-EE8C04DC9A76}" type="datetimeFigureOut">
              <a:rPr lang="zh-TW" altLang="en-US" smtClean="0"/>
              <a:t>2020/8/28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549275" y="685800"/>
            <a:ext cx="57594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7D01A-EE36-44D2-9B8E-8704216F19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6968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549275" y="685800"/>
            <a:ext cx="575945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54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549275" y="685800"/>
            <a:ext cx="575945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2018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549275" y="685800"/>
            <a:ext cx="575945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35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549275" y="685800"/>
            <a:ext cx="575945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221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549275" y="685800"/>
            <a:ext cx="575945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2172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549275" y="685800"/>
            <a:ext cx="575945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0189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549275" y="685800"/>
            <a:ext cx="575945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9451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549275" y="685800"/>
            <a:ext cx="575945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8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667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64157" y="2130428"/>
            <a:ext cx="9793764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28312" y="3886200"/>
            <a:ext cx="806545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82DB-82E3-4C9F-909B-2D9D8BE0F174}" type="datetimeFigureOut">
              <a:rPr lang="zh-TW" altLang="en-US" smtClean="0"/>
              <a:t>2020/8/28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FE29-B7CD-4870-8181-C1F87AEBA8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604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82DB-82E3-4C9F-909B-2D9D8BE0F174}" type="datetimeFigureOut">
              <a:rPr lang="zh-TW" altLang="en-US" smtClean="0"/>
              <a:t>2020/8/28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FE29-B7CD-4870-8181-C1F87AEBA8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065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353506" y="274641"/>
            <a:ext cx="2592467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76104" y="274641"/>
            <a:ext cx="7585366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82DB-82E3-4C9F-909B-2D9D8BE0F174}" type="datetimeFigureOut">
              <a:rPr lang="zh-TW" altLang="en-US" smtClean="0"/>
              <a:t>2020/8/28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FE29-B7CD-4870-8181-C1F87AEBA8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409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82DB-82E3-4C9F-909B-2D9D8BE0F174}" type="datetimeFigureOut">
              <a:rPr lang="zh-TW" altLang="en-US" smtClean="0"/>
              <a:t>2020/8/28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FE29-B7CD-4870-8181-C1F87AEBA8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6833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0166" y="4406903"/>
            <a:ext cx="979376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0166" y="2906713"/>
            <a:ext cx="979376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82DB-82E3-4C9F-909B-2D9D8BE0F174}" type="datetimeFigureOut">
              <a:rPr lang="zh-TW" altLang="en-US" smtClean="0"/>
              <a:t>2020/8/28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FE29-B7CD-4870-8181-C1F87AEBA8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0615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76105" y="1600203"/>
            <a:ext cx="5088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857057" y="1600203"/>
            <a:ext cx="5088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82DB-82E3-4C9F-909B-2D9D8BE0F174}" type="datetimeFigureOut">
              <a:rPr lang="zh-TW" altLang="en-US" smtClean="0"/>
              <a:t>2020/8/28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FE29-B7CD-4870-8181-C1F87AEBA8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3009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76104" y="1535113"/>
            <a:ext cx="5090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76104" y="2174875"/>
            <a:ext cx="5090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853055" y="1535113"/>
            <a:ext cx="5092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853055" y="2174875"/>
            <a:ext cx="5092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82DB-82E3-4C9F-909B-2D9D8BE0F174}" type="datetimeFigureOut">
              <a:rPr lang="zh-TW" altLang="en-US" smtClean="0"/>
              <a:t>2020/8/28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FE29-B7CD-4870-8181-C1F87AEBA8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1915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82DB-82E3-4C9F-909B-2D9D8BE0F174}" type="datetimeFigureOut">
              <a:rPr lang="zh-TW" altLang="en-US" smtClean="0"/>
              <a:t>2020/8/28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FE29-B7CD-4870-8181-C1F87AEBA8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7383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82DB-82E3-4C9F-909B-2D9D8BE0F174}" type="datetimeFigureOut">
              <a:rPr lang="zh-TW" altLang="en-US" smtClean="0"/>
              <a:t>2020/8/28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FE29-B7CD-4870-8181-C1F87AEBA8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0756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6105" y="273050"/>
            <a:ext cx="37906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04812" y="273053"/>
            <a:ext cx="644116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76105" y="1435103"/>
            <a:ext cx="37906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82DB-82E3-4C9F-909B-2D9D8BE0F174}" type="datetimeFigureOut">
              <a:rPr lang="zh-TW" altLang="en-US" smtClean="0"/>
              <a:t>2020/8/28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FE29-B7CD-4870-8181-C1F87AEBA8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9820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58408" y="4800600"/>
            <a:ext cx="691324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58408" y="612775"/>
            <a:ext cx="691324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258408" y="5367338"/>
            <a:ext cx="69132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82DB-82E3-4C9F-909B-2D9D8BE0F174}" type="datetimeFigureOut">
              <a:rPr lang="zh-TW" altLang="en-US" smtClean="0"/>
              <a:t>2020/8/28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FE29-B7CD-4870-8181-C1F87AEBA8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0336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576106" y="274638"/>
            <a:ext cx="103698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76106" y="1600203"/>
            <a:ext cx="1036986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576106" y="6356353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E82DB-82E3-4C9F-909B-2D9D8BE0F174}" type="datetimeFigureOut">
              <a:rPr lang="zh-TW" altLang="en-US" smtClean="0"/>
              <a:t>2020/8/28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936711" y="6356353"/>
            <a:ext cx="36486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257489" y="6356353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CFE29-B7CD-4870-8181-C1F87AEBA8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3822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="" xmlns:a16="http://schemas.microsoft.com/office/drawing/2014/main" id="{F2DA4D4F-4FE0-4D38-9AA4-8E8D5325F4E2}"/>
              </a:ext>
            </a:extLst>
          </p:cNvPr>
          <p:cNvSpPr/>
          <p:nvPr/>
        </p:nvSpPr>
        <p:spPr>
          <a:xfrm>
            <a:off x="285336" y="300849"/>
            <a:ext cx="10932383" cy="6204544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52" name="文本框 51">
            <a:extLst>
              <a:ext uri="{FF2B5EF4-FFF2-40B4-BE49-F238E27FC236}">
                <a16:creationId xmlns="" xmlns:a16="http://schemas.microsoft.com/office/drawing/2014/main" id="{D5783824-1293-4FCE-94BC-95AADE5B5C34}"/>
              </a:ext>
            </a:extLst>
          </p:cNvPr>
          <p:cNvSpPr txBox="1"/>
          <p:nvPr/>
        </p:nvSpPr>
        <p:spPr>
          <a:xfrm>
            <a:off x="1667920" y="1356245"/>
            <a:ext cx="8167216" cy="2831538"/>
          </a:xfrm>
          <a:prstGeom prst="rect">
            <a:avLst/>
          </a:prstGeom>
          <a:noFill/>
        </p:spPr>
        <p:txBody>
          <a:bodyPr wrap="square" lIns="121915" tIns="60957" rIns="121915" bIns="60957" rtlCol="0">
            <a:spAutoFit/>
          </a:bodyPr>
          <a:lstStyle/>
          <a:p>
            <a:pPr algn="ctr">
              <a:defRPr/>
            </a:pPr>
            <a:r>
              <a:rPr lang="zh-CN" altLang="en-US" sz="8800" b="1" spc="300" dirty="0" smtClean="0">
                <a:solidFill>
                  <a:srgbClr val="203864"/>
                </a:solidFill>
                <a:latin typeface="Arial"/>
                <a:ea typeface="微软雅黑"/>
                <a:sym typeface="Arial"/>
              </a:rPr>
              <a:t>性別平等教育</a:t>
            </a:r>
            <a:endParaRPr lang="en-US" altLang="zh-CN" sz="8800" b="1" spc="300" dirty="0" smtClean="0">
              <a:solidFill>
                <a:srgbClr val="203864"/>
              </a:solidFill>
              <a:latin typeface="Arial"/>
              <a:ea typeface="微软雅黑"/>
              <a:sym typeface="Arial"/>
            </a:endParaRPr>
          </a:p>
          <a:p>
            <a:pPr algn="ctr">
              <a:defRPr/>
            </a:pPr>
            <a:r>
              <a:rPr lang="zh-CN" altLang="en-US" sz="8800" b="1" spc="300" dirty="0" smtClean="0">
                <a:solidFill>
                  <a:srgbClr val="203864"/>
                </a:solidFill>
                <a:latin typeface="Arial"/>
                <a:ea typeface="微软雅黑"/>
                <a:sym typeface="Arial"/>
              </a:rPr>
              <a:t>宣導</a:t>
            </a:r>
            <a:endParaRPr lang="zh-CN" altLang="en-US" sz="6600" b="1" dirty="0">
              <a:solidFill>
                <a:srgbClr val="203864"/>
              </a:solidFill>
              <a:latin typeface="Arial"/>
              <a:ea typeface="微软雅黑"/>
              <a:sym typeface="Arial"/>
            </a:endParaRPr>
          </a:p>
        </p:txBody>
      </p:sp>
      <p:grpSp>
        <p:nvGrpSpPr>
          <p:cNvPr id="58" name="组合 55">
            <a:extLst>
              <a:ext uri="{FF2B5EF4-FFF2-40B4-BE49-F238E27FC236}">
                <a16:creationId xmlns="" xmlns:a16="http://schemas.microsoft.com/office/drawing/2014/main" id="{7722F249-784B-4638-A995-FAF815261C45}"/>
              </a:ext>
            </a:extLst>
          </p:cNvPr>
          <p:cNvGrpSpPr/>
          <p:nvPr/>
        </p:nvGrpSpPr>
        <p:grpSpPr bwMode="auto">
          <a:xfrm>
            <a:off x="4066984" y="4543717"/>
            <a:ext cx="3376733" cy="696102"/>
            <a:chOff x="3791205" y="5346441"/>
            <a:chExt cx="5833188" cy="1152192"/>
          </a:xfrm>
        </p:grpSpPr>
        <p:sp>
          <p:nvSpPr>
            <p:cNvPr id="59" name="圆角矩形 165">
              <a:extLst>
                <a:ext uri="{FF2B5EF4-FFF2-40B4-BE49-F238E27FC236}">
                  <a16:creationId xmlns="" xmlns:a16="http://schemas.microsoft.com/office/drawing/2014/main" id="{E0721AED-B578-4DE2-AA27-209E12A85960}"/>
                </a:ext>
              </a:extLst>
            </p:cNvPr>
            <p:cNvSpPr/>
            <p:nvPr/>
          </p:nvSpPr>
          <p:spPr>
            <a:xfrm>
              <a:off x="4007769" y="5518708"/>
              <a:ext cx="5400600" cy="807659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50000"/>
              </a:schemeClr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91" dirty="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60" name="任意多边形 166">
              <a:extLst>
                <a:ext uri="{FF2B5EF4-FFF2-40B4-BE49-F238E27FC236}">
                  <a16:creationId xmlns="" xmlns:a16="http://schemas.microsoft.com/office/drawing/2014/main" id="{1A582EE6-1499-4CBC-9F33-3655C04D1301}"/>
                </a:ext>
              </a:extLst>
            </p:cNvPr>
            <p:cNvSpPr/>
            <p:nvPr/>
          </p:nvSpPr>
          <p:spPr>
            <a:xfrm>
              <a:off x="3791205" y="5346441"/>
              <a:ext cx="5833186" cy="1152192"/>
            </a:xfrm>
            <a:custGeom>
              <a:avLst/>
              <a:gdLst>
                <a:gd name="connsiteX0" fmla="*/ 619854 w 5832648"/>
                <a:gd name="connsiteY0" fmla="*/ 172234 h 1152128"/>
                <a:gd name="connsiteX1" fmla="*/ 247759 w 5832648"/>
                <a:gd name="connsiteY1" fmla="*/ 418875 h 1152128"/>
                <a:gd name="connsiteX2" fmla="*/ 216024 w 5832648"/>
                <a:gd name="connsiteY2" fmla="*/ 576064 h 1152128"/>
                <a:gd name="connsiteX3" fmla="*/ 216024 w 5832648"/>
                <a:gd name="connsiteY3" fmla="*/ 576063 h 1152128"/>
                <a:gd name="connsiteX4" fmla="*/ 216024 w 5832648"/>
                <a:gd name="connsiteY4" fmla="*/ 576064 h 1152128"/>
                <a:gd name="connsiteX5" fmla="*/ 216024 w 5832648"/>
                <a:gd name="connsiteY5" fmla="*/ 576064 h 1152128"/>
                <a:gd name="connsiteX6" fmla="*/ 247759 w 5832648"/>
                <a:gd name="connsiteY6" fmla="*/ 733252 h 1152128"/>
                <a:gd name="connsiteX7" fmla="*/ 619854 w 5832648"/>
                <a:gd name="connsiteY7" fmla="*/ 979893 h 1152128"/>
                <a:gd name="connsiteX8" fmla="*/ 5212794 w 5832648"/>
                <a:gd name="connsiteY8" fmla="*/ 979894 h 1152128"/>
                <a:gd name="connsiteX9" fmla="*/ 5616624 w 5832648"/>
                <a:gd name="connsiteY9" fmla="*/ 576064 h 1152128"/>
                <a:gd name="connsiteX10" fmla="*/ 5616625 w 5832648"/>
                <a:gd name="connsiteY10" fmla="*/ 576064 h 1152128"/>
                <a:gd name="connsiteX11" fmla="*/ 5212795 w 5832648"/>
                <a:gd name="connsiteY11" fmla="*/ 172234 h 1152128"/>
                <a:gd name="connsiteX12" fmla="*/ 576064 w 5832648"/>
                <a:gd name="connsiteY12" fmla="*/ 0 h 1152128"/>
                <a:gd name="connsiteX13" fmla="*/ 5256584 w 5832648"/>
                <a:gd name="connsiteY13" fmla="*/ 0 h 1152128"/>
                <a:gd name="connsiteX14" fmla="*/ 5832648 w 5832648"/>
                <a:gd name="connsiteY14" fmla="*/ 576064 h 1152128"/>
                <a:gd name="connsiteX15" fmla="*/ 5256584 w 5832648"/>
                <a:gd name="connsiteY15" fmla="*/ 1152128 h 1152128"/>
                <a:gd name="connsiteX16" fmla="*/ 576064 w 5832648"/>
                <a:gd name="connsiteY16" fmla="*/ 1152128 h 1152128"/>
                <a:gd name="connsiteX17" fmla="*/ 0 w 5832648"/>
                <a:gd name="connsiteY17" fmla="*/ 576064 h 1152128"/>
                <a:gd name="connsiteX18" fmla="*/ 576064 w 5832648"/>
                <a:gd name="connsiteY18" fmla="*/ 0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832648" h="115212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889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91" dirty="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61" name="圆角矩形 167">
              <a:extLst>
                <a:ext uri="{FF2B5EF4-FFF2-40B4-BE49-F238E27FC236}">
                  <a16:creationId xmlns="" xmlns:a16="http://schemas.microsoft.com/office/drawing/2014/main" id="{FF1442A9-071F-4ACA-8812-96E2A3392E4B}"/>
                </a:ext>
              </a:extLst>
            </p:cNvPr>
            <p:cNvSpPr/>
            <p:nvPr/>
          </p:nvSpPr>
          <p:spPr>
            <a:xfrm>
              <a:off x="3791744" y="5346472"/>
              <a:ext cx="5832649" cy="1152127"/>
            </a:xfrm>
            <a:prstGeom prst="roundRect">
              <a:avLst>
                <a:gd name="adj" fmla="val 50000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91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  <p:sp>
        <p:nvSpPr>
          <p:cNvPr id="62" name="矩形 61">
            <a:extLst>
              <a:ext uri="{FF2B5EF4-FFF2-40B4-BE49-F238E27FC236}">
                <a16:creationId xmlns="" xmlns:a16="http://schemas.microsoft.com/office/drawing/2014/main" id="{C9E33410-7114-4E30-8838-7852FBC9E729}"/>
              </a:ext>
            </a:extLst>
          </p:cNvPr>
          <p:cNvSpPr/>
          <p:nvPr/>
        </p:nvSpPr>
        <p:spPr>
          <a:xfrm>
            <a:off x="4656844" y="4676327"/>
            <a:ext cx="2316660" cy="430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zh-CN" altLang="en-US" sz="2200" dirty="0" smtClean="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rPr>
              <a:t>國小 中年級 模組</a:t>
            </a:r>
            <a:endParaRPr lang="zh-CN" altLang="en-US" sz="2200" dirty="0">
              <a:solidFill>
                <a:prstClr val="white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9" name="文本框 51">
            <a:extLst>
              <a:ext uri="{FF2B5EF4-FFF2-40B4-BE49-F238E27FC236}">
                <a16:creationId xmlns="" xmlns:a16="http://schemas.microsoft.com/office/drawing/2014/main" id="{D5783824-1293-4FCE-94BC-95AADE5B5C34}"/>
              </a:ext>
            </a:extLst>
          </p:cNvPr>
          <p:cNvSpPr txBox="1"/>
          <p:nvPr/>
        </p:nvSpPr>
        <p:spPr>
          <a:xfrm>
            <a:off x="1340767" y="5343860"/>
            <a:ext cx="8821517" cy="984879"/>
          </a:xfrm>
          <a:prstGeom prst="rect">
            <a:avLst/>
          </a:prstGeom>
          <a:noFill/>
        </p:spPr>
        <p:txBody>
          <a:bodyPr wrap="square" lIns="121915" tIns="60957" rIns="121915" bIns="60957" rtlCol="0">
            <a:spAutoFit/>
          </a:bodyPr>
          <a:lstStyle/>
          <a:p>
            <a:pPr algn="ctr">
              <a:defRPr/>
            </a:pPr>
            <a:r>
              <a:rPr lang="zh-TW" altLang="en-US" sz="2800" b="1" spc="300" dirty="0" smtClean="0">
                <a:solidFill>
                  <a:srgbClr val="7030A0"/>
                </a:solidFill>
                <a:latin typeface="Arial"/>
                <a:ea typeface="微软雅黑"/>
                <a:sym typeface="Arial"/>
              </a:rPr>
              <a:t>臺南市政府教育局學生輔導諮商中心</a:t>
            </a:r>
            <a:endParaRPr lang="en-US" altLang="zh-TW" sz="2800" b="1" spc="300" dirty="0" smtClean="0">
              <a:solidFill>
                <a:srgbClr val="7030A0"/>
              </a:solidFill>
              <a:latin typeface="Arial"/>
              <a:ea typeface="微软雅黑"/>
              <a:sym typeface="Arial"/>
            </a:endParaRPr>
          </a:p>
          <a:p>
            <a:pPr algn="ctr">
              <a:defRPr/>
            </a:pPr>
            <a:r>
              <a:rPr lang="zh-TW" altLang="en-US" sz="2800" b="1" dirty="0" smtClean="0">
                <a:solidFill>
                  <a:srgbClr val="7030A0"/>
                </a:solidFill>
                <a:latin typeface="Arial"/>
                <a:ea typeface="微软雅黑"/>
                <a:sym typeface="Arial"/>
              </a:rPr>
              <a:t>資料提供</a:t>
            </a:r>
            <a:r>
              <a:rPr lang="en-US" altLang="zh-TW" sz="2800" b="1" dirty="0" smtClean="0">
                <a:solidFill>
                  <a:srgbClr val="7030A0"/>
                </a:solidFill>
                <a:latin typeface="Arial"/>
                <a:ea typeface="微软雅黑"/>
                <a:sym typeface="Arial"/>
              </a:rPr>
              <a:t>:</a:t>
            </a:r>
            <a:r>
              <a:rPr lang="zh-TW" altLang="en-US" sz="2800" b="1" dirty="0" smtClean="0">
                <a:solidFill>
                  <a:srgbClr val="7030A0"/>
                </a:solidFill>
                <a:latin typeface="Arial"/>
                <a:ea typeface="微软雅黑"/>
              </a:rPr>
              <a:t>勵</a:t>
            </a:r>
            <a:r>
              <a:rPr lang="zh-TW" altLang="en-US" sz="2800" b="1" dirty="0">
                <a:solidFill>
                  <a:srgbClr val="7030A0"/>
                </a:solidFill>
                <a:latin typeface="Arial"/>
                <a:ea typeface="微软雅黑"/>
              </a:rPr>
              <a:t>馨基金會公民對話部倡議組</a:t>
            </a:r>
            <a:endParaRPr lang="zh-CN" altLang="en-US" sz="2800" b="1" dirty="0">
              <a:solidFill>
                <a:srgbClr val="7030A0"/>
              </a:solidFill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7212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>
            <a:extLst>
              <a:ext uri="{FF2B5EF4-FFF2-40B4-BE49-F238E27FC236}">
                <a16:creationId xmlns="" xmlns:a16="http://schemas.microsoft.com/office/drawing/2014/main" id="{20814D0E-4E51-40B2-847A-A3E3E2F0EF10}"/>
              </a:ext>
            </a:extLst>
          </p:cNvPr>
          <p:cNvGrpSpPr/>
          <p:nvPr/>
        </p:nvGrpSpPr>
        <p:grpSpPr>
          <a:xfrm>
            <a:off x="2741343" y="2142950"/>
            <a:ext cx="6039395" cy="2854767"/>
            <a:chOff x="3259392" y="1662778"/>
            <a:chExt cx="6390543" cy="2854767"/>
          </a:xfrm>
        </p:grpSpPr>
        <p:cxnSp>
          <p:nvCxnSpPr>
            <p:cNvPr id="4" name="直接连接符 3">
              <a:extLst>
                <a:ext uri="{FF2B5EF4-FFF2-40B4-BE49-F238E27FC236}">
                  <a16:creationId xmlns="" xmlns:a16="http://schemas.microsoft.com/office/drawing/2014/main" id="{6519E4F7-1B7F-47A4-A153-F69BD553574F}"/>
                </a:ext>
              </a:extLst>
            </p:cNvPr>
            <p:cNvCxnSpPr/>
            <p:nvPr/>
          </p:nvCxnSpPr>
          <p:spPr>
            <a:xfrm flipH="1">
              <a:off x="3259392" y="1662778"/>
              <a:ext cx="3013498" cy="2854767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组合 8">
              <a:extLst>
                <a:ext uri="{FF2B5EF4-FFF2-40B4-BE49-F238E27FC236}">
                  <a16:creationId xmlns="" xmlns:a16="http://schemas.microsoft.com/office/drawing/2014/main" id="{197E6352-8D49-4F26-A206-1BB165C75070}"/>
                </a:ext>
              </a:extLst>
            </p:cNvPr>
            <p:cNvGrpSpPr/>
            <p:nvPr/>
          </p:nvGrpSpPr>
          <p:grpSpPr>
            <a:xfrm>
              <a:off x="3290699" y="1662778"/>
              <a:ext cx="6359236" cy="2854767"/>
              <a:chOff x="3290699" y="1662778"/>
              <a:chExt cx="6359236" cy="2854767"/>
            </a:xfrm>
          </p:grpSpPr>
          <p:cxnSp>
            <p:nvCxnSpPr>
              <p:cNvPr id="6" name="直接连接符 5">
                <a:extLst>
                  <a:ext uri="{FF2B5EF4-FFF2-40B4-BE49-F238E27FC236}">
                    <a16:creationId xmlns="" xmlns:a16="http://schemas.microsoft.com/office/drawing/2014/main" id="{0F0DC318-32BB-4E1A-86F0-CC0AA49BF7C0}"/>
                  </a:ext>
                </a:extLst>
              </p:cNvPr>
              <p:cNvCxnSpPr/>
              <p:nvPr/>
            </p:nvCxnSpPr>
            <p:spPr>
              <a:xfrm>
                <a:off x="3290699" y="4517545"/>
                <a:ext cx="6359236" cy="0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接连接符 7">
                <a:extLst>
                  <a:ext uri="{FF2B5EF4-FFF2-40B4-BE49-F238E27FC236}">
                    <a16:creationId xmlns="" xmlns:a16="http://schemas.microsoft.com/office/drawing/2014/main" id="{DFAF0479-90D9-4BEA-A2D1-A9FD654D2AF3}"/>
                  </a:ext>
                </a:extLst>
              </p:cNvPr>
              <p:cNvCxnSpPr/>
              <p:nvPr/>
            </p:nvCxnSpPr>
            <p:spPr>
              <a:xfrm flipH="1" flipV="1">
                <a:off x="6272890" y="1662778"/>
                <a:ext cx="3377045" cy="2854767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30" name="图片 129">
            <a:extLst>
              <a:ext uri="{FF2B5EF4-FFF2-40B4-BE49-F238E27FC236}">
                <a16:creationId xmlns="" xmlns:a16="http://schemas.microsoft.com/office/drawing/2014/main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35554" y="-974416"/>
            <a:ext cx="4456699" cy="3013305"/>
          </a:xfrm>
          <a:prstGeom prst="rect">
            <a:avLst/>
          </a:prstGeom>
        </p:spPr>
      </p:pic>
      <p:grpSp>
        <p:nvGrpSpPr>
          <p:cNvPr id="13" name="组合 12">
            <a:extLst>
              <a:ext uri="{FF2B5EF4-FFF2-40B4-BE49-F238E27FC236}">
                <a16:creationId xmlns="" xmlns:a16="http://schemas.microsoft.com/office/drawing/2014/main" id="{5F99389B-D6C2-4879-8332-4C21D9AB9195}"/>
              </a:ext>
            </a:extLst>
          </p:cNvPr>
          <p:cNvGrpSpPr/>
          <p:nvPr/>
        </p:nvGrpSpPr>
        <p:grpSpPr>
          <a:xfrm>
            <a:off x="3924953" y="1532904"/>
            <a:ext cx="3328599" cy="1282700"/>
            <a:chOff x="3657599" y="544777"/>
            <a:chExt cx="3522133" cy="1282700"/>
          </a:xfrm>
          <a:solidFill>
            <a:srgbClr val="30BAA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4" name="矩形: 圆角 13">
              <a:extLst>
                <a:ext uri="{FF2B5EF4-FFF2-40B4-BE49-F238E27FC236}">
                  <a16:creationId xmlns="" xmlns:a16="http://schemas.microsoft.com/office/drawing/2014/main" id="{E0367CD0-5AE2-4D79-8FB7-BFCEDD65F910}"/>
                </a:ext>
              </a:extLst>
            </p:cNvPr>
            <p:cNvSpPr/>
            <p:nvPr/>
          </p:nvSpPr>
          <p:spPr>
            <a:xfrm>
              <a:off x="3657599" y="544777"/>
              <a:ext cx="3522133" cy="1282700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4000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5" name="矩形: 圆角 4">
              <a:extLst>
                <a:ext uri="{FF2B5EF4-FFF2-40B4-BE49-F238E27FC236}">
                  <a16:creationId xmlns="" xmlns:a16="http://schemas.microsoft.com/office/drawing/2014/main" id="{29615EE7-92D7-4409-BFD7-2F0378E38FF1}"/>
                </a:ext>
              </a:extLst>
            </p:cNvPr>
            <p:cNvSpPr txBox="1"/>
            <p:nvPr/>
          </p:nvSpPr>
          <p:spPr>
            <a:xfrm>
              <a:off x="3720215" y="607393"/>
              <a:ext cx="3396901" cy="115746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  <a:ea typeface="微软雅黑"/>
                  <a:sym typeface="Arial"/>
                </a:rPr>
                <a:t>性別刻板印象</a:t>
              </a:r>
              <a:endParaRPr lang="zh-CN" altLang="en-US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endParaRP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="" xmlns:a16="http://schemas.microsoft.com/office/drawing/2014/main" id="{F1FD5695-7847-42DD-BD54-3BD86ACD90D9}"/>
              </a:ext>
            </a:extLst>
          </p:cNvPr>
          <p:cNvGrpSpPr/>
          <p:nvPr/>
        </p:nvGrpSpPr>
        <p:grpSpPr>
          <a:xfrm>
            <a:off x="1106625" y="4325055"/>
            <a:ext cx="3328599" cy="1282700"/>
            <a:chOff x="3657599" y="1987814"/>
            <a:chExt cx="3522133" cy="1282700"/>
          </a:xfrm>
          <a:solidFill>
            <a:srgbClr val="FE405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7" name="矩形: 圆角 16">
              <a:extLst>
                <a:ext uri="{FF2B5EF4-FFF2-40B4-BE49-F238E27FC236}">
                  <a16:creationId xmlns="" xmlns:a16="http://schemas.microsoft.com/office/drawing/2014/main" id="{0CD89562-A8E5-4A85-9400-D84CDA9489DF}"/>
                </a:ext>
              </a:extLst>
            </p:cNvPr>
            <p:cNvSpPr/>
            <p:nvPr/>
          </p:nvSpPr>
          <p:spPr>
            <a:xfrm>
              <a:off x="3657599" y="1987814"/>
              <a:ext cx="3522133" cy="1282700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4000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8" name="矩形: 圆角 6">
              <a:extLst>
                <a:ext uri="{FF2B5EF4-FFF2-40B4-BE49-F238E27FC236}">
                  <a16:creationId xmlns="" xmlns:a16="http://schemas.microsoft.com/office/drawing/2014/main" id="{BFB5C6B4-6E05-4B5E-A7E1-42DF6CE5CB4B}"/>
                </a:ext>
              </a:extLst>
            </p:cNvPr>
            <p:cNvSpPr txBox="1"/>
            <p:nvPr/>
          </p:nvSpPr>
          <p:spPr>
            <a:xfrm>
              <a:off x="3720215" y="2050430"/>
              <a:ext cx="3396901" cy="1157468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4000" b="1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  <a:ea typeface="微软雅黑"/>
                  <a:sym typeface="Arial"/>
                </a:rPr>
                <a:t>性別偏見</a:t>
              </a:r>
              <a:endParaRPr lang="zh-CN" altLang="en-US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endParaRP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="" xmlns:a16="http://schemas.microsoft.com/office/drawing/2014/main" id="{F39341E0-DD80-479E-80E1-5DFECF849465}"/>
              </a:ext>
            </a:extLst>
          </p:cNvPr>
          <p:cNvGrpSpPr/>
          <p:nvPr/>
        </p:nvGrpSpPr>
        <p:grpSpPr>
          <a:xfrm>
            <a:off x="7116436" y="4356363"/>
            <a:ext cx="3328599" cy="1282700"/>
            <a:chOff x="3657599" y="3430852"/>
            <a:chExt cx="3522133" cy="1282700"/>
          </a:xfrm>
          <a:solidFill>
            <a:srgbClr val="30BAA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0" name="矩形: 圆角 19">
              <a:extLst>
                <a:ext uri="{FF2B5EF4-FFF2-40B4-BE49-F238E27FC236}">
                  <a16:creationId xmlns="" xmlns:a16="http://schemas.microsoft.com/office/drawing/2014/main" id="{1C43D6F2-6BBD-4463-8CFC-DE1F8F87F90A}"/>
                </a:ext>
              </a:extLst>
            </p:cNvPr>
            <p:cNvSpPr/>
            <p:nvPr/>
          </p:nvSpPr>
          <p:spPr>
            <a:xfrm>
              <a:off x="3657599" y="3430852"/>
              <a:ext cx="3522133" cy="12827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4000" dirty="0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21" name="矩形: 圆角 8">
              <a:extLst>
                <a:ext uri="{FF2B5EF4-FFF2-40B4-BE49-F238E27FC236}">
                  <a16:creationId xmlns="" xmlns:a16="http://schemas.microsoft.com/office/drawing/2014/main" id="{F02920E7-B0B3-4D9B-8AFE-E7D8153C94D4}"/>
                </a:ext>
              </a:extLst>
            </p:cNvPr>
            <p:cNvSpPr txBox="1"/>
            <p:nvPr/>
          </p:nvSpPr>
          <p:spPr>
            <a:xfrm>
              <a:off x="3720215" y="3493468"/>
              <a:ext cx="3396901" cy="115746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3600" b="1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  <a:ea typeface="微软雅黑"/>
                  <a:sym typeface="Arial"/>
                </a:rPr>
                <a:t>性別角色的突破</a:t>
              </a:r>
              <a:endParaRPr lang="zh-CN" altLang="en-US" sz="36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endParaRPr>
            </a:p>
          </p:txBody>
        </p:sp>
      </p:grpSp>
      <p:grpSp>
        <p:nvGrpSpPr>
          <p:cNvPr id="30" name="组合 55">
            <a:extLst>
              <a:ext uri="{FF2B5EF4-FFF2-40B4-BE49-F238E27FC236}">
                <a16:creationId xmlns="" xmlns:a16="http://schemas.microsoft.com/office/drawing/2014/main" id="{653213A5-ADDD-4520-B22B-46659ECCBF59}"/>
              </a:ext>
            </a:extLst>
          </p:cNvPr>
          <p:cNvGrpSpPr/>
          <p:nvPr/>
        </p:nvGrpSpPr>
        <p:grpSpPr bwMode="auto">
          <a:xfrm>
            <a:off x="3960582" y="289011"/>
            <a:ext cx="3376732" cy="696471"/>
            <a:chOff x="3791743" y="5346472"/>
            <a:chExt cx="5833187" cy="1152803"/>
          </a:xfrm>
          <a:effectLst/>
        </p:grpSpPr>
        <p:sp>
          <p:nvSpPr>
            <p:cNvPr id="31" name="任意多边形 166">
              <a:extLst>
                <a:ext uri="{FF2B5EF4-FFF2-40B4-BE49-F238E27FC236}">
                  <a16:creationId xmlns="" xmlns:a16="http://schemas.microsoft.com/office/drawing/2014/main" id="{E30933C2-9B17-4879-BDFF-2E99FCCCE2C4}"/>
                </a:ext>
              </a:extLst>
            </p:cNvPr>
            <p:cNvSpPr/>
            <p:nvPr/>
          </p:nvSpPr>
          <p:spPr>
            <a:xfrm>
              <a:off x="3791743" y="5347083"/>
              <a:ext cx="5833187" cy="1152192"/>
            </a:xfrm>
            <a:custGeom>
              <a:avLst/>
              <a:gdLst>
                <a:gd name="connsiteX0" fmla="*/ 619854 w 5832648"/>
                <a:gd name="connsiteY0" fmla="*/ 172234 h 1152128"/>
                <a:gd name="connsiteX1" fmla="*/ 247759 w 5832648"/>
                <a:gd name="connsiteY1" fmla="*/ 418875 h 1152128"/>
                <a:gd name="connsiteX2" fmla="*/ 216024 w 5832648"/>
                <a:gd name="connsiteY2" fmla="*/ 576064 h 1152128"/>
                <a:gd name="connsiteX3" fmla="*/ 216024 w 5832648"/>
                <a:gd name="connsiteY3" fmla="*/ 576063 h 1152128"/>
                <a:gd name="connsiteX4" fmla="*/ 216024 w 5832648"/>
                <a:gd name="connsiteY4" fmla="*/ 576064 h 1152128"/>
                <a:gd name="connsiteX5" fmla="*/ 216024 w 5832648"/>
                <a:gd name="connsiteY5" fmla="*/ 576064 h 1152128"/>
                <a:gd name="connsiteX6" fmla="*/ 247759 w 5832648"/>
                <a:gd name="connsiteY6" fmla="*/ 733252 h 1152128"/>
                <a:gd name="connsiteX7" fmla="*/ 619854 w 5832648"/>
                <a:gd name="connsiteY7" fmla="*/ 979893 h 1152128"/>
                <a:gd name="connsiteX8" fmla="*/ 5212794 w 5832648"/>
                <a:gd name="connsiteY8" fmla="*/ 979894 h 1152128"/>
                <a:gd name="connsiteX9" fmla="*/ 5616624 w 5832648"/>
                <a:gd name="connsiteY9" fmla="*/ 576064 h 1152128"/>
                <a:gd name="connsiteX10" fmla="*/ 5616625 w 5832648"/>
                <a:gd name="connsiteY10" fmla="*/ 576064 h 1152128"/>
                <a:gd name="connsiteX11" fmla="*/ 5212795 w 5832648"/>
                <a:gd name="connsiteY11" fmla="*/ 172234 h 1152128"/>
                <a:gd name="connsiteX12" fmla="*/ 576064 w 5832648"/>
                <a:gd name="connsiteY12" fmla="*/ 0 h 1152128"/>
                <a:gd name="connsiteX13" fmla="*/ 5256584 w 5832648"/>
                <a:gd name="connsiteY13" fmla="*/ 0 h 1152128"/>
                <a:gd name="connsiteX14" fmla="*/ 5832648 w 5832648"/>
                <a:gd name="connsiteY14" fmla="*/ 576064 h 1152128"/>
                <a:gd name="connsiteX15" fmla="*/ 5256584 w 5832648"/>
                <a:gd name="connsiteY15" fmla="*/ 1152128 h 1152128"/>
                <a:gd name="connsiteX16" fmla="*/ 576064 w 5832648"/>
                <a:gd name="connsiteY16" fmla="*/ 1152128 h 1152128"/>
                <a:gd name="connsiteX17" fmla="*/ 0 w 5832648"/>
                <a:gd name="connsiteY17" fmla="*/ 576064 h 1152128"/>
                <a:gd name="connsiteX18" fmla="*/ 576064 w 5832648"/>
                <a:gd name="connsiteY18" fmla="*/ 0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832648" h="115212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8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32" name="圆角矩形 165">
              <a:extLst>
                <a:ext uri="{FF2B5EF4-FFF2-40B4-BE49-F238E27FC236}">
                  <a16:creationId xmlns="" xmlns:a16="http://schemas.microsoft.com/office/drawing/2014/main" id="{3E412583-10A7-40A2-A54F-C80BB0B54EA6}"/>
                </a:ext>
              </a:extLst>
            </p:cNvPr>
            <p:cNvSpPr/>
            <p:nvPr/>
          </p:nvSpPr>
          <p:spPr>
            <a:xfrm>
              <a:off x="4007769" y="5518706"/>
              <a:ext cx="5400600" cy="80765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dist">
                <a:buNone/>
              </a:pPr>
              <a:r>
                <a:rPr lang="zh-CN" altLang="en-US" sz="3200" b="1" dirty="0" smtClean="0">
                  <a:solidFill>
                    <a:srgbClr val="2AB7AE"/>
                  </a:solidFill>
                  <a:latin typeface="Arial"/>
                  <a:ea typeface="微软雅黑"/>
                  <a:cs typeface="+mn-ea"/>
                  <a:sym typeface="Arial"/>
                </a:rPr>
                <a:t>課程內容</a:t>
              </a:r>
              <a:endParaRPr lang="zh-CN" altLang="en-US" sz="3200" b="1" dirty="0">
                <a:solidFill>
                  <a:srgbClr val="2AB7A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33" name="圆角矩形 167">
              <a:extLst>
                <a:ext uri="{FF2B5EF4-FFF2-40B4-BE49-F238E27FC236}">
                  <a16:creationId xmlns="" xmlns:a16="http://schemas.microsoft.com/office/drawing/2014/main" id="{50E2042E-F4F7-4A26-A63C-003E02CA23D0}"/>
                </a:ext>
              </a:extLst>
            </p:cNvPr>
            <p:cNvSpPr/>
            <p:nvPr/>
          </p:nvSpPr>
          <p:spPr>
            <a:xfrm>
              <a:off x="3791744" y="5346472"/>
              <a:ext cx="5832649" cy="1152127"/>
            </a:xfrm>
            <a:prstGeom prst="roundRect">
              <a:avLst>
                <a:gd name="adj" fmla="val 50000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800"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229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="" xmlns:a16="http://schemas.microsoft.com/office/drawing/2014/main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35554" y="-974416"/>
            <a:ext cx="4456699" cy="3013305"/>
          </a:xfrm>
          <a:prstGeom prst="rect">
            <a:avLst/>
          </a:prstGeom>
        </p:spPr>
      </p:pic>
      <p:grpSp>
        <p:nvGrpSpPr>
          <p:cNvPr id="30" name="组合 55">
            <a:extLst>
              <a:ext uri="{FF2B5EF4-FFF2-40B4-BE49-F238E27FC236}">
                <a16:creationId xmlns="" xmlns:a16="http://schemas.microsoft.com/office/drawing/2014/main" id="{653213A5-ADDD-4520-B22B-46659ECCBF59}"/>
              </a:ext>
            </a:extLst>
          </p:cNvPr>
          <p:cNvGrpSpPr/>
          <p:nvPr/>
        </p:nvGrpSpPr>
        <p:grpSpPr bwMode="auto">
          <a:xfrm>
            <a:off x="4009776" y="912578"/>
            <a:ext cx="3376732" cy="696471"/>
            <a:chOff x="3791743" y="5346472"/>
            <a:chExt cx="5833187" cy="1152803"/>
          </a:xfrm>
          <a:effectLst/>
        </p:grpSpPr>
        <p:sp>
          <p:nvSpPr>
            <p:cNvPr id="31" name="任意多边形 166">
              <a:extLst>
                <a:ext uri="{FF2B5EF4-FFF2-40B4-BE49-F238E27FC236}">
                  <a16:creationId xmlns="" xmlns:a16="http://schemas.microsoft.com/office/drawing/2014/main" id="{E30933C2-9B17-4879-BDFF-2E99FCCCE2C4}"/>
                </a:ext>
              </a:extLst>
            </p:cNvPr>
            <p:cNvSpPr/>
            <p:nvPr/>
          </p:nvSpPr>
          <p:spPr>
            <a:xfrm>
              <a:off x="3791743" y="5347083"/>
              <a:ext cx="5833187" cy="1152192"/>
            </a:xfrm>
            <a:custGeom>
              <a:avLst/>
              <a:gdLst>
                <a:gd name="connsiteX0" fmla="*/ 619854 w 5832648"/>
                <a:gd name="connsiteY0" fmla="*/ 172234 h 1152128"/>
                <a:gd name="connsiteX1" fmla="*/ 247759 w 5832648"/>
                <a:gd name="connsiteY1" fmla="*/ 418875 h 1152128"/>
                <a:gd name="connsiteX2" fmla="*/ 216024 w 5832648"/>
                <a:gd name="connsiteY2" fmla="*/ 576064 h 1152128"/>
                <a:gd name="connsiteX3" fmla="*/ 216024 w 5832648"/>
                <a:gd name="connsiteY3" fmla="*/ 576063 h 1152128"/>
                <a:gd name="connsiteX4" fmla="*/ 216024 w 5832648"/>
                <a:gd name="connsiteY4" fmla="*/ 576064 h 1152128"/>
                <a:gd name="connsiteX5" fmla="*/ 216024 w 5832648"/>
                <a:gd name="connsiteY5" fmla="*/ 576064 h 1152128"/>
                <a:gd name="connsiteX6" fmla="*/ 247759 w 5832648"/>
                <a:gd name="connsiteY6" fmla="*/ 733252 h 1152128"/>
                <a:gd name="connsiteX7" fmla="*/ 619854 w 5832648"/>
                <a:gd name="connsiteY7" fmla="*/ 979893 h 1152128"/>
                <a:gd name="connsiteX8" fmla="*/ 5212794 w 5832648"/>
                <a:gd name="connsiteY8" fmla="*/ 979894 h 1152128"/>
                <a:gd name="connsiteX9" fmla="*/ 5616624 w 5832648"/>
                <a:gd name="connsiteY9" fmla="*/ 576064 h 1152128"/>
                <a:gd name="connsiteX10" fmla="*/ 5616625 w 5832648"/>
                <a:gd name="connsiteY10" fmla="*/ 576064 h 1152128"/>
                <a:gd name="connsiteX11" fmla="*/ 5212795 w 5832648"/>
                <a:gd name="connsiteY11" fmla="*/ 172234 h 1152128"/>
                <a:gd name="connsiteX12" fmla="*/ 576064 w 5832648"/>
                <a:gd name="connsiteY12" fmla="*/ 0 h 1152128"/>
                <a:gd name="connsiteX13" fmla="*/ 5256584 w 5832648"/>
                <a:gd name="connsiteY13" fmla="*/ 0 h 1152128"/>
                <a:gd name="connsiteX14" fmla="*/ 5832648 w 5832648"/>
                <a:gd name="connsiteY14" fmla="*/ 576064 h 1152128"/>
                <a:gd name="connsiteX15" fmla="*/ 5256584 w 5832648"/>
                <a:gd name="connsiteY15" fmla="*/ 1152128 h 1152128"/>
                <a:gd name="connsiteX16" fmla="*/ 576064 w 5832648"/>
                <a:gd name="connsiteY16" fmla="*/ 1152128 h 1152128"/>
                <a:gd name="connsiteX17" fmla="*/ 0 w 5832648"/>
                <a:gd name="connsiteY17" fmla="*/ 576064 h 1152128"/>
                <a:gd name="connsiteX18" fmla="*/ 576064 w 5832648"/>
                <a:gd name="connsiteY18" fmla="*/ 0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832648" h="115212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800" dirty="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32" name="圆角矩形 165">
              <a:extLst>
                <a:ext uri="{FF2B5EF4-FFF2-40B4-BE49-F238E27FC236}">
                  <a16:creationId xmlns="" xmlns:a16="http://schemas.microsoft.com/office/drawing/2014/main" id="{3E412583-10A7-40A2-A54F-C80BB0B54EA6}"/>
                </a:ext>
              </a:extLst>
            </p:cNvPr>
            <p:cNvSpPr/>
            <p:nvPr/>
          </p:nvSpPr>
          <p:spPr>
            <a:xfrm>
              <a:off x="4007769" y="5518706"/>
              <a:ext cx="5400600" cy="80765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dist"/>
              <a:r>
                <a:rPr lang="zh-CN" altLang="en-US" sz="3200" b="1" dirty="0" smtClean="0">
                  <a:solidFill>
                    <a:srgbClr val="2AB7AE"/>
                  </a:solidFill>
                  <a:latin typeface="Arial"/>
                  <a:ea typeface="微软雅黑"/>
                  <a:cs typeface="+mn-ea"/>
                  <a:sym typeface="Arial"/>
                </a:rPr>
                <a:t>課程內容</a:t>
              </a:r>
              <a:endParaRPr lang="zh-CN" altLang="en-US" sz="3200" b="1" dirty="0">
                <a:solidFill>
                  <a:srgbClr val="2AB7A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33" name="圆角矩形 167">
              <a:extLst>
                <a:ext uri="{FF2B5EF4-FFF2-40B4-BE49-F238E27FC236}">
                  <a16:creationId xmlns="" xmlns:a16="http://schemas.microsoft.com/office/drawing/2014/main" id="{50E2042E-F4F7-4A26-A63C-003E02CA23D0}"/>
                </a:ext>
              </a:extLst>
            </p:cNvPr>
            <p:cNvSpPr/>
            <p:nvPr/>
          </p:nvSpPr>
          <p:spPr>
            <a:xfrm>
              <a:off x="3791744" y="5346472"/>
              <a:ext cx="5832649" cy="1152127"/>
            </a:xfrm>
            <a:prstGeom prst="roundRect">
              <a:avLst>
                <a:gd name="adj" fmla="val 50000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80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  <p:sp>
        <p:nvSpPr>
          <p:cNvPr id="22" name="圆角矩形 115">
            <a:extLst>
              <a:ext uri="{FF2B5EF4-FFF2-40B4-BE49-F238E27FC236}">
                <a16:creationId xmlns="" xmlns:a16="http://schemas.microsoft.com/office/drawing/2014/main" id="{183A14FF-700C-4EED-A0FB-4A049991F52A}"/>
              </a:ext>
            </a:extLst>
          </p:cNvPr>
          <p:cNvSpPr>
            <a:spLocks noChangeAspect="1"/>
          </p:cNvSpPr>
          <p:nvPr/>
        </p:nvSpPr>
        <p:spPr>
          <a:xfrm>
            <a:off x="242940" y="2551317"/>
            <a:ext cx="3452321" cy="3634978"/>
          </a:xfrm>
          <a:prstGeom prst="roundRect">
            <a:avLst>
              <a:gd name="adj" fmla="val 7687"/>
            </a:avLst>
          </a:prstGeom>
          <a:noFill/>
          <a:ln w="12700" cmpd="sng">
            <a:solidFill>
              <a:schemeClr val="bg2">
                <a:lumMod val="75000"/>
              </a:schemeClr>
            </a:solidFill>
          </a:ln>
          <a:effectLst>
            <a:outerShdw dist="12700" dir="5400000" algn="tl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Arial"/>
              <a:ea typeface="微软雅黑"/>
              <a:sym typeface="Arial"/>
            </a:endParaRPr>
          </a:p>
        </p:txBody>
      </p:sp>
      <p:sp>
        <p:nvSpPr>
          <p:cNvPr id="23" name="文本框 72">
            <a:extLst>
              <a:ext uri="{FF2B5EF4-FFF2-40B4-BE49-F238E27FC236}">
                <a16:creationId xmlns="" xmlns:a16="http://schemas.microsoft.com/office/drawing/2014/main" id="{B75E05CE-8466-48F5-8EA9-49AB3C3C4D50}"/>
              </a:ext>
            </a:extLst>
          </p:cNvPr>
          <p:cNvSpPr txBox="1"/>
          <p:nvPr/>
        </p:nvSpPr>
        <p:spPr>
          <a:xfrm>
            <a:off x="318079" y="2976369"/>
            <a:ext cx="3387229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認識性別刻板印象</a:t>
            </a:r>
            <a:endParaRPr lang="en-US" altLang="zh-CN" sz="2400" dirty="0" smtClean="0">
              <a:solidFill>
                <a:srgbClr val="404040"/>
              </a:solidFill>
              <a:latin typeface="Arial"/>
              <a:ea typeface="微软雅黑"/>
              <a:sym typeface="Arial"/>
            </a:endParaRPr>
          </a:p>
          <a:p>
            <a:pPr marL="342900" indent="-342900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覺察身邊的刻板印象</a:t>
            </a:r>
            <a:endParaRPr lang="en-US" altLang="zh-CN" sz="2400" dirty="0" smtClean="0">
              <a:solidFill>
                <a:srgbClr val="404040"/>
              </a:solidFill>
              <a:latin typeface="Arial"/>
              <a:ea typeface="微软雅黑"/>
              <a:sym typeface="Arial"/>
            </a:endParaRPr>
          </a:p>
          <a:p>
            <a:pPr marL="342900" indent="-342900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暸</a:t>
            </a:r>
            <a:r>
              <a:rPr lang="zh-CN" altLang="en-US" sz="24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解性別刻板印象可以被翻轉</a:t>
            </a:r>
            <a:endParaRPr lang="zh-CN" altLang="zh-CN" sz="2400" dirty="0">
              <a:solidFill>
                <a:srgbClr val="404040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24" name="圆角矩形 19">
            <a:extLst>
              <a:ext uri="{FF2B5EF4-FFF2-40B4-BE49-F238E27FC236}">
                <a16:creationId xmlns="" xmlns:a16="http://schemas.microsoft.com/office/drawing/2014/main" id="{79FA25E5-6BA8-4329-8F52-12E536A0F460}"/>
              </a:ext>
            </a:extLst>
          </p:cNvPr>
          <p:cNvSpPr>
            <a:spLocks noChangeAspect="1"/>
          </p:cNvSpPr>
          <p:nvPr/>
        </p:nvSpPr>
        <p:spPr>
          <a:xfrm>
            <a:off x="3929475" y="2461808"/>
            <a:ext cx="3537336" cy="3724491"/>
          </a:xfrm>
          <a:prstGeom prst="roundRect">
            <a:avLst>
              <a:gd name="adj" fmla="val 7687"/>
            </a:avLst>
          </a:prstGeom>
          <a:noFill/>
          <a:ln w="12700" cmpd="sng">
            <a:solidFill>
              <a:schemeClr val="bg2">
                <a:lumMod val="75000"/>
              </a:schemeClr>
            </a:solidFill>
          </a:ln>
          <a:effectLst>
            <a:outerShdw dist="12700" dir="5400000" algn="tl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Arial"/>
              <a:ea typeface="微软雅黑"/>
              <a:sym typeface="Arial"/>
            </a:endParaRPr>
          </a:p>
        </p:txBody>
      </p:sp>
      <p:sp>
        <p:nvSpPr>
          <p:cNvPr id="25" name="圆角矩形 20">
            <a:extLst>
              <a:ext uri="{FF2B5EF4-FFF2-40B4-BE49-F238E27FC236}">
                <a16:creationId xmlns="" xmlns:a16="http://schemas.microsoft.com/office/drawing/2014/main" id="{D0326E42-980C-460F-A707-ADD9F793FC7A}"/>
              </a:ext>
            </a:extLst>
          </p:cNvPr>
          <p:cNvSpPr>
            <a:spLocks noChangeAspect="1"/>
          </p:cNvSpPr>
          <p:nvPr/>
        </p:nvSpPr>
        <p:spPr>
          <a:xfrm>
            <a:off x="4116896" y="2210042"/>
            <a:ext cx="3032002" cy="651673"/>
          </a:xfrm>
          <a:prstGeom prst="roundRect">
            <a:avLst>
              <a:gd name="adj" fmla="val 31705"/>
            </a:avLst>
          </a:prstGeom>
          <a:solidFill>
            <a:srgbClr val="FE4052"/>
          </a:solidFill>
          <a:ln>
            <a:solidFill>
              <a:schemeClr val="bg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zh-CN" altLang="en-US" sz="3200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rPr>
              <a:t>性別偏見</a:t>
            </a:r>
            <a:endParaRPr lang="zh-CN" altLang="en-US" sz="3200" b="1" noProof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微软雅黑"/>
              <a:sym typeface="Arial"/>
            </a:endParaRPr>
          </a:p>
        </p:txBody>
      </p:sp>
      <p:sp>
        <p:nvSpPr>
          <p:cNvPr id="26" name="文本框 76">
            <a:extLst>
              <a:ext uri="{FF2B5EF4-FFF2-40B4-BE49-F238E27FC236}">
                <a16:creationId xmlns="" xmlns:a16="http://schemas.microsoft.com/office/drawing/2014/main" id="{6E85EF51-BB14-4127-99F2-029826F48E90}"/>
              </a:ext>
            </a:extLst>
          </p:cNvPr>
          <p:cNvSpPr txBox="1"/>
          <p:nvPr/>
        </p:nvSpPr>
        <p:spPr>
          <a:xfrm>
            <a:off x="3929473" y="3468273"/>
            <a:ext cx="3748151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200" dirty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認識性別偏見</a:t>
            </a:r>
            <a:endParaRPr lang="en-US" altLang="zh-CN" sz="2200" dirty="0">
              <a:solidFill>
                <a:srgbClr val="404040"/>
              </a:solidFill>
              <a:latin typeface="Arial"/>
              <a:ea typeface="微软雅黑"/>
              <a:sym typeface="Arial"/>
            </a:endParaRPr>
          </a:p>
          <a:p>
            <a:pPr marL="285750" indent="-285750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200" dirty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認識性別偏見對個人的</a:t>
            </a:r>
            <a:r>
              <a:rPr lang="zh-CN" altLang="en-US" sz="22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影響</a:t>
            </a:r>
            <a:endParaRPr lang="en-US" altLang="zh-CN" sz="2200" dirty="0">
              <a:solidFill>
                <a:srgbClr val="404040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27" name="圆角矩形 22">
            <a:extLst>
              <a:ext uri="{FF2B5EF4-FFF2-40B4-BE49-F238E27FC236}">
                <a16:creationId xmlns="" xmlns:a16="http://schemas.microsoft.com/office/drawing/2014/main" id="{072B89A8-CC5B-48D8-B27C-87AD7A40E262}"/>
              </a:ext>
            </a:extLst>
          </p:cNvPr>
          <p:cNvSpPr>
            <a:spLocks noChangeAspect="1"/>
          </p:cNvSpPr>
          <p:nvPr/>
        </p:nvSpPr>
        <p:spPr>
          <a:xfrm>
            <a:off x="7762430" y="2484290"/>
            <a:ext cx="3454575" cy="3637350"/>
          </a:xfrm>
          <a:prstGeom prst="roundRect">
            <a:avLst>
              <a:gd name="adj" fmla="val 7687"/>
            </a:avLst>
          </a:prstGeom>
          <a:noFill/>
          <a:ln w="12700" cmpd="sng">
            <a:solidFill>
              <a:schemeClr val="bg2">
                <a:lumMod val="75000"/>
              </a:schemeClr>
            </a:solidFill>
          </a:ln>
          <a:effectLst>
            <a:outerShdw dist="12700" dir="5400000" algn="tl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Arial"/>
              <a:ea typeface="微软雅黑"/>
              <a:sym typeface="Arial"/>
            </a:endParaRPr>
          </a:p>
        </p:txBody>
      </p:sp>
      <p:sp>
        <p:nvSpPr>
          <p:cNvPr id="28" name="圆角矩形 23">
            <a:extLst>
              <a:ext uri="{FF2B5EF4-FFF2-40B4-BE49-F238E27FC236}">
                <a16:creationId xmlns="" xmlns:a16="http://schemas.microsoft.com/office/drawing/2014/main" id="{E8EE0C7F-F26B-4466-8C4D-C9E85EBB5432}"/>
              </a:ext>
            </a:extLst>
          </p:cNvPr>
          <p:cNvSpPr>
            <a:spLocks noChangeAspect="1"/>
          </p:cNvSpPr>
          <p:nvPr/>
        </p:nvSpPr>
        <p:spPr>
          <a:xfrm>
            <a:off x="7957659" y="2232528"/>
            <a:ext cx="2961065" cy="636427"/>
          </a:xfrm>
          <a:prstGeom prst="roundRect">
            <a:avLst>
              <a:gd name="adj" fmla="val 31705"/>
            </a:avLst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zh-CN" altLang="en-US" sz="2800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rPr>
              <a:t>性別角色的突破</a:t>
            </a:r>
            <a:endParaRPr lang="zh-CN" altLang="en-US" sz="2800" b="1" noProof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微软雅黑"/>
              <a:sym typeface="Arial"/>
            </a:endParaRPr>
          </a:p>
        </p:txBody>
      </p:sp>
      <p:sp>
        <p:nvSpPr>
          <p:cNvPr id="29" name="文本框 80">
            <a:extLst>
              <a:ext uri="{FF2B5EF4-FFF2-40B4-BE49-F238E27FC236}">
                <a16:creationId xmlns="" xmlns:a16="http://schemas.microsoft.com/office/drawing/2014/main" id="{FB1653FE-3A48-4521-9DD0-8DA9DF4F1580}"/>
              </a:ext>
            </a:extLst>
          </p:cNvPr>
          <p:cNvSpPr txBox="1"/>
          <p:nvPr/>
        </p:nvSpPr>
        <p:spPr>
          <a:xfrm>
            <a:off x="7811237" y="3487327"/>
            <a:ext cx="3356959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000" dirty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看見性別突破的</a:t>
            </a:r>
            <a:r>
              <a:rPr lang="zh-CN" altLang="en-US" sz="20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可能</a:t>
            </a:r>
            <a:endParaRPr lang="en-US" altLang="zh-CN" sz="2000" dirty="0" smtClean="0">
              <a:solidFill>
                <a:srgbClr val="404040"/>
              </a:solidFill>
              <a:latin typeface="Arial"/>
              <a:ea typeface="微软雅黑"/>
              <a:sym typeface="Arial"/>
            </a:endParaRPr>
          </a:p>
          <a:p>
            <a:pPr marL="285750" indent="-285750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000" dirty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暸</a:t>
            </a:r>
            <a:r>
              <a:rPr lang="zh-CN" altLang="en-US" sz="20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解個人的發展不該受性別角色束縛</a:t>
            </a:r>
            <a:endParaRPr lang="zh-CN" altLang="zh-CN" sz="2000" dirty="0">
              <a:solidFill>
                <a:srgbClr val="404040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34" name="圆角矩形 25">
            <a:extLst>
              <a:ext uri="{FF2B5EF4-FFF2-40B4-BE49-F238E27FC236}">
                <a16:creationId xmlns="" xmlns:a16="http://schemas.microsoft.com/office/drawing/2014/main" id="{E5C6E46A-5A84-4258-A929-27F70BA22A1E}"/>
              </a:ext>
            </a:extLst>
          </p:cNvPr>
          <p:cNvSpPr>
            <a:spLocks noChangeAspect="1"/>
          </p:cNvSpPr>
          <p:nvPr/>
        </p:nvSpPr>
        <p:spPr>
          <a:xfrm>
            <a:off x="532126" y="2331307"/>
            <a:ext cx="2959135" cy="636012"/>
          </a:xfrm>
          <a:prstGeom prst="roundRect">
            <a:avLst>
              <a:gd name="adj" fmla="val 28375"/>
            </a:avLst>
          </a:prstGeom>
          <a:solidFill>
            <a:srgbClr val="30BAA0"/>
          </a:solidFill>
          <a:ln>
            <a:solidFill>
              <a:schemeClr val="bg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zh-CN" altLang="en-US" sz="3200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rPr>
              <a:t>性別刻板印象</a:t>
            </a:r>
            <a:endParaRPr lang="zh-CN" altLang="en-US" sz="3200" b="1" noProof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10229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-2031445" y="-968399"/>
            <a:ext cx="13325288" cy="6387318"/>
            <a:chOff x="-2048093" y="-974416"/>
            <a:chExt cx="14100057" cy="6387318"/>
          </a:xfrm>
        </p:grpSpPr>
        <p:pic>
          <p:nvPicPr>
            <p:cNvPr id="130" name="图片 129">
              <a:extLst>
                <a:ext uri="{FF2B5EF4-FFF2-40B4-BE49-F238E27FC236}">
                  <a16:creationId xmlns="" xmlns:a16="http://schemas.microsoft.com/office/drawing/2014/main" id="{ED0830AD-9E41-4B16-A176-3B49F0CEA2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048093" y="-974416"/>
              <a:ext cx="4715822" cy="3013305"/>
            </a:xfrm>
            <a:prstGeom prst="rect">
              <a:avLst/>
            </a:prstGeom>
          </p:spPr>
        </p:pic>
        <p:sp>
          <p:nvSpPr>
            <p:cNvPr id="6" name="圆角矩形 165">
              <a:extLst>
                <a:ext uri="{FF2B5EF4-FFF2-40B4-BE49-F238E27FC236}">
                  <a16:creationId xmlns="" xmlns:a16="http://schemas.microsoft.com/office/drawing/2014/main" id="{3E412583-10A7-40A2-A54F-C80BB0B54EA6}"/>
                </a:ext>
              </a:extLst>
            </p:cNvPr>
            <p:cNvSpPr/>
            <p:nvPr/>
          </p:nvSpPr>
          <p:spPr bwMode="auto">
            <a:xfrm>
              <a:off x="-1722942" y="-332258"/>
              <a:ext cx="12904291" cy="2564544"/>
            </a:xfrm>
            <a:prstGeom prst="roundRect">
              <a:avLst>
                <a:gd name="adj" fmla="val 5000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zh-CN" altLang="en-US" sz="6600" b="1" dirty="0" smtClean="0">
                  <a:solidFill>
                    <a:srgbClr val="2D6B81"/>
                  </a:solidFill>
                  <a:latin typeface="Arial"/>
                  <a:ea typeface="微软雅黑"/>
                  <a:cs typeface="+mn-ea"/>
                  <a:sym typeface="Arial"/>
                </a:rPr>
                <a:t>性別刻板</a:t>
              </a:r>
              <a:r>
                <a:rPr lang="zh-CN" altLang="en-US" sz="6600" b="1" dirty="0" smtClean="0">
                  <a:solidFill>
                    <a:srgbClr val="2D6B81"/>
                  </a:solidFill>
                  <a:latin typeface="Arial"/>
                  <a:ea typeface="微软雅黑"/>
                  <a:cs typeface="+mn-ea"/>
                  <a:sym typeface="Arial"/>
                </a:rPr>
                <a:t>印象</a:t>
              </a:r>
              <a:endParaRPr lang="zh-CN" altLang="en-US" sz="3600" b="1" dirty="0">
                <a:solidFill>
                  <a:srgbClr val="FFC000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581858" y="1765750"/>
              <a:ext cx="11470106" cy="3647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spcBef>
                  <a:spcPts val="600"/>
                </a:spcBef>
              </a:pPr>
              <a:endParaRPr lang="en-US" altLang="zh-CN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endParaRPr>
            </a:p>
            <a:p>
              <a:pPr marL="571500" indent="-571500">
                <a:lnSpc>
                  <a:spcPct val="15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zh-CN" altLang="en-US" sz="3600" b="1" dirty="0" smtClean="0">
                  <a:solidFill>
                    <a:schemeClr val="bg2">
                      <a:lumMod val="25000"/>
                    </a:schemeClr>
                  </a:solidFill>
                  <a:latin typeface="Arial"/>
                  <a:ea typeface="微软雅黑"/>
                  <a:cs typeface="+mn-ea"/>
                </a:rPr>
                <a:t>女孩應該要？</a:t>
              </a:r>
              <a:endParaRPr lang="en-US" altLang="zh-CN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</a:pPr>
              <a:endParaRPr lang="en-US" altLang="zh-CN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endParaRPr>
            </a:p>
            <a:p>
              <a:pPr marL="571500" indent="-571500">
                <a:lnSpc>
                  <a:spcPct val="15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zh-CN" altLang="en-US" sz="3600" b="1" dirty="0" smtClean="0">
                  <a:solidFill>
                    <a:schemeClr val="bg2">
                      <a:lumMod val="25000"/>
                    </a:schemeClr>
                  </a:solidFill>
                  <a:latin typeface="Arial"/>
                  <a:ea typeface="微软雅黑"/>
                  <a:cs typeface="+mn-ea"/>
                </a:rPr>
                <a:t>男孩應該要？</a:t>
              </a:r>
              <a:endParaRPr lang="zh-TW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endParaRPr>
            </a:p>
          </p:txBody>
        </p:sp>
      </p:grpSp>
      <p:grpSp>
        <p:nvGrpSpPr>
          <p:cNvPr id="26" name="群組 25"/>
          <p:cNvGrpSpPr/>
          <p:nvPr/>
        </p:nvGrpSpPr>
        <p:grpSpPr>
          <a:xfrm>
            <a:off x="3756678" y="2218872"/>
            <a:ext cx="2432526" cy="923330"/>
            <a:chOff x="3047053" y="2943807"/>
            <a:chExt cx="2573959" cy="923330"/>
          </a:xfrm>
        </p:grpSpPr>
        <p:sp>
          <p:nvSpPr>
            <p:cNvPr id="5" name="文字方塊 4"/>
            <p:cNvSpPr txBox="1"/>
            <p:nvPr/>
          </p:nvSpPr>
          <p:spPr>
            <a:xfrm>
              <a:off x="3047053" y="2943807"/>
              <a:ext cx="180010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spcBef>
                  <a:spcPts val="600"/>
                </a:spcBef>
              </a:pPr>
              <a:r>
                <a:rPr lang="zh-CN" altLang="en-US" sz="3600" b="1" dirty="0" smtClean="0">
                  <a:solidFill>
                    <a:schemeClr val="accent5"/>
                  </a:solidFill>
                  <a:latin typeface="Arial"/>
                  <a:ea typeface="微软雅黑"/>
                  <a:cs typeface="+mn-ea"/>
                </a:rPr>
                <a:t>長髮</a:t>
              </a:r>
              <a:endParaRPr lang="zh-TW" altLang="en-US" sz="3600" b="1" dirty="0">
                <a:solidFill>
                  <a:schemeClr val="accent5"/>
                </a:solidFill>
                <a:latin typeface="Arial"/>
                <a:ea typeface="微软雅黑"/>
                <a:cs typeface="+mn-ea"/>
              </a:endParaRP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3820910" y="2958444"/>
              <a:ext cx="1800102" cy="820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spcBef>
                  <a:spcPts val="600"/>
                </a:spcBef>
              </a:pPr>
              <a:endParaRPr lang="zh-TW" altLang="en-US" sz="3600" b="1" dirty="0">
                <a:solidFill>
                  <a:srgbClr val="FF99CC"/>
                </a:solidFill>
                <a:latin typeface="Arial"/>
                <a:ea typeface="微软雅黑"/>
                <a:cs typeface="+mn-ea"/>
              </a:endParaRPr>
            </a:p>
          </p:txBody>
        </p:sp>
      </p:grpSp>
      <p:grpSp>
        <p:nvGrpSpPr>
          <p:cNvPr id="128" name="群組 127"/>
          <p:cNvGrpSpPr/>
          <p:nvPr/>
        </p:nvGrpSpPr>
        <p:grpSpPr>
          <a:xfrm>
            <a:off x="5526228" y="5198275"/>
            <a:ext cx="3253378" cy="824456"/>
            <a:chOff x="8733749" y="5762562"/>
            <a:chExt cx="3442539" cy="824456"/>
          </a:xfrm>
        </p:grpSpPr>
        <p:sp>
          <p:nvSpPr>
            <p:cNvPr id="13" name="文字方塊 12"/>
            <p:cNvSpPr txBox="1"/>
            <p:nvPr/>
          </p:nvSpPr>
          <p:spPr>
            <a:xfrm>
              <a:off x="8733749" y="5762562"/>
              <a:ext cx="2713104" cy="8244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spcBef>
                  <a:spcPts val="600"/>
                </a:spcBef>
                <a:defRPr sz="3600" b="1">
                  <a:solidFill>
                    <a:schemeClr val="accent5"/>
                  </a:solidFill>
                  <a:latin typeface="Arial"/>
                  <a:ea typeface="微软雅黑"/>
                  <a:cs typeface="+mn-ea"/>
                </a:defRPr>
              </a:lvl1pPr>
            </a:lstStyle>
            <a:p>
              <a:r>
                <a:rPr lang="zh-TW" altLang="en-US" dirty="0"/>
                <a:t>勇敢</a:t>
              </a:r>
              <a:endParaRPr lang="zh-TW" altLang="en-US" dirty="0"/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10376186" y="5762562"/>
              <a:ext cx="1800102" cy="8244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spcBef>
                  <a:spcPts val="600"/>
                </a:spcBef>
              </a:pPr>
              <a:endParaRPr lang="zh-TW" altLang="en-US" sz="3600" b="1" dirty="0">
                <a:solidFill>
                  <a:srgbClr val="FF99CC"/>
                </a:solidFill>
                <a:latin typeface="Arial"/>
                <a:ea typeface="微软雅黑"/>
                <a:cs typeface="+mn-ea"/>
              </a:endParaRPr>
            </a:p>
          </p:txBody>
        </p:sp>
      </p:grpSp>
      <p:grpSp>
        <p:nvGrpSpPr>
          <p:cNvPr id="30" name="群組 29"/>
          <p:cNvGrpSpPr/>
          <p:nvPr/>
        </p:nvGrpSpPr>
        <p:grpSpPr>
          <a:xfrm>
            <a:off x="5473005" y="2661106"/>
            <a:ext cx="4126297" cy="923330"/>
            <a:chOff x="2733073" y="4490408"/>
            <a:chExt cx="4366211" cy="923330"/>
          </a:xfrm>
        </p:grpSpPr>
        <p:sp>
          <p:nvSpPr>
            <p:cNvPr id="12" name="文字方塊 11"/>
            <p:cNvSpPr txBox="1"/>
            <p:nvPr/>
          </p:nvSpPr>
          <p:spPr>
            <a:xfrm>
              <a:off x="2733073" y="4490408"/>
              <a:ext cx="271310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spcBef>
                  <a:spcPts val="600"/>
                </a:spcBef>
                <a:defRPr sz="3600" b="1">
                  <a:solidFill>
                    <a:schemeClr val="accent5"/>
                  </a:solidFill>
                  <a:latin typeface="Arial"/>
                  <a:ea typeface="微软雅黑"/>
                  <a:cs typeface="+mn-ea"/>
                </a:defRPr>
              </a:lvl1pPr>
            </a:lstStyle>
            <a:p>
              <a:r>
                <a:rPr lang="zh-TW" altLang="en-US" dirty="0"/>
                <a:t>溫柔有</a:t>
              </a:r>
              <a:r>
                <a:rPr lang="zh-TW" altLang="en-US" dirty="0" smtClean="0"/>
                <a:t>氣質</a:t>
              </a:r>
              <a:endParaRPr lang="zh-TW" altLang="en-US" dirty="0"/>
            </a:p>
          </p:txBody>
        </p:sp>
        <p:sp>
          <p:nvSpPr>
            <p:cNvPr id="23" name="文字方塊 22"/>
            <p:cNvSpPr txBox="1"/>
            <p:nvPr/>
          </p:nvSpPr>
          <p:spPr>
            <a:xfrm>
              <a:off x="5299182" y="4522305"/>
              <a:ext cx="1800102" cy="820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spcBef>
                  <a:spcPts val="600"/>
                </a:spcBef>
              </a:pPr>
              <a:endParaRPr lang="zh-TW" altLang="en-US" sz="3600" b="1" dirty="0">
                <a:solidFill>
                  <a:srgbClr val="FF99CC"/>
                </a:solidFill>
                <a:latin typeface="Arial"/>
                <a:ea typeface="微软雅黑"/>
                <a:cs typeface="+mn-ea"/>
              </a:endParaRPr>
            </a:p>
          </p:txBody>
        </p:sp>
      </p:grpSp>
      <p:grpSp>
        <p:nvGrpSpPr>
          <p:cNvPr id="31" name="群組 30"/>
          <p:cNvGrpSpPr/>
          <p:nvPr/>
        </p:nvGrpSpPr>
        <p:grpSpPr>
          <a:xfrm>
            <a:off x="2972014" y="4510063"/>
            <a:ext cx="2554214" cy="824456"/>
            <a:chOff x="3766321" y="5858855"/>
            <a:chExt cx="2702723" cy="824456"/>
          </a:xfrm>
        </p:grpSpPr>
        <p:sp>
          <p:nvSpPr>
            <p:cNvPr id="18" name="文字方塊 17"/>
            <p:cNvSpPr txBox="1"/>
            <p:nvPr/>
          </p:nvSpPr>
          <p:spPr>
            <a:xfrm>
              <a:off x="3766321" y="5858855"/>
              <a:ext cx="1800102" cy="8244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spcBef>
                  <a:spcPts val="600"/>
                </a:spcBef>
              </a:pPr>
              <a:endParaRPr lang="zh-TW" altLang="en-US" sz="3600" b="1" dirty="0">
                <a:solidFill>
                  <a:srgbClr val="FF99CC"/>
                </a:solidFill>
                <a:latin typeface="Arial"/>
                <a:ea typeface="微软雅黑"/>
                <a:cs typeface="+mn-ea"/>
              </a:endParaRPr>
            </a:p>
          </p:txBody>
        </p:sp>
        <p:sp>
          <p:nvSpPr>
            <p:cNvPr id="24" name="文字方塊 23"/>
            <p:cNvSpPr txBox="1"/>
            <p:nvPr/>
          </p:nvSpPr>
          <p:spPr>
            <a:xfrm>
              <a:off x="4871188" y="5858855"/>
              <a:ext cx="1597856" cy="820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spcBef>
                  <a:spcPts val="600"/>
                </a:spcBef>
                <a:defRPr sz="3600" b="1">
                  <a:solidFill>
                    <a:schemeClr val="accent5"/>
                  </a:solidFill>
                  <a:latin typeface="Arial"/>
                  <a:ea typeface="微软雅黑"/>
                  <a:cs typeface="+mn-ea"/>
                </a:defRPr>
              </a:lvl1pPr>
            </a:lstStyle>
            <a:p>
              <a:r>
                <a:rPr lang="zh-TW" altLang="en-US" dirty="0" smtClean="0"/>
                <a:t>帥氣</a:t>
              </a:r>
              <a:endParaRPr lang="zh-TW" altLang="en-US" dirty="0"/>
            </a:p>
          </p:txBody>
        </p:sp>
      </p:grpSp>
      <p:grpSp>
        <p:nvGrpSpPr>
          <p:cNvPr id="29" name="群組 28"/>
          <p:cNvGrpSpPr/>
          <p:nvPr/>
        </p:nvGrpSpPr>
        <p:grpSpPr>
          <a:xfrm>
            <a:off x="7357113" y="4373819"/>
            <a:ext cx="3133648" cy="846729"/>
            <a:chOff x="5792127" y="3356035"/>
            <a:chExt cx="3315846" cy="846729"/>
          </a:xfrm>
        </p:grpSpPr>
        <p:sp>
          <p:nvSpPr>
            <p:cNvPr id="9" name="文字方塊 8"/>
            <p:cNvSpPr txBox="1"/>
            <p:nvPr/>
          </p:nvSpPr>
          <p:spPr>
            <a:xfrm>
              <a:off x="6394869" y="3378308"/>
              <a:ext cx="2713104" cy="8244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spcBef>
                  <a:spcPts val="600"/>
                </a:spcBef>
                <a:defRPr sz="3600" b="1">
                  <a:solidFill>
                    <a:schemeClr val="accent5"/>
                  </a:solidFill>
                  <a:latin typeface="Arial"/>
                  <a:ea typeface="微软雅黑"/>
                  <a:cs typeface="+mn-ea"/>
                </a:defRPr>
              </a:lvl1pPr>
            </a:lstStyle>
            <a:p>
              <a:r>
                <a:rPr lang="zh-TW" altLang="en-US" dirty="0" smtClean="0"/>
                <a:t>堅強男子漢</a:t>
              </a:r>
              <a:endParaRPr lang="zh-TW" altLang="en-US" dirty="0"/>
            </a:p>
          </p:txBody>
        </p:sp>
        <p:sp>
          <p:nvSpPr>
            <p:cNvPr id="25" name="文字方塊 24"/>
            <p:cNvSpPr txBox="1"/>
            <p:nvPr/>
          </p:nvSpPr>
          <p:spPr>
            <a:xfrm>
              <a:off x="5792127" y="3356035"/>
              <a:ext cx="1800102" cy="8244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spcBef>
                  <a:spcPts val="600"/>
                </a:spcBef>
              </a:pPr>
              <a:endParaRPr lang="zh-TW" altLang="en-US" sz="3600" b="1" dirty="0">
                <a:solidFill>
                  <a:srgbClr val="FF99CC"/>
                </a:solidFill>
                <a:latin typeface="Arial"/>
                <a:ea typeface="微软雅黑"/>
                <a:cs typeface="+mn-ea"/>
              </a:endParaRPr>
            </a:p>
          </p:txBody>
        </p:sp>
      </p:grpSp>
      <p:grpSp>
        <p:nvGrpSpPr>
          <p:cNvPr id="28" name="群組 27"/>
          <p:cNvGrpSpPr/>
          <p:nvPr/>
        </p:nvGrpSpPr>
        <p:grpSpPr>
          <a:xfrm>
            <a:off x="7039800" y="2055387"/>
            <a:ext cx="3385446" cy="4181508"/>
            <a:chOff x="7673464" y="2370589"/>
            <a:chExt cx="3582285" cy="4181508"/>
          </a:xfrm>
        </p:grpSpPr>
        <p:sp>
          <p:nvSpPr>
            <p:cNvPr id="14" name="文字方塊 13"/>
            <p:cNvSpPr txBox="1"/>
            <p:nvPr/>
          </p:nvSpPr>
          <p:spPr>
            <a:xfrm>
              <a:off x="8542646" y="2370589"/>
              <a:ext cx="2713103" cy="8244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spcBef>
                  <a:spcPts val="600"/>
                </a:spcBef>
                <a:defRPr sz="3600" b="1">
                  <a:solidFill>
                    <a:schemeClr val="accent5"/>
                  </a:solidFill>
                  <a:latin typeface="Arial"/>
                  <a:ea typeface="微软雅黑"/>
                  <a:cs typeface="+mn-ea"/>
                </a:defRPr>
              </a:lvl1pPr>
            </a:lstStyle>
            <a:p>
              <a:r>
                <a:rPr lang="zh-TW" altLang="en-US" dirty="0" smtClean="0"/>
                <a:t>端莊淑女</a:t>
              </a:r>
              <a:endParaRPr lang="zh-TW" altLang="en-US" dirty="0"/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7673464" y="5731423"/>
              <a:ext cx="1800103" cy="820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spcBef>
                  <a:spcPts val="600"/>
                </a:spcBef>
              </a:pPr>
              <a:endParaRPr lang="zh-TW" altLang="en-US" sz="3600" b="1" dirty="0">
                <a:solidFill>
                  <a:srgbClr val="FF99CC"/>
                </a:solidFill>
                <a:latin typeface="Arial"/>
                <a:ea typeface="微软雅黑"/>
                <a:cs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5935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="" xmlns:a16="http://schemas.microsoft.com/office/drawing/2014/main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35554" y="-974416"/>
            <a:ext cx="4456699" cy="3013305"/>
          </a:xfrm>
          <a:prstGeom prst="rect">
            <a:avLst/>
          </a:prstGeom>
        </p:spPr>
      </p:pic>
      <p:sp>
        <p:nvSpPr>
          <p:cNvPr id="6" name="圆角矩形 165">
            <a:extLst>
              <a:ext uri="{FF2B5EF4-FFF2-40B4-BE49-F238E27FC236}">
                <a16:creationId xmlns="" xmlns:a16="http://schemas.microsoft.com/office/drawing/2014/main" id="{3E412583-10A7-40A2-A54F-C80BB0B54EA6}"/>
              </a:ext>
            </a:extLst>
          </p:cNvPr>
          <p:cNvSpPr/>
          <p:nvPr/>
        </p:nvSpPr>
        <p:spPr bwMode="auto">
          <a:xfrm>
            <a:off x="-2522746" y="-219964"/>
            <a:ext cx="12195227" cy="256454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6600" b="1" dirty="0" smtClean="0">
                <a:solidFill>
                  <a:srgbClr val="2D6B81"/>
                </a:solidFill>
                <a:latin typeface="Arial"/>
                <a:ea typeface="微软雅黑"/>
                <a:cs typeface="+mn-ea"/>
                <a:sym typeface="Arial"/>
              </a:rPr>
              <a:t>性別刻板印象</a:t>
            </a:r>
            <a:endParaRPr lang="zh-CN" altLang="en-US" sz="3600" b="1" dirty="0">
              <a:solidFill>
                <a:srgbClr val="FFC000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92796" y="2038891"/>
            <a:ext cx="108701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人們</a:t>
            </a:r>
            <a:r>
              <a:rPr lang="zh-TW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對男性或女性</a:t>
            </a:r>
            <a:r>
              <a:rPr lang="zh-TW" altLang="en-US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角色</a:t>
            </a:r>
            <a:r>
              <a:rPr lang="zh-TW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特徵</a:t>
            </a:r>
            <a:r>
              <a:rPr lang="zh-TW" altLang="en-US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的</a:t>
            </a:r>
            <a:r>
              <a:rPr lang="zh-TW" altLang="en-US" sz="4800" b="1" dirty="0">
                <a:solidFill>
                  <a:srgbClr val="FE4052"/>
                </a:solidFill>
                <a:latin typeface="Arial"/>
                <a:ea typeface="微软雅黑"/>
                <a:cs typeface="+mn-ea"/>
              </a:rPr>
              <a:t>固有印象</a:t>
            </a:r>
            <a:r>
              <a:rPr lang="zh-TW" altLang="en-US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，</a:t>
            </a:r>
            <a:endParaRPr lang="en-US" altLang="zh-TW" sz="3600" b="1" dirty="0" smtClean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en-US" altLang="zh-TW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 </a:t>
            </a:r>
            <a:r>
              <a:rPr lang="en-US" altLang="zh-TW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    </a:t>
            </a:r>
            <a:r>
              <a:rPr lang="zh-TW" altLang="en-US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也就是人們</a:t>
            </a:r>
            <a:r>
              <a:rPr lang="zh-TW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對性別角色的期望和看法</a:t>
            </a:r>
            <a:r>
              <a:rPr lang="zh-TW" altLang="en-US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。</a:t>
            </a:r>
            <a:endParaRPr lang="en-US" altLang="zh-TW" sz="3600" b="1" dirty="0" smtClean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TW" sz="3600" b="1" dirty="0" smtClean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傳統中有許多性別角色刻板印象的例子，如</a:t>
            </a:r>
            <a:r>
              <a:rPr lang="zh-TW" altLang="en-US" sz="3600" b="1" dirty="0">
                <a:solidFill>
                  <a:schemeClr val="accent2"/>
                </a:solidFill>
                <a:latin typeface="Arial"/>
                <a:ea typeface="微软雅黑"/>
                <a:cs typeface="+mn-ea"/>
              </a:rPr>
              <a:t>大男人和小女人、男強和女弱、男尊女卑</a:t>
            </a:r>
            <a:r>
              <a:rPr lang="zh-TW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等</a:t>
            </a:r>
            <a:r>
              <a:rPr lang="zh-TW" altLang="en-US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。</a:t>
            </a:r>
            <a:endParaRPr lang="en-US" altLang="zh-TW" sz="3600" b="1" dirty="0" smtClean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16809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="" xmlns:a16="http://schemas.microsoft.com/office/drawing/2014/main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35554" y="-974416"/>
            <a:ext cx="4456699" cy="3013305"/>
          </a:xfrm>
          <a:prstGeom prst="rect">
            <a:avLst/>
          </a:prstGeom>
        </p:spPr>
      </p:pic>
      <p:sp>
        <p:nvSpPr>
          <p:cNvPr id="6" name="圆角矩形 165">
            <a:extLst>
              <a:ext uri="{FF2B5EF4-FFF2-40B4-BE49-F238E27FC236}">
                <a16:creationId xmlns="" xmlns:a16="http://schemas.microsoft.com/office/drawing/2014/main" id="{3E412583-10A7-40A2-A54F-C80BB0B54EA6}"/>
              </a:ext>
            </a:extLst>
          </p:cNvPr>
          <p:cNvSpPr/>
          <p:nvPr/>
        </p:nvSpPr>
        <p:spPr bwMode="auto">
          <a:xfrm>
            <a:off x="-3068528" y="-412469"/>
            <a:ext cx="12195227" cy="256454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6600" b="1" dirty="0" smtClean="0">
                <a:solidFill>
                  <a:srgbClr val="2D6B81"/>
                </a:solidFill>
                <a:latin typeface="Arial"/>
                <a:ea typeface="微软雅黑"/>
                <a:cs typeface="+mn-ea"/>
                <a:sym typeface="Arial"/>
              </a:rPr>
              <a:t>性別刻板印象</a:t>
            </a:r>
            <a:endParaRPr lang="zh-CN" altLang="en-US" sz="3600" b="1" dirty="0">
              <a:solidFill>
                <a:srgbClr val="FFC000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09282" y="1538692"/>
            <a:ext cx="1122928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chemeClr val="accent2"/>
                </a:solidFill>
                <a:latin typeface="Arial"/>
                <a:ea typeface="微软雅黑"/>
                <a:cs typeface="+mn-ea"/>
              </a:rPr>
              <a:t>形容男生常用</a:t>
            </a:r>
            <a:r>
              <a:rPr lang="zh-CN" altLang="en-US" sz="3600" b="1" dirty="0" smtClean="0">
                <a:solidFill>
                  <a:schemeClr val="accent2"/>
                </a:solidFill>
                <a:latin typeface="Arial"/>
                <a:ea typeface="微软雅黑"/>
                <a:cs typeface="+mn-ea"/>
              </a:rPr>
              <a:t>：</a:t>
            </a:r>
            <a:r>
              <a:rPr lang="en-US" altLang="zh-CN" sz="3600" b="1" dirty="0">
                <a:solidFill>
                  <a:schemeClr val="accent2"/>
                </a:solidFill>
                <a:latin typeface="Arial"/>
                <a:ea typeface="微软雅黑"/>
                <a:cs typeface="+mn-ea"/>
              </a:rPr>
              <a:t/>
            </a:r>
            <a:br>
              <a:rPr lang="en-US" altLang="zh-CN" sz="3600" b="1" dirty="0">
                <a:solidFill>
                  <a:schemeClr val="accent2"/>
                </a:solidFill>
                <a:latin typeface="Arial"/>
                <a:ea typeface="微软雅黑"/>
                <a:cs typeface="+mn-ea"/>
              </a:rPr>
            </a:br>
            <a:r>
              <a:rPr lang="zh-TW" altLang="en-US" sz="28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勇敢、</a:t>
            </a:r>
            <a:r>
              <a:rPr lang="zh-CN" altLang="en-US" sz="28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男子漢</a:t>
            </a:r>
            <a:r>
              <a:rPr lang="zh-TW" altLang="en-US" sz="28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、</a:t>
            </a:r>
            <a:r>
              <a:rPr lang="zh-CN" altLang="en-US" sz="28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可靠</a:t>
            </a:r>
            <a:r>
              <a:rPr lang="zh-TW" altLang="en-US" sz="28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、競爭</a:t>
            </a:r>
            <a:r>
              <a:rPr lang="zh-CN" altLang="en-US" sz="28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力</a:t>
            </a:r>
            <a:r>
              <a:rPr lang="zh-TW" altLang="en-US" sz="28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、</a:t>
            </a:r>
            <a:r>
              <a:rPr lang="zh-TW" altLang="en-US" sz="28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不擅言語溝通、堅強等</a:t>
            </a:r>
            <a:r>
              <a:rPr lang="zh-TW" altLang="en-US" sz="28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字眼</a:t>
            </a:r>
            <a:endParaRPr lang="en-US" altLang="zh-TW" sz="2800" b="1" dirty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chemeClr val="accent2"/>
                </a:solidFill>
                <a:latin typeface="Arial"/>
                <a:ea typeface="微软雅黑"/>
                <a:cs typeface="+mn-ea"/>
              </a:rPr>
              <a:t>形容女生就用</a:t>
            </a:r>
            <a:r>
              <a:rPr lang="zh-CN" altLang="en-US" sz="3600" b="1" dirty="0">
                <a:solidFill>
                  <a:schemeClr val="accent2"/>
                </a:solidFill>
                <a:latin typeface="Arial"/>
                <a:ea typeface="微软雅黑"/>
                <a:cs typeface="+mn-ea"/>
              </a:rPr>
              <a:t>：</a:t>
            </a:r>
            <a:endParaRPr lang="en-US" altLang="zh-CN" sz="3600" b="1" dirty="0">
              <a:solidFill>
                <a:schemeClr val="accent2"/>
              </a:solidFill>
              <a:latin typeface="Arial"/>
              <a:ea typeface="微软雅黑"/>
              <a:cs typeface="+mn-ea"/>
            </a:endParaRPr>
          </a:p>
          <a:p>
            <a:pPr marL="540000">
              <a:lnSpc>
                <a:spcPct val="150000"/>
              </a:lnSpc>
            </a:pPr>
            <a:r>
              <a:rPr lang="zh-TW" altLang="en-US" sz="32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溫柔、體貼、</a:t>
            </a: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善體人</a:t>
            </a:r>
            <a:r>
              <a:rPr lang="zh-TW" altLang="en-US" sz="32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意</a:t>
            </a:r>
            <a:r>
              <a:rPr lang="zh-CN" altLang="en-US" sz="32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、優雅、乖巧</a:t>
            </a:r>
            <a:r>
              <a:rPr lang="zh-TW" altLang="en-US" sz="32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等</a:t>
            </a: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字眼</a:t>
            </a:r>
            <a:endParaRPr lang="en-US" altLang="zh-TW" sz="3200" b="1" dirty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當</a:t>
            </a:r>
            <a:r>
              <a:rPr lang="zh-TW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人們說“</a:t>
            </a:r>
            <a:r>
              <a:rPr lang="zh-TW" altLang="en-US" sz="3600" b="1" dirty="0" smtClean="0">
                <a:solidFill>
                  <a:srgbClr val="FE4052"/>
                </a:solidFill>
                <a:latin typeface="Arial"/>
                <a:ea typeface="微软雅黑"/>
                <a:cs typeface="+mn-ea"/>
              </a:rPr>
              <a:t>他</a:t>
            </a:r>
            <a:r>
              <a:rPr lang="zh-CN" altLang="en-US" sz="3600" b="1" dirty="0" smtClean="0">
                <a:solidFill>
                  <a:srgbClr val="FE4052"/>
                </a:solidFill>
                <a:latin typeface="Arial"/>
                <a:ea typeface="微软雅黑"/>
                <a:cs typeface="+mn-ea"/>
              </a:rPr>
              <a:t>很娘</a:t>
            </a:r>
            <a:r>
              <a:rPr lang="zh-TW" altLang="en-US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”</a:t>
            </a:r>
            <a:r>
              <a:rPr lang="zh-TW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或“</a:t>
            </a:r>
            <a:r>
              <a:rPr lang="zh-TW" altLang="en-US" sz="3600" b="1" dirty="0" smtClean="0">
                <a:solidFill>
                  <a:srgbClr val="FE4052"/>
                </a:solidFill>
                <a:latin typeface="Arial"/>
                <a:ea typeface="微软雅黑"/>
                <a:cs typeface="+mn-ea"/>
              </a:rPr>
              <a:t>她</a:t>
            </a:r>
            <a:r>
              <a:rPr lang="zh-CN" altLang="en-US" sz="3600" b="1" dirty="0" smtClean="0">
                <a:solidFill>
                  <a:srgbClr val="FE4052"/>
                </a:solidFill>
                <a:latin typeface="Arial"/>
                <a:ea typeface="微软雅黑"/>
                <a:cs typeface="+mn-ea"/>
              </a:rPr>
              <a:t>和男的一樣</a:t>
            </a:r>
            <a:r>
              <a:rPr lang="zh-TW" altLang="en-US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”</a:t>
            </a:r>
            <a:r>
              <a:rPr lang="zh-TW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時，就是在用性別刻板印象來評價某個男性或女性。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 rot="20215463">
            <a:off x="8925542" y="2586913"/>
            <a:ext cx="3417126" cy="120685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uFillTx/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uFillTx/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uFillTx/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uFillTx/>
                <a:latin typeface="+mn-lt"/>
                <a:ea typeface="+mn-ea"/>
              </a:defRPr>
            </a:lvl5pPr>
            <a:lvl6pPr marL="2514600" indent="-228600" algn="l" rtl="0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uFillTx/>
                <a:latin typeface="+mn-lt"/>
                <a:ea typeface="+mn-ea"/>
              </a:defRPr>
            </a:lvl6pPr>
            <a:lvl7pPr marL="2971800" indent="-228600" algn="l" rtl="0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uFillTx/>
                <a:latin typeface="+mn-lt"/>
                <a:ea typeface="+mn-ea"/>
              </a:defRPr>
            </a:lvl7pPr>
            <a:lvl8pPr marL="3429000" indent="-228600" algn="l" rtl="0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uFillTx/>
                <a:latin typeface="+mn-lt"/>
                <a:ea typeface="+mn-ea"/>
              </a:defRPr>
            </a:lvl8pPr>
            <a:lvl9pPr marL="3886200" indent="-228600" algn="l" rtl="0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uFillTx/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  <a:defRPr>
                <a:uFillTx/>
              </a:defRPr>
            </a:pPr>
            <a:r>
              <a:rPr lang="zh-CN" altLang="en-US" sz="4800" i="1" u="sng" kern="0" dirty="0" smtClean="0">
                <a:solidFill>
                  <a:schemeClr val="accent6"/>
                </a:solidFill>
                <a:latin typeface="Malgun Gothic" panose="020B0503020000020004" pitchFamily="34" charset="-127"/>
              </a:rPr>
              <a:t>性別偏見</a:t>
            </a:r>
            <a:endParaRPr lang="zh-TW" altLang="en-US" sz="4800" i="1" u="sng" kern="0" dirty="0">
              <a:solidFill>
                <a:schemeClr val="accent6"/>
              </a:solidFill>
              <a:uFillTx/>
              <a:latin typeface="Malgun Gothic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36420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="" xmlns:a16="http://schemas.microsoft.com/office/drawing/2014/main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35554" y="-974416"/>
            <a:ext cx="4456699" cy="3013305"/>
          </a:xfrm>
          <a:prstGeom prst="rect">
            <a:avLst/>
          </a:prstGeom>
        </p:spPr>
      </p:pic>
      <p:sp>
        <p:nvSpPr>
          <p:cNvPr id="6" name="圆角矩形 165">
            <a:extLst>
              <a:ext uri="{FF2B5EF4-FFF2-40B4-BE49-F238E27FC236}">
                <a16:creationId xmlns="" xmlns:a16="http://schemas.microsoft.com/office/drawing/2014/main" id="{3E412583-10A7-40A2-A54F-C80BB0B54EA6}"/>
              </a:ext>
            </a:extLst>
          </p:cNvPr>
          <p:cNvSpPr/>
          <p:nvPr/>
        </p:nvSpPr>
        <p:spPr bwMode="auto">
          <a:xfrm>
            <a:off x="-3796240" y="-236007"/>
            <a:ext cx="12195227" cy="256454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6600" b="1" dirty="0" smtClean="0">
                <a:solidFill>
                  <a:srgbClr val="FE4052"/>
                </a:solidFill>
                <a:latin typeface="Arial"/>
                <a:ea typeface="微软雅黑"/>
                <a:cs typeface="+mn-ea"/>
                <a:sym typeface="Arial"/>
              </a:rPr>
              <a:t>性別偏見</a:t>
            </a:r>
            <a:endParaRPr lang="zh-CN" altLang="en-US" sz="3600" b="1" dirty="0">
              <a:solidFill>
                <a:srgbClr val="FE4052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76106" y="2196154"/>
            <a:ext cx="1024858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TW" altLang="zh-TW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因為對某個人是男性或女性，所抱持的負面</a:t>
            </a:r>
            <a:r>
              <a:rPr lang="zh-TW" altLang="zh-TW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態度</a:t>
            </a:r>
            <a:endParaRPr lang="en-US" altLang="zh-TW" sz="3600" b="1" dirty="0" smtClean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TW" altLang="zh-TW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例如：男生不能當護士，女生不能開飛機、女生都喜歡讓男生請客、貪小便宜</a:t>
            </a:r>
            <a:r>
              <a:rPr lang="zh-TW" altLang="zh-TW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…</a:t>
            </a:r>
            <a:endParaRPr lang="en-US" altLang="zh-TW" sz="3600" b="1" dirty="0" smtClean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8507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="" xmlns:a16="http://schemas.microsoft.com/office/drawing/2014/main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35554" y="-974416"/>
            <a:ext cx="4456699" cy="3013305"/>
          </a:xfrm>
          <a:prstGeom prst="rect">
            <a:avLst/>
          </a:prstGeom>
        </p:spPr>
      </p:pic>
      <p:sp>
        <p:nvSpPr>
          <p:cNvPr id="6" name="圆角矩形 165">
            <a:extLst>
              <a:ext uri="{FF2B5EF4-FFF2-40B4-BE49-F238E27FC236}">
                <a16:creationId xmlns="" xmlns:a16="http://schemas.microsoft.com/office/drawing/2014/main" id="{3E412583-10A7-40A2-A54F-C80BB0B54EA6}"/>
              </a:ext>
            </a:extLst>
          </p:cNvPr>
          <p:cNvSpPr/>
          <p:nvPr/>
        </p:nvSpPr>
        <p:spPr bwMode="auto">
          <a:xfrm>
            <a:off x="-3038208" y="-280198"/>
            <a:ext cx="12195227" cy="256454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6600" b="1" dirty="0" smtClean="0">
                <a:solidFill>
                  <a:srgbClr val="FFC000"/>
                </a:solidFill>
                <a:latin typeface="Arial"/>
                <a:ea typeface="微软雅黑"/>
                <a:cs typeface="+mn-ea"/>
                <a:sym typeface="Arial"/>
              </a:rPr>
              <a:t>性別角色的突破</a:t>
            </a:r>
            <a:endParaRPr lang="zh-CN" altLang="en-US" sz="3600" b="1" dirty="0">
              <a:solidFill>
                <a:srgbClr val="FFC000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grpSp>
        <p:nvGrpSpPr>
          <p:cNvPr id="4" name="Group 12"/>
          <p:cNvGrpSpPr/>
          <p:nvPr/>
        </p:nvGrpSpPr>
        <p:grpSpPr>
          <a:xfrm>
            <a:off x="5998848" y="1254646"/>
            <a:ext cx="5362454" cy="5348177"/>
            <a:chOff x="286484" y="245193"/>
            <a:chExt cx="5864945" cy="5946693"/>
          </a:xfrm>
        </p:grpSpPr>
        <p:pic>
          <p:nvPicPr>
            <p:cNvPr id="5" name="Pictur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62867" y="3208382"/>
              <a:ext cx="2923068" cy="2923068"/>
            </a:xfrm>
            <a:prstGeom prst="rect">
              <a:avLst/>
            </a:prstGeom>
          </p:spPr>
        </p:pic>
        <p:pic>
          <p:nvPicPr>
            <p:cNvPr id="7" name="Picture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2960" y="245193"/>
              <a:ext cx="2948469" cy="2948469"/>
            </a:xfrm>
            <a:prstGeom prst="rect">
              <a:avLst/>
            </a:prstGeom>
          </p:spPr>
        </p:pic>
        <p:pic>
          <p:nvPicPr>
            <p:cNvPr id="8" name="Picture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6484" y="3193662"/>
              <a:ext cx="2996625" cy="2998224"/>
            </a:xfrm>
            <a:prstGeom prst="rect">
              <a:avLst/>
            </a:prstGeom>
          </p:spPr>
        </p:pic>
        <p:pic>
          <p:nvPicPr>
            <p:cNvPr id="9" name="Picture 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653" y="245193"/>
              <a:ext cx="2985553" cy="29855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5537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226</Words>
  <Application>Microsoft Office PowerPoint</Application>
  <PresentationFormat>自訂</PresentationFormat>
  <Paragraphs>55</Paragraphs>
  <Slides>8</Slides>
  <Notes>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Windows 使用者</cp:lastModifiedBy>
  <cp:revision>2</cp:revision>
  <dcterms:created xsi:type="dcterms:W3CDTF">2020-08-28T01:41:00Z</dcterms:created>
  <dcterms:modified xsi:type="dcterms:W3CDTF">2020-08-28T01:51:37Z</dcterms:modified>
</cp:coreProperties>
</file>