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316" r:id="rId3"/>
    <p:sldId id="322" r:id="rId4"/>
    <p:sldId id="325" r:id="rId5"/>
    <p:sldId id="333" r:id="rId6"/>
    <p:sldId id="334" r:id="rId7"/>
    <p:sldId id="335" r:id="rId8"/>
    <p:sldId id="336" r:id="rId9"/>
    <p:sldId id="337" r:id="rId10"/>
    <p:sldId id="339" r:id="rId11"/>
    <p:sldId id="340" r:id="rId12"/>
    <p:sldId id="341" r:id="rId13"/>
    <p:sldId id="343" r:id="rId14"/>
    <p:sldId id="346" r:id="rId15"/>
    <p:sldId id="342" r:id="rId16"/>
    <p:sldId id="344" r:id="rId17"/>
    <p:sldId id="345" r:id="rId18"/>
    <p:sldId id="347" r:id="rId19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B81"/>
    <a:srgbClr val="FE4052"/>
    <a:srgbClr val="FF99CC"/>
    <a:srgbClr val="2AB7AE"/>
    <a:srgbClr val="FF6699"/>
    <a:srgbClr val="FA6A31"/>
    <a:srgbClr val="30BAA0"/>
    <a:srgbClr val="EB3F32"/>
    <a:srgbClr val="95DACD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1099" y="-547"/>
      </p:cViewPr>
      <p:guideLst>
        <p:guide orient="horz" pos="220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99B61-1965-4EFE-8CC7-B07ABC51CE77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278BB-0B43-4416-AB87-665455D97D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5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4946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42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505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748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355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34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227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96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9027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67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8694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673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345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009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13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112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235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45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FE88861-68FC-4AEA-98F9-FBF694DA1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063D7916-F8D3-4CB7-9890-7D1913FD6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B0A1E82-8289-4819-87B3-D5CF14621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CE3385B-2A41-4B18-A839-B90FC4CC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A5BAC0C-7DC4-44E4-9D06-DCEBB439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82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E619EA-7A11-47CE-9AF5-C5FB5D1FC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59E5FD84-4A4A-4290-B403-A9D7A4A9E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17AF4ED-4C3E-4180-9D88-7D087392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31914C0-378C-4FE5-BFB6-5379D6E6C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0FB46C3-02BE-4AC5-9F71-2A9E2138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13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014F8FCB-C639-40CE-86BD-4E0CE340D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E1DD7DC9-1CE5-4C14-B7BD-8EC2E10D2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48B0A06-FC06-4823-8603-C0364D65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83100C9-490F-4558-8943-204AA3D4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3B3501E-E940-48FB-AB13-F9291694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19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19B1DED-71D3-44ED-BBBA-1199D425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7ABC780-8EB3-4FCE-8D78-5DADB61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EA04F2D-4621-4D12-AF80-7CF91911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71B307D-A64B-4D17-8216-570E8466E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36CC741-DA88-4931-A911-CC83CEE1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80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E2E0300-5CB3-490D-B59F-DC6BFC4F1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6EF1CBE-6614-4528-8FE7-CFA7CF5F1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6B9B41-2EAC-4F02-88F2-30EDB08CD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6D9E8BF-193D-4C26-90C2-0D656754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7866AAF-78AB-4C94-A72F-4626CBC1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75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7C46C37-1CC0-4E79-A303-5FE1FE61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3F43B52-DE3D-4704-A451-2C1DD7F53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37F87157-C606-43B7-8644-413B0F677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4B7EDE8C-1226-4CC9-BF1D-9A8E7F58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AEC4466-A7D5-493B-A252-17D2EB3A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EDADDE1C-B312-4857-9F40-72D60E8C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2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8831FD0-4521-4B71-B496-BB6ABBC7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4B6BAE6-2929-40B3-95B4-D61084247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32440283-92CC-479D-B868-60B4691D7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32A9FCD4-FD55-43CF-BEAD-A00C18D48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AF993449-B850-4555-9455-E8C808E5D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FA31BE21-9AB7-466F-8A8C-2BCEB0C0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D777BA08-F043-43CF-B237-DE4A77F8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694DC-BBB8-4536-AB04-B49E4C52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65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608A976-83E7-4489-A678-CFE5AE229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CB7C0FD6-C8AE-4FD3-821A-03EA1CA0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847F1A97-0A44-4284-88E3-D5FB3C54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2C4D4369-2FAF-40E0-AAB3-F7D94EEFA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40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0C384350-9C43-4B24-B53A-55503922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1874CF69-4B84-44E7-9E3E-C39A4982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5BA9226-E063-4B0A-A098-478BF975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49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ADA02CA-EA6E-49DE-BD85-F4317312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AA70FF3-1FD3-4767-AC15-CD6D6064A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D9A21953-4705-4247-8447-0EFB8B56F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1D485AD-FEB3-4674-9E4F-C54274D3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02BE61E-D0C7-4683-BF15-0D95F9E47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FBD21329-A680-4994-840A-3BE6FE23B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57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91B958D-E7D2-4696-A2F1-07B8EBFFC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BEBA68FB-1216-4EE6-ADCA-E305C9C20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2F6DD553-6ACA-48E9-8128-57D480500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12D663D-A04D-40FB-94E7-5EC1B1DA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583008E-0D5F-477C-B143-1D70B223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BFEF557A-6F52-43D0-82F0-23E954047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0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EACF0C81-D217-4AB9-9823-AED8BBC8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72DA104-FE93-41A2-BE69-BBEE47829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3B8E6C3-D9DD-4997-B5D5-77AC23004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AA19-1DBA-4536-AE77-3798F5218B94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F265C50-E409-434E-B1FA-1B6391672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9F7AF10-A73C-47B3-B489-584DC1E8B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95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F2DA4D4F-4FE0-4D38-9AA4-8E8D5325F4E2}"/>
              </a:ext>
            </a:extLst>
          </p:cNvPr>
          <p:cNvSpPr/>
          <p:nvPr/>
        </p:nvSpPr>
        <p:spPr>
          <a:xfrm>
            <a:off x="236958" y="300849"/>
            <a:ext cx="11568021" cy="620454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D5783824-1293-4FCE-94BC-95AADE5B5C34}"/>
              </a:ext>
            </a:extLst>
          </p:cNvPr>
          <p:cNvSpPr txBox="1"/>
          <p:nvPr/>
        </p:nvSpPr>
        <p:spPr>
          <a:xfrm>
            <a:off x="1764894" y="1356243"/>
            <a:ext cx="8642081" cy="2831538"/>
          </a:xfrm>
          <a:prstGeom prst="rect">
            <a:avLst/>
          </a:prstGeom>
          <a:noFill/>
        </p:spPr>
        <p:txBody>
          <a:bodyPr wrap="square" lIns="121915" tIns="60957" rIns="121915" bIns="60957" rtlCol="0">
            <a:spAutoFit/>
          </a:bodyPr>
          <a:lstStyle/>
          <a:p>
            <a:pPr algn="ctr">
              <a:defRPr/>
            </a:pPr>
            <a:r>
              <a:rPr lang="zh-CN" altLang="en-US" sz="8800" b="1" spc="300" dirty="0" smtClean="0">
                <a:solidFill>
                  <a:srgbClr val="203864"/>
                </a:solidFill>
                <a:latin typeface="Arial"/>
                <a:ea typeface="微软雅黑"/>
                <a:sym typeface="Arial"/>
              </a:rPr>
              <a:t>性別平等教育</a:t>
            </a:r>
            <a:endParaRPr lang="en-US" altLang="zh-CN" sz="8800" b="1" spc="300" dirty="0" smtClean="0">
              <a:solidFill>
                <a:srgbClr val="203864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CN" altLang="en-US" sz="8800" b="1" spc="300" dirty="0" smtClean="0">
                <a:solidFill>
                  <a:srgbClr val="203864"/>
                </a:solidFill>
                <a:latin typeface="Arial"/>
                <a:ea typeface="微软雅黑"/>
                <a:sym typeface="Arial"/>
              </a:rPr>
              <a:t>宣導</a:t>
            </a:r>
            <a:endParaRPr lang="zh-CN" altLang="en-US" sz="6600" b="1" dirty="0">
              <a:solidFill>
                <a:srgbClr val="203864"/>
              </a:solidFill>
              <a:latin typeface="Arial"/>
              <a:ea typeface="微软雅黑"/>
              <a:sym typeface="Arial"/>
            </a:endParaRPr>
          </a:p>
        </p:txBody>
      </p:sp>
      <p:grpSp>
        <p:nvGrpSpPr>
          <p:cNvPr id="58" name="组合 55">
            <a:extLst>
              <a:ext uri="{FF2B5EF4-FFF2-40B4-BE49-F238E27FC236}">
                <a16:creationId xmlns:a16="http://schemas.microsoft.com/office/drawing/2014/main" xmlns="" id="{7722F249-784B-4638-A995-FAF815261C45}"/>
              </a:ext>
            </a:extLst>
          </p:cNvPr>
          <p:cNvGrpSpPr/>
          <p:nvPr/>
        </p:nvGrpSpPr>
        <p:grpSpPr bwMode="auto">
          <a:xfrm>
            <a:off x="4234437" y="4529431"/>
            <a:ext cx="3573066" cy="696102"/>
            <a:chOff x="3791205" y="5346441"/>
            <a:chExt cx="5833188" cy="1152192"/>
          </a:xfrm>
        </p:grpSpPr>
        <p:sp>
          <p:nvSpPr>
            <p:cNvPr id="59" name="圆角矩形 165">
              <a:extLst>
                <a:ext uri="{FF2B5EF4-FFF2-40B4-BE49-F238E27FC236}">
                  <a16:creationId xmlns:a16="http://schemas.microsoft.com/office/drawing/2014/main" xmlns="" id="{E0721AED-B578-4DE2-AA27-209E12A85960}"/>
                </a:ext>
              </a:extLst>
            </p:cNvPr>
            <p:cNvSpPr/>
            <p:nvPr/>
          </p:nvSpPr>
          <p:spPr>
            <a:xfrm>
              <a:off x="4007769" y="5518708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0" name="任意多边形 166">
              <a:extLst>
                <a:ext uri="{FF2B5EF4-FFF2-40B4-BE49-F238E27FC236}">
                  <a16:creationId xmlns:a16="http://schemas.microsoft.com/office/drawing/2014/main" xmlns="" id="{1A582EE6-1499-4CBC-9F33-3655C04D1301}"/>
                </a:ext>
              </a:extLst>
            </p:cNvPr>
            <p:cNvSpPr/>
            <p:nvPr/>
          </p:nvSpPr>
          <p:spPr>
            <a:xfrm>
              <a:off x="3791205" y="5346441"/>
              <a:ext cx="5833186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1" name="圆角矩形 167">
              <a:extLst>
                <a:ext uri="{FF2B5EF4-FFF2-40B4-BE49-F238E27FC236}">
                  <a16:creationId xmlns:a16="http://schemas.microsoft.com/office/drawing/2014/main" xmlns="" id="{FF1442A9-071F-4ACA-8812-96E2A3392E4B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62" name="矩形 61">
            <a:extLst>
              <a:ext uri="{FF2B5EF4-FFF2-40B4-BE49-F238E27FC236}">
                <a16:creationId xmlns:a16="http://schemas.microsoft.com/office/drawing/2014/main" xmlns="" id="{C9E33410-7114-4E30-8838-7852FBC9E729}"/>
              </a:ext>
            </a:extLst>
          </p:cNvPr>
          <p:cNvSpPr/>
          <p:nvPr/>
        </p:nvSpPr>
        <p:spPr>
          <a:xfrm>
            <a:off x="4927604" y="4676323"/>
            <a:ext cx="2316660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200" dirty="0" smtClean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國小 低年級 模組</a:t>
            </a:r>
            <a:endParaRPr lang="zh-CN" altLang="en-US" sz="220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9" name="文本框 51">
            <a:extLst>
              <a:ext uri="{FF2B5EF4-FFF2-40B4-BE49-F238E27FC236}">
                <a16:creationId xmlns:a16="http://schemas.microsoft.com/office/drawing/2014/main" xmlns="" id="{D5783824-1293-4FCE-94BC-95AADE5B5C34}"/>
              </a:ext>
            </a:extLst>
          </p:cNvPr>
          <p:cNvSpPr txBox="1"/>
          <p:nvPr/>
        </p:nvSpPr>
        <p:spPr>
          <a:xfrm>
            <a:off x="1418722" y="5343856"/>
            <a:ext cx="9334424" cy="984879"/>
          </a:xfrm>
          <a:prstGeom prst="rect">
            <a:avLst/>
          </a:prstGeom>
          <a:noFill/>
        </p:spPr>
        <p:txBody>
          <a:bodyPr wrap="square" lIns="121915" tIns="60957" rIns="121915" bIns="60957" rtlCol="0">
            <a:spAutoFit/>
          </a:bodyPr>
          <a:lstStyle/>
          <a:p>
            <a:pPr algn="ctr">
              <a:defRPr/>
            </a:pPr>
            <a:r>
              <a:rPr lang="zh-TW" altLang="en-US" sz="2800" b="1" spc="300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臺南市政府教育局學生輔導諮商中心</a:t>
            </a:r>
            <a:endParaRPr lang="en-US" altLang="zh-TW" sz="2800" b="1" spc="300" dirty="0" smtClean="0">
              <a:solidFill>
                <a:srgbClr val="7030A0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TW" altLang="en-US" sz="2800" b="1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資料提供</a:t>
            </a:r>
            <a:r>
              <a:rPr lang="en-US" altLang="zh-TW" sz="2800" b="1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:</a:t>
            </a:r>
            <a:r>
              <a:rPr lang="zh-TW" altLang="en-US" sz="2800" b="1" dirty="0" smtClean="0">
                <a:solidFill>
                  <a:srgbClr val="7030A0"/>
                </a:solidFill>
                <a:latin typeface="Arial"/>
                <a:ea typeface="微软雅黑"/>
              </a:rPr>
              <a:t>勵</a:t>
            </a:r>
            <a:r>
              <a:rPr lang="zh-TW" altLang="en-US" sz="2800" b="1" dirty="0">
                <a:solidFill>
                  <a:srgbClr val="7030A0"/>
                </a:solidFill>
                <a:latin typeface="Arial"/>
                <a:ea typeface="微软雅黑"/>
              </a:rPr>
              <a:t>馨基金會公民對話部倡議組</a:t>
            </a:r>
            <a:endParaRPr lang="zh-CN" altLang="en-US" sz="2800" b="1" dirty="0">
              <a:solidFill>
                <a:srgbClr val="7030A0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157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9342"/>
            <a:ext cx="12192000" cy="6070600"/>
          </a:xfrm>
          <a:prstGeom prst="rect">
            <a:avLst/>
          </a:prstGeom>
        </p:spPr>
      </p:pic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469479" y="-525655"/>
            <a:ext cx="14629395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5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認識自我</a:t>
            </a:r>
            <a:r>
              <a:rPr lang="zh-TW" altLang="en-US" sz="5400" b="1" dirty="0" smtClean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界限 尊重</a:t>
            </a:r>
            <a:r>
              <a:rPr lang="zh-TW" altLang="en-US" sz="5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他人界限</a:t>
            </a:r>
          </a:p>
        </p:txBody>
      </p:sp>
    </p:spTree>
    <p:extLst>
      <p:ext uri="{BB962C8B-B14F-4D97-AF65-F5344CB8AC3E}">
        <p14:creationId xmlns:p14="http://schemas.microsoft.com/office/powerpoint/2010/main" val="177084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469479" y="-525655"/>
            <a:ext cx="14629395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5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認識自我</a:t>
            </a:r>
            <a:r>
              <a:rPr lang="zh-TW" altLang="en-US" sz="5400" b="1" dirty="0" smtClean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界限 尊重</a:t>
            </a:r>
            <a:r>
              <a:rPr lang="zh-TW" altLang="en-US" sz="5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他人界限</a:t>
            </a:r>
          </a:p>
        </p:txBody>
      </p:sp>
      <p:sp>
        <p:nvSpPr>
          <p:cNvPr id="4" name="矩形 3"/>
          <p:cNvSpPr/>
          <p:nvPr/>
        </p:nvSpPr>
        <p:spPr>
          <a:xfrm>
            <a:off x="149397" y="1718046"/>
            <a:ext cx="11678653" cy="437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你有自己做主的權利，你有決定的權利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。</a:t>
            </a:r>
            <a:endParaRPr lang="en-US" altLang="zh-TW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     因為</a:t>
            </a:r>
            <a:r>
              <a:rPr lang="zh-CN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身體</a:t>
            </a: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是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屬於你的。</a:t>
            </a: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就像別人要用你的鉛筆時，需要詢問你，因為它是你的，只有你能決定要或不要別人用你的鉛筆。</a:t>
            </a: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你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可以自己決定如何管理自己的身體。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 rot="20463134">
            <a:off x="8867520" y="1884224"/>
            <a:ext cx="3615807" cy="120685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uFillTx/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uFillTx/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>
                <a:uFillTx/>
              </a:defRPr>
            </a:pPr>
            <a:r>
              <a:rPr lang="zh-CN" altLang="en-US" sz="4800" i="1" u="sng" kern="0" dirty="0" smtClean="0">
                <a:solidFill>
                  <a:schemeClr val="accent2"/>
                </a:solidFill>
                <a:latin typeface="Malgun Gothic" panose="020B0503020000020004" pitchFamily="34" charset="-127"/>
              </a:rPr>
              <a:t>身體自主權</a:t>
            </a:r>
            <a:endParaRPr lang="zh-TW" altLang="en-US" sz="4800" i="1" u="sng" kern="0" dirty="0">
              <a:solidFill>
                <a:schemeClr val="accent2"/>
              </a:solidFill>
              <a:uFillTx/>
              <a:latin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6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1274790" y="-410928"/>
            <a:ext cx="13771589" cy="2610683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身體界限被破壞、被侵犯的時候</a:t>
            </a:r>
            <a:r>
              <a:rPr lang="en-US" altLang="zh-CN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…</a:t>
            </a:r>
            <a:endParaRPr lang="zh-CN" altLang="en-US" sz="54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0" name="TextBox 4"/>
          <p:cNvSpPr txBox="1">
            <a:spLocks/>
          </p:cNvSpPr>
          <p:nvPr/>
        </p:nvSpPr>
        <p:spPr>
          <a:xfrm>
            <a:off x="1276510" y="2428536"/>
            <a:ext cx="3239590" cy="6694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bIns="0" rtlCol="0">
            <a:spAutoFit/>
          </a:bodyPr>
          <a:lstStyle/>
          <a:p>
            <a:endParaRPr lang="en-US" altLang="zh-CN" sz="105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我們來玩一種好玩的遊戲</a:t>
            </a:r>
            <a:endParaRPr lang="en-US" altLang="zh-CN" sz="2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TextBox 25"/>
          <p:cNvSpPr txBox="1">
            <a:spLocks/>
          </p:cNvSpPr>
          <p:nvPr/>
        </p:nvSpPr>
        <p:spPr>
          <a:xfrm>
            <a:off x="8428777" y="3033084"/>
            <a:ext cx="3618346" cy="6694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bIns="0" rtlCol="0">
            <a:spAutoFit/>
          </a:bodyPr>
          <a:lstStyle/>
          <a:p>
            <a:endParaRPr lang="en-US" altLang="zh-CN" sz="105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讓</a:t>
            </a: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我摸一下，我給妳</a:t>
            </a:r>
            <a:r>
              <a:rPr lang="en-US" altLang="zh-CN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en-US" altLang="zh-CN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50</a:t>
            </a: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塊</a:t>
            </a:r>
            <a:endParaRPr lang="en-US" altLang="zh-CN" sz="2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TextBox 26"/>
          <p:cNvSpPr txBox="1">
            <a:spLocks/>
          </p:cNvSpPr>
          <p:nvPr/>
        </p:nvSpPr>
        <p:spPr>
          <a:xfrm>
            <a:off x="8952410" y="2199755"/>
            <a:ext cx="3239590" cy="669414"/>
          </a:xfrm>
          <a:prstGeom prst="rect">
            <a:avLst/>
          </a:prstGeom>
          <a:solidFill>
            <a:srgbClr val="EF9684"/>
          </a:solidFill>
        </p:spPr>
        <p:txBody>
          <a:bodyPr wrap="square" bIns="0" rtlCol="0">
            <a:spAutoFit/>
          </a:bodyPr>
          <a:lstStyle/>
          <a:p>
            <a:endParaRPr lang="en-US" altLang="zh-CN" sz="105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看</a:t>
            </a:r>
            <a:r>
              <a:rPr lang="en-US" altLang="zh-CN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摸一下又不會怎樣</a:t>
            </a:r>
            <a:endParaRPr lang="en-US" altLang="zh-CN" sz="2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" name="TextBox 27"/>
          <p:cNvSpPr txBox="1">
            <a:spLocks/>
          </p:cNvSpPr>
          <p:nvPr/>
        </p:nvSpPr>
        <p:spPr>
          <a:xfrm>
            <a:off x="3750065" y="5632055"/>
            <a:ext cx="3993008" cy="669414"/>
          </a:xfrm>
          <a:prstGeom prst="rect">
            <a:avLst/>
          </a:prstGeom>
          <a:solidFill>
            <a:srgbClr val="FFC000"/>
          </a:solidFill>
        </p:spPr>
        <p:txBody>
          <a:bodyPr wrap="square" bIns="0" rtlCol="0">
            <a:spAutoFit/>
          </a:bodyPr>
          <a:lstStyle/>
          <a:p>
            <a:endParaRPr lang="en-US" altLang="zh-CN" sz="105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大</a:t>
            </a: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人可以自己想辦法解決問題</a:t>
            </a:r>
            <a:endParaRPr lang="en-US" altLang="zh-CN" sz="2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116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1274790" y="-410928"/>
            <a:ext cx="13771589" cy="2610683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身體界限被破壞、被侵犯的時候</a:t>
            </a:r>
            <a:r>
              <a:rPr lang="en-US" altLang="zh-CN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…</a:t>
            </a:r>
            <a:endParaRPr lang="zh-CN" altLang="en-US" sz="54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9818" y="1595021"/>
            <a:ext cx="114490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</a:rPr>
              <a:t>性騷擾</a:t>
            </a:r>
            <a:r>
              <a:rPr lang="en-US" altLang="zh-CN" sz="40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指</a:t>
            </a:r>
            <a: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性侵害犯罪以外，對他人實施違反其意願而與性或</a:t>
            </a:r>
            <a:b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性別有關之行為</a:t>
            </a:r>
            <a:endParaRPr lang="en-US" altLang="zh-CN" sz="3600" b="1" dirty="0" smtClean="0">
              <a:solidFill>
                <a:schemeClr val="bg2">
                  <a:lumMod val="2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</a:endParaRPr>
          </a:p>
          <a:p>
            <a:pPr algn="r">
              <a:lnSpc>
                <a:spcPct val="150000"/>
              </a:lnSpc>
            </a:pPr>
            <a:r>
              <a:rPr lang="zh-CN" altLang="en-US" sz="4000" b="1" dirty="0">
                <a:solidFill>
                  <a:srgbClr val="2D6B81"/>
                </a:solidFill>
                <a:latin typeface="Arial"/>
                <a:ea typeface="微软雅黑"/>
                <a:cs typeface="+mn-ea"/>
              </a:rPr>
              <a:t>性侵害</a:t>
            </a:r>
            <a:r>
              <a:rPr lang="en-US" altLang="zh-CN" sz="4000" b="1" dirty="0">
                <a:solidFill>
                  <a:srgbClr val="2D6B81"/>
                </a:solidFill>
                <a:latin typeface="Arial"/>
                <a:ea typeface="微软雅黑"/>
                <a:cs typeface="+mn-ea"/>
              </a:rPr>
              <a:t>:</a:t>
            </a:r>
          </a:p>
          <a:p>
            <a:pPr algn="r">
              <a:lnSpc>
                <a:spcPct val="150000"/>
              </a:lnSpc>
            </a:pPr>
            <a: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指性侵害犯罪以外，對他人實施違反其意願而與性或</a:t>
            </a:r>
            <a:b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性別有關之行為</a:t>
            </a:r>
          </a:p>
        </p:txBody>
      </p:sp>
    </p:spTree>
    <p:extLst>
      <p:ext uri="{BB962C8B-B14F-4D97-AF65-F5344CB8AC3E}">
        <p14:creationId xmlns:p14="http://schemas.microsoft.com/office/powerpoint/2010/main" val="220971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1274790" y="-410928"/>
            <a:ext cx="13771589" cy="2610683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身體界限被破壞、被侵犯的時候</a:t>
            </a:r>
            <a:r>
              <a:rPr lang="en-US" altLang="zh-CN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…</a:t>
            </a:r>
            <a:endParaRPr lang="zh-CN" altLang="en-US" sz="54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09818" y="1971022"/>
            <a:ext cx="69141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不一定是陌生人，</a:t>
            </a:r>
            <a:r>
              <a:rPr lang="en-US" altLang="zh-CN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/>
            </a:r>
            <a:br>
              <a:rPr lang="en-US" altLang="zh-CN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</a:b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也有可能是你認識的人；</a:t>
            </a:r>
            <a:endParaRPr lang="en-US" altLang="zh-CN" sz="3200" b="1" dirty="0" smtClean="0">
              <a:solidFill>
                <a:schemeClr val="accent6">
                  <a:lumMod val="75000"/>
                </a:schemeClr>
              </a:solidFill>
              <a:latin typeface="Arial"/>
              <a:ea typeface="微软雅黑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3200" b="1" dirty="0" smtClean="0">
              <a:solidFill>
                <a:schemeClr val="accent6">
                  <a:lumMod val="75000"/>
                </a:schemeClr>
              </a:solidFill>
              <a:latin typeface="Arial"/>
              <a:ea typeface="微软雅黑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無論什麼性別，</a:t>
            </a:r>
            <a:r>
              <a:rPr lang="en-US" altLang="zh-CN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/>
            </a:r>
            <a:br>
              <a:rPr lang="en-US" altLang="zh-CN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</a:b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男生</a:t>
            </a:r>
            <a:r>
              <a:rPr lang="en-US" altLang="zh-CN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/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女生都有可能</a:t>
            </a:r>
            <a:endParaRPr lang="en-US" altLang="zh-CN" sz="3200" b="1" dirty="0" smtClean="0">
              <a:solidFill>
                <a:schemeClr val="accent6">
                  <a:lumMod val="75000"/>
                </a:schemeClr>
              </a:solidFill>
              <a:latin typeface="Arial"/>
              <a:ea typeface="微软雅黑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做出侵犯人的行為</a:t>
            </a:r>
            <a:endParaRPr lang="en-US" altLang="zh-CN" sz="3200" b="1" dirty="0" smtClean="0">
              <a:solidFill>
                <a:schemeClr val="accent6">
                  <a:lumMod val="75000"/>
                </a:schemeClr>
              </a:solidFill>
              <a:latin typeface="Arial"/>
              <a:ea typeface="微软雅黑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7983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8786" y="-612240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1274790" y="-410928"/>
            <a:ext cx="13771589" cy="2610683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身體界限被破壞、被侵犯的時候</a:t>
            </a:r>
            <a:r>
              <a:rPr lang="en-US" altLang="zh-CN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…</a:t>
            </a:r>
            <a:endParaRPr lang="zh-CN" altLang="en-US" sz="54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1" name="TextBox 4"/>
          <p:cNvSpPr txBox="1">
            <a:spLocks/>
          </p:cNvSpPr>
          <p:nvPr/>
        </p:nvSpPr>
        <p:spPr>
          <a:xfrm>
            <a:off x="925330" y="1843850"/>
            <a:ext cx="4456357" cy="16273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bIns="0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105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不</a:t>
            </a:r>
            <a:r>
              <a:rPr lang="zh-TW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聽我的話，我</a:t>
            </a:r>
            <a:r>
              <a:rPr lang="zh-TW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就</a:t>
            </a:r>
            <a:r>
              <a:rPr lang="zh-CN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不和你</a:t>
            </a:r>
            <a:r>
              <a:rPr lang="en-US" altLang="zh-CN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妳好！</a:t>
            </a:r>
            <a:r>
              <a:rPr lang="en-US" altLang="zh-CN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CN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把</a:t>
            </a:r>
            <a:r>
              <a:rPr lang="zh-TW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你趕出</a:t>
            </a:r>
            <a:r>
              <a:rPr lang="zh-TW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去</a:t>
            </a:r>
            <a:r>
              <a:rPr lang="en-US" altLang="zh-TW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...</a:t>
            </a:r>
            <a:r>
              <a:rPr lang="zh-CN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打你</a:t>
            </a:r>
            <a:r>
              <a:rPr lang="en-US" altLang="zh-CN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妳</a:t>
            </a:r>
            <a:endParaRPr lang="en-US" altLang="zh-CN" sz="24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TextBox 25"/>
          <p:cNvSpPr txBox="1">
            <a:spLocks/>
          </p:cNvSpPr>
          <p:nvPr/>
        </p:nvSpPr>
        <p:spPr>
          <a:xfrm>
            <a:off x="8324264" y="5247894"/>
            <a:ext cx="3618346" cy="10926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bIns="0" rtlCol="0">
            <a:spAutoFit/>
          </a:bodyPr>
          <a:lstStyle/>
          <a:p>
            <a:endParaRPr lang="en-US" altLang="zh-CN" sz="1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上次你偷同學的錢，要我告訴你爸媽嗎</a:t>
            </a:r>
            <a:r>
              <a:rPr lang="en-US" altLang="zh-TW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?</a:t>
            </a:r>
          </a:p>
          <a:p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" name="TextBox 26"/>
          <p:cNvSpPr txBox="1">
            <a:spLocks/>
          </p:cNvSpPr>
          <p:nvPr/>
        </p:nvSpPr>
        <p:spPr>
          <a:xfrm>
            <a:off x="7955295" y="2199755"/>
            <a:ext cx="3239590" cy="1092607"/>
          </a:xfrm>
          <a:prstGeom prst="rect">
            <a:avLst/>
          </a:prstGeom>
          <a:solidFill>
            <a:srgbClr val="EF9684"/>
          </a:solidFill>
        </p:spPr>
        <p:txBody>
          <a:bodyPr wrap="square" bIns="0" rtlCol="0">
            <a:spAutoFit/>
          </a:bodyPr>
          <a:lstStyle/>
          <a:p>
            <a:endParaRPr lang="en-US" altLang="zh-CN" sz="1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你不乖，我叫警察把你抓走</a:t>
            </a:r>
            <a:r>
              <a:rPr lang="en-US" altLang="zh-TW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/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TextBox 27"/>
          <p:cNvSpPr txBox="1">
            <a:spLocks/>
          </p:cNvSpPr>
          <p:nvPr/>
        </p:nvSpPr>
        <p:spPr>
          <a:xfrm>
            <a:off x="304732" y="5247894"/>
            <a:ext cx="3390064" cy="1092607"/>
          </a:xfrm>
          <a:prstGeom prst="rect">
            <a:avLst/>
          </a:prstGeom>
          <a:solidFill>
            <a:srgbClr val="92A8D1"/>
          </a:solidFill>
        </p:spPr>
        <p:txBody>
          <a:bodyPr wrap="square" bIns="0" rtlCol="0">
            <a:spAutoFit/>
          </a:bodyPr>
          <a:lstStyle/>
          <a:p>
            <a:pPr algn="ctr"/>
            <a:endParaRPr lang="en-US" altLang="zh-CN" sz="1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這是我們之間的秘密，不可以讓別人知道喔</a:t>
            </a:r>
            <a:r>
              <a:rPr lang="en-US" altLang="zh-TW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/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" name="Rectangle 3"/>
          <p:cNvSpPr>
            <a:spLocks/>
          </p:cNvSpPr>
          <p:nvPr/>
        </p:nvSpPr>
        <p:spPr>
          <a:xfrm>
            <a:off x="2762508" y="3739942"/>
            <a:ext cx="7370929" cy="769441"/>
          </a:xfrm>
          <a:prstGeom prst="rect">
            <a:avLst/>
          </a:prstGeom>
          <a:solidFill>
            <a:srgbClr val="EF9684"/>
          </a:solidFill>
        </p:spPr>
        <p:txBody>
          <a:bodyPr wrap="none">
            <a:spAutoFit/>
          </a:bodyPr>
          <a:lstStyle/>
          <a:p>
            <a:endParaRPr lang="en-US" altLang="zh-TW" sz="1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zh-TW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如果告訴別人，你爸媽一定很生氣，同學也會笑你</a:t>
            </a:r>
            <a:r>
              <a:rPr lang="en-US" altLang="zh-TW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endParaRPr lang="en-MY" sz="10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TextBox 21"/>
          <p:cNvSpPr txBox="1">
            <a:spLocks/>
          </p:cNvSpPr>
          <p:nvPr/>
        </p:nvSpPr>
        <p:spPr>
          <a:xfrm>
            <a:off x="4314498" y="4940118"/>
            <a:ext cx="3390064" cy="1708160"/>
          </a:xfrm>
          <a:prstGeom prst="rect">
            <a:avLst/>
          </a:prstGeom>
          <a:solidFill>
            <a:srgbClr val="FF0000"/>
          </a:solidFill>
        </p:spPr>
        <p:txBody>
          <a:bodyPr wrap="square" bIns="0" rtlCol="0">
            <a:spAutoFit/>
          </a:bodyPr>
          <a:lstStyle/>
          <a:p>
            <a:pPr algn="ctr"/>
            <a:endParaRPr lang="en-US" altLang="zh-CN" sz="24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60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秘密</a:t>
            </a:r>
            <a:endParaRPr lang="en-US" altLang="zh-TW" sz="60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lang="en-MY" sz="24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019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1274790" y="-410928"/>
            <a:ext cx="13771589" cy="2610683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身體界限被破壞、被侵犯的時候</a:t>
            </a:r>
            <a:r>
              <a:rPr lang="en-US" altLang="zh-CN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…</a:t>
            </a:r>
            <a:endParaRPr lang="zh-CN" altLang="en-US" sz="54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TextBox 2"/>
          <p:cNvSpPr txBox="1">
            <a:spLocks/>
          </p:cNvSpPr>
          <p:nvPr/>
        </p:nvSpPr>
        <p:spPr>
          <a:xfrm>
            <a:off x="9371299" y="1868895"/>
            <a:ext cx="2987891" cy="661720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r>
              <a:rPr lang="zh-CN" altLang="en-US" sz="40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三、裝死</a:t>
            </a:r>
            <a:endParaRPr lang="en-MY" sz="40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1" name="TextBox 2"/>
          <p:cNvSpPr txBox="1">
            <a:spLocks/>
          </p:cNvSpPr>
          <p:nvPr/>
        </p:nvSpPr>
        <p:spPr>
          <a:xfrm>
            <a:off x="5087377" y="1868895"/>
            <a:ext cx="2987891" cy="661720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r>
              <a:rPr lang="zh-CN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二</a:t>
            </a:r>
            <a:r>
              <a:rPr lang="zh-CN" altLang="en-US" sz="40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、逃</a:t>
            </a:r>
            <a:endParaRPr lang="en-MY" sz="40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2" name="TextBox 2"/>
          <p:cNvSpPr txBox="1">
            <a:spLocks/>
          </p:cNvSpPr>
          <p:nvPr/>
        </p:nvSpPr>
        <p:spPr>
          <a:xfrm>
            <a:off x="938880" y="1853182"/>
            <a:ext cx="2987891" cy="661720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r>
              <a:rPr lang="zh-CN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一、戰</a:t>
            </a:r>
            <a:endParaRPr lang="en-MY" sz="40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3" name="TextBox 1"/>
          <p:cNvSpPr txBox="1">
            <a:spLocks/>
          </p:cNvSpPr>
          <p:nvPr/>
        </p:nvSpPr>
        <p:spPr>
          <a:xfrm rot="19727922">
            <a:off x="8604036" y="4478600"/>
            <a:ext cx="3410572" cy="948978"/>
          </a:xfrm>
          <a:prstGeom prst="rect">
            <a:avLst/>
          </a:prstGeom>
          <a:solidFill>
            <a:srgbClr val="F7CBCA"/>
          </a:solidFill>
        </p:spPr>
        <p:txBody>
          <a:bodyPr wrap="square" bIns="0" rtlCol="0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n-US" altLang="zh-CN" sz="700" b="1" dirty="0" smtClean="0">
              <a:solidFill>
                <a:srgbClr val="C00000"/>
              </a:solidFill>
              <a:uFillTx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zh-CN" altLang="en-US" sz="2800" b="1" dirty="0" smtClean="0">
                <a:solidFill>
                  <a:srgbClr val="C00000"/>
                </a:solidFill>
                <a:uFillTx/>
              </a:rPr>
              <a:t>沉默無法改變問題</a:t>
            </a:r>
            <a:endParaRPr lang="en-US" altLang="zh-CN" sz="2800" b="1" dirty="0" smtClean="0">
              <a:solidFill>
                <a:srgbClr val="C00000"/>
              </a:solidFill>
              <a:uFillTx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n-MY" sz="700" b="1" dirty="0">
              <a:solidFill>
                <a:srgbClr val="C00000"/>
              </a:solidFill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5033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1274790" y="-410928"/>
            <a:ext cx="13771589" cy="2610683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身體界限被破壞、被侵犯的時候</a:t>
            </a:r>
            <a:r>
              <a:rPr lang="en-US" altLang="zh-CN" sz="54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…</a:t>
            </a:r>
            <a:endParaRPr lang="zh-CN" altLang="en-US" sz="54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09818" y="2441511"/>
            <a:ext cx="5807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告訴信任的人</a:t>
            </a:r>
            <a:endParaRPr lang="zh-TW" altLang="en-US" sz="7200" b="1" dirty="0">
              <a:solidFill>
                <a:srgbClr val="FE405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09818" y="4109075"/>
            <a:ext cx="563193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信任</a:t>
            </a:r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的</a:t>
            </a:r>
            <a:r>
              <a:rPr lang="zh-CN" altLang="en-US" sz="40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人不一定是大人。</a:t>
            </a:r>
            <a:endParaRPr lang="en-US" altLang="zh-CN" sz="4000" b="1" dirty="0" smtClean="0">
              <a:solidFill>
                <a:schemeClr val="accent6">
                  <a:lumMod val="75000"/>
                </a:schemeClr>
              </a:solidFill>
              <a:latin typeface="Arial"/>
              <a:ea typeface="微软雅黑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可能是：</a:t>
            </a:r>
            <a:endParaRPr lang="en-US" altLang="zh-CN" sz="3200" b="1" dirty="0">
              <a:solidFill>
                <a:schemeClr val="accent6">
                  <a:lumMod val="75000"/>
                </a:schemeClr>
              </a:solidFill>
              <a:latin typeface="Arial"/>
              <a:ea typeface="微软雅黑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微软雅黑"/>
                <a:cs typeface="+mn-ea"/>
              </a:rPr>
              <a:t>你的同學、朋友、朋友的家人</a:t>
            </a:r>
            <a:endParaRPr lang="zh-TW" altLang="en-US" sz="3200" b="1" dirty="0">
              <a:solidFill>
                <a:schemeClr val="accent6">
                  <a:lumMod val="75000"/>
                </a:schemeClr>
              </a:solidFill>
              <a:latin typeface="Arial"/>
              <a:ea typeface="微软雅黑"/>
              <a:cs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1" t="3774" r="54212" b="3040"/>
          <a:stretch/>
        </p:blipFill>
        <p:spPr>
          <a:xfrm>
            <a:off x="6823250" y="1510248"/>
            <a:ext cx="5067815" cy="53477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534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054F69A1-A90A-4569-86AE-B8EC8D94AE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256" y="0"/>
            <a:ext cx="7485488" cy="6858000"/>
          </a:xfrm>
          <a:prstGeom prst="rect">
            <a:avLst/>
          </a:prstGeom>
        </p:spPr>
      </p:pic>
      <p:sp>
        <p:nvSpPr>
          <p:cNvPr id="33" name="AutoShape 30">
            <a:extLst>
              <a:ext uri="{FF2B5EF4-FFF2-40B4-BE49-F238E27FC236}">
                <a16:creationId xmlns:a16="http://schemas.microsoft.com/office/drawing/2014/main" xmlns="" id="{0E757C22-3443-420E-B9D3-4132AA66CAC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230395" y="3743825"/>
            <a:ext cx="52451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E998757C-EE91-437F-A2ED-98C620961F49}"/>
              </a:ext>
            </a:extLst>
          </p:cNvPr>
          <p:cNvSpPr txBox="1"/>
          <p:nvPr/>
        </p:nvSpPr>
        <p:spPr>
          <a:xfrm>
            <a:off x="4280123" y="2423223"/>
            <a:ext cx="3631753" cy="2154430"/>
          </a:xfrm>
          <a:prstGeom prst="rect">
            <a:avLst/>
          </a:prstGeom>
          <a:noFill/>
        </p:spPr>
        <p:txBody>
          <a:bodyPr wrap="none" lIns="121915" tIns="60957" rIns="121915" bIns="60957" rtlCol="0">
            <a:spAutoFit/>
          </a:bodyPr>
          <a:lstStyle/>
          <a:p>
            <a:pPr algn="ctr"/>
            <a:r>
              <a:rPr lang="zh-CN" altLang="en-US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感謝</a:t>
            </a:r>
            <a:endParaRPr lang="en-US" altLang="zh-CN" sz="6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  <a:p>
            <a:pPr algn="ctr"/>
            <a:r>
              <a:rPr lang="zh-CN" altLang="en-US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一路</a:t>
            </a:r>
            <a:r>
              <a:rPr lang="zh-CN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有你</a:t>
            </a:r>
          </a:p>
        </p:txBody>
      </p:sp>
    </p:spTree>
    <p:extLst>
      <p:ext uri="{BB962C8B-B14F-4D97-AF65-F5344CB8AC3E}">
        <p14:creationId xmlns:p14="http://schemas.microsoft.com/office/powerpoint/2010/main" val="338545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20814D0E-4E51-40B2-847A-A3E3E2F0EF10}"/>
              </a:ext>
            </a:extLst>
          </p:cNvPr>
          <p:cNvGrpSpPr/>
          <p:nvPr/>
        </p:nvGrpSpPr>
        <p:grpSpPr>
          <a:xfrm>
            <a:off x="2900728" y="2142946"/>
            <a:ext cx="6390543" cy="2854767"/>
            <a:chOff x="3259392" y="1662778"/>
            <a:chExt cx="6390543" cy="2854767"/>
          </a:xfrm>
        </p:grpSpPr>
        <p:cxnSp>
          <p:nvCxnSpPr>
            <p:cNvPr id="4" name="直接连接符 3">
              <a:extLst>
                <a:ext uri="{FF2B5EF4-FFF2-40B4-BE49-F238E27FC236}">
                  <a16:creationId xmlns:a16="http://schemas.microsoft.com/office/drawing/2014/main" xmlns="" id="{6519E4F7-1B7F-47A4-A153-F69BD553574F}"/>
                </a:ext>
              </a:extLst>
            </p:cNvPr>
            <p:cNvCxnSpPr/>
            <p:nvPr/>
          </p:nvCxnSpPr>
          <p:spPr>
            <a:xfrm flipH="1">
              <a:off x="3259392" y="1662778"/>
              <a:ext cx="3013498" cy="2854767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197E6352-8D49-4F26-A206-1BB165C75070}"/>
                </a:ext>
              </a:extLst>
            </p:cNvPr>
            <p:cNvGrpSpPr/>
            <p:nvPr/>
          </p:nvGrpSpPr>
          <p:grpSpPr>
            <a:xfrm>
              <a:off x="3290699" y="1662778"/>
              <a:ext cx="6359236" cy="2854767"/>
              <a:chOff x="3290699" y="1662778"/>
              <a:chExt cx="6359236" cy="2854767"/>
            </a:xfrm>
          </p:grpSpPr>
          <p:cxnSp>
            <p:nvCxnSpPr>
              <p:cNvPr id="6" name="直接连接符 5">
                <a:extLst>
                  <a:ext uri="{FF2B5EF4-FFF2-40B4-BE49-F238E27FC236}">
                    <a16:creationId xmlns:a16="http://schemas.microsoft.com/office/drawing/2014/main" xmlns="" id="{0F0DC318-32BB-4E1A-86F0-CC0AA49BF7C0}"/>
                  </a:ext>
                </a:extLst>
              </p:cNvPr>
              <p:cNvCxnSpPr/>
              <p:nvPr/>
            </p:nvCxnSpPr>
            <p:spPr>
              <a:xfrm>
                <a:off x="3290699" y="4517545"/>
                <a:ext cx="635923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xmlns="" id="{DFAF0479-90D9-4BEA-A2D1-A9FD654D2AF3}"/>
                  </a:ext>
                </a:extLst>
              </p:cNvPr>
              <p:cNvCxnSpPr/>
              <p:nvPr/>
            </p:nvCxnSpPr>
            <p:spPr>
              <a:xfrm flipH="1" flipV="1">
                <a:off x="6272890" y="1662778"/>
                <a:ext cx="3377045" cy="2854767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5F99389B-D6C2-4879-8332-4C21D9AB9195}"/>
              </a:ext>
            </a:extLst>
          </p:cNvPr>
          <p:cNvGrpSpPr/>
          <p:nvPr/>
        </p:nvGrpSpPr>
        <p:grpSpPr>
          <a:xfrm>
            <a:off x="4153160" y="1532904"/>
            <a:ext cx="3522133" cy="1282700"/>
            <a:chOff x="3657599" y="544777"/>
            <a:chExt cx="3522133" cy="1282700"/>
          </a:xfrm>
          <a:solidFill>
            <a:srgbClr val="30BAA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4" name="矩形: 圆角 13">
              <a:extLst>
                <a:ext uri="{FF2B5EF4-FFF2-40B4-BE49-F238E27FC236}">
                  <a16:creationId xmlns:a16="http://schemas.microsoft.com/office/drawing/2014/main" xmlns="" id="{E0367CD0-5AE2-4D79-8FB7-BFCEDD65F910}"/>
                </a:ext>
              </a:extLst>
            </p:cNvPr>
            <p:cNvSpPr/>
            <p:nvPr/>
          </p:nvSpPr>
          <p:spPr>
            <a:xfrm>
              <a:off x="3657599" y="544777"/>
              <a:ext cx="3522133" cy="1282700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400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: 圆角 4">
              <a:extLst>
                <a:ext uri="{FF2B5EF4-FFF2-40B4-BE49-F238E27FC236}">
                  <a16:creationId xmlns:a16="http://schemas.microsoft.com/office/drawing/2014/main" xmlns="" id="{29615EE7-92D7-4409-BFD7-2F0378E38FF1}"/>
                </a:ext>
              </a:extLst>
            </p:cNvPr>
            <p:cNvSpPr txBox="1"/>
            <p:nvPr/>
          </p:nvSpPr>
          <p:spPr>
            <a:xfrm>
              <a:off x="3720215" y="607393"/>
              <a:ext cx="3396901" cy="115746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40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身體界限</a:t>
              </a:r>
              <a:endParaRPr lang="zh-CN" altLang="en-US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F1FD5695-7847-42DD-BD54-3BD86ACD90D9}"/>
              </a:ext>
            </a:extLst>
          </p:cNvPr>
          <p:cNvGrpSpPr/>
          <p:nvPr/>
        </p:nvGrpSpPr>
        <p:grpSpPr>
          <a:xfrm>
            <a:off x="1170968" y="4325055"/>
            <a:ext cx="3522133" cy="1282700"/>
            <a:chOff x="3657599" y="1987814"/>
            <a:chExt cx="3522133" cy="1282700"/>
          </a:xfrm>
          <a:solidFill>
            <a:srgbClr val="FE405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xmlns="" id="{0CD89562-A8E5-4A85-9400-D84CDA9489DF}"/>
                </a:ext>
              </a:extLst>
            </p:cNvPr>
            <p:cNvSpPr/>
            <p:nvPr/>
          </p:nvSpPr>
          <p:spPr>
            <a:xfrm>
              <a:off x="3657599" y="1987814"/>
              <a:ext cx="3522133" cy="1282700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400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8" name="矩形: 圆角 6">
              <a:extLst>
                <a:ext uri="{FF2B5EF4-FFF2-40B4-BE49-F238E27FC236}">
                  <a16:creationId xmlns:a16="http://schemas.microsoft.com/office/drawing/2014/main" xmlns="" id="{BFB5C6B4-6E05-4B5E-A7E1-42DF6CE5CB4B}"/>
                </a:ext>
              </a:extLst>
            </p:cNvPr>
            <p:cNvSpPr txBox="1"/>
            <p:nvPr/>
          </p:nvSpPr>
          <p:spPr>
            <a:xfrm>
              <a:off x="3720215" y="2050430"/>
              <a:ext cx="3396901" cy="11574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身體自主權</a:t>
              </a:r>
              <a:endParaRPr lang="zh-CN" altLang="en-US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F39341E0-DD80-479E-80E1-5DFECF849465}"/>
              </a:ext>
            </a:extLst>
          </p:cNvPr>
          <p:cNvGrpSpPr/>
          <p:nvPr/>
        </p:nvGrpSpPr>
        <p:grpSpPr>
          <a:xfrm>
            <a:off x="7530205" y="4356363"/>
            <a:ext cx="3522133" cy="1282700"/>
            <a:chOff x="3657599" y="3430852"/>
            <a:chExt cx="3522133" cy="1282700"/>
          </a:xfrm>
          <a:solidFill>
            <a:srgbClr val="30BAA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xmlns="" id="{1C43D6F2-6BBD-4463-8CFC-DE1F8F87F90A}"/>
                </a:ext>
              </a:extLst>
            </p:cNvPr>
            <p:cNvSpPr/>
            <p:nvPr/>
          </p:nvSpPr>
          <p:spPr>
            <a:xfrm>
              <a:off x="3657599" y="3430852"/>
              <a:ext cx="3522133" cy="12827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4000" dirty="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21" name="矩形: 圆角 8">
              <a:extLst>
                <a:ext uri="{FF2B5EF4-FFF2-40B4-BE49-F238E27FC236}">
                  <a16:creationId xmlns:a16="http://schemas.microsoft.com/office/drawing/2014/main" xmlns="" id="{F02920E7-B0B3-4D9B-8AFE-E7D8153C94D4}"/>
                </a:ext>
              </a:extLst>
            </p:cNvPr>
            <p:cNvSpPr txBox="1"/>
            <p:nvPr/>
          </p:nvSpPr>
          <p:spPr>
            <a:xfrm>
              <a:off x="3720215" y="3493468"/>
              <a:ext cx="3396901" cy="115746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性騷擾性侵害</a:t>
              </a:r>
              <a:endParaRPr lang="zh-CN" altLang="en-US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30" name="组合 55">
            <a:extLst>
              <a:ext uri="{FF2B5EF4-FFF2-40B4-BE49-F238E27FC236}">
                <a16:creationId xmlns:a16="http://schemas.microsoft.com/office/drawing/2014/main" xmlns="" id="{653213A5-ADDD-4520-B22B-46659ECCBF59}"/>
              </a:ext>
            </a:extLst>
          </p:cNvPr>
          <p:cNvGrpSpPr/>
          <p:nvPr/>
        </p:nvGrpSpPr>
        <p:grpSpPr bwMode="auto">
          <a:xfrm>
            <a:off x="4190858" y="289007"/>
            <a:ext cx="3573065" cy="696471"/>
            <a:chOff x="3791743" y="5346472"/>
            <a:chExt cx="5833187" cy="1152803"/>
          </a:xfrm>
          <a:effectLst/>
        </p:grpSpPr>
        <p:sp>
          <p:nvSpPr>
            <p:cNvPr id="31" name="任意多边形 166">
              <a:extLst>
                <a:ext uri="{FF2B5EF4-FFF2-40B4-BE49-F238E27FC236}">
                  <a16:creationId xmlns:a16="http://schemas.microsoft.com/office/drawing/2014/main" xmlns="" id="{E30933C2-9B17-4879-BDFF-2E99FCCCE2C4}"/>
                </a:ext>
              </a:extLst>
            </p:cNvPr>
            <p:cNvSpPr/>
            <p:nvPr/>
          </p:nvSpPr>
          <p:spPr>
            <a:xfrm>
              <a:off x="3791743" y="5347083"/>
              <a:ext cx="5833187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2" name="圆角矩形 165">
              <a:extLst>
                <a:ext uri="{FF2B5EF4-FFF2-40B4-BE49-F238E27FC236}">
                  <a16:creationId xmlns:a16="http://schemas.microsoft.com/office/drawing/2014/main" xmlns="" id="{3E412583-10A7-40A2-A54F-C80BB0B54EA6}"/>
                </a:ext>
              </a:extLst>
            </p:cNvPr>
            <p:cNvSpPr/>
            <p:nvPr/>
          </p:nvSpPr>
          <p:spPr>
            <a:xfrm>
              <a:off x="4007769" y="5518706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dist">
                <a:buNone/>
              </a:pPr>
              <a:r>
                <a:rPr lang="zh-CN" altLang="en-US" sz="3200" b="1" dirty="0" smtClean="0">
                  <a:solidFill>
                    <a:srgbClr val="2AB7AE"/>
                  </a:solidFill>
                  <a:latin typeface="Arial"/>
                  <a:ea typeface="微软雅黑"/>
                  <a:cs typeface="+mn-ea"/>
                  <a:sym typeface="Arial"/>
                </a:rPr>
                <a:t>課程內容</a:t>
              </a:r>
              <a:endParaRPr lang="zh-CN" altLang="en-US" sz="3200" b="1" dirty="0">
                <a:solidFill>
                  <a:srgbClr val="2AB7A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3" name="圆角矩形 167">
              <a:extLst>
                <a:ext uri="{FF2B5EF4-FFF2-40B4-BE49-F238E27FC236}">
                  <a16:creationId xmlns:a16="http://schemas.microsoft.com/office/drawing/2014/main" xmlns="" id="{50E2042E-F4F7-4A26-A63C-003E02CA23D0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128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grpSp>
        <p:nvGrpSpPr>
          <p:cNvPr id="30" name="组合 55">
            <a:extLst>
              <a:ext uri="{FF2B5EF4-FFF2-40B4-BE49-F238E27FC236}">
                <a16:creationId xmlns:a16="http://schemas.microsoft.com/office/drawing/2014/main" xmlns="" id="{653213A5-ADDD-4520-B22B-46659ECCBF59}"/>
              </a:ext>
            </a:extLst>
          </p:cNvPr>
          <p:cNvGrpSpPr/>
          <p:nvPr/>
        </p:nvGrpSpPr>
        <p:grpSpPr bwMode="auto">
          <a:xfrm>
            <a:off x="4242914" y="912574"/>
            <a:ext cx="3573065" cy="696471"/>
            <a:chOff x="3791743" y="5346472"/>
            <a:chExt cx="5833187" cy="1152803"/>
          </a:xfrm>
          <a:effectLst/>
        </p:grpSpPr>
        <p:sp>
          <p:nvSpPr>
            <p:cNvPr id="31" name="任意多边形 166">
              <a:extLst>
                <a:ext uri="{FF2B5EF4-FFF2-40B4-BE49-F238E27FC236}">
                  <a16:creationId xmlns:a16="http://schemas.microsoft.com/office/drawing/2014/main" xmlns="" id="{E30933C2-9B17-4879-BDFF-2E99FCCCE2C4}"/>
                </a:ext>
              </a:extLst>
            </p:cNvPr>
            <p:cNvSpPr/>
            <p:nvPr/>
          </p:nvSpPr>
          <p:spPr>
            <a:xfrm>
              <a:off x="3791743" y="5347083"/>
              <a:ext cx="5833187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2" name="圆角矩形 165">
              <a:extLst>
                <a:ext uri="{FF2B5EF4-FFF2-40B4-BE49-F238E27FC236}">
                  <a16:creationId xmlns:a16="http://schemas.microsoft.com/office/drawing/2014/main" xmlns="" id="{3E412583-10A7-40A2-A54F-C80BB0B54EA6}"/>
                </a:ext>
              </a:extLst>
            </p:cNvPr>
            <p:cNvSpPr/>
            <p:nvPr/>
          </p:nvSpPr>
          <p:spPr>
            <a:xfrm>
              <a:off x="4007769" y="5518706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dist"/>
              <a:r>
                <a:rPr lang="zh-CN" altLang="en-US" sz="3200" b="1" dirty="0" smtClean="0">
                  <a:solidFill>
                    <a:srgbClr val="2AB7AE"/>
                  </a:solidFill>
                  <a:latin typeface="Arial"/>
                  <a:ea typeface="微软雅黑"/>
                  <a:cs typeface="+mn-ea"/>
                  <a:sym typeface="Arial"/>
                </a:rPr>
                <a:t>課程內容</a:t>
              </a:r>
              <a:endParaRPr lang="zh-CN" altLang="en-US" sz="3200" b="1" dirty="0">
                <a:solidFill>
                  <a:srgbClr val="2AB7A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3" name="圆角矩形 167">
              <a:extLst>
                <a:ext uri="{FF2B5EF4-FFF2-40B4-BE49-F238E27FC236}">
                  <a16:creationId xmlns:a16="http://schemas.microsoft.com/office/drawing/2014/main" xmlns="" id="{50E2042E-F4F7-4A26-A63C-003E02CA23D0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22" name="圆角矩形 115">
            <a:extLst>
              <a:ext uri="{FF2B5EF4-FFF2-40B4-BE49-F238E27FC236}">
                <a16:creationId xmlns:a16="http://schemas.microsoft.com/office/drawing/2014/main" xmlns="" id="{183A14FF-700C-4EED-A0FB-4A049991F52A}"/>
              </a:ext>
            </a:extLst>
          </p:cNvPr>
          <p:cNvSpPr>
            <a:spLocks noChangeAspect="1"/>
          </p:cNvSpPr>
          <p:nvPr/>
        </p:nvSpPr>
        <p:spPr>
          <a:xfrm>
            <a:off x="257064" y="2551317"/>
            <a:ext cx="3653049" cy="3634978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3" name="文本框 72">
            <a:extLst>
              <a:ext uri="{FF2B5EF4-FFF2-40B4-BE49-F238E27FC236}">
                <a16:creationId xmlns:a16="http://schemas.microsoft.com/office/drawing/2014/main" xmlns="" id="{B75E05CE-8466-48F5-8EA9-49AB3C3C4D50}"/>
              </a:ext>
            </a:extLst>
          </p:cNvPr>
          <p:cNvSpPr txBox="1"/>
          <p:nvPr/>
        </p:nvSpPr>
        <p:spPr>
          <a:xfrm>
            <a:off x="336574" y="3345700"/>
            <a:ext cx="358417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認識什麼是身體的界限</a:t>
            </a:r>
            <a:endParaRPr lang="en-US" altLang="zh-CN" sz="24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342900" indent="-34290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認識自己的身體界限</a:t>
            </a:r>
            <a:endParaRPr lang="zh-CN" altLang="zh-CN" sz="24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4" name="圆角矩形 19">
            <a:extLst>
              <a:ext uri="{FF2B5EF4-FFF2-40B4-BE49-F238E27FC236}">
                <a16:creationId xmlns:a16="http://schemas.microsoft.com/office/drawing/2014/main" xmlns="" id="{79FA25E5-6BA8-4329-8F52-12E536A0F460}"/>
              </a:ext>
            </a:extLst>
          </p:cNvPr>
          <p:cNvSpPr>
            <a:spLocks noChangeAspect="1"/>
          </p:cNvSpPr>
          <p:nvPr/>
        </p:nvSpPr>
        <p:spPr>
          <a:xfrm>
            <a:off x="4157944" y="2461804"/>
            <a:ext cx="3743007" cy="3724491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5" name="圆角矩形 20">
            <a:extLst>
              <a:ext uri="{FF2B5EF4-FFF2-40B4-BE49-F238E27FC236}">
                <a16:creationId xmlns:a16="http://schemas.microsoft.com/office/drawing/2014/main" xmlns="" id="{D0326E42-980C-460F-A707-ADD9F793FC7A}"/>
              </a:ext>
            </a:extLst>
          </p:cNvPr>
          <p:cNvSpPr>
            <a:spLocks noChangeAspect="1"/>
          </p:cNvSpPr>
          <p:nvPr/>
        </p:nvSpPr>
        <p:spPr>
          <a:xfrm>
            <a:off x="4356262" y="2210038"/>
            <a:ext cx="3208291" cy="651673"/>
          </a:xfrm>
          <a:prstGeom prst="roundRect">
            <a:avLst>
              <a:gd name="adj" fmla="val 31705"/>
            </a:avLst>
          </a:prstGeom>
          <a:solidFill>
            <a:srgbClr val="FE4052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CN" altLang="en-US" sz="32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身體自主權</a:t>
            </a:r>
          </a:p>
        </p:txBody>
      </p:sp>
      <p:sp>
        <p:nvSpPr>
          <p:cNvPr id="26" name="文本框 76">
            <a:extLst>
              <a:ext uri="{FF2B5EF4-FFF2-40B4-BE49-F238E27FC236}">
                <a16:creationId xmlns:a16="http://schemas.microsoft.com/office/drawing/2014/main" xmlns="" id="{6E85EF51-BB14-4127-99F2-029826F48E90}"/>
              </a:ext>
            </a:extLst>
          </p:cNvPr>
          <p:cNvSpPr txBox="1"/>
          <p:nvPr/>
        </p:nvSpPr>
        <p:spPr>
          <a:xfrm>
            <a:off x="4247680" y="2967319"/>
            <a:ext cx="365327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認識自己的界限被侵犯時會有不舒服的感覺</a:t>
            </a:r>
            <a:endParaRPr lang="en-US" altLang="zh-CN" sz="20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認識自己是自己身體的主任</a:t>
            </a:r>
            <a:endParaRPr lang="en-US" altLang="zh-CN" sz="20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要清楚自己的界限 尊重他人的界限</a:t>
            </a:r>
            <a:endParaRPr lang="zh-CN" altLang="zh-CN" sz="20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7" name="圆角矩形 22">
            <a:extLst>
              <a:ext uri="{FF2B5EF4-FFF2-40B4-BE49-F238E27FC236}">
                <a16:creationId xmlns:a16="http://schemas.microsoft.com/office/drawing/2014/main" xmlns="" id="{072B89A8-CC5B-48D8-B27C-87AD7A40E262}"/>
              </a:ext>
            </a:extLst>
          </p:cNvPr>
          <p:cNvSpPr>
            <a:spLocks noChangeAspect="1"/>
          </p:cNvSpPr>
          <p:nvPr/>
        </p:nvSpPr>
        <p:spPr>
          <a:xfrm>
            <a:off x="8213758" y="2484290"/>
            <a:ext cx="3655433" cy="3637350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8" name="圆角矩形 23">
            <a:extLst>
              <a:ext uri="{FF2B5EF4-FFF2-40B4-BE49-F238E27FC236}">
                <a16:creationId xmlns:a16="http://schemas.microsoft.com/office/drawing/2014/main" xmlns="" id="{E8EE0C7F-F26B-4466-8C4D-C9E85EBB5432}"/>
              </a:ext>
            </a:extLst>
          </p:cNvPr>
          <p:cNvSpPr>
            <a:spLocks noChangeAspect="1"/>
          </p:cNvSpPr>
          <p:nvPr/>
        </p:nvSpPr>
        <p:spPr>
          <a:xfrm>
            <a:off x="8420338" y="2232524"/>
            <a:ext cx="3133229" cy="636427"/>
          </a:xfrm>
          <a:prstGeom prst="roundRect">
            <a:avLst>
              <a:gd name="adj" fmla="val 31705"/>
            </a:avLst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CN" altLang="en-US" sz="32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性騷擾性侵害</a:t>
            </a:r>
          </a:p>
        </p:txBody>
      </p:sp>
      <p:sp>
        <p:nvSpPr>
          <p:cNvPr id="29" name="文本框 80">
            <a:extLst>
              <a:ext uri="{FF2B5EF4-FFF2-40B4-BE49-F238E27FC236}">
                <a16:creationId xmlns:a16="http://schemas.microsoft.com/office/drawing/2014/main" xmlns="" id="{FB1653FE-3A48-4521-9DD0-8DA9DF4F1580}"/>
              </a:ext>
            </a:extLst>
          </p:cNvPr>
          <p:cNvSpPr txBox="1"/>
          <p:nvPr/>
        </p:nvSpPr>
        <p:spPr>
          <a:xfrm>
            <a:off x="8317048" y="3125742"/>
            <a:ext cx="355214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認識性騷擾、性侵害</a:t>
            </a:r>
            <a:endParaRPr lang="en-US" altLang="zh-CN" sz="20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認識身體界限被侵犯的迷思</a:t>
            </a:r>
            <a:endParaRPr lang="en-US" altLang="zh-CN" sz="20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暸解身體界限被侵犯時可以做什麼</a:t>
            </a:r>
            <a:endParaRPr lang="zh-CN" altLang="zh-CN" sz="20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4" name="圆角矩形 25">
            <a:extLst>
              <a:ext uri="{FF2B5EF4-FFF2-40B4-BE49-F238E27FC236}">
                <a16:creationId xmlns:a16="http://schemas.microsoft.com/office/drawing/2014/main" xmlns="" id="{E5C6E46A-5A84-4258-A929-27F70BA22A1E}"/>
              </a:ext>
            </a:extLst>
          </p:cNvPr>
          <p:cNvSpPr>
            <a:spLocks noChangeAspect="1"/>
          </p:cNvSpPr>
          <p:nvPr/>
        </p:nvSpPr>
        <p:spPr>
          <a:xfrm>
            <a:off x="563066" y="2331307"/>
            <a:ext cx="3131187" cy="636012"/>
          </a:xfrm>
          <a:prstGeom prst="roundRect">
            <a:avLst>
              <a:gd name="adj" fmla="val 28375"/>
            </a:avLst>
          </a:prstGeom>
          <a:solidFill>
            <a:srgbClr val="30BAA0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CN" altLang="en-US" sz="32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身體界限</a:t>
            </a:r>
            <a:endParaRPr lang="zh-CN" altLang="en-US" sz="32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953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17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4693303" y="233823"/>
            <a:ext cx="3899153" cy="108382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60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身體</a:t>
            </a:r>
            <a:r>
              <a:rPr lang="zh-CN" altLang="en-US" sz="60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界限</a:t>
            </a:r>
            <a:endParaRPr lang="zh-CN" altLang="en-US" sz="6000" b="1" dirty="0">
              <a:solidFill>
                <a:srgbClr val="2D6B8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" name="內容版面配置區 4"/>
          <p:cNvSpPr txBox="1">
            <a:spLocks/>
          </p:cNvSpPr>
          <p:nvPr/>
        </p:nvSpPr>
        <p:spPr>
          <a:xfrm>
            <a:off x="2544080" y="2038889"/>
            <a:ext cx="9009289" cy="4498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「身體的界線」是指每個人能夠忍受別人碰觸的限度。也就是你自己決定哪些地方可以被碰觸，哪些地方不能被碰觸。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它會因對象、時間、年齡、性別的不同而有所改變，但都由你自己決定。</a:t>
            </a:r>
          </a:p>
        </p:txBody>
      </p:sp>
    </p:spTree>
    <p:extLst>
      <p:ext uri="{BB962C8B-B14F-4D97-AF65-F5344CB8AC3E}">
        <p14:creationId xmlns:p14="http://schemas.microsoft.com/office/powerpoint/2010/main" val="12493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872712" y="-492680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身體界限在哪裡？ </a:t>
            </a:r>
            <a:r>
              <a:rPr lang="zh-CN" altLang="en-US" sz="36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（搭配小活動）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5" name="TextBox 2"/>
          <p:cNvSpPr txBox="1">
            <a:spLocks/>
          </p:cNvSpPr>
          <p:nvPr/>
        </p:nvSpPr>
        <p:spPr>
          <a:xfrm>
            <a:off x="5360434" y="3239252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胸部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6" name="TextBox 28"/>
          <p:cNvSpPr txBox="1">
            <a:spLocks/>
          </p:cNvSpPr>
          <p:nvPr/>
        </p:nvSpPr>
        <p:spPr>
          <a:xfrm>
            <a:off x="4681889" y="4741796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陰莖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7" name="TextBox 30"/>
          <p:cNvSpPr txBox="1">
            <a:spLocks/>
          </p:cNvSpPr>
          <p:nvPr/>
        </p:nvSpPr>
        <p:spPr>
          <a:xfrm>
            <a:off x="5360434" y="3915124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乳房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8" name="TextBox 31"/>
          <p:cNvSpPr txBox="1">
            <a:spLocks/>
          </p:cNvSpPr>
          <p:nvPr/>
        </p:nvSpPr>
        <p:spPr>
          <a:xfrm>
            <a:off x="5300937" y="1354807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頭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TextBox 32"/>
          <p:cNvSpPr txBox="1">
            <a:spLocks/>
          </p:cNvSpPr>
          <p:nvPr/>
        </p:nvSpPr>
        <p:spPr>
          <a:xfrm>
            <a:off x="3977232" y="2285141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肩膀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TextBox 33"/>
          <p:cNvSpPr txBox="1">
            <a:spLocks/>
          </p:cNvSpPr>
          <p:nvPr/>
        </p:nvSpPr>
        <p:spPr>
          <a:xfrm>
            <a:off x="5360434" y="2269206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脖子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TextBox 34"/>
          <p:cNvSpPr txBox="1">
            <a:spLocks/>
          </p:cNvSpPr>
          <p:nvPr/>
        </p:nvSpPr>
        <p:spPr>
          <a:xfrm>
            <a:off x="3356032" y="3642723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手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TextBox 35"/>
          <p:cNvSpPr txBox="1">
            <a:spLocks/>
          </p:cNvSpPr>
          <p:nvPr/>
        </p:nvSpPr>
        <p:spPr>
          <a:xfrm>
            <a:off x="6180490" y="4776750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陰部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TextBox 36"/>
          <p:cNvSpPr txBox="1">
            <a:spLocks/>
          </p:cNvSpPr>
          <p:nvPr/>
        </p:nvSpPr>
        <p:spPr>
          <a:xfrm>
            <a:off x="5419942" y="5457380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大腿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TextBox 37"/>
          <p:cNvSpPr txBox="1">
            <a:spLocks/>
          </p:cNvSpPr>
          <p:nvPr/>
        </p:nvSpPr>
        <p:spPr>
          <a:xfrm>
            <a:off x="5441727" y="6149186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小腿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TextBox 38"/>
          <p:cNvSpPr txBox="1">
            <a:spLocks/>
          </p:cNvSpPr>
          <p:nvPr/>
        </p:nvSpPr>
        <p:spPr>
          <a:xfrm>
            <a:off x="3618151" y="6387713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腳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TextBox 39"/>
          <p:cNvSpPr txBox="1">
            <a:spLocks/>
          </p:cNvSpPr>
          <p:nvPr/>
        </p:nvSpPr>
        <p:spPr>
          <a:xfrm>
            <a:off x="7961405" y="3477779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 smtClean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背面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TextBox 42"/>
          <p:cNvSpPr txBox="1">
            <a:spLocks/>
          </p:cNvSpPr>
          <p:nvPr/>
        </p:nvSpPr>
        <p:spPr>
          <a:xfrm>
            <a:off x="7961405" y="4805224"/>
            <a:ext cx="1149532" cy="353943"/>
          </a:xfrm>
          <a:prstGeom prst="rect">
            <a:avLst/>
          </a:prstGeom>
          <a:solidFill>
            <a:srgbClr val="FF6699"/>
          </a:solidFill>
        </p:spPr>
        <p:txBody>
          <a:bodyPr wrap="square" b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zh-CN" altLang="en-US" sz="2000" b="1" dirty="0">
                <a:solidFill>
                  <a:schemeClr val="bg1"/>
                </a:solidFill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肛門</a:t>
            </a:r>
            <a:endParaRPr lang="en-MY" sz="2000" b="1" dirty="0">
              <a:solidFill>
                <a:schemeClr val="bg1"/>
              </a:solidFill>
              <a:uFillTx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073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297337" y="-364788"/>
            <a:ext cx="9163045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我的身體界限在哪裡？</a:t>
            </a:r>
            <a:endParaRPr lang="zh-CN" altLang="en-US" sz="6600" b="1" dirty="0">
              <a:solidFill>
                <a:srgbClr val="2D6B8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1657077" y="2504584"/>
            <a:ext cx="9163045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好</a:t>
            </a:r>
            <a:r>
              <a:rPr lang="en-US" altLang="zh-CN" sz="66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&amp;</a:t>
            </a:r>
            <a:r>
              <a:rPr lang="zh-CN" altLang="en-US" sz="66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不好的觸碰</a:t>
            </a:r>
            <a:endParaRPr lang="zh-CN" altLang="en-US" sz="6600" b="1" dirty="0">
              <a:solidFill>
                <a:schemeClr val="accent4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753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297337" y="-364788"/>
            <a:ext cx="9163045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我的身體界限在哪裡？</a:t>
            </a:r>
            <a:endParaRPr lang="zh-CN" altLang="en-US" sz="6600" b="1" dirty="0">
              <a:solidFill>
                <a:srgbClr val="2D6B8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0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1657077" y="2504584"/>
            <a:ext cx="9163045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被觸碰的反應</a:t>
            </a:r>
            <a:endParaRPr lang="zh-CN" altLang="en-US" sz="6600" b="1" dirty="0">
              <a:solidFill>
                <a:schemeClr val="accent4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034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328305" y="-749797"/>
            <a:ext cx="11509652" cy="341278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我的身體界限 </a:t>
            </a:r>
            <a:r>
              <a:rPr lang="zh-CN" altLang="en-US" sz="8000" b="1" dirty="0" smtClean="0">
                <a:solidFill>
                  <a:srgbClr val="92D050"/>
                </a:solidFill>
                <a:latin typeface="Arial"/>
                <a:ea typeface="微软雅黑"/>
                <a:cs typeface="+mn-ea"/>
                <a:sym typeface="Arial"/>
              </a:rPr>
              <a:t>變 </a:t>
            </a:r>
            <a:r>
              <a:rPr lang="zh-CN" altLang="en-US" sz="96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變</a:t>
            </a:r>
            <a:r>
              <a:rPr lang="zh-CN" altLang="en-US" sz="9600" b="1" dirty="0" smtClean="0">
                <a:solidFill>
                  <a:srgbClr val="92D050"/>
                </a:solidFill>
                <a:latin typeface="Arial"/>
                <a:ea typeface="微软雅黑"/>
                <a:cs typeface="+mn-ea"/>
                <a:sym typeface="Arial"/>
              </a:rPr>
              <a:t> </a:t>
            </a:r>
            <a:r>
              <a:rPr lang="zh-CN" altLang="en-US" sz="138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  <a:sym typeface="Arial"/>
              </a:rPr>
              <a:t>變</a:t>
            </a:r>
            <a:endParaRPr lang="zh-CN" altLang="en-US" sz="8000" b="1" dirty="0">
              <a:solidFill>
                <a:srgbClr val="FE4052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2" name="TextBox 6"/>
          <p:cNvSpPr txBox="1">
            <a:spLocks/>
          </p:cNvSpPr>
          <p:nvPr/>
        </p:nvSpPr>
        <p:spPr>
          <a:xfrm>
            <a:off x="2328888" y="5525510"/>
            <a:ext cx="3621101" cy="969496"/>
          </a:xfrm>
          <a:prstGeom prst="rect">
            <a:avLst/>
          </a:prstGeom>
          <a:solidFill>
            <a:srgbClr val="EF9684"/>
          </a:solidFill>
        </p:spPr>
        <p:txBody>
          <a:bodyPr wrap="square" bIns="0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有家人或師長陪伴時，</a:t>
            </a:r>
            <a:endParaRPr lang="en-US" altLang="zh-CN" sz="24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醫生可以替我們檢查身體</a:t>
            </a:r>
            <a:endParaRPr lang="en-MY" sz="24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" name="TextBox 21"/>
          <p:cNvSpPr txBox="1">
            <a:spLocks/>
          </p:cNvSpPr>
          <p:nvPr/>
        </p:nvSpPr>
        <p:spPr>
          <a:xfrm>
            <a:off x="7145098" y="5290378"/>
            <a:ext cx="4755535" cy="1088888"/>
          </a:xfrm>
          <a:prstGeom prst="rect">
            <a:avLst/>
          </a:prstGeom>
          <a:solidFill>
            <a:srgbClr val="EF9684"/>
          </a:solidFill>
        </p:spPr>
        <p:txBody>
          <a:bodyPr wrap="square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家</a:t>
            </a:r>
            <a:r>
              <a:rPr lang="zh-CN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長可以幫助比</a:t>
            </a:r>
            <a:r>
              <a:rPr lang="zh-CN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較小的寶寶洗澡，</a:t>
            </a:r>
            <a:endParaRPr lang="en-US" altLang="zh-CN" sz="2400" b="1" dirty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自己的身體要自己洗乾淨</a:t>
            </a:r>
            <a:r>
              <a:rPr lang="zh-CN" altLang="en-US" sz="2400" b="1" dirty="0" smtClean="0">
                <a:solidFill>
                  <a:schemeClr val="bg1"/>
                </a:solidFill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！</a:t>
            </a:r>
            <a:endParaRPr lang="en-US" altLang="zh-CN" sz="2400" b="1" dirty="0" smtClean="0">
              <a:solidFill>
                <a:schemeClr val="bg1"/>
              </a:solidFill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700920" y="6581001"/>
            <a:ext cx="2492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圖：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閣</a:t>
            </a:r>
            <a:r>
              <a:rPr lang="zh-CN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林</a:t>
            </a:r>
            <a:r>
              <a:rPr lang="en-US" altLang="zh-CN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性別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常識互動遊戲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</a:t>
            </a:r>
            <a:r>
              <a:rPr lang="en-US" altLang="zh-CN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895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661984" y="-445444"/>
            <a:ext cx="9163045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72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界限是</a:t>
            </a:r>
            <a:endParaRPr lang="zh-CN" altLang="en-US" sz="7200" b="1" dirty="0">
              <a:solidFill>
                <a:srgbClr val="2D6B8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文本框 72">
            <a:extLst>
              <a:ext uri="{FF2B5EF4-FFF2-40B4-BE49-F238E27FC236}">
                <a16:creationId xmlns:a16="http://schemas.microsoft.com/office/drawing/2014/main" xmlns="" id="{B75E05CE-8466-48F5-8EA9-49AB3C3C4D50}"/>
              </a:ext>
            </a:extLst>
          </p:cNvPr>
          <p:cNvSpPr txBox="1"/>
          <p:nvPr/>
        </p:nvSpPr>
        <p:spPr>
          <a:xfrm>
            <a:off x="288759" y="2119100"/>
            <a:ext cx="11903241" cy="3829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40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認識</a:t>
            </a:r>
            <a:r>
              <a:rPr lang="zh-TW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每個人的界限都不一樣！</a:t>
            </a: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界限會遇到不同的人和情境會有</a:t>
            </a:r>
            <a:r>
              <a:rPr lang="zh-TW" altLang="en-US" sz="40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不同</a:t>
            </a:r>
            <a:r>
              <a:rPr lang="en-US" altLang="zh-TW" sz="40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!</a:t>
            </a:r>
            <a:endParaRPr lang="zh-TW" altLang="en-US" sz="40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40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對方</a:t>
            </a:r>
            <a:r>
              <a:rPr lang="zh-TW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不尊重自己時，要勇於拒絕，</a:t>
            </a:r>
            <a:br>
              <a:rPr lang="zh-TW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</a:br>
            <a:r>
              <a:rPr lang="zh-TW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不勉強自己發生不預期的行為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 rot="20551294">
            <a:off x="6513091" y="126043"/>
            <a:ext cx="5877426" cy="166466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uFillTx/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uFillTx/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uFillTx/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>
                <a:uFillTx/>
              </a:defRPr>
            </a:pPr>
            <a:r>
              <a:rPr lang="zh-CN" altLang="en-US" sz="4800" i="1" u="sng" kern="0" dirty="0">
                <a:solidFill>
                  <a:schemeClr val="accent2"/>
                </a:solidFill>
                <a:latin typeface="Malgun Gothic" panose="020B0503020000020004" pitchFamily="34" charset="-127"/>
              </a:rPr>
              <a:t>認識</a:t>
            </a:r>
            <a:r>
              <a:rPr lang="zh-TW" altLang="en-US" sz="4800" i="1" u="sng" kern="0" dirty="0" smtClean="0">
                <a:solidFill>
                  <a:schemeClr val="accent2"/>
                </a:solidFill>
                <a:uFillTx/>
                <a:latin typeface="Malgun Gothic" panose="020B0503020000020004" pitchFamily="34" charset="-127"/>
              </a:rPr>
              <a:t>自我</a:t>
            </a:r>
            <a:r>
              <a:rPr lang="zh-TW" altLang="en-US" sz="4800" i="1" u="sng" kern="0" dirty="0">
                <a:solidFill>
                  <a:schemeClr val="accent2"/>
                </a:solidFill>
                <a:uFillTx/>
                <a:latin typeface="Malgun Gothic" panose="020B0503020000020004" pitchFamily="34" charset="-127"/>
              </a:rPr>
              <a:t>界限</a:t>
            </a:r>
          </a:p>
          <a:p>
            <a:pPr marL="0" indent="0">
              <a:buFontTx/>
              <a:buNone/>
              <a:defRPr>
                <a:uFillTx/>
              </a:defRPr>
            </a:pPr>
            <a:r>
              <a:rPr lang="zh-TW" altLang="en-US" sz="4800" i="1" kern="0" dirty="0" smtClean="0">
                <a:solidFill>
                  <a:schemeClr val="accent2"/>
                </a:solidFill>
                <a:uFillTx/>
                <a:latin typeface="Malgun Gothic" panose="020B0503020000020004" pitchFamily="34" charset="-127"/>
              </a:rPr>
              <a:t>       </a:t>
            </a:r>
            <a:r>
              <a:rPr lang="zh-TW" altLang="en-US" sz="4800" i="1" u="sng" kern="0" dirty="0" smtClean="0">
                <a:solidFill>
                  <a:schemeClr val="accent2"/>
                </a:solidFill>
                <a:uFillTx/>
                <a:latin typeface="Malgun Gothic" panose="020B0503020000020004" pitchFamily="34" charset="-127"/>
              </a:rPr>
              <a:t>尊重</a:t>
            </a:r>
            <a:r>
              <a:rPr lang="zh-TW" altLang="en-US" sz="4800" i="1" u="sng" kern="0" dirty="0">
                <a:solidFill>
                  <a:schemeClr val="accent2"/>
                </a:solidFill>
                <a:uFillTx/>
                <a:latin typeface="Malgun Gothic" panose="020B0503020000020004" pitchFamily="34" charset="-127"/>
              </a:rPr>
              <a:t>他人界限</a:t>
            </a:r>
          </a:p>
        </p:txBody>
      </p:sp>
    </p:spTree>
    <p:extLst>
      <p:ext uri="{BB962C8B-B14F-4D97-AF65-F5344CB8AC3E}">
        <p14:creationId xmlns:p14="http://schemas.microsoft.com/office/powerpoint/2010/main" val="81597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炫彩多边形简约运营工作汇报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203864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628</Words>
  <Application>Microsoft Office PowerPoint</Application>
  <PresentationFormat>自訂</PresentationFormat>
  <Paragraphs>125</Paragraphs>
  <Slides>18</Slides>
  <Notes>18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主题​​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Windows 使用者</cp:lastModifiedBy>
  <cp:revision>117</cp:revision>
  <dcterms:created xsi:type="dcterms:W3CDTF">2017-07-25T14:12:10Z</dcterms:created>
  <dcterms:modified xsi:type="dcterms:W3CDTF">2020-08-31T06:33:10Z</dcterms:modified>
</cp:coreProperties>
</file>