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notesMasterIdLst>
    <p:notesMasterId r:id="rId83"/>
  </p:notesMasterIdLst>
  <p:handoutMasterIdLst>
    <p:handoutMasterId r:id="rId84"/>
  </p:handoutMasterIdLst>
  <p:sldIdLst>
    <p:sldId id="378" r:id="rId3"/>
    <p:sldId id="595" r:id="rId4"/>
    <p:sldId id="596" r:id="rId5"/>
    <p:sldId id="597" r:id="rId6"/>
    <p:sldId id="598" r:id="rId7"/>
    <p:sldId id="600" r:id="rId8"/>
    <p:sldId id="602" r:id="rId9"/>
    <p:sldId id="532" r:id="rId10"/>
    <p:sldId id="534" r:id="rId11"/>
    <p:sldId id="488" r:id="rId12"/>
    <p:sldId id="489" r:id="rId13"/>
    <p:sldId id="490" r:id="rId14"/>
    <p:sldId id="581" r:id="rId15"/>
    <p:sldId id="496" r:id="rId16"/>
    <p:sldId id="497" r:id="rId17"/>
    <p:sldId id="498" r:id="rId18"/>
    <p:sldId id="587" r:id="rId19"/>
    <p:sldId id="588" r:id="rId20"/>
    <p:sldId id="589" r:id="rId21"/>
    <p:sldId id="501" r:id="rId22"/>
    <p:sldId id="502" r:id="rId23"/>
    <p:sldId id="503" r:id="rId24"/>
    <p:sldId id="697" r:id="rId25"/>
    <p:sldId id="698" r:id="rId26"/>
    <p:sldId id="701" r:id="rId27"/>
    <p:sldId id="703" r:id="rId28"/>
    <p:sldId id="705" r:id="rId29"/>
    <p:sldId id="706" r:id="rId30"/>
    <p:sldId id="708" r:id="rId31"/>
    <p:sldId id="709" r:id="rId32"/>
    <p:sldId id="710" r:id="rId33"/>
    <p:sldId id="607" r:id="rId34"/>
    <p:sldId id="609" r:id="rId35"/>
    <p:sldId id="712" r:id="rId36"/>
    <p:sldId id="714" r:id="rId37"/>
    <p:sldId id="610" r:id="rId38"/>
    <p:sldId id="619" r:id="rId39"/>
    <p:sldId id="632" r:id="rId40"/>
    <p:sldId id="636" r:id="rId41"/>
    <p:sldId id="637" r:id="rId42"/>
    <p:sldId id="638" r:id="rId43"/>
    <p:sldId id="639" r:id="rId44"/>
    <p:sldId id="620" r:id="rId45"/>
    <p:sldId id="641" r:id="rId46"/>
    <p:sldId id="646" r:id="rId47"/>
    <p:sldId id="642" r:id="rId48"/>
    <p:sldId id="644" r:id="rId49"/>
    <p:sldId id="648" r:id="rId50"/>
    <p:sldId id="649" r:id="rId51"/>
    <p:sldId id="625" r:id="rId52"/>
    <p:sldId id="651" r:id="rId53"/>
    <p:sldId id="630" r:id="rId54"/>
    <p:sldId id="716" r:id="rId55"/>
    <p:sldId id="717" r:id="rId56"/>
    <p:sldId id="718" r:id="rId57"/>
    <p:sldId id="653" r:id="rId58"/>
    <p:sldId id="654" r:id="rId59"/>
    <p:sldId id="655" r:id="rId60"/>
    <p:sldId id="656" r:id="rId61"/>
    <p:sldId id="721" r:id="rId62"/>
    <p:sldId id="722" r:id="rId63"/>
    <p:sldId id="723" r:id="rId64"/>
    <p:sldId id="661" r:id="rId65"/>
    <p:sldId id="662" r:id="rId66"/>
    <p:sldId id="663" r:id="rId67"/>
    <p:sldId id="675" r:id="rId68"/>
    <p:sldId id="676" r:id="rId69"/>
    <p:sldId id="678" r:id="rId70"/>
    <p:sldId id="679" r:id="rId71"/>
    <p:sldId id="724" r:id="rId72"/>
    <p:sldId id="725" r:id="rId73"/>
    <p:sldId id="726" r:id="rId74"/>
    <p:sldId id="728" r:id="rId75"/>
    <p:sldId id="730" r:id="rId76"/>
    <p:sldId id="552" r:id="rId77"/>
    <p:sldId id="553" r:id="rId78"/>
    <p:sldId id="715" r:id="rId79"/>
    <p:sldId id="554" r:id="rId80"/>
    <p:sldId id="555" r:id="rId81"/>
    <p:sldId id="507" r:id="rId82"/>
  </p:sldIdLst>
  <p:sldSz cx="9144000" cy="6858000" type="screen4x3"/>
  <p:notesSz cx="6797675" cy="99822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821AB8E3-0F20-4F9E-8478-02B6BB13FE77}">
          <p14:sldIdLst>
            <p14:sldId id="378"/>
            <p14:sldId id="595"/>
            <p14:sldId id="596"/>
            <p14:sldId id="597"/>
            <p14:sldId id="598"/>
            <p14:sldId id="600"/>
            <p14:sldId id="602"/>
            <p14:sldId id="532"/>
            <p14:sldId id="534"/>
            <p14:sldId id="488"/>
            <p14:sldId id="489"/>
            <p14:sldId id="490"/>
            <p14:sldId id="581"/>
            <p14:sldId id="496"/>
            <p14:sldId id="497"/>
            <p14:sldId id="498"/>
            <p14:sldId id="587"/>
            <p14:sldId id="588"/>
            <p14:sldId id="589"/>
            <p14:sldId id="501"/>
            <p14:sldId id="502"/>
            <p14:sldId id="503"/>
            <p14:sldId id="697"/>
            <p14:sldId id="698"/>
            <p14:sldId id="701"/>
            <p14:sldId id="703"/>
            <p14:sldId id="705"/>
            <p14:sldId id="706"/>
            <p14:sldId id="708"/>
            <p14:sldId id="709"/>
            <p14:sldId id="710"/>
            <p14:sldId id="607"/>
            <p14:sldId id="609"/>
            <p14:sldId id="712"/>
            <p14:sldId id="714"/>
            <p14:sldId id="610"/>
            <p14:sldId id="619"/>
            <p14:sldId id="632"/>
            <p14:sldId id="636"/>
            <p14:sldId id="637"/>
            <p14:sldId id="638"/>
            <p14:sldId id="639"/>
            <p14:sldId id="620"/>
            <p14:sldId id="641"/>
            <p14:sldId id="646"/>
            <p14:sldId id="642"/>
            <p14:sldId id="644"/>
            <p14:sldId id="648"/>
            <p14:sldId id="649"/>
            <p14:sldId id="625"/>
            <p14:sldId id="651"/>
            <p14:sldId id="630"/>
            <p14:sldId id="716"/>
            <p14:sldId id="717"/>
            <p14:sldId id="718"/>
            <p14:sldId id="653"/>
            <p14:sldId id="654"/>
            <p14:sldId id="655"/>
            <p14:sldId id="656"/>
            <p14:sldId id="721"/>
            <p14:sldId id="722"/>
            <p14:sldId id="723"/>
            <p14:sldId id="661"/>
            <p14:sldId id="662"/>
            <p14:sldId id="663"/>
            <p14:sldId id="675"/>
            <p14:sldId id="676"/>
            <p14:sldId id="678"/>
            <p14:sldId id="679"/>
            <p14:sldId id="724"/>
            <p14:sldId id="725"/>
            <p14:sldId id="726"/>
            <p14:sldId id="728"/>
            <p14:sldId id="730"/>
            <p14:sldId id="552"/>
            <p14:sldId id="553"/>
            <p14:sldId id="715"/>
            <p14:sldId id="554"/>
            <p14:sldId id="555"/>
            <p14:sldId id="5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3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CC0066"/>
    <a:srgbClr val="FF99FF"/>
    <a:srgbClr val="4309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89744" autoAdjust="0"/>
  </p:normalViewPr>
  <p:slideViewPr>
    <p:cSldViewPr>
      <p:cViewPr varScale="1">
        <p:scale>
          <a:sx n="67" d="100"/>
          <a:sy n="67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68"/>
    </p:cViewPr>
  </p:sorterViewPr>
  <p:notesViewPr>
    <p:cSldViewPr>
      <p:cViewPr varScale="1">
        <p:scale>
          <a:sx n="32" d="100"/>
          <a:sy n="32" d="100"/>
        </p:scale>
        <p:origin x="-2142" y="-102"/>
      </p:cViewPr>
      <p:guideLst>
        <p:guide orient="horz" pos="3143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handoutMaster" Target="handoutMasters/handoutMaster1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theme" Target="theme/theme1.xml"/><Relationship Id="rId61" Type="http://schemas.openxmlformats.org/officeDocument/2006/relationships/slide" Target="slides/slide59.xml"/><Relationship Id="rId82" Type="http://schemas.openxmlformats.org/officeDocument/2006/relationships/slide" Target="slides/slide8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9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FA622A-12E7-4DB9-9E15-FAA1B7565FC5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6D69C834-5B65-42AB-A841-ED65F0B10B41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一根頭髮定生死</a:t>
          </a:r>
          <a:endParaRPr lang="zh-TW" altLang="en-US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AFA6622-1B6F-4CF5-AB98-E9470BEFBBE4}" type="parTrans" cxnId="{002F3666-C7DD-43F6-AB37-98E23E57BB15}">
      <dgm:prSet/>
      <dgm:spPr/>
      <dgm:t>
        <a:bodyPr/>
        <a:lstStyle/>
        <a:p>
          <a:endParaRPr lang="zh-TW" altLang="en-US"/>
        </a:p>
      </dgm:t>
    </dgm:pt>
    <dgm:pt modelId="{A8427C54-B93A-4756-B3DE-E4C30A322A8F}" type="sibTrans" cxnId="{002F3666-C7DD-43F6-AB37-98E23E57BB15}">
      <dgm:prSet/>
      <dgm:spPr/>
      <dgm:t>
        <a:bodyPr/>
        <a:lstStyle/>
        <a:p>
          <a:endParaRPr lang="zh-TW" altLang="en-US"/>
        </a:p>
      </dgm:t>
    </dgm:pt>
    <dgm:pt modelId="{2D854B44-8CD4-4865-963B-80EEA739A948}">
      <dgm:prSet phldrT="[文字]"/>
      <dgm:spPr/>
      <dgm:t>
        <a:bodyPr/>
        <a:lstStyle/>
        <a:p>
          <a:r>
            <a:rPr lang="zh-TW" altLang="en-US" b="1" i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家，是避風港嗎？</a:t>
          </a:r>
          <a:endParaRPr lang="zh-TW" altLang="en-US" b="1" i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BA67403-C5B1-475D-B77C-5CC1D1890D33}" type="parTrans" cxnId="{C99BD79A-47F8-4312-A5DA-DBF3097764E3}">
      <dgm:prSet/>
      <dgm:spPr/>
      <dgm:t>
        <a:bodyPr/>
        <a:lstStyle/>
        <a:p>
          <a:endParaRPr lang="zh-TW" altLang="en-US"/>
        </a:p>
      </dgm:t>
    </dgm:pt>
    <dgm:pt modelId="{34EAD46E-F765-45EE-91F5-4F4CBE355F1B}" type="sibTrans" cxnId="{C99BD79A-47F8-4312-A5DA-DBF3097764E3}">
      <dgm:prSet/>
      <dgm:spPr/>
      <dgm:t>
        <a:bodyPr/>
        <a:lstStyle/>
        <a:p>
          <a:endParaRPr lang="zh-TW" altLang="en-US"/>
        </a:p>
      </dgm:t>
    </dgm:pt>
    <dgm:pt modelId="{0BD320F4-CD13-4EAE-A34C-94D1124DA9F2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夜跑</a:t>
          </a:r>
          <a:endParaRPr lang="zh-TW" altLang="en-US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2BA52A0-E3A7-4AC6-B796-9D716C5BCEB0}" type="parTrans" cxnId="{75CDAEE8-820A-4DE8-8239-FC5AEA9CF0A7}">
      <dgm:prSet/>
      <dgm:spPr/>
      <dgm:t>
        <a:bodyPr/>
        <a:lstStyle/>
        <a:p>
          <a:endParaRPr lang="zh-TW" altLang="en-US"/>
        </a:p>
      </dgm:t>
    </dgm:pt>
    <dgm:pt modelId="{85FD2D2E-D129-46F3-82C6-B777D0BDBFFB}" type="sibTrans" cxnId="{75CDAEE8-820A-4DE8-8239-FC5AEA9CF0A7}">
      <dgm:prSet/>
      <dgm:spPr/>
      <dgm:t>
        <a:bodyPr/>
        <a:lstStyle/>
        <a:p>
          <a:endParaRPr lang="zh-TW" altLang="en-US"/>
        </a:p>
      </dgm:t>
    </dgm:pt>
    <dgm:pt modelId="{D1BA553B-E604-47CB-92B4-754B0575297E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這樣算性侵害嗎？</a:t>
          </a:r>
          <a:endParaRPr lang="zh-TW" altLang="en-US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A6FADBB-80EF-4C96-9D08-5D68517E60ED}" type="parTrans" cxnId="{AE5A689E-05B5-4317-B18E-605A58E59A0F}">
      <dgm:prSet/>
      <dgm:spPr/>
      <dgm:t>
        <a:bodyPr/>
        <a:lstStyle/>
        <a:p>
          <a:endParaRPr lang="zh-TW" altLang="en-US"/>
        </a:p>
      </dgm:t>
    </dgm:pt>
    <dgm:pt modelId="{CE99A9F4-0D30-4244-8D13-55D6A2A3494A}" type="sibTrans" cxnId="{AE5A689E-05B5-4317-B18E-605A58E59A0F}">
      <dgm:prSet/>
      <dgm:spPr/>
      <dgm:t>
        <a:bodyPr/>
        <a:lstStyle/>
        <a:p>
          <a:endParaRPr lang="zh-TW" altLang="en-US"/>
        </a:p>
      </dgm:t>
    </dgm:pt>
    <dgm:pt modelId="{37C749E2-2369-453E-8D21-8FF9C423CAE4}">
      <dgm:prSet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穿不下的裙子</a:t>
          </a:r>
          <a:endParaRPr lang="en-US" altLang="zh-TW" b="1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9AE533F-A036-48BA-9E65-EC2DEA60E952}" type="parTrans" cxnId="{1D1B395D-996C-4E6A-9714-BCF53B31F7DC}">
      <dgm:prSet/>
      <dgm:spPr/>
      <dgm:t>
        <a:bodyPr/>
        <a:lstStyle/>
        <a:p>
          <a:endParaRPr lang="zh-TW" altLang="en-US"/>
        </a:p>
      </dgm:t>
    </dgm:pt>
    <dgm:pt modelId="{C8A03B79-CE6A-43D2-98FA-1F5A5F207DBB}" type="sibTrans" cxnId="{1D1B395D-996C-4E6A-9714-BCF53B31F7DC}">
      <dgm:prSet/>
      <dgm:spPr/>
      <dgm:t>
        <a:bodyPr/>
        <a:lstStyle/>
        <a:p>
          <a:endParaRPr lang="zh-TW" altLang="en-US"/>
        </a:p>
      </dgm:t>
    </dgm:pt>
    <dgm:pt modelId="{503D9A40-22C0-409D-8479-617C8F28AB84}" type="pres">
      <dgm:prSet presAssocID="{ABFA622A-12E7-4DB9-9E15-FAA1B7565FC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805CCF4-B78A-4BFF-9928-47B238B9E7A9}" type="pres">
      <dgm:prSet presAssocID="{37C749E2-2369-453E-8D21-8FF9C423CAE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64FE1E5-69F7-415F-A227-8AD5F0210B97}" type="pres">
      <dgm:prSet presAssocID="{C8A03B79-CE6A-43D2-98FA-1F5A5F207DBB}" presName="sibTrans" presStyleLbl="sibTrans2D1" presStyleIdx="0" presStyleCnt="5"/>
      <dgm:spPr/>
      <dgm:t>
        <a:bodyPr/>
        <a:lstStyle/>
        <a:p>
          <a:endParaRPr lang="zh-TW" altLang="en-US"/>
        </a:p>
      </dgm:t>
    </dgm:pt>
    <dgm:pt modelId="{0C35C1D7-90A5-47AE-AEDE-BF8C2ADD9B3D}" type="pres">
      <dgm:prSet presAssocID="{C8A03B79-CE6A-43D2-98FA-1F5A5F207DBB}" presName="connectorText" presStyleLbl="sibTrans2D1" presStyleIdx="0" presStyleCnt="5"/>
      <dgm:spPr/>
      <dgm:t>
        <a:bodyPr/>
        <a:lstStyle/>
        <a:p>
          <a:endParaRPr lang="zh-TW" altLang="en-US"/>
        </a:p>
      </dgm:t>
    </dgm:pt>
    <dgm:pt modelId="{6F974B51-97A1-4583-A3A5-E4DEAE9F50BF}" type="pres">
      <dgm:prSet presAssocID="{6D69C834-5B65-42AB-A841-ED65F0B10B4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B013AD2-B291-4D45-80AF-E834F6F50F64}" type="pres">
      <dgm:prSet presAssocID="{A8427C54-B93A-4756-B3DE-E4C30A322A8F}" presName="sibTrans" presStyleLbl="sibTrans2D1" presStyleIdx="1" presStyleCnt="5"/>
      <dgm:spPr/>
      <dgm:t>
        <a:bodyPr/>
        <a:lstStyle/>
        <a:p>
          <a:endParaRPr lang="zh-TW" altLang="en-US"/>
        </a:p>
      </dgm:t>
    </dgm:pt>
    <dgm:pt modelId="{B047EE41-6CEA-4A93-9912-754FFC83FCAB}" type="pres">
      <dgm:prSet presAssocID="{A8427C54-B93A-4756-B3DE-E4C30A322A8F}" presName="connectorText" presStyleLbl="sibTrans2D1" presStyleIdx="1" presStyleCnt="5"/>
      <dgm:spPr/>
      <dgm:t>
        <a:bodyPr/>
        <a:lstStyle/>
        <a:p>
          <a:endParaRPr lang="zh-TW" altLang="en-US"/>
        </a:p>
      </dgm:t>
    </dgm:pt>
    <dgm:pt modelId="{F38388A4-74EB-43BC-84F0-BD7AA3774A60}" type="pres">
      <dgm:prSet presAssocID="{2D854B44-8CD4-4865-963B-80EEA739A94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6015F7-24ED-4BE1-A055-08DD2B4FBC13}" type="pres">
      <dgm:prSet presAssocID="{34EAD46E-F765-45EE-91F5-4F4CBE355F1B}" presName="sibTrans" presStyleLbl="sibTrans2D1" presStyleIdx="2" presStyleCnt="5"/>
      <dgm:spPr/>
      <dgm:t>
        <a:bodyPr/>
        <a:lstStyle/>
        <a:p>
          <a:endParaRPr lang="zh-TW" altLang="en-US"/>
        </a:p>
      </dgm:t>
    </dgm:pt>
    <dgm:pt modelId="{025D88D3-ADF0-4097-A0EF-DCA0240501B1}" type="pres">
      <dgm:prSet presAssocID="{34EAD46E-F765-45EE-91F5-4F4CBE355F1B}" presName="connectorText" presStyleLbl="sibTrans2D1" presStyleIdx="2" presStyleCnt="5"/>
      <dgm:spPr/>
      <dgm:t>
        <a:bodyPr/>
        <a:lstStyle/>
        <a:p>
          <a:endParaRPr lang="zh-TW" altLang="en-US"/>
        </a:p>
      </dgm:t>
    </dgm:pt>
    <dgm:pt modelId="{74B09FC9-2F9F-4173-A8F8-E27743C88989}" type="pres">
      <dgm:prSet presAssocID="{0BD320F4-CD13-4EAE-A34C-94D1124DA9F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B5E74E4-D59F-4ABB-B739-860515F14D7E}" type="pres">
      <dgm:prSet presAssocID="{85FD2D2E-D129-46F3-82C6-B777D0BDBFFB}" presName="sibTrans" presStyleLbl="sibTrans2D1" presStyleIdx="3" presStyleCnt="5"/>
      <dgm:spPr/>
      <dgm:t>
        <a:bodyPr/>
        <a:lstStyle/>
        <a:p>
          <a:endParaRPr lang="zh-TW" altLang="en-US"/>
        </a:p>
      </dgm:t>
    </dgm:pt>
    <dgm:pt modelId="{72D25D62-E6E3-406D-BD34-B9B12B379217}" type="pres">
      <dgm:prSet presAssocID="{85FD2D2E-D129-46F3-82C6-B777D0BDBFFB}" presName="connectorText" presStyleLbl="sibTrans2D1" presStyleIdx="3" presStyleCnt="5"/>
      <dgm:spPr/>
      <dgm:t>
        <a:bodyPr/>
        <a:lstStyle/>
        <a:p>
          <a:endParaRPr lang="zh-TW" altLang="en-US"/>
        </a:p>
      </dgm:t>
    </dgm:pt>
    <dgm:pt modelId="{90E97775-4A02-467F-828D-0B5CAF3BCDF5}" type="pres">
      <dgm:prSet presAssocID="{D1BA553B-E604-47CB-92B4-754B0575297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75C711B-A373-4DD0-9C0C-B37181D332E2}" type="pres">
      <dgm:prSet presAssocID="{CE99A9F4-0D30-4244-8D13-55D6A2A3494A}" presName="sibTrans" presStyleLbl="sibTrans2D1" presStyleIdx="4" presStyleCnt="5"/>
      <dgm:spPr/>
      <dgm:t>
        <a:bodyPr/>
        <a:lstStyle/>
        <a:p>
          <a:endParaRPr lang="zh-TW" altLang="en-US"/>
        </a:p>
      </dgm:t>
    </dgm:pt>
    <dgm:pt modelId="{0B5E666E-2FD6-45F4-A701-644EF6209288}" type="pres">
      <dgm:prSet presAssocID="{CE99A9F4-0D30-4244-8D13-55D6A2A3494A}" presName="connectorText" presStyleLbl="sibTrans2D1" presStyleIdx="4" presStyleCnt="5"/>
      <dgm:spPr/>
      <dgm:t>
        <a:bodyPr/>
        <a:lstStyle/>
        <a:p>
          <a:endParaRPr lang="zh-TW" altLang="en-US"/>
        </a:p>
      </dgm:t>
    </dgm:pt>
  </dgm:ptLst>
  <dgm:cxnLst>
    <dgm:cxn modelId="{A307CE65-0CC9-458B-91F0-F0081EC0959E}" type="presOf" srcId="{CE99A9F4-0D30-4244-8D13-55D6A2A3494A}" destId="{075C711B-A373-4DD0-9C0C-B37181D332E2}" srcOrd="0" destOrd="0" presId="urn:microsoft.com/office/officeart/2005/8/layout/cycle2"/>
    <dgm:cxn modelId="{002F3666-C7DD-43F6-AB37-98E23E57BB15}" srcId="{ABFA622A-12E7-4DB9-9E15-FAA1B7565FC5}" destId="{6D69C834-5B65-42AB-A841-ED65F0B10B41}" srcOrd="1" destOrd="0" parTransId="{4AFA6622-1B6F-4CF5-AB98-E9470BEFBBE4}" sibTransId="{A8427C54-B93A-4756-B3DE-E4C30A322A8F}"/>
    <dgm:cxn modelId="{8167C173-F64A-48FB-9D2B-E1A7E94D9D6F}" type="presOf" srcId="{ABFA622A-12E7-4DB9-9E15-FAA1B7565FC5}" destId="{503D9A40-22C0-409D-8479-617C8F28AB84}" srcOrd="0" destOrd="0" presId="urn:microsoft.com/office/officeart/2005/8/layout/cycle2"/>
    <dgm:cxn modelId="{F83FBF6A-A98E-45C1-BEBD-C29CD9D831B6}" type="presOf" srcId="{A8427C54-B93A-4756-B3DE-E4C30A322A8F}" destId="{FB013AD2-B291-4D45-80AF-E834F6F50F64}" srcOrd="0" destOrd="0" presId="urn:microsoft.com/office/officeart/2005/8/layout/cycle2"/>
    <dgm:cxn modelId="{B82A25BC-733A-492B-AE6C-A9612BABFB9B}" type="presOf" srcId="{37C749E2-2369-453E-8D21-8FF9C423CAE4}" destId="{9805CCF4-B78A-4BFF-9928-47B238B9E7A9}" srcOrd="0" destOrd="0" presId="urn:microsoft.com/office/officeart/2005/8/layout/cycle2"/>
    <dgm:cxn modelId="{5CB333B8-2E0A-4081-B99F-2A73CCEE38DE}" type="presOf" srcId="{34EAD46E-F765-45EE-91F5-4F4CBE355F1B}" destId="{025D88D3-ADF0-4097-A0EF-DCA0240501B1}" srcOrd="1" destOrd="0" presId="urn:microsoft.com/office/officeart/2005/8/layout/cycle2"/>
    <dgm:cxn modelId="{526D5037-AC50-4EC6-A66C-E990F0FC9D99}" type="presOf" srcId="{D1BA553B-E604-47CB-92B4-754B0575297E}" destId="{90E97775-4A02-467F-828D-0B5CAF3BCDF5}" srcOrd="0" destOrd="0" presId="urn:microsoft.com/office/officeart/2005/8/layout/cycle2"/>
    <dgm:cxn modelId="{2477361A-6808-43E4-8720-C9E1D28B2657}" type="presOf" srcId="{2D854B44-8CD4-4865-963B-80EEA739A948}" destId="{F38388A4-74EB-43BC-84F0-BD7AA3774A60}" srcOrd="0" destOrd="0" presId="urn:microsoft.com/office/officeart/2005/8/layout/cycle2"/>
    <dgm:cxn modelId="{0C983B90-7A5E-4FB2-8680-31567C68D073}" type="presOf" srcId="{A8427C54-B93A-4756-B3DE-E4C30A322A8F}" destId="{B047EE41-6CEA-4A93-9912-754FFC83FCAB}" srcOrd="1" destOrd="0" presId="urn:microsoft.com/office/officeart/2005/8/layout/cycle2"/>
    <dgm:cxn modelId="{F450268E-1D6D-4C8C-8694-3A6E1E614697}" type="presOf" srcId="{C8A03B79-CE6A-43D2-98FA-1F5A5F207DBB}" destId="{064FE1E5-69F7-415F-A227-8AD5F0210B97}" srcOrd="0" destOrd="0" presId="urn:microsoft.com/office/officeart/2005/8/layout/cycle2"/>
    <dgm:cxn modelId="{75CDAEE8-820A-4DE8-8239-FC5AEA9CF0A7}" srcId="{ABFA622A-12E7-4DB9-9E15-FAA1B7565FC5}" destId="{0BD320F4-CD13-4EAE-A34C-94D1124DA9F2}" srcOrd="3" destOrd="0" parTransId="{42BA52A0-E3A7-4AC6-B796-9D716C5BCEB0}" sibTransId="{85FD2D2E-D129-46F3-82C6-B777D0BDBFFB}"/>
    <dgm:cxn modelId="{86967353-5958-4D7C-B82C-83227870F540}" type="presOf" srcId="{85FD2D2E-D129-46F3-82C6-B777D0BDBFFB}" destId="{72D25D62-E6E3-406D-BD34-B9B12B379217}" srcOrd="1" destOrd="0" presId="urn:microsoft.com/office/officeart/2005/8/layout/cycle2"/>
    <dgm:cxn modelId="{C99BD79A-47F8-4312-A5DA-DBF3097764E3}" srcId="{ABFA622A-12E7-4DB9-9E15-FAA1B7565FC5}" destId="{2D854B44-8CD4-4865-963B-80EEA739A948}" srcOrd="2" destOrd="0" parTransId="{6BA67403-C5B1-475D-B77C-5CC1D1890D33}" sibTransId="{34EAD46E-F765-45EE-91F5-4F4CBE355F1B}"/>
    <dgm:cxn modelId="{1D1B395D-996C-4E6A-9714-BCF53B31F7DC}" srcId="{ABFA622A-12E7-4DB9-9E15-FAA1B7565FC5}" destId="{37C749E2-2369-453E-8D21-8FF9C423CAE4}" srcOrd="0" destOrd="0" parTransId="{D9AE533F-A036-48BA-9E65-EC2DEA60E952}" sibTransId="{C8A03B79-CE6A-43D2-98FA-1F5A5F207DBB}"/>
    <dgm:cxn modelId="{C6F511EB-C89D-41F2-8A2F-307516CDDD87}" type="presOf" srcId="{C8A03B79-CE6A-43D2-98FA-1F5A5F207DBB}" destId="{0C35C1D7-90A5-47AE-AEDE-BF8C2ADD9B3D}" srcOrd="1" destOrd="0" presId="urn:microsoft.com/office/officeart/2005/8/layout/cycle2"/>
    <dgm:cxn modelId="{F4EE901B-41CE-474B-A2A8-058C0BE6BBBD}" type="presOf" srcId="{34EAD46E-F765-45EE-91F5-4F4CBE355F1B}" destId="{CF6015F7-24ED-4BE1-A055-08DD2B4FBC13}" srcOrd="0" destOrd="0" presId="urn:microsoft.com/office/officeart/2005/8/layout/cycle2"/>
    <dgm:cxn modelId="{37F68B6C-3B97-45E2-9A23-F62105877178}" type="presOf" srcId="{CE99A9F4-0D30-4244-8D13-55D6A2A3494A}" destId="{0B5E666E-2FD6-45F4-A701-644EF6209288}" srcOrd="1" destOrd="0" presId="urn:microsoft.com/office/officeart/2005/8/layout/cycle2"/>
    <dgm:cxn modelId="{782916E5-2FB5-434C-8132-B1D2B8F55D40}" type="presOf" srcId="{85FD2D2E-D129-46F3-82C6-B777D0BDBFFB}" destId="{2B5E74E4-D59F-4ABB-B739-860515F14D7E}" srcOrd="0" destOrd="0" presId="urn:microsoft.com/office/officeart/2005/8/layout/cycle2"/>
    <dgm:cxn modelId="{AE5A689E-05B5-4317-B18E-605A58E59A0F}" srcId="{ABFA622A-12E7-4DB9-9E15-FAA1B7565FC5}" destId="{D1BA553B-E604-47CB-92B4-754B0575297E}" srcOrd="4" destOrd="0" parTransId="{7A6FADBB-80EF-4C96-9D08-5D68517E60ED}" sibTransId="{CE99A9F4-0D30-4244-8D13-55D6A2A3494A}"/>
    <dgm:cxn modelId="{D142EB41-B112-4621-AEE8-A7702760409A}" type="presOf" srcId="{6D69C834-5B65-42AB-A841-ED65F0B10B41}" destId="{6F974B51-97A1-4583-A3A5-E4DEAE9F50BF}" srcOrd="0" destOrd="0" presId="urn:microsoft.com/office/officeart/2005/8/layout/cycle2"/>
    <dgm:cxn modelId="{1E935AAD-7BBA-425E-8844-00E02226B9B1}" type="presOf" srcId="{0BD320F4-CD13-4EAE-A34C-94D1124DA9F2}" destId="{74B09FC9-2F9F-4173-A8F8-E27743C88989}" srcOrd="0" destOrd="0" presId="urn:microsoft.com/office/officeart/2005/8/layout/cycle2"/>
    <dgm:cxn modelId="{98B18106-CB6E-4BE0-9970-2911AEBFD705}" type="presParOf" srcId="{503D9A40-22C0-409D-8479-617C8F28AB84}" destId="{9805CCF4-B78A-4BFF-9928-47B238B9E7A9}" srcOrd="0" destOrd="0" presId="urn:microsoft.com/office/officeart/2005/8/layout/cycle2"/>
    <dgm:cxn modelId="{43202CAA-820F-4E8F-B938-3F86EEC92372}" type="presParOf" srcId="{503D9A40-22C0-409D-8479-617C8F28AB84}" destId="{064FE1E5-69F7-415F-A227-8AD5F0210B97}" srcOrd="1" destOrd="0" presId="urn:microsoft.com/office/officeart/2005/8/layout/cycle2"/>
    <dgm:cxn modelId="{1AD31BFF-8ABA-42E2-B14C-32700DC8CB0E}" type="presParOf" srcId="{064FE1E5-69F7-415F-A227-8AD5F0210B97}" destId="{0C35C1D7-90A5-47AE-AEDE-BF8C2ADD9B3D}" srcOrd="0" destOrd="0" presId="urn:microsoft.com/office/officeart/2005/8/layout/cycle2"/>
    <dgm:cxn modelId="{F2572467-49CB-4D52-B13F-C814257FD370}" type="presParOf" srcId="{503D9A40-22C0-409D-8479-617C8F28AB84}" destId="{6F974B51-97A1-4583-A3A5-E4DEAE9F50BF}" srcOrd="2" destOrd="0" presId="urn:microsoft.com/office/officeart/2005/8/layout/cycle2"/>
    <dgm:cxn modelId="{F2858A8E-0252-4BF4-B475-70350EBFFD56}" type="presParOf" srcId="{503D9A40-22C0-409D-8479-617C8F28AB84}" destId="{FB013AD2-B291-4D45-80AF-E834F6F50F64}" srcOrd="3" destOrd="0" presId="urn:microsoft.com/office/officeart/2005/8/layout/cycle2"/>
    <dgm:cxn modelId="{D5F9BCC8-D845-4F59-BA0F-5D383D544D95}" type="presParOf" srcId="{FB013AD2-B291-4D45-80AF-E834F6F50F64}" destId="{B047EE41-6CEA-4A93-9912-754FFC83FCAB}" srcOrd="0" destOrd="0" presId="urn:microsoft.com/office/officeart/2005/8/layout/cycle2"/>
    <dgm:cxn modelId="{95B10245-2603-41A4-98F1-891CCF560749}" type="presParOf" srcId="{503D9A40-22C0-409D-8479-617C8F28AB84}" destId="{F38388A4-74EB-43BC-84F0-BD7AA3774A60}" srcOrd="4" destOrd="0" presId="urn:microsoft.com/office/officeart/2005/8/layout/cycle2"/>
    <dgm:cxn modelId="{ED24E946-942A-4168-876C-28EDB95F4C60}" type="presParOf" srcId="{503D9A40-22C0-409D-8479-617C8F28AB84}" destId="{CF6015F7-24ED-4BE1-A055-08DD2B4FBC13}" srcOrd="5" destOrd="0" presId="urn:microsoft.com/office/officeart/2005/8/layout/cycle2"/>
    <dgm:cxn modelId="{C29A2AC8-9166-4B72-AD42-B9499BB43186}" type="presParOf" srcId="{CF6015F7-24ED-4BE1-A055-08DD2B4FBC13}" destId="{025D88D3-ADF0-4097-A0EF-DCA0240501B1}" srcOrd="0" destOrd="0" presId="urn:microsoft.com/office/officeart/2005/8/layout/cycle2"/>
    <dgm:cxn modelId="{282EFA5B-0CBB-4483-8990-18EB774BC4B6}" type="presParOf" srcId="{503D9A40-22C0-409D-8479-617C8F28AB84}" destId="{74B09FC9-2F9F-4173-A8F8-E27743C88989}" srcOrd="6" destOrd="0" presId="urn:microsoft.com/office/officeart/2005/8/layout/cycle2"/>
    <dgm:cxn modelId="{50F57E8B-E8BF-4F75-8ED3-837B29A98203}" type="presParOf" srcId="{503D9A40-22C0-409D-8479-617C8F28AB84}" destId="{2B5E74E4-D59F-4ABB-B739-860515F14D7E}" srcOrd="7" destOrd="0" presId="urn:microsoft.com/office/officeart/2005/8/layout/cycle2"/>
    <dgm:cxn modelId="{1F249267-825A-4C71-ACAE-8FEBE0564614}" type="presParOf" srcId="{2B5E74E4-D59F-4ABB-B739-860515F14D7E}" destId="{72D25D62-E6E3-406D-BD34-B9B12B379217}" srcOrd="0" destOrd="0" presId="urn:microsoft.com/office/officeart/2005/8/layout/cycle2"/>
    <dgm:cxn modelId="{F81C034E-98F1-4E53-9DFA-4712C1D22519}" type="presParOf" srcId="{503D9A40-22C0-409D-8479-617C8F28AB84}" destId="{90E97775-4A02-467F-828D-0B5CAF3BCDF5}" srcOrd="8" destOrd="0" presId="urn:microsoft.com/office/officeart/2005/8/layout/cycle2"/>
    <dgm:cxn modelId="{BA90DBAE-3ABB-41CD-8393-EB7340B43CA8}" type="presParOf" srcId="{503D9A40-22C0-409D-8479-617C8F28AB84}" destId="{075C711B-A373-4DD0-9C0C-B37181D332E2}" srcOrd="9" destOrd="0" presId="urn:microsoft.com/office/officeart/2005/8/layout/cycle2"/>
    <dgm:cxn modelId="{F57D1717-11AB-45B3-9E04-9747346CF07E}" type="presParOf" srcId="{075C711B-A373-4DD0-9C0C-B37181D332E2}" destId="{0B5E666E-2FD6-45F4-A701-644EF620928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BAC2EC-92F5-4F57-95B7-8EBDA17C77E1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55D46C4B-610D-4F9F-9E48-320278623D2D}">
      <dgm:prSet phldrT="[文字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Lesson I</a:t>
          </a:r>
          <a:r>
            <a:rPr lang="zh-TW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</a:p>
        <a:p>
          <a:pPr>
            <a:lnSpc>
              <a:spcPts val="3500"/>
            </a:lnSpc>
            <a:spcAft>
              <a:spcPts val="0"/>
            </a:spcAft>
          </a:pPr>
          <a:r>
            <a:rPr lang="zh-TW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跳脫性別框框</a:t>
          </a:r>
          <a:r>
            <a:rPr lang="en-US" altLang="zh-TW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-</a:t>
          </a:r>
        </a:p>
        <a:p>
          <a:pPr>
            <a:lnSpc>
              <a:spcPts val="3500"/>
            </a:lnSpc>
            <a:spcAft>
              <a:spcPts val="0"/>
            </a:spcAft>
          </a:pPr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性別知能培力</a:t>
          </a:r>
          <a:endParaRPr lang="zh-TW" altLang="en-US" sz="20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0B6E709-35D2-498F-81C7-512F9E043887}" type="parTrans" cxnId="{25901FF8-D892-44A6-8996-DE6B89C113E6}">
      <dgm:prSet/>
      <dgm:spPr/>
      <dgm:t>
        <a:bodyPr/>
        <a:lstStyle/>
        <a:p>
          <a:endParaRPr lang="zh-TW" altLang="en-US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8C3EE25-7EA5-4D1F-ABFB-AAED2546EECA}" type="sibTrans" cxnId="{25901FF8-D892-44A6-8996-DE6B89C113E6}">
      <dgm:prSet/>
      <dgm:spPr/>
      <dgm:t>
        <a:bodyPr/>
        <a:lstStyle/>
        <a:p>
          <a:endParaRPr lang="zh-TW" altLang="en-US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067AB72-D2E8-4AB1-90AD-945ED25395ED}">
      <dgm:prSet phldrT="[文字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Lesson II</a:t>
          </a:r>
          <a:r>
            <a:rPr lang="zh-TW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</a:p>
        <a:p>
          <a:pPr>
            <a:lnSpc>
              <a:spcPts val="3500"/>
            </a:lnSpc>
            <a:spcAft>
              <a:spcPts val="0"/>
            </a:spcAft>
          </a:pPr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大補帖</a:t>
          </a:r>
          <a:r>
            <a:rPr lang="en-US" altLang="zh-TW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-</a:t>
          </a:r>
        </a:p>
        <a:p>
          <a:pPr>
            <a:lnSpc>
              <a:spcPts val="3500"/>
            </a:lnSpc>
            <a:spcAft>
              <a:spcPts val="0"/>
            </a:spcAft>
          </a:pPr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公版</a:t>
          </a:r>
          <a:r>
            <a:rPr lang="en-US" altLang="zh-TW" sz="2000" b="1" dirty="0" err="1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ppt</a:t>
          </a:r>
          <a:endParaRPr lang="zh-TW" altLang="en-US" sz="20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C29AFC5-2438-4CD2-BC3D-FFBB3FA42BB5}" type="parTrans" cxnId="{4D63DF6F-70EA-491F-971C-8EF473504D0A}">
      <dgm:prSet/>
      <dgm:spPr/>
      <dgm:t>
        <a:bodyPr/>
        <a:lstStyle/>
        <a:p>
          <a:endParaRPr lang="zh-TW" altLang="en-US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440A91B-D812-4E85-98D1-757D3500C950}" type="sibTrans" cxnId="{4D63DF6F-70EA-491F-971C-8EF473504D0A}">
      <dgm:prSet/>
      <dgm:spPr/>
      <dgm:t>
        <a:bodyPr/>
        <a:lstStyle/>
        <a:p>
          <a:endParaRPr lang="zh-TW" altLang="en-US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29EA44D-4F7E-44CA-A26F-C72585DC9247}">
      <dgm:prSet phldrT="[文字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Lesson III</a:t>
          </a:r>
          <a:r>
            <a:rPr lang="zh-TW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</a:p>
        <a:p>
          <a:pPr>
            <a:lnSpc>
              <a:spcPts val="3500"/>
            </a:lnSpc>
            <a:spcAft>
              <a:spcPts val="0"/>
            </a:spcAft>
          </a:pPr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成為重要他人</a:t>
          </a:r>
          <a:r>
            <a:rPr lang="zh-TW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─</a:t>
          </a:r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             </a:t>
          </a:r>
          <a:r>
            <a:rPr lang="zh-TW" altLang="en-US" sz="17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看見現場中的性別議題</a:t>
          </a:r>
          <a:endParaRPr lang="zh-TW" altLang="en-US" sz="17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00BB46B-E136-42F3-B752-79B6F0F22588}" type="parTrans" cxnId="{010A1592-A4B1-4F97-B7A5-A2C3CEA92E2F}">
      <dgm:prSet/>
      <dgm:spPr/>
      <dgm:t>
        <a:bodyPr/>
        <a:lstStyle/>
        <a:p>
          <a:endParaRPr lang="zh-TW" altLang="en-US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6BEE383-01F6-4172-ADAB-2AB6C58F32D5}" type="sibTrans" cxnId="{010A1592-A4B1-4F97-B7A5-A2C3CEA92E2F}">
      <dgm:prSet/>
      <dgm:spPr/>
      <dgm:t>
        <a:bodyPr/>
        <a:lstStyle/>
        <a:p>
          <a:endParaRPr lang="zh-TW" altLang="en-US" b="1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76A0A2D-00F7-463E-BF19-454197F2DD8B}" type="pres">
      <dgm:prSet presAssocID="{EBBAC2EC-92F5-4F57-95B7-8EBDA17C77E1}" presName="CompostProcess" presStyleCnt="0">
        <dgm:presLayoutVars>
          <dgm:dir/>
          <dgm:resizeHandles val="exact"/>
        </dgm:presLayoutVars>
      </dgm:prSet>
      <dgm:spPr/>
    </dgm:pt>
    <dgm:pt modelId="{607A8A60-92FF-469E-83E1-DFB01F4C2992}" type="pres">
      <dgm:prSet presAssocID="{EBBAC2EC-92F5-4F57-95B7-8EBDA17C77E1}" presName="arrow" presStyleLbl="bgShp" presStyleIdx="0" presStyleCnt="1"/>
      <dgm:spPr/>
    </dgm:pt>
    <dgm:pt modelId="{8C65B5FB-BCFB-4A55-BD42-3808CC345715}" type="pres">
      <dgm:prSet presAssocID="{EBBAC2EC-92F5-4F57-95B7-8EBDA17C77E1}" presName="linearProcess" presStyleCnt="0"/>
      <dgm:spPr/>
    </dgm:pt>
    <dgm:pt modelId="{A994C4F7-C5D6-4C67-BA3B-2DEBF109F946}" type="pres">
      <dgm:prSet presAssocID="{55D46C4B-610D-4F9F-9E48-320278623D2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7D0AA0-D985-447E-BBA3-FC6334976099}" type="pres">
      <dgm:prSet presAssocID="{C8C3EE25-7EA5-4D1F-ABFB-AAED2546EECA}" presName="sibTrans" presStyleCnt="0"/>
      <dgm:spPr/>
    </dgm:pt>
    <dgm:pt modelId="{0EAC5631-E723-4F81-867D-CF81632F1DCB}" type="pres">
      <dgm:prSet presAssocID="{4067AB72-D2E8-4AB1-90AD-945ED25395E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9D49B0-1613-418D-B8F1-AD981AAB45E2}" type="pres">
      <dgm:prSet presAssocID="{8440A91B-D812-4E85-98D1-757D3500C950}" presName="sibTrans" presStyleCnt="0"/>
      <dgm:spPr/>
    </dgm:pt>
    <dgm:pt modelId="{EFFFC0AC-364E-4D63-888A-19B54C166A81}" type="pres">
      <dgm:prSet presAssocID="{029EA44D-4F7E-44CA-A26F-C72585DC9247}" presName="textNode" presStyleLbl="node1" presStyleIdx="2" presStyleCnt="3" custScaleX="11202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83DA6BA-8026-432B-BD6C-BBAFA480130C}" type="presOf" srcId="{4067AB72-D2E8-4AB1-90AD-945ED25395ED}" destId="{0EAC5631-E723-4F81-867D-CF81632F1DCB}" srcOrd="0" destOrd="0" presId="urn:microsoft.com/office/officeart/2005/8/layout/hProcess9"/>
    <dgm:cxn modelId="{16599477-E134-48E4-9A33-A0A79C6DB977}" type="presOf" srcId="{55D46C4B-610D-4F9F-9E48-320278623D2D}" destId="{A994C4F7-C5D6-4C67-BA3B-2DEBF109F946}" srcOrd="0" destOrd="0" presId="urn:microsoft.com/office/officeart/2005/8/layout/hProcess9"/>
    <dgm:cxn modelId="{9024161C-7792-446C-ACB4-20D18208B6EC}" type="presOf" srcId="{EBBAC2EC-92F5-4F57-95B7-8EBDA17C77E1}" destId="{876A0A2D-00F7-463E-BF19-454197F2DD8B}" srcOrd="0" destOrd="0" presId="urn:microsoft.com/office/officeart/2005/8/layout/hProcess9"/>
    <dgm:cxn modelId="{010A1592-A4B1-4F97-B7A5-A2C3CEA92E2F}" srcId="{EBBAC2EC-92F5-4F57-95B7-8EBDA17C77E1}" destId="{029EA44D-4F7E-44CA-A26F-C72585DC9247}" srcOrd="2" destOrd="0" parTransId="{900BB46B-E136-42F3-B752-79B6F0F22588}" sibTransId="{A6BEE383-01F6-4172-ADAB-2AB6C58F32D5}"/>
    <dgm:cxn modelId="{4D63DF6F-70EA-491F-971C-8EF473504D0A}" srcId="{EBBAC2EC-92F5-4F57-95B7-8EBDA17C77E1}" destId="{4067AB72-D2E8-4AB1-90AD-945ED25395ED}" srcOrd="1" destOrd="0" parTransId="{EC29AFC5-2438-4CD2-BC3D-FFBB3FA42BB5}" sibTransId="{8440A91B-D812-4E85-98D1-757D3500C950}"/>
    <dgm:cxn modelId="{25901FF8-D892-44A6-8996-DE6B89C113E6}" srcId="{EBBAC2EC-92F5-4F57-95B7-8EBDA17C77E1}" destId="{55D46C4B-610D-4F9F-9E48-320278623D2D}" srcOrd="0" destOrd="0" parTransId="{70B6E709-35D2-498F-81C7-512F9E043887}" sibTransId="{C8C3EE25-7EA5-4D1F-ABFB-AAED2546EECA}"/>
    <dgm:cxn modelId="{F34FF4F2-B1B9-4D6A-8C41-890BAB7F5139}" type="presOf" srcId="{029EA44D-4F7E-44CA-A26F-C72585DC9247}" destId="{EFFFC0AC-364E-4D63-888A-19B54C166A81}" srcOrd="0" destOrd="0" presId="urn:microsoft.com/office/officeart/2005/8/layout/hProcess9"/>
    <dgm:cxn modelId="{636DBA0E-22B1-472A-9468-0AB0701AD9BB}" type="presParOf" srcId="{876A0A2D-00F7-463E-BF19-454197F2DD8B}" destId="{607A8A60-92FF-469E-83E1-DFB01F4C2992}" srcOrd="0" destOrd="0" presId="urn:microsoft.com/office/officeart/2005/8/layout/hProcess9"/>
    <dgm:cxn modelId="{E68C2957-96D4-4E1D-B5B6-291F0C720BD1}" type="presParOf" srcId="{876A0A2D-00F7-463E-BF19-454197F2DD8B}" destId="{8C65B5FB-BCFB-4A55-BD42-3808CC345715}" srcOrd="1" destOrd="0" presId="urn:microsoft.com/office/officeart/2005/8/layout/hProcess9"/>
    <dgm:cxn modelId="{9CD97830-A8DA-43FB-8804-5A130B51DEFC}" type="presParOf" srcId="{8C65B5FB-BCFB-4A55-BD42-3808CC345715}" destId="{A994C4F7-C5D6-4C67-BA3B-2DEBF109F946}" srcOrd="0" destOrd="0" presId="urn:microsoft.com/office/officeart/2005/8/layout/hProcess9"/>
    <dgm:cxn modelId="{8D8E9B15-E45C-4A14-9E7F-9D40B9FC4EDA}" type="presParOf" srcId="{8C65B5FB-BCFB-4A55-BD42-3808CC345715}" destId="{B47D0AA0-D985-447E-BBA3-FC6334976099}" srcOrd="1" destOrd="0" presId="urn:microsoft.com/office/officeart/2005/8/layout/hProcess9"/>
    <dgm:cxn modelId="{83BD6CBC-F73D-44C4-A44F-23237C5770BF}" type="presParOf" srcId="{8C65B5FB-BCFB-4A55-BD42-3808CC345715}" destId="{0EAC5631-E723-4F81-867D-CF81632F1DCB}" srcOrd="2" destOrd="0" presId="urn:microsoft.com/office/officeart/2005/8/layout/hProcess9"/>
    <dgm:cxn modelId="{B87ABB94-0B81-47A0-BF32-62B5FF877A58}" type="presParOf" srcId="{8C65B5FB-BCFB-4A55-BD42-3808CC345715}" destId="{2C9D49B0-1613-418D-B8F1-AD981AAB45E2}" srcOrd="3" destOrd="0" presId="urn:microsoft.com/office/officeart/2005/8/layout/hProcess9"/>
    <dgm:cxn modelId="{026DE061-A882-4161-89AA-B94A1BBD5A5D}" type="presParOf" srcId="{8C65B5FB-BCFB-4A55-BD42-3808CC345715}" destId="{EFFFC0AC-364E-4D63-888A-19B54C166A8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7C669B-DFE0-4843-B44B-BC381EFF3EC6}" type="doc">
      <dgm:prSet loTypeId="urn:microsoft.com/office/officeart/2005/8/layout/vList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zh-TW" altLang="en-US"/>
        </a:p>
      </dgm:t>
    </dgm:pt>
    <dgm:pt modelId="{D41BFA4B-C4C1-4B25-A7D6-33B365FCB102}">
      <dgm:prSet phldrT="[文字]" custT="1"/>
      <dgm:spPr/>
      <dgm:t>
        <a:bodyPr/>
        <a:lstStyle/>
        <a:p>
          <a:pPr algn="ctr"/>
          <a:r>
            <a:rPr lang="zh-TW" altLang="en-US" sz="3500" dirty="0" smtClean="0">
              <a:latin typeface="標楷體" pitchFamily="65" charset="-120"/>
              <a:ea typeface="標楷體" pitchFamily="65" charset="-120"/>
            </a:rPr>
            <a:t>性別議題分享</a:t>
          </a:r>
          <a:endParaRPr lang="zh-TW" altLang="en-US" sz="3500" dirty="0">
            <a:latin typeface="標楷體" pitchFamily="65" charset="-120"/>
            <a:ea typeface="標楷體" pitchFamily="65" charset="-120"/>
          </a:endParaRPr>
        </a:p>
      </dgm:t>
    </dgm:pt>
    <dgm:pt modelId="{62D0F5E4-BBD6-4FBE-A32E-BEB85DCCC8EE}" type="parTrans" cxnId="{1974D08B-5A5B-4F45-9235-F38092F27769}">
      <dgm:prSet/>
      <dgm:spPr/>
      <dgm:t>
        <a:bodyPr/>
        <a:lstStyle/>
        <a:p>
          <a:endParaRPr lang="zh-TW" altLang="en-US"/>
        </a:p>
      </dgm:t>
    </dgm:pt>
    <dgm:pt modelId="{200056EC-ABC9-4B93-8CDA-98372A0F892E}" type="sibTrans" cxnId="{1974D08B-5A5B-4F45-9235-F38092F27769}">
      <dgm:prSet/>
      <dgm:spPr/>
      <dgm:t>
        <a:bodyPr/>
        <a:lstStyle/>
        <a:p>
          <a:endParaRPr lang="zh-TW" altLang="en-US"/>
        </a:p>
      </dgm:t>
    </dgm:pt>
    <dgm:pt modelId="{00DD0171-2278-423D-B9BE-142BC1431F88}">
      <dgm:prSet phldrT="[文字]" custT="1"/>
      <dgm:spPr/>
      <dgm:t>
        <a:bodyPr/>
        <a:lstStyle/>
        <a:p>
          <a:r>
            <a:rPr lang="zh-TW" altLang="en-US" sz="2600" dirty="0" smtClean="0">
              <a:latin typeface="+mn-lt"/>
              <a:ea typeface="標楷體" pitchFamily="65" charset="-120"/>
            </a:rPr>
            <a:t>打開性別眼</a:t>
          </a:r>
          <a:endParaRPr lang="zh-TW" altLang="en-US" sz="2600" dirty="0">
            <a:latin typeface="+mn-lt"/>
            <a:ea typeface="標楷體" pitchFamily="65" charset="-120"/>
          </a:endParaRPr>
        </a:p>
      </dgm:t>
    </dgm:pt>
    <dgm:pt modelId="{3E14657A-BE94-47A7-9FF0-8C6C7508EB98}" type="parTrans" cxnId="{CABEB964-9625-4EB0-B024-B4F3315D3C67}">
      <dgm:prSet/>
      <dgm:spPr/>
      <dgm:t>
        <a:bodyPr/>
        <a:lstStyle/>
        <a:p>
          <a:endParaRPr lang="zh-TW" altLang="en-US"/>
        </a:p>
      </dgm:t>
    </dgm:pt>
    <dgm:pt modelId="{1DCDC035-73A1-48E4-8A63-32F8607E836D}" type="sibTrans" cxnId="{CABEB964-9625-4EB0-B024-B4F3315D3C67}">
      <dgm:prSet/>
      <dgm:spPr/>
      <dgm:t>
        <a:bodyPr/>
        <a:lstStyle/>
        <a:p>
          <a:endParaRPr lang="zh-TW" altLang="en-US"/>
        </a:p>
      </dgm:t>
    </dgm:pt>
    <dgm:pt modelId="{B59CCBCD-A1E4-4D4A-943B-64D3690B20CF}">
      <dgm:prSet custT="1"/>
      <dgm:spPr/>
      <dgm:t>
        <a:bodyPr/>
        <a:lstStyle/>
        <a:p>
          <a:r>
            <a:rPr lang="zh-TW" altLang="en-US" sz="2600" dirty="0" smtClean="0">
              <a:latin typeface="+mn-lt"/>
              <a:ea typeface="標楷體" pitchFamily="65" charset="-120"/>
            </a:rPr>
            <a:t>認識性別相關基本概念</a:t>
          </a:r>
          <a:endParaRPr lang="zh-TW" altLang="en-US" sz="2600" dirty="0">
            <a:latin typeface="+mn-lt"/>
            <a:ea typeface="標楷體" pitchFamily="65" charset="-120"/>
          </a:endParaRPr>
        </a:p>
      </dgm:t>
    </dgm:pt>
    <dgm:pt modelId="{A051AABE-0BE4-4711-AFEE-98BD8473CD2F}" type="parTrans" cxnId="{8DBB8E89-BE10-4F3F-A451-E12C236B04B2}">
      <dgm:prSet/>
      <dgm:spPr/>
      <dgm:t>
        <a:bodyPr/>
        <a:lstStyle/>
        <a:p>
          <a:endParaRPr lang="zh-TW" altLang="en-US"/>
        </a:p>
      </dgm:t>
    </dgm:pt>
    <dgm:pt modelId="{34918589-ED11-4D75-8D10-BCF3F5AB7C8D}" type="sibTrans" cxnId="{8DBB8E89-BE10-4F3F-A451-E12C236B04B2}">
      <dgm:prSet/>
      <dgm:spPr/>
      <dgm:t>
        <a:bodyPr/>
        <a:lstStyle/>
        <a:p>
          <a:endParaRPr lang="zh-TW" altLang="en-US"/>
        </a:p>
      </dgm:t>
    </dgm:pt>
    <dgm:pt modelId="{FD786C8C-B7C8-4AF6-8A39-8EB3EAB9FDD4}">
      <dgm:prSet custT="1"/>
      <dgm:spPr/>
      <dgm:t>
        <a:bodyPr/>
        <a:lstStyle/>
        <a:p>
          <a:r>
            <a:rPr lang="zh-TW" altLang="en-US" sz="2600" dirty="0" smtClean="0">
              <a:latin typeface="+mn-lt"/>
              <a:ea typeface="標楷體" pitchFamily="65" charset="-120"/>
            </a:rPr>
            <a:t>認識性騷擾、性侵害、性霸凌</a:t>
          </a:r>
          <a:endParaRPr lang="zh-TW" altLang="en-US" sz="2600" dirty="0">
            <a:latin typeface="+mn-lt"/>
            <a:ea typeface="標楷體" pitchFamily="65" charset="-120"/>
          </a:endParaRPr>
        </a:p>
      </dgm:t>
    </dgm:pt>
    <dgm:pt modelId="{BA9E9CC2-14D5-4A51-B344-43B7B98A3321}" type="parTrans" cxnId="{B428CA88-EB98-4069-B9EE-B9AEBFB5810B}">
      <dgm:prSet/>
      <dgm:spPr/>
      <dgm:t>
        <a:bodyPr/>
        <a:lstStyle/>
        <a:p>
          <a:endParaRPr lang="zh-TW" altLang="en-US"/>
        </a:p>
      </dgm:t>
    </dgm:pt>
    <dgm:pt modelId="{BA5C4957-6C12-41E8-AF01-FB1B34C99E24}" type="sibTrans" cxnId="{B428CA88-EB98-4069-B9EE-B9AEBFB5810B}">
      <dgm:prSet/>
      <dgm:spPr/>
      <dgm:t>
        <a:bodyPr/>
        <a:lstStyle/>
        <a:p>
          <a:endParaRPr lang="zh-TW" altLang="en-US"/>
        </a:p>
      </dgm:t>
    </dgm:pt>
    <dgm:pt modelId="{12AC2110-AAB3-4FDB-B907-D630F475A231}">
      <dgm:prSet custT="1"/>
      <dgm:spPr/>
      <dgm:t>
        <a:bodyPr/>
        <a:lstStyle/>
        <a:p>
          <a:endParaRPr lang="zh-TW" altLang="en-US" sz="2600" dirty="0">
            <a:latin typeface="標楷體" pitchFamily="65" charset="-120"/>
            <a:ea typeface="標楷體" pitchFamily="65" charset="-120"/>
          </a:endParaRPr>
        </a:p>
      </dgm:t>
    </dgm:pt>
    <dgm:pt modelId="{8B9354B4-58D1-48F7-94D7-4BED274EBACA}" type="parTrans" cxnId="{3548A204-FCC9-4808-861A-D635EBA49C5C}">
      <dgm:prSet/>
      <dgm:spPr/>
      <dgm:t>
        <a:bodyPr/>
        <a:lstStyle/>
        <a:p>
          <a:endParaRPr lang="zh-TW" altLang="en-US"/>
        </a:p>
      </dgm:t>
    </dgm:pt>
    <dgm:pt modelId="{6FA7089E-0B69-45E5-9203-4AA319236B3D}" type="sibTrans" cxnId="{3548A204-FCC9-4808-861A-D635EBA49C5C}">
      <dgm:prSet/>
      <dgm:spPr/>
      <dgm:t>
        <a:bodyPr/>
        <a:lstStyle/>
        <a:p>
          <a:endParaRPr lang="zh-TW" altLang="en-US"/>
        </a:p>
      </dgm:t>
    </dgm:pt>
    <dgm:pt modelId="{5E9B4B8C-9078-41A9-8141-3A9B34BBF0BB}">
      <dgm:prSet custT="1"/>
      <dgm:spPr/>
      <dgm:t>
        <a:bodyPr/>
        <a:lstStyle/>
        <a:p>
          <a:r>
            <a:rPr lang="zh-TW" altLang="en-US" sz="2600" dirty="0" smtClean="0">
              <a:latin typeface="+mn-lt"/>
              <a:ea typeface="標楷體" pitchFamily="65" charset="-120"/>
            </a:rPr>
            <a:t>重要他人</a:t>
          </a:r>
          <a:endParaRPr lang="zh-TW" altLang="en-US" sz="2600" dirty="0">
            <a:latin typeface="+mn-lt"/>
            <a:ea typeface="標楷體" pitchFamily="65" charset="-120"/>
          </a:endParaRPr>
        </a:p>
      </dgm:t>
    </dgm:pt>
    <dgm:pt modelId="{A364D551-326C-4B57-9D1B-C1735B5971FF}" type="parTrans" cxnId="{627AE019-6963-4305-8328-575A32E93B7B}">
      <dgm:prSet/>
      <dgm:spPr/>
      <dgm:t>
        <a:bodyPr/>
        <a:lstStyle/>
        <a:p>
          <a:endParaRPr lang="zh-TW" altLang="en-US"/>
        </a:p>
      </dgm:t>
    </dgm:pt>
    <dgm:pt modelId="{D2094DBD-8E45-475D-A3DB-7FD4B521F02D}" type="sibTrans" cxnId="{627AE019-6963-4305-8328-575A32E93B7B}">
      <dgm:prSet/>
      <dgm:spPr/>
      <dgm:t>
        <a:bodyPr/>
        <a:lstStyle/>
        <a:p>
          <a:endParaRPr lang="zh-TW" altLang="en-US"/>
        </a:p>
      </dgm:t>
    </dgm:pt>
    <dgm:pt modelId="{29177019-DCEB-4212-BE5C-B6D2352B50B3}">
      <dgm:prSet custT="1"/>
      <dgm:spPr/>
      <dgm:t>
        <a:bodyPr/>
        <a:lstStyle/>
        <a:p>
          <a:r>
            <a:rPr lang="zh-TW" altLang="en-US" sz="2600" dirty="0" smtClean="0">
              <a:latin typeface="+mn-lt"/>
              <a:ea typeface="標楷體" pitchFamily="65" charset="-120"/>
            </a:rPr>
            <a:t>打破性別迷思</a:t>
          </a:r>
          <a:endParaRPr lang="zh-TW" altLang="en-US" sz="2600" dirty="0">
            <a:latin typeface="+mn-lt"/>
            <a:ea typeface="標楷體" pitchFamily="65" charset="-120"/>
          </a:endParaRPr>
        </a:p>
      </dgm:t>
    </dgm:pt>
    <dgm:pt modelId="{36FBF8BB-1C00-4E10-9481-7B561EC8AF31}" type="parTrans" cxnId="{5B646728-B5FF-4CDF-B1A5-35A1217C5400}">
      <dgm:prSet/>
      <dgm:spPr/>
      <dgm:t>
        <a:bodyPr/>
        <a:lstStyle/>
        <a:p>
          <a:endParaRPr lang="zh-TW" altLang="en-US"/>
        </a:p>
      </dgm:t>
    </dgm:pt>
    <dgm:pt modelId="{446D33C4-2DDA-4C78-BF21-D64DD212917A}" type="sibTrans" cxnId="{5B646728-B5FF-4CDF-B1A5-35A1217C5400}">
      <dgm:prSet/>
      <dgm:spPr/>
      <dgm:t>
        <a:bodyPr/>
        <a:lstStyle/>
        <a:p>
          <a:endParaRPr lang="zh-TW" altLang="en-US"/>
        </a:p>
      </dgm:t>
    </dgm:pt>
    <dgm:pt modelId="{9A9A41C2-5A04-440E-B6C9-ED25F54F213C}" type="pres">
      <dgm:prSet presAssocID="{EE7C669B-DFE0-4843-B44B-BC381EFF3E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F9B4455-AC57-4C79-83A6-DC446E8ABE3B}" type="pres">
      <dgm:prSet presAssocID="{D41BFA4B-C4C1-4B25-A7D6-33B365FCB102}" presName="parentText" presStyleLbl="node1" presStyleIdx="0" presStyleCnt="1" custScaleY="76982" custLinFactNeighborX="-2247" custLinFactNeighborY="-8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4D15B72-3401-4AF7-8028-264FA74FB386}" type="pres">
      <dgm:prSet presAssocID="{D41BFA4B-C4C1-4B25-A7D6-33B365FCB102}" presName="childText" presStyleLbl="revTx" presStyleIdx="0" presStyleCnt="1" custScaleY="10004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27AE019-6963-4305-8328-575A32E93B7B}" srcId="{D41BFA4B-C4C1-4B25-A7D6-33B365FCB102}" destId="{5E9B4B8C-9078-41A9-8141-3A9B34BBF0BB}" srcOrd="4" destOrd="0" parTransId="{A364D551-326C-4B57-9D1B-C1735B5971FF}" sibTransId="{D2094DBD-8E45-475D-A3DB-7FD4B521F02D}"/>
    <dgm:cxn modelId="{F9585868-AD72-437F-AD68-FFC23DAC1756}" type="presOf" srcId="{EE7C669B-DFE0-4843-B44B-BC381EFF3EC6}" destId="{9A9A41C2-5A04-440E-B6C9-ED25F54F213C}" srcOrd="0" destOrd="0" presId="urn:microsoft.com/office/officeart/2005/8/layout/vList2"/>
    <dgm:cxn modelId="{A8635E58-2974-47FC-A809-769CCADACE8D}" type="presOf" srcId="{00DD0171-2278-423D-B9BE-142BC1431F88}" destId="{E4D15B72-3401-4AF7-8028-264FA74FB386}" srcOrd="0" destOrd="0" presId="urn:microsoft.com/office/officeart/2005/8/layout/vList2"/>
    <dgm:cxn modelId="{DC7C14C7-E912-408E-9967-1D5F8F6E6148}" type="presOf" srcId="{FD786C8C-B7C8-4AF6-8A39-8EB3EAB9FDD4}" destId="{E4D15B72-3401-4AF7-8028-264FA74FB386}" srcOrd="0" destOrd="3" presId="urn:microsoft.com/office/officeart/2005/8/layout/vList2"/>
    <dgm:cxn modelId="{1974D08B-5A5B-4F45-9235-F38092F27769}" srcId="{EE7C669B-DFE0-4843-B44B-BC381EFF3EC6}" destId="{D41BFA4B-C4C1-4B25-A7D6-33B365FCB102}" srcOrd="0" destOrd="0" parTransId="{62D0F5E4-BBD6-4FBE-A32E-BEB85DCCC8EE}" sibTransId="{200056EC-ABC9-4B93-8CDA-98372A0F892E}"/>
    <dgm:cxn modelId="{6D2E45D6-0367-464A-871C-4C0403E1FC84}" type="presOf" srcId="{5E9B4B8C-9078-41A9-8141-3A9B34BBF0BB}" destId="{E4D15B72-3401-4AF7-8028-264FA74FB386}" srcOrd="0" destOrd="4" presId="urn:microsoft.com/office/officeart/2005/8/layout/vList2"/>
    <dgm:cxn modelId="{CE88A62F-FDC1-49F9-A24F-E2788EB1FCC5}" type="presOf" srcId="{D41BFA4B-C4C1-4B25-A7D6-33B365FCB102}" destId="{0F9B4455-AC57-4C79-83A6-DC446E8ABE3B}" srcOrd="0" destOrd="0" presId="urn:microsoft.com/office/officeart/2005/8/layout/vList2"/>
    <dgm:cxn modelId="{B428CA88-EB98-4069-B9EE-B9AEBFB5810B}" srcId="{D41BFA4B-C4C1-4B25-A7D6-33B365FCB102}" destId="{FD786C8C-B7C8-4AF6-8A39-8EB3EAB9FDD4}" srcOrd="3" destOrd="0" parTransId="{BA9E9CC2-14D5-4A51-B344-43B7B98A3321}" sibTransId="{BA5C4957-6C12-41E8-AF01-FB1B34C99E24}"/>
    <dgm:cxn modelId="{5B646728-B5FF-4CDF-B1A5-35A1217C5400}" srcId="{D41BFA4B-C4C1-4B25-A7D6-33B365FCB102}" destId="{29177019-DCEB-4212-BE5C-B6D2352B50B3}" srcOrd="2" destOrd="0" parTransId="{36FBF8BB-1C00-4E10-9481-7B561EC8AF31}" sibTransId="{446D33C4-2DDA-4C78-BF21-D64DD212917A}"/>
    <dgm:cxn modelId="{CABEB964-9625-4EB0-B024-B4F3315D3C67}" srcId="{D41BFA4B-C4C1-4B25-A7D6-33B365FCB102}" destId="{00DD0171-2278-423D-B9BE-142BC1431F88}" srcOrd="0" destOrd="0" parTransId="{3E14657A-BE94-47A7-9FF0-8C6C7508EB98}" sibTransId="{1DCDC035-73A1-48E4-8A63-32F8607E836D}"/>
    <dgm:cxn modelId="{8DBB8E89-BE10-4F3F-A451-E12C236B04B2}" srcId="{D41BFA4B-C4C1-4B25-A7D6-33B365FCB102}" destId="{B59CCBCD-A1E4-4D4A-943B-64D3690B20CF}" srcOrd="1" destOrd="0" parTransId="{A051AABE-0BE4-4711-AFEE-98BD8473CD2F}" sibTransId="{34918589-ED11-4D75-8D10-BCF3F5AB7C8D}"/>
    <dgm:cxn modelId="{3548A204-FCC9-4808-861A-D635EBA49C5C}" srcId="{D41BFA4B-C4C1-4B25-A7D6-33B365FCB102}" destId="{12AC2110-AAB3-4FDB-B907-D630F475A231}" srcOrd="5" destOrd="0" parTransId="{8B9354B4-58D1-48F7-94D7-4BED274EBACA}" sibTransId="{6FA7089E-0B69-45E5-9203-4AA319236B3D}"/>
    <dgm:cxn modelId="{3B847E76-283C-4FF9-BFC5-B9D91822AFEE}" type="presOf" srcId="{29177019-DCEB-4212-BE5C-B6D2352B50B3}" destId="{E4D15B72-3401-4AF7-8028-264FA74FB386}" srcOrd="0" destOrd="2" presId="urn:microsoft.com/office/officeart/2005/8/layout/vList2"/>
    <dgm:cxn modelId="{156F5FCC-8230-4AD9-A4CA-AA156C9088E6}" type="presOf" srcId="{B59CCBCD-A1E4-4D4A-943B-64D3690B20CF}" destId="{E4D15B72-3401-4AF7-8028-264FA74FB386}" srcOrd="0" destOrd="1" presId="urn:microsoft.com/office/officeart/2005/8/layout/vList2"/>
    <dgm:cxn modelId="{B51E1CE8-B19E-4303-ABEB-5F53C53DCD57}" type="presOf" srcId="{12AC2110-AAB3-4FDB-B907-D630F475A231}" destId="{E4D15B72-3401-4AF7-8028-264FA74FB386}" srcOrd="0" destOrd="5" presId="urn:microsoft.com/office/officeart/2005/8/layout/vList2"/>
    <dgm:cxn modelId="{DD98D3AF-540E-4321-9447-36A6452F565A}" type="presParOf" srcId="{9A9A41C2-5A04-440E-B6C9-ED25F54F213C}" destId="{0F9B4455-AC57-4C79-83A6-DC446E8ABE3B}" srcOrd="0" destOrd="0" presId="urn:microsoft.com/office/officeart/2005/8/layout/vList2"/>
    <dgm:cxn modelId="{616E8C4D-9324-422A-92AB-68E9341B0C2C}" type="presParOf" srcId="{9A9A41C2-5A04-440E-B6C9-ED25F54F213C}" destId="{E4D15B72-3401-4AF7-8028-264FA74FB38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ACDD77-0591-4B1A-AD5E-E9318EA78F79}" type="doc">
      <dgm:prSet loTypeId="urn:microsoft.com/office/officeart/2005/8/layout/list1" loCatId="list" qsTypeId="urn:microsoft.com/office/officeart/2005/8/quickstyle/simple1" qsCatId="simple" csTypeId="urn:microsoft.com/office/officeart/2005/8/colors/colorful1#9" csCatId="colorful" phldr="1"/>
      <dgm:spPr/>
      <dgm:t>
        <a:bodyPr/>
        <a:lstStyle/>
        <a:p>
          <a:endParaRPr lang="zh-TW" altLang="en-US"/>
        </a:p>
      </dgm:t>
    </dgm:pt>
    <dgm:pt modelId="{06B2BB3F-538E-4286-91EB-35FD4A581B5A}">
      <dgm:prSet phldrT="[文字]" custT="1"/>
      <dgm:spPr>
        <a:xfrm>
          <a:off x="349667" y="18729"/>
          <a:ext cx="6993348" cy="846915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sz="2200" dirty="0" smtClean="0">
              <a:solidFill>
                <a:sysClr val="windowText" lastClr="000000"/>
              </a:solidFill>
              <a:latin typeface="標楷體" pitchFamily="65" charset="-120"/>
              <a:ea typeface="標楷體" pitchFamily="65" charset="-120"/>
              <a:cs typeface="+mn-cs"/>
            </a:rPr>
            <a:t>不同的「身體」代表不同的「主體」，人們透過「身體」認識自己、確認自我與他者的界限。</a:t>
          </a:r>
          <a:endParaRPr lang="zh-TW" altLang="en-US" sz="2200" dirty="0">
            <a:solidFill>
              <a:sysClr val="windowText" lastClr="000000"/>
            </a:solidFill>
            <a:latin typeface="Calibri"/>
            <a:ea typeface="新細明體"/>
            <a:cs typeface="+mn-cs"/>
          </a:endParaRPr>
        </a:p>
      </dgm:t>
    </dgm:pt>
    <dgm:pt modelId="{36AADCE0-8237-4FF4-857F-B12213058225}" type="parTrans" cxnId="{1065F65E-E0A9-4CAE-80C3-3E4955708950}">
      <dgm:prSet/>
      <dgm:spPr/>
      <dgm:t>
        <a:bodyPr/>
        <a:lstStyle/>
        <a:p>
          <a:endParaRPr lang="zh-TW" altLang="en-US" sz="2200">
            <a:solidFill>
              <a:schemeClr val="tx1"/>
            </a:solidFill>
          </a:endParaRPr>
        </a:p>
      </dgm:t>
    </dgm:pt>
    <dgm:pt modelId="{4697C600-A6B3-45B1-A569-EEEA1E22660A}" type="sibTrans" cxnId="{1065F65E-E0A9-4CAE-80C3-3E4955708950}">
      <dgm:prSet/>
      <dgm:spPr/>
      <dgm:t>
        <a:bodyPr/>
        <a:lstStyle/>
        <a:p>
          <a:endParaRPr lang="zh-TW" altLang="en-US" sz="2200">
            <a:solidFill>
              <a:schemeClr val="tx1"/>
            </a:solidFill>
          </a:endParaRPr>
        </a:p>
      </dgm:t>
    </dgm:pt>
    <dgm:pt modelId="{C3C557D4-3C40-4886-91E1-55A8FD9B2928}">
      <dgm:prSet phldrT="[文字]" custT="1"/>
      <dgm:spPr>
        <a:xfrm>
          <a:off x="349667" y="1134924"/>
          <a:ext cx="6993348" cy="956185"/>
        </a:xfr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zh-TW" sz="2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身體自主權</a:t>
          </a:r>
          <a:r>
            <a:rPr lang="zh-TW" altLang="en-US" sz="2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：</a:t>
          </a:r>
          <a:r>
            <a:rPr lang="zh-TW" altLang="zh-TW" sz="2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指一個人</a:t>
          </a:r>
          <a:r>
            <a:rPr lang="zh-TW" altLang="zh-TW" sz="2200" b="1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對自己身體的思考與感受</a:t>
          </a:r>
          <a:r>
            <a:rPr lang="zh-TW" altLang="zh-TW" sz="2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有</a:t>
          </a:r>
          <a:r>
            <a:rPr lang="zh-TW" altLang="zh-TW" sz="2200" b="1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自我主張的權利</a:t>
          </a:r>
          <a:r>
            <a:rPr lang="zh-TW" altLang="zh-TW" sz="2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，同時也有自我保護與管理的義務。</a:t>
          </a:r>
          <a:endParaRPr lang="zh-TW" altLang="en-US" sz="2200" dirty="0">
            <a:solidFill>
              <a:sysClr val="windowText" lastClr="000000"/>
            </a:solidFill>
            <a:latin typeface="Calibri"/>
            <a:ea typeface="新細明體"/>
            <a:cs typeface="+mn-cs"/>
          </a:endParaRPr>
        </a:p>
      </dgm:t>
    </dgm:pt>
    <dgm:pt modelId="{B301F940-FBE4-441F-B4B7-B6E1741C42D0}" type="parTrans" cxnId="{F7376C78-A487-4BFF-83FE-837A74C1A3AA}">
      <dgm:prSet/>
      <dgm:spPr/>
      <dgm:t>
        <a:bodyPr/>
        <a:lstStyle/>
        <a:p>
          <a:endParaRPr lang="zh-TW" altLang="en-US" sz="2200">
            <a:solidFill>
              <a:schemeClr val="tx1"/>
            </a:solidFill>
          </a:endParaRPr>
        </a:p>
      </dgm:t>
    </dgm:pt>
    <dgm:pt modelId="{8AD76271-EE5E-4EEE-8662-1893F099CEC7}" type="sibTrans" cxnId="{F7376C78-A487-4BFF-83FE-837A74C1A3AA}">
      <dgm:prSet/>
      <dgm:spPr/>
      <dgm:t>
        <a:bodyPr/>
        <a:lstStyle/>
        <a:p>
          <a:endParaRPr lang="zh-TW" altLang="en-US" sz="2200">
            <a:solidFill>
              <a:schemeClr val="tx1"/>
            </a:solidFill>
          </a:endParaRPr>
        </a:p>
      </dgm:t>
    </dgm:pt>
    <dgm:pt modelId="{502E483C-2D7B-4349-A9F2-48D4E1F715EF}">
      <dgm:prSet phldrT="[文字]" custT="1"/>
      <dgm:spPr>
        <a:xfrm>
          <a:off x="366882" y="2360390"/>
          <a:ext cx="6790922" cy="1723423"/>
        </a:xfr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zh-TW" sz="2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身體的界</a:t>
          </a:r>
          <a:r>
            <a:rPr lang="zh-TW" altLang="en-US" sz="2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限：</a:t>
          </a:r>
          <a:r>
            <a:rPr lang="zh-TW" altLang="zh-TW" sz="2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指一個人能夠揭露出來讓他人凝視，或忍受他人碰觸之限度</a:t>
          </a:r>
          <a:r>
            <a:rPr lang="zh-TW" altLang="en-US" sz="2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。</a:t>
          </a:r>
          <a:r>
            <a:rPr lang="zh-TW" altLang="zh-TW" sz="2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它會因對象、時間、年齡、性別、情境以及目的之不同而有所改變，</a:t>
          </a:r>
          <a:r>
            <a:rPr lang="zh-TW" altLang="zh-TW" sz="2200" u="sng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他人不能質疑個人</a:t>
          </a:r>
          <a:r>
            <a:rPr lang="zh-TW" altLang="en-US" sz="2200" u="sng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所自主界定的</a:t>
          </a:r>
          <a:r>
            <a:rPr lang="zh-TW" altLang="zh-TW" sz="2200" u="sng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身體界限尺度</a:t>
          </a:r>
          <a:r>
            <a:rPr lang="zh-TW" altLang="zh-TW" sz="2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，</a:t>
          </a:r>
          <a:r>
            <a:rPr lang="zh-TW" altLang="en-US" sz="2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此為最基本的</a:t>
          </a:r>
          <a:r>
            <a:rPr lang="zh-TW" altLang="zh-TW" sz="2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尊重</a:t>
          </a:r>
          <a:r>
            <a:rPr lang="zh-TW" altLang="en-US" sz="2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態度。</a:t>
          </a:r>
          <a:endParaRPr lang="zh-TW" altLang="en-US" sz="2200" dirty="0">
            <a:solidFill>
              <a:sysClr val="windowText" lastClr="000000"/>
            </a:solidFill>
            <a:latin typeface="Calibri"/>
            <a:ea typeface="新細明體"/>
            <a:cs typeface="+mn-cs"/>
          </a:endParaRPr>
        </a:p>
      </dgm:t>
    </dgm:pt>
    <dgm:pt modelId="{1E8A29D7-FA2C-4876-89FF-2162E843E472}" type="parTrans" cxnId="{922AD977-AE7C-4DEA-A51B-63EE74DB3FFF}">
      <dgm:prSet/>
      <dgm:spPr/>
      <dgm:t>
        <a:bodyPr/>
        <a:lstStyle/>
        <a:p>
          <a:endParaRPr lang="zh-TW" altLang="en-US" sz="2200">
            <a:solidFill>
              <a:schemeClr val="tx1"/>
            </a:solidFill>
          </a:endParaRPr>
        </a:p>
      </dgm:t>
    </dgm:pt>
    <dgm:pt modelId="{436C0D04-9EF8-446F-833F-E7F7D607B1DE}" type="sibTrans" cxnId="{922AD977-AE7C-4DEA-A51B-63EE74DB3FFF}">
      <dgm:prSet/>
      <dgm:spPr/>
      <dgm:t>
        <a:bodyPr/>
        <a:lstStyle/>
        <a:p>
          <a:endParaRPr lang="zh-TW" altLang="en-US" sz="2200">
            <a:solidFill>
              <a:schemeClr val="tx1"/>
            </a:solidFill>
          </a:endParaRPr>
        </a:p>
      </dgm:t>
    </dgm:pt>
    <dgm:pt modelId="{D0F4BF94-1621-4DFB-8E3E-B04ED8A29190}" type="pres">
      <dgm:prSet presAssocID="{03ACDD77-0591-4B1A-AD5E-E9318EA78F7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75CB6F3-D0A3-4BD1-94FA-DACE95D3C4FB}" type="pres">
      <dgm:prSet presAssocID="{06B2BB3F-538E-4286-91EB-35FD4A581B5A}" presName="parentLin" presStyleCnt="0"/>
      <dgm:spPr/>
    </dgm:pt>
    <dgm:pt modelId="{B228C13A-6AEA-4BAC-9683-ED22EA1D6629}" type="pres">
      <dgm:prSet presAssocID="{06B2BB3F-538E-4286-91EB-35FD4A581B5A}" presName="parentLeftMargin" presStyleLbl="node1" presStyleIdx="0" presStyleCnt="3"/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C8F1994A-6F05-48F8-880B-9CCD5BA50396}" type="pres">
      <dgm:prSet presAssocID="{06B2BB3F-538E-4286-91EB-35FD4A581B5A}" presName="parentText" presStyleLbl="node1" presStyleIdx="0" presStyleCnt="3" custScaleX="142857" custScaleY="16876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B875EB3-A3E1-43EA-921F-B77411746108}" type="pres">
      <dgm:prSet presAssocID="{06B2BB3F-538E-4286-91EB-35FD4A581B5A}" presName="negativeSpace" presStyleCnt="0"/>
      <dgm:spPr/>
    </dgm:pt>
    <dgm:pt modelId="{F0DF6B17-68B3-4592-A578-1AA949E44DDB}" type="pres">
      <dgm:prSet presAssocID="{06B2BB3F-538E-4286-91EB-35FD4A581B5A}" presName="childText" presStyleLbl="conFgAcc1" presStyleIdx="0" presStyleCnt="3">
        <dgm:presLayoutVars>
          <dgm:bulletEnabled val="1"/>
        </dgm:presLayoutVars>
      </dgm:prSet>
      <dgm:spPr>
        <a:xfrm>
          <a:off x="0" y="614724"/>
          <a:ext cx="7344816" cy="428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6D6E4C79-7107-49FA-A7F4-78138DD04852}" type="pres">
      <dgm:prSet presAssocID="{4697C600-A6B3-45B1-A569-EEEA1E22660A}" presName="spaceBetweenRectangles" presStyleCnt="0"/>
      <dgm:spPr/>
    </dgm:pt>
    <dgm:pt modelId="{0C3C7EA3-8391-4074-9182-00039A2520F3}" type="pres">
      <dgm:prSet presAssocID="{C3C557D4-3C40-4886-91E1-55A8FD9B2928}" presName="parentLin" presStyleCnt="0"/>
      <dgm:spPr/>
    </dgm:pt>
    <dgm:pt modelId="{4D3888D5-2CCA-4C6F-9728-12632288D569}" type="pres">
      <dgm:prSet presAssocID="{C3C557D4-3C40-4886-91E1-55A8FD9B2928}" presName="parentLeftMargin" presStyleLbl="node1" presStyleIdx="0" presStyleCnt="3"/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2BC41861-7C0B-419D-A94F-E002E622D07B}" type="pres">
      <dgm:prSet presAssocID="{C3C557D4-3C40-4886-91E1-55A8FD9B2928}" presName="parentText" presStyleLbl="node1" presStyleIdx="1" presStyleCnt="3" custScaleX="142857" custScaleY="19053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022E01A-FF22-46F1-9A22-3BB0659ACAB8}" type="pres">
      <dgm:prSet presAssocID="{C3C557D4-3C40-4886-91E1-55A8FD9B2928}" presName="negativeSpace" presStyleCnt="0"/>
      <dgm:spPr/>
    </dgm:pt>
    <dgm:pt modelId="{F82613BC-0189-4CEE-90FA-4BC836EBFAF2}" type="pres">
      <dgm:prSet presAssocID="{C3C557D4-3C40-4886-91E1-55A8FD9B2928}" presName="childText" presStyleLbl="conFgAcc1" presStyleIdx="1" presStyleCnt="3">
        <dgm:presLayoutVars>
          <dgm:bulletEnabled val="1"/>
        </dgm:presLayoutVars>
      </dgm:prSet>
      <dgm:spPr>
        <a:xfrm>
          <a:off x="0" y="1840190"/>
          <a:ext cx="7344816" cy="428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C8E6FA8E-F109-45AE-9205-1B09E2B65461}" type="pres">
      <dgm:prSet presAssocID="{8AD76271-EE5E-4EEE-8662-1893F099CEC7}" presName="spaceBetweenRectangles" presStyleCnt="0"/>
      <dgm:spPr/>
    </dgm:pt>
    <dgm:pt modelId="{8ACC65D5-0972-402E-ADE1-68A8D23E338D}" type="pres">
      <dgm:prSet presAssocID="{502E483C-2D7B-4349-A9F2-48D4E1F715EF}" presName="parentLin" presStyleCnt="0"/>
      <dgm:spPr/>
    </dgm:pt>
    <dgm:pt modelId="{ACA88DCE-B6CC-483B-8586-2E922884DFAD}" type="pres">
      <dgm:prSet presAssocID="{502E483C-2D7B-4349-A9F2-48D4E1F715EF}" presName="parentLeftMargin" presStyleLbl="node1" presStyleIdx="1" presStyleCnt="3"/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D4A09E19-1B89-4A7C-8B30-1D1529587B37}" type="pres">
      <dgm:prSet presAssocID="{502E483C-2D7B-4349-A9F2-48D4E1F715EF}" presName="parentText" presStyleLbl="node1" presStyleIdx="2" presStyleCnt="3" custScaleX="136847" custScaleY="34342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7CCFDFE-11E9-4C64-ACA0-AE539BB20505}" type="pres">
      <dgm:prSet presAssocID="{502E483C-2D7B-4349-A9F2-48D4E1F715EF}" presName="negativeSpace" presStyleCnt="0"/>
      <dgm:spPr/>
    </dgm:pt>
    <dgm:pt modelId="{574AB785-5F89-4578-A29E-F642CCCF5011}" type="pres">
      <dgm:prSet presAssocID="{502E483C-2D7B-4349-A9F2-48D4E1F715EF}" presName="childText" presStyleLbl="conFgAcc1" presStyleIdx="2" presStyleCnt="3">
        <dgm:presLayoutVars>
          <dgm:bulletEnabled val="1"/>
        </dgm:presLayoutVars>
      </dgm:prSet>
      <dgm:spPr>
        <a:xfrm>
          <a:off x="0" y="3832894"/>
          <a:ext cx="7344816" cy="428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</dgm:ptLst>
  <dgm:cxnLst>
    <dgm:cxn modelId="{25DBFA31-19AA-4C26-991D-54AD5FDAC0E6}" type="presOf" srcId="{C3C557D4-3C40-4886-91E1-55A8FD9B2928}" destId="{4D3888D5-2CCA-4C6F-9728-12632288D569}" srcOrd="0" destOrd="0" presId="urn:microsoft.com/office/officeart/2005/8/layout/list1"/>
    <dgm:cxn modelId="{880399B7-ED43-4A70-8F11-63B18DA73D46}" type="presOf" srcId="{03ACDD77-0591-4B1A-AD5E-E9318EA78F79}" destId="{D0F4BF94-1621-4DFB-8E3E-B04ED8A29190}" srcOrd="0" destOrd="0" presId="urn:microsoft.com/office/officeart/2005/8/layout/list1"/>
    <dgm:cxn modelId="{1065F65E-E0A9-4CAE-80C3-3E4955708950}" srcId="{03ACDD77-0591-4B1A-AD5E-E9318EA78F79}" destId="{06B2BB3F-538E-4286-91EB-35FD4A581B5A}" srcOrd="0" destOrd="0" parTransId="{36AADCE0-8237-4FF4-857F-B12213058225}" sibTransId="{4697C600-A6B3-45B1-A569-EEEA1E22660A}"/>
    <dgm:cxn modelId="{9948E196-2C9F-45F5-882E-F5AA1B5B7F9A}" type="presOf" srcId="{06B2BB3F-538E-4286-91EB-35FD4A581B5A}" destId="{B228C13A-6AEA-4BAC-9683-ED22EA1D6629}" srcOrd="0" destOrd="0" presId="urn:microsoft.com/office/officeart/2005/8/layout/list1"/>
    <dgm:cxn modelId="{922AD977-AE7C-4DEA-A51B-63EE74DB3FFF}" srcId="{03ACDD77-0591-4B1A-AD5E-E9318EA78F79}" destId="{502E483C-2D7B-4349-A9F2-48D4E1F715EF}" srcOrd="2" destOrd="0" parTransId="{1E8A29D7-FA2C-4876-89FF-2162E843E472}" sibTransId="{436C0D04-9EF8-446F-833F-E7F7D607B1DE}"/>
    <dgm:cxn modelId="{BF0323B9-CA89-465F-8F91-264051E721DB}" type="presOf" srcId="{06B2BB3F-538E-4286-91EB-35FD4A581B5A}" destId="{C8F1994A-6F05-48F8-880B-9CCD5BA50396}" srcOrd="1" destOrd="0" presId="urn:microsoft.com/office/officeart/2005/8/layout/list1"/>
    <dgm:cxn modelId="{B809733C-BC78-43C5-8702-D9B66F350929}" type="presOf" srcId="{502E483C-2D7B-4349-A9F2-48D4E1F715EF}" destId="{D4A09E19-1B89-4A7C-8B30-1D1529587B37}" srcOrd="1" destOrd="0" presId="urn:microsoft.com/office/officeart/2005/8/layout/list1"/>
    <dgm:cxn modelId="{1CBA0935-C921-4E7E-96C3-EA54687368B5}" type="presOf" srcId="{C3C557D4-3C40-4886-91E1-55A8FD9B2928}" destId="{2BC41861-7C0B-419D-A94F-E002E622D07B}" srcOrd="1" destOrd="0" presId="urn:microsoft.com/office/officeart/2005/8/layout/list1"/>
    <dgm:cxn modelId="{F7376C78-A487-4BFF-83FE-837A74C1A3AA}" srcId="{03ACDD77-0591-4B1A-AD5E-E9318EA78F79}" destId="{C3C557D4-3C40-4886-91E1-55A8FD9B2928}" srcOrd="1" destOrd="0" parTransId="{B301F940-FBE4-441F-B4B7-B6E1741C42D0}" sibTransId="{8AD76271-EE5E-4EEE-8662-1893F099CEC7}"/>
    <dgm:cxn modelId="{FF3B5B31-1FED-4195-A41B-67A38E66A02A}" type="presOf" srcId="{502E483C-2D7B-4349-A9F2-48D4E1F715EF}" destId="{ACA88DCE-B6CC-483B-8586-2E922884DFAD}" srcOrd="0" destOrd="0" presId="urn:microsoft.com/office/officeart/2005/8/layout/list1"/>
    <dgm:cxn modelId="{0CF914EC-13E1-467C-92E2-1C6AB12ADAFC}" type="presParOf" srcId="{D0F4BF94-1621-4DFB-8E3E-B04ED8A29190}" destId="{975CB6F3-D0A3-4BD1-94FA-DACE95D3C4FB}" srcOrd="0" destOrd="0" presId="urn:microsoft.com/office/officeart/2005/8/layout/list1"/>
    <dgm:cxn modelId="{60CDB040-AEBC-44A6-AC7B-0FEC23B4D1C3}" type="presParOf" srcId="{975CB6F3-D0A3-4BD1-94FA-DACE95D3C4FB}" destId="{B228C13A-6AEA-4BAC-9683-ED22EA1D6629}" srcOrd="0" destOrd="0" presId="urn:microsoft.com/office/officeart/2005/8/layout/list1"/>
    <dgm:cxn modelId="{03E43F2F-FE89-409F-A47C-9B35686EB2D2}" type="presParOf" srcId="{975CB6F3-D0A3-4BD1-94FA-DACE95D3C4FB}" destId="{C8F1994A-6F05-48F8-880B-9CCD5BA50396}" srcOrd="1" destOrd="0" presId="urn:microsoft.com/office/officeart/2005/8/layout/list1"/>
    <dgm:cxn modelId="{2577DF9E-0E68-44F6-800C-84851A22C470}" type="presParOf" srcId="{D0F4BF94-1621-4DFB-8E3E-B04ED8A29190}" destId="{1B875EB3-A3E1-43EA-921F-B77411746108}" srcOrd="1" destOrd="0" presId="urn:microsoft.com/office/officeart/2005/8/layout/list1"/>
    <dgm:cxn modelId="{F9E87605-E7B5-4150-B244-4C02CEDF46AA}" type="presParOf" srcId="{D0F4BF94-1621-4DFB-8E3E-B04ED8A29190}" destId="{F0DF6B17-68B3-4592-A578-1AA949E44DDB}" srcOrd="2" destOrd="0" presId="urn:microsoft.com/office/officeart/2005/8/layout/list1"/>
    <dgm:cxn modelId="{13394A5F-7717-4C92-967D-80E1F2551555}" type="presParOf" srcId="{D0F4BF94-1621-4DFB-8E3E-B04ED8A29190}" destId="{6D6E4C79-7107-49FA-A7F4-78138DD04852}" srcOrd="3" destOrd="0" presId="urn:microsoft.com/office/officeart/2005/8/layout/list1"/>
    <dgm:cxn modelId="{6E842309-6622-46AC-811D-BE21C44CE972}" type="presParOf" srcId="{D0F4BF94-1621-4DFB-8E3E-B04ED8A29190}" destId="{0C3C7EA3-8391-4074-9182-00039A2520F3}" srcOrd="4" destOrd="0" presId="urn:microsoft.com/office/officeart/2005/8/layout/list1"/>
    <dgm:cxn modelId="{EC508622-DF77-4A37-9F82-ABF37B5B1F38}" type="presParOf" srcId="{0C3C7EA3-8391-4074-9182-00039A2520F3}" destId="{4D3888D5-2CCA-4C6F-9728-12632288D569}" srcOrd="0" destOrd="0" presId="urn:microsoft.com/office/officeart/2005/8/layout/list1"/>
    <dgm:cxn modelId="{77CEF936-03A5-4FF4-80B1-FFD6B897C973}" type="presParOf" srcId="{0C3C7EA3-8391-4074-9182-00039A2520F3}" destId="{2BC41861-7C0B-419D-A94F-E002E622D07B}" srcOrd="1" destOrd="0" presId="urn:microsoft.com/office/officeart/2005/8/layout/list1"/>
    <dgm:cxn modelId="{687ACEB4-32D3-47C4-A7E7-9BCF60104A1A}" type="presParOf" srcId="{D0F4BF94-1621-4DFB-8E3E-B04ED8A29190}" destId="{D022E01A-FF22-46F1-9A22-3BB0659ACAB8}" srcOrd="5" destOrd="0" presId="urn:microsoft.com/office/officeart/2005/8/layout/list1"/>
    <dgm:cxn modelId="{066F470B-DC15-4E9D-8B69-C594352E12CB}" type="presParOf" srcId="{D0F4BF94-1621-4DFB-8E3E-B04ED8A29190}" destId="{F82613BC-0189-4CEE-90FA-4BC836EBFAF2}" srcOrd="6" destOrd="0" presId="urn:microsoft.com/office/officeart/2005/8/layout/list1"/>
    <dgm:cxn modelId="{72AB4474-3B18-4EBA-B6F5-B3ACAEB62F79}" type="presParOf" srcId="{D0F4BF94-1621-4DFB-8E3E-B04ED8A29190}" destId="{C8E6FA8E-F109-45AE-9205-1B09E2B65461}" srcOrd="7" destOrd="0" presId="urn:microsoft.com/office/officeart/2005/8/layout/list1"/>
    <dgm:cxn modelId="{BF2E88D6-F053-44DA-8645-CB6BD8296BDB}" type="presParOf" srcId="{D0F4BF94-1621-4DFB-8E3E-B04ED8A29190}" destId="{8ACC65D5-0972-402E-ADE1-68A8D23E338D}" srcOrd="8" destOrd="0" presId="urn:microsoft.com/office/officeart/2005/8/layout/list1"/>
    <dgm:cxn modelId="{D97A2FAA-D2E8-4051-BC15-9464BEF4B4BA}" type="presParOf" srcId="{8ACC65D5-0972-402E-ADE1-68A8D23E338D}" destId="{ACA88DCE-B6CC-483B-8586-2E922884DFAD}" srcOrd="0" destOrd="0" presId="urn:microsoft.com/office/officeart/2005/8/layout/list1"/>
    <dgm:cxn modelId="{522F5F1F-B0F9-4CA0-89C3-C406520D7472}" type="presParOf" srcId="{8ACC65D5-0972-402E-ADE1-68A8D23E338D}" destId="{D4A09E19-1B89-4A7C-8B30-1D1529587B37}" srcOrd="1" destOrd="0" presId="urn:microsoft.com/office/officeart/2005/8/layout/list1"/>
    <dgm:cxn modelId="{8CE0081D-16BF-4C9B-A119-80478144DF6E}" type="presParOf" srcId="{D0F4BF94-1621-4DFB-8E3E-B04ED8A29190}" destId="{C7CCFDFE-11E9-4C64-ACA0-AE539BB20505}" srcOrd="9" destOrd="0" presId="urn:microsoft.com/office/officeart/2005/8/layout/list1"/>
    <dgm:cxn modelId="{E0474698-7A79-4C80-9C41-035C94D103F9}" type="presParOf" srcId="{D0F4BF94-1621-4DFB-8E3E-B04ED8A29190}" destId="{574AB785-5F89-4578-A29E-F642CCCF501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C29B8B-3E9E-4FA5-9BC3-AEFF19C56533}" type="doc">
      <dgm:prSet loTypeId="urn:microsoft.com/office/officeart/2005/8/layout/list1" loCatId="list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zh-TW" altLang="en-US"/>
        </a:p>
      </dgm:t>
    </dgm:pt>
    <dgm:pt modelId="{E5540CF3-B0B7-423D-81CC-34A928AACB9A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重要他人是指我們生命中具有影響力的人物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223ADDC4-A31E-4A36-857C-87B248A2B4B2}" type="parTrans" cxnId="{0D80E728-4820-468F-857A-57499686F251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5957C38A-25BA-4C55-AA51-55469D241C27}" type="sibTrans" cxnId="{0D80E728-4820-468F-857A-57499686F251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F32501E2-4886-45D1-B8F5-D12F205561C9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可能是跟我們有密切相關的人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A7ED8695-EB64-4A61-AE88-3C62D33B546B}" type="parTrans" cxnId="{6E2DB458-8C92-4AD8-80C6-036127AA7A07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7C9C6E4B-4510-42DF-A773-84849A4C16B4}" type="sibTrans" cxnId="{6E2DB458-8C92-4AD8-80C6-036127AA7A07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A4316D7C-A99C-49D7-B7DB-6F41978CF107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可能是一個關鍵時刻改變我們想法或解除危機的人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5A155C50-1073-46CA-BEA5-ADDC46AAA53E}" type="parTrans" cxnId="{27479577-ECBF-4434-A1D8-C83F6E12E7A1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2501B047-3C7A-49B3-9EC9-3E31FEABD066}" type="sibTrans" cxnId="{27479577-ECBF-4434-A1D8-C83F6E12E7A1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47E5CC1D-4F54-4358-865F-222A0417DBA1}" type="pres">
      <dgm:prSet presAssocID="{61C29B8B-3E9E-4FA5-9BC3-AEFF19C5653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2EBA2E3-9215-4E51-823D-A155976BB276}" type="pres">
      <dgm:prSet presAssocID="{E5540CF3-B0B7-423D-81CC-34A928AACB9A}" presName="parentLin" presStyleCnt="0"/>
      <dgm:spPr/>
    </dgm:pt>
    <dgm:pt modelId="{9E263B43-0D95-452C-8930-1D2F9681C943}" type="pres">
      <dgm:prSet presAssocID="{E5540CF3-B0B7-423D-81CC-34A928AACB9A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0ECF3B16-0255-4472-957D-D7F8C30D6CB8}" type="pres">
      <dgm:prSet presAssocID="{E5540CF3-B0B7-423D-81CC-34A928AACB9A}" presName="parentText" presStyleLbl="node1" presStyleIdx="0" presStyleCnt="3" custLinFactNeighborX="9098" custLinFactNeighborY="352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1EA4CE3-198D-410A-84DF-51C706E0372D}" type="pres">
      <dgm:prSet presAssocID="{E5540CF3-B0B7-423D-81CC-34A928AACB9A}" presName="negativeSpace" presStyleCnt="0"/>
      <dgm:spPr/>
    </dgm:pt>
    <dgm:pt modelId="{97B91D71-899F-4ED6-A02B-813D85A81D26}" type="pres">
      <dgm:prSet presAssocID="{E5540CF3-B0B7-423D-81CC-34A928AACB9A}" presName="childText" presStyleLbl="conFgAcc1" presStyleIdx="0" presStyleCnt="3">
        <dgm:presLayoutVars>
          <dgm:bulletEnabled val="1"/>
        </dgm:presLayoutVars>
      </dgm:prSet>
      <dgm:spPr/>
    </dgm:pt>
    <dgm:pt modelId="{95C03133-680B-463A-B415-8FCEB147F737}" type="pres">
      <dgm:prSet presAssocID="{5957C38A-25BA-4C55-AA51-55469D241C27}" presName="spaceBetweenRectangles" presStyleCnt="0"/>
      <dgm:spPr/>
    </dgm:pt>
    <dgm:pt modelId="{F00CEF33-C79F-4F1B-B7BE-4C149D5AA2B1}" type="pres">
      <dgm:prSet presAssocID="{F32501E2-4886-45D1-B8F5-D12F205561C9}" presName="parentLin" presStyleCnt="0"/>
      <dgm:spPr/>
    </dgm:pt>
    <dgm:pt modelId="{749FDF63-0BF9-43D6-8EC5-2FC6B7A8F49A}" type="pres">
      <dgm:prSet presAssocID="{F32501E2-4886-45D1-B8F5-D12F205561C9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592B08DA-8CD8-49C5-9570-A792E2E452C6}" type="pres">
      <dgm:prSet presAssocID="{F32501E2-4886-45D1-B8F5-D12F205561C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861936C-D2F1-46EF-923D-2842ADC49A30}" type="pres">
      <dgm:prSet presAssocID="{F32501E2-4886-45D1-B8F5-D12F205561C9}" presName="negativeSpace" presStyleCnt="0"/>
      <dgm:spPr/>
    </dgm:pt>
    <dgm:pt modelId="{F4145D9A-9BE4-4F7A-9998-95307FDD3A84}" type="pres">
      <dgm:prSet presAssocID="{F32501E2-4886-45D1-B8F5-D12F205561C9}" presName="childText" presStyleLbl="conFgAcc1" presStyleIdx="1" presStyleCnt="3">
        <dgm:presLayoutVars>
          <dgm:bulletEnabled val="1"/>
        </dgm:presLayoutVars>
      </dgm:prSet>
      <dgm:spPr/>
    </dgm:pt>
    <dgm:pt modelId="{786F16DB-5259-4CC9-9275-40CA3662E6EA}" type="pres">
      <dgm:prSet presAssocID="{7C9C6E4B-4510-42DF-A773-84849A4C16B4}" presName="spaceBetweenRectangles" presStyleCnt="0"/>
      <dgm:spPr/>
    </dgm:pt>
    <dgm:pt modelId="{93BCE57C-365D-4CBF-963A-9A5907206C09}" type="pres">
      <dgm:prSet presAssocID="{A4316D7C-A99C-49D7-B7DB-6F41978CF107}" presName="parentLin" presStyleCnt="0"/>
      <dgm:spPr/>
    </dgm:pt>
    <dgm:pt modelId="{88C3D8B7-77A6-4073-ADE3-806159836F93}" type="pres">
      <dgm:prSet presAssocID="{A4316D7C-A99C-49D7-B7DB-6F41978CF107}" presName="parentLeftMargin" presStyleLbl="node1" presStyleIdx="1" presStyleCnt="3"/>
      <dgm:spPr/>
      <dgm:t>
        <a:bodyPr/>
        <a:lstStyle/>
        <a:p>
          <a:endParaRPr lang="zh-TW" altLang="en-US"/>
        </a:p>
      </dgm:t>
    </dgm:pt>
    <dgm:pt modelId="{A9B68ACD-3E6B-4D89-9673-2FD60A036CB6}" type="pres">
      <dgm:prSet presAssocID="{A4316D7C-A99C-49D7-B7DB-6F41978CF10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125690D-5F53-4CA7-9907-0C9D9C6260AD}" type="pres">
      <dgm:prSet presAssocID="{A4316D7C-A99C-49D7-B7DB-6F41978CF107}" presName="negativeSpace" presStyleCnt="0"/>
      <dgm:spPr/>
    </dgm:pt>
    <dgm:pt modelId="{572122DE-0DC5-43D2-BF4D-64D3D4FFBE76}" type="pres">
      <dgm:prSet presAssocID="{A4316D7C-A99C-49D7-B7DB-6F41978CF10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FCBFA65-79E9-4C7A-A05F-B6557FBA4594}" type="presOf" srcId="{A4316D7C-A99C-49D7-B7DB-6F41978CF107}" destId="{88C3D8B7-77A6-4073-ADE3-806159836F93}" srcOrd="0" destOrd="0" presId="urn:microsoft.com/office/officeart/2005/8/layout/list1"/>
    <dgm:cxn modelId="{FDB233AE-E2FE-40FE-9339-2B100D700517}" type="presOf" srcId="{F32501E2-4886-45D1-B8F5-D12F205561C9}" destId="{592B08DA-8CD8-49C5-9570-A792E2E452C6}" srcOrd="1" destOrd="0" presId="urn:microsoft.com/office/officeart/2005/8/layout/list1"/>
    <dgm:cxn modelId="{27479577-ECBF-4434-A1D8-C83F6E12E7A1}" srcId="{61C29B8B-3E9E-4FA5-9BC3-AEFF19C56533}" destId="{A4316D7C-A99C-49D7-B7DB-6F41978CF107}" srcOrd="2" destOrd="0" parTransId="{5A155C50-1073-46CA-BEA5-ADDC46AAA53E}" sibTransId="{2501B047-3C7A-49B3-9EC9-3E31FEABD066}"/>
    <dgm:cxn modelId="{AEC51205-B9A2-4BC2-BACD-733A17584C24}" type="presOf" srcId="{61C29B8B-3E9E-4FA5-9BC3-AEFF19C56533}" destId="{47E5CC1D-4F54-4358-865F-222A0417DBA1}" srcOrd="0" destOrd="0" presId="urn:microsoft.com/office/officeart/2005/8/layout/list1"/>
    <dgm:cxn modelId="{FAE95DE9-6773-4BA8-B4F6-C7B1F7E0A08B}" type="presOf" srcId="{F32501E2-4886-45D1-B8F5-D12F205561C9}" destId="{749FDF63-0BF9-43D6-8EC5-2FC6B7A8F49A}" srcOrd="0" destOrd="0" presId="urn:microsoft.com/office/officeart/2005/8/layout/list1"/>
    <dgm:cxn modelId="{6E2DB458-8C92-4AD8-80C6-036127AA7A07}" srcId="{61C29B8B-3E9E-4FA5-9BC3-AEFF19C56533}" destId="{F32501E2-4886-45D1-B8F5-D12F205561C9}" srcOrd="1" destOrd="0" parTransId="{A7ED8695-EB64-4A61-AE88-3C62D33B546B}" sibTransId="{7C9C6E4B-4510-42DF-A773-84849A4C16B4}"/>
    <dgm:cxn modelId="{A5A7103C-2335-455F-B552-80BD70DC5D1D}" type="presOf" srcId="{A4316D7C-A99C-49D7-B7DB-6F41978CF107}" destId="{A9B68ACD-3E6B-4D89-9673-2FD60A036CB6}" srcOrd="1" destOrd="0" presId="urn:microsoft.com/office/officeart/2005/8/layout/list1"/>
    <dgm:cxn modelId="{CDC9A474-40D6-49EA-A295-B60E8A49688F}" type="presOf" srcId="{E5540CF3-B0B7-423D-81CC-34A928AACB9A}" destId="{0ECF3B16-0255-4472-957D-D7F8C30D6CB8}" srcOrd="1" destOrd="0" presId="urn:microsoft.com/office/officeart/2005/8/layout/list1"/>
    <dgm:cxn modelId="{0D80E728-4820-468F-857A-57499686F251}" srcId="{61C29B8B-3E9E-4FA5-9BC3-AEFF19C56533}" destId="{E5540CF3-B0B7-423D-81CC-34A928AACB9A}" srcOrd="0" destOrd="0" parTransId="{223ADDC4-A31E-4A36-857C-87B248A2B4B2}" sibTransId="{5957C38A-25BA-4C55-AA51-55469D241C27}"/>
    <dgm:cxn modelId="{BAADAE43-0787-430C-8362-ECC03D020563}" type="presOf" srcId="{E5540CF3-B0B7-423D-81CC-34A928AACB9A}" destId="{9E263B43-0D95-452C-8930-1D2F9681C943}" srcOrd="0" destOrd="0" presId="urn:microsoft.com/office/officeart/2005/8/layout/list1"/>
    <dgm:cxn modelId="{51AC9DEC-211D-4491-A735-AC410290E242}" type="presParOf" srcId="{47E5CC1D-4F54-4358-865F-222A0417DBA1}" destId="{A2EBA2E3-9215-4E51-823D-A155976BB276}" srcOrd="0" destOrd="0" presId="urn:microsoft.com/office/officeart/2005/8/layout/list1"/>
    <dgm:cxn modelId="{74059E80-AC11-4BF4-BF5F-177F06DA516C}" type="presParOf" srcId="{A2EBA2E3-9215-4E51-823D-A155976BB276}" destId="{9E263B43-0D95-452C-8930-1D2F9681C943}" srcOrd="0" destOrd="0" presId="urn:microsoft.com/office/officeart/2005/8/layout/list1"/>
    <dgm:cxn modelId="{9C4DB5D0-2FFB-4FFB-96AE-E4327D96E51F}" type="presParOf" srcId="{A2EBA2E3-9215-4E51-823D-A155976BB276}" destId="{0ECF3B16-0255-4472-957D-D7F8C30D6CB8}" srcOrd="1" destOrd="0" presId="urn:microsoft.com/office/officeart/2005/8/layout/list1"/>
    <dgm:cxn modelId="{2866D397-5BA4-4713-AAE6-7B361A760EFA}" type="presParOf" srcId="{47E5CC1D-4F54-4358-865F-222A0417DBA1}" destId="{91EA4CE3-198D-410A-84DF-51C706E0372D}" srcOrd="1" destOrd="0" presId="urn:microsoft.com/office/officeart/2005/8/layout/list1"/>
    <dgm:cxn modelId="{3B1C4ABE-950A-4CB7-836D-63755718BCEB}" type="presParOf" srcId="{47E5CC1D-4F54-4358-865F-222A0417DBA1}" destId="{97B91D71-899F-4ED6-A02B-813D85A81D26}" srcOrd="2" destOrd="0" presId="urn:microsoft.com/office/officeart/2005/8/layout/list1"/>
    <dgm:cxn modelId="{EF0D34A8-5109-4018-9775-D758BAD8337C}" type="presParOf" srcId="{47E5CC1D-4F54-4358-865F-222A0417DBA1}" destId="{95C03133-680B-463A-B415-8FCEB147F737}" srcOrd="3" destOrd="0" presId="urn:microsoft.com/office/officeart/2005/8/layout/list1"/>
    <dgm:cxn modelId="{64114400-DDF3-41AF-AC76-86746664FB2F}" type="presParOf" srcId="{47E5CC1D-4F54-4358-865F-222A0417DBA1}" destId="{F00CEF33-C79F-4F1B-B7BE-4C149D5AA2B1}" srcOrd="4" destOrd="0" presId="urn:microsoft.com/office/officeart/2005/8/layout/list1"/>
    <dgm:cxn modelId="{676D6F4E-2DD4-4A2B-A185-8EE4F3246408}" type="presParOf" srcId="{F00CEF33-C79F-4F1B-B7BE-4C149D5AA2B1}" destId="{749FDF63-0BF9-43D6-8EC5-2FC6B7A8F49A}" srcOrd="0" destOrd="0" presId="urn:microsoft.com/office/officeart/2005/8/layout/list1"/>
    <dgm:cxn modelId="{D66DEB18-AFC5-4C25-B78F-0C4236FFE196}" type="presParOf" srcId="{F00CEF33-C79F-4F1B-B7BE-4C149D5AA2B1}" destId="{592B08DA-8CD8-49C5-9570-A792E2E452C6}" srcOrd="1" destOrd="0" presId="urn:microsoft.com/office/officeart/2005/8/layout/list1"/>
    <dgm:cxn modelId="{EDB5E7AE-C97F-4E79-BFA3-6821CF4B146B}" type="presParOf" srcId="{47E5CC1D-4F54-4358-865F-222A0417DBA1}" destId="{1861936C-D2F1-46EF-923D-2842ADC49A30}" srcOrd="5" destOrd="0" presId="urn:microsoft.com/office/officeart/2005/8/layout/list1"/>
    <dgm:cxn modelId="{45A80AF5-DF6F-4114-B17D-B001E47736D8}" type="presParOf" srcId="{47E5CC1D-4F54-4358-865F-222A0417DBA1}" destId="{F4145D9A-9BE4-4F7A-9998-95307FDD3A84}" srcOrd="6" destOrd="0" presId="urn:microsoft.com/office/officeart/2005/8/layout/list1"/>
    <dgm:cxn modelId="{737FA0BE-B402-43BC-B864-CF82A8C8F113}" type="presParOf" srcId="{47E5CC1D-4F54-4358-865F-222A0417DBA1}" destId="{786F16DB-5259-4CC9-9275-40CA3662E6EA}" srcOrd="7" destOrd="0" presId="urn:microsoft.com/office/officeart/2005/8/layout/list1"/>
    <dgm:cxn modelId="{BC227E7C-BEB8-474D-8CA1-E13C14610F25}" type="presParOf" srcId="{47E5CC1D-4F54-4358-865F-222A0417DBA1}" destId="{93BCE57C-365D-4CBF-963A-9A5907206C09}" srcOrd="8" destOrd="0" presId="urn:microsoft.com/office/officeart/2005/8/layout/list1"/>
    <dgm:cxn modelId="{CB460221-2B5A-4B52-901C-54B23318202A}" type="presParOf" srcId="{93BCE57C-365D-4CBF-963A-9A5907206C09}" destId="{88C3D8B7-77A6-4073-ADE3-806159836F93}" srcOrd="0" destOrd="0" presId="urn:microsoft.com/office/officeart/2005/8/layout/list1"/>
    <dgm:cxn modelId="{D879F992-AC3A-47E8-9016-AC9FF31FB2BE}" type="presParOf" srcId="{93BCE57C-365D-4CBF-963A-9A5907206C09}" destId="{A9B68ACD-3E6B-4D89-9673-2FD60A036CB6}" srcOrd="1" destOrd="0" presId="urn:microsoft.com/office/officeart/2005/8/layout/list1"/>
    <dgm:cxn modelId="{BB95FC81-A1AB-432D-AFCE-450F9D7838FC}" type="presParOf" srcId="{47E5CC1D-4F54-4358-865F-222A0417DBA1}" destId="{E125690D-5F53-4CA7-9907-0C9D9C6260AD}" srcOrd="9" destOrd="0" presId="urn:microsoft.com/office/officeart/2005/8/layout/list1"/>
    <dgm:cxn modelId="{F3671E5A-AFA2-4573-9169-BF4B52490BFC}" type="presParOf" srcId="{47E5CC1D-4F54-4358-865F-222A0417DBA1}" destId="{572122DE-0DC5-43D2-BF4D-64D3D4FFBE7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5CCF4-B78A-4BFF-9928-47B238B9E7A9}">
      <dsp:nvSpPr>
        <dsp:cNvPr id="0" name=""/>
        <dsp:cNvSpPr/>
      </dsp:nvSpPr>
      <dsp:spPr>
        <a:xfrm>
          <a:off x="3431678" y="143"/>
          <a:ext cx="1366242" cy="136624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穿不下的裙子</a:t>
          </a:r>
          <a:endParaRPr lang="en-US" altLang="zh-TW" sz="1800" b="1" kern="1200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631760" y="200225"/>
        <a:ext cx="966078" cy="966078"/>
      </dsp:txXfrm>
    </dsp:sp>
    <dsp:sp modelId="{064FE1E5-69F7-415F-A227-8AD5F0210B97}">
      <dsp:nvSpPr>
        <dsp:cNvPr id="0" name=""/>
        <dsp:cNvSpPr/>
      </dsp:nvSpPr>
      <dsp:spPr>
        <a:xfrm rot="2160000">
          <a:off x="4754947" y="1050053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>
        <a:off x="4765376" y="1110177"/>
        <a:ext cx="254833" cy="276664"/>
      </dsp:txXfrm>
    </dsp:sp>
    <dsp:sp modelId="{6F974B51-97A1-4583-A3A5-E4DEAE9F50BF}">
      <dsp:nvSpPr>
        <dsp:cNvPr id="0" name=""/>
        <dsp:cNvSpPr/>
      </dsp:nvSpPr>
      <dsp:spPr>
        <a:xfrm>
          <a:off x="5092691" y="1206939"/>
          <a:ext cx="1366242" cy="136624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一根頭髮定生死</a:t>
          </a:r>
          <a:endParaRPr lang="zh-TW" altLang="en-US" sz="18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292773" y="1407021"/>
        <a:ext cx="966078" cy="966078"/>
      </dsp:txXfrm>
    </dsp:sp>
    <dsp:sp modelId="{FB013AD2-B291-4D45-80AF-E834F6F50F64}">
      <dsp:nvSpPr>
        <dsp:cNvPr id="0" name=""/>
        <dsp:cNvSpPr/>
      </dsp:nvSpPr>
      <dsp:spPr>
        <a:xfrm rot="6480000">
          <a:off x="5279747" y="2626027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 rot="10800000">
        <a:off x="5351228" y="2666314"/>
        <a:ext cx="254833" cy="276664"/>
      </dsp:txXfrm>
    </dsp:sp>
    <dsp:sp modelId="{F38388A4-74EB-43BC-84F0-BD7AA3774A60}">
      <dsp:nvSpPr>
        <dsp:cNvPr id="0" name=""/>
        <dsp:cNvSpPr/>
      </dsp:nvSpPr>
      <dsp:spPr>
        <a:xfrm>
          <a:off x="4458241" y="3159577"/>
          <a:ext cx="1366242" cy="136624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i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家，是避風港嗎？</a:t>
          </a:r>
          <a:endParaRPr lang="zh-TW" altLang="en-US" sz="1800" b="1" i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658323" y="3359659"/>
        <a:ext cx="966078" cy="966078"/>
      </dsp:txXfrm>
    </dsp:sp>
    <dsp:sp modelId="{CF6015F7-24ED-4BE1-A055-08DD2B4FBC13}">
      <dsp:nvSpPr>
        <dsp:cNvPr id="0" name=""/>
        <dsp:cNvSpPr/>
      </dsp:nvSpPr>
      <dsp:spPr>
        <a:xfrm rot="10800000">
          <a:off x="3943079" y="3612145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 rot="10800000">
        <a:off x="4052293" y="3704366"/>
        <a:ext cx="254833" cy="276664"/>
      </dsp:txXfrm>
    </dsp:sp>
    <dsp:sp modelId="{74B09FC9-2F9F-4173-A8F8-E27743C88989}">
      <dsp:nvSpPr>
        <dsp:cNvPr id="0" name=""/>
        <dsp:cNvSpPr/>
      </dsp:nvSpPr>
      <dsp:spPr>
        <a:xfrm>
          <a:off x="2405116" y="3159577"/>
          <a:ext cx="1366242" cy="136624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夜跑</a:t>
          </a:r>
          <a:endParaRPr lang="zh-TW" altLang="en-US" sz="18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605198" y="3359659"/>
        <a:ext cx="966078" cy="966078"/>
      </dsp:txXfrm>
    </dsp:sp>
    <dsp:sp modelId="{2B5E74E4-D59F-4ABB-B739-860515F14D7E}">
      <dsp:nvSpPr>
        <dsp:cNvPr id="0" name=""/>
        <dsp:cNvSpPr/>
      </dsp:nvSpPr>
      <dsp:spPr>
        <a:xfrm rot="15120000">
          <a:off x="2592172" y="2645625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 rot="10800000">
        <a:off x="2663653" y="2789780"/>
        <a:ext cx="254833" cy="276664"/>
      </dsp:txXfrm>
    </dsp:sp>
    <dsp:sp modelId="{90E97775-4A02-467F-828D-0B5CAF3BCDF5}">
      <dsp:nvSpPr>
        <dsp:cNvPr id="0" name=""/>
        <dsp:cNvSpPr/>
      </dsp:nvSpPr>
      <dsp:spPr>
        <a:xfrm>
          <a:off x="1770665" y="1206939"/>
          <a:ext cx="1366242" cy="136624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這樣算性侵害嗎？</a:t>
          </a:r>
          <a:endParaRPr lang="zh-TW" altLang="en-US" sz="18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970747" y="1407021"/>
        <a:ext cx="966078" cy="966078"/>
      </dsp:txXfrm>
    </dsp:sp>
    <dsp:sp modelId="{075C711B-A373-4DD0-9C0C-B37181D332E2}">
      <dsp:nvSpPr>
        <dsp:cNvPr id="0" name=""/>
        <dsp:cNvSpPr/>
      </dsp:nvSpPr>
      <dsp:spPr>
        <a:xfrm rot="19440000">
          <a:off x="3093934" y="1062165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>
        <a:off x="3104363" y="1186483"/>
        <a:ext cx="254833" cy="2766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7A8A60-92FF-469E-83E1-DFB01F4C2992}">
      <dsp:nvSpPr>
        <dsp:cNvPr id="0" name=""/>
        <dsp:cNvSpPr/>
      </dsp:nvSpPr>
      <dsp:spPr>
        <a:xfrm>
          <a:off x="556261" y="0"/>
          <a:ext cx="6304300" cy="4176464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94C4F7-C5D6-4C67-BA3B-2DEBF109F946}">
      <dsp:nvSpPr>
        <dsp:cNvPr id="0" name=""/>
        <dsp:cNvSpPr/>
      </dsp:nvSpPr>
      <dsp:spPr>
        <a:xfrm>
          <a:off x="1342" y="1252939"/>
          <a:ext cx="2271221" cy="16705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Lesson I</a:t>
          </a:r>
          <a:r>
            <a:rPr lang="zh-TW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</a:p>
        <a:p>
          <a:pPr lvl="0" algn="ctr" defTabSz="889000">
            <a:lnSpc>
              <a:spcPts val="3500"/>
            </a:lnSpc>
            <a:spcBef>
              <a:spcPct val="0"/>
            </a:spcBef>
            <a:spcAft>
              <a:spcPts val="0"/>
            </a:spcAft>
          </a:pPr>
          <a:r>
            <a:rPr lang="zh-TW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跳脫性別框框</a:t>
          </a:r>
          <a:r>
            <a:rPr lang="en-US" altLang="zh-TW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-</a:t>
          </a:r>
        </a:p>
        <a:p>
          <a:pPr lvl="0" algn="ctr" defTabSz="889000">
            <a:lnSpc>
              <a:spcPts val="3500"/>
            </a:lnSpc>
            <a:spcBef>
              <a:spcPct val="0"/>
            </a:spcBef>
            <a:spcAft>
              <a:spcPts val="0"/>
            </a:spcAft>
          </a:pP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性別知能培力</a:t>
          </a:r>
          <a:endParaRPr lang="zh-TW" altLang="en-US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82893" y="1334490"/>
        <a:ext cx="2108119" cy="1507483"/>
      </dsp:txXfrm>
    </dsp:sp>
    <dsp:sp modelId="{0EAC5631-E723-4F81-867D-CF81632F1DCB}">
      <dsp:nvSpPr>
        <dsp:cNvPr id="0" name=""/>
        <dsp:cNvSpPr/>
      </dsp:nvSpPr>
      <dsp:spPr>
        <a:xfrm>
          <a:off x="2436255" y="1252939"/>
          <a:ext cx="2271221" cy="16705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Lesson II</a:t>
          </a:r>
          <a:r>
            <a:rPr lang="zh-TW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</a:p>
        <a:p>
          <a:pPr lvl="0" algn="ctr" defTabSz="889000">
            <a:lnSpc>
              <a:spcPts val="3500"/>
            </a:lnSpc>
            <a:spcBef>
              <a:spcPct val="0"/>
            </a:spcBef>
            <a:spcAft>
              <a:spcPts val="0"/>
            </a:spcAft>
          </a:pP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大補帖</a:t>
          </a:r>
          <a:r>
            <a:rPr lang="en-US" altLang="zh-TW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-</a:t>
          </a:r>
        </a:p>
        <a:p>
          <a:pPr lvl="0" algn="ctr" defTabSz="889000">
            <a:lnSpc>
              <a:spcPts val="3500"/>
            </a:lnSpc>
            <a:spcBef>
              <a:spcPct val="0"/>
            </a:spcBef>
            <a:spcAft>
              <a:spcPts val="0"/>
            </a:spcAft>
          </a:pP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公版</a:t>
          </a:r>
          <a:r>
            <a:rPr lang="en-US" altLang="zh-TW" sz="2000" b="1" kern="1200" dirty="0" err="1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ppt</a:t>
          </a:r>
          <a:endParaRPr lang="zh-TW" altLang="en-US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517806" y="1334490"/>
        <a:ext cx="2108119" cy="1507483"/>
      </dsp:txXfrm>
    </dsp:sp>
    <dsp:sp modelId="{EFFFC0AC-364E-4D63-888A-19B54C166A81}">
      <dsp:nvSpPr>
        <dsp:cNvPr id="0" name=""/>
        <dsp:cNvSpPr/>
      </dsp:nvSpPr>
      <dsp:spPr>
        <a:xfrm>
          <a:off x="4871168" y="1252939"/>
          <a:ext cx="2544312" cy="16705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Lesson III</a:t>
          </a:r>
          <a:r>
            <a:rPr lang="zh-TW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</a:p>
        <a:p>
          <a:pPr lvl="0" algn="ctr" defTabSz="889000">
            <a:lnSpc>
              <a:spcPts val="3500"/>
            </a:lnSpc>
            <a:spcBef>
              <a:spcPct val="0"/>
            </a:spcBef>
            <a:spcAft>
              <a:spcPts val="0"/>
            </a:spcAft>
          </a:pP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成為重要他人</a:t>
          </a:r>
          <a:r>
            <a:rPr lang="zh-TW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─</a:t>
          </a: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             </a:t>
          </a:r>
          <a:r>
            <a:rPr lang="zh-TW" altLang="en-US" sz="17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看見現場中的性別議題</a:t>
          </a:r>
          <a:endParaRPr lang="zh-TW" altLang="en-US" sz="17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952719" y="1334490"/>
        <a:ext cx="2381210" cy="15074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9B4455-AC57-4C79-83A6-DC446E8ABE3B}">
      <dsp:nvSpPr>
        <dsp:cNvPr id="0" name=""/>
        <dsp:cNvSpPr/>
      </dsp:nvSpPr>
      <dsp:spPr>
        <a:xfrm>
          <a:off x="0" y="204075"/>
          <a:ext cx="6408712" cy="93671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 smtClean="0">
              <a:latin typeface="標楷體" pitchFamily="65" charset="-120"/>
              <a:ea typeface="標楷體" pitchFamily="65" charset="-120"/>
            </a:rPr>
            <a:t>性別議題分享</a:t>
          </a:r>
          <a:endParaRPr lang="zh-TW" altLang="en-US" sz="3500" kern="1200" dirty="0">
            <a:latin typeface="標楷體" pitchFamily="65" charset="-120"/>
            <a:ea typeface="標楷體" pitchFamily="65" charset="-120"/>
          </a:endParaRPr>
        </a:p>
      </dsp:txBody>
      <dsp:txXfrm>
        <a:off x="45727" y="249802"/>
        <a:ext cx="6317258" cy="845262"/>
      </dsp:txXfrm>
    </dsp:sp>
    <dsp:sp modelId="{E4D15B72-3401-4AF7-8028-264FA74FB386}">
      <dsp:nvSpPr>
        <dsp:cNvPr id="0" name=""/>
        <dsp:cNvSpPr/>
      </dsp:nvSpPr>
      <dsp:spPr>
        <a:xfrm>
          <a:off x="0" y="1143137"/>
          <a:ext cx="6408712" cy="2826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477" tIns="33020" rIns="184912" bIns="3302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600" kern="1200" dirty="0" smtClean="0">
              <a:latin typeface="+mn-lt"/>
              <a:ea typeface="標楷體" pitchFamily="65" charset="-120"/>
            </a:rPr>
            <a:t>打開性別眼</a:t>
          </a:r>
          <a:endParaRPr lang="zh-TW" altLang="en-US" sz="2600" kern="1200" dirty="0">
            <a:latin typeface="+mn-lt"/>
            <a:ea typeface="標楷體" pitchFamily="65" charset="-120"/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600" kern="1200" dirty="0" smtClean="0">
              <a:latin typeface="+mn-lt"/>
              <a:ea typeface="標楷體" pitchFamily="65" charset="-120"/>
            </a:rPr>
            <a:t>認識性別相關基本概念</a:t>
          </a:r>
          <a:endParaRPr lang="zh-TW" altLang="en-US" sz="2600" kern="1200" dirty="0">
            <a:latin typeface="+mn-lt"/>
            <a:ea typeface="標楷體" pitchFamily="65" charset="-120"/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600" kern="1200" dirty="0" smtClean="0">
              <a:latin typeface="+mn-lt"/>
              <a:ea typeface="標楷體" pitchFamily="65" charset="-120"/>
            </a:rPr>
            <a:t>打破性別迷思</a:t>
          </a:r>
          <a:endParaRPr lang="zh-TW" altLang="en-US" sz="2600" kern="1200" dirty="0">
            <a:latin typeface="+mn-lt"/>
            <a:ea typeface="標楷體" pitchFamily="65" charset="-120"/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600" kern="1200" dirty="0" smtClean="0">
              <a:latin typeface="+mn-lt"/>
              <a:ea typeface="標楷體" pitchFamily="65" charset="-120"/>
            </a:rPr>
            <a:t>認識性騷擾、性侵害、性霸凌</a:t>
          </a:r>
          <a:endParaRPr lang="zh-TW" altLang="en-US" sz="2600" kern="1200" dirty="0">
            <a:latin typeface="+mn-lt"/>
            <a:ea typeface="標楷體" pitchFamily="65" charset="-120"/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600" kern="1200" dirty="0" smtClean="0">
              <a:latin typeface="+mn-lt"/>
              <a:ea typeface="標楷體" pitchFamily="65" charset="-120"/>
            </a:rPr>
            <a:t>重要他人</a:t>
          </a:r>
          <a:endParaRPr lang="zh-TW" altLang="en-US" sz="2600" kern="1200" dirty="0">
            <a:latin typeface="+mn-lt"/>
            <a:ea typeface="標楷體" pitchFamily="65" charset="-120"/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zh-TW" altLang="en-US" sz="26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1143137"/>
        <a:ext cx="6408712" cy="28269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F6B17-68B3-4592-A578-1AA949E44DDB}">
      <dsp:nvSpPr>
        <dsp:cNvPr id="0" name=""/>
        <dsp:cNvSpPr/>
      </dsp:nvSpPr>
      <dsp:spPr>
        <a:xfrm>
          <a:off x="0" y="614724"/>
          <a:ext cx="7776864" cy="428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F1994A-6F05-48F8-880B-9CCD5BA50396}">
      <dsp:nvSpPr>
        <dsp:cNvPr id="0" name=""/>
        <dsp:cNvSpPr/>
      </dsp:nvSpPr>
      <dsp:spPr>
        <a:xfrm>
          <a:off x="370236" y="18729"/>
          <a:ext cx="7404721" cy="846915"/>
        </a:xfrm>
        <a:prstGeom prst="round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>
              <a:solidFill>
                <a:sysClr val="windowText" lastClr="000000"/>
              </a:solidFill>
              <a:latin typeface="標楷體" pitchFamily="65" charset="-120"/>
              <a:ea typeface="標楷體" pitchFamily="65" charset="-120"/>
              <a:cs typeface="+mn-cs"/>
            </a:rPr>
            <a:t>不同的「身體」代表不同的「主體」，人們透過「身體」認識自己、確認自我與他者的界限。</a:t>
          </a:r>
          <a:endParaRPr lang="zh-TW" altLang="en-US" sz="2200" kern="1200" dirty="0">
            <a:solidFill>
              <a:sysClr val="windowText" lastClr="000000"/>
            </a:solidFill>
            <a:latin typeface="Calibri"/>
            <a:ea typeface="新細明體"/>
            <a:cs typeface="+mn-cs"/>
          </a:endParaRPr>
        </a:p>
      </dsp:txBody>
      <dsp:txXfrm>
        <a:off x="411579" y="60072"/>
        <a:ext cx="7322035" cy="764229"/>
      </dsp:txXfrm>
    </dsp:sp>
    <dsp:sp modelId="{F82613BC-0189-4CEE-90FA-4BC836EBFAF2}">
      <dsp:nvSpPr>
        <dsp:cNvPr id="0" name=""/>
        <dsp:cNvSpPr/>
      </dsp:nvSpPr>
      <dsp:spPr>
        <a:xfrm>
          <a:off x="0" y="1840190"/>
          <a:ext cx="7776864" cy="428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C41861-7C0B-419D-A94F-E002E622D07B}">
      <dsp:nvSpPr>
        <dsp:cNvPr id="0" name=""/>
        <dsp:cNvSpPr/>
      </dsp:nvSpPr>
      <dsp:spPr>
        <a:xfrm>
          <a:off x="370236" y="1134924"/>
          <a:ext cx="7404721" cy="956185"/>
        </a:xfrm>
        <a:prstGeom prst="roundRect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200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身體自主權</a:t>
          </a:r>
          <a:r>
            <a:rPr lang="zh-TW" altLang="en-US" sz="2200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：</a:t>
          </a:r>
          <a:r>
            <a:rPr lang="zh-TW" altLang="zh-TW" sz="2200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指一個人</a:t>
          </a:r>
          <a:r>
            <a:rPr lang="zh-TW" altLang="zh-TW" sz="2200" b="1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對自己身體的思考與感受</a:t>
          </a:r>
          <a:r>
            <a:rPr lang="zh-TW" altLang="zh-TW" sz="2200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有</a:t>
          </a:r>
          <a:r>
            <a:rPr lang="zh-TW" altLang="zh-TW" sz="2200" b="1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自我主張的權利</a:t>
          </a:r>
          <a:r>
            <a:rPr lang="zh-TW" altLang="zh-TW" sz="2200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，同時也有自我保護與管理的義務。</a:t>
          </a:r>
          <a:endParaRPr lang="zh-TW" altLang="en-US" sz="2200" kern="1200" dirty="0">
            <a:solidFill>
              <a:sysClr val="windowText" lastClr="000000"/>
            </a:solidFill>
            <a:latin typeface="Calibri"/>
            <a:ea typeface="新細明體"/>
            <a:cs typeface="+mn-cs"/>
          </a:endParaRPr>
        </a:p>
      </dsp:txBody>
      <dsp:txXfrm>
        <a:off x="416913" y="1181601"/>
        <a:ext cx="7311367" cy="862831"/>
      </dsp:txXfrm>
    </dsp:sp>
    <dsp:sp modelId="{574AB785-5F89-4578-A29E-F642CCCF5011}">
      <dsp:nvSpPr>
        <dsp:cNvPr id="0" name=""/>
        <dsp:cNvSpPr/>
      </dsp:nvSpPr>
      <dsp:spPr>
        <a:xfrm>
          <a:off x="0" y="3832894"/>
          <a:ext cx="7776864" cy="4284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A09E19-1B89-4A7C-8B30-1D1529587B37}">
      <dsp:nvSpPr>
        <dsp:cNvPr id="0" name=""/>
        <dsp:cNvSpPr/>
      </dsp:nvSpPr>
      <dsp:spPr>
        <a:xfrm>
          <a:off x="385425" y="2360390"/>
          <a:ext cx="7384207" cy="1723423"/>
        </a:xfrm>
        <a:prstGeom prst="round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200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身體的界</a:t>
          </a:r>
          <a:r>
            <a:rPr lang="zh-TW" altLang="en-US" sz="2200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限：</a:t>
          </a:r>
          <a:r>
            <a:rPr lang="zh-TW" altLang="zh-TW" sz="2200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指一個人能夠揭露出來讓他人凝視，或忍受他人碰觸之限度</a:t>
          </a:r>
          <a:r>
            <a:rPr lang="zh-TW" altLang="en-US" sz="2200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。</a:t>
          </a:r>
          <a:r>
            <a:rPr lang="zh-TW" altLang="zh-TW" sz="2200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它會因對象、時間、年齡、性別、情境以及目的之不同而有所改變，</a:t>
          </a:r>
          <a:r>
            <a:rPr lang="zh-TW" altLang="zh-TW" sz="2200" u="sng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他人不能質疑個人</a:t>
          </a:r>
          <a:r>
            <a:rPr lang="zh-TW" altLang="en-US" sz="2200" u="sng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所自主界定的</a:t>
          </a:r>
          <a:r>
            <a:rPr lang="zh-TW" altLang="zh-TW" sz="2200" u="sng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身體界限尺度</a:t>
          </a:r>
          <a:r>
            <a:rPr lang="zh-TW" altLang="zh-TW" sz="2200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，</a:t>
          </a:r>
          <a:r>
            <a:rPr lang="zh-TW" altLang="en-US" sz="2200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此為最基本的</a:t>
          </a:r>
          <a:r>
            <a:rPr lang="zh-TW" altLang="zh-TW" sz="2200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尊重</a:t>
          </a:r>
          <a:r>
            <a:rPr lang="zh-TW" altLang="en-US" sz="2200" kern="1200" dirty="0" smtClean="0">
              <a:solidFill>
                <a:sysClr val="windowText" lastClr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rPr>
            <a:t>態度。</a:t>
          </a:r>
          <a:endParaRPr lang="zh-TW" altLang="en-US" sz="2200" kern="1200" dirty="0">
            <a:solidFill>
              <a:sysClr val="windowText" lastClr="000000"/>
            </a:solidFill>
            <a:latin typeface="Calibri"/>
            <a:ea typeface="新細明體"/>
            <a:cs typeface="+mn-cs"/>
          </a:endParaRPr>
        </a:p>
      </dsp:txBody>
      <dsp:txXfrm>
        <a:off x="469556" y="2444521"/>
        <a:ext cx="7215945" cy="15551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91D71-899F-4ED6-A02B-813D85A81D26}">
      <dsp:nvSpPr>
        <dsp:cNvPr id="0" name=""/>
        <dsp:cNvSpPr/>
      </dsp:nvSpPr>
      <dsp:spPr>
        <a:xfrm>
          <a:off x="0" y="527103"/>
          <a:ext cx="72008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CF3B16-0255-4472-957D-D7F8C30D6CB8}">
      <dsp:nvSpPr>
        <dsp:cNvPr id="0" name=""/>
        <dsp:cNvSpPr/>
      </dsp:nvSpPr>
      <dsp:spPr>
        <a:xfrm>
          <a:off x="392796" y="74372"/>
          <a:ext cx="5040560" cy="974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重要他人是指我們生命中具有影響力的人物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440351" y="121927"/>
        <a:ext cx="4945450" cy="879050"/>
      </dsp:txXfrm>
    </dsp:sp>
    <dsp:sp modelId="{F4145D9A-9BE4-4F7A-9998-95307FDD3A84}">
      <dsp:nvSpPr>
        <dsp:cNvPr id="0" name=""/>
        <dsp:cNvSpPr/>
      </dsp:nvSpPr>
      <dsp:spPr>
        <a:xfrm>
          <a:off x="0" y="2023984"/>
          <a:ext cx="72008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2B08DA-8CD8-49C5-9570-A792E2E452C6}">
      <dsp:nvSpPr>
        <dsp:cNvPr id="0" name=""/>
        <dsp:cNvSpPr/>
      </dsp:nvSpPr>
      <dsp:spPr>
        <a:xfrm>
          <a:off x="360040" y="1536903"/>
          <a:ext cx="5040560" cy="9741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可能是跟我們有密切相關的人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407595" y="1584458"/>
        <a:ext cx="4945450" cy="879050"/>
      </dsp:txXfrm>
    </dsp:sp>
    <dsp:sp modelId="{572122DE-0DC5-43D2-BF4D-64D3D4FFBE76}">
      <dsp:nvSpPr>
        <dsp:cNvPr id="0" name=""/>
        <dsp:cNvSpPr/>
      </dsp:nvSpPr>
      <dsp:spPr>
        <a:xfrm>
          <a:off x="0" y="3520864"/>
          <a:ext cx="72008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B68ACD-3E6B-4D89-9673-2FD60A036CB6}">
      <dsp:nvSpPr>
        <dsp:cNvPr id="0" name=""/>
        <dsp:cNvSpPr/>
      </dsp:nvSpPr>
      <dsp:spPr>
        <a:xfrm>
          <a:off x="360040" y="3033783"/>
          <a:ext cx="5040560" cy="9741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可能是一個關鍵時刻改變我們想法或解除危機的人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407595" y="3081338"/>
        <a:ext cx="4945450" cy="879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6D07B-DA07-4E41-9687-EF7FE7937E39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80936"/>
            <a:ext cx="2946400" cy="4996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80936"/>
            <a:ext cx="2946400" cy="4996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02A8E-F760-4577-B356-947B2F66B6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852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91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91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3DCD9-FF5A-204D-99DD-755BD3DDBDD4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9300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41545"/>
            <a:ext cx="5438140" cy="44919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81357"/>
            <a:ext cx="2945659" cy="4991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81357"/>
            <a:ext cx="2945659" cy="4991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7DE0E-A88F-9F47-AA6B-945CA32091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63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a.com.tw/news/firstnews/201902180075.aspx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4" Type="http://schemas.openxmlformats.org/officeDocument/2006/relationships/hyperlink" Target="file:///C:\Users\goh667\Downloads\2018&#229;&#185;&#180;&#230;&#136;&#145;&#229;&#156;&#139;&#230;&#128;&#167;&#229;&#136;&#165;&#228;&#184;&#141;&#229;&#185;&#179;&#231;&#173;&#137;&#230;&#140;&#135;&#230;&#149;&#184;_GII_&#231;&#153;&#188;&#229;&#184;&#131;&#232;&#170;&#170;&#230;&#152;&#142;_&#230;&#128;&#167;&#229;&#185;&#179;&#232;&#153;&#149;.pdf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7DE0E-A88F-9F47-AA6B-945CA320911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299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7DE0E-A88F-9F47-AA6B-945CA3209118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514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7DE0E-A88F-9F47-AA6B-945CA3209118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42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7DE0E-A88F-9F47-AA6B-945CA3209118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683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46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B30334CF-900C-492A-AB4F-0D33E0EF4942}" type="slidenum">
              <a:rPr lang="zh-TW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79</a:t>
            </a:fld>
            <a:endParaRPr lang="zh-TW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562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dirty="0" smtClean="0"/>
              <a:t>暴力和性別有關嗎？</a:t>
            </a:r>
            <a:endParaRPr lang="en-US" altLang="zh-TW" dirty="0" smtClean="0"/>
          </a:p>
          <a:p>
            <a:r>
              <a:rPr lang="zh-TW" altLang="en-US" dirty="0" smtClean="0"/>
              <a:t>從通報統計來看，男性仍是主要的施暴者，女性仍是主要的受暴者</a:t>
            </a:r>
            <a:endParaRPr lang="en-US" altLang="zh-TW" dirty="0" smtClean="0"/>
          </a:p>
          <a:p>
            <a:r>
              <a:rPr lang="zh-TW" altLang="en-US" dirty="0" smtClean="0"/>
              <a:t>明顯的性別差距，說明了暴力不只是暴力議題，它是性別議題</a:t>
            </a:r>
          </a:p>
        </p:txBody>
      </p:sp>
      <p:sp>
        <p:nvSpPr>
          <p:cNvPr id="11674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CEC3BE29-7A41-45F1-8252-9EEE5E128836}" type="slidenum">
              <a:rPr lang="zh-TW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zh-TW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570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7DE0E-A88F-9F47-AA6B-945CA320911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12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2003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年首位女性警察局長宜蘭縣警局長謝芬芬</a:t>
            </a:r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2016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年花蓮縣首位女性警察局長廖美鈴昨宣誓就職，成為全台第二位女性警察局長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7DE0E-A88F-9F47-AA6B-945CA320911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724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性別不平等指數越低越佳，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代表非常平等，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代表非常不平等，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2017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年台灣性別不平等指數為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0.056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，居全球第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名，亞洲第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名。（取自主計總處發布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2019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年性別圖像）</a:t>
            </a:r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dirty="0" smtClean="0">
                <a:hlinkClick r:id="rId3"/>
              </a:rPr>
              <a:t>https://www.cna.com.tw/news/firstnews/201902180075.aspx</a:t>
            </a:r>
            <a:endParaRPr lang="en-US" altLang="zh-TW" dirty="0" smtClean="0"/>
          </a:p>
          <a:p>
            <a:r>
              <a:rPr lang="zh-TW" altLang="en-US" dirty="0" smtClean="0"/>
              <a:t>依性別不平等指數（</a:t>
            </a:r>
            <a:r>
              <a:rPr lang="en-US" altLang="zh-TW" dirty="0" smtClean="0"/>
              <a:t>Gender Inequality Index, GII</a:t>
            </a:r>
            <a:r>
              <a:rPr lang="zh-TW" altLang="en-US" dirty="0" smtClean="0"/>
              <a:t>），</a:t>
            </a:r>
            <a:r>
              <a:rPr lang="en-US" altLang="zh-TW" dirty="0" smtClean="0"/>
              <a:t>2018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年台灣性別不平等指數為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0.053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en-US" dirty="0" smtClean="0"/>
              <a:t>我國性別平等居 全球第 </a:t>
            </a:r>
            <a:r>
              <a:rPr lang="en-US" altLang="zh-TW" dirty="0" smtClean="0"/>
              <a:t>9 </a:t>
            </a:r>
            <a:r>
              <a:rPr lang="zh-TW" altLang="en-US" dirty="0" smtClean="0"/>
              <a:t>名，亞洲第 </a:t>
            </a:r>
            <a:r>
              <a:rPr lang="en-US" altLang="zh-TW" dirty="0" smtClean="0"/>
              <a:t>1 </a:t>
            </a:r>
            <a:r>
              <a:rPr lang="zh-TW" altLang="en-US" dirty="0" smtClean="0"/>
              <a:t>名</a:t>
            </a:r>
            <a:endParaRPr lang="en-US" altLang="zh-TW" dirty="0" smtClean="0"/>
          </a:p>
          <a:p>
            <a:r>
              <a:rPr lang="en-US" altLang="zh-TW" dirty="0" smtClean="0">
                <a:hlinkClick r:id="rId4"/>
              </a:rPr>
              <a:t>file:///C:/Users/goh667/Downloads/2018%E5%B9%B4%E6%88%91%E5%9C%8B%E6%80%A7%E5%88%A5%E4%B8%8D%E5%B9%B3%E7%AD%89%E6%8C%87%E6%95%B8_GII_%E7%99%BC%E5%B8%83%E8%AA%AA%E6%98%8E_%E6%80%A7%E5%B9%B3%E8%99%95.pdf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7DE0E-A88F-9F47-AA6B-945CA320911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23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參考資料</a:t>
            </a:r>
            <a:r>
              <a:rPr lang="en-US" altLang="zh-TW" dirty="0" smtClean="0"/>
              <a:t>/</a:t>
            </a:r>
            <a:r>
              <a:rPr lang="zh-TW" altLang="en-US" dirty="0" smtClean="0"/>
              <a:t>校園中的性別平等教育</a:t>
            </a:r>
            <a:r>
              <a:rPr lang="en-US" altLang="zh-TW" dirty="0" smtClean="0"/>
              <a:t>.</a:t>
            </a:r>
            <a:r>
              <a:rPr lang="zh-TW" altLang="en-US" dirty="0" smtClean="0"/>
              <a:t>游美惠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7DE0E-A88F-9F47-AA6B-945CA320911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960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請問學校做了幾項？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7DE0E-A88F-9F47-AA6B-945CA320911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7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7DE0E-A88F-9F47-AA6B-945CA320911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293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052F9975-BAE6-4C59-AEDB-F7408EFA7BA9}" type="slidenum">
              <a:rPr lang="en-US" altLang="zh-TW" smtClean="0"/>
              <a:pPr eaLnBrk="1" hangingPunct="1">
                <a:spcBef>
                  <a:spcPct val="0"/>
                </a:spcBef>
              </a:pPr>
              <a:t>39</a:t>
            </a:fld>
            <a:endParaRPr lang="en-US" altLang="zh-TW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TW" altLang="en-US" smtClean="0">
                <a:latin typeface="Arial" pitchFamily="34" charset="0"/>
              </a:rPr>
              <a:t>進行界線活動：說明人與人之間也有一條看不見的界線，邀請現場兩位同學，一位站立不動，另一位發出「我可以靠近你一步嗎？」的邀約，另一位有權說可以或不行，從過程中講師引導學生覺察人我之間的安全空間與距離。</a:t>
            </a:r>
          </a:p>
          <a:p>
            <a:pPr eaLnBrk="1" hangingPunct="1"/>
            <a:r>
              <a:rPr lang="zh-TW" altLang="en-US" smtClean="0">
                <a:latin typeface="Arial" pitchFamily="34" charset="0"/>
              </a:rPr>
              <a:t>舉例說明看不見的界線</a:t>
            </a:r>
            <a:r>
              <a:rPr lang="zh-TW" altLang="en-US" smtClean="0">
                <a:latin typeface="Arial" pitchFamily="34" charset="0"/>
                <a:sym typeface="Wingdings" pitchFamily="2" charset="2"/>
              </a:rPr>
              <a:t>：</a:t>
            </a:r>
            <a:r>
              <a:rPr lang="en-US" altLang="zh-TW" smtClean="0">
                <a:latin typeface="Arial" pitchFamily="34" charset="0"/>
                <a:sym typeface="Wingdings" pitchFamily="2" charset="2"/>
              </a:rPr>
              <a:t>1.</a:t>
            </a:r>
            <a:r>
              <a:rPr lang="zh-TW" altLang="en-US" smtClean="0">
                <a:latin typeface="Arial" pitchFamily="34" charset="0"/>
              </a:rPr>
              <a:t>在捷運或公車上坐到位置時，臀部感受到前一位乘客的臀部所遺留下來的餘溫時之不悅感。</a:t>
            </a:r>
            <a:r>
              <a:rPr lang="en-US" altLang="zh-TW" smtClean="0">
                <a:latin typeface="Arial" pitchFamily="34" charset="0"/>
              </a:rPr>
              <a:t>2.</a:t>
            </a:r>
            <a:r>
              <a:rPr lang="zh-TW" altLang="en-US" smtClean="0">
                <a:latin typeface="Arial" pitchFamily="34" charset="0"/>
              </a:rPr>
              <a:t>在圖書館或咖啡廳中習慣旁邊無人的座位。</a:t>
            </a:r>
          </a:p>
          <a:p>
            <a:pPr eaLnBrk="1" hangingPunct="1"/>
            <a:endParaRPr lang="en-US" altLang="zh-TW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850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8CA-A7A8-4FA3-A1C0-AAB31A55971F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2FC28-680D-41BE-AAB1-04E9F1DDF7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470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8CA-A7A8-4FA3-A1C0-AAB31A55971F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2FC28-680D-41BE-AAB1-04E9F1DDF7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880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8CA-A7A8-4FA3-A1C0-AAB31A55971F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2FC28-680D-41BE-AAB1-04E9F1DDF7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9150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0758-10DF-47E5-8FD8-A0DA9D859E4E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7F25-E28F-4BA6-973F-BB82A9C7BE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0758-10DF-47E5-8FD8-A0DA9D859E4E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7F25-E28F-4BA6-973F-BB82A9C7BE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0758-10DF-47E5-8FD8-A0DA9D859E4E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7F25-E28F-4BA6-973F-BB82A9C7BE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0758-10DF-47E5-8FD8-A0DA9D859E4E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7F25-E28F-4BA6-973F-BB82A9C7BE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0758-10DF-47E5-8FD8-A0DA9D859E4E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7F25-E28F-4BA6-973F-BB82A9C7BE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0758-10DF-47E5-8FD8-A0DA9D859E4E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7F25-E28F-4BA6-973F-BB82A9C7BE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0758-10DF-47E5-8FD8-A0DA9D859E4E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7F25-E28F-4BA6-973F-BB82A9C7BE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0758-10DF-47E5-8FD8-A0DA9D859E4E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7F25-E28F-4BA6-973F-BB82A9C7BE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+mn-lt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+mn-lt"/>
                <a:ea typeface="標楷體" panose="03000509000000000000" pitchFamily="65" charset="-120"/>
              </a:defRPr>
            </a:lvl1pPr>
            <a:lvl2pPr>
              <a:defRPr sz="2600">
                <a:latin typeface="+mn-lt"/>
                <a:ea typeface="標楷體" panose="03000509000000000000" pitchFamily="65" charset="-120"/>
              </a:defRPr>
            </a:lvl2pPr>
            <a:lvl3pPr marL="914400" indent="0">
              <a:buNone/>
              <a:defRPr sz="2400">
                <a:latin typeface="+mn-lt"/>
                <a:ea typeface="標楷體" panose="03000509000000000000" pitchFamily="65" charset="-120"/>
              </a:defRPr>
            </a:lvl3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8CA-A7A8-4FA3-A1C0-AAB31A55971F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2FC28-680D-41BE-AAB1-04E9F1DDF7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0839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0758-10DF-47E5-8FD8-A0DA9D859E4E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7F25-E28F-4BA6-973F-BB82A9C7BE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0758-10DF-47E5-8FD8-A0DA9D859E4E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7F25-E28F-4BA6-973F-BB82A9C7BE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0758-10DF-47E5-8FD8-A0DA9D859E4E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7F25-E28F-4BA6-973F-BB82A9C7BE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" y="6154615"/>
            <a:ext cx="9144000" cy="70338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79" r="20066"/>
          <a:stretch/>
        </p:blipFill>
        <p:spPr>
          <a:xfrm>
            <a:off x="7163077" y="0"/>
            <a:ext cx="1980923" cy="2179912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23" r="20886"/>
          <a:stretch/>
        </p:blipFill>
        <p:spPr>
          <a:xfrm rot="16200000">
            <a:off x="6465016" y="-260087"/>
            <a:ext cx="887656" cy="136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35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8CA-A7A8-4FA3-A1C0-AAB31A55971F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2FC28-680D-41BE-AAB1-04E9F1DDF7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320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8CA-A7A8-4FA3-A1C0-AAB31A55971F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2FC28-680D-41BE-AAB1-04E9F1DDF7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379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8CA-A7A8-4FA3-A1C0-AAB31A55971F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2FC28-680D-41BE-AAB1-04E9F1DDF7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923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8CA-A7A8-4FA3-A1C0-AAB31A55971F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2FC28-680D-41BE-AAB1-04E9F1DDF78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" y="6154615"/>
            <a:ext cx="9144000" cy="70338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79" r="20066"/>
          <a:stretch/>
        </p:blipFill>
        <p:spPr>
          <a:xfrm>
            <a:off x="7163077" y="0"/>
            <a:ext cx="1980923" cy="217991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23" r="20886"/>
          <a:stretch/>
        </p:blipFill>
        <p:spPr>
          <a:xfrm rot="16200000">
            <a:off x="6465016" y="-260087"/>
            <a:ext cx="887656" cy="136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39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8CA-A7A8-4FA3-A1C0-AAB31A55971F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2FC28-680D-41BE-AAB1-04E9F1DDF7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201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998CA-A7A8-4FA3-A1C0-AAB31A55971F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2FC28-680D-41BE-AAB1-04E9F1DDF7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154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998CA-A7A8-4FA3-A1C0-AAB31A55971F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2FC28-680D-41BE-AAB1-04E9F1DDF78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日期版面配置區 1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C0998CA-A7A8-4FA3-A1C0-AAB31A55971F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8" name="投影片編號版面配置區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9A2FC28-680D-41BE-AAB1-04E9F1DDF78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" y="6154615"/>
            <a:ext cx="9144000" cy="70338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79" r="20066"/>
          <a:stretch/>
        </p:blipFill>
        <p:spPr>
          <a:xfrm>
            <a:off x="7589504" y="0"/>
            <a:ext cx="1554496" cy="1710649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23" r="20886"/>
          <a:stretch/>
        </p:blipFill>
        <p:spPr>
          <a:xfrm rot="16200000">
            <a:off x="7202356" y="-277348"/>
            <a:ext cx="715951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05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70758-10DF-47E5-8FD8-A0DA9D859E4E}" type="datetimeFigureOut">
              <a:rPr lang="zh-TW" altLang="en-US" smtClean="0"/>
              <a:pPr/>
              <a:t>2020/8/11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97F25-E28F-4BA6-973F-BB82A9C7BE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youtube&#24433;&#29255;/&#30007;&#23376;&#30340;&#38754;&#23376;&#21839;&#38988;2.wmv" TargetMode="External"/><Relationship Id="rId2" Type="http://schemas.openxmlformats.org/officeDocument/2006/relationships/hyperlink" Target="youtube&#24433;&#29255;/&#24535;&#29618;&#22986;&#22986;&#30246;&#36523;&#24291;&#21578;2.wmv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youtube&#24433;&#29255;/&#23403;&#33464;&#33464;&#21560;&#22645;&#22120;&#24291;&#21578;2.wmv" TargetMode="External"/><Relationship Id="rId4" Type="http://schemas.openxmlformats.org/officeDocument/2006/relationships/hyperlink" Target="youtube&#24433;&#29255;/&#19977;&#33777;&#27773;&#36554;&#24291;&#21578;2.wmv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&#25342;&#33922;&#24433;&#29255;/06&#19977;&#20491;&#23567;&#30702;&#20154;&#65306;&#20320;&#30340;&#21517;&#23383;.wmv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p.ntu.edu.tw/hdbih/new_page_47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&#25342;&#33922;&#24433;&#29255;/&#25342;&#33922;&#39318;&#37096;&#26354;%20(&#31532;&#19977;&#27573;&#65306;&#25554;&#26354;).avi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omen.nmth.gov.tw/information_122_40120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hw.gov.tw/dl-22350-52e594ab-786b-4cdc-bd31-9fd4c2b279ed.html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hw.gov.tw/dl-22350-52e594ab-786b-4cdc-bd31-9fd4c2b279ed.html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s://dep.mohw.gov.tw/DOS/lp-2982-113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h.org.tw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goh667\Desktop\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6788497" cy="5091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396552" y="2132856"/>
            <a:ext cx="6120680" cy="1143000"/>
          </a:xfrm>
        </p:spPr>
        <p:txBody>
          <a:bodyPr>
            <a:noAutofit/>
          </a:bodyPr>
          <a:lstStyle/>
          <a:p>
            <a:pPr algn="l">
              <a:lnSpc>
                <a:spcPts val="5500"/>
              </a:lnSpc>
            </a:pPr>
            <a:r>
              <a:rPr lang="zh-TW" altLang="en-US" sz="4500" b="1" dirty="0" smtClean="0">
                <a:solidFill>
                  <a:srgbClr val="CC0066"/>
                </a:solidFill>
                <a:latin typeface="標楷體" pitchFamily="65" charset="-120"/>
              </a:rPr>
              <a:t>  </a:t>
            </a:r>
            <a:r>
              <a:rPr lang="zh-TW" altLang="en-US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zh-TW" altLang="en-US" sz="5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性別你我</a:t>
            </a:r>
            <a:r>
              <a:rPr lang="zh-TW" altLang="en-US" sz="50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</a:t>
            </a:r>
            <a:r>
              <a:rPr lang="en-US" altLang="zh-TW" sz="5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5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50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031432" y="4077072"/>
            <a:ext cx="5112568" cy="894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ts val="3300"/>
              </a:lnSpc>
              <a:buBlip>
                <a:blip r:embed="rId4"/>
              </a:buBlip>
            </a:pP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分享人：郭育吟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lnSpc>
                <a:spcPts val="3300"/>
              </a:lnSpc>
              <a:buBlip>
                <a:blip r:embed="rId4"/>
              </a:buBlip>
            </a:pP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勵馨基金會公民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對話部倡議組總督導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660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642938"/>
          </a:xfrm>
        </p:spPr>
        <p:txBody>
          <a:bodyPr>
            <a:noAutofit/>
          </a:bodyPr>
          <a:lstStyle/>
          <a:p>
            <a:r>
              <a:rPr lang="zh-TW" altLang="en-US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輕鬆一下：測試自己的性別意識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916832"/>
            <a:ext cx="8572500" cy="4786312"/>
          </a:xfrm>
        </p:spPr>
        <p:txBody>
          <a:bodyPr/>
          <a:lstStyle/>
          <a:p>
            <a:pPr>
              <a:lnSpc>
                <a:spcPts val="5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警察局長在路邊與一位老人談話，這時跑過來一個小孩，急忙對警察局長說：「你爸爸和我爸爸吵起來了！」</a:t>
            </a:r>
            <a:endParaRPr lang="en-US" altLang="zh-TW" sz="2400" dirty="0" smtClean="0"/>
          </a:p>
          <a:p>
            <a:pPr>
              <a:lnSpc>
                <a:spcPts val="5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老人問：「這孩子是你什麼人？」</a:t>
            </a:r>
            <a:endParaRPr lang="en-US" altLang="zh-TW" sz="2400" dirty="0" smtClean="0"/>
          </a:p>
          <a:p>
            <a:pPr>
              <a:lnSpc>
                <a:spcPts val="5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警察局長說：「是我兒子」</a:t>
            </a:r>
            <a:endParaRPr lang="en-US" altLang="zh-TW" sz="2400" dirty="0" smtClean="0"/>
          </a:p>
          <a:p>
            <a:pPr>
              <a:lnSpc>
                <a:spcPts val="5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請問：這兩個吵架的人跟警察局長是什麼關係？</a:t>
            </a:r>
            <a:endParaRPr lang="en-US" altLang="zh-TW" sz="2400" dirty="0" smtClean="0"/>
          </a:p>
          <a:p>
            <a:pPr>
              <a:buFont typeface="Arial" charset="0"/>
              <a:buNone/>
            </a:pP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731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57250"/>
          </a:xfrm>
        </p:spPr>
        <p:txBody>
          <a:bodyPr>
            <a:no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什麼是性別？</a:t>
            </a:r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>
          <a:xfrm>
            <a:off x="611560" y="1268760"/>
            <a:ext cx="8280920" cy="4895850"/>
          </a:xfrm>
        </p:spPr>
        <p:txBody>
          <a:bodyPr>
            <a:normAutofit/>
          </a:bodyPr>
          <a:lstStyle/>
          <a:p>
            <a:pPr>
              <a:lnSpc>
                <a:spcPts val="5500"/>
              </a:lnSpc>
              <a:buFont typeface="Wingdings" panose="05000000000000000000" pitchFamily="2" charset="2"/>
              <a:buChar char="ü"/>
              <a:defRPr/>
            </a:pPr>
            <a:r>
              <a:rPr lang="zh-TW" altLang="en-US" dirty="0" smtClean="0"/>
              <a:t>大家什麼時候會想到自己是男生或女生？</a:t>
            </a:r>
            <a:endParaRPr lang="en-US" altLang="zh-TW" dirty="0" smtClean="0"/>
          </a:p>
          <a:p>
            <a:pPr>
              <a:lnSpc>
                <a:spcPts val="5500"/>
              </a:lnSpc>
              <a:buFont typeface="Wingdings" panose="05000000000000000000" pitchFamily="2" charset="2"/>
              <a:buChar char="ü"/>
              <a:defRPr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男女平等了嗎？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indent="104775">
              <a:lnSpc>
                <a:spcPts val="3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z="2000" dirty="0" smtClean="0">
                <a:latin typeface="Times New Roman" pitchFamily="18" charset="0"/>
                <a:cs typeface="Times New Roman" pitchFamily="18" charset="0"/>
              </a:rPr>
              <a:t>  郵局考試、國父紀念館解說員事件</a:t>
            </a:r>
            <a:endParaRPr lang="en-US" altLang="zh-TW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104775">
              <a:lnSpc>
                <a:spcPts val="3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zh-TW" altLang="en-US" sz="2000" dirty="0" smtClean="0">
                <a:latin typeface="Times New Roman" pitchFamily="18" charset="0"/>
                <a:cs typeface="Times New Roman" pitchFamily="18" charset="0"/>
              </a:rPr>
              <a:t>   教科書中的女性英雄與科學家→歷史的差異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2000" dirty="0" smtClean="0">
                <a:latin typeface="Times New Roman" pitchFamily="18" charset="0"/>
                <a:cs typeface="Times New Roman" pitchFamily="18" charset="0"/>
              </a:rPr>
              <a:t>梅麗可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104775">
              <a:lnSpc>
                <a:spcPts val="3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z="2000" dirty="0" smtClean="0">
                <a:latin typeface="Times New Roman" pitchFamily="18" charset="0"/>
                <a:cs typeface="Times New Roman" pitchFamily="18" charset="0"/>
              </a:rPr>
              <a:t>  哺乳室</a:t>
            </a:r>
            <a:endParaRPr lang="en-US" altLang="zh-TW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104775">
              <a:lnSpc>
                <a:spcPts val="3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zh-TW" altLang="en-US" sz="2000" dirty="0" smtClean="0">
                <a:latin typeface="Times New Roman" pitchFamily="18" charset="0"/>
                <a:cs typeface="Times New Roman" pitchFamily="18" charset="0"/>
              </a:rPr>
              <a:t>   看護工</a:t>
            </a:r>
            <a:endParaRPr lang="en-US" altLang="zh-TW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104775">
              <a:lnSpc>
                <a:spcPts val="3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zh-TW" altLang="en-US" sz="2000" dirty="0" smtClean="0">
                <a:latin typeface="Times New Roman" pitchFamily="18" charset="0"/>
                <a:cs typeface="Times New Roman" pitchFamily="18" charset="0"/>
              </a:rPr>
              <a:t>   夜晚一個人走在路上時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>
              <a:lnSpc>
                <a:spcPts val="4500"/>
              </a:lnSpc>
              <a:buFont typeface="Arial" pitchFamily="34" charset="0"/>
              <a:buNone/>
              <a:defRPr/>
            </a:pP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692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85812"/>
          </a:xfrm>
        </p:spPr>
        <p:txBody>
          <a:bodyPr>
            <a:normAutofit fontScale="90000"/>
          </a:bodyPr>
          <a:lstStyle/>
          <a:p>
            <a:r>
              <a:rPr lang="zh-TW" altLang="en-US" sz="5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性別無所不在？！</a:t>
            </a:r>
            <a:r>
              <a:rPr lang="zh-TW" altLang="en-US" sz="4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─性別與廣告</a:t>
            </a:r>
            <a:endParaRPr lang="zh-TW" altLang="en-US" sz="4000" b="1" dirty="0" smtClean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500187"/>
            <a:ext cx="8208912" cy="5357813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buFont typeface="Wingdings" panose="05000000000000000000" pitchFamily="2" charset="2"/>
              <a:buChar char="ü"/>
              <a:defRPr/>
            </a:pPr>
            <a:r>
              <a:rPr lang="zh-TW" altLang="en-US" dirty="0" smtClean="0"/>
              <a:t>廣告：</a:t>
            </a:r>
            <a:r>
              <a:rPr lang="zh-TW" altLang="zh-TW" dirty="0" smtClean="0">
                <a:hlinkClick r:id="rId2" action="ppaction://hlinkfile"/>
              </a:rPr>
              <a:t>志玲姐姐瘦身</a:t>
            </a:r>
            <a:r>
              <a:rPr lang="zh-TW" altLang="zh-TW" dirty="0" smtClean="0">
                <a:hlinkClick r:id="rId2" action="ppaction://hlinkfile"/>
              </a:rPr>
              <a:t>廣告</a:t>
            </a:r>
            <a:endParaRPr lang="en-US" altLang="zh-TW" dirty="0" smtClean="0"/>
          </a:p>
          <a:p>
            <a:pPr>
              <a:lnSpc>
                <a:spcPts val="4000"/>
              </a:lnSpc>
              <a:buFont typeface="Wingdings" panose="05000000000000000000" pitchFamily="2" charset="2"/>
              <a:buChar char="ü"/>
              <a:defRPr/>
            </a:pPr>
            <a:r>
              <a:rPr lang="zh-TW" altLang="en-US" dirty="0"/>
              <a:t>廣告：</a:t>
            </a:r>
            <a:r>
              <a:rPr lang="zh-TW" altLang="en-US" dirty="0" smtClean="0"/>
              <a:t>男性</a:t>
            </a:r>
            <a:r>
              <a:rPr lang="zh-TW" altLang="en-US" dirty="0"/>
              <a:t>也需瘦身嗎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>
              <a:lnSpc>
                <a:spcPts val="4000"/>
              </a:lnSpc>
              <a:buFont typeface="Wingdings" panose="05000000000000000000" pitchFamily="2" charset="2"/>
              <a:buChar char="ü"/>
              <a:defRPr/>
            </a:pPr>
            <a:r>
              <a:rPr lang="zh-TW" altLang="en-US" dirty="0"/>
              <a:t>廣告</a:t>
            </a:r>
            <a:r>
              <a:rPr lang="zh-TW" altLang="en-US" dirty="0" smtClean="0"/>
              <a:t>：</a:t>
            </a:r>
            <a:r>
              <a:rPr lang="zh-TW" altLang="en-US" dirty="0"/>
              <a:t>女性的瘦身，往往是為了</a:t>
            </a:r>
            <a:r>
              <a:rPr lang="en-US" altLang="zh-TW" dirty="0" smtClean="0"/>
              <a:t>…</a:t>
            </a:r>
          </a:p>
          <a:p>
            <a:pPr>
              <a:lnSpc>
                <a:spcPts val="4000"/>
              </a:lnSpc>
              <a:buFont typeface="Wingdings" panose="05000000000000000000" pitchFamily="2" charset="2"/>
              <a:buChar char="ü"/>
              <a:defRPr/>
            </a:pPr>
            <a:r>
              <a:rPr lang="zh-TW" altLang="en-US" dirty="0"/>
              <a:t>廣告</a:t>
            </a:r>
            <a:r>
              <a:rPr lang="zh-TW" altLang="en-US" dirty="0" smtClean="0"/>
              <a:t>：</a:t>
            </a:r>
            <a:r>
              <a:rPr lang="zh-TW" altLang="en-US" dirty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男子的面子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問題</a:t>
            </a:r>
            <a:endParaRPr lang="en-US" altLang="zh-TW" dirty="0" smtClean="0"/>
          </a:p>
          <a:p>
            <a:pPr>
              <a:lnSpc>
                <a:spcPts val="4000"/>
              </a:lnSpc>
              <a:buFont typeface="Wingdings" panose="05000000000000000000" pitchFamily="2" charset="2"/>
              <a:buChar char="ü"/>
              <a:defRPr/>
            </a:pPr>
            <a:r>
              <a:rPr lang="zh-TW" altLang="en-US" dirty="0"/>
              <a:t>廣告</a:t>
            </a:r>
            <a:r>
              <a:rPr lang="zh-TW" altLang="en-US" dirty="0" smtClean="0"/>
              <a:t>：</a:t>
            </a:r>
            <a:r>
              <a:rPr lang="zh-TW" altLang="zh-TW" dirty="0">
                <a:hlinkClick r:id="rId4" action="ppaction://hlinkfile"/>
              </a:rPr>
              <a:t>三菱汽車廣告</a:t>
            </a:r>
            <a:r>
              <a:rPr lang="en-US" altLang="zh-TW" dirty="0">
                <a:hlinkClick r:id="rId4" action="ppaction://hlinkfile"/>
              </a:rPr>
              <a:t>(</a:t>
            </a:r>
            <a:r>
              <a:rPr lang="zh-TW" altLang="zh-TW" dirty="0">
                <a:hlinkClick r:id="rId4" action="ppaction://hlinkfile"/>
              </a:rPr>
              <a:t>女性</a:t>
            </a:r>
            <a:r>
              <a:rPr lang="en-US" altLang="zh-TW" dirty="0" smtClean="0">
                <a:hlinkClick r:id="rId4" action="ppaction://hlinkfile"/>
              </a:rPr>
              <a:t>)</a:t>
            </a:r>
            <a:endParaRPr lang="en-US" altLang="zh-TW" dirty="0" smtClean="0"/>
          </a:p>
          <a:p>
            <a:pPr>
              <a:lnSpc>
                <a:spcPts val="4000"/>
              </a:lnSpc>
              <a:buFont typeface="Wingdings" panose="05000000000000000000" pitchFamily="2" charset="2"/>
              <a:buChar char="ü"/>
              <a:defRPr/>
            </a:pPr>
            <a:r>
              <a:rPr lang="zh-TW" altLang="en-US" dirty="0"/>
              <a:t>廣告</a:t>
            </a:r>
            <a:r>
              <a:rPr lang="zh-TW" altLang="en-US" dirty="0" smtClean="0"/>
              <a:t>：</a:t>
            </a:r>
            <a:r>
              <a:rPr lang="zh-TW" altLang="en-US" dirty="0">
                <a:hlinkClick r:id="rId5" action="ppaction://hlinkfile"/>
              </a:rPr>
              <a:t>孫芸芸吸塵器</a:t>
            </a:r>
            <a:r>
              <a:rPr lang="zh-TW" altLang="en-US" dirty="0" smtClean="0">
                <a:hlinkClick r:id="rId5" action="ppaction://hlinkfile"/>
              </a:rPr>
              <a:t>廣告</a:t>
            </a:r>
            <a:endParaRPr lang="en-US" altLang="zh-TW" dirty="0"/>
          </a:p>
          <a:p>
            <a:pPr>
              <a:lnSpc>
                <a:spcPts val="4000"/>
              </a:lnSpc>
              <a:buFont typeface="Wingdings" panose="05000000000000000000" pitchFamily="2" charset="2"/>
              <a:buChar char="ü"/>
              <a:defRPr/>
            </a:pPr>
            <a:endParaRPr lang="en-US" altLang="zh-TW" dirty="0" smtClean="0"/>
          </a:p>
          <a:p>
            <a:pPr>
              <a:lnSpc>
                <a:spcPts val="4000"/>
              </a:lnSpc>
              <a:buFont typeface="Wingdings" panose="05000000000000000000" pitchFamily="2" charset="2"/>
              <a:buChar char="ü"/>
              <a:defRPr/>
            </a:pPr>
            <a:endParaRPr lang="en-US" altLang="zh-TW" dirty="0" smtClean="0"/>
          </a:p>
          <a:p>
            <a:pPr indent="-69850">
              <a:lnSpc>
                <a:spcPts val="4000"/>
              </a:lnSpc>
              <a:buFont typeface="Wingdings" pitchFamily="2" charset="2"/>
              <a:buChar char="u"/>
              <a:defRPr/>
            </a:pP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-69850">
              <a:lnSpc>
                <a:spcPts val="4000"/>
              </a:lnSpc>
              <a:buFont typeface="Wingdings" pitchFamily="2" charset="2"/>
              <a:buChar char="u"/>
              <a:defRPr/>
            </a:pP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-69850">
              <a:lnSpc>
                <a:spcPts val="4000"/>
              </a:lnSpc>
              <a:buFont typeface="Wingdings" pitchFamily="2" charset="2"/>
              <a:buChar char="u"/>
              <a:defRPr/>
            </a:pP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-69850">
              <a:lnSpc>
                <a:spcPts val="4000"/>
              </a:lnSpc>
              <a:buFont typeface="Arial" pitchFamily="34" charset="0"/>
              <a:buNone/>
              <a:defRPr/>
            </a:pP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-69850">
              <a:lnSpc>
                <a:spcPts val="4000"/>
              </a:lnSpc>
              <a:buFont typeface="Arial" pitchFamily="34" charset="0"/>
              <a:buNone/>
              <a:defRPr/>
            </a:pP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-69850">
              <a:lnSpc>
                <a:spcPts val="4000"/>
              </a:lnSpc>
              <a:buFont typeface="Arial" pitchFamily="34" charset="0"/>
              <a:buNone/>
              <a:defRPr/>
            </a:pP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-69850">
              <a:buFont typeface="Wingdings" pitchFamily="2" charset="2"/>
              <a:buChar char="u"/>
              <a:defRPr/>
            </a:pPr>
            <a:endParaRPr lang="en-US" altLang="zh-TW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indent="-69850">
              <a:buFont typeface="Arial" charset="0"/>
              <a:buNone/>
              <a:defRPr/>
            </a:pP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indent="-69850">
              <a:buFont typeface="Wingdings" pitchFamily="2" charset="2"/>
              <a:buChar char="u"/>
              <a:defRPr/>
            </a:pPr>
            <a:endParaRPr lang="zh-TW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u"/>
              <a:defRPr/>
            </a:pPr>
            <a:endParaRPr lang="en-US" altLang="zh-TW" dirty="0" smtClean="0"/>
          </a:p>
          <a:p>
            <a:pPr>
              <a:buFont typeface="Wingdings" pitchFamily="2" charset="2"/>
              <a:buChar char="Ø"/>
              <a:defRPr/>
            </a:pPr>
            <a:endParaRPr lang="en-US" altLang="zh-TW" dirty="0" smtClean="0"/>
          </a:p>
          <a:p>
            <a:pPr indent="-69850">
              <a:buFont typeface="Wingdings" pitchFamily="2" charset="2"/>
              <a:buChar char="u"/>
              <a:defRPr/>
            </a:pPr>
            <a:endParaRPr lang="en-US" altLang="zh-TW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altLang="zh-TW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zh-TW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zh-TW" altLang="zh-TW" dirty="0" smtClean="0"/>
          </a:p>
          <a:p>
            <a:pPr>
              <a:buFont typeface="Wingdings" pitchFamily="2" charset="2"/>
              <a:buChar char="Ø"/>
              <a:defRPr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6546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800100"/>
          </a:xfrm>
        </p:spPr>
        <p:txBody>
          <a:bodyPr>
            <a:normAutofit/>
          </a:bodyPr>
          <a:lstStyle/>
          <a:p>
            <a:r>
              <a:rPr lang="zh-TW" altLang="en-US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性別無所不在？！</a:t>
            </a:r>
            <a:r>
              <a:rPr lang="zh-TW" altLang="en-US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性別與雜誌</a:t>
            </a:r>
          </a:p>
        </p:txBody>
      </p:sp>
      <p:sp>
        <p:nvSpPr>
          <p:cNvPr id="5" name="標題 1"/>
          <p:cNvSpPr txBox="1">
            <a:spLocks/>
          </p:cNvSpPr>
          <p:nvPr/>
        </p:nvSpPr>
        <p:spPr bwMode="auto">
          <a:xfrm>
            <a:off x="683568" y="3933056"/>
            <a:ext cx="8286750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kumimoji="0" lang="zh-TW" altLang="en-US" sz="3600" dirty="0">
                <a:latin typeface="標楷體" pitchFamily="65" charset="-120"/>
                <a:ea typeface="標楷體" pitchFamily="65" charset="-120"/>
                <a:cs typeface="+mj-cs"/>
              </a:rPr>
              <a:t>你發現什麼了嗎？</a:t>
            </a:r>
            <a:endParaRPr kumimoji="0" lang="zh-TW" altLang="en-US" sz="3200" dirty="0"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8525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>
          <a:xfrm>
            <a:off x="220489" y="610394"/>
            <a:ext cx="8229600" cy="503237"/>
          </a:xfrm>
        </p:spPr>
        <p:txBody>
          <a:bodyPr>
            <a:noAutofit/>
          </a:bodyPr>
          <a:lstStyle/>
          <a:p>
            <a:r>
              <a:rPr lang="zh-TW" altLang="en-US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小結</a:t>
            </a:r>
          </a:p>
        </p:txBody>
      </p:sp>
      <p:sp>
        <p:nvSpPr>
          <p:cNvPr id="14339" name="內容版面配置區 2"/>
          <p:cNvSpPr>
            <a:spLocks noGrp="1"/>
          </p:cNvSpPr>
          <p:nvPr>
            <p:ph idx="1"/>
          </p:nvPr>
        </p:nvSpPr>
        <p:spPr>
          <a:xfrm>
            <a:off x="215900" y="1700808"/>
            <a:ext cx="8712200" cy="5616575"/>
          </a:xfrm>
        </p:spPr>
        <p:txBody>
          <a:bodyPr/>
          <a:lstStyle/>
          <a:p>
            <a:pPr>
              <a:lnSpc>
                <a:spcPts val="35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zh-TW" altLang="zh-TW" sz="2600" dirty="0" smtClean="0"/>
              <a:t>性別刻板化無所無在，透過名字、歌曲、廣告、教育</a:t>
            </a:r>
            <a:r>
              <a:rPr lang="zh-TW" altLang="en-US" sz="2600" dirty="0" smtClean="0"/>
              <a:t>、習俗</a:t>
            </a:r>
            <a:r>
              <a:rPr lang="zh-TW" altLang="zh-TW" sz="2600" dirty="0" smtClean="0"/>
              <a:t>…等等方式深化，必須意識到這些，才有辦法慢慢鬆動與改變。</a:t>
            </a:r>
            <a:r>
              <a:rPr lang="zh-TW" altLang="en-US" sz="2600" dirty="0" smtClean="0"/>
              <a:t>否則</a:t>
            </a:r>
            <a:r>
              <a:rPr lang="en-US" altLang="zh-TW" sz="2600" dirty="0" smtClean="0"/>
              <a:t>…</a:t>
            </a:r>
          </a:p>
          <a:p>
            <a:pPr>
              <a:lnSpc>
                <a:spcPts val="35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zh-TW" altLang="en-US" sz="2600" dirty="0" smtClean="0"/>
              <a:t>孩子如果是這樣長大的</a:t>
            </a:r>
            <a:r>
              <a:rPr lang="en-US" altLang="zh-TW" sz="2600" dirty="0" smtClean="0"/>
              <a:t>…</a:t>
            </a:r>
          </a:p>
          <a:p>
            <a:pPr>
              <a:buFont typeface="Arial" charset="0"/>
              <a:buNone/>
            </a:pPr>
            <a:endParaRPr lang="zh-TW" altLang="en-US" dirty="0" smtClean="0"/>
          </a:p>
        </p:txBody>
      </p:sp>
      <p:pic>
        <p:nvPicPr>
          <p:cNvPr id="13316" name="圖片 3" descr="a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476250"/>
            <a:ext cx="763588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065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>
          <a:xfrm>
            <a:off x="571500" y="2000250"/>
            <a:ext cx="8229600" cy="1631950"/>
          </a:xfrm>
        </p:spPr>
        <p:txBody>
          <a:bodyPr/>
          <a:lstStyle/>
          <a:p>
            <a:r>
              <a:rPr lang="zh-TW" altLang="en-US" sz="5000" b="1" dirty="0" smtClean="0"/>
              <a:t> 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性別跟性有什麼不一樣？</a:t>
            </a:r>
          </a:p>
        </p:txBody>
      </p:sp>
    </p:spTree>
    <p:extLst>
      <p:ext uri="{BB962C8B-B14F-4D97-AF65-F5344CB8AC3E}">
        <p14:creationId xmlns:p14="http://schemas.microsoft.com/office/powerpoint/2010/main" val="32250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484784"/>
            <a:ext cx="8143875" cy="426878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生理性別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(sex)</a:t>
            </a:r>
          </a:p>
          <a:p>
            <a:pPr marL="800100" indent="-457200" eaLnBrk="1" hangingPunct="1">
              <a:buFont typeface="Wingdings" panose="05000000000000000000" pitchFamily="2" charset="2"/>
              <a:buChar char="l"/>
              <a:defRPr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生物性別、先天、基因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800100" indent="-457200" eaLnBrk="1" hangingPunct="1">
              <a:buFont typeface="Wingdings" panose="05000000000000000000" pitchFamily="2" charset="2"/>
              <a:buChar char="l"/>
              <a:defRPr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通常是指生物特徵，有差異，沒有優劣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indent="107950" eaLnBrk="1" hangingPunct="1">
              <a:buFont typeface="Arial" charset="0"/>
              <a:buNone/>
              <a:defRPr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社會性別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(gender)</a:t>
            </a:r>
          </a:p>
          <a:p>
            <a:pPr marL="800100" indent="-457200" eaLnBrk="1" hangingPunct="1">
              <a:buFont typeface="Wingdings" panose="05000000000000000000" pitchFamily="2" charset="2"/>
              <a:buChar char="l"/>
              <a:defRPr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文化、社會、後天形成的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indent="12700" eaLnBrk="1" hangingPunct="1">
              <a:buFont typeface="Arial" charset="0"/>
              <a:buNone/>
              <a:defRPr/>
            </a:pP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zh-TW" altLang="en-US" dirty="0" smtClean="0"/>
              <a:t>生理上的性別特徵≠心理上的性別認同 </a:t>
            </a:r>
          </a:p>
          <a:p>
            <a:pPr eaLnBrk="1" hangingPunct="1">
              <a:buFont typeface="Arial" charset="0"/>
              <a:buNone/>
              <a:defRPr/>
            </a:pP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US" altLang="zh-TW" dirty="0" smtClean="0"/>
              <a:t> </a:t>
            </a:r>
            <a:endParaRPr lang="zh-TW" altLang="en-US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endParaRPr lang="en-US" altLang="zh-TW" dirty="0" smtClean="0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17575"/>
          </a:xfrm>
        </p:spPr>
        <p:txBody>
          <a:bodyPr>
            <a:no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什麼是性別？</a:t>
            </a:r>
          </a:p>
        </p:txBody>
      </p:sp>
    </p:spTree>
    <p:extLst>
      <p:ext uri="{BB962C8B-B14F-4D97-AF65-F5344CB8AC3E}">
        <p14:creationId xmlns:p14="http://schemas.microsoft.com/office/powerpoint/2010/main" val="702969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Autofit/>
          </a:bodyPr>
          <a:lstStyle/>
          <a:p>
            <a:r>
              <a:rPr lang="zh-TW" altLang="en-US" sz="5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ㄋ一ˇ是什麼性別？</a:t>
            </a:r>
          </a:p>
        </p:txBody>
      </p:sp>
      <p:sp>
        <p:nvSpPr>
          <p:cNvPr id="6147" name="內容版面配置區 2"/>
          <p:cNvSpPr>
            <a:spLocks noGrp="1"/>
          </p:cNvSpPr>
          <p:nvPr>
            <p:ph idx="1"/>
          </p:nvPr>
        </p:nvSpPr>
        <p:spPr>
          <a:xfrm>
            <a:off x="449008" y="921797"/>
            <a:ext cx="8569325" cy="331202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8800" dirty="0" smtClean="0"/>
              <a:t>ㄋ一ˇ是男生還是女生？</a:t>
            </a:r>
            <a:endParaRPr lang="en-US" altLang="zh-TW" sz="8800" dirty="0" smtClean="0"/>
          </a:p>
          <a:p>
            <a:pPr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8800" dirty="0" smtClean="0"/>
              <a:t>ㄋ一ˇ</a:t>
            </a:r>
            <a:r>
              <a:rPr lang="zh-TW" altLang="en-US" sz="8800" u="sng" dirty="0" smtClean="0"/>
              <a:t>憑什麼</a:t>
            </a:r>
            <a:r>
              <a:rPr lang="zh-TW" altLang="en-US" sz="8800" dirty="0" smtClean="0"/>
              <a:t>認為自己是女生</a:t>
            </a:r>
            <a:r>
              <a:rPr lang="en-US" altLang="zh-TW" sz="8800" dirty="0" smtClean="0"/>
              <a:t>/</a:t>
            </a:r>
            <a:r>
              <a:rPr lang="zh-TW" altLang="en-US" sz="8800" dirty="0" smtClean="0"/>
              <a:t>男生？</a:t>
            </a:r>
            <a:endParaRPr lang="en-US" altLang="zh-TW" sz="8800" dirty="0" smtClean="0"/>
          </a:p>
          <a:p>
            <a:pPr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8800" dirty="0" smtClean="0"/>
              <a:t>我們都是先從外表、名字、顏色等判定性別</a:t>
            </a:r>
            <a:endParaRPr lang="en-US" altLang="zh-TW" sz="8800" dirty="0" smtClean="0"/>
          </a:p>
          <a:p>
            <a:pPr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8800" dirty="0" smtClean="0">
                <a:latin typeface="Times New Roman" pitchFamily="18" charset="0"/>
                <a:cs typeface="Times New Roman" pitchFamily="18" charset="0"/>
              </a:rPr>
              <a:t>男生 </a:t>
            </a:r>
            <a:r>
              <a:rPr lang="en-US" altLang="zh-TW" sz="8800" dirty="0" err="1" smtClean="0">
                <a:latin typeface="Times New Roman" pitchFamily="18" charset="0"/>
                <a:cs typeface="Times New Roman" pitchFamily="18" charset="0"/>
              </a:rPr>
              <a:t>v.s</a:t>
            </a:r>
            <a:r>
              <a:rPr lang="zh-TW" altLang="en-US" sz="8800" dirty="0" smtClean="0">
                <a:latin typeface="Times New Roman" pitchFamily="18" charset="0"/>
                <a:cs typeface="Times New Roman" pitchFamily="18" charset="0"/>
              </a:rPr>
              <a:t> 女生</a:t>
            </a:r>
            <a:r>
              <a:rPr lang="en-US" altLang="zh-TW" sz="8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8800" dirty="0" smtClean="0">
                <a:latin typeface="Times New Roman" pitchFamily="18" charset="0"/>
                <a:cs typeface="Times New Roman" pitchFamily="18" charset="0"/>
              </a:rPr>
              <a:t>傳統二分法</a:t>
            </a:r>
            <a:r>
              <a:rPr lang="en-US" altLang="zh-TW" sz="8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TW" altLang="en-US" sz="8800" dirty="0" smtClean="0">
                <a:latin typeface="Times New Roman" pitchFamily="18" charset="0"/>
                <a:cs typeface="Times New Roman" pitchFamily="18" charset="0"/>
              </a:rPr>
              <a:t>                             參考自：同志諮詢熱線</a:t>
            </a:r>
            <a:endParaRPr lang="en-US" altLang="zh-TW" sz="8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spcBef>
                <a:spcPts val="1200"/>
              </a:spcBef>
              <a:buFont typeface="Arial" charset="0"/>
              <a:buNone/>
              <a:defRPr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8800" dirty="0" smtClean="0">
                <a:latin typeface="Times New Roman" pitchFamily="18" charset="0"/>
                <a:cs typeface="Times New Roman" pitchFamily="18" charset="0"/>
              </a:rPr>
              <a:t>傳統二分法，讓一</a:t>
            </a:r>
            <a:r>
              <a:rPr lang="zh-TW" altLang="en-US" sz="8800" dirty="0">
                <a:latin typeface="Times New Roman" pitchFamily="18" charset="0"/>
                <a:cs typeface="Times New Roman" pitchFamily="18" charset="0"/>
              </a:rPr>
              <a:t>些</a:t>
            </a:r>
            <a:r>
              <a:rPr lang="zh-TW" altLang="en-US" sz="8800" dirty="0" smtClean="0">
                <a:latin typeface="Times New Roman" pitchFamily="18" charset="0"/>
                <a:cs typeface="Times New Roman" pitchFamily="18" charset="0"/>
              </a:rPr>
              <a:t>人過得很辛苦！</a:t>
            </a:r>
          </a:p>
          <a:p>
            <a:pPr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indent="19050">
              <a:lnSpc>
                <a:spcPts val="3500"/>
              </a:lnSpc>
              <a:spcBef>
                <a:spcPts val="1200"/>
              </a:spcBef>
              <a:buFont typeface="Arial" charset="0"/>
              <a:buNone/>
              <a:defRPr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indent="19050">
              <a:lnSpc>
                <a:spcPts val="3500"/>
              </a:lnSpc>
              <a:spcBef>
                <a:spcPts val="1200"/>
              </a:spcBef>
              <a:buFont typeface="Wingdings" pitchFamily="2" charset="2"/>
              <a:buChar char="l"/>
              <a:defRPr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indent="19050">
              <a:lnSpc>
                <a:spcPts val="3500"/>
              </a:lnSpc>
              <a:spcBef>
                <a:spcPts val="1200"/>
              </a:spcBef>
              <a:buFont typeface="Arial" charset="0"/>
              <a:buNone/>
              <a:defRPr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716216"/>
              </p:ext>
            </p:extLst>
          </p:nvPr>
        </p:nvGraphicFramePr>
        <p:xfrm>
          <a:off x="1187624" y="3429000"/>
          <a:ext cx="6624638" cy="18542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582331"/>
                <a:gridCol w="1408544"/>
                <a:gridCol w="1408544"/>
                <a:gridCol w="12252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我的特質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屬性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(1)</a:t>
                      </a:r>
                      <a:r>
                        <a:rPr lang="zh-TW" altLang="en-US" dirty="0" smtClean="0"/>
                        <a:t> 我生下來是</a:t>
                      </a:r>
                      <a:r>
                        <a:rPr lang="en-US" altLang="zh-TW" dirty="0" smtClean="0"/>
                        <a:t>…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   </a:t>
                      </a:r>
                      <a:r>
                        <a:rPr lang="zh-TW" altLang="en-US" dirty="0" smtClean="0"/>
                        <a:t> 公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光譜地帶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母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(2) </a:t>
                      </a:r>
                      <a:r>
                        <a:rPr lang="zh-TW" altLang="en-US" baseline="0" dirty="0" smtClean="0"/>
                        <a:t>我覺得我是</a:t>
                      </a:r>
                      <a:r>
                        <a:rPr lang="en-US" altLang="zh-TW" baseline="0" dirty="0" smtClean="0"/>
                        <a:t>…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男生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光譜地帶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女生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(3) </a:t>
                      </a:r>
                      <a:r>
                        <a:rPr lang="zh-TW" altLang="en-US" dirty="0" smtClean="0"/>
                        <a:t>我看起來像</a:t>
                      </a:r>
                      <a:r>
                        <a:rPr lang="en-US" altLang="zh-TW" dirty="0" smtClean="0"/>
                        <a:t>…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陽剛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光譜地帶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陰柔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(4) </a:t>
                      </a:r>
                      <a:r>
                        <a:rPr lang="zh-TW" altLang="en-US" dirty="0" smtClean="0"/>
                        <a:t>我喜歡的是</a:t>
                      </a:r>
                      <a:r>
                        <a:rPr lang="en-US" altLang="zh-TW" dirty="0" smtClean="0"/>
                        <a:t>…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女生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光譜地帶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男生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33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563562"/>
          </a:xfrm>
        </p:spPr>
        <p:txBody>
          <a:bodyPr>
            <a:no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想一想</a:t>
            </a:r>
          </a:p>
        </p:txBody>
      </p:sp>
      <p:sp>
        <p:nvSpPr>
          <p:cNvPr id="6147" name="內容版面配置區 2"/>
          <p:cNvSpPr>
            <a:spLocks noGrp="1"/>
          </p:cNvSpPr>
          <p:nvPr>
            <p:ph idx="1"/>
          </p:nvPr>
        </p:nvSpPr>
        <p:spPr>
          <a:xfrm>
            <a:off x="539750" y="764704"/>
            <a:ext cx="8785225" cy="471328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3300"/>
              </a:lnSpc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8800" dirty="0">
                <a:latin typeface="Times New Roman" pitchFamily="18" charset="0"/>
                <a:cs typeface="Times New Roman" pitchFamily="18" charset="0"/>
              </a:rPr>
              <a:t>嘗試</a:t>
            </a:r>
            <a:r>
              <a:rPr lang="zh-TW" altLang="en-US" sz="8800" dirty="0" smtClean="0">
                <a:latin typeface="Times New Roman" pitchFamily="18" charset="0"/>
                <a:cs typeface="Times New Roman" pitchFamily="18" charset="0"/>
              </a:rPr>
              <a:t>打破二分法用光譜的概念重新來看待</a:t>
            </a:r>
            <a:endParaRPr lang="en-US" altLang="zh-TW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spcBef>
                <a:spcPts val="800"/>
              </a:spcBef>
              <a:buFont typeface="Wingdings" pitchFamily="2" charset="2"/>
              <a:buChar char="Ø"/>
              <a:defRPr/>
            </a:pPr>
            <a:endParaRPr lang="en-US" altLang="zh-TW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spcBef>
                <a:spcPts val="800"/>
              </a:spcBef>
              <a:buFont typeface="Wingdings" pitchFamily="2" charset="2"/>
              <a:buChar char="Ø"/>
              <a:defRPr/>
            </a:pPr>
            <a:endParaRPr lang="en-US" altLang="zh-TW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spcBef>
                <a:spcPts val="800"/>
              </a:spcBef>
              <a:buFont typeface="Wingdings" pitchFamily="2" charset="2"/>
              <a:buChar char="Ø"/>
              <a:defRPr/>
            </a:pPr>
            <a:endParaRPr lang="en-US" altLang="zh-TW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spcBef>
                <a:spcPts val="800"/>
              </a:spcBef>
              <a:buFont typeface="Wingdings" pitchFamily="2" charset="2"/>
              <a:buChar char="Ø"/>
              <a:defRPr/>
            </a:pPr>
            <a:endParaRPr lang="en-US" altLang="zh-TW" sz="2600" dirty="0" smtClean="0">
              <a:latin typeface="Times New Roman" pitchFamily="18" charset="0"/>
              <a:cs typeface="Times New Roman" pitchFamily="18" charset="0"/>
            </a:endParaRPr>
          </a:p>
          <a:p>
            <a:pPr indent="-76200">
              <a:lnSpc>
                <a:spcPts val="3300"/>
              </a:lnSpc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sz="8800" dirty="0" smtClean="0">
                <a:latin typeface="Times New Roman" pitchFamily="18" charset="0"/>
                <a:cs typeface="Times New Roman" pitchFamily="18" charset="0"/>
              </a:rPr>
              <a:t>不同的場合、不同的對象，有不同的性別表現</a:t>
            </a:r>
            <a:endParaRPr lang="en-US" altLang="zh-TW" sz="8800" dirty="0" smtClean="0">
              <a:latin typeface="Times New Roman" pitchFamily="18" charset="0"/>
              <a:cs typeface="Times New Roman" pitchFamily="18" charset="0"/>
            </a:endParaRPr>
          </a:p>
          <a:p>
            <a:pPr indent="-76200">
              <a:lnSpc>
                <a:spcPts val="3300"/>
              </a:lnSpc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sz="8800" dirty="0" smtClean="0">
                <a:latin typeface="Times New Roman" pitchFamily="18" charset="0"/>
                <a:cs typeface="Times New Roman" pitchFamily="18" charset="0"/>
              </a:rPr>
              <a:t>例如：馬如龍、阮經天、趙又廷</a:t>
            </a:r>
            <a:r>
              <a:rPr lang="en-US" altLang="zh-TW" sz="8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8800" dirty="0" smtClean="0">
                <a:latin typeface="Times New Roman" pitchFamily="18" charset="0"/>
                <a:cs typeface="Times New Roman" pitchFamily="18" charset="0"/>
              </a:rPr>
              <a:t>哪個比較陽剛呢？</a:t>
            </a:r>
            <a:r>
              <a:rPr lang="en-US" altLang="zh-TW" sz="8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-76200">
              <a:lnSpc>
                <a:spcPts val="3300"/>
              </a:lnSpc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sz="8800" dirty="0" smtClean="0">
                <a:latin typeface="Times New Roman" pitchFamily="18" charset="0"/>
                <a:cs typeface="Times New Roman" pitchFamily="18" charset="0"/>
              </a:rPr>
              <a:t>例如：桂侖美、林志玲、蔡依玲</a:t>
            </a:r>
            <a:r>
              <a:rPr lang="en-US" altLang="zh-TW" sz="8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8800" dirty="0" smtClean="0">
                <a:latin typeface="Times New Roman" pitchFamily="18" charset="0"/>
                <a:cs typeface="Times New Roman" pitchFamily="18" charset="0"/>
              </a:rPr>
              <a:t>哪個比較陰柔呢？</a:t>
            </a:r>
            <a:r>
              <a:rPr lang="en-US" altLang="zh-TW" sz="8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ts val="3300"/>
              </a:lnSpc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8800" dirty="0" smtClean="0">
                <a:latin typeface="Times New Roman" pitchFamily="18" charset="0"/>
                <a:cs typeface="Times New Roman" pitchFamily="18" charset="0"/>
              </a:rPr>
              <a:t>大家來排序組合，</a:t>
            </a:r>
            <a:r>
              <a:rPr lang="zh-TW" altLang="en-US" sz="8800" dirty="0" smtClean="0"/>
              <a:t>ㄋ一ˇ</a:t>
            </a:r>
            <a:r>
              <a:rPr lang="zh-TW" altLang="en-US" sz="8800" dirty="0" smtClean="0">
                <a:latin typeface="Times New Roman" pitchFamily="18" charset="0"/>
                <a:cs typeface="Times New Roman" pitchFamily="18" charset="0"/>
              </a:rPr>
              <a:t>的落點位置在哪裡呢？</a:t>
            </a:r>
            <a:endParaRPr lang="en-US" altLang="zh-TW" sz="8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8800" dirty="0" smtClean="0">
                <a:latin typeface="Times New Roman" pitchFamily="18" charset="0"/>
                <a:cs typeface="Times New Roman" pitchFamily="18" charset="0"/>
              </a:rPr>
              <a:t>這樣看來，每個人其實都是獨一無二的！</a:t>
            </a: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indent="19050">
              <a:lnSpc>
                <a:spcPts val="3500"/>
              </a:lnSpc>
              <a:spcBef>
                <a:spcPts val="1200"/>
              </a:spcBef>
              <a:buFont typeface="Arial" charset="0"/>
              <a:buNone/>
              <a:defRPr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708444"/>
              </p:ext>
            </p:extLst>
          </p:nvPr>
        </p:nvGraphicFramePr>
        <p:xfrm>
          <a:off x="827584" y="1412776"/>
          <a:ext cx="6769100" cy="18542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191668"/>
                <a:gridCol w="1595009"/>
                <a:gridCol w="1595009"/>
                <a:gridCol w="13874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我的特質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屬性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(1)</a:t>
                      </a:r>
                      <a:r>
                        <a:rPr lang="zh-TW" altLang="en-US" dirty="0" smtClean="0"/>
                        <a:t> 我生下來是</a:t>
                      </a:r>
                      <a:r>
                        <a:rPr lang="en-US" altLang="zh-TW" dirty="0" smtClean="0"/>
                        <a:t>…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   </a:t>
                      </a:r>
                      <a:r>
                        <a:rPr lang="zh-TW" altLang="en-US" dirty="0" smtClean="0"/>
                        <a:t> 公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光譜地帶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母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(2) </a:t>
                      </a:r>
                      <a:r>
                        <a:rPr lang="zh-TW" altLang="en-US" baseline="0" dirty="0" smtClean="0"/>
                        <a:t>我覺得我是</a:t>
                      </a:r>
                      <a:r>
                        <a:rPr lang="en-US" altLang="zh-TW" baseline="0" dirty="0" smtClean="0"/>
                        <a:t>…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男生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光譜地帶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女生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(3) </a:t>
                      </a:r>
                      <a:r>
                        <a:rPr lang="zh-TW" altLang="en-US" dirty="0" smtClean="0"/>
                        <a:t>我看起來像</a:t>
                      </a:r>
                      <a:r>
                        <a:rPr lang="en-US" altLang="zh-TW" dirty="0" smtClean="0"/>
                        <a:t>…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陽剛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光譜地帶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陰柔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(4) </a:t>
                      </a:r>
                      <a:r>
                        <a:rPr lang="zh-TW" altLang="en-US" dirty="0" smtClean="0"/>
                        <a:t>我喜歡的是</a:t>
                      </a:r>
                      <a:r>
                        <a:rPr lang="en-US" altLang="zh-TW" dirty="0" smtClean="0"/>
                        <a:t>…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女生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光譜地帶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男生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45" marR="9144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46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>
          <a:xfrm>
            <a:off x="539552" y="446919"/>
            <a:ext cx="8229600" cy="563563"/>
          </a:xfrm>
        </p:spPr>
        <p:txBody>
          <a:bodyPr>
            <a:no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再看一次想一想</a:t>
            </a:r>
          </a:p>
        </p:txBody>
      </p:sp>
      <p:sp>
        <p:nvSpPr>
          <p:cNvPr id="6147" name="內容版面配置區 2"/>
          <p:cNvSpPr>
            <a:spLocks noGrp="1"/>
          </p:cNvSpPr>
          <p:nvPr>
            <p:ph idx="1"/>
          </p:nvPr>
        </p:nvSpPr>
        <p:spPr>
          <a:xfrm>
            <a:off x="-108520" y="1052736"/>
            <a:ext cx="9144000" cy="5543550"/>
          </a:xfrm>
        </p:spPr>
        <p:txBody>
          <a:bodyPr/>
          <a:lstStyle/>
          <a:p>
            <a:pPr marL="514350" indent="-514350">
              <a:lnSpc>
                <a:spcPts val="3500"/>
              </a:lnSpc>
              <a:spcBef>
                <a:spcPts val="1200"/>
              </a:spcBef>
              <a:buFont typeface="Arial" charset="0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參考自：同志諮詢熱線</a:t>
            </a:r>
            <a:endParaRPr lang="en-US" altLang="zh-TW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ts val="3500"/>
              </a:lnSpc>
              <a:spcBef>
                <a:spcPts val="1200"/>
              </a:spcBef>
              <a:buFont typeface="Arial" charset="0"/>
              <a:buNone/>
              <a:defRPr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ts val="3500"/>
              </a:lnSpc>
              <a:spcBef>
                <a:spcPts val="1200"/>
              </a:spcBef>
              <a:buFont typeface="Arial" charset="0"/>
              <a:buNone/>
              <a:defRPr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ts val="3500"/>
              </a:lnSpc>
              <a:spcBef>
                <a:spcPts val="1200"/>
              </a:spcBef>
              <a:buFont typeface="Arial" charset="0"/>
              <a:buNone/>
              <a:defRPr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ts val="3500"/>
              </a:lnSpc>
              <a:spcBef>
                <a:spcPts val="1200"/>
              </a:spcBef>
              <a:buFont typeface="Arial" charset="0"/>
              <a:buNone/>
              <a:defRPr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ts val="3500"/>
              </a:lnSpc>
              <a:spcBef>
                <a:spcPts val="1200"/>
              </a:spcBef>
              <a:buFont typeface="Arial" charset="0"/>
              <a:buNone/>
              <a:defRPr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ts val="3500"/>
              </a:lnSpc>
              <a:spcBef>
                <a:spcPts val="1200"/>
              </a:spcBef>
              <a:buFont typeface="Arial" charset="0"/>
              <a:buNone/>
              <a:defRPr/>
            </a:pPr>
            <a:r>
              <a:rPr lang="en-US" altLang="zh-TW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514350" indent="-514350" algn="ctr">
              <a:lnSpc>
                <a:spcPts val="3500"/>
              </a:lnSpc>
              <a:spcBef>
                <a:spcPts val="1200"/>
              </a:spcBef>
              <a:buFont typeface="Arial" charset="0"/>
              <a:buNone/>
              <a:defRPr/>
            </a:pPr>
            <a:r>
              <a:rPr lang="en-US" altLang="zh-TW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zh-TW" altLang="en-US" sz="3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最重要的是看</a:t>
            </a:r>
            <a:r>
              <a:rPr lang="zh-TW" altLang="en-US" sz="3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見</a:t>
            </a:r>
            <a:r>
              <a:rPr lang="zh-TW" altLang="en-US" sz="3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多元性別，尊重差異！</a:t>
            </a:r>
            <a:endParaRPr lang="en-US" altLang="zh-TW" sz="3500" dirty="0" smtClean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514350" indent="-514350">
              <a:lnSpc>
                <a:spcPts val="3500"/>
              </a:lnSpc>
              <a:spcBef>
                <a:spcPts val="1200"/>
              </a:spcBef>
              <a:buFont typeface="Arial" charset="0"/>
              <a:buNone/>
              <a:defRPr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ts val="3500"/>
              </a:lnSpc>
              <a:spcBef>
                <a:spcPts val="1200"/>
              </a:spcBef>
              <a:buFont typeface="Arial" charset="0"/>
              <a:buAutoNum type="arabicPeriod" startAt="3"/>
              <a:defRPr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ts val="3500"/>
              </a:lnSpc>
              <a:spcBef>
                <a:spcPts val="1200"/>
              </a:spcBef>
              <a:buFont typeface="Arial" charset="0"/>
              <a:buAutoNum type="arabicPeriod" startAt="3"/>
              <a:defRPr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spcBef>
                <a:spcPts val="800"/>
              </a:spcBef>
              <a:buFont typeface="Wingdings" pitchFamily="2" charset="2"/>
              <a:buChar char="Ø"/>
              <a:defRPr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spcBef>
                <a:spcPts val="800"/>
              </a:spcBef>
              <a:buFont typeface="Wingdings" pitchFamily="2" charset="2"/>
              <a:buChar char="Ø"/>
              <a:defRPr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spcBef>
                <a:spcPts val="800"/>
              </a:spcBef>
              <a:buFont typeface="Wingdings" pitchFamily="2" charset="2"/>
              <a:buChar char="Ø"/>
              <a:defRPr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spcBef>
                <a:spcPts val="800"/>
              </a:spcBef>
              <a:buFont typeface="Wingdings" pitchFamily="2" charset="2"/>
              <a:buChar char="Ø"/>
              <a:defRPr/>
            </a:pPr>
            <a:endParaRPr lang="en-US" altLang="zh-TW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spcBef>
                <a:spcPts val="800"/>
              </a:spcBef>
              <a:buFont typeface="Wingdings" pitchFamily="2" charset="2"/>
              <a:buChar char="Ø"/>
              <a:defRPr/>
            </a:pPr>
            <a:endParaRPr lang="en-US" altLang="zh-TW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spcBef>
                <a:spcPts val="800"/>
              </a:spcBef>
              <a:buFont typeface="Wingdings" pitchFamily="2" charset="2"/>
              <a:buChar char="Ø"/>
              <a:defRPr/>
            </a:pPr>
            <a:endParaRPr lang="en-US" altLang="zh-TW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300"/>
              </a:lnSpc>
              <a:spcBef>
                <a:spcPts val="800"/>
              </a:spcBef>
              <a:buFont typeface="Wingdings" pitchFamily="2" charset="2"/>
              <a:buChar char="Ø"/>
              <a:defRPr/>
            </a:pPr>
            <a:endParaRPr lang="en-US" altLang="zh-TW" sz="2600" dirty="0" smtClean="0">
              <a:latin typeface="Times New Roman" pitchFamily="18" charset="0"/>
              <a:cs typeface="Times New Roman" pitchFamily="18" charset="0"/>
            </a:endParaRPr>
          </a:p>
          <a:p>
            <a:pPr indent="-76200">
              <a:lnSpc>
                <a:spcPts val="4000"/>
              </a:lnSpc>
              <a:spcBef>
                <a:spcPts val="800"/>
              </a:spcBef>
              <a:buFont typeface="Arial" charset="0"/>
              <a:buNone/>
              <a:defRPr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spcBef>
                <a:spcPts val="800"/>
              </a:spcBef>
              <a:buFont typeface="Wingdings" pitchFamily="2" charset="2"/>
              <a:buChar char="Ø"/>
              <a:defRPr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spcBef>
                <a:spcPts val="800"/>
              </a:spcBef>
              <a:buFont typeface="Wingdings" pitchFamily="2" charset="2"/>
              <a:buChar char="Ø"/>
              <a:defRPr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indent="19050">
              <a:lnSpc>
                <a:spcPts val="3500"/>
              </a:lnSpc>
              <a:spcBef>
                <a:spcPts val="1200"/>
              </a:spcBef>
              <a:buFont typeface="Arial" charset="0"/>
              <a:buNone/>
              <a:defRPr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599243"/>
              </p:ext>
            </p:extLst>
          </p:nvPr>
        </p:nvGraphicFramePr>
        <p:xfrm>
          <a:off x="971600" y="1700808"/>
          <a:ext cx="7200800" cy="29310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839545"/>
                <a:gridCol w="2368714"/>
                <a:gridCol w="776911"/>
                <a:gridCol w="1345204"/>
                <a:gridCol w="870426"/>
              </a:tblGrid>
              <a:tr h="37076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我的特質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類別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屬性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9941"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我生下來是</a:t>
                      </a:r>
                      <a:r>
                        <a:rPr lang="en-US" altLang="zh-TW" sz="1800" dirty="0" smtClean="0"/>
                        <a:t>…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生理性別</a:t>
                      </a:r>
                      <a:endParaRPr lang="en-US" altLang="zh-TW" sz="1800" dirty="0" smtClean="0"/>
                    </a:p>
                    <a:p>
                      <a:r>
                        <a:rPr lang="en-US" altLang="zh-TW" sz="1800" baseline="0" dirty="0" smtClean="0"/>
                        <a:t>  sex</a:t>
                      </a:r>
                      <a:endParaRPr lang="en-US" altLang="zh-TW" sz="18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 </a:t>
                      </a:r>
                      <a:r>
                        <a:rPr lang="zh-TW" altLang="en-US" sz="1800" dirty="0" smtClean="0"/>
                        <a:t>公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光譜地帶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 </a:t>
                      </a:r>
                      <a:r>
                        <a:rPr lang="zh-TW" altLang="en-US" sz="1800" dirty="0" smtClean="0"/>
                        <a:t>母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</a:tr>
              <a:tr h="639941"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我覺得我是</a:t>
                      </a:r>
                      <a:r>
                        <a:rPr lang="en-US" altLang="zh-TW" sz="1800" dirty="0" smtClean="0"/>
                        <a:t>…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性別認同</a:t>
                      </a:r>
                      <a:endParaRPr lang="en-US" altLang="zh-TW" sz="1800" dirty="0" smtClean="0"/>
                    </a:p>
                    <a:p>
                      <a:r>
                        <a:rPr lang="en-US" altLang="zh-TW" sz="1800" baseline="0" dirty="0" smtClean="0"/>
                        <a:t>  gender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男生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/>
                        <a:t>光譜地帶</a:t>
                      </a:r>
                    </a:p>
                    <a:p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 </a:t>
                      </a:r>
                      <a:r>
                        <a:rPr lang="zh-TW" altLang="en-US" sz="1800" dirty="0" smtClean="0"/>
                        <a:t>女生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</a:tr>
              <a:tr h="639941"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我看起來像</a:t>
                      </a:r>
                      <a:r>
                        <a:rPr lang="en-US" altLang="zh-TW" sz="1800" dirty="0" smtClean="0"/>
                        <a:t>…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性別氣質</a:t>
                      </a:r>
                      <a:endParaRPr lang="en-US" altLang="zh-TW" sz="1800" dirty="0" smtClean="0"/>
                    </a:p>
                    <a:p>
                      <a:r>
                        <a:rPr lang="en-US" altLang="zh-TW" sz="1800" dirty="0" smtClean="0"/>
                        <a:t>gender</a:t>
                      </a:r>
                      <a:r>
                        <a:rPr lang="en-US" altLang="zh-TW" sz="1800" baseline="0" dirty="0" smtClean="0"/>
                        <a:t> qualities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陽剛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/>
                        <a:t>光譜地帶</a:t>
                      </a:r>
                    </a:p>
                    <a:p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 </a:t>
                      </a:r>
                      <a:r>
                        <a:rPr lang="zh-TW" altLang="en-US" sz="1800" dirty="0" smtClean="0"/>
                        <a:t>陰柔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</a:tr>
              <a:tr h="639941"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我喜歡的是</a:t>
                      </a:r>
                      <a:r>
                        <a:rPr lang="en-US" altLang="zh-TW" sz="1800" dirty="0" smtClean="0"/>
                        <a:t>…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性傾向</a:t>
                      </a:r>
                      <a:endParaRPr lang="en-US" altLang="zh-TW" sz="1800" dirty="0" smtClean="0"/>
                    </a:p>
                    <a:p>
                      <a:r>
                        <a:rPr lang="en-US" altLang="zh-TW" sz="1800" dirty="0" smtClean="0"/>
                        <a:t>sex orientation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女生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/>
                        <a:t>光譜地帶</a:t>
                      </a:r>
                    </a:p>
                    <a:p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/>
                        <a:t> </a:t>
                      </a:r>
                      <a:r>
                        <a:rPr lang="zh-TW" altLang="en-US" sz="1800" dirty="0" smtClean="0"/>
                        <a:t>男生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10" marB="4571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92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066130"/>
          </a:xfrm>
        </p:spPr>
        <p:txBody>
          <a:bodyPr>
            <a:normAutofit/>
          </a:bodyPr>
          <a:lstStyle/>
          <a:p>
            <a:r>
              <a:rPr lang="zh-TW" altLang="en-US" sz="4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開始</a:t>
            </a:r>
            <a:r>
              <a:rPr lang="zh-TW" altLang="en-US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前聊一聊</a:t>
            </a:r>
            <a:endParaRPr lang="zh-TW" altLang="en-US" sz="4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2852936"/>
            <a:ext cx="8229600" cy="4209331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勵馨為何關心性別議題？</a:t>
            </a:r>
            <a:endParaRPr lang="en-US" altLang="zh-TW" sz="5500" b="1" dirty="0" smtClean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17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407987"/>
          </a:xfrm>
        </p:spPr>
        <p:txBody>
          <a:bodyPr>
            <a:no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動動腦、考考大家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980728"/>
            <a:ext cx="8280920" cy="51435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ts val="4500"/>
              </a:lnSpc>
              <a:buFont typeface="Wingdings" panose="05000000000000000000" pitchFamily="2" charset="2"/>
              <a:buChar char="ü"/>
            </a:pPr>
            <a:r>
              <a:rPr lang="zh-TW" altLang="zh-TW" sz="3000" dirty="0" smtClean="0"/>
              <a:t>生理結構上，女性有能力生出小孩</a:t>
            </a:r>
            <a:endParaRPr lang="en-US" altLang="zh-TW" sz="3000" dirty="0" smtClean="0"/>
          </a:p>
          <a:p>
            <a:pPr>
              <a:lnSpc>
                <a:spcPts val="4500"/>
              </a:lnSpc>
              <a:buFont typeface="Wingdings" panose="05000000000000000000" pitchFamily="2" charset="2"/>
              <a:buChar char="ü"/>
            </a:pPr>
            <a:r>
              <a:rPr lang="zh-TW" altLang="en-US" sz="3000" dirty="0" smtClean="0"/>
              <a:t>男大當婚，女大當嫁</a:t>
            </a:r>
            <a:endParaRPr lang="en-US" altLang="zh-TW" sz="3000" dirty="0" smtClean="0"/>
          </a:p>
          <a:p>
            <a:pPr>
              <a:lnSpc>
                <a:spcPts val="4500"/>
              </a:lnSpc>
              <a:buFont typeface="Wingdings" panose="05000000000000000000" pitchFamily="2" charset="2"/>
              <a:buChar char="ü"/>
            </a:pPr>
            <a:r>
              <a:rPr lang="zh-TW" altLang="zh-TW" sz="3000" dirty="0" smtClean="0"/>
              <a:t>男性有精子、女性有卵子</a:t>
            </a:r>
            <a:endParaRPr lang="en-US" altLang="zh-TW" sz="3000" dirty="0" smtClean="0"/>
          </a:p>
          <a:p>
            <a:pPr>
              <a:lnSpc>
                <a:spcPts val="4500"/>
              </a:lnSpc>
              <a:buFont typeface="Wingdings" panose="05000000000000000000" pitchFamily="2" charset="2"/>
              <a:buChar char="ü"/>
            </a:pPr>
            <a:r>
              <a:rPr lang="zh-TW" altLang="zh-TW" sz="3000" dirty="0" smtClean="0"/>
              <a:t>男性擅長於數理、女性擅長文史</a:t>
            </a:r>
            <a:endParaRPr lang="en-US" altLang="zh-TW" sz="3000" dirty="0" smtClean="0"/>
          </a:p>
          <a:p>
            <a:pPr>
              <a:lnSpc>
                <a:spcPts val="4500"/>
              </a:lnSpc>
              <a:buFont typeface="Wingdings" panose="05000000000000000000" pitchFamily="2" charset="2"/>
              <a:buChar char="ü"/>
            </a:pPr>
            <a:r>
              <a:rPr lang="zh-TW" altLang="zh-TW" sz="3000" dirty="0" smtClean="0"/>
              <a:t>男主外、女主內</a:t>
            </a:r>
            <a:endParaRPr lang="en-US" altLang="zh-TW" sz="3000" dirty="0" smtClean="0"/>
          </a:p>
          <a:p>
            <a:pPr>
              <a:lnSpc>
                <a:spcPts val="4500"/>
              </a:lnSpc>
              <a:buFont typeface="Wingdings" panose="05000000000000000000" pitchFamily="2" charset="2"/>
              <a:buChar char="ü"/>
            </a:pPr>
            <a:r>
              <a:rPr lang="zh-TW" altLang="zh-TW" sz="3000" dirty="0" smtClean="0"/>
              <a:t>全球平均來說，女性只賺取男性薪資的百分之七十五</a:t>
            </a:r>
            <a:endParaRPr lang="en-US" altLang="zh-TW" sz="3000" dirty="0" smtClean="0"/>
          </a:p>
          <a:p>
            <a:pPr>
              <a:lnSpc>
                <a:spcPts val="4500"/>
              </a:lnSpc>
              <a:buFont typeface="Wingdings" panose="05000000000000000000" pitchFamily="2" charset="2"/>
              <a:buChar char="ü"/>
            </a:pPr>
            <a:r>
              <a:rPr lang="zh-TW" altLang="zh-TW" sz="3000" dirty="0" smtClean="0"/>
              <a:t>男性有陰莖、女性有陰蒂</a:t>
            </a:r>
          </a:p>
          <a:p>
            <a:pPr>
              <a:buFont typeface="Wingdings" pitchFamily="2" charset="2"/>
              <a:buChar char="Ø"/>
            </a:pPr>
            <a:endParaRPr lang="en-US" altLang="zh-TW" dirty="0" smtClean="0"/>
          </a:p>
          <a:p>
            <a:pPr>
              <a:buFont typeface="Arial" charset="0"/>
              <a:buNone/>
            </a:pP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057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00063"/>
          </a:xfrm>
        </p:spPr>
        <p:txBody>
          <a:bodyPr>
            <a:noAutofit/>
          </a:bodyPr>
          <a:lstStyle/>
          <a:p>
            <a:r>
              <a:rPr lang="zh-TW" altLang="en-US" sz="5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打破性別迷思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635793"/>
              </p:ext>
            </p:extLst>
          </p:nvPr>
        </p:nvGraphicFramePr>
        <p:xfrm>
          <a:off x="755576" y="836712"/>
          <a:ext cx="8072437" cy="5308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43062"/>
                <a:gridCol w="6429375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性別刻板化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zh-TW" altLang="zh-TW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將男性或女性的某些特性歸類到所有男性和女性身上，而不管是否有個別差異。</a:t>
                      </a:r>
                      <a:endParaRPr lang="en-US" altLang="zh-TW" sz="22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zh-TW" altLang="zh-TW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例如：男生就是要勇敢、積極、理性；女性就是要溫柔、順從、感性…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性別偏見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266700" marR="0" indent="-26670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zh-TW" altLang="zh-TW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因為對某個人是男性或女性，所抱持的負面態度</a:t>
                      </a:r>
                      <a:endParaRPr lang="en-US" altLang="zh-TW" sz="22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266700" marR="0" indent="-26670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zh-TW" altLang="zh-TW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例如：男生不能當護士，女生不能開飛機、女生都喜歡讓男生請客、貪小便宜…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性別歧視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zh-TW" altLang="zh-TW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因為對方是男性或女性，而對他們採取</a:t>
                      </a:r>
                      <a:r>
                        <a:rPr lang="zh-TW" altLang="en-US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不正當、</a:t>
                      </a:r>
                      <a:r>
                        <a:rPr lang="zh-TW" altLang="zh-TW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負面、</a:t>
                      </a:r>
                      <a:r>
                        <a:rPr lang="zh-TW" altLang="en-US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有害</a:t>
                      </a:r>
                      <a:r>
                        <a:rPr lang="zh-TW" altLang="zh-TW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的行為。</a:t>
                      </a:r>
                      <a:endParaRPr lang="en-US" altLang="zh-TW" sz="22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例如：</a:t>
                      </a:r>
                      <a:r>
                        <a:rPr lang="zh-TW" altLang="zh-TW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娘娘腔的男</a:t>
                      </a:r>
                      <a:r>
                        <a:rPr lang="zh-TW" altLang="en-US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生</a:t>
                      </a:r>
                      <a:r>
                        <a:rPr lang="zh-TW" altLang="zh-TW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真是令人討厭、女生根本沒有能力當</a:t>
                      </a:r>
                      <a:r>
                        <a:rPr lang="zh-TW" altLang="en-US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機</a:t>
                      </a:r>
                      <a:r>
                        <a:rPr lang="zh-TW" altLang="zh-TW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長</a:t>
                      </a:r>
                      <a:r>
                        <a:rPr lang="zh-TW" altLang="en-US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、懷孕的女性必須離職</a:t>
                      </a:r>
                      <a:r>
                        <a:rPr lang="en-US" altLang="zh-TW" sz="2200" dirty="0" smtClean="0">
                          <a:latin typeface="標楷體" pitchFamily="65" charset="-120"/>
                          <a:ea typeface="標楷體" pitchFamily="65" charset="-120"/>
                        </a:rPr>
                        <a:t>…</a:t>
                      </a: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zh-TW" altLang="en-US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性別盲</a:t>
                      </a:r>
                      <a:endParaRPr lang="zh-TW" altLang="en-US" sz="2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  <a:buFont typeface="Wingdings" pitchFamily="2" charset="2"/>
                        <a:buChar char="l"/>
                      </a:pPr>
                      <a:r>
                        <a:rPr lang="zh-TW" altLang="en-US" sz="2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看不見眼前存在的性別議題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74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17575"/>
          </a:xfrm>
        </p:spPr>
        <p:txBody>
          <a:bodyPr>
            <a:normAutofit/>
          </a:bodyPr>
          <a:lstStyle/>
          <a:p>
            <a:r>
              <a:rPr lang="zh-TW" altLang="en-US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最後</a:t>
            </a:r>
            <a:r>
              <a:rPr lang="en-US" altLang="zh-TW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..</a:t>
            </a:r>
            <a:r>
              <a:rPr lang="zh-TW" altLang="en-US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發展剛柔並濟的性別角色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484784"/>
            <a:ext cx="8143875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TW" sz="2600" dirty="0" err="1" smtClean="0">
                <a:latin typeface="Times New Roman" pitchFamily="18" charset="0"/>
              </a:rPr>
              <a:t>Bem</a:t>
            </a:r>
            <a:r>
              <a:rPr lang="zh-TW" altLang="en-US" sz="2600" dirty="0" smtClean="0">
                <a:latin typeface="Times New Roman" pitchFamily="18" charset="0"/>
              </a:rPr>
              <a:t>的「雙性化」概念</a:t>
            </a:r>
            <a:r>
              <a:rPr lang="en-US" altLang="zh-TW" sz="2600" dirty="0" smtClean="0">
                <a:latin typeface="Times New Roman" pitchFamily="18" charset="0"/>
              </a:rPr>
              <a:t>:</a:t>
            </a:r>
          </a:p>
          <a:p>
            <a:pPr eaLnBrk="1" hangingPunct="1">
              <a:lnSpc>
                <a:spcPts val="4500"/>
              </a:lnSpc>
              <a:spcBef>
                <a:spcPct val="0"/>
              </a:spcBef>
            </a:pPr>
            <a:r>
              <a:rPr lang="zh-TW" altLang="en-US" sz="2600" dirty="0" smtClean="0">
                <a:latin typeface="Times New Roman" pitchFamily="18" charset="0"/>
              </a:rPr>
              <a:t>每個人皆具備男、女兩種特質，應當根據情境，</a:t>
            </a:r>
            <a:r>
              <a:rPr lang="zh-TW" altLang="en-US" sz="2600" u="sng" dirty="0" smtClean="0">
                <a:solidFill>
                  <a:srgbClr val="0000FF"/>
                </a:solidFill>
                <a:latin typeface="Times New Roman" pitchFamily="18" charset="0"/>
              </a:rPr>
              <a:t>有彈性</a:t>
            </a:r>
            <a:r>
              <a:rPr lang="zh-TW" altLang="en-US" sz="2600" dirty="0" smtClean="0">
                <a:latin typeface="Times New Roman" pitchFamily="18" charset="0"/>
              </a:rPr>
              <a:t>的展現出不同的人格特質，每個人都能堅持、獨立，同時也溫柔、敏感，雙性化的人們係視情況的合宜性而決定其行為，卻非考慮此行為是否符合自我角色的定義。</a:t>
            </a:r>
            <a:endParaRPr lang="en-US" altLang="zh-TW" sz="2600" dirty="0" smtClean="0">
              <a:latin typeface="Times New Roman" pitchFamily="18" charset="0"/>
            </a:endParaRPr>
          </a:p>
          <a:p>
            <a:pPr algn="ctr" eaLnBrk="1" hangingPunct="1">
              <a:lnSpc>
                <a:spcPts val="4500"/>
              </a:lnSpc>
              <a:spcBef>
                <a:spcPct val="0"/>
              </a:spcBef>
              <a:buFont typeface="Arial" charset="0"/>
              <a:buNone/>
            </a:pPr>
            <a:r>
              <a:rPr lang="zh-TW" altLang="en-US" sz="4500" dirty="0" smtClean="0">
                <a:solidFill>
                  <a:srgbClr val="CC0066"/>
                </a:solidFill>
                <a:latin typeface="Times New Roman" pitchFamily="18" charset="0"/>
              </a:rPr>
              <a:t>人 </a:t>
            </a:r>
            <a:r>
              <a:rPr lang="en-US" altLang="zh-TW" sz="4500" dirty="0" smtClean="0">
                <a:solidFill>
                  <a:srgbClr val="CC0066"/>
                </a:solidFill>
                <a:latin typeface="Times New Roman" pitchFamily="18" charset="0"/>
              </a:rPr>
              <a:t>&amp;</a:t>
            </a:r>
            <a:r>
              <a:rPr lang="zh-TW" altLang="en-US" sz="4500" dirty="0" smtClean="0">
                <a:solidFill>
                  <a:srgbClr val="CC0066"/>
                </a:solidFill>
                <a:latin typeface="Times New Roman" pitchFamily="18" charset="0"/>
              </a:rPr>
              <a:t> 男人 </a:t>
            </a:r>
            <a:r>
              <a:rPr lang="en-US" altLang="zh-TW" sz="4500" dirty="0" smtClean="0">
                <a:solidFill>
                  <a:srgbClr val="CC0066"/>
                </a:solidFill>
                <a:latin typeface="Times New Roman" pitchFamily="18" charset="0"/>
              </a:rPr>
              <a:t>&amp;</a:t>
            </a:r>
            <a:r>
              <a:rPr lang="zh-TW" altLang="en-US" sz="4500" dirty="0" smtClean="0">
                <a:solidFill>
                  <a:srgbClr val="CC0066"/>
                </a:solidFill>
                <a:latin typeface="Times New Roman" pitchFamily="18" charset="0"/>
              </a:rPr>
              <a:t> 女人</a:t>
            </a:r>
            <a:endParaRPr lang="en-US" altLang="zh-TW" sz="4500" dirty="0" smtClean="0">
              <a:solidFill>
                <a:srgbClr val="CC0066"/>
              </a:solidFill>
              <a:latin typeface="Times New Roman" pitchFamily="18" charset="0"/>
            </a:endParaRPr>
          </a:p>
          <a:p>
            <a:pPr eaLnBrk="1" hangingPunct="1">
              <a:lnSpc>
                <a:spcPts val="4500"/>
              </a:lnSpc>
              <a:spcBef>
                <a:spcPct val="0"/>
              </a:spcBef>
            </a:pPr>
            <a:endParaRPr lang="zh-TW" altLang="en-US" sz="2800" dirty="0" smtClean="0"/>
          </a:p>
          <a:p>
            <a:pPr>
              <a:buFont typeface="Arial" charset="0"/>
              <a:buNone/>
            </a:pP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559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8652" y="98072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想一想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892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3000" dirty="0" smtClean="0"/>
              <a:t>談到校園中的性別平等，你會想到甚麼？</a:t>
            </a: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64511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性別平等教育法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24061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/>
              <a:t>台灣的性別平等教育工作之推動</a:t>
            </a:r>
            <a:r>
              <a:rPr lang="zh-TW" altLang="en-US" sz="2400" dirty="0" smtClean="0"/>
              <a:t>，從</a:t>
            </a:r>
            <a:r>
              <a:rPr lang="en-US" altLang="zh-TW" sz="2400" dirty="0"/>
              <a:t>1997</a:t>
            </a:r>
            <a:r>
              <a:rPr lang="zh-TW" altLang="en-US" sz="2400" dirty="0"/>
              <a:t>年</a:t>
            </a:r>
            <a:r>
              <a:rPr lang="zh-TW" altLang="en-US" sz="2400" dirty="0" smtClean="0"/>
              <a:t>教育部</a:t>
            </a:r>
            <a:r>
              <a:rPr lang="zh-TW" altLang="en-US" sz="2400" dirty="0"/>
              <a:t>成立「兩性平等教育委員會」算起，到</a:t>
            </a:r>
            <a:r>
              <a:rPr lang="en-US" altLang="zh-TW" sz="2400" dirty="0"/>
              <a:t>2004 </a:t>
            </a:r>
            <a:r>
              <a:rPr lang="zh-TW" altLang="en-US" sz="2400" dirty="0"/>
              <a:t>年「性別平等教育法」的施行，更將性別平等教 育推至法治化的</a:t>
            </a:r>
            <a:r>
              <a:rPr lang="zh-TW" altLang="en-US" sz="2400" dirty="0" smtClean="0"/>
              <a:t>階段</a:t>
            </a:r>
            <a:endParaRPr lang="en-US" altLang="zh-TW" sz="2400" dirty="0"/>
          </a:p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 </a:t>
            </a:r>
            <a:r>
              <a:rPr lang="zh-TW" altLang="en-US" sz="2400" dirty="0"/>
              <a:t>配合教育部訓委會「友善校園總體營造計畫」之 進行，性別平等教育似乎已經進入學校教育工作 之正軌，一切好像也按部就班的在進行。 </a:t>
            </a:r>
            <a:endParaRPr lang="en-US" altLang="zh-TW" sz="2400" dirty="0" smtClean="0"/>
          </a:p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 但整體而言</a:t>
            </a:r>
            <a:r>
              <a:rPr lang="zh-TW" altLang="en-US" sz="2400" dirty="0"/>
              <a:t>，大家印象當中的「性別平等</a:t>
            </a:r>
            <a:r>
              <a:rPr lang="zh-TW" altLang="en-US" sz="2400" dirty="0" smtClean="0"/>
              <a:t>教育</a:t>
            </a:r>
            <a:r>
              <a:rPr lang="zh-TW" altLang="en-US" sz="2400" dirty="0"/>
              <a:t>」，似乎仍脫離不了「性騷擾或性侵害案件」 之處理，忽略了「性別平等教育法」其實也</a:t>
            </a:r>
            <a:r>
              <a:rPr lang="zh-TW" altLang="en-US" sz="2400" dirty="0" smtClean="0"/>
              <a:t>包含了</a:t>
            </a:r>
            <a:r>
              <a:rPr lang="zh-TW" altLang="en-US" sz="2400" b="1" u="sng" dirty="0">
                <a:solidFill>
                  <a:srgbClr val="CC3399"/>
                </a:solidFill>
              </a:rPr>
              <a:t>積極面向的教育推動工作 </a:t>
            </a:r>
            <a:r>
              <a:rPr lang="zh-TW" altLang="en-US" sz="2400" b="1" dirty="0">
                <a:solidFill>
                  <a:srgbClr val="CC3399"/>
                </a:solidFill>
              </a:rPr>
              <a:t>。</a:t>
            </a:r>
          </a:p>
        </p:txBody>
      </p:sp>
      <p:sp>
        <p:nvSpPr>
          <p:cNvPr id="5" name="矩形 4"/>
          <p:cNvSpPr/>
          <p:nvPr/>
        </p:nvSpPr>
        <p:spPr>
          <a:xfrm>
            <a:off x="4716016" y="5753380"/>
            <a:ext cx="40703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defRPr/>
            </a:pPr>
            <a:r>
              <a:rPr lang="zh-TW" altLang="en-US" sz="1400" dirty="0"/>
              <a:t>參考</a:t>
            </a:r>
            <a:r>
              <a:rPr lang="zh-TW" altLang="en-US" sz="1400" dirty="0" smtClean="0"/>
              <a:t>資料：游美惠</a:t>
            </a:r>
            <a:r>
              <a:rPr lang="en-US" altLang="zh-TW" sz="1400" dirty="0" smtClean="0"/>
              <a:t>(2020)</a:t>
            </a:r>
            <a:r>
              <a:rPr lang="zh-TW" altLang="en-US" sz="1400" dirty="0" smtClean="0"/>
              <a:t>。校園</a:t>
            </a:r>
            <a:r>
              <a:rPr lang="zh-TW" altLang="en-US" sz="1400" dirty="0"/>
              <a:t>中的性別平等</a:t>
            </a:r>
            <a:r>
              <a:rPr lang="zh-TW" altLang="en-US" sz="1400" dirty="0" smtClean="0"/>
              <a:t>教育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20075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性別平等教育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</a:t>
            </a:r>
            <a:r>
              <a:rPr lang="en-US" altLang="zh-TW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第一條</a:t>
            </a:r>
            <a:endParaRPr lang="zh-TW" altLang="en-US" sz="45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2564904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zh-TW" altLang="en-US" dirty="0" smtClean="0"/>
              <a:t>為</a:t>
            </a:r>
            <a:r>
              <a:rPr lang="zh-TW" altLang="en-US" dirty="0"/>
              <a:t>促進性別地位之</a:t>
            </a:r>
            <a:r>
              <a:rPr lang="zh-TW" altLang="en-US" u="sng" dirty="0"/>
              <a:t>實質平等</a:t>
            </a:r>
            <a:r>
              <a:rPr lang="zh-TW" altLang="en-US" dirty="0"/>
              <a:t>，</a:t>
            </a:r>
            <a:r>
              <a:rPr lang="zh-TW" altLang="en-US" u="sng" dirty="0"/>
              <a:t>消除性別歧視</a:t>
            </a:r>
            <a:r>
              <a:rPr lang="zh-TW" altLang="en-US" dirty="0"/>
              <a:t>，維護人格尊嚴，厚植並</a:t>
            </a:r>
            <a:r>
              <a:rPr lang="zh-TW" altLang="en-US" dirty="0" smtClean="0"/>
              <a:t>建立性別</a:t>
            </a:r>
            <a:r>
              <a:rPr lang="zh-TW" altLang="en-US" dirty="0"/>
              <a:t>平等之教育資源與環境，特制定本法。</a:t>
            </a:r>
          </a:p>
        </p:txBody>
      </p:sp>
    </p:spTree>
    <p:extLst>
      <p:ext uri="{BB962C8B-B14F-4D97-AF65-F5344CB8AC3E}">
        <p14:creationId xmlns:p14="http://schemas.microsoft.com/office/powerpoint/2010/main" val="360980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性別平等教育</a:t>
            </a:r>
            <a:r>
              <a:rPr lang="zh-TW" altLang="en-US" sz="5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</a:t>
            </a:r>
            <a:r>
              <a:rPr lang="en-US" altLang="zh-TW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第二條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6660" y="1124744"/>
            <a:ext cx="8817340" cy="5107706"/>
          </a:xfrm>
        </p:spPr>
        <p:txBody>
          <a:bodyPr>
            <a:noAutofit/>
          </a:bodyPr>
          <a:lstStyle/>
          <a:p>
            <a:pPr>
              <a:lnSpc>
                <a:spcPts val="25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sz="1800" dirty="0" smtClean="0"/>
              <a:t>本</a:t>
            </a:r>
            <a:r>
              <a:rPr lang="zh-TW" altLang="en-US" sz="1800" dirty="0"/>
              <a:t>法用詞定義如下</a:t>
            </a:r>
            <a:r>
              <a:rPr lang="zh-TW" altLang="en-US" sz="1800" dirty="0" smtClean="0"/>
              <a:t>：</a:t>
            </a:r>
            <a:endParaRPr lang="en-US" altLang="zh-TW" sz="1800" dirty="0" smtClean="0"/>
          </a:p>
          <a:p>
            <a:pPr marL="0" indent="0">
              <a:lnSpc>
                <a:spcPts val="2500"/>
              </a:lnSpc>
              <a:spcBef>
                <a:spcPts val="0"/>
              </a:spcBef>
              <a:buNone/>
            </a:pPr>
            <a:r>
              <a:rPr lang="zh-TW" altLang="en-US" sz="1800" dirty="0"/>
              <a:t> </a:t>
            </a:r>
            <a:r>
              <a:rPr lang="zh-TW" altLang="en-US" sz="1800" dirty="0" smtClean="0"/>
              <a:t>   一</a:t>
            </a:r>
            <a:r>
              <a:rPr lang="zh-TW" altLang="en-US" sz="1800" dirty="0"/>
              <a:t>、性別平等教育：指以教育方式教導尊重多元性別差異，</a:t>
            </a:r>
            <a:r>
              <a:rPr lang="zh-TW" altLang="en-US" sz="1800" dirty="0" smtClean="0"/>
              <a:t>消除 性別歧視，促進性</a:t>
            </a:r>
            <a:endParaRPr lang="en-US" altLang="zh-TW" sz="1800" dirty="0" smtClean="0"/>
          </a:p>
          <a:p>
            <a:pPr marL="0" indent="0">
              <a:lnSpc>
                <a:spcPts val="2500"/>
              </a:lnSpc>
              <a:spcBef>
                <a:spcPts val="0"/>
              </a:spcBef>
              <a:buNone/>
            </a:pPr>
            <a:r>
              <a:rPr lang="en-US" altLang="zh-TW" sz="1800" dirty="0"/>
              <a:t> </a:t>
            </a:r>
            <a:r>
              <a:rPr lang="en-US" altLang="zh-TW" sz="1800" dirty="0" smtClean="0"/>
              <a:t>           </a:t>
            </a:r>
            <a:r>
              <a:rPr lang="zh-TW" altLang="en-US" sz="1800" dirty="0" smtClean="0"/>
              <a:t>別</a:t>
            </a:r>
            <a:r>
              <a:rPr lang="zh-TW" altLang="en-US" sz="1800" dirty="0"/>
              <a:t>地位之實質平等。</a:t>
            </a:r>
            <a:br>
              <a:rPr lang="zh-TW" altLang="en-US" sz="1800" dirty="0"/>
            </a:br>
            <a:r>
              <a:rPr lang="zh-TW" altLang="en-US" sz="1800" dirty="0" smtClean="0"/>
              <a:t>    二</a:t>
            </a:r>
            <a:r>
              <a:rPr lang="zh-TW" altLang="en-US" sz="1800" dirty="0"/>
              <a:t>、學校：指公私立各級學校。</a:t>
            </a:r>
            <a:br>
              <a:rPr lang="zh-TW" altLang="en-US" sz="1800" dirty="0"/>
            </a:br>
            <a:r>
              <a:rPr lang="zh-TW" altLang="en-US" sz="1800" dirty="0" smtClean="0"/>
              <a:t>    三</a:t>
            </a:r>
            <a:r>
              <a:rPr lang="zh-TW" altLang="en-US" sz="1800" dirty="0"/>
              <a:t>、性侵害：指性侵害犯罪防治法所稱性侵害犯罪之行為。</a:t>
            </a:r>
            <a:br>
              <a:rPr lang="zh-TW" altLang="en-US" sz="1800" dirty="0"/>
            </a:br>
            <a:r>
              <a:rPr lang="zh-TW" altLang="en-US" sz="1800" dirty="0" smtClean="0"/>
              <a:t>    四</a:t>
            </a:r>
            <a:r>
              <a:rPr lang="zh-TW" altLang="en-US" sz="1800" dirty="0"/>
              <a:t>、性騷擾：指符合下列情形之一，且未達性侵害之程度者：</a:t>
            </a:r>
            <a:br>
              <a:rPr lang="zh-TW" altLang="en-US" sz="1800" dirty="0"/>
            </a:br>
            <a:r>
              <a:rPr lang="zh-TW" altLang="en-US" sz="1800" dirty="0"/>
              <a:t> </a:t>
            </a:r>
            <a:r>
              <a:rPr lang="zh-TW" altLang="en-US" sz="1800" dirty="0" smtClean="0"/>
              <a:t>        </a:t>
            </a:r>
            <a:r>
              <a:rPr lang="en-US" altLang="zh-TW" sz="1800" dirty="0" smtClean="0"/>
              <a:t>(</a:t>
            </a:r>
            <a:r>
              <a:rPr lang="zh-TW" altLang="en-US" sz="1800" dirty="0" smtClean="0"/>
              <a:t>一</a:t>
            </a:r>
            <a:r>
              <a:rPr lang="en-US" altLang="zh-TW" sz="1800" dirty="0" smtClean="0"/>
              <a:t>)</a:t>
            </a:r>
            <a:r>
              <a:rPr lang="zh-TW" altLang="en-US" sz="1800" dirty="0" smtClean="0"/>
              <a:t>以</a:t>
            </a:r>
            <a:r>
              <a:rPr lang="zh-TW" altLang="en-US" sz="1800" dirty="0"/>
              <a:t>明示或暗示之方式，從事不受歡迎且具有性意味或</a:t>
            </a:r>
            <a:r>
              <a:rPr lang="zh-TW" altLang="en-US" sz="1800" dirty="0" smtClean="0"/>
              <a:t>性別歧視之言詞</a:t>
            </a:r>
            <a:r>
              <a:rPr lang="zh-TW" altLang="en-US" sz="1800" dirty="0"/>
              <a:t>或行為</a:t>
            </a:r>
            <a:r>
              <a:rPr lang="zh-TW" altLang="en-US" sz="1800" dirty="0" smtClean="0"/>
              <a:t>，</a:t>
            </a:r>
            <a:endParaRPr lang="en-US" altLang="zh-TW" sz="1800" dirty="0" smtClean="0"/>
          </a:p>
          <a:p>
            <a:pPr marL="0" indent="0">
              <a:lnSpc>
                <a:spcPts val="2500"/>
              </a:lnSpc>
              <a:spcBef>
                <a:spcPts val="0"/>
              </a:spcBef>
              <a:buNone/>
            </a:pPr>
            <a:r>
              <a:rPr lang="en-US" altLang="zh-TW" sz="1800" dirty="0"/>
              <a:t> </a:t>
            </a:r>
            <a:r>
              <a:rPr lang="en-US" altLang="zh-TW" sz="1800" dirty="0" smtClean="0"/>
              <a:t>               </a:t>
            </a:r>
            <a:r>
              <a:rPr lang="zh-TW" altLang="en-US" sz="1800" dirty="0" smtClean="0"/>
              <a:t>致</a:t>
            </a:r>
            <a:r>
              <a:rPr lang="zh-TW" altLang="en-US" sz="1800" dirty="0"/>
              <a:t>影響他人之人格尊嚴、學習</a:t>
            </a:r>
            <a:r>
              <a:rPr lang="zh-TW" altLang="en-US" sz="1800" dirty="0" smtClean="0"/>
              <a:t>、 或工作之機會或表現者。</a:t>
            </a:r>
            <a:endParaRPr lang="en-US" altLang="zh-TW" sz="1800" dirty="0" smtClean="0"/>
          </a:p>
          <a:p>
            <a:pPr marL="0" indent="0">
              <a:lnSpc>
                <a:spcPts val="2500"/>
              </a:lnSpc>
              <a:spcBef>
                <a:spcPts val="0"/>
              </a:spcBef>
              <a:buNone/>
            </a:pPr>
            <a:r>
              <a:rPr lang="zh-TW" altLang="en-US" sz="1800" dirty="0" smtClean="0"/>
              <a:t>         </a:t>
            </a:r>
            <a:r>
              <a:rPr lang="en-US" altLang="zh-TW" sz="1800" dirty="0" smtClean="0"/>
              <a:t>(</a:t>
            </a:r>
            <a:r>
              <a:rPr lang="zh-TW" altLang="en-US" sz="1800" dirty="0" smtClean="0"/>
              <a:t>二</a:t>
            </a:r>
            <a:r>
              <a:rPr lang="en-US" altLang="zh-TW" sz="1800" dirty="0" smtClean="0"/>
              <a:t>)</a:t>
            </a:r>
            <a:r>
              <a:rPr lang="zh-TW" altLang="en-US" sz="1800" dirty="0" smtClean="0"/>
              <a:t>以</a:t>
            </a:r>
            <a:r>
              <a:rPr lang="zh-TW" altLang="en-US" sz="1800" dirty="0"/>
              <a:t>性或性別有關之行為，作為自己或他人獲得、喪失</a:t>
            </a:r>
            <a:r>
              <a:rPr lang="zh-TW" altLang="en-US" sz="1800" dirty="0" smtClean="0"/>
              <a:t>或減損</a:t>
            </a:r>
            <a:r>
              <a:rPr lang="zh-TW" altLang="en-US" sz="1800" dirty="0"/>
              <a:t>其</a:t>
            </a:r>
            <a:r>
              <a:rPr lang="zh-TW" altLang="en-US" sz="1800" dirty="0" smtClean="0"/>
              <a:t>學習或工作有關</a:t>
            </a:r>
            <a:endParaRPr lang="en-US" altLang="zh-TW" sz="1800" dirty="0" smtClean="0"/>
          </a:p>
          <a:p>
            <a:pPr marL="0" indent="0">
              <a:lnSpc>
                <a:spcPts val="2500"/>
              </a:lnSpc>
              <a:spcBef>
                <a:spcPts val="0"/>
              </a:spcBef>
              <a:buNone/>
            </a:pPr>
            <a:r>
              <a:rPr lang="en-US" altLang="zh-TW" sz="1800" dirty="0"/>
              <a:t> </a:t>
            </a:r>
            <a:r>
              <a:rPr lang="en-US" altLang="zh-TW" sz="1800" dirty="0" smtClean="0"/>
              <a:t>               </a:t>
            </a:r>
            <a:r>
              <a:rPr lang="zh-TW" altLang="en-US" sz="1800" dirty="0" smtClean="0"/>
              <a:t>權益</a:t>
            </a:r>
            <a:r>
              <a:rPr lang="zh-TW" altLang="en-US" sz="1800" dirty="0"/>
              <a:t>之條件者。</a:t>
            </a:r>
            <a:br>
              <a:rPr lang="zh-TW" altLang="en-US" sz="1800" dirty="0"/>
            </a:br>
            <a:r>
              <a:rPr lang="zh-TW" altLang="en-US" sz="1800" dirty="0" smtClean="0"/>
              <a:t>   五</a:t>
            </a:r>
            <a:r>
              <a:rPr lang="zh-TW" altLang="en-US" sz="1800" dirty="0"/>
              <a:t>、性霸凌：指透過語言、肢體或其他暴力，對於他人之性別特徵</a:t>
            </a:r>
            <a:r>
              <a:rPr lang="zh-TW" altLang="en-US" sz="1800" dirty="0" smtClean="0"/>
              <a:t>、 性別特質</a:t>
            </a:r>
            <a:r>
              <a:rPr lang="zh-TW" altLang="en-US" sz="1800" dirty="0"/>
              <a:t>、</a:t>
            </a:r>
            <a:r>
              <a:rPr lang="zh-TW" altLang="en-US" sz="1800" dirty="0" smtClean="0"/>
              <a:t>性</a:t>
            </a:r>
            <a:endParaRPr lang="en-US" altLang="zh-TW" sz="1800" dirty="0" smtClean="0"/>
          </a:p>
          <a:p>
            <a:pPr marL="0" indent="0">
              <a:lnSpc>
                <a:spcPts val="2500"/>
              </a:lnSpc>
              <a:spcBef>
                <a:spcPts val="0"/>
              </a:spcBef>
              <a:buNone/>
            </a:pPr>
            <a:r>
              <a:rPr lang="en-US" altLang="zh-TW" sz="1800" dirty="0"/>
              <a:t> </a:t>
            </a:r>
            <a:r>
              <a:rPr lang="en-US" altLang="zh-TW" sz="1800" dirty="0" smtClean="0"/>
              <a:t>           </a:t>
            </a:r>
            <a:r>
              <a:rPr lang="zh-TW" altLang="en-US" sz="1800" dirty="0" smtClean="0"/>
              <a:t>傾向</a:t>
            </a:r>
            <a:r>
              <a:rPr lang="zh-TW" altLang="en-US" sz="1800" dirty="0"/>
              <a:t>或性別認同進行貶抑、攻擊或威脅之行為</a:t>
            </a:r>
            <a:r>
              <a:rPr lang="zh-TW" altLang="en-US" sz="1800" dirty="0" smtClean="0"/>
              <a:t>且非</a:t>
            </a:r>
            <a:r>
              <a:rPr lang="zh-TW" altLang="en-US" sz="1800" dirty="0"/>
              <a:t>屬性</a:t>
            </a:r>
            <a:r>
              <a:rPr lang="zh-TW" altLang="en-US" sz="1800" dirty="0" smtClean="0"/>
              <a:t>騷擾者</a:t>
            </a:r>
            <a:r>
              <a:rPr lang="zh-TW" altLang="en-US" sz="1800" dirty="0"/>
              <a:t>。</a:t>
            </a:r>
            <a:br>
              <a:rPr lang="zh-TW" altLang="en-US" sz="1800" dirty="0"/>
            </a:br>
            <a:r>
              <a:rPr lang="zh-TW" altLang="en-US" sz="1800" dirty="0" smtClean="0"/>
              <a:t>   六</a:t>
            </a:r>
            <a:r>
              <a:rPr lang="zh-TW" altLang="en-US" sz="1800" dirty="0"/>
              <a:t>、性別認同：指個人對自我歸屬性別的自我認知與接受。</a:t>
            </a:r>
            <a:br>
              <a:rPr lang="zh-TW" altLang="en-US" sz="1800" dirty="0"/>
            </a:br>
            <a:r>
              <a:rPr lang="zh-TW" altLang="en-US" sz="1800" dirty="0" smtClean="0"/>
              <a:t>   七</a:t>
            </a:r>
            <a:r>
              <a:rPr lang="zh-TW" altLang="en-US" sz="1800" dirty="0"/>
              <a:t>、校園性侵害、性騷擾或性霸凌事件：指性侵害、性騷擾或性霸凌</a:t>
            </a:r>
            <a:r>
              <a:rPr lang="zh-TW" altLang="en-US" sz="1800" dirty="0" smtClean="0"/>
              <a:t>事件之一</a:t>
            </a:r>
            <a:r>
              <a:rPr lang="zh-TW" altLang="en-US" sz="1800" dirty="0"/>
              <a:t>方為</a:t>
            </a:r>
            <a:r>
              <a:rPr lang="zh-TW" altLang="en-US" sz="1800" dirty="0" smtClean="0"/>
              <a:t>學</a:t>
            </a:r>
            <a:endParaRPr lang="en-US" altLang="zh-TW" sz="1800" dirty="0" smtClean="0"/>
          </a:p>
          <a:p>
            <a:pPr marL="0" indent="0">
              <a:lnSpc>
                <a:spcPts val="2500"/>
              </a:lnSpc>
              <a:spcBef>
                <a:spcPts val="0"/>
              </a:spcBef>
              <a:buNone/>
            </a:pPr>
            <a:r>
              <a:rPr lang="en-US" altLang="zh-TW" sz="1800" dirty="0"/>
              <a:t> </a:t>
            </a:r>
            <a:r>
              <a:rPr lang="en-US" altLang="zh-TW" sz="1800" dirty="0" smtClean="0"/>
              <a:t>           </a:t>
            </a:r>
            <a:r>
              <a:rPr lang="zh-TW" altLang="en-US" sz="1800" dirty="0" smtClean="0"/>
              <a:t>校</a:t>
            </a:r>
            <a:r>
              <a:rPr lang="zh-TW" altLang="en-US" sz="1800" dirty="0"/>
              <a:t>校長、教師、職員、工友或學生，他方為學生者。</a:t>
            </a:r>
          </a:p>
        </p:txBody>
      </p:sp>
    </p:spTree>
    <p:extLst>
      <p:ext uri="{BB962C8B-B14F-4D97-AF65-F5344CB8AC3E}">
        <p14:creationId xmlns:p14="http://schemas.microsoft.com/office/powerpoint/2010/main" val="273519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0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性別平等教育</a:t>
            </a:r>
            <a:r>
              <a:rPr lang="zh-TW" altLang="en-US" sz="5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</a:t>
            </a:r>
            <a:r>
              <a:rPr lang="en-US" altLang="zh-TW" sz="5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第六條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242442"/>
            <a:ext cx="8424936" cy="4315618"/>
          </a:xfrm>
        </p:spPr>
        <p:txBody>
          <a:bodyPr>
            <a:normAutofit/>
          </a:bodyPr>
          <a:lstStyle/>
          <a:p>
            <a:pPr>
              <a:lnSpc>
                <a:spcPts val="28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sz="2000" dirty="0" smtClean="0"/>
              <a:t>學校應設性別平等教育委員會，其任務如下：</a:t>
            </a:r>
            <a:br>
              <a:rPr lang="zh-TW" altLang="en-US" sz="2000" dirty="0" smtClean="0"/>
            </a:br>
            <a:r>
              <a:rPr lang="zh-TW" altLang="en-US" sz="2000" dirty="0" smtClean="0"/>
              <a:t>一、統整學校各單位相關資源，擬訂性別平等教育實施計畫，落實並檢 </a:t>
            </a:r>
            <a:endParaRPr lang="en-US" altLang="zh-TW" sz="2000" dirty="0" smtClean="0"/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zh-TW" altLang="en-US" sz="2000" dirty="0" smtClean="0"/>
              <a:t>              視其實施成果。</a:t>
            </a:r>
            <a:br>
              <a:rPr lang="zh-TW" altLang="en-US" sz="2000" dirty="0" smtClean="0"/>
            </a:br>
            <a:r>
              <a:rPr lang="zh-TW" altLang="en-US" sz="2000" dirty="0" smtClean="0"/>
              <a:t>      二、規劃或辦理學生、教職員工及家長性別平等教育相關活動。</a:t>
            </a:r>
            <a:br>
              <a:rPr lang="zh-TW" altLang="en-US" sz="2000" dirty="0" smtClean="0"/>
            </a:br>
            <a:r>
              <a:rPr lang="zh-TW" altLang="en-US" sz="2000" dirty="0" smtClean="0"/>
              <a:t>      三、研發並推廣性別平等教育之課程、教學及評量。</a:t>
            </a:r>
            <a:br>
              <a:rPr lang="zh-TW" altLang="en-US" sz="2000" dirty="0" smtClean="0"/>
            </a:br>
            <a:r>
              <a:rPr lang="zh-TW" altLang="en-US" sz="2000" dirty="0" smtClean="0"/>
              <a:t>      四、研擬性別平等教育實施與校園性侵害及性騷擾之防治規定，建立機</a:t>
            </a:r>
            <a:endParaRPr lang="en-US" altLang="zh-TW" sz="2000" dirty="0" smtClean="0"/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zh-TW" altLang="en-US" sz="2000" dirty="0" smtClean="0"/>
              <a:t>              制，並協調及整合相關資源。</a:t>
            </a:r>
            <a:br>
              <a:rPr lang="zh-TW" altLang="en-US" sz="2000" dirty="0" smtClean="0"/>
            </a:br>
            <a:r>
              <a:rPr lang="zh-TW" altLang="en-US" sz="2000" dirty="0" smtClean="0"/>
              <a:t>      五、調查及處理與本法有關之案件。</a:t>
            </a:r>
            <a:br>
              <a:rPr lang="zh-TW" altLang="en-US" sz="2000" dirty="0" smtClean="0"/>
            </a:br>
            <a:r>
              <a:rPr lang="zh-TW" altLang="en-US" sz="2000" dirty="0" smtClean="0"/>
              <a:t>      六、規劃及建立性別平等之安全校園空間。</a:t>
            </a:r>
            <a:br>
              <a:rPr lang="zh-TW" altLang="en-US" sz="2000" dirty="0" smtClean="0"/>
            </a:br>
            <a:r>
              <a:rPr lang="zh-TW" altLang="en-US" sz="2000" dirty="0" smtClean="0"/>
              <a:t>      七、推動社區有關性別平等之家庭教育與社會教育。</a:t>
            </a:r>
            <a:br>
              <a:rPr lang="zh-TW" altLang="en-US" sz="2000" dirty="0" smtClean="0"/>
            </a:br>
            <a:r>
              <a:rPr lang="zh-TW" altLang="en-US" sz="2000" dirty="0" smtClean="0"/>
              <a:t>      八、其他關於學校或社區之性別平等教育事務。</a:t>
            </a:r>
            <a:endParaRPr lang="zh-TW" altLang="en-US" sz="2000" dirty="0"/>
          </a:p>
        </p:txBody>
      </p:sp>
      <p:sp>
        <p:nvSpPr>
          <p:cNvPr id="5" name="矩形 4"/>
          <p:cNvSpPr/>
          <p:nvPr/>
        </p:nvSpPr>
        <p:spPr>
          <a:xfrm>
            <a:off x="2339752" y="5373216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請問學校做了幾項？</a:t>
            </a:r>
          </a:p>
        </p:txBody>
      </p:sp>
    </p:spTree>
    <p:extLst>
      <p:ext uri="{BB962C8B-B14F-4D97-AF65-F5344CB8AC3E}">
        <p14:creationId xmlns:p14="http://schemas.microsoft.com/office/powerpoint/2010/main" val="116614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8154" y="18864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關於性平法的故事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idx="1"/>
          </p:nvPr>
        </p:nvSpPr>
        <p:spPr>
          <a:xfrm>
            <a:off x="435146" y="192349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07504" y="135822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n-lt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en-US" altLang="zh-TW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拾蒂</a:t>
            </a:r>
            <a:r>
              <a:rPr lang="en-US" altLang="zh-TW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2" action="ppaction://hlinkfile"/>
              </a:rPr>
              <a:t>影片欣賞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Picture 3" descr="C:\Users\goh667\Desktop\擷取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530771"/>
            <a:ext cx="3170260" cy="34740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16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3898" y="134450"/>
            <a:ext cx="8229600" cy="936104"/>
          </a:xfrm>
        </p:spPr>
        <p:txBody>
          <a:bodyPr>
            <a:normAutofit/>
          </a:bodyPr>
          <a:lstStyle/>
          <a:p>
            <a:r>
              <a:rPr lang="en-US" altLang="zh-TW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2004 </a:t>
            </a:r>
            <a:r>
              <a:rPr lang="zh-TW" altLang="zh-TW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年頒行「性別平等教育法」</a:t>
            </a:r>
            <a:endParaRPr lang="zh-TW" altLang="en-US" sz="45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03898" y="1052736"/>
            <a:ext cx="8470309" cy="518457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ts val="28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TW" altLang="en-US" sz="2900" dirty="0" smtClean="0"/>
              <a:t>從兩性平等到性別平等</a:t>
            </a:r>
            <a:endParaRPr lang="en-US" altLang="zh-TW" sz="2900" dirty="0" smtClean="0"/>
          </a:p>
          <a:p>
            <a:pPr>
              <a:lnSpc>
                <a:spcPts val="28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TW" altLang="en-US" sz="2900" dirty="0" smtClean="0"/>
              <a:t>葉永鋕的媽媽說：「我希望他的死能救很多人，他的走才有意義。</a:t>
            </a:r>
            <a:r>
              <a:rPr lang="en-US" altLang="zh-TW" sz="2900" dirty="0" smtClean="0"/>
              <a:t>…</a:t>
            </a:r>
            <a:r>
              <a:rPr lang="zh-TW" altLang="en-US" sz="2900" dirty="0" smtClean="0"/>
              <a:t>我不希望有第二個媽媽像我這麼痛苦。」</a:t>
            </a:r>
            <a:endParaRPr lang="en-US" altLang="zh-TW" sz="2900" dirty="0" smtClean="0"/>
          </a:p>
          <a:p>
            <a:pPr>
              <a:lnSpc>
                <a:spcPts val="28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TW" altLang="en-US" sz="2900" dirty="0" smtClean="0"/>
              <a:t>葉永鋕過世後不久，教育部兩性平等教育委員會委員請求調查。調查結束後，事件發生緣由及校方處置方式作成書面報告呈交委員會暨教育部，並</a:t>
            </a:r>
            <a:r>
              <a:rPr lang="zh-TW" altLang="en-US" sz="2900" b="1" dirty="0" smtClean="0"/>
              <a:t>建議發起新校園運動</a:t>
            </a:r>
            <a:r>
              <a:rPr lang="zh-TW" altLang="en-US" sz="2900" dirty="0" smtClean="0"/>
              <a:t>，以表示重視此校園性別問題。</a:t>
            </a:r>
            <a:endParaRPr lang="en-US" altLang="zh-TW" sz="2900" dirty="0" smtClean="0"/>
          </a:p>
          <a:p>
            <a:pPr>
              <a:lnSpc>
                <a:spcPts val="28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TW" altLang="en-US" sz="2900" dirty="0" smtClean="0"/>
              <a:t>十月中，教育部舉行「新校園運動：反性別暴力」宣誓記者會，運動的主旨強調，不但要尊重傳統兩性，更要尊重其他不同性別傾向和特質的人，希望透過各種教育活動，破除性別刻板印象，打擊性</a:t>
            </a:r>
            <a:r>
              <a:rPr lang="en-US" altLang="zh-TW" sz="2900" dirty="0" smtClean="0"/>
              <a:t>(</a:t>
            </a:r>
            <a:r>
              <a:rPr lang="zh-TW" altLang="en-US" sz="2900" dirty="0" smtClean="0"/>
              <a:t>別</a:t>
            </a:r>
            <a:r>
              <a:rPr lang="en-US" altLang="zh-TW" sz="2900" dirty="0" smtClean="0"/>
              <a:t>)</a:t>
            </a:r>
            <a:r>
              <a:rPr lang="zh-TW" altLang="en-US" sz="2900" dirty="0" smtClean="0"/>
              <a:t>暴力，並將多元性別平等教育納入師資培訓及在職進修內容。十二月十六日，教育部「兩性平等教育委員會」正式宣佈更名為「性別平等教育委員會」，教育政策的重點從兩性教育正式轉化成為性別多元教育。 </a:t>
            </a:r>
            <a:endParaRPr lang="en-US" altLang="zh-TW" sz="2900" dirty="0" smtClean="0"/>
          </a:p>
          <a:p>
            <a:pPr marL="0" indent="0" algn="r">
              <a:lnSpc>
                <a:spcPts val="2800"/>
              </a:lnSpc>
              <a:spcBef>
                <a:spcPts val="600"/>
              </a:spcBef>
              <a:buNone/>
            </a:pPr>
            <a:r>
              <a:rPr lang="zh-TW" altLang="en-US" sz="2100" dirty="0" smtClean="0"/>
              <a:t>資料參考：</a:t>
            </a:r>
            <a:r>
              <a:rPr lang="en-US" altLang="zh-TW" sz="2100" dirty="0">
                <a:hlinkClick r:id="rId2"/>
              </a:rPr>
              <a:t>http://www.bp.ntu.edu.tw/hdbih/new_page_47.htm</a:t>
            </a:r>
            <a:endParaRPr lang="zh-TW" altLang="en-US" sz="2100" dirty="0"/>
          </a:p>
          <a:p>
            <a:pPr algn="r">
              <a:lnSpc>
                <a:spcPts val="28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zh-TW" alt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55565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2" descr="C:\Users\goh667\Desktop\simbolo-del-maschio-3d-e-della-femmina-810583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701" y="4109932"/>
            <a:ext cx="1077049" cy="806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7" name="Picture 2" descr="C:\Users\goh667\Desktop\simbolo-del-maschio-3d-e-della-femmina-810583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442" y="3199785"/>
            <a:ext cx="1073690" cy="80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2" descr="C:\Users\goh667\Desktop\simbolo-del-maschio-3d-e-della-femmina-810583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454" y="2381142"/>
            <a:ext cx="1094623" cy="81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2" descr="C:\Users\goh667\Desktop\simbolo-del-maschio-3d-e-della-femmina-810583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174" y="1504757"/>
            <a:ext cx="1067631" cy="79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標題 1"/>
          <p:cNvSpPr>
            <a:spLocks noGrp="1"/>
          </p:cNvSpPr>
          <p:nvPr>
            <p:ph type="title"/>
          </p:nvPr>
        </p:nvSpPr>
        <p:spPr>
          <a:xfrm>
            <a:off x="428685" y="97551"/>
            <a:ext cx="8229600" cy="773336"/>
          </a:xfrm>
        </p:spPr>
        <p:txBody>
          <a:bodyPr>
            <a:noAutofit/>
          </a:bodyPr>
          <a:lstStyle/>
          <a:p>
            <a:r>
              <a:rPr lang="zh-TW" altLang="en-US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看看這些數字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5575" y="922338"/>
            <a:ext cx="9041432" cy="466286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Font typeface="Arial" pitchFamily="34" charset="0"/>
              <a:buNone/>
              <a:defRPr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2008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年至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年平均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家庭暴力被害人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  <a:defRPr/>
            </a:pP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  <a:defRPr/>
            </a:pP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家庭暴力相對人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  <a:defRPr/>
            </a:pP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性侵害被害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  <a:defRPr/>
            </a:pP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  <a:defRPr/>
            </a:pP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性侵害行為人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Font typeface="Arial" pitchFamily="34" charset="0"/>
              <a:buNone/>
              <a:defRPr/>
            </a:pPr>
            <a:endParaRPr lang="en-US" altLang="zh-TW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Font typeface="Arial" pitchFamily="34" charset="0"/>
              <a:buNone/>
              <a:defRPr/>
            </a:pP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zh-TW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資料來源</a:t>
            </a:r>
            <a:r>
              <a:rPr lang="zh-TW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：衛</a:t>
            </a:r>
            <a:r>
              <a:rPr lang="zh-TW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福部保護服務司）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AutoShape 2" descr="data:image/png;base64,iVBORw0KGgoAAAANSUhEUgAAAfQAAAH0CAYAAADL1t+KAAAgAElEQVR4Xu3dB3gU1f7G8XfTO713G4Ioduy9d7F77V6vFTuIFXtX1Itd/xbA3q4NLNgRCxYsWOlNWighPdn9/84mGzYhgUAyQ3bznfvwXEhmz5nzmfF598ycOScwR61DYkMAAQQQQACBmBYIEOgxff44eAQQQAABBMICBDoXAgIIIIAAAnEgQKDHwUmkCQgggAACCBDoXAMIIIAAAgjEgQCBHgcnkSYggAACCCBAoHMNIIAAAgggEAcCBHocnESagAACCCCAQL0D/XLl63kVx6TYCUrV3cqsduzx1p6YPDEcNAIIIIBAownUO9C7KLfRKl0fBdn79tWqjbf2rA9T6kQAAQQQaDoCax3oaamp2nuXbZtOC1ZzJOO+mKii4oq7CnUFery0JyZOCAeJAAIIIOCZwFoH+sF776y3Xxvv2QE1ZsGHDNxZ74yrONa6Aj1e2tOYbpSFAAIIIBB7AgR6nHxBib1LjyNGAAEEEGhMgQYH+s13naCvJsysdkyp6Sl6dfTHqxznUf/aU8WFJdV+vsOO3XXN4OfDP1uyuI2eeenAerVvx+1XaIs+7yk9o7DO/delhx6r7akXGjshgAACCMStQIMDPTo0o5VCy1Y1C7RY9WfRt7wn/76PNhvw4Vph33r9ibr47NdrDfZ1CfRYbc9aobEzAggggEDcCcR8oLszsvduA/TWiz+tEuqxGOjr2p64uzJpEAIIIIDAWgnERaC7Frue+pWXPFet8bEa6OvSnrU66+yMAAIIIBB3AnET6O7M5E5to1ZtFledpFgO9LVtT9xdmTQIAQQQQGCtBGIi0H/9ep9wo2bMbaPvvkvQHcPf1Ir8/FUaOvqpk3TiwFFNPtBrtufJZ77Q9FmzGtSetTrr7IwAAgggEHcCMRHoNQfYFRakq/1GCauE+sXnDdTw215r8oFe3/acesKBevqRMfVqT9xdmTQIAQQQQGCtBGIy0F0LaxuNXnOSmKZ6y722NwAa2p61OuvsjAACCCAQdwIxG+g77r2lvpr4Y7UTsjY92shc7qv7EhBdeGO+hldbWQ1tT9xdmTQIAQQQQGCtBGIu0N3t9v8+OVBXXDN6lYb+996TdMGZTf8ZenSgu/Y88/LROvfCkQ1qz1qddXZGAAEEEIg7gZgI9Pqqz/ilv7p3m1S1e1O95e5Fe+pbJvshgAACCMSnQNwE+sBD9lxlutlYDvS1bU98Xp60CgEEEECgvgJxEehZmZn69euNqvXOHUCsBvq6tKe+J5z9EEAAAQTiUyDmAz0nO1s/T9hglTCP1UBf1/bE5+VJqxBAAAEE6iuw3gP9pmtOqFptbW0WZzn8wN117LHddOQBr9a54tq69NCPOH53/W/Mp6v41XeUe/S78H62p74nnP0QQAABBOJToMGB7pYbvfbmiuVPo7d3Xz9OB+71YtWPvv7uCO2w1xur7Df89pN08bkVI9PrCsDawrQ+p2NdAv2+h0/SJUNXjpSP1NPU21MfD/ZBAAEEEIhfgQYH+piPjtNBR64M7giVew780qhD1KPzYuXlZ2mfQz+odbrWrz46QgO2qQj6phDosdqe+L1EaRkCCCCAQH0EGhzodU3DWp/KXejnzV05J3tTCPSGtmfB38GqRwB+tqc+3uyDAAIIIBC/Ag0OdEfzyDMn1zoxyprYXnz2ZB17+MoJVfwMwLpmiovV9qzJmt8jgAACCMS3QKMEuiO68objdPu9q956r4tv6KXH6bZh1fdvKoEei+2J78uU1iGAAAIIrEmg0QI90rMdfOVrtT4rjxyIu83+5MMDq/XMI79rSoEea+1Z04nm9wgggAAC8S3QqIHuqNwz6NfHHqX331+sRQuWV+m1bZ+j/fZrs9rXzGbO6q/zLsqqJp6anrLKDHD1PSXrMsq9Ztmx0p76mrAfAggggEB8CjR6oDclpsYI9FhpT1M6To4FAQQQQMB/AQJ975319mvj/ZdfhxpX9wVlHYrjIwgggAACcSSw1oGelpqqvXfZNiYIxn0xUUXFxeFjnaPW1Y45Mso9XtoTEyeEg0QAAQQQ8ExgrQPdsyPxuOC6At3jaj0rvmZ7PKuIghFAAAEEYkKg3oF+ufL1vCp6u7G2naBU3a3Maocdb+2JtXPC8SKAAAIINK5AvQPdVfumBfp8hRr3CDwurYMCOswCvbYt3trjMSXFI4AAAgg0YYG1CvSm0I7Is+8dlaRXlNMUDoljQAABBBBAYL0LeBborvdbV8+4vq2urYzVBfrjKtJZSqtv8dX2a8hnowuarXKNUelqj+Mb+73btldyncfqyumqxKrfu3/PVXC1n1mnhvMhBBBAAIG4EKh3oEeC9HplhMPqaC3XBJWFEdzPrldB+O+bWQhNsfApquRx/35fLeQCM7LPmso4wILuAwu98soyIr3xyDFE5N3P77Nn48cpT9Mt7CJbjt1mv8OO6QJ77u/KcLE4s3KUex8tsSOveGzwsH32CjvuyL/dz9rbZx9VVjg4a355iG5zzUFp7stHzbJ6KkEvKrsqmKM/7+pyx3Vs5fP9yO/c15GO9jnXnkg77lBhVfvc8Z2n9HX+4hIXVy2NQAABBBBYRaDRA702Yxfqx1hw1TfQayvDhfzYyp5tdKD/YF8qIl8ean5uBwv8ryq/dLjwdkF5pIW/23rZ36dFfQmI/qwL2i/tS8gALQv/OPKFoq5Ad73nyL41j8EF9BT7MrGflfVr1VeU6nu5QXvT7XeRL0j1uU4Z5V4fJfZBAAEEmo9Aowe6C7DnrVc6yQLqduv9RsI2uhe/ph6669kOtwB2ZUS+BER62dG95p72RSEy8j7ymUetxkjwd7VyZleGtvtS0c3+HflddKC7Lwtn212HS6xHH+npR3+BWFOgR4e1+9wO9ie67YcpxQYUloSvKufj2uYGF0a3bXv78hF9xyP68+5zLvTHWRkLKu8uEOjN5z9SWooAAgjUR6DRAz0S1q7y6FfDogNyTYH+tfWOI8+Pa/aKowPd1REJweiA21C54S8S7pZ1a/sTCWkXppGfu8+6W+2RHnQEK7r8SNlrCvTIbfyaZUXKjH7ccIHVeKU9DnBbdNtcHdFtcc/ZI3cT3JeV8Wqp2+wL0ojKr0gEen0ub/ZBAAEEmo/AWge6C+YbLJB2t1vItfW+3e+ftB56zcA603qYT1a+x+4C3b1Odq71iCNbbT1497ut7Jl3dK+0rkB3t9TdILzo298u0C+1582RnnCkrpq93cgXCPccPHJM0QEbeVYf3eboQN1ZS6u+NETKciH+XmWv3N0peLny79Gj86PbVjPQ3bHWfIYf/cWAQG8+/5HSUgQQQKA+AvUO9O7W640MUov0dGsLY/cz16MssN5vJIhrPpN2/3bju6OffUcHeqSMXCsjMmDNDQb7Qa2qhdwQC+tILzbymVl2iz1ynJEJZSI99sjxujCMvnvgjsfdjo8eWOeOJ/q29+ravKv1rj+vfFbvympjxxppu6vzdfuCc7Q9u48cl2uLa1ek/c6rk/2pebeBQK/PJcw+CCCAAAJOoN6BXnOEdjRfzTCuSRvpPUf3ZGvus6YyXCjWNvK8rhnfIrepXT3R+0RG3buf13U8kbsMZ1oI1xyIV9uXGHfsT1s8R38hiOwX+VIR3fuPbrv7ovCpPWK42O5WEOj8R4kAAgggsK4C9Q50V4F7rnuN9b23sB7psTbQ6057ncpt+9vfo0ew/2F9UTeAa0MbiOZ60dHvW7tgc8+B3ah3t0VuS0eX4Z4zL7Ye7DtWxk5Wl7vFH/1MPVJn5J1zd1zuWNzrcq5OV1b0++jRX0YiXwwiYJFb424Eugv7U+y4ot+fr6vNrl2R9kfa6Mp62drn7hK4smq23T0OGGZ+v9v/Z1ov3TlGpqSNvkUfmTDHHXd0WyPtdD9jUp11veT5HAIIIBCfAmsV6HUR1PaO+dpyNUYZddUZeVzgnqn/Zrft2RBAAAEEEIg3gUYJ9MikKg7HTeiyLjPENUYZtZ2c6HJd7zsywjzeTiTtQQABBBBo3gKNEujNm5DWI4AAAgggsP4FCPT1fw44AgQQQAABBBosQKA3mJACEEAAAQQQWP8CBPr6PwccAQIIIIAAAg0WINAbTEgBCCCAAAIIrH8BAn39nwOOAAEEEEAAgQYLEOgNJqQABBBAAAEE1r8Agb7+zwFHgAACCCCAQIMFCPQGE1IAAggggAAC61+AQF//54AjiEGB/EBQH+SENLZFSMnBgE5cIvUuSlALW1Iv0aYYZkMAAQT8FiDQ/RanvpgWKLdFg6amhvSmBfn3mSubkhgKqUtJQNsXSP0LAupqf08h2GP6XHPwCMSaAIEea2eM412vAh9nBfVaq5ByE0O2+PCqPfGABXtL66X3KA7owOUB9bNeOxsCCCDghwCB7ocydcS0QMh65csSQnqrZdBusa8M8a4dEnT+4EJltEjWM/ck68+Z5SqwHnqwsrWu197XVhg+bFmCupdIGXZrPoFee0xfCxw8Ak1ZgEBvymeHY2sSAn+mBvW/liH9nB5SufXKk63TvdMe5Tr5zKA23MwS3LaSYumHzzP0zZfSt+PTNGd+eVWwu9/3LQxp+/wE9bOA71RGr71JnFgOAoE4EyDQ4+yE0pzGEyiznvm47JDGtAhqUZIUsjDPSAno6OPLdMyZBcqyn9fcyqwnPmdasr74MFNjXk7SnKWlVbskB0NqXxYI99r3s9vxnQn2xjtZlIQAAiLQuQgQqEUgz26x/88C+wMb/FZmQe761O1bS5ddG9K2ey6vl1mphfuHL7fQyy9L//wTUFGRu3lfsblw32mFtH9egjqUBpQWYmR8vVDZCQEE6hQg0Lk4EIgSCFrk/p4W0hv2vPzX9IqQTUmWdtlJOvWCAnXfeGWP2x6R68dvE/XX74nabe9SdewSievqpO52/Ofv5mjCF9LELxO1rHBlzz7d/trf7tpvmx9QbxtI17qcYOeCRACBdRMg0NfNjU/FqYAbxf66jWJfbLfYw2Fu+XrWeXaLfOAK5bSx4euVW5GF8LOPpemlUSkqt9vobtt86zIdf2qxttuxTMkpqwLlL0/U7GkJ+mRMpt59I6DlRdWDvVNpSANWBLSb/ckJ8pw9Ti8xmoWAZwIEume0FBxLAsWBkEa3Cmpci4qjdhHdoU2irro1X5sPsC521Db97wTde2u6fv6+MvVrNDTLnrsfelSJDjumuM5e+7LcBD1ze0d9PD5fy+2ZejDqcXya3Y4/fGlAe9jt+Ez7ORPVxNKVxLEisP4ECPT1Z0/NTUTgNxvF/pL1yv9MrzigRPuz277SyWcUq1efoqqjLC+T3n87WQ/dk64VefW7NX6c9djPOK9IKam1N3bhnGR99l6Kvv46Wb/9IK0oWXnbvrXd3d/Kwn5rm6hm0yKeszeRy4XDQKDJChDoTfbUcGCNLTAvKaiSyjvZrS2cU+298A9t+tb37c+iJBuwZoPfWmQkhAN4z0NLlO3mca3cliwO6JHhaRbotdxLr+NAt92hVENvKlSbdrU/W4/+2JKFSZrxd0BvjcrRR+Pt4Co3N1FNtvXSu9kAu11WJGiAPWtPZQBdY18alIdAXAgQ6HFxGmlEXQJuqtYpNlXrs62Dmpa2sledYre121huzrcBb0ELcvebtIyQrr/Zpm/da1lVcW7g20/fJ+qu69M1Z5bru9dv67lhuYbdWaCeG676atuaSlgwO0mP3NJa3/5YrAJ3Oz7qA10s2I9eEtAWhTa1rB0bE9WsSZPfI9B8BAj05nOum11LFyYG9Y5NCPNlZkj5iXXfIk+3kW+77lauMy8tUvvOK0exu9fOXhmdoicfTKsa+FYfxNZtgrr6lgJtvcPKHn59Pldzn79/zrDb8QH9+F2KJv8RVHlUsneyW/Out75lYYJ62HGm0GtfF2I+g0BcCRDocXU6aUxEYGpKUM+3Dmly5XNx9/OO2VnaZfcBWvbPIn35wy/KL68I3E02kW64p0Adu60M8/lzA7rvtnR99bl14WvZ3MC3HhuU69dJ1QfGpVi3+dJrC7XfIaW1TfVerSTX+58zM0Gjn0zVvDkJOvaUVUfIu0NcPNeer08O6OVHW+j3qSWKfE1IsALa2Aj7DWzM3l72TJ9547n+EWjeAgR68z7/cdn6QhuxPryDha29R+765RnJSTpkv9317wvOrGrvH7/+oWHX363FK/LVtX2ibhput8c3KwqPNv/ykyQNvyVduYtrf3Vskz7lOujIEr30bIrmzl55Gz7RnsOffFaxTjqzWIm1D4AP1+/q+HNyYjjIJ3yeVK33Hxkhv/9hJereK1jtS4EblPfLN1kacUuKZi0sV4n1zKOfzvctCOkImze+tw2gS2LO+Li8tmkUAqsTINC5PuJKwD0zH2nPyz+ofP2snfXKzz7rXzb3+k5KTk5WuXV5J//4q54a+bJ+/mNKuO19XA/dAj0jp1RPPZymN15a+W55NI4LbPc62kFHlOjBu9M16bvqqe1C/oLLC5Uetaxq9OddkP/0XaKefTxNP3yzmsSv/FCvjct1zL+Kted+pfZ8v/pp+u6zDI2z2/Hff5mmRUvKqnrtbga6A2xa2eOX1P95f1xdADQGgWYsQKA345Mfj03/KiOoh9rb82Yb6JaZmKg9tt9Svbp2VsvO7dW7/2b64L1P9PY745RrPXO3pdmfQVeEtEG/fN1/R5p+/6X2oHXPxc+6sEhbb1+mW6/JWCXMVzei3T2L/3ZCkkY9nqrf6ii/rnMRqXffg0tX6fW7cudMSdGHY5L0wij7slL5jL2VTVAzwgbWsSGAQPMSINCb1/mO69YWVd5q/6VyytbV3pqyX3ZunaAhtxRq2iz7EnB3mt3Crn3g3FYW4hcOKVSHTsHwc/War6653w++rkCdulZ/Pa3YXmH/fFyynn4kda1GyEeOO1Jvz41qHynvbsFP/ytJQ87MUW6BPVm3Z+ouxk+yV+z2zaOHHtcXO41DoBYBAp3LIm4Efk0L6gHrna9YzYh211gXdXvtZ+uUH1OoV15K0qcf1D7wzQ1wO+bkimfibirXZx9LDU/3Gr3V9npafp70kU0WM/KJVC38Z9Xn8C3tkcBSmymuri263pq32iOfyZ2fqHdfytTI/wsoMhdNe+uZH7zMpo61GeZSeIYeN9c1DUGgvgIEen2l2K/JC7zQqlxvtax+mGmWvzvvkKrpv9kSqLllat0qWQNPX67stiE9PDxV8+fWHqztOgZ10RWF2nH3iklexr6RHJ7uNTJvu/tZzdfTltn74W++kmKD5VJXmUnOPX/fctsybbxpUB+/n1xnvV26leuiK4u0rc0Hb08Nat3mzUzWgzdl6NsfLMzLKu4KbGlzyx9l9fe0uwy8m97kL1UOEAFPBAh0T1gp1G8Bd7v9oq7lWpFUkYIJ9n9d2yTphodWqOcmK+dir21RlZrHusuepbpgsN1i72yzx1lejv1fsu65uXqYR7+etnhhQK+/kKJXRqWuctveBfmOu5bpaBvc9uPEpHCvPfpLQaRut9/utmLbuZcVqW372meWc7fYvxqXoxuvsSCvfMMuyQ5wP+uVH7U0gSVY/b7oqA+BJiZAoDexE8LhrJ1AqY1qn5wesrnYg5qeWhHmqXZPfd/9AzrhP/nq3HPlu+VrWlTFhfTJ/ynWMScVK7Xyzvr3XyVq2ODMaj3u8Otp/y7WHjb6/IWnU/XBuzYgrXLFtcjRu7LcF4OTbL8ku13vXoOra2S7e1XtPxcV6QB7Va22VdpcmbmLkvTOc6l6xb44LC+w19ksyLvYOuoH2KR2bkrYZG6xr92Fw94IxKEAgR6HJ7U5NendnHK92yKkJZU985y0BJ03pEA7712mrMq52OuzqIp7ReyioYXaYuvyqlvd7gvAtZdlaPaM6gPM3G3xNtaL/nVSYq1Bvo+NSD/htOLwILoPLexXt5iLW3L1AuuVb7JZ3bPKTfk5XY+OSLG116XSyvFxW9gt9mPtFnuvyOT0zemk01YEEKhVgEDnwohJgbyEoB625+CTot757mjLnboJYjbaYuUKacttGdIHbQR7XYuq1HWre97sQPj1tF9+rN/rX66Xve/BJTrWBtF17GJfMNawmIvrwR9+XIlO/U+RMrPrPgV/TkrW1RfkaFHeygVb9rZe+Rm5jGKPyQuXg0bAQwEC3UNcivZGYJKNZn/VRorbK9i2cHlAGTYX++77lOrUC0rtube9nF1jy10UCC97+toL1Ued13Wr2z0Tv2noqu+a19YaV8YRxxXr8GNLws++3TP3ifbO+f23pdX5qlr0gLuEOga7L56XpNdHZerl59wo9opn6l2taW4U+84rAqyR7s2lRakIxLQAgR7Tp695HXy+9crH2FKnn1qPNrey49wiO0Gn/6dMBx+fp6Ta3z6rQgpPnfpjoi24YsE+P6CLryrSpv2q3+outPlmanvXvKa0G+F+5PElOvToErWwtdTdtrYD7uo6e3/9nKonbanW7yfZLfbKw9vKjusYu8XezZ6bM4q9eV33tBaB+goQ6PWVYr/1KlBso9ifshD9Iqti3XK3tUlL1PDRK9Rtw1V75etysC7wa3vXPLos17t207G66V+jb5WvacCd68mfYrfXj7Db7NED3379LkOFhcnq2mOFLQ5TrvHvttTNV4UUeWjgRrEf6EaxL2Hg27qcUz6DQHMSINCb09mO4bYuTgxpSJdyFVVOGpOaHNBlVxWq31YhdeheorpuXde3yS7M33o1RSPuqn2p1K49yu35eIn2Paik2rzqbvrVd99IWe1Mc24xl4uuLFSfzSsG3C2cm6gP3sjUi08nanlJxSg39/NubVO0cHmpCotDciuptbdjOsTGAOxqo9hZbKW+Z5L9EGi+AgR68z33MdVyd7v9fpsFbrK9ThbpoafY8+cePQLaZmub0e2cPLVuV/sUqfVtaG3P2t3o9xNtxPqu9o545FW2SHmLFgTsC0B6nTPNRRZzOf3cYuXYuuxu++6THD32cEhT/0xQ5ZwwqxxeooX5NnaL3a2c1oNR7PU9feyHQLMXINCb/SUQOwAldtv9w+yg3rXn6Eush15z23unFJ193VK167jy3fN1aV3kWbub293N7lbz3XC3ato345PCz9rrmmnOPWN3k8TsdUBp1d2Dsc/n6J67AyqLemy/aZeO2qhnV40bP1GFlQebUx7SlfMS1L207ulh16VdfAYBBOJbgECP7/Mbl61zs8J9kRnU11m22lhySMsq30F3jc2wv+93cIJ23itfG/crU4s2db/fvS44bp721S2x6sqsbVGV6X8ka+i52ZqfW65Eu7++cY+uOuaog7TbPruHD+OfefN07x0PaZIt6RqyHrobyX6GrceeGqpj/td1OXg+gwACcS1AoMf16Y3vxrl30d2kMm/WmL/dRWBmmk26skm5dt8hSXses8Juxzes1+4kC1ZIj96fpnder3299NUtqjL29SzdcUPFu+NtWmTrqsHnaYtt+ledIBfiU/6aqhtvuV/zFixSpn0PudBu6fcropce31cxrUOg8QQI9MazpKT1IDA2J6iRbSqeT2/Qto1m5y5RibsnHrXlpCZo4DFJOvXyhY1yhO5Z+4TPkvTq86ma9ldFSK9pUZXJ3yfr8rMyVWi3092WlZSkq6+9UNtuv221Y3p2xP9p5DsfVrSnKKSb7H10NgQQQKA+AgR6fZTYp8kKPNq2XJ9VzrT28P03KjMrU2Nfflfjf5msWbPnKTraW2Ym2OxsZdpuhxJtsFmp0u22fUM2971h2l8J4UVXdt+3tM5FVVwdc6Yl69arMzV5cvWFVwaff5r2OWgfe85e0RMvtkXUzznjsvAXE7ddYu/Lb1tAL70h54nPItBcBAj05nKm47SdNQN9o002Cj+DHvvGGD38xHMqrNFbdwztWiRqi+1KtcfethLafiuU6PEsqr9/n6mnRiTqhx8DVXOxR05H717ddd21l6h9pw5VZ+jTDz/R7fc8JjfZa7+CkC5dkMiz9Di9fmkWAo0pQKA3piZl+S4QHegvjvqvrVHeJnwMn7z7ke576Cnll5drR3v2XW6rsn2TteoAMzc5zbmX2tKlRy5Z40xza9s4913indHZeuS/iSooWdkz33u5NM8G801OrzieC88/VYcesn9V8Uutdz704us0ZeFitbR3285fmKC+PEtfW372R6DZCRDoze6Ux1eDowP9gzHPVTUuOtCPsilTB9p64dOTg/rYXnn7w95ln2uBWl4545y7ob1ht2QdenKe+vULqevGpUq23zdkWzAnRe+8mqyXnklWkT03dxPFdLNJaNwKaVsWJurbjKDu61BRR18b8X7PiFuUVDl3bbl9CXn5pf/pqWdfsZfuQ+FZ4g632eLc/9gQQACBugQIdK6NmBZYm0B3DXU99Xk25/tvaSF9btPITk1dOZWs+33PLgFtvlWZPdeWttjJuvZrubl1VH75JsWmkM3UxO9WPqPfwYo6zEK5u73b7v5XYsdxtc18N9cWlnF3/G+97hJtveN2VbV9N2Gibr37IVv7vCg8ycx51ktP4xW2tTwb7I5A8xIg0JvX+Y671kYH+kujR6hV69bhNtbWQ49uvMW4LFv1u63c9rLN4jbNXnOLbO5vqanSZr2TdPblK7TxFsX1dvvq4xzdclVA+TZLjOt/p1jCH2m98gNs1reUGj3sCRnlGlH56Lxf184a/vjdVfXkLV+uiy+7QTNtYF8ru+1+k00X26qcHnq9TwQ7ItAMBQj0ZnjS46nJtQ2Kc+0b//5nuufBJ5VXUqrDl7qVytwaZbUHYqlF7y/pQX1mE9X8Zbfjl9R4U2z7/sna/+gV6r1ZUF02qH0hmPmzbBW3p1volVdXTmTTw+ZkP8Ju9W9TUPdyp5d3KdM866Wnp6Xq4QdustffuladnjuvvVMfTPwx/O9b5gTUk2lg4+nSpS0INLoAgd7opBTop0BdgT7py291x32PaWFevvayQWgn5dY969rCpG1wEgYAACAASURBVKDmW4hn27PuR9pJM613XnNLsxnoevQKaMedS7XXQaX2nL04vKCK2377NlOPPZCgX361+dntLrubi30Hm+ntMOuVd7XlTle3jWxdrrEtpOTEBF14+gk64KiDq3Z/56U3dN9TL4X/fUyum9vd4+H4fp446kIAgUYXINAbnZQC/RR4N6dcoysGtmvIf07Svkfaw2/bpvz+l266/b+aM3+Rts0P6axFCcoK1v4+98Vdy+Sy0v222PI3svhLS+s1F5WW2aC2lb3uBPt9drq0Tb90nXvjQn3xbpYefdS9P15xi92F+fG5Ae2dV79pW7+zwXFu0ZmgfTs4dL89NOiS/1TxTf17is4edG3439vbM/iLFhLofl5b1IVArAkQ6LF2xjjeagKfZAX1eLuK0eJnH32Ijj7zxPDfFy9arGuG3aW/p85UT7v1fen8BLUpXzXQ388u1zNt7Zm5LctaXDmLm/t8+xZZGjp0kLr37GbvtI/V19//rCnTZ6ugdOUUsq401/+Oni3evWZ249za66rt1P2VErLR7uVaancAdhywla684gKlp9s3hsrt4INPCs9818Xu9N85h0Dn8kcAgboFCHSujpgW+D01qFs7BcOvoB22+04aNPSCcHvcq1/Drr5dX0/6VWnBkK63kO1Wy+plV9hI89kp0nYbZCk5PVGz5xXbLG1F4d52m5wsbb7ZphqwVT/123YLTZ8yQ+MnfKuvJnyvJYVF1dzSbHYa15N3r6ftuzxgr6fVb1T6osSghncIanpqQL1t1bVh112mdlGTzJxx1L81q6AgXNfoaQR6TF+sHDwCHgsQ6B4DU7y3AjNSgrrDAtGtuDZguy11vb3+FXmf++n7Htfo9z4OH8DZCwPabUX1HvrixJCu6BpUoi3F2i0zVVMKirVxm3T175utsV8sUm5pebgHnmRh3b1Na51yxjHafqcBWmS9/zeee11vffhFuOxTTzhUXbp31/D/PqllBYVKtS8Q7o5AfRZWcQvMDLf30d278T3attZNNw1Rp57dq9CGnD1EP8ycHf73QzMCalHHYwNvlSkdAQRiQYBAj4WzxDHWKbDYerj3WaBPtR7uhj266IbrLlWHzp3C+//49UQNvv7e8N+3tne5L7MpVKO32TZ5zLDO1qtOSlCvFmn6dUlkRXJprz6tld0yoDFf59ot75WTzPRs10ZHH3eYTUDTRxnZmSopKbHb+0v08Ign9fuMOVXF11ZfXY0Y3r5cEzOlFikpuu22q7Rx302qdr1j8I368Jffw/++1Ua692CkO/81IIBAHQIEOpdGTAsU2troI2xQ2Y8ZUqv0tHCg99myX7hNhYWFOun4c7TcXl3LtOfjd89OUE5UD/drG5D2SLugymykW4ecFCVbsP9jt9s7t0lT55apmrG0UHMWlygnM1FbbpilSb/naVmJ9eit7J5dOqr/lptZoJdq3EfjbRW16uuuu176vbMS1LIePeqqQE9O0u23Xa2NNutNoMf0VcnBI7B+BAj09eNOrY0oMKpVUGNschh3e3zo4HO11167VpX+0B0j9PonX4b/fdLigA5cvvK2+9NtyvVhdsVMce6zbsGzDhaqltlaGixXWeUguVYZSdp5wxZauqJMGbawyzeTl2lpScXteLfVNUnsqYuk/fLW/NybQG/Ei4GiEGjGAgR6Mz758dL0idbTds+h3bbHdv119Y1XVDXtj9//1CWX3WirnAXVy0a7XzkvQZmhBBVYz/7Byp59ij0jz8nK0PLlK1Ti5m61Ld3WK+/RvbNmzZuv5FCZurpb8vPzw6Phe3fJVLK9X744UKK5C0tUXFrxGfdVoXWLbC1alhf+9zb2qtml9XjVjECPlyuRdiCwfgUI9PXrT+2NILA8IaQLu5Wr1G6dt0hN0egXH7GpW22UmW0rlufp2mtu0y9/TQ/fdndzom9ZmKBcGxDn3v/+23br3qGtTvvXQK0oLKm6dd7C3kHvZoF+yz2PKHfBQm3VM1s/zlqhQtd9t23PzVuqR7cUvfrRYuUVlSvb9t9nj5203bb9dfNt/1WB3YLvau+m32FTtq5uC1r//l4bA/CDPTJobcd+q91y37DPxlUfGTboan3597Twv++dZY8GylgbvREuGYpAIC4FCPS4PK3Nr1H3tyu35VEr2n3VoNO150H7hv8etGfZL41+VU8//7rKrZe+c35AZ9gkM3kW6MPbhzTDZoXrs8kG4Wfvox58Wu5ltDPPO02tbcS5e/Vt6GXXa9IfU9QyNVFb9c5R4eIy9dooXekZiRo9br6KLOA7ZWbq0ivPV18bKFdeVq5//+sCLSguUjt7Zf2+2asPdDfK/T47jt/t1fPubVqFR7l37tWj6gSec+zZmpJX0eN/dlqCPb9nPvfmd3XTYgTqJ0Cg18+JvZq4gHt97brONsDNnod3apGjx56+T2lpFb30WdNm6Mab79P0ue72eUgXLAjY7fdA1ej43hv11CUXnqFzLrwuvP+A/n11kc3Y1q5De/0zb55uHHavpsyaI9c3t2nXlWR1FNgXhUT7/74bdNe9I26r0inIL9CZJ56vRSXF6mi34u+ZXWNi+BqOC2zaWffFwk03u6mVNezaS9W2Y/uqvY47/HTlWlk21byemLHm5/FN/DRxeAgg4KEAge4hLkX7K3BLxzJNTg/YaPVEXXPp2dppz12qDuDtV9/S/U88H/53W+s5X2Sh/qINpvslw74AtGwRDvTb7nhQS4orFl/ZvPeG6meTyrRITta8xYtVar31Sd//qjnLloVHuXfMztb2O2+jw22q2S7dVy6okrs4VyedPEil9sWhX4E9s3eTxK9m+8uWb73PXltzM8XttOPWunLIBVVfRHKt3uNOGhT+9BY2t8wV8wl0f68oakMgtgQI9Ng6XxztagQ+yyrXE21D4XnR99hle1140b+VlVVxH969Lz7s8hs08a+K59Fufnf3NPqbzIDSbGGUG669zEa1l+j6mx6QW33Nbe73rhcesOHvu++6vU456WjrnieFb3qn2GcysjKVWnkXIHJYb9mCKg9ULqhy+BLp2KWrD+EJmeV60KauDVg9Rx24t84adEb4724bP+5TXX+3TRRv277LpNNyCXT+A0AAgboFCHSujrgRWGiTzDxQOclMjk3ScpVNA7vNjttWtW/alGm69tq7NH/JUiXbLfMONlJ9rs2l7r4AHLLvbrro0nP02Yef6mWbu/2fOf/Y6PUyhaynnWHvt59+2rHa76B97NW2ugelFdosceeffolm2VrmbgrYG2y62Q3WMBHMI23L9Hl2QCl2V2Hwuadoj8pn/+6gH7jxXr01YWL4+Af/IxvMR6DHzcVKQxDwQIBA9wCVItePgBsx/r8WQb3SuqL+/jbY7ZY7r7UR7xXroZaVlemdt97TE0+/ZIPZVi6y4n6XlZKsO2+9UhvbbfYFNqp96q9/qKCgSO5V9GybEa7/9ltWWzSlthaOeWOM7n10ZPhXm9joumHz1jwg7oouFdPWtshI12OP3aXWNsWs24pt+bbLLxmm36fNDI/Ov80WZmlTzoC49XNlUSsCsSFAoMfGeeIo6yngRo1faYPjltj87K4vfe5JA3XEv+xWeeVWYs/I77vtfn3w9Q+rlNghJ1sPPnanWrSwBcrXcpv6x9+6866HNMV69knWOz9/QYK2L1j9K2bv2NKvz1Uu/XqArbR22fWDq2r9e/Ifuuam4Vq8dLl625eDS+cH6lz+dS0Pld0RQCBOBQj0OD2xzblZP6SX2zvmofB76TnWu77txsHauPfGVc+mnc1tw+7U59/9ZIPdKt4rj2z77bydzjr/dLVs1bLehEtsINw9dz+kr3+cHP6M61EfvSSgnVcEwpPY1LYttS8el3ULqsiOMdlu4z/79HC1bdcuvKu7zf/u/8bal4tRKrNX7fa31dtOzOWVtXqfEHZEoJkKEOjN9MTHc7PtybeeahPUZ5XTug7ov5kuv+J8tYgK6Ym2DOqddz28yjKoyRaw22zRV0cfdbD6b7vlaplKbW30Sd/8oJEvvqHJNnFN9JZooby1jUwfaMuodq+xbGu5ezRgU9W+2qpydjvrnV8d1TvPz1uhO265TxMmTVaGfTk4096b32ENvf14Pp+0DQEE6idAoNfPib1iTGBWcjA8E9w8e3E8yUL6EJvF7fzB54dbMXP6DA294lYtslnkXKS6J909NumrqX9W9LDdk+rszAztss0W+tfpx6p9x46rtH761Gl65pFR+tFmcVtRuTZ6a3tW39PeIf9+xqyKcizU+xQFdK7NTtc66vm3O7Z7bPDeQnsskGWvxV1z5aBqg/dm2HvzFw66JjzbXOeSkK6x6WpZNjXGLkAOF4H1IECgrwd0qvRHYEJGuR6zV8JKLNDddu7JR2k7u6V+zdV3aO5ie6escmvXvpMOueH/9P7Vp2pO7oJVDm4Te0+9U6f2SrY534ttMN1Ue04+Nz+/2qIs2Tao7orB52k7G1X/tg2OG/X8G1pik8y4rY+tyurWR88IBVRic8g/3jaoLytntdttp201ZMj5VQP3gnaL/earbtXn1jt324mLpYOXM7rdnyuGWhCIbQECPbbPH0e/BoHXWpTrHbu97Z5VZ9h86x0snGf8syA861tk67rFAO1+ztUafd5hyrD3zDe2Gdv+mjIj3ENe3eaejidYf97d4u+7YQ9dOXSQOnbtbFPGlmnCZ19p+H2Ph5duddtBS6WjlibonRYhvdmyYkY792rdrTcPUe/N+1ZVM+mb7zR02D1Wpi0HWxbSjTYXfHTvnhOOAAII1CVAoHNtxLVAsfWIR7YO6lN7nu7eN49sOXZLPcV61YuWLNPWew1Upw020TtP3K4NOnew99cHKc0mjfn0w0/0wTufavoyS+Nath0PPVFLc3P12/ix2nuvnTXY3mNPtF58ZJv0/SRdf/29WmHP2rPtWbjrqbtFWNxgvRTbadi1F2nbHbarerfdrd9+3XV36sdf/ggXUXO517g+UTQOAQQaLECgN5iQApq6gHuV7XGbQe67zJVHuq+tivb37HmaZr31Q8+5VvP//k3ffPiKdtrBTb96vtLSbbWUyq3E3gmfYc/dSyyYx33wmd56/3Olp6Tq+Mff1ycPXqdp33yqkw89QKecd0o1ijLb//+eHK1X3/xAwcplWd0OSTbL3OH776FzBv27av+Q3Wr/aOzHuv/hZ1Ron+tuM9BeblO98u55U7+6OD4Emo4Agd50zgVH4qHApLSg7uxUMaq8S6sWOuf803TLbSNUZLfVzxg9QR+PsGCe8IEGHriXzr1wZdBGH1KJLZJy7pmXaeaiXO0+8DRtdOjpGnvTfzRn6h8aes4p2vvwA1ZpwS/fTdJN9n56buUa6W6HHd3iLzbXfJv2Fa+puW3O7Dm6btjdmukWkLFZ7I630fH72utqrK7m4UVB0QjEmQCBHmcnlObULvBEm3J9nFPxu8vOP1X/WHCOfn2setqAuAMe/VBvXXea5vz8rU49dH+ddN6ptRby6jMv6rEX/qfsjEwd99Tnyp89VWOuP0O5ecv10PDrtfGmm1T7XMGKfA2399O/sPfdy2xZVbf179VNV994hVrZ8qyRraioSEMuula/zZwT/pG7NX+ZDaJLt0F0bAgggEB9BQj0+kqxX8wKFNlz9Ott9rhZ9uC6pb1a9tAjd2joxcM001ZOO2jQMHXb82i9fa2NcP/1+zoDfd7cebroshu01Hra2x11hgacfaPmf/uJ3rnudOWXlejVFx9RTk7FN4Yim9N90qRf9Oh9T4bndXdbij1bP3CfXezOwBlKslfVIluxvfL20PBH9e7nX4d/1NaWXL3R5oDnNbWYvdw4cATWmwCBvt7oqdgvAbdW+j0dQlpsK5lus+mGOuzQfTXsrkeUnZ6hE0Z+pZTMnHAPfYYF9LF2y/2sGrfcC+0VtccfeVbvjvtCrTp00QHXPKI2fbfTlC/G6G37nFti9ZU3nwk3p8wWdBn11HN6fczHKigqDv+spS3uMnDggTr44H2VU2MGupFPPmeffU8FNhreDZw7jUlk/LosqAeBuBMg0OPulNKgmgLjM4N62gbFucnWjjnyAP390x/6wVZe23yvQ7THkIeUYAPcPrvlXP0w7jX1slHuN9isbZ26da4qxgX0i2+8F17QZb+zhmrTYy9UwHrck98dqQ/uvlybZOfowZceCe///cTvNezG+1Rkwe5ea+trr8CddfYp2qTPxtV65m7fx6xn/tbH48P7upnljrLpYg9alqDk8NQ2bAgggMDaCRDoa+fF3jEmELJ3xF9pFdQbNjV7sr22trvN/vb15D9tgpgyHXDlCPXa84hwixZ8+75evvLU8Nzpba1HfdHgc8JrnT//+PP6wWZuc6+jbTFgD+1283NVAhOfvkXjn31AfVu20v3PPxj++YUnD9JvixaHI3m3rTbXxVcNqlqTPfJBN2r+5VGv6OlX3gn/yIX5NvnSRQvtFgIbAgggsI4CBPo6wvGx2BBwz88fbhfURHtlLcPeO+9oz7ln2GIq7XtuokNvHaX0Dt2rGjLp2bv07fMjlF9sy5tFbSnWg99y/2O03Tk3KCm9coo3+30k0A+wiWEuu/Oa8Cf2PfDE8P+3Tk7RyFcetXfdK5ZujWzuWfzzo1/TuE8mqMS+PKTYiPY98gI6wRZfSaFnHhsXFUeJQBMVINCb6InhsBpHYFmCDTLrVK5/bE53NwNsIJCgcgvSPf91vjY/45rwvyNb0GZ4W/DTeM146xnN/uErt+yZ2m+2lTYYeJbab7q1kjOrL6saCfSjBmyjc66/rFqgd0hL16jXn6zWCLeQywOPj9Ts2f9UzVR3uM1Ae6jdZmdEe+Ocb0pBoDkLEOjN+ew3g7bPSw7p8q7Vl0ht366TTnjxxwa3PhLoW3XooDtt+VO3nXrMfzR3xYrw3889eaD2PmDv8N/fG/uRnn/+f1pR5iZ1tbsFdkgD7Zn5gctXv2Z6gw+SAhBAoNkIEOjN5lQ3z4aOyQlqVJuKCWXclp3TQgff8IQ69N+twSA/v/GYPnrgWm2YlaNHXq4YFPfem2N0v63CVmq9+yR7Zr9Bu7b2FD+kvxYsqlbfMbnSEctYdKXBJ4ECEECgSoBA52KIa4FbOpRpckbFqPGkhATtetoQbX78IAVsEZaGbtPH22tr156mRLtt/9rrT9iKaWlyA95GPPCE3vtofLUFYGrWdbBND3/iEgK9oeeAzyOAwEoBAp2rIW4FSq1nfFqvitvtLsz77XqgdrnyISWmpDVKmxf++IXevf5MLV2+VDcNvUADdtvRnskHVFpaov+NfFVjPv3KVlureBe9Y3a2Bmy3uV54e1x4Cda+hSFd/U/Dv1Q0SkMoBAEE4kKAQI+L00gjahP42eZvv71y/va+/bfXnre/pKTUlYuuNFSteOlCfXTHIP359cfafvNNdenl59n87G2rii2z5+Vz58wN/7t9+/Z69aU3NOqlt8OvxmXaJDIjZiYysr2hJ4HPI4BAlQCBzsUQtwIvtCzXW60qmnfo1SO0wd7HNHpb//nhE7142XFKthXUenfvqkuGnKvuPXtUqyfXllh95N4nNOHnyTY5jS2jVrldOS+gfkUMimv0k0KBCDRTAQK9mZ74eG92ud1uv7VTUL/b3fVMeyf86IffU8sN+nrS7GlvPa73Hr5FxUWF9jw9oK16dtcOew5Qik1Q8/1n3+qr3/5UkS3OkmxTxHbZoI+m//FT+Dj2tmnez1jMc3RPTgqFItAMBQj0ZnjSm0OT59rrasPbl2uuvX/evdcm2v+W0crouHISmcY2mDJmpCa98bTm/fWryuzLRM2tU7de2vSA49THllx96sjNVGjvvLcuC+m+WYkskdrYJ4PyEGimAgR6Mz3x8d7s79ODesxmiMtLDKj/Qcdr1wtuVWKaTRfn0Ray5+L586Zr+fw5mv35GyqY9odskjql9thQHXc+RG06dlNm142UkJikd07fRX/P+Ct8JLfPDqhbKbfdPTotFItAsxIg0JvV6W4+jX2nRbmesyXH3S3w3c+8UpufeFGTafz3I2/X509VTERzur2evk8et92bzMnhQBCIYQECPYZPHodeu4C75f1Y26DGZ0tpNgXroUPvV+fdDm8yXLO//Vj/G3qiykJB7Zon/ceWTE1gHvcmc344EARiVYBAj9Uzx3HXKeAWZLneBsTNsnVRslq314kPj1F6u65NRmzZX5P05pDjlbssV71tHZhL5geUHeS2e5M5QRwIAjEqQKDH6InjsOsWyLMFWc7pUTGhTI/uvXXE0581Ka6ipQs05oYzNXPSN2pfGtLF8xPUg+foTeoccTAIxKIAgR6LZ41jXq3AuKxy/V+7il32HHiatrjgjiYlFiwr0cd3XKhfxr2uZFs+9ZIFiepfWDE9LRsCCCCwrgIE+rrK8bkmK3CXva72Y+WA9lMfHauWG2/V5I711ydu0YfPPRA+rpMWs+pakztBHBACMShAoMfgSeOQ6xYI2oC4kyvnb29hc7afNnZGk+RaMPEDPT/kpPCxbZkvDbZeOhsCCCDQEAECvSF6fLbJCcxICeqqLhUTu/TtvYX2ffiDJneM7oBK85fpycP7qDhYrral0v2zCfQmeaI4KARiSIBAj6GTxaGuWWCiTSgzvGNFoO/2r/O01ZnD1vyh9bTH64f31cy8xUqwtdNHTmfltfV0GqgWgbgRINDj5lTSECfwVUZQ/+1QEei7//tybXni4CYL89aR/TR12ULJAn00gd5kzxMHhkCsCBDosXKmOM56CcxItlvuXSsCvZ8tmbr38Lfq9Tm/dyovLtRTh2ys/PJStbA53R+aRQ/d73NAfQjEmwCBHm9ntJm3p9gmlTmne7lKEgLKSEnVyS9MVFrL9k1OZeaHL+r1Wy8MH9eWBTYobj7P0JvcSeKAEIgxAQI9xk4Yh7tmgUfblOmznIr3ujfdfHvte89rSkhKXvMHfdqjJC9XY286W9MmfmYLuIT0b5v6dY8VzBTnEz/VIBC3AgR63J7a5tuwhUlB3WhTv+YmBWwN8hTtcuL52uzYQUpM9261tfpqlxbk6adRw/X1Sw+r1FZo61wS0qXWO+9UxsQy9TVkPwQQqF2AQOfKiDsBtzjLk23L9Vl2RUhmZGap364HabsLb1eSh0uorglyxcw/9OWjN2nqNx+r2NZDd9tmhTZTnAV6eohAX5Mfv0cAgdULEOhcIXEpMDYnqJGtbT53Wz41srVt20H7XTVCrftspwSbdCYQ9TuvEEK2olqwuEjzvvtI4+66TEuXL61W1V7LpDNzeX7ulT/lItCcBAj05nS2m1Fbv7f30R9rF1ReYvWeb2pCojbcfjf12OVQdeq3rbK6bWzB3vjPr9187XnTJmv+Hz/pzzGjNOW3SbXqn79A2imfQG9GlyZNRcAzAQLdM1oKXp8CSxNDuqtDuaanVgR6VkqCVpRUrMDmtpTEJLXusZFaduqlDTbdQh12OUA5Pfo2+JAX//6N/hn/vmZN/0tL7Bb70rmzVFJ5e90V3qVDiubMLwnXk2oLszwwK0FZLJ3aYHcKQAABuyE5R60rXtplQyDOBN5sUa4XW1c0qm/3NO1xYKmefSpULdijm9w6JV09NthEXfY5VJk9N1XHrfddrUhZ4QotmfqjFnzylhb9/L3+mva78ksrwrrmlpWWoEEXl2nMS2n6cWrFPgOXBHTU0sa/OxBnp5HmIIBAPQUI9HpCsVvsCeQHgrra5nVfWPnG2iknSzvvW6q/vkvW15PKNW1ysv5ZGJTN61Lnlm3vsqcnpazy+4KSIq0os0nY69hS7MZA586J6t2vWFv0T9I2u67Q2NeyNerZkMrKpQ62DvptcxKVymC42LuwOGIEmqgAgd5ETwyH1TgC39hUsI/Ys/Rim2gmzSZj690npD32TtRO++Zp+aJELV4S1MTxWZo8IVlT5hSruAH3q7Lttn6PTsnaas8ibbJZobp0SVB6TkjfvJuhcePL9MfkJBVbkLs10E/MTdB+efTOG+csUwoCCDgBAp3rIK4FSu0VtpFtghqXU72ZOakJOviAFB17wSK1bGdd5sptzvQUfT22peb8mqxfJ5dpaX6p5het/H1kvy5ZyWqblaRuPWyQ3YBS9d8lT702KawqZ7G9ivbqQ+315juFyq9xC6CP7XbRgoCyeXYe19cejUPAbwEC3W9x6vNdYIFNNPNMm5B+zKi96o06pWjLXcrUf6c8ZVvQZ2clqHWXMqVnlCs1ve4ue1FBQPkrkrTcwnv58qCW5oX0649Z+v7jRE1fUKryWj7avVi6YGGCupTy3rnvFwIVIhDnAgR6nJ9gmlch4Ea9j7L30idkVfzbBXdX62VPzy2Wze1StbmfZ2UFwoGeYYGeYoHePj1JKXbLPrKtKCnXstKgigps5PwKC3ML9DwL9Hyb9S0yjj7D9u/dPk2zl5VoYWFFD39T65n/e1HAZoXjVjvXJQIINL4Agd74ppTYRAUWW6jfY6+yzbBX2Xq2S9QNR1twZ9m87z9n69Pvy/TzwiIL93V/iJ5tIb51xwzttGVI2/YuVIkNZr/phRRNXlys1nbb/bL5CepZQpg30cuDw0Ig5gUI9Jg/hTSgvgKulz68fVB/p6laoEd/fv4yGxxnS5kuWRbSomVlml9SJut4r7K519vbpSapTVai2rRK0AZdy9Uup0SJUXm9wm7JRwK9ow2Gu2qe7VvOrfb6ni/2QwCBtRMg0NfOi71jWKA+gR5pnq2bot+mpdoUsQnKrHyOnp1eprzCinXL81ZIQQvp3r1KlJJUe6+eQI/hi4VDRyAGBQj0GDxpHPK6CaxNoJfYK+Y3jE7VTwttFFsd26adk3Tl4Qrftq9tI9DX7TzxKQQQWDcBAn3d3PhUDAoQ6DF40jhkBBCotwCBXm8qdox1gehAb5kW0L/3StGufYqVUMs4tWIb0Hb1yFT9YaPg02wimI2LLxaPKwAAFn5JREFUbO51m9WtOBDS1FQp3xZ9oYce61cEx49AfAkQ6PF1PmnNagSiA90NTUu2Rc6626trJ+6RrM17FSotOWTPyBP19eQ0vfp1oebm29Kntp+bpvXyfxLU1ga02eRyNvNcuabYFwICncsNAQSakgCB3pTOBsfiqUB0oK9NRW6E+lAL9Hb2/vhCm6RmRLtQeKR8b3uGPvSwgNpm1z6nO8/Q10aZfRFAoKECBHpDBfl8zAhEB3paSrIyk5OVm19gk8OuurkevFul3A13qyvQs9MDOrx/qg7fwW7LW+++5kagx8ylwYEiEBcCBHpcnEYaUR+B6EDv1b2Lrrv6Is2aNUufvPGBZs2cp4BNKpOYmKiN+22sHffZWc89+aJ+njW3zkB3ddqjdLW0pdWOGZCuPbYsUmZqxVxxc5ekaPR7Sfp6dkF4wRfeQ6/PGWIfBBBoiACB3hA9PhtTAtUCvWdX3XrjELVt17bWNhQXFemqi67TTzNnrzbQa364fXKSCsrLtcIG0kVvBHpMXSocLAIxKUCgx+Rp46DXRaCxA71li2y1yczQlLnz13g4BPoaidgBAQQaKECgNxCQj8eOQGMHep/eG+iKy89VQWGh3h71uqb+OV3Tly5VdkqKerRvq80HbKFPP/9GUxcs5pZ77FwmHCkCMStAoMfsqePA11agsQO976Yb6tqrLqrztn3e0mW65vIbNXnOPAJ9bU8W+yOAwFoLEOhrTcYHYlWAQI/VM8dxI4BAfQQI9PoosU9cCBDocXEaaQQCCNQhQKBzaTQbAQK92ZxqGopAsxQg0JvlaW+ejSbQm+d5p9UINBcBAr25nGnaKQKdiwABBOJZgECP57NL26oJEOhcEAggEM8CBHo8n13aRqBzDSCAQLMRINCbzammofTQuQYQQCCeBQj0eD67tI0eOtcAAgg0GwECvdmcahpKD51rAAEE4lmAQI/ns0vb6KFzDSCAQLMRINCbzammofTQuQYQQCCeBQj0eD67tI0eOtcAAgg0GwECvdmcahpKD51rAAEE4lmAQI/ns0vb6u6h9+iiW24conbt29WqVFxUpKsuuk4/zZwdXvp06D8JaleWoIVJQY1oF9LfaRLLp3KBIYBAUxIg0JvS2eBYPBXISwjqwXZB/ZwRUKe2rXXDtRer1yYb1R7ohUUafP6V+m3efALd07NC4Qgg0FgCBHpjSVJOkxcoVUhPti3X59kBpSYk6JJBZ2iv/fdUIBBY5dgXLFigf59xmQrLy9W9RLp5ToISFaCH3uTPMgeIQPMVINCb77lvli3/LDOop9sGVZwQUI/2bXTdsMvVtWc3JVjAuy0UCmnJolxdN+Rm/fHP/PDPjs4N6MhlFb/nlnuzvGxoNAIxIUCgx8Rp4iAbS8Dddr+/fUi/pVeU2K1tKx180D7qvXEvJael6u8/puijTyfop7+mhX/fvVgaPD9BrcsrevEEemOdCcpBAIHGFiDQG1uU8pq8wMLEoG7uFNKi5IpDTbRb7unpqUoIJKjQnp2XBYN2c17KLA9pyD+J2qhk5S15Ar3Jn14OEIFmK0CgN9tT37wbPjM5qJFtQpqRElJ+YvVn6GnBkNqWBXTK4oA2K6q41R7ZCPTmfd3QegSasgCB3pTPDsfmqYC7/T7ZXj/7My2oAnum7rY065r3LLYgL5TallcPc/d7At3TU0LhCCDQAAECvQF4fDQ+BMrsBrt1yMNbggV6io1mr2tbkhjSw+3K9Wt6QBv16Kqrrxykrj261bp73tJluubyGzV5zrzwq29XzUtUm8pn8fEhRysQQKApCRDoTelscCxNXqAw4F59C2pCltQyPU2DL/mPtt91h1qPe769w37xBVdpUUGhutqrb9fOCygruGqvv8k3mgNEAIGYECDQY+I0cZBNRcANl3u7RVAvt7KuvA2m22W7/hpy9cVKTU2tdoilpSX6v0ee1SvvfhT++S550rmLEptKMzgOBBCIQwECPQ5PKk3yVmCeTf96TZegiuy5e5KF+nZ9NtGFQ89T23YV08guXrRYzz/1gt79ZIJKbcR8ig2yu2FugrqX0jv39sxQOgLNW4BAb97nn9avo8CH2eUa1Tqk0srBdBmJierbtbPSk5I0acZsLS8rDZecZBPVHJeboIOWE+brSM3HEECgngIEej2h2A2BmgJjcoJ6LyekhZXvs9f8vXuP/QAL8v2X2TvtIQKdKwgBBLwVINC99aX0OBZwc8P/kxzSBxbqEzNCWpZUMTreBfk2BdI+FuZdS23e+FDdo+bjmIemIY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v8PbXV4TWlVFvY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charset="0"/>
            </a:endParaRPr>
          </a:p>
        </p:txBody>
      </p:sp>
      <p:sp>
        <p:nvSpPr>
          <p:cNvPr id="5125" name="AutoShape 4" descr="data:image/png;base64,iVBORw0KGgoAAAANSUhEUgAAAfQAAAH0CAYAAADL1t+KAAAgAElEQVR4Xu3dB3gU1f7G8XfTO713G4Ioduy9d7F77V6vFTuIFXtX1Itd/xbA3q4NLNgRCxYsWOlNWighPdn9/84mGzYhgUAyQ3bznfvwXEhmz5nzmfF598ycOScwR61DYkMAAQQQQACBmBYIEOgxff44eAQQQAABBMICBDoXAgIIIIAAAnEgQKDHwUmkCQgggAACCBDoXAMIIIAAAgjEgQCBHgcnkSYggAACCCBAoHMNIIAAAgggEAcCBHocnESagAACCCCAQL0D/XLl63kVx6TYCUrV3cqsduzx1p6YPDEcNAIIIIBAownUO9C7KLfRKl0fBdn79tWqjbf2rA9T6kQAAQQQaDoCax3oaamp2nuXbZtOC1ZzJOO+mKii4oq7CnUFery0JyZOCAeJAAIIIOCZwFoH+sF776y3Xxvv2QE1ZsGHDNxZ74yrONa6Aj1e2tOYbpSFAAIIIBB7AgR6nHxBib1LjyNGAAEEEGhMgQYH+s13naCvJsysdkyp6Sl6dfTHqxznUf/aU8WFJdV+vsOO3XXN4OfDP1uyuI2eeenAerVvx+1XaIs+7yk9o7DO/delhx6r7akXGjshgAACCMStQIMDPTo0o5VCy1Y1C7RY9WfRt7wn/76PNhvw4Vph33r9ibr47NdrDfZ1CfRYbc9aobEzAggggEDcCcR8oLszsvduA/TWiz+tEuqxGOjr2p64uzJpEAIIIIDAWgnERaC7Frue+pWXPFet8bEa6OvSnrU66+yMAAIIIBB3AnET6O7M5E5to1ZtFledpFgO9LVtT9xdmTQIAQQQQGCtBGIi0H/9ep9wo2bMbaPvvkvQHcPf1Ir8/FUaOvqpk3TiwFFNPtBrtufJZ77Q9FmzGtSetTrr7IwAAgggEHcCMRHoNQfYFRakq/1GCauE+sXnDdTw215r8oFe3/acesKBevqRMfVqT9xdmTQIAQQQQGCtBGIy0F0LaxuNXnOSmKZ6y722NwAa2p61OuvsjAACCCAQdwIxG+g77r2lvpr4Y7UTsjY92shc7qv7EhBdeGO+hldbWQ1tT9xdmTQIAQQQQGCtBGIu0N3t9v8+OVBXXDN6lYb+996TdMGZTf8ZenSgu/Y88/LROvfCkQ1qz1qddXZGAAEEEIg7gZgI9Pqqz/ilv7p3m1S1e1O95e5Fe+pbJvshgAACCMSnQNwE+sBD9lxlutlYDvS1bU98Xp60CgEEEECgvgJxEehZmZn69euNqvXOHUCsBvq6tKe+J5z9EEAAAQTiUyDmAz0nO1s/T9hglTCP1UBf1/bE5+VJqxBAAAEE6iuw3gP9pmtOqFptbW0WZzn8wN117LHddOQBr9a54tq69NCPOH53/W/Mp6v41XeUe/S78H62p74nnP0QQAABBOJToMGB7pYbvfbmiuVPo7d3Xz9OB+71YtWPvv7uCO2w1xur7Df89pN08bkVI9PrCsDawrQ+p2NdAv2+h0/SJUNXjpSP1NPU21MfD/ZBAAEEEIhfgQYH+piPjtNBR64M7giVew780qhD1KPzYuXlZ2mfQz+odbrWrz46QgO2qQj6phDosdqe+L1EaRkCCCCAQH0EGhzodU3DWp/KXejnzV05J3tTCPSGtmfB38GqRwB+tqc+3uyDAAIIIBC/Ag0OdEfzyDMn1zoxyprYXnz2ZB17+MoJVfwMwLpmiovV9qzJmt8jgAACCMS3QKMEuiO68objdPu9q956r4tv6KXH6bZh1fdvKoEei+2J78uU1iGAAAIIrEmg0QI90rMdfOVrtT4rjxyIu83+5MMDq/XMI79rSoEea+1Z04nm9wgggAAC8S3QqIHuqNwz6NfHHqX331+sRQuWV+m1bZ+j/fZrs9rXzGbO6q/zLsqqJp6anrLKDHD1PSXrMsq9Ztmx0p76mrAfAggggEB8CjR6oDclpsYI9FhpT1M6To4FAQQQQMB/AQJ975319mvj/ZdfhxpX9wVlHYrjIwgggAACcSSw1oGelpqqvXfZNiYIxn0xUUXFxeFjnaPW1Y45Mso9XtoTEyeEg0QAAQQQ8ExgrQPdsyPxuOC6At3jaj0rvmZ7PKuIghFAAAEEYkKg3oF+ufL1vCp6u7G2naBU3a3Maocdb+2JtXPC8SKAAAIINK5AvQPdVfumBfp8hRr3CDwurYMCOswCvbYt3trjMSXFI4AAAgg0YYG1CvSm0I7Is+8dlaRXlNMUDoljQAABBBBAYL0LeBborvdbV8+4vq2urYzVBfrjKtJZSqtv8dX2a8hnowuarXKNUelqj+Mb+73btldyncfqyumqxKrfu3/PVXC1n1mnhvMhBBBAAIG4EKh3oEeC9HplhMPqaC3XBJWFEdzPrldB+O+bWQhNsfApquRx/35fLeQCM7LPmso4wILuAwu98soyIr3xyDFE5N3P77Nn48cpT9Mt7CJbjt1mv8OO6QJ77u/KcLE4s3KUex8tsSOveGzwsH32CjvuyL/dz9rbZx9VVjg4a355iG5zzUFp7stHzbJ6KkEvKrsqmKM/7+pyx3Vs5fP9yO/c15GO9jnXnkg77lBhVfvc8Z2n9HX+4hIXVy2NQAABBBBYRaDRA702Yxfqx1hw1TfQayvDhfzYyp5tdKD/YF8qIl8ean5uBwv8ryq/dLjwdkF5pIW/23rZ36dFfQmI/qwL2i/tS8gALQv/OPKFoq5Ad73nyL41j8EF9BT7MrGflfVr1VeU6nu5QXvT7XeRL0j1uU4Z5V4fJfZBAAEEmo9Aowe6C7DnrVc6yQLqduv9RsI2uhe/ph6669kOtwB2ZUS+BER62dG95p72RSEy8j7ymUetxkjwd7VyZleGtvtS0c3+HflddKC7Lwtn212HS6xHH+npR3+BWFOgR4e1+9wO9ie67YcpxQYUloSvKufj2uYGF0a3bXv78hF9xyP68+5zLvTHWRkLKu8uEOjN5z9SWooAAgjUR6DRAz0S1q7y6FfDogNyTYH+tfWOI8+Pa/aKowPd1REJweiA21C54S8S7pZ1a/sTCWkXppGfu8+6W+2RHnQEK7r8SNlrCvTIbfyaZUXKjH7ccIHVeKU9DnBbdNtcHdFtcc/ZI3cT3JeV8Wqp2+wL0ojKr0gEen0ub/ZBAAEEmo/AWge6C+YbLJB2t1vItfW+3e+ftB56zcA603qYT1a+x+4C3b1Odq71iCNbbT1497ut7Jl3dK+0rkB3t9TdILzo298u0C+1582RnnCkrpq93cgXCPccPHJM0QEbeVYf3eboQN1ZS6u+NETKciH+XmWv3N0peLny79Gj86PbVjPQ3bHWfIYf/cWAQG8+/5HSUgQQQKA+AvUO9O7W640MUov0dGsLY/cz16MssN5vJIhrPpN2/3bju6OffUcHeqSMXCsjMmDNDQb7Qa2qhdwQC+tILzbymVl2iz1ynJEJZSI99sjxujCMvnvgjsfdjo8eWOeOJ/q29+ravKv1rj+vfFbvympjxxppu6vzdfuCc7Q9u48cl2uLa1ek/c6rk/2pebeBQK/PJcw+CCCAAAJOoN6BXnOEdjRfzTCuSRvpPUf3ZGvus6YyXCjWNvK8rhnfIrepXT3R+0RG3buf13U8kbsMZ1oI1xyIV9uXGHfsT1s8R38hiOwX+VIR3fuPbrv7ovCpPWK42O5WEOj8R4kAAgggsK4C9Q50V4F7rnuN9b23sB7psTbQ6057ncpt+9vfo0ew/2F9UTeAa0MbiOZ60dHvW7tgc8+B3ah3t0VuS0eX4Z4zL7Ye7DtWxk5Wl7vFH/1MPVJn5J1zd1zuWNzrcq5OV1b0++jRX0YiXwwiYJFb424Eugv7U+y4ot+fr6vNrl2R9kfa6Mp62drn7hK4smq23T0OGGZ+v9v/Z1ov3TlGpqSNvkUfmTDHHXd0WyPtdD9jUp11veT5HAIIIBCfAmsV6HUR1PaO+dpyNUYZddUZeVzgnqn/Zrft2RBAAAEEEIg3gUYJ9MikKg7HTeiyLjPENUYZtZ2c6HJd7zsywjzeTiTtQQABBBBo3gKNEujNm5DWI4AAAgggsP4FCPT1fw44AgQQQAABBBosQKA3mJACEEAAAQQQWP8CBPr6PwccAQIIIIAAAg0WINAbTEgBCCCAAAIIrH8BAn39nwOOAAEEEEAAgQYLEOgNJqQABBBAAAEE1r8Agb7+zwFHgAACCCCAQIMFCPQGE1IAAggggAAC61+AQF//54AjiEGB/EBQH+SENLZFSMnBgE5cIvUuSlALW1Iv0aYYZkMAAQT8FiDQ/RanvpgWKLdFg6amhvSmBfn3mSubkhgKqUtJQNsXSP0LAupqf08h2GP6XHPwCMSaAIEea2eM412vAh9nBfVaq5ByE0O2+PCqPfGABXtL66X3KA7owOUB9bNeOxsCCCDghwCB7ocydcS0QMh65csSQnqrZdBusa8M8a4dEnT+4EJltEjWM/ck68+Z5SqwHnqwsrWu197XVhg+bFmCupdIGXZrPoFee0xfCxw8Ak1ZgEBvymeHY2sSAn+mBvW/liH9nB5SufXKk63TvdMe5Tr5zKA23MwS3LaSYumHzzP0zZfSt+PTNGd+eVWwu9/3LQxp+/wE9bOA71RGr71JnFgOAoE4EyDQ4+yE0pzGEyiznvm47JDGtAhqUZIUsjDPSAno6OPLdMyZBcqyn9fcyqwnPmdasr74MFNjXk7SnKWlVbskB0NqXxYI99r3s9vxnQn2xjtZlIQAAiLQuQgQqEUgz26x/88C+wMb/FZmQe761O1bS5ddG9K2ey6vl1mphfuHL7fQyy9L//wTUFGRu3lfsblw32mFtH9egjqUBpQWYmR8vVDZCQEE6hQg0Lk4EIgSCFrk/p4W0hv2vPzX9IqQTUmWdtlJOvWCAnXfeGWP2x6R68dvE/XX74nabe9SdewSievqpO52/Ofv5mjCF9LELxO1rHBlzz7d/trf7tpvmx9QbxtI17qcYOeCRACBdRMg0NfNjU/FqYAbxf66jWJfbLfYw2Fu+XrWeXaLfOAK5bSx4euVW5GF8LOPpemlUSkqt9vobtt86zIdf2qxttuxTMkpqwLlL0/U7GkJ+mRMpt59I6DlRdWDvVNpSANWBLSb/ckJ8pw9Ti8xmoWAZwIEume0FBxLAsWBkEa3Cmpci4qjdhHdoU2irro1X5sPsC521Db97wTde2u6fv6+MvVrNDTLnrsfelSJDjumuM5e+7LcBD1ze0d9PD5fy+2ZejDqcXya3Y4/fGlAe9jt+Ez7ORPVxNKVxLEisP4ECPT1Z0/NTUTgNxvF/pL1yv9MrzigRPuz277SyWcUq1efoqqjLC+T3n87WQ/dk64VefW7NX6c9djPOK9IKam1N3bhnGR99l6Kvv46Wb/9IK0oWXnbvrXd3d/Kwn5rm6hm0yKeszeRy4XDQKDJChDoTfbUcGCNLTAvKaiSyjvZrS2cU+298A9t+tb37c+iJBuwZoPfWmQkhAN4z0NLlO3mca3cliwO6JHhaRbotdxLr+NAt92hVENvKlSbdrU/W4/+2JKFSZrxd0BvjcrRR+Pt4Co3N1FNtvXSu9kAu11WJGiAPWtPZQBdY18alIdAXAgQ6HFxGmlEXQJuqtYpNlXrs62Dmpa2sledYre121huzrcBb0ELcvebtIyQrr/Zpm/da1lVcW7g20/fJ+qu69M1Z5bru9dv67lhuYbdWaCeG676atuaSlgwO0mP3NJa3/5YrAJ3Oz7qA10s2I9eEtAWhTa1rB0bE9WsSZPfI9B8BAj05nOum11LFyYG9Y5NCPNlZkj5iXXfIk+3kW+77lauMy8tUvvOK0exu9fOXhmdoicfTKsa+FYfxNZtgrr6lgJtvcPKHn59Pldzn79/zrDb8QH9+F2KJv8RVHlUsneyW/Out75lYYJ62HGm0GtfF2I+g0BcCRDocXU6aUxEYGpKUM+3Dmly5XNx9/OO2VnaZfcBWvbPIn35wy/KL68I3E02kW64p0Adu60M8/lzA7rvtnR99bl14WvZ3MC3HhuU69dJ1QfGpVi3+dJrC7XfIaW1TfVerSTX+58zM0Gjn0zVvDkJOvaUVUfIu0NcPNeer08O6OVHW+j3qSWKfE1IsALa2Aj7DWzM3l72TJ9547n+EWjeAgR68z7/cdn6QhuxPryDha29R+765RnJSTpkv9317wvOrGrvH7/+oWHX363FK/LVtX2ibhput8c3KwqPNv/ykyQNvyVduYtrf3Vskz7lOujIEr30bIrmzl55Gz7RnsOffFaxTjqzWIm1D4AP1+/q+HNyYjjIJ3yeVK33Hxkhv/9hJereK1jtS4EblPfLN1kacUuKZi0sV4n1zKOfzvctCOkImze+tw2gS2LO+Li8tmkUAqsTINC5PuJKwD0zH2nPyz+ofP2snfXKzz7rXzb3+k5KTk5WuXV5J//4q54a+bJ+/mNKuO19XA/dAj0jp1RPPZymN15a+W55NI4LbPc62kFHlOjBu9M16bvqqe1C/oLLC5Uetaxq9OddkP/0XaKefTxNP3yzmsSv/FCvjct1zL+Kted+pfZ8v/pp+u6zDI2z2/Hff5mmRUvKqnrtbga6A2xa2eOX1P95f1xdADQGgWYsQKA345Mfj03/KiOoh9rb82Yb6JaZmKg9tt9Svbp2VsvO7dW7/2b64L1P9PY745RrPXO3pdmfQVeEtEG/fN1/R5p+/6X2oHXPxc+6sEhbb1+mW6/JWCXMVzei3T2L/3ZCkkY9nqrf6ii/rnMRqXffg0tX6fW7cudMSdGHY5L0wij7slL5jL2VTVAzwgbWsSGAQPMSINCb1/mO69YWVd5q/6VyytbV3pqyX3ZunaAhtxRq2iz7EnB3mt3Crn3g3FYW4hcOKVSHTsHwc/War6653w++rkCdulZ/Pa3YXmH/fFyynn4kda1GyEeOO1Jvz41qHynvbsFP/ytJQ87MUW6BPVm3Z+ouxk+yV+z2zaOHHtcXO41DoBYBAp3LIm4Efk0L6gHrna9YzYh211gXdXvtZ+uUH1OoV15K0qcf1D7wzQ1wO+bkimfibirXZx9LDU/3Gr3V9npafp70kU0WM/KJVC38Z9Xn8C3tkcBSmymuri263pq32iOfyZ2fqHdfytTI/wsoMhdNe+uZH7zMpo61GeZSeIYeN9c1DUGgvgIEen2l2K/JC7zQqlxvtax+mGmWvzvvkKrpv9kSqLllat0qWQNPX67stiE9PDxV8+fWHqztOgZ10RWF2nH3iklexr6RHJ7uNTJvu/tZzdfTltn74W++kmKD5VJXmUnOPX/fctsybbxpUB+/n1xnvV26leuiK4u0rc0Hb08Nat3mzUzWgzdl6NsfLMzLKu4KbGlzyx9l9fe0uwy8m97kL1UOEAFPBAh0T1gp1G8Bd7v9oq7lWpFUkYIJ9n9d2yTphodWqOcmK+dir21RlZrHusuepbpgsN1i72yzx1lejv1fsu65uXqYR7+etnhhQK+/kKJXRqWuctveBfmOu5bpaBvc9uPEpHCvPfpLQaRut9/utmLbuZcVqW372meWc7fYvxqXoxuvsSCvfMMuyQ5wP+uVH7U0gSVY/b7oqA+BJiZAoDexE8LhrJ1AqY1qn5wesrnYg5qeWhHmqXZPfd/9AzrhP/nq3HPlu+VrWlTFhfTJ/ynWMScVK7Xyzvr3XyVq2ODMaj3u8Otp/y7WHjb6/IWnU/XBuzYgrXLFtcjRu7LcF4OTbL8ku13vXoOra2S7e1XtPxcV6QB7Va22VdpcmbmLkvTOc6l6xb44LC+w19ksyLvYOuoH2KR2bkrYZG6xr92Fw94IxKEAgR6HJ7U5NendnHK92yKkJZU985y0BJ03pEA7712mrMq52OuzqIp7ReyioYXaYuvyqlvd7gvAtZdlaPaM6gPM3G3xNtaL/nVSYq1Bvo+NSD/htOLwILoPLexXt5iLW3L1AuuVb7JZ3bPKTfk5XY+OSLG116XSyvFxW9gt9mPtFnuvyOT0zemk01YEEKhVgEDnwohJgbyEoB625+CTot757mjLnboJYjbaYuUKacttGdIHbQR7XYuq1HWre97sQPj1tF9+rN/rX66Xve/BJTrWBtF17GJfMNawmIvrwR9+XIlO/U+RMrPrPgV/TkrW1RfkaFHeygVb9rZe+Rm5jGKPyQuXg0bAQwEC3UNcivZGYJKNZn/VRorbK9i2cHlAGTYX++77lOrUC0rtube9nF1jy10UCC97+toL1Ued13Wr2z0Tv2noqu+a19YaV8YRxxXr8GNLws++3TP3ifbO+f23pdX5qlr0gLuEOga7L56XpNdHZerl59wo9opn6l2taW4U+84rAqyR7s2lRakIxLQAgR7Tp695HXy+9crH2FKnn1qPNrey49wiO0Gn/6dMBx+fp6Ta3z6rQgpPnfpjoi24YsE+P6CLryrSpv2q3+outPlmanvXvKa0G+F+5PElOvToErWwtdTdtrYD7uo6e3/9nKonbanW7yfZLfbKw9vKjusYu8XezZ6bM4q9eV33tBaB+goQ6PWVYr/1KlBso9ifshD9Iqti3XK3tUlL1PDRK9Rtw1V75etysC7wa3vXPLos17t207G66V+jb5WvacCd68mfYrfXj7Db7NED3379LkOFhcnq2mOFLQ5TrvHvttTNV4UUeWjgRrEf6EaxL2Hg27qcUz6DQHMSINCb09mO4bYuTgxpSJdyFVVOGpOaHNBlVxWq31YhdeheorpuXde3yS7M33o1RSPuqn2p1K49yu35eIn2Paik2rzqbvrVd99IWe1Mc24xl4uuLFSfzSsG3C2cm6gP3sjUi08nanlJxSg39/NubVO0cHmpCotDciuptbdjOsTGAOxqo9hZbKW+Z5L9EGi+AgR68z33MdVyd7v9fpsFbrK9ThbpoafY8+cePQLaZmub0e2cPLVuV/sUqfVtaG3P2t3o9xNtxPqu9o545FW2SHmLFgTsC0B6nTPNRRZzOf3cYuXYuuxu++6THD32cEhT/0xQ5ZwwqxxeooX5NnaL3a2c1oNR7PU9feyHQLMXINCb/SUQOwAldtv9w+yg3rXn6Eush15z23unFJ193VK167jy3fN1aV3kWbub293N7lbz3XC3ato345PCz9rrmmnOPWN3k8TsdUBp1d2Dsc/n6J67AyqLemy/aZeO2qhnV40bP1GFlQebUx7SlfMS1L207ulh16VdfAYBBOJbgECP7/Mbl61zs8J9kRnU11m22lhySMsq30F3jc2wv+93cIJ23itfG/crU4s2db/fvS44bp721S2x6sqsbVGV6X8ka+i52ZqfW65Eu7++cY+uOuaog7TbPruHD+OfefN07x0PaZIt6RqyHrobyX6GrceeGqpj/td1OXg+gwACcS1AoMf16Y3vxrl30d2kMm/WmL/dRWBmmk26skm5dt8hSXses8Juxzes1+4kC1ZIj96fpnder3299NUtqjL29SzdcUPFu+NtWmTrqsHnaYtt+ledIBfiU/6aqhtvuV/zFixSpn0PudBu6fcropce31cxrUOg8QQI9MazpKT1IDA2J6iRbSqeT2/Qto1m5y5RibsnHrXlpCZo4DFJOvXyhY1yhO5Z+4TPkvTq86ma9ldFSK9pUZXJ3yfr8rMyVWi3092WlZSkq6+9UNtuv221Y3p2xP9p5DsfVrSnKKSb7H10NgQQQKA+AgR6fZTYp8kKPNq2XJ9VzrT28P03KjMrU2Nfflfjf5msWbPnKTraW2Ym2OxsZdpuhxJtsFmp0u22fUM2971h2l8J4UVXdt+3tM5FVVwdc6Yl69arMzV5cvWFVwaff5r2OWgfe85e0RMvtkXUzznjsvAXE7ddYu/Lb1tAL70h54nPItBcBAj05nKm47SdNQN9o002Cj+DHvvGGD38xHMqrNFbdwztWiRqi+1KtcfethLafiuU6PEsqr9/n6mnRiTqhx8DVXOxR05H717ddd21l6h9pw5VZ+jTDz/R7fc8JjfZa7+CkC5dkMiz9Di9fmkWAo0pQKA3piZl+S4QHegvjvqvrVHeJnwMn7z7ke576Cnll5drR3v2XW6rsn2TteoAMzc5zbmX2tKlRy5Z40xza9s4913indHZeuS/iSooWdkz33u5NM8G801OrzieC88/VYcesn9V8Uutdz704us0ZeFitbR3285fmKC+PEtfW372R6DZCRDoze6Ux1eDowP9gzHPVTUuOtCPsilTB9p64dOTg/rYXnn7w95ln2uBWl4545y7ob1ht2QdenKe+vULqevGpUq23zdkWzAnRe+8mqyXnklWkT03dxPFdLNJaNwKaVsWJurbjKDu61BRR18b8X7PiFuUVDl3bbl9CXn5pf/pqWdfsZfuQ+FZ4g632eLc/9gQQACBugQIdK6NmBZYm0B3DXU99Xk25/tvaSF9btPITk1dOZWs+33PLgFtvlWZPdeWttjJuvZrubl1VH75JsWmkM3UxO9WPqPfwYo6zEK5u73b7v5XYsdxtc18N9cWlnF3/G+97hJtveN2VbV9N2Gibr37IVv7vCg8ycx51ktP4xW2tTwb7I5A8xIg0JvX+Y671kYH+kujR6hV69bhNtbWQ49uvMW4LFv1u63c9rLN4jbNXnOLbO5vqanSZr2TdPblK7TxFsX1dvvq4xzdclVA+TZLjOt/p1jCH2m98gNs1reUGj3sCRnlGlH56Lxf184a/vjdVfXkLV+uiy+7QTNtYF8ru+1+k00X26qcHnq9TwQ7ItAMBQj0ZnjS46nJtQ2Kc+0b//5nuufBJ5VXUqrDl7qVytwaZbUHYqlF7y/pQX1mE9X8Zbfjl9R4U2z7/sna/+gV6r1ZUF02qH0hmPmzbBW3p1volVdXTmTTw+ZkP8Ju9W9TUPdyp5d3KdM866Wnp6Xq4QdustffuladnjuvvVMfTPwx/O9b5gTUk2lg4+nSpS0INLoAgd7opBTop0BdgT7py291x32PaWFevvayQWgn5dY969rCpG1wEgYAACAASURBVKDmW4hn27PuR9pJM613XnNLsxnoevQKaMedS7XXQaX2nL04vKCK2377NlOPPZCgX361+dntLrubi30Hm+ntMOuVd7XlTle3jWxdrrEtpOTEBF14+gk64KiDq3Z/56U3dN9TL4X/fUyum9vd4+H4fp446kIAgUYXINAbnZQC/RR4N6dcoysGtmvIf07Svkfaw2/bpvz+l266/b+aM3+Rts0P6axFCcoK1v4+98Vdy+Sy0v222PI3svhLS+s1F5WW2aC2lb3uBPt9drq0Tb90nXvjQn3xbpYefdS9P15xi92F+fG5Ae2dV79pW7+zwXFu0ZmgfTs4dL89NOiS/1TxTf17is4edG3439vbM/iLFhLofl5b1IVArAkQ6LF2xjjeagKfZAX1eLuK0eJnH32Ijj7zxPDfFy9arGuG3aW/p85UT7v1fen8BLUpXzXQ388u1zNt7Zm5LctaXDmLm/t8+xZZGjp0kLr37GbvtI/V19//rCnTZ6ugdOUUsq401/+Oni3evWZ249za66rt1P2VErLR7uVaancAdhywla684gKlp9s3hsrt4INPCs9818Xu9N85h0Dn8kcAgboFCHSujpgW+D01qFs7BcOvoB22+04aNPSCcHvcq1/Drr5dX0/6VWnBkK63kO1Wy+plV9hI89kp0nYbZCk5PVGz5xXbLG1F4d52m5wsbb7ZphqwVT/123YLTZ8yQ+MnfKuvJnyvJYVF1dzSbHYa15N3r6ftuzxgr6fVb1T6osSghncIanpqQL1t1bVh112mdlGTzJxx1L81q6AgXNfoaQR6TF+sHDwCHgsQ6B4DU7y3AjNSgrrDAtGtuDZguy11vb3+FXmf++n7Htfo9z4OH8DZCwPabUX1HvrixJCu6BpUoi3F2i0zVVMKirVxm3T175utsV8sUm5pebgHnmRh3b1Na51yxjHafqcBWmS9/zeee11vffhFuOxTTzhUXbp31/D/PqllBYVKtS8Q7o5AfRZWcQvMDLf30d278T3attZNNw1Rp57dq9CGnD1EP8ycHf73QzMCalHHYwNvlSkdAQRiQYBAj4WzxDHWKbDYerj3WaBPtR7uhj266IbrLlWHzp3C+//49UQNvv7e8N+3tne5L7MpVKO32TZ5zLDO1qtOSlCvFmn6dUlkRXJprz6tld0yoDFf59ot75WTzPRs10ZHH3eYTUDTRxnZmSopKbHb+0v08Ign9fuMOVXF11ZfXY0Y3r5cEzOlFikpuu22q7Rx302qdr1j8I368Jffw/++1Ua692CkO/81IIBAHQIEOpdGTAsU2troI2xQ2Y8ZUqv0tHCg99myX7hNhYWFOun4c7TcXl3LtOfjd89OUE5UD/drG5D2SLugymykW4ecFCVbsP9jt9s7t0lT55apmrG0UHMWlygnM1FbbpilSb/naVmJ9eit7J5dOqr/lptZoJdq3EfjbRW16uuuu176vbMS1LIePeqqQE9O0u23Xa2NNutNoMf0VcnBI7B+BAj09eNOrY0oMKpVUGNschh3e3zo4HO11167VpX+0B0j9PonX4b/fdLigA5cvvK2+9NtyvVhdsVMce6zbsGzDhaqltlaGixXWeUguVYZSdp5wxZauqJMGbawyzeTl2lpScXteLfVNUnsqYuk/fLW/NybQG/Ei4GiEGjGAgR6Mz758dL0idbTds+h3bbHdv119Y1XVDXtj9//1CWX3WirnAXVy0a7XzkvQZmhBBVYz/7Byp59ij0jz8nK0PLlK1Ti5m61Ld3WK+/RvbNmzZuv5FCZurpb8vPzw6Phe3fJVLK9X744UKK5C0tUXFrxGfdVoXWLbC1alhf+9zb2qtml9XjVjECPlyuRdiCwfgUI9PXrT+2NILA8IaQLu5Wr1G6dt0hN0egXH7GpW22UmW0rlufp2mtu0y9/TQ/fdndzom9ZmKBcGxDn3v/+23br3qGtTvvXQK0oLKm6dd7C3kHvZoF+yz2PKHfBQm3VM1s/zlqhQtd9t23PzVuqR7cUvfrRYuUVlSvb9t9nj5203bb9dfNt/1WB3YLvau+m32FTtq5uC1r//l4bA/CDPTJobcd+q91y37DPxlUfGTboan3597Twv++dZY8GylgbvREuGYpAIC4FCPS4PK3Nr1H3tyu35VEr2n3VoNO150H7hv8etGfZL41+VU8//7rKrZe+c35AZ9gkM3kW6MPbhzTDZoXrs8kG4Wfvox58Wu5ltDPPO02tbcS5e/Vt6GXXa9IfU9QyNVFb9c5R4eIy9dooXekZiRo9br6KLOA7ZWbq0ivPV18bKFdeVq5//+sCLSguUjt7Zf2+2asPdDfK/T47jt/t1fPubVqFR7l37tWj6gSec+zZmpJX0eN/dlqCPb9nPvfmd3XTYgTqJ0Cg18+JvZq4gHt97brONsDNnod3apGjx56+T2lpFb30WdNm6Mab79P0ue72eUgXLAjY7fdA1ej43hv11CUXnqFzLrwuvP+A/n11kc3Y1q5De/0zb55uHHavpsyaI9c3t2nXlWR1FNgXhUT7/74bdNe9I26r0inIL9CZJ56vRSXF6mi34u+ZXWNi+BqOC2zaWffFwk03u6mVNezaS9W2Y/uqvY47/HTlWlk21byemLHm5/FN/DRxeAgg4KEAge4hLkX7K3BLxzJNTg/YaPVEXXPp2dppz12qDuDtV9/S/U88H/53W+s5X2Sh/qINpvslw74AtGwRDvTb7nhQS4orFl/ZvPeG6meTyrRITta8xYtVar31Sd//qjnLloVHuXfMztb2O2+jw22q2S7dVy6okrs4VyedPEil9sWhX4E9s3eTxK9m+8uWb73PXltzM8XttOPWunLIBVVfRHKt3uNOGhT+9BY2t8wV8wl0f68oakMgtgQI9Ng6XxztagQ+yyrXE21D4XnR99hle1140b+VlVVxH969Lz7s8hs08a+K59Fufnf3NPqbzIDSbGGUG669zEa1l+j6mx6QW33Nbe73rhcesOHvu++6vU456WjrnieFb3qn2GcysjKVWnkXIHJYb9mCKg9ULqhy+BLp2KWrD+EJmeV60KauDVg9Rx24t84adEb4724bP+5TXX+3TRRv277LpNNyCXT+A0AAgboFCHSujrgRWGiTzDxQOclMjk3ScpVNA7vNjttWtW/alGm69tq7NH/JUiXbLfMONlJ9rs2l7r4AHLLvbrro0nP02Yef6mWbu/2fOf/Y6PUyhaynnWHvt59+2rHa76B97NW2ugelFdosceeffolm2VrmbgrYG2y62Q3WMBHMI23L9Hl2QCl2V2Hwuadoj8pn/+6gH7jxXr01YWL4+Af/IxvMR6DHzcVKQxDwQIBA9wCVItePgBsx/r8WQb3SuqL+/jbY7ZY7r7UR7xXroZaVlemdt97TE0+/ZIPZVi6y4n6XlZKsO2+9UhvbbfYFNqp96q9/qKCgSO5V9GybEa7/9ltWWzSlthaOeWOM7n10ZPhXm9joumHz1jwg7oouFdPWtshI12OP3aXWNsWs24pt+bbLLxmm36fNDI/Ov80WZmlTzoC49XNlUSsCsSFAoMfGeeIo6yngRo1faYPjltj87K4vfe5JA3XEv+xWeeVWYs/I77vtfn3w9Q+rlNghJ1sPPnanWrSwBcrXcpv6x9+6866HNMV69knWOz9/QYK2L1j9K2bv2NKvz1Uu/XqArbR22fWDq2r9e/Ifuuam4Vq8dLl625eDS+cH6lz+dS0Pld0RQCBOBQj0OD2xzblZP6SX2zvmofB76TnWu77txsHauPfGVc+mnc1tw+7U59/9ZIPdKt4rj2z77bydzjr/dLVs1bLehEtsINw9dz+kr3+cHP6M61EfvSSgnVcEwpPY1LYttS8el3ULqsiOMdlu4z/79HC1bdcuvKu7zf/u/8bal4tRKrNX7fa31dtOzOWVtXqfEHZEoJkKEOjN9MTHc7PtybeeahPUZ5XTug7ov5kuv+J8tYgK6Ym2DOqddz28yjKoyRaw22zRV0cfdbD6b7vlaplKbW30Sd/8oJEvvqHJNnFN9JZooby1jUwfaMuodq+xbGu5ezRgU9W+2qpydjvrnV8d1TvPz1uhO265TxMmTVaGfTk4096b32ENvf14Pp+0DQEE6idAoNfPib1iTGBWcjA8E9w8e3E8yUL6EJvF7fzB54dbMXP6DA294lYtslnkXKS6J909NumrqX9W9LDdk+rszAztss0W+tfpx6p9x46rtH761Gl65pFR+tFmcVtRuTZ6a3tW39PeIf9+xqyKcizU+xQFdK7NTtc66vm3O7Z7bPDeQnsskGWvxV1z5aBqg/dm2HvzFw66JjzbXOeSkK6x6WpZNjXGLkAOF4H1IECgrwd0qvRHYEJGuR6zV8JKLNDddu7JR2k7u6V+zdV3aO5ie6escmvXvpMOueH/9P7Vp2pO7oJVDm4Te0+9U6f2SrY534ttMN1Ue04+Nz+/2qIs2Tao7orB52k7G1X/tg2OG/X8G1pik8y4rY+tyurWR88IBVRic8g/3jaoLytntdttp201ZMj5VQP3gnaL/earbtXn1jt324mLpYOXM7rdnyuGWhCIbQECPbbPH0e/BoHXWpTrHbu97Z5VZ9h86x0snGf8syA861tk67rFAO1+ztUafd5hyrD3zDe2Gdv+mjIj3ENe3eaejidYf97d4u+7YQ9dOXSQOnbtbFPGlmnCZ19p+H2Ph5duddtBS6WjlibonRYhvdmyYkY792rdrTcPUe/N+1ZVM+mb7zR02D1Wpi0HWxbSjTYXfHTvnhOOAAII1CVAoHNtxLVAsfWIR7YO6lN7nu7eN49sOXZLPcV61YuWLNPWew1Upw020TtP3K4NOnew99cHKc0mjfn0w0/0wTufavoyS+Nath0PPVFLc3P12/ix2nuvnTXY3mNPtF58ZJv0/SRdf/29WmHP2rPtWbjrqbtFWNxgvRTbadi1F2nbHbarerfdrd9+3XV36sdf/ggXUXO517g+UTQOAQQaLECgN5iQApq6gHuV7XGbQe67zJVHuq+tivb37HmaZr31Q8+5VvP//k3ffPiKdtrBTb96vtLSbbWUyq3E3gmfYc/dSyyYx33wmd56/3Olp6Tq+Mff1ycPXqdp33yqkw89QKecd0o1ijLb//+eHK1X3/xAwcplWd0OSTbL3OH776FzBv27av+Q3Wr/aOzHuv/hZ1Ron+tuM9BeblO98u55U7+6OD4Emo4Agd50zgVH4qHApLSg7uxUMaq8S6sWOuf803TLbSNUZLfVzxg9QR+PsGCe8IEGHriXzr1wZdBGH1KJLZJy7pmXaeaiXO0+8DRtdOjpGnvTfzRn6h8aes4p2vvwA1ZpwS/fTdJN9n56buUa6W6HHd3iLzbXfJv2Fa+puW3O7Dm6btjdmukWkLFZ7I630fH72utqrK7m4UVB0QjEmQCBHmcnlObULvBEm3J9nFPxu8vOP1X/WHCOfn2setqAuAMe/VBvXXea5vz8rU49dH+ddN6ptRby6jMv6rEX/qfsjEwd99Tnyp89VWOuP0O5ecv10PDrtfGmm1T7XMGKfA2399O/sPfdy2xZVbf179VNV994hVrZ8qyRraioSEMuula/zZwT/pG7NX+ZDaJLt0F0bAgggEB9BQj0+kqxX8wKFNlz9Ott9rhZ9uC6pb1a9tAjd2joxcM001ZOO2jQMHXb82i9fa2NcP/1+zoDfd7cebroshu01Hra2x11hgacfaPmf/uJ3rnudOWXlejVFx9RTk7FN4Yim9N90qRf9Oh9T4bndXdbij1bP3CfXezOwBlKslfVIluxvfL20PBH9e7nX4d/1NaWXL3R5oDnNbWYvdw4cATWmwCBvt7oqdgvAbdW+j0dQlpsK5lus+mGOuzQfTXsrkeUnZ6hE0Z+pZTMnHAPfYYF9LF2y/2sGrfcC+0VtccfeVbvjvtCrTp00QHXPKI2fbfTlC/G6G37nFti9ZU3nwk3p8wWdBn11HN6fczHKigqDv+spS3uMnDggTr44H2VU2MGupFPPmeffU8FNhreDZw7jUlk/LosqAeBuBMg0OPulNKgmgLjM4N62gbFucnWjjnyAP390x/6wVZe23yvQ7THkIeUYAPcPrvlXP0w7jX1slHuN9isbZ26da4qxgX0i2+8F17QZb+zhmrTYy9UwHrck98dqQ/uvlybZOfowZceCe///cTvNezG+1Rkwe5ea+trr8CddfYp2qTPxtV65m7fx6xn/tbH48P7upnljrLpYg9alqDk8NQ2bAgggMDaCRDoa+fF3jEmELJ3xF9pFdQbNjV7sr22trvN/vb15D9tgpgyHXDlCPXa84hwixZ8+75evvLU8Nzpba1HfdHgc8JrnT//+PP6wWZuc6+jbTFgD+1283NVAhOfvkXjn31AfVu20v3PPxj++YUnD9JvixaHI3m3rTbXxVcNqlqTPfJBN2r+5VGv6OlX3gn/yIX5NvnSRQvtFgIbAgggsI4CBPo6wvGx2BBwz88fbhfURHtlLcPeO+9oz7ln2GIq7XtuokNvHaX0Dt2rGjLp2bv07fMjlF9sy5tFbSnWg99y/2O03Tk3KCm9coo3+30k0A+wiWEuu/Oa8Cf2PfDE8P+3Tk7RyFcetXfdK5ZujWzuWfzzo1/TuE8mqMS+PKTYiPY98gI6wRZfSaFnHhsXFUeJQBMVINCb6InhsBpHYFmCDTLrVK5/bE53NwNsIJCgcgvSPf91vjY/45rwvyNb0GZ4W/DTeM146xnN/uErt+yZ2m+2lTYYeJbab7q1kjOrL6saCfSjBmyjc66/rFqgd0hL16jXn6zWCLeQywOPj9Ts2f9UzVR3uM1Ae6jdZmdEe+Ocb0pBoDkLEOjN+ew3g7bPSw7p8q7Vl0ht366TTnjxxwa3PhLoW3XooDtt+VO3nXrMfzR3xYrw3889eaD2PmDv8N/fG/uRnn/+f1pR5iZ1tbsFdkgD7Zn5gctXv2Z6gw+SAhBAoNkIEOjN5lQ3z4aOyQlqVJuKCWXclp3TQgff8IQ69N+twSA/v/GYPnrgWm2YlaNHXq4YFPfem2N0v63CVmq9+yR7Zr9Bu7b2FD+kvxYsqlbfMbnSEctYdKXBJ4ECEECgSoBA52KIa4FbOpRpckbFqPGkhATtetoQbX78IAVsEZaGbtPH22tr156mRLtt/9rrT9iKaWlyA95GPPCE3vtofLUFYGrWdbBND3/iEgK9oeeAzyOAwEoBAp2rIW4FSq1nfFqvitvtLsz77XqgdrnyISWmpDVKmxf++IXevf5MLV2+VDcNvUADdtvRnskHVFpaov+NfFVjPv3KVlureBe9Y3a2Bmy3uV54e1x4Cda+hSFd/U/Dv1Q0SkMoBAEE4kKAQI+L00gjahP42eZvv71y/va+/bfXnre/pKTUlYuuNFSteOlCfXTHIP359cfafvNNdenl59n87G2rii2z5+Vz58wN/7t9+/Z69aU3NOqlt8OvxmXaJDIjZiYysr2hJ4HPI4BAlQCBzsUQtwIvtCzXW60qmnfo1SO0wd7HNHpb//nhE7142XFKthXUenfvqkuGnKvuPXtUqyfXllh95N4nNOHnyTY5jS2jVrldOS+gfkUMimv0k0KBCDRTAQK9mZ74eG92ud1uv7VTUL/b3fVMeyf86IffU8sN+nrS7GlvPa73Hr5FxUWF9jw9oK16dtcOew5Qik1Q8/1n3+qr3/5UkS3OkmxTxHbZoI+m//FT+Dj2tmnez1jMc3RPTgqFItAMBQj0ZnjSm0OT59rrasPbl2uuvX/evdcm2v+W0crouHISmcY2mDJmpCa98bTm/fWryuzLRM2tU7de2vSA49THllx96sjNVGjvvLcuC+m+WYkskdrYJ4PyEGimAgR6Mz3x8d7s79ODesxmiMtLDKj/Qcdr1wtuVWKaTRfn0Ray5+L586Zr+fw5mv35GyqY9odskjql9thQHXc+RG06dlNm142UkJikd07fRX/P+Ct8JLfPDqhbKbfdPTotFItAsxIg0JvV6W4+jX2nRbmesyXH3S3w3c+8UpufeFGTafz3I2/X509VTERzur2evk8et92bzMnhQBCIYQECPYZPHodeu4C75f1Y26DGZ0tpNgXroUPvV+fdDm8yXLO//Vj/G3qiykJB7Zon/ceWTE1gHvcmc344EARiVYBAj9Uzx3HXKeAWZLneBsTNsnVRslq314kPj1F6u65NRmzZX5P05pDjlbssV71tHZhL5geUHeS2e5M5QRwIAjEqQKDH6InjsOsWyLMFWc7pUTGhTI/uvXXE0581Ka6ipQs05oYzNXPSN2pfGtLF8xPUg+foTeoccTAIxKIAgR6LZ41jXq3AuKxy/V+7il32HHiatrjgjiYlFiwr0cd3XKhfxr2uZFs+9ZIFiepfWDE9LRsCCCCwrgIE+rrK8bkmK3CXva72Y+WA9lMfHauWG2/V5I711ydu0YfPPRA+rpMWs+pakztBHBACMShAoMfgSeOQ6xYI2oC4kyvnb29hc7afNnZGk+RaMPEDPT/kpPCxbZkvDbZeOhsCCCDQEAECvSF6fLbJCcxICeqqLhUTu/TtvYX2ffiDJneM7oBK85fpycP7qDhYrral0v2zCfQmeaI4KARiSIBAj6GTxaGuWWCiTSgzvGNFoO/2r/O01ZnD1vyh9bTH64f31cy8xUqwtdNHTmfltfV0GqgWgbgRINDj5lTSECfwVUZQ/+1QEei7//tybXni4CYL89aR/TR12ULJAn00gd5kzxMHhkCsCBDosXKmOM56CcxItlvuXSsCvZ8tmbr38Lfq9Tm/dyovLtRTh2ys/PJStbA53R+aRQ/d73NAfQjEmwCBHm9ntJm3p9gmlTmne7lKEgLKSEnVyS9MVFrL9k1OZeaHL+r1Wy8MH9eWBTYobj7P0JvcSeKAEIgxAQI9xk4Yh7tmgUfblOmznIr3ujfdfHvte89rSkhKXvMHfdqjJC9XY286W9MmfmYLuIT0b5v6dY8VzBTnEz/VIBC3AgR63J7a5tuwhUlB3WhTv+YmBWwN8hTtcuL52uzYQUpM9261tfpqlxbk6adRw/X1Sw+r1FZo61wS0qXWO+9UxsQy9TVkPwQQqF2AQOfKiDsBtzjLk23L9Vl2RUhmZGap364HabsLb1eSh0uorglyxcw/9OWjN2nqNx+r2NZDd9tmhTZTnAV6eohAX5Mfv0cAgdULEOhcIXEpMDYnqJGtbT53Wz41srVt20H7XTVCrftspwSbdCYQ9TuvEEK2olqwuEjzvvtI4+66TEuXL61W1V7LpDNzeX7ulT/lItCcBAj05nS2m1Fbv7f30R9rF1ReYvWeb2pCojbcfjf12OVQdeq3rbK6bWzB3vjPr9187XnTJmv+Hz/pzzGjNOW3SbXqn79A2imfQG9GlyZNRcAzAQLdM1oKXp8CSxNDuqtDuaanVgR6VkqCVpRUrMDmtpTEJLXusZFaduqlDTbdQh12OUA5Pfo2+JAX//6N/hn/vmZN/0tL7Bb70rmzVFJ5e90V3qVDiubMLwnXk2oLszwwK0FZLJ3aYHcKQAABuyE5R60rXtplQyDOBN5sUa4XW1c0qm/3NO1xYKmefSpULdijm9w6JV09NthEXfY5VJk9N1XHrfddrUhZ4QotmfqjFnzylhb9/L3+mva78ksrwrrmlpWWoEEXl2nMS2n6cWrFPgOXBHTU0sa/OxBnp5HmIIBAPQUI9HpCsVvsCeQHgrra5nVfWPnG2iknSzvvW6q/vkvW15PKNW1ysv5ZGJTN61Lnlm3vsqcnpazy+4KSIq0os0nY69hS7MZA586J6t2vWFv0T9I2u67Q2NeyNerZkMrKpQ62DvptcxKVymC42LuwOGIEmqgAgd5ETwyH1TgC39hUsI/Ys/Rim2gmzSZj690npD32TtRO++Zp+aJELV4S1MTxWZo8IVlT5hSruAH3q7Lttn6PTsnaas8ibbJZobp0SVB6TkjfvJuhcePL9MfkJBVbkLs10E/MTdB+efTOG+csUwoCCDgBAp3rIK4FSu0VtpFtghqXU72ZOakJOviAFB17wSK1bGdd5sptzvQUfT22peb8mqxfJ5dpaX6p5het/H1kvy5ZyWqblaRuPWyQ3YBS9d8lT702KawqZ7G9ivbqQ+315juFyq9xC6CP7XbRgoCyeXYe19cejUPAbwEC3W9x6vNdYIFNNPNMm5B+zKi96o06pWjLXcrUf6c8ZVvQZ2clqHWXMqVnlCs1ve4ue1FBQPkrkrTcwnv58qCW5oX0649Z+v7jRE1fUKryWj7avVi6YGGCupTy3rnvFwIVIhDnAgR6nJ9gmlch4Ea9j7L30idkVfzbBXdX62VPzy2Wze1StbmfZ2UFwoGeYYGeYoHePj1JKXbLPrKtKCnXstKgigps5PwKC3ML9DwL9Hyb9S0yjj7D9u/dPk2zl5VoYWFFD39T65n/e1HAZoXjVjvXJQIINL4Agd74ppTYRAUWW6jfY6+yzbBX2Xq2S9QNR1twZ9m87z9n69Pvy/TzwiIL93V/iJ5tIb51xwzttGVI2/YuVIkNZr/phRRNXlys1nbb/bL5CepZQpg30cuDw0Ig5gUI9Jg/hTSgvgKulz68fVB/p6laoEd/fv4yGxxnS5kuWRbSomVlml9SJut4r7K519vbpSapTVai2rRK0AZdy9Uup0SJUXm9wm7JRwK9ow2Gu2qe7VvOrfb6ni/2QwCBtRMg0NfOi71jWKA+gR5pnq2bot+mpdoUsQnKrHyOnp1eprzCinXL81ZIQQvp3r1KlJJUe6+eQI/hi4VDRyAGBQj0GDxpHPK6CaxNoJfYK+Y3jE7VTwttFFsd26adk3Tl4Qrftq9tI9DX7TzxKQQQWDcBAn3d3PhUDAoQ6DF40jhkBBCotwCBXm8qdox1gehAb5kW0L/3StGufYqVUMs4tWIb0Hb1yFT9YaPg02wimI2LLxaPKwAAFn5JREFUbO51m9WtOBDS1FQp3xZ9oYce61cEx49AfAkQ6PF1PmnNagSiA90NTUu2Rc6626trJ+6RrM17FSotOWTPyBP19eQ0vfp1oebm29Kntp+bpvXyfxLU1ga02eRyNvNcuabYFwICncsNAQSakgCB3pTOBsfiqUB0oK9NRW6E+lAL9Hb2/vhCm6RmRLtQeKR8b3uGPvSwgNpm1z6nO8/Q10aZfRFAoKECBHpDBfl8zAhEB3paSrIyk5OVm19gk8OuurkevFul3A13qyvQs9MDOrx/qg7fwW7LW+++5kagx8ylwYEiEBcCBHpcnEYaUR+B6EDv1b2Lrrv6Is2aNUufvPGBZs2cp4BNKpOYmKiN+22sHffZWc89+aJ+njW3zkB3ddqjdLW0pdWOGZCuPbYsUmZqxVxxc5ekaPR7Sfp6dkF4wRfeQ6/PGWIfBBBoiACB3hA9PhtTAtUCvWdX3XrjELVt17bWNhQXFemqi67TTzNnrzbQa364fXKSCsrLtcIG0kVvBHpMXSocLAIxKUCgx+Rp46DXRaCxA71li2y1yczQlLnz13g4BPoaidgBAQQaKECgNxCQj8eOQGMHep/eG+iKy89VQWGh3h71uqb+OV3Tly5VdkqKerRvq80HbKFPP/9GUxcs5pZ77FwmHCkCMStAoMfsqePA11agsQO976Yb6tqrLqrztn3e0mW65vIbNXnOPAJ9bU8W+yOAwFoLEOhrTcYHYlWAQI/VM8dxI4BAfQQI9PoosU9cCBDocXEaaQQCCNQhQKBzaTQbAQK92ZxqGopAsxQg0JvlaW+ejSbQm+d5p9UINBcBAr25nGnaKQKdiwABBOJZgECP57NL26oJEOhcEAggEM8CBHo8n13aRqBzDSCAQLMRINCbzammofTQuQYQQCCeBQj0eD67tI0eOtcAAgg0GwECvdmcahpKD51rAAEE4lmAQI/ns0vb6KFzDSCAQLMRINCbzammofTQuQYQQCCeBQj0eD67tI0eOtcAAgg0GwECvdmcahpKD51rAAEE4lmAQI/ns0vb6u6h9+iiW24conbt29WqVFxUpKsuuk4/zZwdXvp06D8JaleWoIVJQY1oF9LfaRLLp3KBIYBAUxIg0JvS2eBYPBXISwjqwXZB/ZwRUKe2rXXDtRer1yYb1R7ohUUafP6V+m3efALd07NC4Qgg0FgCBHpjSVJOkxcoVUhPti3X59kBpSYk6JJBZ2iv/fdUIBBY5dgXLFigf59xmQrLy9W9RLp5ToISFaCH3uTPMgeIQPMVINCb77lvli3/LDOop9sGVZwQUI/2bXTdsMvVtWc3JVjAuy0UCmnJolxdN+Rm/fHP/PDPjs4N6MhlFb/nlnuzvGxoNAIxIUCgx8Rp4iAbS8Dddr+/fUi/pVeU2K1tKx180D7qvXEvJael6u8/puijTyfop7+mhX/fvVgaPD9BrcsrevEEemOdCcpBAIHGFiDQG1uU8pq8wMLEoG7uFNKi5IpDTbRb7unpqUoIJKjQnp2XBYN2c17KLA9pyD+J2qhk5S15Ar3Jn14OEIFmK0CgN9tT37wbPjM5qJFtQpqRElJ+YvVn6GnBkNqWBXTK4oA2K6q41R7ZCPTmfd3QegSasgCB3pTPDsfmqYC7/T7ZXj/7My2oAnum7rY065r3LLYgL5TallcPc/d7At3TU0LhCCDQAAECvQF4fDQ+BMrsBrt1yMNbggV6io1mr2tbkhjSw+3K9Wt6QBv16Kqrrxykrj261bp73tJluubyGzV5zrzwq29XzUtUm8pn8fEhRysQQKApCRDoTelscCxNXqAw4F59C2pCltQyPU2DL/mPtt91h1qPe769w37xBVdpUUGhutqrb9fOCygruGqvv8k3mgNEAIGYECDQY+I0cZBNRcANl3u7RVAvt7KuvA2m22W7/hpy9cVKTU2tdoilpSX6v0ee1SvvfhT++S550rmLEptKMzgOBBCIQwECPQ5PKk3yVmCeTf96TZegiuy5e5KF+nZ9NtGFQ89T23YV08guXrRYzz/1gt79ZIJKbcR8ig2yu2FugrqX0jv39sxQOgLNW4BAb97nn9avo8CH2eUa1Tqk0srBdBmJierbtbPSk5I0acZsLS8rDZecZBPVHJeboIOWE+brSM3HEECgngIEej2h2A2BmgJjcoJ6LyekhZXvs9f8vXuP/QAL8v2X2TvtIQKdKwgBBLwVINC99aX0OBZwc8P/kxzSBxbqEzNCWpZUMTreBfk2BdI+FuZdS23e+FDdo+bjmIemIY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gS6F6qUiQACCCCAgM8CBLrP4FSHAAIIIICAFwIEuheqlIkAAggggIDPAgS6z+BUhwACCCCAgBcCBLoXqpSJAAIIIICAzwIEus/gVIcAAggggIAXAv8PbXV4TWlVFvYAAAAASUVORK5CYII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charset="0"/>
            </a:endParaRPr>
          </a:p>
        </p:txBody>
      </p:sp>
      <p:sp>
        <p:nvSpPr>
          <p:cNvPr id="5126" name="AutoShape 6" descr="data:image/png;base64,iVBORw0KGgoAAAANSUhEUgAAAfQAAAH0CAYAAADL1t+KAAAgAElEQVR4Xu3dBXxcVd7G8WcmLk3Spm60eClWvLgWd2fRZVncXXYpsLi0uC0vsuyyuDssWihWpEWLtFSoW1xm5v2fmUw6SZM2bXNvZia/uy/v0mZyzj3fe/fzzDn33HMC09QtIg4EEEAAAQQQSGmBAIGe0tePk0cAAQQQQCAqQKBzIyCAAAIIIJAGAgR6GlxEmoAAAggggACBzj2AAAIIIIBAGggQ6GlwEWkCAggggAACBDr3AAIIIIAAAmkgQKCnwUWkCQgggAACCLQ50M9ThR5TTUqKHa4c3aSCJueebu1JyQvDSSOAAAIItJtAmwO9n+a1W6UdUZC9b9+k2nRrT0eYUicCCCCAQPIILHeg5+bkaKetN0meFizlTN7+8HNV18RGFVoL9HRpT0pcEE4SAQQQQMAzgeUO9D132kovPTPGsxNqz4L3OmArvfx27FxbC/R0aU97ulEWAggggEDqCRDoafIFJfVuPc4YAQQQQKA9BVY60P9x4+Ea+/HvTc4pJy9bT//7nSXO88A/7aCaqtomf7/F8IG67PzHon83f26pHn5i9za1b/hm5Vp/yOvKy69q9fMr0kNP1fa0CY0PIYAAAgikrcBKB3piaCYqRRYuaRYoXvLvEoe8v/thZw3d/K3lwr5m5BE668RnWwz2FQn0VG3PcqHxYQQQQACBtBNI+UB3V2SnbTfXi49/s0Sop2Kgr2h70u7OpEEIIIAAAsslkBaB7lrseuoXn/2fJo1P1UBfkfYs11XnwwgggAACaSeQNoHursy8X0vVtXRu40VK5UBf3vak3Z1JgxBAAAEElksgJQL92092jjZq8vRSffFFUNePekHlFRVLNPTfDx6pIw54NOkDvXl7Hnj4Q02aMmWl2rNcV50PI4AAAgiknUBKBHrzCXZVlXnquXpwiVA/65QDNOraZ5I+0NvanmMO310P3fNqm9qTdncmDUIAAQQQWC6BlAx018KWZqM3XyQmWYfcW3oDYGXbs1xXnQ8jgAACCKSdQMoG+vCdNtTYz79qckGWp0cbX8t9aV8CEgtvz9fwWiprZduTdncmDUIAAQQQWC6BlAt0N9x++wMH6MLL/r1EQ2+/5UiddnzyP0NPDHTXnoefPEgnn/GvlWrPcl11PowAAgggkHYCKRHobVWfPGEDDRzwdePHk3XI3Yv2tLVMPocAAgggkJ4CaRPoB+y1wxLLzaZyoC9ve9Lz9qRVCCCAAAJtFUiLQC8sKNC3n6zepHfuAFI10FekPW294HwOAQQQQCA9BVI+0Iu6dNH4j1ddIsxTNdBXtD3peXvSKgQQQACBtgp0eKBfddnhjbutLc/mLPvuvp0OOWSA9t/t6VZ3XFuRHvp+h22n5199bwm/ts5yT3wX3s/2tPWC8zkEEEAAgfQUWOlAd9uN/u0fse1PE49Xnj1Uu+/4eONfffLFftpix+eW+Nyo647UWSfHZqa3FoAthWlbLseKBProu4/U2RctnikfryfZ29MWDz6DAAIIIJC+Aisd6K/+71Dtsf/i4I5TuefATzy6l1bpO1dlFYXaee83W1yudez/9tPmG8eCPhkCPVXbk763KC1DAAEEEGiLwEoHemvLsLalchf6ZdMXr8meDIG+su2Z9XO48RGAn+1pizefQQABBBBIX4GVDnRHc8/DR7W4MMqy2B5/5Cgdsu/iBVX8DMDWVopL1fYsy5qfI4AAAgikt0C7BLojuviKQ3XdLUsOvbfGd9E5h+ray5t+PlkCPRXbk963Ka1DAAEEEFiWQLsFerxne/7Fz7T4rDx+Im6Y/YG7D2jSM4//LJkCPdXas6wLzc8RQAABBNJboF0D3VG5Z9DPvnag3nhjrubMWtSo171nkUaMKF3qa2a/T9lAp5xZ2EQ8Jy97iRXg2npJVmSWe/OyU6U9bTXhcwgggAAC6SnQ7oGeTEztEeip0p5kOk/OBQEEEEDAfwECfaet9NIzY/yXX4Eal/YFZQWK41cQQAABBNJIYLkDPTcnRzttvUlKELz94eeqrqmJnus0dWtyzvFZ7unSnpS4IJwkAggggIBnAssd6J6diccFtxboHlfrWfHN2+NZRRSMAAIIIJASAm0O9PNUoccU6+2m2nG4cnSTCpqcdrq1J9WuCeeLAAIIINC+Am0OdFftCxboMxVp3zPwuLReCmgfC/SWjnRrj8eUFI8AAgggkMQCyxXoydCO+LPv4crUUypKhlPiHBBAAAEEEOhwAc8C3fV+W+sZt7XVLZWxtEC/X9U6QbltLb7J51bmdxMLmqqQXlXdUs/jU/u5OzZTVqvn6srpr4zGn7s/T1d4qb+zQg3nlxBAAAEE0kKgzYEeD9KRyo+G1UFapI9VH0VwfzdSldF/H2oh9IuFT3UDj/vzGyqWC8z4Z5ZVxm4WdG9a6IUayoj3xuPnEJd3fz/ano0fqjJNsrCLH0U2zH69ndNp9tzfleFi8feGWe5DNN/OPPbY4G773QvtvON/dn/X0373XhVGg7P5l4fENjeflOa+fDQva5CCelxdGoM58fddXe68Dml4vh//mfs60tt+z7Un3o7rVdXYPnd+pyhvhb+4pMVdSyMQQAABBJYQaPdAb8nYhfrBFlxtDfSWynAh/1pDzzYx0L+0LxXxLw/Nf28LC/yxDV86XHi7oNzfwt8dg+3ff0v4EpD4uy5oP7IvIZtrYfSv418oWgt013uOf7b5ObiA/sW+TIywsr5t/IrS9FNu0t4k+1n8C1Jb7lNmubdFic8ggAACnUeg3QPdBdhj1iv92gLqOuv9xsM2sRe/rB6669mOsgB2ZcS/BMR72Ym95kH2RSE+8z7+O/dajfHg72/lTG0IbfelYoD9Of6zxEB3XxZOtFGHs61HH+/pJ36BWFagJ4a1+70t7J/Etu+jbJtQWBu9q5yPa5ubXJjYts3sy0fiiEfi77vfc6H/tpUxq2F0gUDvPP8jpaUIIIBAWwTaPdDjYe0qT3w1LDEglxXon1jvOP78uHmvODHQXR3xEEwMuNU0L/pFwg1Zd7N/4iHtwjT+9+533VB7vAcdx0osP172sgI9PozfvKx4mYmPG06zGi+2xwHuSGybqyOxLe45e3w0wX1ZGaMSXWtfkO5o+IpEoLfl9uYzCCCAQOcRWO5Ad8F8hQXSdjaE3FLv2/38AeuhNw+s462H+UDDe+wu0N3rZCdbjzh+tNSDdz8bZs+8E3ulrQW6G1J3k/ASh79doJ9jz5vjPeF4Xc17u/EvEO45ePycEgM2/qw+sc2JgbqVFjR+aYiX5UL89YZeuRspeLLh3xNn5ye2rXmgu3Nt/gw/8YsBgd55/kdKSxFAAIG2CLQ50Adarzc+SS3e020pjN3fuR5lpfV+40Hc/Jm0+7Ob35347Dsx0ONlzLMy4hPW3GSwL9W1SchdYGEd78XGf2eKDbHHzzO+oEy8xx4/XxeGiaMH7nzccHzixDp3PonD3ktr8zbWu/6g4Vm9K6vUzjXedlfns/YF5yB7dh8/L9cW1654+51XH/un+WgDgd6WW5jPIIAAAgg4gTYHevMZ2ol8zcO4OW2895zYk23+mWWV4UKxpZnnra34Fh+mdvUkfiY+6979fWvnEx9lON5CuPlEvJa+xLhzf8jiOfELQfxz8S8Vib3/xLa7Lwrv2SOGs2y0gkDnf5QIIIAAAisq0OZAdxW457qXWd97feuRHmITvW6w16ncsav9e+IM9h+tL+omcK1mE9FcLzrxfWsXbO45sJv17o74sHRiGe4581zrwb5sZWxpdbkh/sRn6vE64++cu/Ny5+Jel3N1urIS30dP/DIS/2IQB4sPjbsZ6C7sj7bzSnx/vrU2u3bF2x9voyvrSWufGyVwZTVvu3sccLn5/WD/XWC9dOcYX5I2cYg+vmCOO+/Etsbb6f6ORXVW9Jbn9xBAAIH0FFiuQG+NoKV3zJeXqz3KaK3O+OMC90z9exu250AAAQQQQCDdBNol0OOLqjgct6DLiqwQ1x5ltHRxEst1ve/4DPN0u5C0BwEEEECgcwu0S6B3bkJajwACCCCAQMcLEOgdfw04AwQQQAABBFZagEBfaUIKQAABBBBAoOMFCPSOvwacAQIIIIAAAistQKCvNCEFIIAAAggg0PECBHrHXwPOAAEEEEAAgZUWINBXmpACEEAAAQQQ6HgBAr3jrwFngAACCCCAwEoLEOgrTUgBCCCAAAIIdLwAgd7x14AzSDGBiO0zMDkroqe6RvRNfkSb2C7ABy3IUNd6KTdiOx7ZfzgQQAABvwUIdL/FqS+lBUIW5mMLInquJKzp2YuDOzsS0YYVAW1caZvu2J5FReFgSreTk0cAgdQTINBT75pxxh0kUBEM63HrlY8ptL3sgy33wnPDkWhPfZvygHYuC6iAYO+gq0W1CHQ+AQK9811zWrycAm6IfZF1uO/vHtaXBbFfzsqQ1hyUqYtuXKRXHyvW2+/Vaf5cqTa0uPAu9REduCCgDasCKqkPKIuh+OWU5+MIILA8AgT68mjx2U4nUG9hPj4vov92i2hqdqz5OZnSvvtLR51apkIbenfH9N9z9NGr2RrzYYYmjI/IOunRI2BD8T3tD5s0DMcPqg0oJ8Iz9k53I9FgBHwQINB9QKaK1BV4uSikl4sjWmg9cgWsp52XoXNGlmuTreqVVxgL8/gRtj/Om5GpXycG9OT9xfrq2zpZJ73x6GbBvka1tJMNxQ+t5hl76t4VnDkCySlAoCfndeGsOlDADbHPyYjo/7q7WewNPW37r7XWCuqiKyu1ylo1bTq7z98p0hMPZOmHSfUqL5eVuvgYYhPn9rPh+MFWVJ712IMMx7fJlA8hgEDrAgQ6dwcCzQS+zAvrxZKIfsqxaLdeeb7NZh+xZ62OOLFOPXrXNX7aRtP11WcZmvhDhrbdqU69+yVGduxj9XUBfTs2T++/J33yXp7+mF2veL8+0wpY156vD6uUNrTZ8d1D9Nq5GRFAYMUFCPQVt+M300ygJhDRK0VhvVUU0YLM2HPuLgUB/fWUkHY9qExZOYsbXG0h/Mh9uXri0WyFbMKbO9bbqF6HHVOjTYfXK6vheXv8N2qtJz71l2yNfSdPz/w7qLmVi4frc2xmfC8LfhfsO9pwPMGeZjcWzUHAJwEC3SdoqkluARfmj3UN638W5iHrlbuILimUrrmrXmuvbyvHJByTfg7qlmvyNH6czY5r4SjsEtHeB9Zqn4NrWuy1u1956MbuevWVes1baBPoEh7F59ss+b0XStvaa29dQgFlMBSf3DcOZ4dAEgkQ6El0MTgV/wXcQjFuaP1pe7/8+7xY/ZmW09ttE9SJ5y9Sj76L30ML2aS2N17K0l0356ncetJtOQ61HvufT6lWdkLvPv57s2dk6dNX8/TBWOmbcUFV1S0esi+x2XSb2DD8xjY7fo2aQPQ5OwcCCCCwNAECnfujUwt8WBCKLuE6OysWmNnWOz/lgpB2GFGpotLFYT5/bkD3jMq1QG82lr4UvU22qNNFV1WptMeSz9bjv+aewy+ck2Ez44N65d8lGjO2TtWhpsHuXnXb3r5AbFrJM/ZOfbPSeASWIUCgc4uktUA4uihMRE9aaH9mS7ZWZNgwtqXomvb6WKk9+/6wy+Lm9+oa1GU3VGjdTWsb/9IF7jfjMnTjyDxNm+LeXWvbMWi1kC6/oVKDVmv6atuyfnuiTat/8KYCffljrWrsuXviV4EB9ufD59tse3vlzQYVWDN+WZj8HIFOJkCgd7IL3pmaW2XPxd+ySW5vFNn74c0ed2fZRDQXlm4+W46F/FY7h3T4kSGt7hZibzjqLNef+ne2Hrgzt3HiW1v8upWGdenVldpoi4Rl49ryiwmf+fFLG4p/K6gxNoluyvQ6xUtyX0ZWsyH4jWwC3TDrsfezSfdsBrOcuHwcgTQVINDT9MJ29maV2brr99pQ9wTb/qyuYd1117/ulZun6dVV0RXcXKBn2M8OPLhex5xRpfyEhWJmTg9o9LV5GvtBVouUbuLbKquG9O3XTb8pZGdHdM7fqjRirzq3Ds1SD9f7n/Z7UP9+IEd/TAvqkKObzpCvt7D+Y1K2vvokS08+nKMpsxd/QXDB3st+PtRee9ulzAU7z9g7+z1P+xEg0LkH0k6g2nrmD1ov+UPbRMWlamYwqCH9++qcy85Q/wH9VV1drftu/6fe+N9HNsM8oj0PzNDZl9tYth1utbeP3s3UqKvzNG9uy8+s1xwS0h771+qJR7I1feriYfiMzIiOOqFGRx5fo4yWJ8A31vHTdxnRIP/4g8wmvf/4DPld96nVwMHhJl8Knr6vu156JqxpFux1CZ3/bGvDjmXSHguDKmFmfNrdzzQIgbYKEOhtleJzKSPwQnFsopt7/axrYYEO2Gtnez/80Mbzn/zLb3rssef07kefK2Q93T13D+q8a+erwkLxwbtz9dwTi98tT2y0C2z3Otoe+9Xqzpvy9PUXTVPbhfxp51Upr2EDl+Zg7svCN19k6JH7c/Xlp0tJ/IZfHLxGSAf/qcYm6NUpt2HFuoXzM/XxywV676OQvv8qS4vsffb4c3ZbD0cj7JW3vSzY85kVnzL3KyeKQHsJEOjtJUk5SSHwU05Y1/cON25vetQBu2v1Iatry62HR8/vjede0X+ee03TZ86JBmFRQVAXj6xRt741GnVtrn6Y0HLQuufiJ5xRrY02q9c1l+UvEeZLm9HunsV/9nGmHr0/R9+3Un5rePF6d9mzrkmvv8KG2Sf9mKk3nrKd3t6qU0XDovFubsBV04MaUMeM+KS4ITkJBHwUINB9xKYqbwXc4jBXW5j/khurp1tBgSoqKuRWXh9YVKS+pV31xeTfVWeh554459jnjv9zhrJKynXXTbmqtdfDWjqGWYifcUGVevUJR5+rN391zf38/L9Xqk//pq+n1dhM+g/eztJD9+Qs1wz5+DnE6x20+pIz5d3zd/eM/cV/dbfHB3XRNsr+chX78nDuzAyV2tA7BwIIdC4BAr1zXe+0bu2E3LBu7xlWuc1aX9rh5sgNHRLRocfX6c3XAnrvzZYnvrkJbgcfFXsm7pZyfeS+nOhyr4lHS6+nuaH7/72erX/9M0ezZyzZUy7pFtaCea33oBPrjQ+1N2/PjN+tx393oV59LSL7fhI91rIvEAfMdzu5uXnvBHpa3+w0DoEWBAh0bou0EKizAfQnbenWV2yrU7ehSvxw68Vk2p+rGlKvwMJ++LaZ2mTbRXrQhsBn2vB0S0cP6+mfeWGVhm8X29n8teeyosu9xtdtd3/X/PW0hRamLzyVbZPlcpZYSc49f99wk3qtsXZY77yR1Wq9/QaEdObF1drE1oNvbZb8hE8Kdf+tQX33QyC6bKwbZndLxe69MKAe9Qy1p8UNTSMQWAEBAn0F0PiV5BNYYIvH3NQ7pN9yYmHu/n+29ar/fGxQB5wwX+M/L7JedkgDBlfo8UeabqrSvDVb71Cn0863Ifa+9uXAer+vPZ+lm//RNMwTX0+bOzugZ/+bracezVli2N4F+fBt6nWQTW776vPMaK898UtBvG73ue1sx7aTz61W954tryxXb8Pprz1ZoLtuzVJVrX3GTi7L/utA+yKxx6Ig674n323JGSHgqwCB7is3lXkhMDsjrNetZ/5qcax0N6S+1moRHXtyRJvtZOPfDceyNlVxIX3UX2t08JE10efr7hg3NkOXn1/QpMcdfT3tLzXa3maf//ehHL35StYSIe3Kcl8MjrTPZdoXC/caXGsz292ran89s1q72atqzXdpi5/79Ek5ev7xTL3wRFZ0aVj3HvpgW2DG7ak+rIpeuRf3FWUikGoCBHqqXTHOt4nAr9lhPW7PpCfkLR5m33qzTB1/7kKtsmZs2Lotm6q4V8TOvKhK628Uahzqdl8A/nZuvqZObrrkqxsWL7Ve9LdfZ7QY5DvbjPTDj62JTqJ7y8J+aZu5uC1XT7Ne+ZpDW19V7vsvcnTvaJtZP37x5Lgtyu15uYV5P2az878IBBBoECDQuRVSVmCyhfm1vcIqa9i73E1tO/TwLB1/4ZzGNi2y0LvTZrC3tqlKa0Pdf0wNRF9Pm/DVst8Xd5W5XvYue9bqEJtE17tfRMvazMX14Pc9tFbH/LVaBQnryTe/GD99k6dzj7dn8g07sWVZz3xfG2Lff2Hb15VP2QvMiSOAwHIJEOjLxcWHk0FgkS3r+qatz/6MLR4TPwb1zdARf67S9vtU27B102fQ8+YEotuePvPfprPOWxvqds/Er7poyXfNW2q7K2O/Q2u07yG10Wff7pn75/bO+a32Tntrm7kkTrizRexaPObPDuqph4r1n38v7pUPtHfT3F7pm1UElcks9mS4FTkHBJJKgEBPqsvBySxL4I/MsB7rFtH4vIhq7WG566cO3yJDx5xWocFDbMnVpXRc3dD7hK8ybMMVC/aZAZ11SbXWXrfpUHdVhVp817z5ebkZ7vsfVqu9D6pVccMXi2rbMMW91vbEoy2vNOfKSJxw11pbZ07N0mjb3W3cV0HV2oIxQfuWsIntix4bYg8oSJgv6zbh5wh0SgECvVNe9tRs9Hf2nvlo6wVXJIT2XiOkk/9e1mRjlRVtnQv8lt41TyzP9a7dcqxu+dfEofJlTbhzPfmjbXh9Pxtmb23im6vnm7FddOl5GSovXzzKsIv1yg+bH1Quy7mu6KXl9xDoFAIEeqe4zKnfyDJ7Le0aC9Pfc2Jtybb3yQ87OFfHXTSjXRrnwvzFp7N1x40tb5Xaf5WQPR+v1S571Dauq+4qdsu6vvJc9lJXmnObuZx5cZWGrBebcFdur5h9PTZbY94o0I9f2oYqpQHtsH+ZvT8f0UN35GteuX3OeuXd7Zx2s3XZdyoLKIteebtcZwpBIJ0FCPR0vrpp1La5GRFd0i/UuAqcC/Q1htq721tKux5arqKuK773eJyppWftbvb7ETZjfRt7Rzz+Klv883NmBewLQF6rK83FN3M57uQaFZXEety/fJuve2/L0IRxGapqmOjm/j4+6BBvxZAqW8nOeuVr1PBKWhrdxjQFAU8FCHRPeSm8vQRCthLcG0URPWGrwbln54lHcXZQRx+brT2Pm6Uce7a+skf8Wbtb292t7tZ8iNztmvbpmMzos/bWVppzz9jdIjE77lan+MS3n8dn69LTCzVrwdK/fGy3yN5Ln9u22fUr21Z+HwEE0keAQE+fa9kpWuJ66u/a8+gv82343RZscVukZtrwtI3Iq2f3TO1xeLU22zykfmvYlqNuP9F2Ppa1xaqrrqVNVSZ8kq2/n12o+ZWxMO9RUqQ9dt5G29s/n9o2rk8997pmL4otgjPMJuadMSuobIbZ2/nqURwC6S1AoKf39U3L1rkdwOfbGPVEmyT3toX7RHuu7gamXahX2VB8n9Kg1rKFWnbZI6Atd7MZZe10VNpiLvfemquXn215Fntrm6pUVwZ0/vFdNOH72MjC2v1764xzTtbg1QcrMytTYevyj//yG13zj1s1rzq6b5qOtVfpdynjXfN2unQUg0CnECDQO8VlTt9GPm7Pzl8okYptOdTajKCqorucLz6GDMjW6SPLNWTjqnZDcM/aP34/U08/lqPfJsZCd2mbqsyclq1z/pqn6dNip7ClBfmZI8+xzV1Km5zT11+P13kXXRv9uwE22e68GQF1D/EMvd0uHAUhkOYCBHqaX+B0b95D3UJ609Zwz8/J1n47bKVpNmz9/fcTNWf+QsUH3N0KcuuskaP9/7xQ62wQVo++tpF4OxzuWfpvE4PRTVe226Wu1U1VXFU3XFKkV19Z/Oy/f/duOvXUY7XJFps0nklVRaVuuOZWjRk3PrpW+1FzA9qZXno7XCmKQKBzCBDoneM6p20rR/UM6fMCqaS4i2685mL1H9hPP47/Qc89/7re+2Rck/56ri0Ru5bNjB+2QUgjDqxVn1WsG+zDMW9mpu67uUCvv9G0skG9e+rGUSNVUmJDDHZELMQ/fv8jXT/qflXW1Godm+l+6Qwmx/lwiagCgbQQINDT4jJ23kY0BrpNMrv5uks0cJWBUYynH3pC9z3+XGMvvblQvj1r33mnfJ309z+UV7jyM+NbuwKL5mbo4hO66btfF395sPl8qmwYSR+x4bo6/9pLmvz6CceepUkzZ0X/bvQU9jjvvHc3LUdg+QQI9OXz4tNJJhAP9B42hH3/PderoMC6680C/URbm73cZsy5nvxkW+e9OuG1t+K8oHbbt15bb1+rwevWqaCwfWbG11hif/qBLeF6RYHmNcxsd0G+8yJpO1soZmRf21TGvlTk2qOCO276u1ZZfdVG2TdfeE033P1I9M+b20S8M2YzOS7JbjtOB4GkFCDQk/KycFJtFbi8T71+zg2oV8/uevTh2xp/LbGHfo6t276xBewCe+Xtp5yIPiuwcM+PrQUfP0rzM7Th8Hptu31E2+69eA/1tp5H88/984YSvfRCRAstkN3R3RaROdwWihlmM95zbAnX+GQ+11E/6uC9bPGaw+x99Vi3vaqqSsf+6VTNq6pWbjhivfSguoSZHLei14LfQ6CzCBDoneVKp2k7b7Jn6F9az7stgR4nqLUn6zOzIvqvbaryVaxDHz1cvGfZDLpBvTJ01MkhDbdX3pa22UtLpAvnBXXxMd3007Q6hRo6+6vWRHSqvVfeu35xKP9iW7+O6hXRAntEPmzomrr0srNtNTmb3ddw3HHTnXr+7THRP50+U9qikl56mt7CNAuBdhMg0NuNkoI6QiA+5N61a7FutaHrPn37RE+jpR56S+c3JSscXYHuh9yIZliYh91i63a4+Fy1b44OPGGhhq4XVt9VF6/41lo7P/tfvu6/LVsTJ8WeyefbGjKb2yIxBy2w9dpDTVe3q7J122/vGdbX+fY5+9Zwo537mmuv0Vj0R2M+0ZVX36aQTZTb3XZZ+5Ptge7+w4EAAgi0JkCgc2+ktEBrk+Je/u/zuv2RJ6KBeJI9Q9+mvPUha4noPjsAACAASURBVLes7FR7tv6NLRv7arENk9uz7fiRab+26uCAhm1UrxH7hbTq0CXfZ3cLxzzzYL6ee8q2ZZ0fWwmu1DZWOdBCeKtyW8mulSB+oSikxxteRT/pmIN14GH7N9Y76adfdcml12p2eYU2ti8Fp9j+6Oy2ltK3KiePgOcCBLrnxFTgpUA80IuLCnXtVRdojTVXj1Y35tX/6eo7/091Nu598Dxpv4XLHrJ+2QL2Cdtrvb6hl5543u7rQBfrTW+5ea5OvWKWCqxX744q+6Jw82XFev/9sOoahtjd5LdL/ghoFVsLfml7l0+y0YFL+8fKWbdXT416aHRjlXNslvsVV96iH379XYNsyP6smUH1YJEZL28lykYg5QUI9JS/hJ27AfHJZfnZ2brg5GO01W47REHGf/6lLrpytGrr6rSjzSw/3l4fa+2oseHv50rC0RXn3OHmyvXqXqr1VxusSXPnasrv01Rl74XHX25zr7yN2FMavmOFHrq1q77/LbZcq71Irg2tt376cvSmTxtQr/n2frxbt/3Z5x9UtrXDHdXV1bruhjs15uMv1MMm1J03M0P96xhy79x3O61HYOkCBDp3SEoLvFYU1r9KI8qx59CnHn2Idj9k72h7FixYoKP/fI7NGK/WmjZKfvmMlgO93mL6dSvjPw1D325VuV132lr77rubBq42SG71tm/Hf6/33/tI74/5XFWhxTul5Vi3vSbhLTe3h/k2NsR+4pxljwbE0e+1sfn3i2JBfdfokVpjrTUbr8ddt/5Tz772P2XZTPdLZ7CVakrfqJw8Aj4IEOg+IFOFdwJjCsK6t4elqg2TH3HgXjr6L0c0dJYjOv6IUzXFgj1oQfuvSS2vuPa7DXvf0Ns2e7Efu08cdvCemjNpqtbdcD3tesAejSdeV1un2bNn66G7HtE7475p0qD8zEzVWNC75/Vuydaz7DW5jaraFuofFIR0T89Yccfbl4jDTjq6sexH73pYD7/4evTPl9kQ/pBqXl3z7k6iZARSX4BAT/1r2KlbMMF2XHOzxcttGHzXXbbVmacfb6+euX62dONFV+uNr7+N/vul0wNap2bJQLy3e0jvd4kRbr/lxqq2F8fHfvujttt6U513zkm2BWveEr4zpk/Xow8+ocmz56qkqIuOO+pAffTOx/r3c6+q3gK9pD6iG6YGVRBZdgD/mBPWlX1jg/mHbjtcf7n49Mb6Xn7sWY1+5Mnon0+aLev9t+1LQqe+IWg8Ap1YgEDvxBc/HZruXjsb1Sts75UHtMFaq+lvfz9Hxd26Rpv2xUef6KKrbo3++9a2VszJzYbCp2eGdVm/sGrsoXmBDdlfdP5Juu/hJzXtj1naa9ftddKpxzV+OYhbVVRUaMYfMzVo8CrR59zxlenq6mr1d/sC8fl3E6MfPc62P23LxiqVwbBOWCUW6FvZanEjb/9H42V5x74gXHPvv6J/dhu17LZo2V8Q0uGa0gYEEFgxAQJ9xdz4rSQRcO9zX9c7FF0trlturkaNvlJ9V+kfPTu3z/iB+xyjchsOL7DtVUe5XnPCimv/LQnpxVj268TD99XuB+ypCy+5VvNmzNbfLjtDQ9Zft0krf/vxZ11z/R1aZHuWP/LgKOXk5Db5+TdfTrAFYq5TtdXb1lfNEgN9y9VW1RV3EOhJcmtxGgiknACBnnKXjBNuLnB/aVjvNrxGNvKS07XVNsMbP/KPy67Ve1+MV5Z7H91Wa9uiYVeUOpsMd0m/kKZn23rq1jt//Il7lJ9foFkzZqpn714tIv/nX0/owf88p6L8PN1917Xqaa+aJR7zZs3RFVfdou9+nqR+thfLOfaqWe/6pc9MJ9C5nxFAoL0ECPT2kqScDhMYa0uy3d6QwTtttJ4uuvri6Hro3381QW+98Z7eHDsu+kqZm4F+3NxgdC31ubau+9/7hmzpVXu23re3bn3gFi2wZ+I/fvej1hm2rroUFS3Rnluuu1WvvveJtrefX3pN0x3S3IdDNhJwy0136413P4qOCFxkM+tXtXfRl3YQ6B1221AxAmknQKCn3SXtfA0qs+fQJzU8h+5iM87vuOsa3XnHg9Gecm1NjWobFlV373NfYq9/9bQ11d1ktJvt2XuFTabbf48ddcrpf9EnH3yiW269X4W2Feupfz5cG225aRPMcba/+pfjvtahfzpIhTYZrqXj4Tsf0qMvvSH3Cpt71WxZM9ObPENfY3WNvO3KxmJff+ol3fTAf6J/Pt4mxe3IpLjOd3PTYgSWQ4BAXw4sPpq8AnfZbPUxDRmbHQiqNhJWtoV1XnFmdE/0snl10ZPfbYFNMJufoe9sdvzonhELdFtrfb9ddeKJx+j5517R3ff9O/r6WXdbee64Yw7R2muupmzb4rR7757KbJg9vzSF5X3V7HMbXRjVMLpwnC2Kc8SZJzQWv7xlJe/V4cwQQMAPAQLdD2Xq8FzgB+txX9MnrFDDsq1dirK01j7Z6jowx5ZkDeqTm+apqj4c3Y70XOs522Zruql37HW3vXbeWmeee4qmT5mm6665Td9PmhI9X/deem/b9KWwsEAb2TD7/ofvp5KShuXkWmnRw3dYD/3lN6I/bcu742652fiiNheffpx23GOXxpLvstGCZ197R9l2zm5kYY0WXrvzHJYKEEAgZQQI9JS5VJzo0gTKghHdaEPov9jE8+ws23f8iEL12tFe87JH2Nbh1tSnMvXli/YumR19ayP6qy3POto+756hDxs8UDfcdZ19zrZVtUlxl517pSbPt658wpFpXxRuuvoCDR22wVIvxM233KvX3nxPXaLP0IMaVLv0V82u6VWvb/Njz9kf/ueN6tuvX/Tfa2tro0u/fjDmM3WzjV7OnxHQwDpeW+N/BQgg0LoAgc7dkRYCbsc0t4Trf21zFddLX33HAg05KkuBhrVYQrbByedXVWvm7zXR1dxGLAxoXIHbFz2gLplZeuyp++w1tJyoRbUtF/viUy/o029+0MLy8ujfbbr26jrhzL8u1Wr+nHm68h+jNOHHX9o0y929cveXQbG1Y/vYDPtHnr6/sfy5s+foyqtG6buJv8ntp+42Zyllc5a0uFdpBAJeCRDoXslSru8Cf9hCMdfbMq6zbaG4gvwMbf2PEuXYs3V3uF76nE9tsZkHFqm2OhztQdtE92gP3R0nH7GfDjjqkCbnXGcbu8yba1u12VFiQ+/N3ztv3sAJX0+whW1uUrn1rodVSqfZa3JL2/J0rG3Ldnuv2KIyu22xkc69/LzGIn/76RddYu/Ez7G15DdsKCvPZudzIIAAAq0JEOjcG2kjELFe+n+6hvVKw2PuwWsUaL2/xZaBjYa6zYv77Z8RTfh44RJtzrXZ8Y8+eruKi4tX2ONq27/8vXHjo7uyHTPHdmQrW/oQeeKys9dceZ423XSjxro//fQLXXb5zdGydrfT/dM8txErgb7CF4dfRKATCBDoneAid6YmLrJX2C7oH1aZTXZzxzanlqpks5DbuyV6hGsC+vr6ak37uSo6+z3xOGDEdjr+lOOis9qX53Ar0r379nu69pbYkLmbeHfdNNu/3F6Pa+2YYaMJo613PsWq6t+txJ6X/029+vVp/Pgt14zWqx/YkIIdp8wKaKsKnp8vzzXhswh0RgECvTNe9TRv83uFYT1kq8fV2hrtpf2ytMmZBcrpvbjRtfb8/Os7KjXjx5rGPc7dT/MtyA/aa2cd9Zcj2yzkwvyLsZ/rhlvu0wIbHneHm8R20my3O1pArl/d0vGuO8fuYdXbN409bVOZk0/7c+Ne6DX27vyRh52kBbbErNs69bYpGSoK0ztv80Xhgwh0UgECvZNe+HRudrn10u/uEdFX+dFdVbXOiBKt9qfFLXbP02d/aM/TH1qkurqm/fTszAztuc2WOv7MPzdOklua1Yfvj9Fttz0YDfPY0/DY4UL9aNtQZdOGpWabl3Fuv3rNsGVnXX2X2a5uw3fYqvEj77/5jq5q6O1vZnPyzpzNLmvpfL/SNgTaS4BAby9JykkqAbet6m22rapbCc49Rd/0zFKVDrOhdxu5Lv8loi9vr9L8ebXR/nNOYYa6dAtq3pQ6W1Qm+qab1ll1FR1x5AEaPGigCoq7KM+2UQ3YtwPXe65cVK4Zs2brvw89qY8mfN/Y7qLumfacPqKyhbGJeO798TNsuHy9qqC90x7rYbvZ+M+VRPRM11j89+taovseGmW989gMe7fv+hknX6ifp8+IzsYfOT1oy8cy3J5UNxcng0CSChDoSXphOK2VE3DB+XJxWE9bcLph7RzrDW9+epGyizI17vZyzZtTE62gtE+WhhxSoJL1A5r4cJ1+G1tp74DHeu1uYZlBfXpq0NqrqXef3hboFvo26/33n3/Tz79NUZWt3e4OF7f9NrXX5PbPVd2iev38SkhTvom97uZm0x83J6jNKt2UtoC+swVw3HavlQ3P+Ad1L9XFl56pVe21OHd8acvLXmE7ulXYq3OrV0d0xR/uLDgQQACBZQsQ6Ms24hMpKlBvof6Avbb2fpfY/PAutgys64FXWOi6o2uXbG02skDZ3SPRofmw7ZC24McsfXXrPHv1LBbWyzqy7LW3DfYrUq8RQWXkxnrd4aqAfn62Xj+9Vqaw9bL72Oz6C6Or0wWiowY/us81zNJz57XGgL4aedWFKrZX4+644wFbmOYDBe33jrQh+xFlDLcv6xrwcwQQiAkQ6NwJaS3gdlW7p0dY3+U1bWbX7lna9MJC5Ta8B57403C1NOu1oH4dV6aqRRGFK2xJ2fpYWAdtol0w33ZsK5QGrtVFfQ/IUFZR7AtC4lFvr5mNu9Mm3k20wuzYxV49c/Pa3m7YxK3ngBx165ejSV+Vq9q9F29buA7u1UM/zZgV3U/drWZ39qwM9a1jMlxa36A0DoF2FCDQ2xGTopJTYGK266mHNSX2mNo2WbHlXo8sVu/t7BvtUh5Phy1Mq6dnqHZyvWorYqGdkZOh3D6Zyh1kC9PkNX/xrWn7K38O6oOr56vGhgXcfux1Db3yguwMDTu5QN02Dmr2+9LPr1Zp7rSaJq/RHTA/oP0WBJTBu+fJeVNxVggkoQCBnoQXhVNqf4HPbVW2UQ298e69s7T5lQU2RN7+9TQv8ZeHA/r27fmNf+0m6G18Yql6DI9N0HNT42vm2GI3d9m78b/Enuv3tIl110zLECvDeX99qAGBdBIg0NPpatKWVgVu7hmytdtjP97uzJ4q3tgemHt4ROwRfNU06cd/1mvKpNgEuSwbGRh6YBcN2M3eTo+PDFigz/8soM/+b5GqK0ONu8Gtw85qHl4dikYgPQUI9PS8rrQqQaDaNkE5fYCbWS4V2pD59ncVKej2T/XocEP1M94Ja+KrFVo4NzZUn2/D7Kvvl68Bu2TasP3iumvsHfNxo8s1e0pNdCLczosCOnx+UNms2+7R1aFYBNJXgEBP32tLyxoEJuaENLJv7A9rDy3Rmhd6RxOuDWjCzbWa/ktV4+tvxSXZWu+ofJVsZBPq3I4wDYf77Ed/K9f8P+qii9L0sqH2i202/NKWjPXuzCkZAQRSXYBAT/UryPkvU+DlopD+Uxr72KYndlefrZaclb7MQtrwATfMPvGRWv3wTmwJ2AwbVu/WN1vrHtNFXdZq+hpcfUXAhuNr9MsXsc8W2MS5K20Rmd5LWf+9DafARxBAoBMLEOid+OJ3hqa7d9HvstfWPrHXzHJsMZetrixU4QBv3u2u+j2iT2+u1ML5dcq3d97X2CFX/XbPUWZe0zCvW5ih7x6u1NRx1QrZanKuZ37s3KDWtxXlOBBAAIEVFSDQV1SO30sJgXk2xD3aJsT9khtQrx652ujCXGX19ObU5/5Qr4+vKY++frbaVrla5/hcBZot9FY7LVNf3rNIsyfXRj/nNl853fZN39AWo+EVNW+uC6Ui0FkECPTOcqU7aTsnZbltSsOabTPM+26Urw1PdD1mbybEzfm+Xh9dG5vRvsEu+VrlqMXbsEYsvSt+i+jr+2o094/YYjPuNfaTba33jemZd9K7k2Yj0L4CBHr7elJakgl8aal5qy23Wm8rvK21a67WONx6zR6NbC/40QV6heqt191vnWxtcGq+MrtItbaE64xPQvrp2QpV1sSG33vYMPuhtnjM8Apvhv+T7DJwOggg4IMAge4DMlV0nMAzJSHboCU2QW2LI0tUurN351Jje6B/MbpSc+wVtAx7Xt+9T4aKu2Tqj7l1qpoTsqBfXPf1U23EwF5va22/dO/OkpIRQCBdBQj0dL2ytCsqcH2vkL6xfdEzcgLa4Yruyu9rO6V4eEx7qV5fP229dLcLTLPDrcoe/9vbfg+qNMQ67R5eCopGoNMJEOid7pJ3nga7t7tPGxhSufWWi4sytO3oLktMUmtvjXB9QH+8UqfJH9dp/vSa6O5umTbc322QTcbLD2jahNhraqfPDGiLSo/G/tu7UZSHAAIpIUCgp8Rl4iRXRMDtPX5131ifeP1hJRp09oqUsmK/UztXqq6wXdmtestz5dkXirLZYX1w1aJogbva7mtHz+P5+Yrp8lsIINCSAIHOfZG2Av/qGtJrJbHmbXtBb5WsG5td3lFH1dSwPh5Zbnuth7WBddTPmmlLvLKbWkddDupFIO0ECPS0u6Q0KC5wfr96Tc8OyP5PI+7vqqBto9qRR53Nav9ydLVm/Falgbax2tn2ylpPVobryEtC3QiklQCBnlaXk8bEBebagjIX9A+p2sa7e3fP02a3NGyG3oFEYVtxdvxDNZr8fpW62MP1s62Hvha7qnXgFaFqBNJLgEBPr+tJaxoE3Pvnt9mCMrWBgIbsXKI1jk4OmqlP1+mr5yuiq8SdaK+5bVvOxLjkuDKcBQKpL0Cgp/41pAUtCDxbHNYzXcMKWKBvfFKRem+ZHMG56MsMfXD7PIXqI9rR5scdP5eJcdzACCDQPgIEevs4UkoSCdTY/ucPdA9rjG3IUpiXoU3PLFCXdZIj0OutR/7GOfNVXx3RAHuOft10Aj2Jbh1OBYGUFiDQU/rycfItCSyw5+e3NGzI0m1gjjazQM+2HdeS5Rh3XpWmzrI0t+OeyQF1CSfHl41k8eE8EEBgxQQI9BVz47eSWGBaVkRX9AnLLZM+YFiONjg9X8HMjp3hnsg189lsffLsrOhfnWj/tS3ruSfx3cSpIZA6AgR66lwrzrSNAmMLQrq9YYvUYSOKNODI5OoBV07P0VsXzYy2Zssy6dQ5DLu38dLyMQQQWIoAgc7tkXYC/ywN6Z2iWLO2O7m7iofb+2JJdrxz/CKV1YVl3z10j63rziYtSXaBOB0EUlCAQE/Bi8YpL13gor4hTbHXzjPtY7vcWaqsLrEtS5PpGH91SL/9WKYc22r1738ENag2uUYRksmKc0EAgbYJEOhtc+JTKSIwNyOssweEFbLX1fqX5mqjUblJeeaTX43o68cWKsMWez9uTlA78D56Ul4nTgqBVBIg0FPpanGuyxSYmB3WyH6xCXAbbdNd/U9IvuF2d26zx9Xps9EVthtbRPvPD+rAhfTQl3lx+QACCCxVgEDnBkkrgbdseP3B7rEmbX1Ob3XbsGM3ZGkNd+E3IX12a4Uq7Tn67rbz2pHsvJZW9yGNQaAjBAj0jlCnTs8ExubbDPdeseI3O7iHeu9d51ldK1Pwgq/roz30KlvTnUBfGUl+FwEE4gIEOvdCWglMtiH3SxqG3NcaVKQ1r7D547bbWrIdU98Padw/y6LP0I+aG9QuZQy5J9s14nwQSDUBAj3Vrhjnu0yB0weENM+muLttU7cb2U15g5NnlTh38uH6gD67vFozp1Qp22a5XzSDXdeWeVH5AAIILFOAQF8mER9INYHnikN6slvsrAcNK9DQv2Qro0vyrBT326MhfftGWXTHtdXsEf9lFujZkSQcRki1C8/5ItDJBQj0Tn4DpGPzZ9ura9f1DmuGddHdGmxD9u2qwftEFMjq4Nba6/Az3oroC3tdLdQwaHD+DGnDKlaK6+ArQ/UIpIUAgZ4Wl5FGJAq43dbut93WPrbd1uLHalsUadDuAeWvElCgAx5X184KauqYGv3ycpWqahc/ArjNVokrDdE75w5GAIGVFyDQV96QEpJMIKKInrC90F8stn9rmBHnIrOoV6YNweer7z7Zyir05/30cK0083/S5LFVmvtrjRLXrCu1Cfi3TaV3nmS3D6eDQMoKEOgpe+k48aUJfJYf1p09w6prYYp7dmZA64/orl771ysjx5tn627i24L3MvXNf+drUU3LXx62XySdMJdA505GAIH2ESDQ28eRUpJMoCJor6/1jWhOw3PzguLuqq8sU01dbB9yd2RZt73P4EJ12Tigbj0jyu2RpczuQWUVLd/a76HqgOpmBVQ9p15l8yJa9I0056cqLaxcHORulD+/7+qqXzBL1ZWLorPbT5od1OaVHTD+n2TXitNBAIH2ESDQ28eRUpJQIHG2e1G3fqrf8TjljXvRhr6/XuJs87OCyumaqYyuAWUXhtU1L0slvXKUkWsBP8DeZS9a/Jy79ruw6qtCqpxbq0WVdSqvlOrnBlS7oF6V9vctvSTXba3NVb/uDqp66TbV1VRqlZqIzpkZVPcQgZ6Etw6nhEBKChDoKXnZOOm2CsR3Xgva0Htgl1M0bfsT1XvhFPV79grNmPi5raXuzTvqmTaSPzSnhzYuHKIPyybo59p5NiIQVE1D3O87XzpkAcPtbb2OfA4BBJYtQKAv24hPpLDAR7bh+APdI6oO2gz3gmKVH3adZq22VbRF+XWV6vfd66r75StVL5yuzLm/q37eH8qz3cmrWuxnLwnh+te5OfkKZ2aqpnyR1srors1yV9f8YLVqI3Var7yfemQU6abIa5odKY8WMNh65xfblqkFEXrnKXxrceoIJJ0AgZ50l4QTak+BanuF7eFuYb1fFCs1t7SftNtpmjR0zybV5Fq4dx//qoLPX6ejg5vqs/Dv+j13unbcPaQ3Xgyob7ibciMZ+qlujnI23VWhkn6a0W011WfmWaDnqf//7lZg8s86PbKTJuT8rpfqv1K/Ppn6fUpYvTOKNTU0T/U2+75XbURn2ytsA+oI8/a8zpSFAAISgc5dkPYCLtRH9glrSk6sqZlZ9i8HX6Gp6+7RpO3dx7+uPk9erlHlR+i1nPH6T+ATrd0vV99Nq9a1GQerqD5Ht2S/oQV/Olffrrl7k99ddfQBWnd2tU6r2VXX5D2lntvN0SXXVOnwHbpqvj1Xd0eWTYQ7xp61b297n9sDgLR3p4EIIOCvAIHurze1dZBAmc16v71HWN/n2Vrq9jw9c/hBmrHHRarPyG48o9Kfx6jwsQt0aGRdrVfdV2MiP2l6uEwbZPfTBvWD9GDuB/o+OF9lZ/xHs4tXadKSPnN/UvGtR+nkmm31a8HsaA99/WGZ+vgzexHdjhwL830WBLS37XueQZh30F1AtQiktwCBnt7Xl9YlCHydF9JdPSIqzwgob+M9NHXfkeq6YKoKZ/+sX4fsppyaMg346GEF33lYwwOr6vDyLTSriz33tjB+IWOcxrjX2Uacqj+G7tai69CrttU2dYO0T9UwvZn7nb7KnKTva2ZGP7vbwoiOsD3PCXNuSQQQ8EqAQPdKlnKTTmCiLSIzumdIC2xhGRfo3QaurWnP3hI9z9Iu3TXpvJdUkZWvnrN+Ure7jlW3cIZ+rV/Y2I6inU/QTzue3mq71n9ppBaOeVbr5vfSMTU76dvMX3Rv7djo50+YHRtq50AAAQS8EiDQvZKl3KQTSAz0bJvJnhfM1NqZ/TQ41E1v6TtV28KsWUO30m8HXqu8nz5SqU10K83NU2ZekUK9V9XPa9tkuNpKRerrFCws0cJeayqUMGSfv2imur33T2X/+J76LgypJCtXn1dPIdCT7k7ghBBITwECPT2vK61qQSAx0DfI6qdda9ZRv4xShW0Ifn7tQv0UnKnnA98o5+hrNXnQcJsgd5E08bNoSVn2ypvs2XuousICvdYWmumuBfYK3Jx+GyxRU48p49TrwwcVmfy95i6aRaBzNyKAgC8CBLovzFSSDAKJgb5tzlraLbi+bqx8UVWBkLbKH6wDKjbV9ZmvqWzAANVuf6zqn/i7amyZ1taOooMu1k8bHd7ijzPra7TeO3frj3f+j0BPhovPOSDQCQQI9E5wkWliTKB5oP9aP12BnuVacy3p7XcjuiB3hGbXLtKjGV9qlTU319Rfxqm6ulxdbUn2ng3LspcFI5pu+6y7o/jAi/Tjxke0yjvsf3fqj7fuJdC5ARFAwBcBAt0XZipJBoHmgf597RR1W71Km28R0CP/CuuszO3VRfm6Nvy6VhkwVNNm/hoN9B2sk77/Ave6mfR5XlgP9oi1hkBPhqvKOSCAQFyAQOde6DQCzQO9hy3Z+mzZl+7RuO1+FtSV2Qfr/vp39bttzlKywzFa8Po90UAfYRPdj5wXe3/8Y1tK9o6eiwN94kaHadWf3lbRG/erZtM9NHHTI1TbMFGOHnqnubVoKAJJIUCgJ8Vl4CT8EEgMdBfOOxSsreJArqoiFdq+al1bv71W9wQ+UO0Gmyg0/TctnPGrLdZqr563Euhd7AtBsK7e5stnqF+4WL9mLVDVzierfNieKivsKQLdj6tKHQggQA+de6DTCSQGerzxmRbsJcEc5ds/NbaZypxQlb285mJ88dFaoA/PW0NbLxqo3GCuVgv11BOFn+qj8C+q7b+m5h1+owZ/9gzP0DvdXUaDEeg4AXroHWdPzT4LJAb6agP6qDgc0Lhp05c4i+xgUGt0L9XP8+appj7Uag/9L4XbaVh5f71VMF6FFurbLRiiiXkzdX3tayre81zl15QT6D5fY6pDoDMLEOid+ep3srYnBvpO2w/X2Wf9VW6f9GkW6jXVNVGNnJxsDVp1sMaP/UJX3niXFlRWtRroB+Vvoo/rflRtcZkqywNar3aA/hTZVmeFH1XeLn9VQU2lZn7waLRc8bxkLwAAFl9JREFUVorrZDcbzUWgAwQI9A5Ap8qOEWgp0HNyGrZga3ZKbQn0QjdMb//Zccsc5ZQE9NGrmToqb0s9XzdOk/MylB2JqGohC8t0zNWmVgQ6nwCB3vmueadtcWKgb7Plxjr/vFOVl5fbokdbAt39onsjPcPeZwvaP3W2sVq2TZCrV3iJ5/D00DvtbUfDEfBNgED3jZqKOlqg+aS4zYauqd333VU9u3WzmeqxozYc1nff/aAXn3td0xfEVolrbVLc2qv0VyQ7SwvmzFNFmS0Jaz1yd+Tn56mwa7Gyauv104zYbmsEekdffepHIP0FCPT0v8a0sEGgpVnuLsgLMzOVaRPh3FFpr6FVR8JNzFoL9NNPOlLbb7eVpv42WXNmzLVdVmOBXtqtWD0H9NXY19/VHU++SKBzByKAgC8CBLovzFSSDAKJgb72uuupeyBDX3//rcps97TEo1d+oQb2668Jk39VVW1tqz10F+j77LtHq0178aHHddvjzxPoyXDxOQcEOoEAgd4JLjJNjAkkBvrOe++v8667Uzl5+Zo+aaIWzJ0d/cwqaw5VQZdiff3myxp57olaUN76SnF/OnB3HXH0ocrOzl6CuK62To/f9y89/PJbBDo3IAII+CJAoPvCTCXJINBaoLd0bm0J9OLcHG217RYaOnCAVhmyqvIK8lVfX68/Jk7Wtz//pg8/+lx/zF9AoCfDxeccEOgEAgR6J7jINHHpPfQVDXT3e26We449g8/Jy1HApru7iXF1VTWqtinv4YQF55gUx12IAAJeCxDoXgtTftIItHcPfdMNNlKlva+2YPYM1dnQfHVVpbJs+D2YlaVu/QZIixbpx8m/0UNPmjuAE0EgvQUI9PS+vrQuQaC9A/2Mv/1Dux9yrKZN/F4Vc2ZrwYJ5ys8rULa92z5wg4317v/dpVvvHk2gcxcigIAvAgS6L8xUkgwCXgT6/sed1mrTnrtxJIGeDBeec0CgkwgQ6J3kQtPM1me5t2TTlklxrodOoHNnIYBAsggQ6MlyJTgPzwXooXtOTAUIINCBAgR6B+JTtb8CBLq/3tSGAAL+ChDo/npTWwcK/JId1i29wlqQGdAOu++tC2+8Rzn5BS2eEUPuHXihqBoBBFZIgEBfITZ+KRUFZmSGdV3vsGZnBbTOWmvrun+/pC7durfYlE9ffFr/uOg0lVVVabeFER0xL8P2UQvo44KQ7ugZ+xWeoafiXcA5I5C+AgR6+l5bWtZMIKSILusX1u+2UqvbjGX0Yy9q6KZbLeFUV1ujh26+So/df4cCtlDMkfOC2nVRbPMWAp3bCgEEklWAQE/WK8N5eSLwWpew/tU9toRbj8JCXf/Yyxqw5hBlZsXWY6+urNC4d9/U9eecqEUW7CX1EZ0xK6i1agh0Ty4IhSKAQLsJEOjtRklBqSBQFYhEh91/zo2d7YA+fbXj3gdqjTWGqLysTN/9OF5vPvWYqkKh6M/3sKXYD54fVHZ0kVd66KlwjTlHBDqrAIHeWa98J263e5Z+S6+IpjVskhYMBJRrS7aG6kOqDdXbwHzsGFoZ0bmzMpQTiYU5gd6JbxqajkAKCBDoKXCROMX2F/g9K6xHS8OaZKFeZaPpYQt1d2TYM/OiUECbVUgHWc88PyHMCfT2vw6UiAAC7SdAoLefJSWlmEClDb9PyItoqoX67MyIcq1r3qNOWqMmoFXtHzervfnBpLgUu8icLgKdSIBA70QXm6a2LBCxQXbLbwUt0OPPyluz+iY3rOv7xAblj/zziTr+sutbZWUtd+44BBDwU4BA91ObulJewD1/P3dALNCH9BuoW9/+zLZMzVmiXfW2H/qNpxytN95+Lfrq29k2U37jythMeQ4EEEDACwEC3QtVykxrgYv6hjSlIcNPO/9v2vcvZ9hrb1lN2jz+4/d01VknaPbsWepWL136R1C965ccwk9rKBqHAAK+ChDovnJTWToITLBh92sbht0L8/J0xF9O0YGnnK/snNi7cOM/eU+jLjhDk6ZMlqx3vn1ZQEfPXfzqWzoY0AYEEEg+AQI9+a4JZ5TkAnX2zP2f3cP6qDDSODu+JCtHpXkFqqir0YwqmyLfcPSpjeg0G24fVMdwe5JfVk4PgZQXINBT/hLSgI4QcM/SXyhxoS7VNbzylngeQeuZr1MtHTU3Q/3rGGrviGtEnQh0NgECvbNdcdrbbgLutbdfciJ6pTiib+31t1BDsLte+YhFAW1qk+C62jvtHA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BLrHwBSPAAIIIICAHwIEuh/K1IEAAggggIDHAgS6x8AUjwACCCCAgB8CBLofytSBAAIIIICAxwIEusfAFI8AAggggIAfAgS6H8rUgQACCCCAgMcC/w9RG9svM6nS5QAAAABJRU5ErkJggg==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314631" y="1702192"/>
            <a:ext cx="1584176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TW" sz="28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26.96%</a:t>
            </a:r>
            <a:endParaRPr lang="zh-TW" altLang="en-US" sz="2800" b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741930" y="1649933"/>
            <a:ext cx="1584176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TW" sz="28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73.04%</a:t>
            </a:r>
            <a:endParaRPr lang="zh-TW" altLang="en-US" sz="2800" b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296142" y="2456163"/>
            <a:ext cx="1584176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TW" sz="2800" b="1" dirty="0" smtClean="0">
                <a:ln w="11430"/>
                <a:solidFill>
                  <a:srgbClr val="FF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81.86%</a:t>
            </a:r>
            <a:endParaRPr lang="zh-TW" altLang="en-US" sz="2800" b="1" dirty="0">
              <a:ln w="11430"/>
              <a:solidFill>
                <a:srgbClr val="FFCC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696757" y="2390873"/>
            <a:ext cx="1584176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TW" sz="2800" b="1" dirty="0" smtClean="0">
                <a:ln w="11430"/>
                <a:solidFill>
                  <a:srgbClr val="FF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19.14%</a:t>
            </a:r>
            <a:endParaRPr lang="zh-TW" altLang="en-US" sz="2800" b="1" dirty="0">
              <a:ln w="11430"/>
              <a:solidFill>
                <a:srgbClr val="FFCC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279509" y="3386541"/>
            <a:ext cx="1584176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TW" sz="2800" b="1" dirty="0" smtClean="0">
                <a:ln w="11430"/>
                <a:solidFill>
                  <a:srgbClr val="99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12.08%</a:t>
            </a:r>
            <a:endParaRPr lang="zh-TW" altLang="en-US" sz="2800" b="1" dirty="0">
              <a:ln w="11430"/>
              <a:solidFill>
                <a:srgbClr val="99CC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776928" y="3320540"/>
            <a:ext cx="1584176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TW" sz="2800" b="1" dirty="0" smtClean="0">
                <a:ln w="11430"/>
                <a:solidFill>
                  <a:srgbClr val="99CC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87.92%</a:t>
            </a:r>
            <a:endParaRPr lang="zh-TW" altLang="en-US" sz="2800" b="1" dirty="0">
              <a:ln w="11430"/>
              <a:solidFill>
                <a:srgbClr val="99CC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279509" y="4336858"/>
            <a:ext cx="1584176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TW" sz="28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94.41%</a:t>
            </a:r>
            <a:endParaRPr lang="zh-TW" altLang="en-US" sz="2800" b="1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707230" y="4189414"/>
            <a:ext cx="1455730" cy="52322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TW" sz="28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5.59%</a:t>
            </a:r>
            <a:endParaRPr lang="zh-TW" altLang="en-US" sz="2800" b="1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152141" y="5312404"/>
            <a:ext cx="712879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所以，暴力</a:t>
            </a:r>
            <a:r>
              <a:rPr lang="zh-TW" altLang="en-US" sz="4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是性別議題嗎？</a:t>
            </a:r>
            <a:endParaRPr lang="zh-TW" altLang="en-US" sz="4500" dirty="0"/>
          </a:p>
        </p:txBody>
      </p:sp>
    </p:spTree>
    <p:extLst>
      <p:ext uri="{BB962C8B-B14F-4D97-AF65-F5344CB8AC3E}">
        <p14:creationId xmlns:p14="http://schemas.microsoft.com/office/powerpoint/2010/main" val="35984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492896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ts val="7500"/>
              </a:lnSpc>
              <a:spcBef>
                <a:spcPts val="1800"/>
              </a:spcBef>
            </a:pP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讀讀看</a:t>
            </a:r>
            <a:r>
              <a:rPr lang="en-US" altLang="zh-TW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拾</a:t>
            </a:r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蒂</a:t>
            </a:r>
            <a:r>
              <a:rPr lang="en-US" altLang="zh-TW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腳本</a:t>
            </a:r>
            <a:r>
              <a:rPr lang="en-US" altLang="zh-TW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你的名字</a:t>
            </a:r>
            <a:r>
              <a:rPr lang="zh-TW" altLang="en-US" sz="5500" dirty="0"/>
              <a:t/>
            </a:r>
            <a:br>
              <a:rPr lang="zh-TW" altLang="en-US" sz="5500" dirty="0"/>
            </a:b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724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關於性侵害性騷</a:t>
            </a:r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擾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故事</a:t>
            </a:r>
            <a:endParaRPr lang="zh-TW" altLang="en-US" sz="5500" dirty="0"/>
          </a:p>
        </p:txBody>
      </p:sp>
      <p:sp>
        <p:nvSpPr>
          <p:cNvPr id="4" name="標題 1"/>
          <p:cNvSpPr>
            <a:spLocks noGrp="1"/>
          </p:cNvSpPr>
          <p:nvPr>
            <p:ph idx="1"/>
          </p:nvPr>
        </p:nvSpPr>
        <p:spPr>
          <a:xfrm>
            <a:off x="1475656" y="1772816"/>
            <a:ext cx="61206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4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拾蒂</a:t>
            </a:r>
            <a:r>
              <a:rPr lang="en-US" altLang="zh-TW" sz="4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4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2" action="ppaction://hlinkfile"/>
              </a:rPr>
              <a:t>影片欣</a:t>
            </a:r>
            <a:r>
              <a:rPr lang="zh-TW" altLang="en-US" sz="40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2" action="ppaction://hlinkfile"/>
              </a:rPr>
              <a:t>賞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Picture 2" descr="X:\總會部門\2015\公民對話處\媒體倡議教宣\教宣組\方案\2015年\E1 V-Day\製作物\FB陰道獨白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111" y="3140968"/>
            <a:ext cx="6427225" cy="23790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35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008112"/>
          </a:xfrm>
        </p:spPr>
        <p:txBody>
          <a:bodyPr>
            <a:normAutofit/>
          </a:bodyPr>
          <a:lstStyle/>
          <a:p>
            <a:r>
              <a:rPr lang="en-US" altLang="zh-TW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1997 </a:t>
            </a:r>
            <a:r>
              <a:rPr lang="zh-TW" altLang="zh-TW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年通過「性侵害犯罪防治法</a:t>
            </a:r>
            <a:r>
              <a:rPr lang="zh-TW" altLang="en-US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25495"/>
            <a:ext cx="8383960" cy="4525963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  <a:spcBef>
                <a:spcPts val="1300"/>
              </a:spcBef>
              <a:buFont typeface="Wingdings" panose="05000000000000000000" pitchFamily="2" charset="2"/>
              <a:buChar char="ü"/>
            </a:pPr>
            <a:r>
              <a:rPr lang="en-US" altLang="zh-TW" sz="2000" dirty="0" smtClean="0"/>
              <a:t>1996</a:t>
            </a:r>
            <a:r>
              <a:rPr lang="zh-TW" altLang="en-US" sz="2000" dirty="0" smtClean="0"/>
              <a:t>年</a:t>
            </a:r>
            <a:r>
              <a:rPr lang="en-US" altLang="zh-TW" sz="2000" dirty="0" smtClean="0"/>
              <a:t>11</a:t>
            </a:r>
            <a:r>
              <a:rPr lang="zh-TW" altLang="en-US" sz="2000" dirty="0" smtClean="0"/>
              <a:t>月</a:t>
            </a:r>
            <a:r>
              <a:rPr lang="en-US" altLang="zh-TW" sz="2000" dirty="0" smtClean="0"/>
              <a:t>30</a:t>
            </a:r>
            <a:r>
              <a:rPr lang="zh-TW" altLang="en-US" sz="2000" dirty="0" smtClean="0"/>
              <a:t>日，婦運工作者、民進黨婦女發展部主任彭婉如，疑遭計程車司機性侵並砍殺三十五刀身亡。轟動一時的彭婉如命案，也是促成政府正視性侵害，以及婦女在公共空間安全的開始，並催生了性侵害犯罪防治法與刑法妨害性自主罪章的修正</a:t>
            </a:r>
            <a:endParaRPr lang="en-US" altLang="zh-TW" sz="2000" dirty="0" smtClean="0"/>
          </a:p>
          <a:p>
            <a:pPr>
              <a:lnSpc>
                <a:spcPts val="3000"/>
              </a:lnSpc>
              <a:spcBef>
                <a:spcPts val="1300"/>
              </a:spcBef>
              <a:buFont typeface="Wingdings" panose="05000000000000000000" pitchFamily="2" charset="2"/>
              <a:buChar char="ü"/>
            </a:pPr>
            <a:r>
              <a:rPr lang="en-US" altLang="zh-TW" sz="2000" dirty="0" smtClean="0"/>
              <a:t>1999</a:t>
            </a:r>
            <a:r>
              <a:rPr lang="zh-TW" altLang="en-US" sz="2000" dirty="0" smtClean="0"/>
              <a:t>年修正通過的刑法妨害性自主罪章，主要內容包括：（一）改立妨害性自主罪章，以強調性侵害案件並非敗壞社會善良風俗的色情問題；（二）不再課予受害者奮力抵抗的法律義務，同時，也將男性列為性侵害的客體；（三）最重要的修正莫過於將妨害性自主罪，改為非告訴乃論之罪。</a:t>
            </a:r>
            <a:endParaRPr lang="zh-TW" altLang="en-US" sz="2000" dirty="0"/>
          </a:p>
        </p:txBody>
      </p:sp>
      <p:sp>
        <p:nvSpPr>
          <p:cNvPr id="4" name="矩形 3"/>
          <p:cNvSpPr/>
          <p:nvPr/>
        </p:nvSpPr>
        <p:spPr>
          <a:xfrm>
            <a:off x="3995936" y="5805264"/>
            <a:ext cx="5148064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300" dirty="0" smtClean="0">
                <a:hlinkClick r:id="rId2"/>
              </a:rPr>
              <a:t>資料來源：</a:t>
            </a:r>
            <a:r>
              <a:rPr lang="en-US" altLang="zh-TW" sz="1300" dirty="0" smtClean="0">
                <a:hlinkClick r:id="rId2"/>
              </a:rPr>
              <a:t>https</a:t>
            </a:r>
            <a:r>
              <a:rPr lang="en-US" altLang="zh-TW" sz="1300" dirty="0">
                <a:hlinkClick r:id="rId2"/>
              </a:rPr>
              <a:t>://women.nmth.gov.tw/information_122_40120.html</a:t>
            </a:r>
            <a:endParaRPr lang="zh-TW" altLang="en-US" sz="1300" dirty="0"/>
          </a:p>
        </p:txBody>
      </p:sp>
    </p:spTree>
    <p:extLst>
      <p:ext uri="{BB962C8B-B14F-4D97-AF65-F5344CB8AC3E}">
        <p14:creationId xmlns:p14="http://schemas.microsoft.com/office/powerpoint/2010/main" val="54463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492896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ts val="7500"/>
              </a:lnSpc>
              <a:spcBef>
                <a:spcPts val="1800"/>
              </a:spcBef>
            </a:pP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讀讀看</a:t>
            </a:r>
            <a:r>
              <a:rPr lang="en-US" altLang="zh-TW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拾</a:t>
            </a:r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蒂</a:t>
            </a:r>
            <a:r>
              <a:rPr lang="en-US" altLang="zh-TW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腳本</a:t>
            </a:r>
            <a:r>
              <a:rPr lang="en-US" altLang="zh-TW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插曲</a:t>
            </a:r>
            <a:r>
              <a:rPr lang="zh-TW" altLang="en-US" sz="5500" dirty="0"/>
              <a:t/>
            </a:r>
            <a:br>
              <a:rPr lang="zh-TW" altLang="en-US" sz="5500" dirty="0"/>
            </a:b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408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51520" y="1412776"/>
            <a:ext cx="8363272" cy="1506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500"/>
              </a:lnSpc>
              <a:spcBef>
                <a:spcPts val="600"/>
              </a:spcBef>
            </a:pPr>
            <a:r>
              <a:rPr lang="zh-TW" altLang="en-US" sz="4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性霸凌與性侵害、</a:t>
            </a:r>
            <a:r>
              <a:rPr lang="zh-TW" altLang="en-US" sz="4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性騷擾</a:t>
            </a:r>
            <a:endParaRPr lang="en-US" altLang="zh-TW" sz="45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ts val="5500"/>
              </a:lnSpc>
              <a:spcBef>
                <a:spcPts val="600"/>
              </a:spcBef>
            </a:pPr>
            <a:r>
              <a:rPr lang="zh-TW" altLang="en-US" sz="3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並列</a:t>
            </a:r>
            <a:r>
              <a:rPr lang="zh-TW" altLang="en-US" sz="3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校園</a:t>
            </a:r>
            <a:r>
              <a:rPr lang="zh-TW" altLang="en-US" sz="3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必須防治</a:t>
            </a:r>
            <a:r>
              <a:rPr lang="zh-TW" altLang="en-US" sz="3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的三大類校園性別事件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1115616" y="3933056"/>
            <a:ext cx="7200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老師，您們準備好接招</a:t>
            </a:r>
            <a:r>
              <a:rPr lang="zh-TW" altLang="en-US" sz="4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了</a:t>
            </a:r>
            <a:r>
              <a:rPr lang="zh-TW" altLang="en-US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嗎？</a:t>
            </a:r>
            <a:endParaRPr lang="zh-TW" altLang="en-US" sz="4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269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7631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仔細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想一想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1537" y="1315666"/>
            <a:ext cx="8229600" cy="4449540"/>
          </a:xfrm>
        </p:spPr>
        <p:txBody>
          <a:bodyPr>
            <a:noAutofit/>
          </a:bodyPr>
          <a:lstStyle/>
          <a:p>
            <a:pPr>
              <a:lnSpc>
                <a:spcPts val="35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sz="2200" dirty="0" smtClean="0"/>
              <a:t>我是否具備性別平等的意識？</a:t>
            </a:r>
            <a:endParaRPr lang="en-US" altLang="zh-TW" sz="2200" dirty="0" smtClean="0"/>
          </a:p>
          <a:p>
            <a:pPr>
              <a:lnSpc>
                <a:spcPts val="35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sz="2200" dirty="0" smtClean="0"/>
              <a:t>我是否能夠進行性別平等的教學？</a:t>
            </a:r>
            <a:endParaRPr lang="en-US" altLang="zh-TW" sz="2200" dirty="0" smtClean="0"/>
          </a:p>
          <a:p>
            <a:pPr>
              <a:lnSpc>
                <a:spcPts val="35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sz="2200" dirty="0"/>
              <a:t>性別平等教育法施行細則第</a:t>
            </a:r>
            <a:r>
              <a:rPr lang="en-US" altLang="zh-TW" sz="2200" dirty="0"/>
              <a:t>13</a:t>
            </a:r>
            <a:r>
              <a:rPr lang="zh-TW" altLang="en-US" sz="2200" dirty="0"/>
              <a:t>條</a:t>
            </a:r>
            <a:r>
              <a:rPr lang="zh-TW" altLang="en-US" sz="2200" dirty="0" smtClean="0"/>
              <a:t>規定：性別</a:t>
            </a:r>
            <a:r>
              <a:rPr lang="zh-TW" altLang="en-US" sz="2200" dirty="0"/>
              <a:t>平等教育相關課程，應涵蓋情感教育、</a:t>
            </a:r>
            <a:r>
              <a:rPr lang="zh-TW" altLang="en-US" sz="2200" dirty="0" smtClean="0"/>
              <a:t>性教育</a:t>
            </a:r>
            <a:r>
              <a:rPr lang="zh-TW" altLang="en-US" sz="2200" dirty="0"/>
              <a:t>、認識及尊重不同性別、性別特徵、性別特質、性別認同、性傾向</a:t>
            </a:r>
            <a:r>
              <a:rPr lang="zh-TW" altLang="en-US" sz="2200" dirty="0" smtClean="0"/>
              <a:t>教育及</a:t>
            </a:r>
            <a:r>
              <a:rPr lang="zh-TW" altLang="en-US" sz="2200" dirty="0"/>
              <a:t>性侵害、性騷擾、性霸凌防治教育等課程，以提升學生之性別平等</a:t>
            </a:r>
            <a:r>
              <a:rPr lang="zh-TW" altLang="en-US" sz="2200" dirty="0" smtClean="0"/>
              <a:t>意識</a:t>
            </a:r>
            <a:endParaRPr lang="en-US" altLang="zh-TW" sz="2200" dirty="0" smtClean="0"/>
          </a:p>
          <a:p>
            <a:pPr>
              <a:lnSpc>
                <a:spcPts val="35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sz="2200" dirty="0" smtClean="0"/>
              <a:t>我是否可以看見性別議題，與學生好好討論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63642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77281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關於性侵害、性騷擾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740734" y="3356992"/>
            <a:ext cx="5827236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重點在於身體界</a:t>
            </a:r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endParaRPr lang="zh-TW" altLang="en-US" sz="5500" dirty="0"/>
          </a:p>
        </p:txBody>
      </p:sp>
    </p:spTree>
    <p:extLst>
      <p:ext uri="{BB962C8B-B14F-4D97-AF65-F5344CB8AC3E}">
        <p14:creationId xmlns:p14="http://schemas.microsoft.com/office/powerpoint/2010/main" val="1538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1196752"/>
            <a:ext cx="7632848" cy="307454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關於界限</a:t>
            </a:r>
            <a:r>
              <a:rPr lang="en-US" altLang="zh-TW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~~</a:t>
            </a:r>
          </a:p>
          <a:p>
            <a:pPr eaLnBrk="1" hangingPunct="1">
              <a:defRPr/>
            </a:pP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</a:t>
            </a:r>
            <a:r>
              <a:rPr lang="en-US" altLang="zh-TW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妳～看見了嗎</a:t>
            </a:r>
            <a:r>
              <a:rPr lang="en-US" altLang="zh-TW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0797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2132856"/>
            <a:ext cx="7991723" cy="8286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當界限遭到侵犯或破壞</a:t>
            </a:r>
            <a:r>
              <a:rPr lang="en-US" altLang="zh-TW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4709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25" y="260350"/>
            <a:ext cx="6367463" cy="1131888"/>
          </a:xfrm>
        </p:spPr>
        <p:txBody>
          <a:bodyPr/>
          <a:lstStyle/>
          <a:p>
            <a:pPr>
              <a:defRPr/>
            </a:pPr>
            <a:r>
              <a:rPr lang="zh-TW" altLang="en-US" sz="4800" b="1" dirty="0" smtClean="0">
                <a:solidFill>
                  <a:srgbClr val="CC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你看見了嗎？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2313" y="1746250"/>
            <a:ext cx="7450137" cy="3338513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zh-TW" altLang="en-US" sz="182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界限</a:t>
            </a:r>
          </a:p>
        </p:txBody>
      </p:sp>
    </p:spTree>
    <p:extLst>
      <p:ext uri="{BB962C8B-B14F-4D97-AF65-F5344CB8AC3E}">
        <p14:creationId xmlns:p14="http://schemas.microsoft.com/office/powerpoint/2010/main" val="29549908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  <p:bldP spid="1064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聽聽這些故事</a:t>
            </a:r>
            <a:endParaRPr lang="zh-TW" altLang="en-US" sz="55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/>
          </p:nvPr>
        </p:nvGraphicFramePr>
        <p:xfrm>
          <a:off x="395536" y="141277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166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ChangeArrowheads="1"/>
          </p:cNvSpPr>
          <p:nvPr/>
        </p:nvSpPr>
        <p:spPr bwMode="auto">
          <a:xfrm>
            <a:off x="468313" y="2924944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kumimoji="1"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kumimoji="1"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96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身體自主權</a:t>
            </a:r>
          </a:p>
        </p:txBody>
      </p:sp>
    </p:spTree>
    <p:extLst>
      <p:ext uri="{BB962C8B-B14F-4D97-AF65-F5344CB8AC3E}">
        <p14:creationId xmlns:p14="http://schemas.microsoft.com/office/powerpoint/2010/main" val="398826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zh-TW" altLang="en-US" sz="5500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身體自主權</a:t>
            </a:r>
          </a:p>
        </p:txBody>
      </p:sp>
      <p:graphicFrame>
        <p:nvGraphicFramePr>
          <p:cNvPr id="6" name="資料庫圖表 5"/>
          <p:cNvGraphicFramePr/>
          <p:nvPr>
            <p:extLst/>
          </p:nvPr>
        </p:nvGraphicFramePr>
        <p:xfrm>
          <a:off x="611560" y="1700808"/>
          <a:ext cx="7776864" cy="428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128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483768" y="2564904"/>
            <a:ext cx="4681537" cy="100806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zh-TW" altLang="en-US" sz="66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你不可不知</a:t>
            </a:r>
          </a:p>
        </p:txBody>
      </p:sp>
    </p:spTree>
    <p:extLst>
      <p:ext uri="{BB962C8B-B14F-4D97-AF65-F5344CB8AC3E}">
        <p14:creationId xmlns:p14="http://schemas.microsoft.com/office/powerpoint/2010/main" val="229728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關於性騷擾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122" name="Picture 2" descr="C:\Users\goh667\Desktop\擷取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910" y="1556792"/>
            <a:ext cx="4762500" cy="438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82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82000" cy="914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性騷擾的定義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4995" name="內容版面配置區 2"/>
          <p:cNvSpPr>
            <a:spLocks noGrp="1"/>
          </p:cNvSpPr>
          <p:nvPr>
            <p:ph idx="1"/>
          </p:nvPr>
        </p:nvSpPr>
        <p:spPr>
          <a:xfrm>
            <a:off x="683568" y="1844824"/>
            <a:ext cx="8352928" cy="3862388"/>
          </a:xfrm>
        </p:spPr>
        <p:txBody>
          <a:bodyPr>
            <a:normAutofit/>
          </a:bodyPr>
          <a:lstStyle/>
          <a:p>
            <a:pPr marL="0" indent="0">
              <a:lnSpc>
                <a:spcPts val="4500"/>
              </a:lnSpc>
              <a:spcBef>
                <a:spcPct val="0"/>
              </a:spcBef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「性騷擾」之定義，是以「性別」為基礎，違反當事人的「自由意願」，且與「性」相關的行為；其認定著重在「</a:t>
            </a:r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被騷擾者的主觀感受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」及「客觀合理標準」的綜合考量，而不是依「行為人有無性騷擾意圖」為判斷。</a:t>
            </a:r>
          </a:p>
        </p:txBody>
      </p:sp>
    </p:spTree>
    <p:extLst>
      <p:ext uri="{BB962C8B-B14F-4D97-AF65-F5344CB8AC3E}">
        <p14:creationId xmlns:p14="http://schemas.microsoft.com/office/powerpoint/2010/main" val="236659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zh-TW" altLang="en-US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法條上性騷擾的定義</a:t>
            </a:r>
            <a:r>
              <a:rPr lang="en-US" altLang="zh-TW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br>
              <a:rPr lang="en-US" altLang="zh-TW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性別平等教育法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095" y="1772816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性騷擾係指符合下列情形之一且未達性侵害程度者</a:t>
            </a:r>
          </a:p>
          <a:p>
            <a:pPr eaLnBrk="1" hangingPunct="1"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  (</a:t>
            </a:r>
            <a:r>
              <a:rPr lang="zh-TW" altLang="en-US" sz="2400" dirty="0" smtClean="0"/>
              <a:t>一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以明示或暗示之方式，從事不受歡迎且具有性意味或 </a:t>
            </a:r>
            <a:r>
              <a:rPr lang="zh-TW" altLang="en-US" sz="2400" dirty="0"/>
              <a:t> </a:t>
            </a:r>
            <a:r>
              <a:rPr lang="zh-TW" altLang="en-US" sz="2400" dirty="0" smtClean="0"/>
              <a:t> 性別歧視之言詞或行為，致影響他人之人格尊嚴、學習、或工作之機會或表現者。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敵意環境性騷擾</a:t>
            </a:r>
            <a:r>
              <a:rPr lang="en-US" altLang="zh-TW" sz="2400" dirty="0" smtClean="0"/>
              <a:t>)</a:t>
            </a:r>
          </a:p>
          <a:p>
            <a:pPr eaLnBrk="1" hangingPunct="1"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 (</a:t>
            </a:r>
            <a:r>
              <a:rPr lang="zh-TW" altLang="en-US" sz="2400" dirty="0" smtClean="0"/>
              <a:t>二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以性或性別有關之行為，作為自己或他人獲得、喪失或減損其學習或工作有關權益之條件者。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交換式性騷擾</a:t>
            </a:r>
            <a:r>
              <a:rPr lang="en-US" altLang="zh-TW" sz="2400" dirty="0" smtClean="0"/>
              <a:t>)</a:t>
            </a:r>
          </a:p>
          <a:p>
            <a:pPr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kumimoji="1" lang="zh-TW" altLang="en-US" sz="2400" dirty="0" smtClean="0">
                <a:solidFill>
                  <a:srgbClr val="000000"/>
                </a:solidFill>
                <a:latin typeface="Times New Roman" pitchFamily="18" charset="0"/>
              </a:rPr>
              <a:t>當</a:t>
            </a:r>
            <a:r>
              <a:rPr kumimoji="1" lang="zh-TW" altLang="en-US" sz="2400" dirty="0">
                <a:solidFill>
                  <a:srgbClr val="000000"/>
                </a:solidFill>
                <a:latin typeface="Times New Roman" pitchFamily="18" charset="0"/>
              </a:rPr>
              <a:t>性侵害或性騷擾之一方當事人為校長、</a:t>
            </a:r>
            <a:r>
              <a:rPr kumimoji="1" lang="zh-TW" altLang="en-US" sz="2400" dirty="0" smtClean="0">
                <a:solidFill>
                  <a:srgbClr val="000000"/>
                </a:solidFill>
                <a:latin typeface="Times New Roman" pitchFamily="18" charset="0"/>
              </a:rPr>
              <a:t>教職員工</a:t>
            </a:r>
            <a:r>
              <a:rPr kumimoji="1" lang="zh-TW" altLang="en-US" sz="2400" dirty="0">
                <a:solidFill>
                  <a:srgbClr val="000000"/>
                </a:solidFill>
                <a:latin typeface="Times New Roman" pitchFamily="18" charset="0"/>
              </a:rPr>
              <a:t>或學生，他方為學生時，適用</a:t>
            </a:r>
            <a:r>
              <a:rPr kumimoji="1" lang="zh-TW" altLang="en-US" sz="2400" dirty="0">
                <a:solidFill>
                  <a:srgbClr val="990033"/>
                </a:solidFill>
                <a:latin typeface="Times New Roman" pitchFamily="18" charset="0"/>
              </a:rPr>
              <a:t>性別平等教育法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127537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zh-TW" altLang="en-US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法條上性騷擾的定義</a:t>
            </a:r>
            <a:r>
              <a:rPr lang="en-US" altLang="zh-TW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br>
              <a:rPr lang="en-US" altLang="zh-TW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性別工作平等法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179" y="1700808"/>
            <a:ext cx="8259622" cy="4419600"/>
          </a:xfrm>
        </p:spPr>
        <p:txBody>
          <a:bodyPr>
            <a:normAutofit/>
          </a:bodyPr>
          <a:lstStyle/>
          <a:p>
            <a:pPr eaLnBrk="1" hangingPunct="1"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200" dirty="0" smtClean="0">
                <a:latin typeface="標楷體" panose="03000509000000000000" pitchFamily="65" charset="-120"/>
              </a:rPr>
              <a:t>受僱者於</a:t>
            </a:r>
            <a:r>
              <a:rPr lang="zh-TW" altLang="en-US" sz="2200" dirty="0" smtClean="0">
                <a:solidFill>
                  <a:srgbClr val="C00000"/>
                </a:solidFill>
                <a:latin typeface="標楷體" panose="03000509000000000000" pitchFamily="65" charset="-120"/>
              </a:rPr>
              <a:t>執行職務時，</a:t>
            </a:r>
            <a:r>
              <a:rPr lang="zh-TW" altLang="en-US" sz="2200" dirty="0" smtClean="0">
                <a:latin typeface="標楷體" panose="03000509000000000000" pitchFamily="65" charset="-120"/>
              </a:rPr>
              <a:t>任何人以性要求、具有性意味或性別歧視之言詞或行為，對其造成敵意性、脅迫性或冒犯性之工作環境，致侵犯或干擾其人格尊嚴、人身自由或影響其工作表現。</a:t>
            </a:r>
            <a:r>
              <a:rPr lang="en-US" altLang="zh-TW" sz="2200" dirty="0" smtClean="0">
                <a:latin typeface="標楷體" panose="03000509000000000000" pitchFamily="65" charset="-120"/>
              </a:rPr>
              <a:t>(</a:t>
            </a:r>
            <a:r>
              <a:rPr lang="zh-TW" altLang="en-US" sz="2200" dirty="0" smtClean="0">
                <a:latin typeface="標楷體" panose="03000509000000000000" pitchFamily="65" charset="-120"/>
              </a:rPr>
              <a:t>敵意環境性騷擾</a:t>
            </a:r>
            <a:r>
              <a:rPr lang="en-US" altLang="zh-TW" sz="2200" dirty="0" smtClean="0">
                <a:latin typeface="標楷體" panose="03000509000000000000" pitchFamily="65" charset="-120"/>
              </a:rPr>
              <a:t>) </a:t>
            </a:r>
          </a:p>
          <a:p>
            <a:pPr eaLnBrk="1" hangingPunct="1"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200" dirty="0" smtClean="0">
                <a:latin typeface="標楷體" panose="03000509000000000000" pitchFamily="65" charset="-120"/>
              </a:rPr>
              <a:t>雇主對受僱者或求職者為明示或暗示之性要求、具有性意味或性別歧視之言詞或行為，作為勞務契約成立、存續、變更或分發、配置、報酬、考績、陞遷、降調、獎懲等之交換條件。 </a:t>
            </a:r>
            <a:r>
              <a:rPr lang="en-US" altLang="zh-TW" sz="2200" dirty="0" smtClean="0">
                <a:latin typeface="標楷體" panose="03000509000000000000" pitchFamily="65" charset="-120"/>
              </a:rPr>
              <a:t>(</a:t>
            </a:r>
            <a:r>
              <a:rPr lang="zh-TW" altLang="en-US" sz="2200" dirty="0" smtClean="0">
                <a:latin typeface="標楷體" panose="03000509000000000000" pitchFamily="65" charset="-120"/>
              </a:rPr>
              <a:t>交換式性騷擾</a:t>
            </a:r>
            <a:r>
              <a:rPr lang="en-US" altLang="zh-TW" sz="2200" dirty="0" smtClean="0">
                <a:latin typeface="標楷體" panose="03000509000000000000" pitchFamily="65" charset="-12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83850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zh-TW" altLang="en-US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法條上性騷擾的定義</a:t>
            </a:r>
            <a:r>
              <a:rPr lang="en-US" altLang="zh-TW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br>
              <a:rPr lang="en-US" altLang="zh-TW" sz="4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性騷擾防治法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3096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性侵害犯罪以外，對他人實施違反其意願而與性或性別有關之行為，且有下列情形之一者：</a:t>
            </a:r>
          </a:p>
          <a:p>
            <a:pPr eaLnBrk="1" hangingPunct="1"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zh-TW" altLang="en-US" sz="2200" dirty="0"/>
              <a:t> </a:t>
            </a:r>
            <a:r>
              <a:rPr lang="zh-TW" altLang="en-US" sz="2200" dirty="0" smtClean="0"/>
              <a:t>    </a:t>
            </a:r>
            <a:r>
              <a:rPr lang="en-US" altLang="zh-TW" sz="2200" dirty="0" smtClean="0"/>
              <a:t>(</a:t>
            </a:r>
            <a:r>
              <a:rPr lang="zh-TW" altLang="en-US" sz="2200" dirty="0" smtClean="0"/>
              <a:t>一</a:t>
            </a:r>
            <a:r>
              <a:rPr lang="en-US" altLang="zh-TW" sz="2200" dirty="0" smtClean="0"/>
              <a:t>)</a:t>
            </a:r>
            <a:r>
              <a:rPr lang="zh-TW" altLang="en-US" sz="2200" dirty="0" smtClean="0"/>
              <a:t>以該他人順服或拒絕該行為，作為其獲得、喪失或減損與工作 、教育、訓練、服務、計畫、活 動有關權益之條件。</a:t>
            </a:r>
            <a:r>
              <a:rPr lang="en-US" altLang="zh-TW" sz="2200" dirty="0" smtClean="0"/>
              <a:t>(</a:t>
            </a:r>
            <a:r>
              <a:rPr lang="zh-TW" altLang="en-US" sz="2200" dirty="0" smtClean="0"/>
              <a:t>交換式性騷擾</a:t>
            </a:r>
            <a:r>
              <a:rPr lang="en-US" altLang="zh-TW" sz="2200" dirty="0" smtClean="0"/>
              <a:t>)</a:t>
            </a:r>
          </a:p>
          <a:p>
            <a:pPr eaLnBrk="1" hangingPunct="1"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zh-TW" altLang="en-US" sz="2200" dirty="0"/>
              <a:t> </a:t>
            </a:r>
            <a:r>
              <a:rPr lang="zh-TW" altLang="en-US" sz="2200" dirty="0" smtClean="0"/>
              <a:t>    </a:t>
            </a:r>
            <a:r>
              <a:rPr lang="en-US" altLang="zh-TW" sz="2200" dirty="0" smtClean="0"/>
              <a:t>(</a:t>
            </a:r>
            <a:r>
              <a:rPr lang="zh-TW" altLang="en-US" sz="2200" dirty="0" smtClean="0"/>
              <a:t>二</a:t>
            </a:r>
            <a:r>
              <a:rPr lang="en-US" altLang="zh-TW" sz="2200" dirty="0" smtClean="0"/>
              <a:t>)</a:t>
            </a:r>
            <a:r>
              <a:rPr lang="zh-TW" altLang="en-US" sz="2200" dirty="0" smtClean="0"/>
              <a:t>以展示或播送文字、圖畫、聲音、影像或其他物品之方式，或以歧視、侮辱之言行，或以他法，而有損害他人人格尊嚴，或造成使人心生畏怖、感受敵意或冒犯之情境，或不當影響其工作、教育、訓練、服務、計畫、活動或正常生活之進行。</a:t>
            </a:r>
            <a:r>
              <a:rPr lang="en-US" altLang="zh-TW" sz="2200" dirty="0" smtClean="0"/>
              <a:t>(</a:t>
            </a:r>
            <a:r>
              <a:rPr lang="zh-TW" altLang="en-US" sz="2200" dirty="0" smtClean="0"/>
              <a:t>敵意環境性騷擾</a:t>
            </a:r>
            <a:r>
              <a:rPr lang="en-US" altLang="zh-TW" sz="2200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9029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382000" cy="6127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什麼是性騷擾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3971" name="內容版面配置區 2"/>
          <p:cNvSpPr>
            <a:spLocks noGrp="1"/>
          </p:cNvSpPr>
          <p:nvPr>
            <p:ph idx="1"/>
          </p:nvPr>
        </p:nvSpPr>
        <p:spPr>
          <a:xfrm>
            <a:off x="1619672" y="1412776"/>
            <a:ext cx="7056438" cy="403244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性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性別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有關的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讓人感到不舒服不自在的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覺得被冒犯的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被侮辱的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影響就學或就業或日常生活表現的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損害人格尊嚴的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使人心生畏佈的</a:t>
            </a:r>
          </a:p>
          <a:p>
            <a:endParaRPr lang="zh-TW" altLang="en-US" dirty="0" smtClean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964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12369" y="276332"/>
            <a:ext cx="8382000" cy="914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性騷擾樣態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9792" y="1628800"/>
            <a:ext cx="5472113" cy="3716338"/>
          </a:xfrm>
        </p:spPr>
        <p:txBody>
          <a:bodyPr/>
          <a:lstStyle/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涉及言語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涉及不當接觸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涉及散播文字圖片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..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涉及追求或分手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涉及性別歧視</a:t>
            </a:r>
          </a:p>
          <a:p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649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6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60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60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0804" y="499785"/>
            <a:ext cx="8229600" cy="576064"/>
          </a:xfrm>
        </p:spPr>
        <p:txBody>
          <a:bodyPr>
            <a:noAutofit/>
          </a:bodyPr>
          <a:lstStyle/>
          <a:p>
            <a:r>
              <a:rPr lang="zh-TW" altLang="en-US" sz="5500" b="1" dirty="0" smtClean="0">
                <a:solidFill>
                  <a:srgbClr val="43094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願景</a:t>
            </a:r>
            <a:endParaRPr lang="zh-TW" altLang="en-US" sz="5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350060"/>
            <a:ext cx="8568952" cy="4176464"/>
          </a:xfrm>
        </p:spPr>
        <p:txBody>
          <a:bodyPr>
            <a:normAutofit fontScale="70000" lnSpcReduction="20000"/>
          </a:bodyPr>
          <a:lstStyle/>
          <a:p>
            <a:endParaRPr lang="en-US" altLang="zh-TW" sz="22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TW" altLang="en-US" sz="2600" dirty="0" smtClean="0"/>
              <a:t>                                       </a:t>
            </a:r>
            <a:r>
              <a:rPr lang="zh-TW" altLang="zh-TW" sz="3700" dirty="0" smtClean="0"/>
              <a:t>期許</a:t>
            </a:r>
            <a:r>
              <a:rPr lang="zh-TW" altLang="en-US" sz="3700" dirty="0" smtClean="0"/>
              <a:t>不同性別的人</a:t>
            </a:r>
            <a:r>
              <a:rPr lang="zh-TW" altLang="zh-TW" sz="3700" dirty="0" smtClean="0"/>
              <a:t>終生</a:t>
            </a:r>
            <a:r>
              <a:rPr lang="zh-TW" altLang="zh-TW" sz="3700" dirty="0"/>
              <a:t>被</a:t>
            </a:r>
            <a:r>
              <a:rPr lang="zh-TW" altLang="zh-TW" sz="3700" dirty="0" smtClean="0"/>
              <a:t>善待</a:t>
            </a:r>
            <a:endParaRPr lang="zh-TW" altLang="zh-TW" sz="3700" dirty="0"/>
          </a:p>
          <a:p>
            <a:pPr marL="0" indent="0">
              <a:buNone/>
            </a:pPr>
            <a:r>
              <a:rPr lang="zh-TW" altLang="en-US" sz="3700" dirty="0" smtClean="0"/>
              <a:t>                           </a:t>
            </a:r>
            <a:r>
              <a:rPr lang="zh-TW" altLang="zh-TW" sz="3700" dirty="0" smtClean="0"/>
              <a:t>出生</a:t>
            </a:r>
            <a:r>
              <a:rPr lang="zh-TW" altLang="zh-TW" sz="3700" dirty="0"/>
              <a:t>時，不因性別而被</a:t>
            </a:r>
            <a:r>
              <a:rPr lang="zh-TW" altLang="zh-TW" sz="3700" dirty="0" smtClean="0"/>
              <a:t>拋棄</a:t>
            </a:r>
            <a:endParaRPr lang="en-US" altLang="zh-TW" sz="3700" dirty="0" smtClean="0"/>
          </a:p>
          <a:p>
            <a:pPr marL="0" indent="0">
              <a:buNone/>
            </a:pPr>
            <a:r>
              <a:rPr lang="zh-TW" altLang="en-US" sz="3700" dirty="0" smtClean="0"/>
              <a:t>                           </a:t>
            </a:r>
            <a:r>
              <a:rPr lang="zh-TW" altLang="zh-TW" sz="3700" dirty="0" smtClean="0"/>
              <a:t>求學</a:t>
            </a:r>
            <a:r>
              <a:rPr lang="zh-TW" altLang="zh-TW" sz="3700" dirty="0"/>
              <a:t>時，不</a:t>
            </a:r>
            <a:r>
              <a:rPr lang="zh-TW" altLang="zh-TW" sz="3700" dirty="0" smtClean="0"/>
              <a:t>因</a:t>
            </a:r>
            <a:r>
              <a:rPr lang="zh-TW" altLang="en-US" sz="3700" dirty="0"/>
              <a:t>性別特質</a:t>
            </a:r>
            <a:r>
              <a:rPr lang="zh-TW" altLang="zh-TW" sz="3700" dirty="0" smtClean="0"/>
              <a:t>而被</a:t>
            </a:r>
            <a:r>
              <a:rPr lang="zh-TW" altLang="en-US" sz="3700" dirty="0" smtClean="0"/>
              <a:t>霸凌</a:t>
            </a:r>
            <a:endParaRPr lang="en-US" altLang="zh-TW" sz="3700" dirty="0"/>
          </a:p>
          <a:p>
            <a:pPr marL="0" indent="0">
              <a:buNone/>
            </a:pPr>
            <a:r>
              <a:rPr lang="zh-TW" altLang="en-US" sz="3700" dirty="0" smtClean="0"/>
              <a:t>                           </a:t>
            </a:r>
            <a:r>
              <a:rPr lang="zh-TW" altLang="zh-TW" sz="3700" dirty="0" smtClean="0"/>
              <a:t>就業</a:t>
            </a:r>
            <a:r>
              <a:rPr lang="zh-TW" altLang="zh-TW" sz="3700" dirty="0"/>
              <a:t>時，不因性別而被</a:t>
            </a:r>
            <a:r>
              <a:rPr lang="zh-TW" altLang="zh-TW" sz="3700" dirty="0" smtClean="0"/>
              <a:t>差別待遇</a:t>
            </a:r>
            <a:endParaRPr lang="zh-TW" altLang="zh-TW" sz="3700" dirty="0"/>
          </a:p>
          <a:p>
            <a:pPr marL="0" indent="0">
              <a:buNone/>
            </a:pPr>
            <a:r>
              <a:rPr lang="zh-TW" altLang="en-US" sz="3700" dirty="0" smtClean="0"/>
              <a:t>                           </a:t>
            </a:r>
            <a:r>
              <a:rPr lang="zh-TW" altLang="zh-TW" sz="3700" dirty="0" smtClean="0"/>
              <a:t>相愛</a:t>
            </a:r>
            <a:r>
              <a:rPr lang="zh-TW" altLang="zh-TW" sz="3700" dirty="0"/>
              <a:t>時，不因衝突而遭受暴力</a:t>
            </a:r>
            <a:r>
              <a:rPr lang="zh-TW" altLang="zh-TW" sz="3700" dirty="0" smtClean="0"/>
              <a:t>對待</a:t>
            </a:r>
            <a:endParaRPr lang="zh-TW" altLang="zh-TW" sz="3700" dirty="0"/>
          </a:p>
          <a:p>
            <a:pPr marL="0" indent="0">
              <a:buNone/>
            </a:pPr>
            <a:r>
              <a:rPr lang="zh-TW" altLang="en-US" sz="3700" dirty="0" smtClean="0"/>
              <a:t>                           </a:t>
            </a:r>
            <a:r>
              <a:rPr lang="zh-TW" altLang="zh-TW" sz="3700" dirty="0" smtClean="0"/>
              <a:t>終</a:t>
            </a:r>
            <a:r>
              <a:rPr lang="zh-TW" altLang="zh-TW" sz="3700" dirty="0"/>
              <a:t>老時，不因任何因素而</a:t>
            </a:r>
            <a:r>
              <a:rPr lang="zh-TW" altLang="zh-TW" sz="3700" dirty="0" smtClean="0"/>
              <a:t>貧窮</a:t>
            </a:r>
            <a:endParaRPr lang="zh-TW" altLang="zh-TW" sz="3700" dirty="0"/>
          </a:p>
          <a:p>
            <a:pPr marL="0" indent="0">
              <a:buNone/>
            </a:pPr>
            <a:r>
              <a:rPr lang="zh-TW" altLang="en-US" sz="3700" dirty="0" smtClean="0"/>
              <a:t>                           </a:t>
            </a:r>
            <a:r>
              <a:rPr lang="zh-TW" altLang="zh-TW" sz="3700" dirty="0" smtClean="0"/>
              <a:t>期盼</a:t>
            </a:r>
            <a:r>
              <a:rPr lang="zh-TW" altLang="en-US" sz="3700" dirty="0"/>
              <a:t>不同性別</a:t>
            </a:r>
            <a:r>
              <a:rPr lang="zh-TW" altLang="zh-TW" sz="3700" dirty="0" smtClean="0"/>
              <a:t>同</a:t>
            </a:r>
            <a:r>
              <a:rPr lang="zh-TW" altLang="zh-TW" sz="3700" dirty="0"/>
              <a:t>為</a:t>
            </a:r>
            <a:r>
              <a:rPr lang="zh-TW" altLang="zh-TW" sz="3700" dirty="0" smtClean="0"/>
              <a:t>夥伴</a:t>
            </a:r>
            <a:endParaRPr lang="en-US" altLang="zh-TW" sz="3700" dirty="0" smtClean="0"/>
          </a:p>
          <a:p>
            <a:pPr marL="0" indent="0">
              <a:buNone/>
            </a:pPr>
            <a:r>
              <a:rPr lang="zh-TW" altLang="en-US" sz="3700" dirty="0" smtClean="0"/>
              <a:t>                           齊力終止</a:t>
            </a:r>
            <a:r>
              <a:rPr lang="zh-TW" altLang="en-US" sz="3700" dirty="0"/>
              <a:t>性</a:t>
            </a:r>
            <a:r>
              <a:rPr lang="zh-TW" altLang="en-US" sz="3700" dirty="0" smtClean="0"/>
              <a:t>暴力，</a:t>
            </a:r>
            <a:r>
              <a:rPr lang="zh-TW" altLang="zh-TW" sz="3700" dirty="0" smtClean="0"/>
              <a:t>共</a:t>
            </a:r>
            <a:r>
              <a:rPr lang="zh-TW" altLang="zh-TW" sz="3700" dirty="0"/>
              <a:t>創性別公</a:t>
            </a:r>
            <a:r>
              <a:rPr lang="zh-TW" altLang="zh-TW" sz="3700" dirty="0" smtClean="0"/>
              <a:t>義</a:t>
            </a:r>
            <a:r>
              <a:rPr lang="zh-TW" altLang="en-US" sz="3700" dirty="0" smtClean="0"/>
              <a:t>的</a:t>
            </a:r>
            <a:r>
              <a:rPr lang="zh-TW" altLang="zh-TW" sz="3700" dirty="0" smtClean="0"/>
              <a:t>社會</a:t>
            </a:r>
            <a:endParaRPr lang="en-US" altLang="zh-TW" sz="3700" dirty="0"/>
          </a:p>
          <a:p>
            <a:pPr marL="0" indent="0">
              <a:buNone/>
            </a:pPr>
            <a:r>
              <a:rPr lang="zh-TW" altLang="en-US" sz="3700" dirty="0"/>
              <a:t> </a:t>
            </a:r>
            <a:r>
              <a:rPr lang="zh-TW" altLang="en-US" sz="3700" dirty="0" smtClean="0"/>
              <a:t>                          </a:t>
            </a:r>
            <a:r>
              <a:rPr lang="zh-TW" altLang="zh-TW" sz="3700" dirty="0" smtClean="0"/>
              <a:t>讓</a:t>
            </a:r>
            <a:r>
              <a:rPr lang="zh-TW" altLang="zh-TW" sz="3700" dirty="0"/>
              <a:t>每一種性別都</a:t>
            </a:r>
            <a:r>
              <a:rPr lang="zh-TW" altLang="zh-TW" sz="3700" dirty="0" smtClean="0"/>
              <a:t>被</a:t>
            </a:r>
            <a:r>
              <a:rPr lang="zh-TW" altLang="en-US" sz="3700" dirty="0" smtClean="0"/>
              <a:t>友善對待</a:t>
            </a:r>
            <a:r>
              <a:rPr lang="zh-TW" altLang="zh-TW" sz="3700" dirty="0" smtClean="0"/>
              <a:t>！</a:t>
            </a:r>
            <a:endParaRPr lang="zh-TW" altLang="zh-TW" sz="3700" dirty="0"/>
          </a:p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endParaRPr lang="zh-TW" altLang="zh-TW" sz="24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6660232" y="51571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5" name="AutoShape 4" descr="「希望 背景圖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37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132856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看一看、想一想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446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簡單初步的判定標</a:t>
            </a:r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25210" y="1700809"/>
            <a:ext cx="8229600" cy="3312368"/>
          </a:xfrm>
        </p:spPr>
        <p:txBody>
          <a:bodyPr/>
          <a:lstStyle/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被害人</a:t>
            </a:r>
            <a:r>
              <a:rPr lang="zh-TW" altLang="en-US" sz="2400" dirty="0"/>
              <a:t>的主觀</a:t>
            </a:r>
            <a:r>
              <a:rPr lang="zh-TW" altLang="en-US" sz="2400" dirty="0" smtClean="0"/>
              <a:t>感受</a:t>
            </a:r>
            <a:endParaRPr lang="en-US" altLang="zh-TW" sz="2400" dirty="0" smtClean="0"/>
          </a:p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被害人</a:t>
            </a:r>
            <a:r>
              <a:rPr lang="zh-TW" altLang="en-US" sz="2400" dirty="0"/>
              <a:t>即時的抗議或抱怨，或曾對他人</a:t>
            </a:r>
            <a:r>
              <a:rPr lang="zh-TW" altLang="en-US" sz="2400" dirty="0" smtClean="0"/>
              <a:t>提起</a:t>
            </a:r>
            <a:endParaRPr lang="en-US" altLang="zh-TW" sz="2400" dirty="0" smtClean="0"/>
          </a:p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騷擾</a:t>
            </a:r>
            <a:r>
              <a:rPr lang="zh-TW" altLang="en-US" sz="2400" dirty="0"/>
              <a:t>的程度，是否影響被害人正常</a:t>
            </a:r>
            <a:r>
              <a:rPr lang="zh-TW" altLang="en-US" sz="2400" dirty="0" smtClean="0"/>
              <a:t>生活</a:t>
            </a:r>
            <a:endParaRPr lang="en-US" altLang="zh-TW" sz="2400" dirty="0" smtClean="0"/>
          </a:p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兩造</a:t>
            </a:r>
            <a:r>
              <a:rPr lang="zh-TW" altLang="en-US" sz="2400" dirty="0"/>
              <a:t>是否有上下隸屬、權力不對等或同事</a:t>
            </a:r>
            <a:r>
              <a:rPr lang="zh-TW" altLang="en-US" sz="2400" dirty="0" smtClean="0"/>
              <a:t>關係</a:t>
            </a:r>
            <a:endParaRPr lang="en-US" altLang="zh-TW" sz="2400" dirty="0" smtClean="0"/>
          </a:p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過去</a:t>
            </a:r>
            <a:r>
              <a:rPr lang="zh-TW" altLang="en-US" sz="2400" dirty="0"/>
              <a:t>是否有性騷擾他人之紀錄</a:t>
            </a:r>
            <a:r>
              <a:rPr lang="en-US" altLang="zh-TW" sz="2400" dirty="0"/>
              <a:t>(</a:t>
            </a:r>
            <a:r>
              <a:rPr lang="zh-TW" altLang="en-US" sz="2400" dirty="0"/>
              <a:t>性騷擾史</a:t>
            </a:r>
            <a:r>
              <a:rPr lang="en-US" altLang="zh-TW" sz="2400" dirty="0" smtClean="0"/>
              <a:t>)</a:t>
            </a:r>
          </a:p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加害</a:t>
            </a:r>
            <a:r>
              <a:rPr lang="zh-TW" altLang="en-US" sz="2400" dirty="0"/>
              <a:t>人性騷擾行為重複發生的頻率</a:t>
            </a:r>
            <a:r>
              <a:rPr lang="en-US" altLang="zh-TW" sz="2400" dirty="0"/>
              <a:t>(</a:t>
            </a:r>
            <a:r>
              <a:rPr lang="zh-TW" altLang="en-US" sz="2400" dirty="0"/>
              <a:t>性騷擾史</a:t>
            </a:r>
            <a:r>
              <a:rPr lang="en-US" altLang="zh-TW" sz="2400" dirty="0"/>
              <a:t>)</a:t>
            </a:r>
          </a:p>
          <a:p>
            <a:endParaRPr lang="zh-TW" altLang="en-US" dirty="0">
              <a:latin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38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關於性侵害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210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相關法律規範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zh-TW" sz="2400" dirty="0" smtClean="0"/>
              <a:t>《</a:t>
            </a:r>
            <a:r>
              <a:rPr lang="zh-TW" altLang="en-US" sz="2400" dirty="0"/>
              <a:t>性別平等教育法</a:t>
            </a:r>
            <a:r>
              <a:rPr lang="en-US" altLang="zh-TW" sz="2400" dirty="0"/>
              <a:t>》</a:t>
            </a:r>
            <a:r>
              <a:rPr lang="zh-TW" altLang="en-US" sz="2400" dirty="0"/>
              <a:t>第</a:t>
            </a:r>
            <a:r>
              <a:rPr lang="en-US" altLang="zh-TW" sz="2400" dirty="0"/>
              <a:t>2 </a:t>
            </a:r>
            <a:r>
              <a:rPr lang="zh-TW" altLang="en-US" sz="2400" dirty="0"/>
              <a:t>條第</a:t>
            </a:r>
            <a:r>
              <a:rPr lang="en-US" altLang="zh-TW" sz="2400" dirty="0" smtClean="0"/>
              <a:t>1</a:t>
            </a:r>
            <a:r>
              <a:rPr lang="zh-TW" altLang="en-US" sz="2400" dirty="0" smtClean="0"/>
              <a:t>項</a:t>
            </a:r>
            <a:r>
              <a:rPr lang="zh-TW" altLang="en-US" sz="2400" dirty="0"/>
              <a:t>第</a:t>
            </a:r>
            <a:r>
              <a:rPr lang="en-US" altLang="zh-TW" sz="2400" dirty="0"/>
              <a:t>3 </a:t>
            </a:r>
            <a:r>
              <a:rPr lang="zh-TW" altLang="en-US" sz="2400" dirty="0"/>
              <a:t>款、</a:t>
            </a:r>
            <a:r>
              <a:rPr lang="en-US" altLang="zh-TW" sz="2400" dirty="0"/>
              <a:t>《</a:t>
            </a:r>
            <a:r>
              <a:rPr lang="zh-TW" altLang="en-US" sz="2400" dirty="0"/>
              <a:t>性侵害犯罪防治法</a:t>
            </a:r>
            <a:r>
              <a:rPr lang="en-US" altLang="zh-TW" sz="2400" dirty="0"/>
              <a:t>》</a:t>
            </a:r>
            <a:r>
              <a:rPr lang="zh-TW" altLang="en-US" sz="2400" dirty="0"/>
              <a:t>第</a:t>
            </a:r>
            <a:r>
              <a:rPr lang="en-US" altLang="zh-TW" sz="2400" dirty="0"/>
              <a:t>2 </a:t>
            </a:r>
            <a:r>
              <a:rPr lang="zh-TW" altLang="en-US" sz="2400" dirty="0" smtClean="0"/>
              <a:t>條第</a:t>
            </a:r>
            <a:r>
              <a:rPr lang="en-US" altLang="zh-TW" sz="2400" dirty="0"/>
              <a:t>1 </a:t>
            </a:r>
            <a:r>
              <a:rPr lang="zh-TW" altLang="en-US" sz="2400" dirty="0"/>
              <a:t>項</a:t>
            </a:r>
            <a:r>
              <a:rPr lang="en-US" altLang="zh-TW" sz="2400" dirty="0" smtClean="0"/>
              <a:t>)</a:t>
            </a:r>
            <a:r>
              <a:rPr lang="zh-TW" altLang="en-US" sz="2400" dirty="0"/>
              <a:t> </a:t>
            </a:r>
            <a:r>
              <a:rPr lang="zh-TW" altLang="en-US" sz="2400" dirty="0" smtClean="0"/>
              <a:t> 校園</a:t>
            </a:r>
            <a:r>
              <a:rPr lang="zh-TW" altLang="en-US" sz="2400" dirty="0"/>
              <a:t>性侵害</a:t>
            </a:r>
            <a:r>
              <a:rPr lang="zh-TW" altLang="en-US" sz="2400" dirty="0" smtClean="0"/>
              <a:t>包含</a:t>
            </a:r>
            <a:endParaRPr lang="en-US" altLang="zh-TW" sz="2400" dirty="0" smtClean="0"/>
          </a:p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zh-TW" sz="2400" dirty="0" smtClean="0"/>
              <a:t>《</a:t>
            </a:r>
            <a:r>
              <a:rPr lang="zh-TW" altLang="en-US" sz="2400" dirty="0"/>
              <a:t>刑法</a:t>
            </a:r>
            <a:r>
              <a:rPr lang="en-US" altLang="zh-TW" sz="2400" dirty="0"/>
              <a:t>》</a:t>
            </a:r>
            <a:r>
              <a:rPr lang="zh-TW" altLang="en-US" sz="2400" dirty="0"/>
              <a:t>第</a:t>
            </a:r>
            <a:r>
              <a:rPr lang="en-US" altLang="zh-TW" sz="2400" dirty="0"/>
              <a:t>221 </a:t>
            </a:r>
            <a:r>
              <a:rPr lang="zh-TW" altLang="en-US" sz="2400" dirty="0"/>
              <a:t>條「強制</a:t>
            </a:r>
            <a:r>
              <a:rPr lang="zh-TW" altLang="en-US" sz="2400" dirty="0" smtClean="0"/>
              <a:t>性交</a:t>
            </a:r>
            <a:r>
              <a:rPr lang="zh-TW" altLang="en-US" sz="2400" dirty="0"/>
              <a:t>罪」、第</a:t>
            </a:r>
            <a:r>
              <a:rPr lang="en-US" altLang="zh-TW" sz="2400" dirty="0"/>
              <a:t>224 </a:t>
            </a:r>
            <a:r>
              <a:rPr lang="zh-TW" altLang="en-US" sz="2400" dirty="0"/>
              <a:t>條「強制猥褻罪」、第</a:t>
            </a:r>
            <a:r>
              <a:rPr lang="en-US" altLang="zh-TW" sz="2400" dirty="0"/>
              <a:t>225 </a:t>
            </a:r>
            <a:r>
              <a:rPr lang="zh-TW" altLang="en-US" sz="2400" dirty="0"/>
              <a:t>條「</a:t>
            </a:r>
            <a:r>
              <a:rPr lang="zh-TW" altLang="en-US" sz="2400" dirty="0" smtClean="0"/>
              <a:t>乘機</a:t>
            </a:r>
            <a:r>
              <a:rPr lang="zh-TW" altLang="en-US" sz="2400" dirty="0"/>
              <a:t>性交、猥褻罪」、第</a:t>
            </a:r>
            <a:r>
              <a:rPr lang="en-US" altLang="zh-TW" sz="2400" dirty="0"/>
              <a:t>227 </a:t>
            </a:r>
            <a:r>
              <a:rPr lang="zh-TW" altLang="en-US" sz="2400" dirty="0"/>
              <a:t>條「對幼年男女性交</a:t>
            </a:r>
            <a:r>
              <a:rPr lang="zh-TW" altLang="en-US" sz="2400" dirty="0" smtClean="0"/>
              <a:t>、猥褻</a:t>
            </a:r>
            <a:r>
              <a:rPr lang="zh-TW" altLang="en-US" sz="2400" dirty="0"/>
              <a:t>罪」、第</a:t>
            </a:r>
            <a:r>
              <a:rPr lang="en-US" altLang="zh-TW" sz="2400" dirty="0"/>
              <a:t>228 </a:t>
            </a:r>
            <a:r>
              <a:rPr lang="zh-TW" altLang="en-US" sz="2400" dirty="0"/>
              <a:t>條「利用權勢或機會性交罪</a:t>
            </a:r>
            <a:r>
              <a:rPr lang="zh-TW" altLang="en-US" sz="2400" dirty="0" smtClean="0"/>
              <a:t>、猥褻</a:t>
            </a:r>
            <a:r>
              <a:rPr lang="zh-TW" altLang="en-US" sz="2400" dirty="0"/>
              <a:t>罪」等犯罪行為。</a:t>
            </a:r>
          </a:p>
        </p:txBody>
      </p:sp>
    </p:spTree>
    <p:extLst>
      <p:ext uri="{BB962C8B-B14F-4D97-AF65-F5344CB8AC3E}">
        <p14:creationId xmlns:p14="http://schemas.microsoft.com/office/powerpoint/2010/main" val="299485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什麼是「性交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zh-TW" sz="2400" dirty="0"/>
              <a:t>《</a:t>
            </a:r>
            <a:r>
              <a:rPr lang="zh-TW" altLang="en-US" sz="2400" dirty="0"/>
              <a:t>刑法</a:t>
            </a:r>
            <a:r>
              <a:rPr lang="en-US" altLang="zh-TW" sz="2400" dirty="0"/>
              <a:t>》</a:t>
            </a:r>
            <a:r>
              <a:rPr lang="zh-TW" altLang="en-US" sz="2400" dirty="0"/>
              <a:t>第</a:t>
            </a:r>
            <a:r>
              <a:rPr lang="en-US" altLang="zh-TW" sz="2400" dirty="0"/>
              <a:t>10 </a:t>
            </a:r>
            <a:r>
              <a:rPr lang="zh-TW" altLang="en-US" sz="2400" dirty="0"/>
              <a:t>條第</a:t>
            </a:r>
            <a:r>
              <a:rPr lang="en-US" altLang="zh-TW" sz="2400" dirty="0"/>
              <a:t>5 </a:t>
            </a:r>
            <a:r>
              <a:rPr lang="zh-TW" altLang="en-US" sz="2400" dirty="0" smtClean="0"/>
              <a:t>項</a:t>
            </a:r>
            <a:endParaRPr lang="en-US" altLang="zh-TW" sz="2400" dirty="0" smtClean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以</a:t>
            </a:r>
            <a:r>
              <a:rPr lang="zh-TW" altLang="en-US" sz="2400" dirty="0"/>
              <a:t>性器進入他人之性器、肛門或口腔，</a:t>
            </a:r>
            <a:r>
              <a:rPr lang="zh-TW" altLang="en-US" sz="2400" dirty="0" smtClean="0"/>
              <a:t>或使</a:t>
            </a:r>
            <a:r>
              <a:rPr lang="zh-TW" altLang="en-US" sz="2400" dirty="0"/>
              <a:t>之接合之</a:t>
            </a:r>
            <a:r>
              <a:rPr lang="zh-TW" altLang="en-US" sz="2400" dirty="0" smtClean="0"/>
              <a:t>行為</a:t>
            </a:r>
            <a:endParaRPr lang="en-US" altLang="zh-TW" sz="2400" dirty="0" smtClean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以</a:t>
            </a:r>
            <a:r>
              <a:rPr lang="zh-TW" altLang="en-US" sz="2400" dirty="0"/>
              <a:t>性器以外之其他身體部位或器物</a:t>
            </a:r>
            <a:r>
              <a:rPr lang="zh-TW" altLang="en-US" sz="2400" dirty="0" smtClean="0"/>
              <a:t>進入他人之性器、肛門，或使之接合之行為</a:t>
            </a:r>
            <a:endParaRPr lang="en-US" altLang="zh-TW" sz="2400" dirty="0" smtClean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zh-TW" sz="2400" dirty="0" smtClean="0"/>
              <a:t> </a:t>
            </a:r>
            <a:r>
              <a:rPr lang="zh-TW" altLang="en-US" sz="2400" dirty="0"/>
              <a:t>若基於醫療、檢驗等正當目的，以手指</a:t>
            </a:r>
            <a:r>
              <a:rPr lang="zh-TW" altLang="en-US" sz="2400" dirty="0" smtClean="0"/>
              <a:t>或檢驗</a:t>
            </a:r>
            <a:r>
              <a:rPr lang="zh-TW" altLang="en-US" sz="2400" dirty="0"/>
              <a:t>器材進入他人之性器、肛門，並不</a:t>
            </a:r>
            <a:r>
              <a:rPr lang="zh-TW" altLang="en-US" sz="2400" dirty="0" smtClean="0"/>
              <a:t>構成</a:t>
            </a:r>
            <a:r>
              <a:rPr lang="zh-TW" altLang="en-US" sz="2400" dirty="0"/>
              <a:t>性交。</a:t>
            </a:r>
          </a:p>
        </p:txBody>
      </p:sp>
    </p:spTree>
    <p:extLst>
      <p:ext uri="{BB962C8B-B14F-4D97-AF65-F5344CB8AC3E}">
        <p14:creationId xmlns:p14="http://schemas.microsoft.com/office/powerpoint/2010/main" val="386670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什麼是「猥褻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/>
          <a:lstStyle/>
          <a:p>
            <a:pPr>
              <a:lnSpc>
                <a:spcPts val="45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dirty="0"/>
              <a:t>指性交以外，一般人認為「足以興奮或</a:t>
            </a:r>
            <a:r>
              <a:rPr lang="zh-TW" altLang="en-US" dirty="0" smtClean="0"/>
              <a:t>滿足性</a:t>
            </a:r>
            <a:r>
              <a:rPr lang="zh-TW" altLang="en-US" dirty="0"/>
              <a:t>慾」之色情行為</a:t>
            </a:r>
          </a:p>
        </p:txBody>
      </p:sp>
    </p:spTree>
    <p:extLst>
      <p:ext uri="{BB962C8B-B14F-4D97-AF65-F5344CB8AC3E}">
        <p14:creationId xmlns:p14="http://schemas.microsoft.com/office/powerpoint/2010/main" val="429209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0375" y="312737"/>
            <a:ext cx="8229600" cy="1080120"/>
          </a:xfrm>
        </p:spPr>
        <p:txBody>
          <a:bodyPr>
            <a:normAutofit/>
          </a:bodyPr>
          <a:lstStyle/>
          <a:p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什麼是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性侵害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75" y="1772816"/>
            <a:ext cx="8229600" cy="4525963"/>
          </a:xfrm>
        </p:spPr>
        <p:txBody>
          <a:bodyPr/>
          <a:lstStyle/>
          <a:p>
            <a:pPr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刑法第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221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條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對於</a:t>
            </a:r>
            <a:r>
              <a:rPr lang="zh-TW" altLang="en-US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男女</a:t>
            </a:r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以強暴、脅迫、恐嚇、催眠術或其他</a:t>
            </a:r>
            <a:r>
              <a:rPr lang="zh-TW" altLang="en-US" sz="3500" u="sng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違反其意願之方法</a:t>
            </a:r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而為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性交者</a:t>
            </a:r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，處三年以上十年以下有期徒刑。 前項之未遂犯罰之。</a:t>
            </a:r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4" name="AutoShape 2" descr="data:image/jpeg;base64,/9j/4AAQSkZJRgABAQAAAQABAAD/2wCEAAkGBw8PDhANDw8ODw8QDxAODw0PDQ8PDxAOFREWFhUVFhUYHSghGBolHhUVITEiJSkrLi4uFx8zODMtOCgtLi0BCgoKDg0OGRAQGyslHyE1MTcuKzMvLS8tKy0xKy0uNzAxLy0vLS4wLSsvLTY3MzcvNzc3Ky0tKy0rLS0rNCs1Lf/AABEIALgBEgMBIgACEQEDEQH/xAAcAAEAAgIDAQAAAAAAAAAAAAAABgcBBQMECAL/xABHEAABAwIDBgQDAwoDBQkAAAABAAIDBBEFEiEGBxMxQVEiYXGBFDKRQqGxI0NSYmNygpKiwRWy0RZT4fDxFzM0c4OTs8LS/8QAGgEBAAIDAQAAAAAAAAAAAAAAAAEFAgMGBP/EACwRAQACAQMCAwYHAAAAAAAAAAABAgMEESESMQVB8BNRcZHR4SIyYaGxwfH/2gAMAwEAAhEDEQA/ALwREQEREBERAREQEREBERAREQEREBERAREQEREBERAREQEREBERARa+vxmKG4vnf+g3ofM9FGq/a2pYc0cdO5g5xuzh1u2e+nrb2Wi+px0naZevDos2b8sfPhNUXQwPFoqyBs8R0Phew2zRyDmx3mLj1BB5Fd9bomJjeHmvS1LTW0bTAiIpYiIiAiIgIiICIiAiIgIiICIiAiIUBFqq/aWgp7iaspmEfYMzC/8AlBv9yjGJ73cHgvaWWYjpHEW//IWoJ4ipyr348QllFh8kzu7nOcfLwMb/APZa6fbXaqrH5ClFK08nCnYwgekxcfuQXoip3dzvFqGVLsNxh7uI6S0c8mUGOV3JjiLDI77LuhNuR0uJAREQEREBEUXxza1kd4qcte8aOl5xt9P0j93qteTJXHG9m7Bp8me3TSN/6b7EMRip25pHWvyaNXO9Aoji20z3ggHhR9gfGR5lQ/GNoQwl8jy+R3Um7j/oFDcTxqWckElrP0QfxKrcmpvl4jiHTaPwalPxX5n12SrF9rWR3ZF43eXyj1Kj9IyvxOYRQtkkd1DLtjjb3c7k0eqkWxu7Seryz1manpzqI7WnlHkD8g8zr5a3VxYThVPSRCCniZFGPstGpPdxOrj5lZ4dJvzKdX4ph029MMdVvf5R6/RqthtmzhtJwXScWZ7+LM8Xy5y0DK2+uUADU89TpyEhRFZVrFY2hy2XLbLeb37yIsopa2EREBERAREQEREBFrcT2goqX/xNXSweUtRGxx9ATcqOT71cFbI2MVTpCXtYXsp5uG25AzF7mhuUXuSCdEE1RfEkzWtMjnNDGguc8kZQ0C5N+ypTajfHO7P8CxkEA+WeRnEnkHRzWHwsv2IJ721AC7kXmFm3OL1F3ifFX87GAPDSfPhloH0XawXexX0rryTSyFriH0tTeXNbn4z4mn307FBZu93G6+j+GdSzPhgdxI53MbGTxHFnCOYglo0eNCNXBQXCdkcYxiPjSYkXRlxFnGSa1jyIe7wnyHdWy6SmxzC2yBhMVTDfI8eJtxYtPmDcXHZVvsPi8uEYhJQ1LvyZcGyOOgLSSIp/uyu9D2CDaUG5Cn51NVUTd2cTKz6NH91J8M3W4RBa1LG8jUGQcQ39X3U0a64uFlB0aXB6aIARwxtA5ANC7rWAcgB6ABZRBWm9bYFtZGaymaG1MbT00kZ1Y7yP3HXuunuk2+MmXCa5zhOw8KnllPjcW6cCQn7Y6H7Q05/Na5HRU5vY2COY4lRNIkFjLGzQyAcrW5PHQ+3ZBcaKuN1G8AYhGKKqePjGN/JyHT4mNo1J7St+0OvMdQLHQFx1E7I2OkkcGMaLue42ACxWVUcMbppXBkbAXOe7kAqh2r2tfWPPOOmYbxxE2vb7b/Py6fetGfPGKP1WGg8Pvq78cVjvPrzbjaba91RmihJjp9QTyfKPPs3y+vZQDFMetdkWp/S6D07rW4hibpLtaSG9+pXxguEz1s7KanZnkd7Na0c3OPRo/wCdVVz1ZLb25l2WLBh02PavER63lxU1PNUzNija+aaR1msaLucf7Dz5BXPsPu5ho8tTVhk9Vo5rbXigPSwPzOH6R5dOVzu9jdkKfDIrMtJUPH5WoI8Tv1W/ot8vqpErHDp4rzbu5nxHxe2bfHi4r7/OfpAiIvUoxZWEQFlEQYRF18SikfBLHE8xSvieyOUAExyFpDXgHQkGx9kHYReVtucHx2leTXT1lTEHZhP8RNLGLG4NifBawPKw6Fd3ZTfBilFlZM8V0A04dQTxgP1Zhrfl82ZB6cVXbfb3W0FW6go4GVU0fhmkfIWxxy/7sADxEddRblzBtr9pd80EmFOkoS6KuldwRFIAX09xd0vOzhbke5FxoQqewHBp66pbSRZjLKc00hueHGT4ie7jf7wOpQTqq3qY9U01RPFwIIYiwGaCn1F3AODeIXXHi58+XJQ+p2hxKsdllq66pLyGiEVT2tJPZg8PtZX7/sVBDhTqBrQGOhdG49fECCb97m9+683tidE90T/DJFI6N9jq17HWOvqEG7i2SrWjPJHR0Tf06upYw/ifwXJ/glG3SoxYP0OaOipnvB/j0aV1sK2cr6qz6eiLg46yyyCx87jKT96kce7OuDc9XW0dEzuS0WH7zsv4oLiwWKKswWKKnmfKySk4OeQji3yGNwfbTOCCD5grz7imBV+HOMVXTPdE02EzGcRpA5H/AK2VrbHY1hWCUrqf/EX1rnSOlHCjfMASBcNLRlAuL/NzJUH3h4ZVxV0uJRB1XSVZE7XszPyBzb2uLlre3S2iDXw4lVFoDY8Xe2ws1sMwbbpbxldWsknAMxw6szDxGWaB3TqTluOXNdvB9uJIYwxlWYGjlG5rpLeTfA6wXFXbXVVW7Iz4isd0aA8sv0PDaP7IJZspt1V0YhdI976Z7o2yU8xLixr3Bt2OOoIve3I2tYXuJZvM2fNRE2vp23mhBdlH5yM/Oz3tp5gKCbI7vcSxCoinrWmnpo3tk4RFnOtY2y9B66/ivQHwLeHw+YtZBC91u1IqYG0z3XfGwGJx5vh0A928j7ean6ojamgqMGr/AImnimfFLIZYxDHxDHOfmbl/QcLn1zdwsO2i2mrfDDDPEx3Jz3Np7ezQH/egvSedkbc0j2MaObnuDR9StBiG3WFwXzVbHkdIQ6b+poI+9VXBu3xqrdnqatkZPPKx0rrfvvsVuY9ztFCwzV9TNKxou50szg0dNMtjqTa1+qjfZMRMztDuYtvtoYriGGSUjT8pIyMX9GZz9wUYrN6WL1wMdJRWY8WDmUr36H9pIcv9KmeHYNgNHZwgDf2vAvp5kXcpvhsVK+NslOInsPJ7LOB9+6xrkrf8s7tl8GTHG9qzEPPeF7DY5PMKhkUdLKZOLxS/8oJL3zjhiwPVej4bhg4hGYN8TtANBqVyAKu97W0vBiGHROtJO3NOQdW0/LL6uN/YHul7xSu8s9Lp7ajLGOvn+0I3t3tca2YxROtSROOXoJnj84fL9Ee/XSB1lWX6D5fxXzUTX8I5dVwxsLiGtBc5xDWtaCXOcTYAAcyqm0za3VLvcGGmDHFKdodrCMMmq52U0Dc8khsB0A6uJ6ADUlehNjtlocMp+FHZ8r7GecjxSO7Ds0dB/cldDd3sg3DafPIAauZoMzueRvMRN8h17nyAUtVhgw9Ebz3cn4r4lOe3s8c/gj9/t7vmIiL0qYREQEREBERAREQcVTSslaWyNDgehCqvbXc5S1GaakPw0ups0DhuPm3/AEt7q2Vh4uCEHjHEsPlo6iSmmtxYXAOsSWnQOBFxysQr03GYXTtpXVLReaSR/EcdXaOIA9LWP8Xmolvc2clOKCWOlqZ+NE0fkAQM7HEHMcjuhZ26qYblcIrqds7ammNNEXMfEHSB5Pgyu6kj5W9uaC1J47tI8l5k3o4R8Ni0rvC2OoaJwXOawZ/leBc6m4B/iXp9R3aTYqgxF8clVDxHRFxZ4nAeK17gGx5Dn2QeZoNpJ4ohTx1tQ2O5tHTukZqSSbkZSdT3PNc1LhWIVLi6GhqZHH87MC3N5lzrX/mXpnDNkMPphaGmhZ+7G1v4BbiOnY35WNHoAg854buuxqexeYaZp5i5e4fS/wDmVz7EbLOoaCKkqJRUOjzDOWZfCXEgWueQNufRSlEGol2YoXnM6miJ7ljSfwXap8Jp49GQsb6NC7qIAAGgAA7BERB8Swtd8zQfUIyJreTWj0AC+0QFptssMfV4fUQRi8paJIhe2aWNwka33LQPdZxPaihpiWy1MQc02dG13EkB7FrbkFRPF97dDDcMZJIehe5kLD9SXf0qJjeNmeO80vF47xyrip2sn/7p0bW5PA5rsweCNCCDyPkuXZ7auekl40DrXN5IHE8KUdiO/YjUfctRtNtPFidWZ4acMkcLSCBkjw4jk55I59LgLWAqqvinFbh2+lz4dXh7Rz3h6KpNu8NfTMqn1MUOYG8EkjRM14+ZmTmT6DW4VE43iz6upmq5PnmeXW55W8mt9mgD2WtdHxLG5DmhzgByfZpNj9/vZYutmXLN4iGnQaCumy3mPPt8P9/hlWVuYwKKaaSvkcxxp3COKK4Lmylty9w6aEZfMk9FAcFw19XURU0fzSOtfo1oF3OPoASvplTXbO4nxGkua4kWdoyohvcxv7OHQ9NDyNjlpse89U+TT41rPZ4/ZV727/D7/V6gRabZjaGDEKZlVTuzMeLFpsHxvHzMcOjh/wAeRW5CsHIiIiAiIgIiICIiAiIgIiIMOYDzAPqFkBEQEREBERAREQERYLrIMooftDvDo6RzomZqmZps5kRGRjtdHyHQHS1hcjqFC6zevVudaOOli/UPEmk+t2/5UFyXXBUvOU2VOf8AaZiLLF/w1v2kD2g+4cFv8K3mxSEMqojBfQTMcZIv4hbM3+odyESge22Gvp66ZshcYax8ksb7kFszrukZfpfVw/iHRb3Y7YHC5Ymz8MSl3zCQmQhw5gg6X9lKtscIixGkIa4HM0SRSsINnDxMe0jn0Pn7qvdidoH0dQ6CfwDPwqhv2WSj5ZB+qRbXsR2UEd1tUOA00IAZEwAcgAAFVe8/ZkUdQKqFtqeocbtHKKfmWjsHakejh0CtyGpuLrV7UUbKykmpX2GdvgcfsyjVjvqB7XWnLTqrssNDqZ0+WLeXn8FBteQQRzGq+br5cC0lrgQ5pLXA8w4GxCxmVfs7GLxPK19zODjLPXuGpPw0N78tHSH/ACi/kVItudlYsQp3Rvb4ubXD5muHIg9/+i72yFIKagpqfQObE0vH7V3if/USt2RcKyx16axDi9bm9tmtf5fB5w2bx2r2exB0cgc+JxAniGgmiHKRl+Txr94Pl6PwTF4auCOpgeJIpWhzHjqOxHQjkQdQQVA942xcddCXNGWZl3RyAatd/cHqP9FWOwG2E+CVb6WqDvhnPtPFzMb+XGjHXS1wOY8wFseLs9Ogounh9ayaNksb2vY9oex7SHNc0i4IPULuBSgREQEREGUWEQEREBERAREQERQPe/j9XRYcZqKQwytljzyCNkh4JJa4AOBAN3N1t0QTxF5L/wBq8SMzak19YZWHM15qJCG+jL5QPK1la2xu9xkuWDEcsMnIVLRaF/74+wfPl6ILaqJgxpceQF1RFXvfxOfO2NkFHlc6NzWs4srHA2ILn3bf+FXNLUNlZcEOa4XBBBBB6g9V573iYR8HibpGi0VWC7yE7fm+osfUlBdmw21JrqOOSQjjNHDmIsLyt0LrDkHaOA7OCj29baySBkdDA9zJagPdJK12V0dO2wcGnmHOLgLjkA7kbKE7s8Z4FUYCbMnGnbitBI+rb/yNXX3oSEYpC9xOWSmMTe2Zshd/cfcgi1UZ5ZY6KkaeI8Xu3TK3lz+yPP0U0wPcznaH1U7y46lsdmi556kEn10XV3eyxsxNpeBeWLhtcej2uzAe4v8Ayjur4pSLBBUWIblqfKTFLMx1tDma4X8wR/cKvq/DqrCKgU9T4oHmzJRfL6i/y+YXqOS1lXO9zDopcOmL7ZmAOjOl+LezQPMk5f4kEW2J2idTTtpZHE0078rQTpFO7kR2a46EfpEHqb8u8nBMhGIxN+VuWoaPtQ881u7efpdQLEZjHATfxNDcruucEWI9xdX1Sw8emGcXzN1CJRnd9tFxo/hnuvJG0Fjib54eh9RoPopXWQuc02KpnFKSXCa8CO4YHGWmceWX7cR8he37pVv7PYtHVwMmZycNWk6td1afMFYyzpyhOM7ATzyOlicwOcbuDtAT39VzbPbt5o5mSzvjcGkOaxtyMw5E91ZjLBYkqWRjM9zWtHNznBrR6krRNI332WEarLGPo6p2KamLRYld1qh2LbycLp7j4kTO18FO0za9sw8I9yoTjG+h2opaVre0lTJc/wDts/8A0t0bvDaYXNLYhVFvd2epXM+I40ME7fkzyNYXjnksdT19PqoXUbW47iRyxyVRY42y0sZgjHkXt1t6uXNhm7DEql2eUshzauc4mWW5720P1WTXMu7um3gHD5BRVTj8FI7wvJv8NI46n/yyeY6HXvf0fDJcXVOYDubpo3NfUPknIIOVzsrLg3+Vuv1JVwUzMoARDsIsBZUoEREBERAREQEREBERAUV26wwVVHPAfzkb2X7EiwPtzUqXQxKLMwjyQeP4gR4XCxaSxzT3GhBXdkwaoihbUxgzU5FzYXcy2huO3mPuXf26w/4XFKmO1myOFQz0f839WZS7dRWNk4lG+x/OMB7aB1vTw/zFBHdkNuKmhIbE/iQ83UkhOXzLDzYfTTuCpdtVilNjNC7gHLVRflmQPsJA9munRwIuLjvrZcm2O65k16ijtDNq4tGkbz5gfKfMfRVbUfEUc3BqWPikbqHcj5EEcx5hB3qGrcMk0ZyuBa9h6B7SCL26XGvurD2xwj/FsNiq6cflmNEsY5O1Hijv0On1aFWcThqQbhxLudxc81Z26TFgTLQvP7aIG3yk2kA9HEO/9QoKyocUsckt45WOtc3aQ9p/pcCPqFZWB7zqmFoZPEypAsBIH8KS3nYEOPsFJdrN2VJX3laDDN/vY7An94cnfj5qBT7rsXpzaCWmmYOXFjaXfRzXW+qCV1W9q4tHRm/eScAD2DdfqFA9ptrpqsh1TK0NabsgjFmNPK4bqSdeZJ5nlddt277HJdC2jjHkyNv+WO63eCblyXB9ZO6TqY4xkb6F3Mj0sgg2zWEzYtVxxtYRTRvDpXEaWHQ+Z5W6XK9JUFHkjDewsuPAtnYKOMRQxtY0cg0ALcFnRQyhAt4OzQrKZzR4ZG+OKS3yyDkfTofIlVRsxtTNhrpWujvqWyQOfkyTt0vex/46dl6Olpg4WKhmLbr8Pqak1UkZLyBmbmIY4jkSBzNtPYITxzCq8R3nYhOeHC9kVz4WU8PEkPlmde/sAugzAMZxFwc+KZ19RJWSu8Po12o9gr7wzZKlphlihjYP1WNb+C28VG1vID6InaZ7qTwrc9M+xqqlwHVkLQ3+o8/opvg26/Dqex4DHuGuaS8hv38V7eyn0cYXKGKNzZrKXCIowA1jRbyXfjgA6LnDV9AIPhrFyAJZZUoZCysLKliIiIMoiIMIiICIiAiIgLhqG3C5l8vCCgN+mF5JKesA+06B5t0cMzfpZ31UH2TxT4WsimJs0PGfWw4Z0dfyAJd/CFfO9HZ99ZQTRxsL5A3Oxo5uew5gPe1vdVDhe7nF6jQxxUbHeEjTPk7XbcuHk5yD0Bh5EjAedwtVtPsdTV8RjmjDurXcnNPcHmCtnsphL6akhhlfxZI42MdJa2YgAXst5kQeZ8a3Y4jSTWpY/iYn6NJcGuZ5uFwD6/cpFsHu5xKGthrJ5mRiMuvEy5zNc0gg6ADn58gr0MI7LLYwEHFDDYWX2YguUBZsiXBwQsiMLmssWUD4yrBauSyxZEvjKmVfdkshu4y1YyLlslkTu4w1fYWbJZDcss2RZRjuIsopQIiICIiAiLKDCIiAiIgIiICIiD5cwFfAgHZcqIMBqyiICIiAsLKIMIsrCAiIgIiygwiyiDCWWUQYssoiAiIgIiICIiAiIgIiICIiAiIgIiICIiAiIgIiICIiAiIgIiICIiAiIgIiICIiAiIgIiICIiAsrCygwiyiDCIiAiIgIiICIiAiIgIiICIiAiIgIiICIiAiIgIiICIiAiIgIiICIiAiI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" name="AutoShape 4" descr="data:image/jpeg;base64,/9j/4AAQSkZJRgABAQAAAQABAAD/2wCEAAkGBw8PDhANDw8ODw8QDxAODw0PDQ8PDxAOFREWFhUVFhUYHSghGBolHhUVITEiJSkrLi4uFx8zODMtOCgtLi0BCgoKDg0OGRAQGyslHyE1MTcuKzMvLS8tKy0xKy0uNzAxLy0vLS4wLSsvLTY3MzcvNzc3Ky0tKy0rLS0rNCs1Lf/AABEIALgBEgMBIgACEQEDEQH/xAAcAAEAAgIDAQAAAAAAAAAAAAAABgcBBQMECAL/xABHEAABAwIDBgQDAwoDBQkAAAABAAIDBBEFEiEGBxMxQVEiYXGBFDKRQqGxI0NSYmNygpKiwRWy0RZT4fDxFzM0c4OTs8LS/8QAGgEBAAIDAQAAAAAAAAAAAAAAAAEFAgMGBP/EACwRAQACAQMCAwYHAAAAAAAAAAABAgMEESESMQVB8BNRcZHR4SIyYaGxwfH/2gAMAwEAAhEDEQA/ALwREQEREBERAREQEREBERAREQEREBERAREQEREBERAREQEREBERARa+vxmKG4vnf+g3ofM9FGq/a2pYc0cdO5g5xuzh1u2e+nrb2Wi+px0naZevDos2b8sfPhNUXQwPFoqyBs8R0Phew2zRyDmx3mLj1BB5Fd9bomJjeHmvS1LTW0bTAiIpYiIiAiIgIiICIiAiIgIiICIiAiIUBFqq/aWgp7iaspmEfYMzC/8AlBv9yjGJ73cHgvaWWYjpHEW//IWoJ4ipyr348QllFh8kzu7nOcfLwMb/APZa6fbXaqrH5ClFK08nCnYwgekxcfuQXoip3dzvFqGVLsNxh7uI6S0c8mUGOV3JjiLDI77LuhNuR0uJAREQEREBEUXxza1kd4qcte8aOl5xt9P0j93qteTJXHG9m7Bp8me3TSN/6b7EMRip25pHWvyaNXO9Aoji20z3ggHhR9gfGR5lQ/GNoQwl8jy+R3Um7j/oFDcTxqWckElrP0QfxKrcmpvl4jiHTaPwalPxX5n12SrF9rWR3ZF43eXyj1Kj9IyvxOYRQtkkd1DLtjjb3c7k0eqkWxu7Seryz1manpzqI7WnlHkD8g8zr5a3VxYThVPSRCCniZFGPstGpPdxOrj5lZ4dJvzKdX4ph029MMdVvf5R6/RqthtmzhtJwXScWZ7+LM8Xy5y0DK2+uUADU89TpyEhRFZVrFY2hy2XLbLeb37yIsopa2EREBERAREQEREBFrcT2goqX/xNXSweUtRGxx9ATcqOT71cFbI2MVTpCXtYXsp5uG25AzF7mhuUXuSCdEE1RfEkzWtMjnNDGguc8kZQ0C5N+ypTajfHO7P8CxkEA+WeRnEnkHRzWHwsv2IJ721AC7kXmFm3OL1F3ifFX87GAPDSfPhloH0XawXexX0rryTSyFriH0tTeXNbn4z4mn307FBZu93G6+j+GdSzPhgdxI53MbGTxHFnCOYglo0eNCNXBQXCdkcYxiPjSYkXRlxFnGSa1jyIe7wnyHdWy6SmxzC2yBhMVTDfI8eJtxYtPmDcXHZVvsPi8uEYhJQ1LvyZcGyOOgLSSIp/uyu9D2CDaUG5Cn51NVUTd2cTKz6NH91J8M3W4RBa1LG8jUGQcQ39X3U0a64uFlB0aXB6aIARwxtA5ANC7rWAcgB6ABZRBWm9bYFtZGaymaG1MbT00kZ1Y7yP3HXuunuk2+MmXCa5zhOw8KnllPjcW6cCQn7Y6H7Q05/Na5HRU5vY2COY4lRNIkFjLGzQyAcrW5PHQ+3ZBcaKuN1G8AYhGKKqePjGN/JyHT4mNo1J7St+0OvMdQLHQFx1E7I2OkkcGMaLue42ACxWVUcMbppXBkbAXOe7kAqh2r2tfWPPOOmYbxxE2vb7b/Py6fetGfPGKP1WGg8Pvq78cVjvPrzbjaba91RmihJjp9QTyfKPPs3y+vZQDFMetdkWp/S6D07rW4hibpLtaSG9+pXxguEz1s7KanZnkd7Na0c3OPRo/wCdVVz1ZLb25l2WLBh02PavER63lxU1PNUzNija+aaR1msaLucf7Dz5BXPsPu5ho8tTVhk9Vo5rbXigPSwPzOH6R5dOVzu9jdkKfDIrMtJUPH5WoI8Tv1W/ot8vqpErHDp4rzbu5nxHxe2bfHi4r7/OfpAiIvUoxZWEQFlEQYRF18SikfBLHE8xSvieyOUAExyFpDXgHQkGx9kHYReVtucHx2leTXT1lTEHZhP8RNLGLG4NifBawPKw6Fd3ZTfBilFlZM8V0A04dQTxgP1Zhrfl82ZB6cVXbfb3W0FW6go4GVU0fhmkfIWxxy/7sADxEddRblzBtr9pd80EmFOkoS6KuldwRFIAX09xd0vOzhbke5FxoQqewHBp66pbSRZjLKc00hueHGT4ie7jf7wOpQTqq3qY9U01RPFwIIYiwGaCn1F3AODeIXXHi58+XJQ+p2hxKsdllq66pLyGiEVT2tJPZg8PtZX7/sVBDhTqBrQGOhdG49fECCb97m9+683tidE90T/DJFI6N9jq17HWOvqEG7i2SrWjPJHR0Tf06upYw/ifwXJ/glG3SoxYP0OaOipnvB/j0aV1sK2cr6qz6eiLg46yyyCx87jKT96kce7OuDc9XW0dEzuS0WH7zsv4oLiwWKKswWKKnmfKySk4OeQji3yGNwfbTOCCD5grz7imBV+HOMVXTPdE02EzGcRpA5H/AK2VrbHY1hWCUrqf/EX1rnSOlHCjfMASBcNLRlAuL/NzJUH3h4ZVxV0uJRB1XSVZE7XszPyBzb2uLlre3S2iDXw4lVFoDY8Xe2ws1sMwbbpbxldWsknAMxw6szDxGWaB3TqTluOXNdvB9uJIYwxlWYGjlG5rpLeTfA6wXFXbXVVW7Iz4isd0aA8sv0PDaP7IJZspt1V0YhdI976Z7o2yU8xLixr3Bt2OOoIve3I2tYXuJZvM2fNRE2vp23mhBdlH5yM/Oz3tp5gKCbI7vcSxCoinrWmnpo3tk4RFnOtY2y9B66/ivQHwLeHw+YtZBC91u1IqYG0z3XfGwGJx5vh0A928j7ean6ojamgqMGr/AImnimfFLIZYxDHxDHOfmbl/QcLn1zdwsO2i2mrfDDDPEx3Jz3Np7ezQH/egvSedkbc0j2MaObnuDR9StBiG3WFwXzVbHkdIQ6b+poI+9VXBu3xqrdnqatkZPPKx0rrfvvsVuY9ztFCwzV9TNKxou50szg0dNMtjqTa1+qjfZMRMztDuYtvtoYriGGSUjT8pIyMX9GZz9wUYrN6WL1wMdJRWY8WDmUr36H9pIcv9KmeHYNgNHZwgDf2vAvp5kXcpvhsVK+NslOInsPJ7LOB9+6xrkrf8s7tl8GTHG9qzEPPeF7DY5PMKhkUdLKZOLxS/8oJL3zjhiwPVej4bhg4hGYN8TtANBqVyAKu97W0vBiGHROtJO3NOQdW0/LL6uN/YHul7xSu8s9Lp7ajLGOvn+0I3t3tca2YxROtSROOXoJnj84fL9Ee/XSB1lWX6D5fxXzUTX8I5dVwxsLiGtBc5xDWtaCXOcTYAAcyqm0za3VLvcGGmDHFKdodrCMMmq52U0Dc8khsB0A6uJ6ADUlehNjtlocMp+FHZ8r7GecjxSO7Ds0dB/cldDd3sg3DafPIAauZoMzueRvMRN8h17nyAUtVhgw9Ebz3cn4r4lOe3s8c/gj9/t7vmIiL0qYREQEREBERAREQcVTSslaWyNDgehCqvbXc5S1GaakPw0ups0DhuPm3/AEt7q2Vh4uCEHjHEsPlo6iSmmtxYXAOsSWnQOBFxysQr03GYXTtpXVLReaSR/EcdXaOIA9LWP8Xmolvc2clOKCWOlqZ+NE0fkAQM7HEHMcjuhZ26qYblcIrqds7ammNNEXMfEHSB5Pgyu6kj5W9uaC1J47tI8l5k3o4R8Ni0rvC2OoaJwXOawZ/leBc6m4B/iXp9R3aTYqgxF8clVDxHRFxZ4nAeK17gGx5Dn2QeZoNpJ4ohTx1tQ2O5tHTukZqSSbkZSdT3PNc1LhWIVLi6GhqZHH87MC3N5lzrX/mXpnDNkMPphaGmhZ+7G1v4BbiOnY35WNHoAg854buuxqexeYaZp5i5e4fS/wDmVz7EbLOoaCKkqJRUOjzDOWZfCXEgWueQNufRSlEGol2YoXnM6miJ7ljSfwXap8Jp49GQsb6NC7qIAAGgAA7BERB8Swtd8zQfUIyJreTWj0AC+0QFptssMfV4fUQRi8paJIhe2aWNwka33LQPdZxPaihpiWy1MQc02dG13EkB7FrbkFRPF97dDDcMZJIehe5kLD9SXf0qJjeNmeO80vF47xyrip2sn/7p0bW5PA5rsweCNCCDyPkuXZ7auekl40DrXN5IHE8KUdiO/YjUfctRtNtPFidWZ4acMkcLSCBkjw4jk55I59LgLWAqqvinFbh2+lz4dXh7Rz3h6KpNu8NfTMqn1MUOYG8EkjRM14+ZmTmT6DW4VE43iz6upmq5PnmeXW55W8mt9mgD2WtdHxLG5DmhzgByfZpNj9/vZYutmXLN4iGnQaCumy3mPPt8P9/hlWVuYwKKaaSvkcxxp3COKK4Lmylty9w6aEZfMk9FAcFw19XURU0fzSOtfo1oF3OPoASvplTXbO4nxGkua4kWdoyohvcxv7OHQ9NDyNjlpse89U+TT41rPZ4/ZV727/D7/V6gRabZjaGDEKZlVTuzMeLFpsHxvHzMcOjh/wAeRW5CsHIiIiAiIgIiICIiAiIgIiIMOYDzAPqFkBEQEREBERAREQERYLrIMooftDvDo6RzomZqmZps5kRGRjtdHyHQHS1hcjqFC6zevVudaOOli/UPEmk+t2/5UFyXXBUvOU2VOf8AaZiLLF/w1v2kD2g+4cFv8K3mxSEMqojBfQTMcZIv4hbM3+odyESge22Gvp66ZshcYax8ksb7kFszrukZfpfVw/iHRb3Y7YHC5Ymz8MSl3zCQmQhw5gg6X9lKtscIixGkIa4HM0SRSsINnDxMe0jn0Pn7qvdidoH0dQ6CfwDPwqhv2WSj5ZB+qRbXsR2UEd1tUOA00IAZEwAcgAAFVe8/ZkUdQKqFtqeocbtHKKfmWjsHakejh0CtyGpuLrV7UUbKykmpX2GdvgcfsyjVjvqB7XWnLTqrssNDqZ0+WLeXn8FBteQQRzGq+br5cC0lrgQ5pLXA8w4GxCxmVfs7GLxPK19zODjLPXuGpPw0N78tHSH/ACi/kVItudlYsQp3Rvb4ubXD5muHIg9/+i72yFIKagpqfQObE0vH7V3if/USt2RcKyx16axDi9bm9tmtf5fB5w2bx2r2exB0cgc+JxAniGgmiHKRl+Txr94Pl6PwTF4auCOpgeJIpWhzHjqOxHQjkQdQQVA942xcddCXNGWZl3RyAatd/cHqP9FWOwG2E+CVb6WqDvhnPtPFzMb+XGjHXS1wOY8wFseLs9Ogounh9ayaNksb2vY9oex7SHNc0i4IPULuBSgREQEREGUWEQEREBERAREQERQPe/j9XRYcZqKQwytljzyCNkh4JJa4AOBAN3N1t0QTxF5L/wBq8SMzak19YZWHM15qJCG+jL5QPK1la2xu9xkuWDEcsMnIVLRaF/74+wfPl6ILaqJgxpceQF1RFXvfxOfO2NkFHlc6NzWs4srHA2ILn3bf+FXNLUNlZcEOa4XBBBBB6g9V573iYR8HibpGi0VWC7yE7fm+osfUlBdmw21JrqOOSQjjNHDmIsLyt0LrDkHaOA7OCj29baySBkdDA9zJagPdJK12V0dO2wcGnmHOLgLjkA7kbKE7s8Z4FUYCbMnGnbitBI+rb/yNXX3oSEYpC9xOWSmMTe2Zshd/cfcgi1UZ5ZY6KkaeI8Xu3TK3lz+yPP0U0wPcznaH1U7y46lsdmi556kEn10XV3eyxsxNpeBeWLhtcej2uzAe4v8Ayjur4pSLBBUWIblqfKTFLMx1tDma4X8wR/cKvq/DqrCKgU9T4oHmzJRfL6i/y+YXqOS1lXO9zDopcOmL7ZmAOjOl+LezQPMk5f4kEW2J2idTTtpZHE0078rQTpFO7kR2a46EfpEHqb8u8nBMhGIxN+VuWoaPtQ881u7efpdQLEZjHATfxNDcruucEWI9xdX1Sw8emGcXzN1CJRnd9tFxo/hnuvJG0Fjib54eh9RoPopXWQuc02KpnFKSXCa8CO4YHGWmceWX7cR8he37pVv7PYtHVwMmZycNWk6td1afMFYyzpyhOM7ATzyOlicwOcbuDtAT39VzbPbt5o5mSzvjcGkOaxtyMw5E91ZjLBYkqWRjM9zWtHNznBrR6krRNI332WEarLGPo6p2KamLRYld1qh2LbycLp7j4kTO18FO0za9sw8I9yoTjG+h2opaVre0lTJc/wDts/8A0t0bvDaYXNLYhVFvd2epXM+I40ME7fkzyNYXjnksdT19PqoXUbW47iRyxyVRY42y0sZgjHkXt1t6uXNhm7DEql2eUshzauc4mWW5720P1WTXMu7um3gHD5BRVTj8FI7wvJv8NI46n/yyeY6HXvf0fDJcXVOYDubpo3NfUPknIIOVzsrLg3+Vuv1JVwUzMoARDsIsBZUoEREBERAREQEREBERAUV26wwVVHPAfzkb2X7EiwPtzUqXQxKLMwjyQeP4gR4XCxaSxzT3GhBXdkwaoihbUxgzU5FzYXcy2huO3mPuXf26w/4XFKmO1myOFQz0f839WZS7dRWNk4lG+x/OMB7aB1vTw/zFBHdkNuKmhIbE/iQ83UkhOXzLDzYfTTuCpdtVilNjNC7gHLVRflmQPsJA9munRwIuLjvrZcm2O65k16ijtDNq4tGkbz5gfKfMfRVbUfEUc3BqWPikbqHcj5EEcx5hB3qGrcMk0ZyuBa9h6B7SCL26XGvurD2xwj/FsNiq6cflmNEsY5O1Hijv0On1aFWcThqQbhxLudxc81Z26TFgTLQvP7aIG3yk2kA9HEO/9QoKyocUsckt45WOtc3aQ9p/pcCPqFZWB7zqmFoZPEypAsBIH8KS3nYEOPsFJdrN2VJX3laDDN/vY7An94cnfj5qBT7rsXpzaCWmmYOXFjaXfRzXW+qCV1W9q4tHRm/eScAD2DdfqFA9ptrpqsh1TK0NabsgjFmNPK4bqSdeZJ5nlddt277HJdC2jjHkyNv+WO63eCblyXB9ZO6TqY4xkb6F3Mj0sgg2zWEzYtVxxtYRTRvDpXEaWHQ+Z5W6XK9JUFHkjDewsuPAtnYKOMRQxtY0cg0ALcFnRQyhAt4OzQrKZzR4ZG+OKS3yyDkfTofIlVRsxtTNhrpWujvqWyQOfkyTt0vex/46dl6Olpg4WKhmLbr8Pqak1UkZLyBmbmIY4jkSBzNtPYITxzCq8R3nYhOeHC9kVz4WU8PEkPlmde/sAugzAMZxFwc+KZ19RJWSu8Po12o9gr7wzZKlphlihjYP1WNb+C28VG1vID6InaZ7qTwrc9M+xqqlwHVkLQ3+o8/opvg26/Dqex4DHuGuaS8hv38V7eyn0cYXKGKNzZrKXCIowA1jRbyXfjgA6LnDV9AIPhrFyAJZZUoZCysLKliIiIMoiIMIiICIiAiIgLhqG3C5l8vCCgN+mF5JKesA+06B5t0cMzfpZ31UH2TxT4WsimJs0PGfWw4Z0dfyAJd/CFfO9HZ99ZQTRxsL5A3Oxo5uew5gPe1vdVDhe7nF6jQxxUbHeEjTPk7XbcuHk5yD0Bh5EjAedwtVtPsdTV8RjmjDurXcnNPcHmCtnsphL6akhhlfxZI42MdJa2YgAXst5kQeZ8a3Y4jSTWpY/iYn6NJcGuZ5uFwD6/cpFsHu5xKGthrJ5mRiMuvEy5zNc0gg6ADn58gr0MI7LLYwEHFDDYWX2YguUBZsiXBwQsiMLmssWUD4yrBauSyxZEvjKmVfdkshu4y1YyLlslkTu4w1fYWbJZDcss2RZRjuIsopQIiICIiAiLKDCIiAiIgIiICIiD5cwFfAgHZcqIMBqyiICIiAsLKIMIsrCAiIgIiygwiyiDCWWUQYssoiAiIgIiICIiAiIgIiICIiAiIgIiICIiAiIgIiICIiAiIgIiICIiAiIgIiICIiAiIgIiICIiAsrCygwiyiDCIiAiIgIiICIiAiIgIiICIiAiIgIiICIiAiIgIiICIiAiIgIiICIiAiIg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" name="AutoShape 6" descr="data:image/jpeg;base64,/9j/4AAQSkZJRgABAQAAAQABAAD/2wCEAAkGBw8PDhANDw8ODw8QDxAODw0PDQ8PDxAOFREWFhUVFhUYHSghGBolHhUVITEiJSkrLi4uFx8zODMtOCgtLi0BCgoKDg0OGRAQGyslHyE1MTcuKzMvLS8tKy0xKy0uNzAxLy0vLS4wLSsvLTY3MzcvNzc3Ky0tKy0rLS0rNCs1Lf/AABEIALgBEgMBIgACEQEDEQH/xAAcAAEAAgIDAQAAAAAAAAAAAAAABgcBBQMECAL/xABHEAABAwIDBgQDAwoDBQkAAAABAAIDBBEFEiEGBxMxQVEiYXGBFDKRQqGxI0NSYmNygpKiwRWy0RZT4fDxFzM0c4OTs8LS/8QAGgEBAAIDAQAAAAAAAAAAAAAAAAEFAgMGBP/EACwRAQACAQMCAwYHAAAAAAAAAAABAgMEESESMQVB8BNRcZHR4SIyYaGxwfH/2gAMAwEAAhEDEQA/ALwREQEREBERAREQEREBERAREQEREBERAREQEREBERAREQEREBERARa+vxmKG4vnf+g3ofM9FGq/a2pYc0cdO5g5xuzh1u2e+nrb2Wi+px0naZevDos2b8sfPhNUXQwPFoqyBs8R0Phew2zRyDmx3mLj1BB5Fd9bomJjeHmvS1LTW0bTAiIpYiIiAiIgIiICIiAiIgIiICIiAiIUBFqq/aWgp7iaspmEfYMzC/8AlBv9yjGJ73cHgvaWWYjpHEW//IWoJ4ipyr348QllFh8kzu7nOcfLwMb/APZa6fbXaqrH5ClFK08nCnYwgekxcfuQXoip3dzvFqGVLsNxh7uI6S0c8mUGOV3JjiLDI77LuhNuR0uJAREQEREBEUXxza1kd4qcte8aOl5xt9P0j93qteTJXHG9m7Bp8me3TSN/6b7EMRip25pHWvyaNXO9Aoji20z3ggHhR9gfGR5lQ/GNoQwl8jy+R3Um7j/oFDcTxqWckElrP0QfxKrcmpvl4jiHTaPwalPxX5n12SrF9rWR3ZF43eXyj1Kj9IyvxOYRQtkkd1DLtjjb3c7k0eqkWxu7Seryz1manpzqI7WnlHkD8g8zr5a3VxYThVPSRCCniZFGPstGpPdxOrj5lZ4dJvzKdX4ph029MMdVvf5R6/RqthtmzhtJwXScWZ7+LM8Xy5y0DK2+uUADU89TpyEhRFZVrFY2hy2XLbLeb37yIsopa2EREBERAREQEREBFrcT2goqX/xNXSweUtRGxx9ATcqOT71cFbI2MVTpCXtYXsp5uG25AzF7mhuUXuSCdEE1RfEkzWtMjnNDGguc8kZQ0C5N+ypTajfHO7P8CxkEA+WeRnEnkHRzWHwsv2IJ721AC7kXmFm3OL1F3ifFX87GAPDSfPhloH0XawXexX0rryTSyFriH0tTeXNbn4z4mn307FBZu93G6+j+GdSzPhgdxI53MbGTxHFnCOYglo0eNCNXBQXCdkcYxiPjSYkXRlxFnGSa1jyIe7wnyHdWy6SmxzC2yBhMVTDfI8eJtxYtPmDcXHZVvsPi8uEYhJQ1LvyZcGyOOgLSSIp/uyu9D2CDaUG5Cn51NVUTd2cTKz6NH91J8M3W4RBa1LG8jUGQcQ39X3U0a64uFlB0aXB6aIARwxtA5ANC7rWAcgB6ABZRBWm9bYFtZGaymaG1MbT00kZ1Y7yP3HXuunuk2+MmXCa5zhOw8KnllPjcW6cCQn7Y6H7Q05/Na5HRU5vY2COY4lRNIkFjLGzQyAcrW5PHQ+3ZBcaKuN1G8AYhGKKqePjGN/JyHT4mNo1J7St+0OvMdQLHQFx1E7I2OkkcGMaLue42ACxWVUcMbppXBkbAXOe7kAqh2r2tfWPPOOmYbxxE2vb7b/Py6fetGfPGKP1WGg8Pvq78cVjvPrzbjaba91RmihJjp9QTyfKPPs3y+vZQDFMetdkWp/S6D07rW4hibpLtaSG9+pXxguEz1s7KanZnkd7Na0c3OPRo/wCdVVz1ZLb25l2WLBh02PavER63lxU1PNUzNija+aaR1msaLucf7Dz5BXPsPu5ho8tTVhk9Vo5rbXigPSwPzOH6R5dOVzu9jdkKfDIrMtJUPH5WoI8Tv1W/ot8vqpErHDp4rzbu5nxHxe2bfHi4r7/OfpAiIvUoxZWEQFlEQYRF18SikfBLHE8xSvieyOUAExyFpDXgHQkGx9kHYReVtucHx2leTXT1lTEHZhP8RNLGLG4NifBawPKw6Fd3ZTfBilFlZM8V0A04dQTxgP1Zhrfl82ZB6cVXbfb3W0FW6go4GVU0fhmkfIWxxy/7sADxEddRblzBtr9pd80EmFOkoS6KuldwRFIAX09xd0vOzhbke5FxoQqewHBp66pbSRZjLKc00hueHGT4ie7jf7wOpQTqq3qY9U01RPFwIIYiwGaCn1F3AODeIXXHi58+XJQ+p2hxKsdllq66pLyGiEVT2tJPZg8PtZX7/sVBDhTqBrQGOhdG49fECCb97m9+683tidE90T/DJFI6N9jq17HWOvqEG7i2SrWjPJHR0Tf06upYw/ifwXJ/glG3SoxYP0OaOipnvB/j0aV1sK2cr6qz6eiLg46yyyCx87jKT96kce7OuDc9XW0dEzuS0WH7zsv4oLiwWKKswWKKnmfKySk4OeQji3yGNwfbTOCCD5grz7imBV+HOMVXTPdE02EzGcRpA5H/AK2VrbHY1hWCUrqf/EX1rnSOlHCjfMASBcNLRlAuL/NzJUH3h4ZVxV0uJRB1XSVZE7XszPyBzb2uLlre3S2iDXw4lVFoDY8Xe2ws1sMwbbpbxldWsknAMxw6szDxGWaB3TqTluOXNdvB9uJIYwxlWYGjlG5rpLeTfA6wXFXbXVVW7Iz4isd0aA8sv0PDaP7IJZspt1V0YhdI976Z7o2yU8xLixr3Bt2OOoIve3I2tYXuJZvM2fNRE2vp23mhBdlH5yM/Oz3tp5gKCbI7vcSxCoinrWmnpo3tk4RFnOtY2y9B66/ivQHwLeHw+YtZBC91u1IqYG0z3XfGwGJx5vh0A928j7ean6ojamgqMGr/AImnimfFLIZYxDHxDHOfmbl/QcLn1zdwsO2i2mrfDDDPEx3Jz3Np7ezQH/egvSedkbc0j2MaObnuDR9StBiG3WFwXzVbHkdIQ6b+poI+9VXBu3xqrdnqatkZPPKx0rrfvvsVuY9ztFCwzV9TNKxou50szg0dNMtjqTa1+qjfZMRMztDuYtvtoYriGGSUjT8pIyMX9GZz9wUYrN6WL1wMdJRWY8WDmUr36H9pIcv9KmeHYNgNHZwgDf2vAvp5kXcpvhsVK+NslOInsPJ7LOB9+6xrkrf8s7tl8GTHG9qzEPPeF7DY5PMKhkUdLKZOLxS/8oJL3zjhiwPVej4bhg4hGYN8TtANBqVyAKu97W0vBiGHROtJO3NOQdW0/LL6uN/YHul7xSu8s9Lp7ajLGOvn+0I3t3tca2YxROtSROOXoJnj84fL9Ee/XSB1lWX6D5fxXzUTX8I5dVwxsLiGtBc5xDWtaCXOcTYAAcyqm0za3VLvcGGmDHFKdodrCMMmq52U0Dc8khsB0A6uJ6ADUlehNjtlocMp+FHZ8r7GecjxSO7Ds0dB/cldDd3sg3DafPIAauZoMzueRvMRN8h17nyAUtVhgw9Ebz3cn4r4lOe3s8c/gj9/t7vmIiL0qYREQEREBERAREQcVTSslaWyNDgehCqvbXc5S1GaakPw0ups0DhuPm3/AEt7q2Vh4uCEHjHEsPlo6iSmmtxYXAOsSWnQOBFxysQr03GYXTtpXVLReaSR/EcdXaOIA9LWP8Xmolvc2clOKCWOlqZ+NE0fkAQM7HEHMcjuhZ26qYblcIrqds7ammNNEXMfEHSB5Pgyu6kj5W9uaC1J47tI8l5k3o4R8Ni0rvC2OoaJwXOawZ/leBc6m4B/iXp9R3aTYqgxF8clVDxHRFxZ4nAeK17gGx5Dn2QeZoNpJ4ohTx1tQ2O5tHTukZqSSbkZSdT3PNc1LhWIVLi6GhqZHH87MC3N5lzrX/mXpnDNkMPphaGmhZ+7G1v4BbiOnY35WNHoAg854buuxqexeYaZp5i5e4fS/wDmVz7EbLOoaCKkqJRUOjzDOWZfCXEgWueQNufRSlEGol2YoXnM6miJ7ljSfwXap8Jp49GQsb6NC7qIAAGgAA7BERB8Swtd8zQfUIyJreTWj0AC+0QFptssMfV4fUQRi8paJIhe2aWNwka33LQPdZxPaihpiWy1MQc02dG13EkB7FrbkFRPF97dDDcMZJIehe5kLD9SXf0qJjeNmeO80vF47xyrip2sn/7p0bW5PA5rsweCNCCDyPkuXZ7auekl40DrXN5IHE8KUdiO/YjUfctRtNtPFidWZ4acMkcLSCBkjw4jk55I59LgLWAqqvinFbh2+lz4dXh7Rz3h6KpNu8NfTMqn1MUOYG8EkjRM14+ZmTmT6DW4VE43iz6upmq5PnmeXW55W8mt9mgD2WtdHxLG5DmhzgByfZpNj9/vZYutmXLN4iGnQaCumy3mPPt8P9/hlWVuYwKKaaSvkcxxp3COKK4Lmylty9w6aEZfMk9FAcFw19XURU0fzSOtfo1oF3OPoASvplTXbO4nxGkua4kWdoyohvcxv7OHQ9NDyNjlpse89U+TT41rPZ4/ZV727/D7/V6gRabZjaGDEKZlVTuzMeLFpsHxvHzMcOjh/wAeRW5CsHIiIiAiIgIiICIiAiIgIiIMOYDzAPqFkBEQEREBERAREQERYLrIMooftDvDo6RzomZqmZps5kRGRjtdHyHQHS1hcjqFC6zevVudaOOli/UPEmk+t2/5UFyXXBUvOU2VOf8AaZiLLF/w1v2kD2g+4cFv8K3mxSEMqojBfQTMcZIv4hbM3+odyESge22Gvp66ZshcYax8ksb7kFszrukZfpfVw/iHRb3Y7YHC5Ymz8MSl3zCQmQhw5gg6X9lKtscIixGkIa4HM0SRSsINnDxMe0jn0Pn7qvdidoH0dQ6CfwDPwqhv2WSj5ZB+qRbXsR2UEd1tUOA00IAZEwAcgAAFVe8/ZkUdQKqFtqeocbtHKKfmWjsHakejh0CtyGpuLrV7UUbKykmpX2GdvgcfsyjVjvqB7XWnLTqrssNDqZ0+WLeXn8FBteQQRzGq+br5cC0lrgQ5pLXA8w4GxCxmVfs7GLxPK19zODjLPXuGpPw0N78tHSH/ACi/kVItudlYsQp3Rvb4ubXD5muHIg9/+i72yFIKagpqfQObE0vH7V3if/USt2RcKyx16axDi9bm9tmtf5fB5w2bx2r2exB0cgc+JxAniGgmiHKRl+Txr94Pl6PwTF4auCOpgeJIpWhzHjqOxHQjkQdQQVA942xcddCXNGWZl3RyAatd/cHqP9FWOwG2E+CVb6WqDvhnPtPFzMb+XGjHXS1wOY8wFseLs9Ogounh9ayaNksb2vY9oex7SHNc0i4IPULuBSgREQEREGUWEQEREBERAREQERQPe/j9XRYcZqKQwytljzyCNkh4JJa4AOBAN3N1t0QTxF5L/wBq8SMzak19YZWHM15qJCG+jL5QPK1la2xu9xkuWDEcsMnIVLRaF/74+wfPl6ILaqJgxpceQF1RFXvfxOfO2NkFHlc6NzWs4srHA2ILn3bf+FXNLUNlZcEOa4XBBBBB6g9V573iYR8HibpGi0VWC7yE7fm+osfUlBdmw21JrqOOSQjjNHDmIsLyt0LrDkHaOA7OCj29baySBkdDA9zJagPdJK12V0dO2wcGnmHOLgLjkA7kbKE7s8Z4FUYCbMnGnbitBI+rb/yNXX3oSEYpC9xOWSmMTe2Zshd/cfcgi1UZ5ZY6KkaeI8Xu3TK3lz+yPP0U0wPcznaH1U7y46lsdmi556kEn10XV3eyxsxNpeBeWLhtcej2uzAe4v8Ayjur4pSLBBUWIblqfKTFLMx1tDma4X8wR/cKvq/DqrCKgU9T4oHmzJRfL6i/y+YXqOS1lXO9zDopcOmL7ZmAOjOl+LezQPMk5f4kEW2J2idTTtpZHE0078rQTpFO7kR2a46EfpEHqb8u8nBMhGIxN+VuWoaPtQ881u7efpdQLEZjHATfxNDcruucEWI9xdX1Sw8emGcXzN1CJRnd9tFxo/hnuvJG0Fjib54eh9RoPopXWQuc02KpnFKSXCa8CO4YHGWmceWX7cR8he37pVv7PYtHVwMmZycNWk6td1afMFYyzpyhOM7ATzyOlicwOcbuDtAT39VzbPbt5o5mSzvjcGkOaxtyMw5E91ZjLBYkqWRjM9zWtHNznBrR6krRNI332WEarLGPo6p2KamLRYld1qh2LbycLp7j4kTO18FO0za9sw8I9yoTjG+h2opaVre0lTJc/wDts/8A0t0bvDaYXNLYhVFvd2epXM+I40ME7fkzyNYXjnksdT19PqoXUbW47iRyxyVRY42y0sZgjHkXt1t6uXNhm7DEql2eUshzauc4mWW5720P1WTXMu7um3gHD5BRVTj8FI7wvJv8NI46n/yyeY6HXvf0fDJcXVOYDubpo3NfUPknIIOVzsrLg3+Vuv1JVwUzMoARDsIsBZUoEREBERAREQEREBERAUV26wwVVHPAfzkb2X7EiwPtzUqXQxKLMwjyQeP4gR4XCxaSxzT3GhBXdkwaoihbUxgzU5FzYXcy2huO3mPuXf26w/4XFKmO1myOFQz0f839WZS7dRWNk4lG+x/OMB7aB1vTw/zFBHdkNuKmhIbE/iQ83UkhOXzLDzYfTTuCpdtVilNjNC7gHLVRflmQPsJA9munRwIuLjvrZcm2O65k16ijtDNq4tGkbz5gfKfMfRVbUfEUc3BqWPikbqHcj5EEcx5hB3qGrcMk0ZyuBa9h6B7SCL26XGvurD2xwj/FsNiq6cflmNEsY5O1Hijv0On1aFWcThqQbhxLudxc81Z26TFgTLQvP7aIG3yk2kA9HEO/9QoKyocUsckt45WOtc3aQ9p/pcCPqFZWB7zqmFoZPEypAsBIH8KS3nYEOPsFJdrN2VJX3laDDN/vY7An94cnfj5qBT7rsXpzaCWmmYOXFjaXfRzXW+qCV1W9q4tHRm/eScAD2DdfqFA9ptrpqsh1TK0NabsgjFmNPK4bqSdeZJ5nlddt277HJdC2jjHkyNv+WO63eCblyXB9ZO6TqY4xkb6F3Mj0sgg2zWEzYtVxxtYRTRvDpXEaWHQ+Z5W6XK9JUFHkjDewsuPAtnYKOMRQxtY0cg0ALcFnRQyhAt4OzQrKZzR4ZG+OKS3yyDkfTofIlVRsxtTNhrpWujvqWyQOfkyTt0vex/46dl6Olpg4WKhmLbr8Pqak1UkZLyBmbmIY4jkSBzNtPYITxzCq8R3nYhOeHC9kVz4WU8PEkPlmde/sAugzAMZxFwc+KZ19RJWSu8Po12o9gr7wzZKlphlihjYP1WNb+C28VG1vID6InaZ7qTwrc9M+xqqlwHVkLQ3+o8/opvg26/Dqex4DHuGuaS8hv38V7eyn0cYXKGKNzZrKXCIowA1jRbyXfjgA6LnDV9AIPhrFyAJZZUoZCysLKliIiIMoiIMIiICIiAiIgLhqG3C5l8vCCgN+mF5JKesA+06B5t0cMzfpZ31UH2TxT4WsimJs0PGfWw4Z0dfyAJd/CFfO9HZ99ZQTRxsL5A3Oxo5uew5gPe1vdVDhe7nF6jQxxUbHeEjTPk7XbcuHk5yD0Bh5EjAedwtVtPsdTV8RjmjDurXcnNPcHmCtnsphL6akhhlfxZI42MdJa2YgAXst5kQeZ8a3Y4jSTWpY/iYn6NJcGuZ5uFwD6/cpFsHu5xKGthrJ5mRiMuvEy5zNc0gg6ADn58gr0MI7LLYwEHFDDYWX2YguUBZsiXBwQsiMLmssWUD4yrBauSyxZEvjKmVfdkshu4y1YyLlslkTu4w1fYWbJZDcss2RZRjuIsopQIiICIiAiLKDCIiAiIgIiICIiD5cwFfAgHZcqIMBqyiICIiAsLKIMIsrCAiIgIiygwiyiDCWWUQYssoiAiIgIiICIiAiIgIiICIiAiIgIiICIiAiIgIiICIiAiIgIiICIiAiIgIiICIiAiIgIiICIiAsrCygwiyiDCIiAiIgIiICIiAiIgIiICIiAiIgIiICIiAiIgIiICIiAiIgIiICIiAiIg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" name="AutoShape 8" descr="data:image/jpeg;base64,/9j/4AAQSkZJRgABAQAAAQABAAD/2wCEAAkGBw8PDhANDw8ODw8QDxAODw0PDQ8PDxAOFREWFhUVFhUYHSghGBolHhUVITEiJSkrLi4uFx8zODMtOCgtLi0BCgoKDg0OGRAQGyslHyE1MTcuKzMvLS8tKy0xKy0uNzAxLy0vLS4wLSsvLTY3MzcvNzc3Ky0tKy0rLS0rNCs1Lf/AABEIALgBEgMBIgACEQEDEQH/xAAcAAEAAgIDAQAAAAAAAAAAAAAABgcBBQMECAL/xABHEAABAwIDBgQDAwoDBQkAAAABAAIDBBEFEiEGBxMxQVEiYXGBFDKRQqGxI0NSYmNygpKiwRWy0RZT4fDxFzM0c4OTs8LS/8QAGgEBAAIDAQAAAAAAAAAAAAAAAAEFAgMGBP/EACwRAQACAQMCAwYHAAAAAAAAAAABAgMEESESMQVB8BNRcZHR4SIyYaGxwfH/2gAMAwEAAhEDEQA/ALwREQEREBERAREQEREBERAREQEREBERAREQEREBERAREQEREBERARa+vxmKG4vnf+g3ofM9FGq/a2pYc0cdO5g5xuzh1u2e+nrb2Wi+px0naZevDos2b8sfPhNUXQwPFoqyBs8R0Phew2zRyDmx3mLj1BB5Fd9bomJjeHmvS1LTW0bTAiIpYiIiAiIgIiICIiAiIgIiICIiAiIUBFqq/aWgp7iaspmEfYMzC/8AlBv9yjGJ73cHgvaWWYjpHEW//IWoJ4ipyr348QllFh8kzu7nOcfLwMb/APZa6fbXaqrH5ClFK08nCnYwgekxcfuQXoip3dzvFqGVLsNxh7uI6S0c8mUGOV3JjiLDI77LuhNuR0uJAREQEREBEUXxza1kd4qcte8aOl5xt9P0j93qteTJXHG9m7Bp8me3TSN/6b7EMRip25pHWvyaNXO9Aoji20z3ggHhR9gfGR5lQ/GNoQwl8jy+R3Um7j/oFDcTxqWckElrP0QfxKrcmpvl4jiHTaPwalPxX5n12SrF9rWR3ZF43eXyj1Kj9IyvxOYRQtkkd1DLtjjb3c7k0eqkWxu7Seryz1manpzqI7WnlHkD8g8zr5a3VxYThVPSRCCniZFGPstGpPdxOrj5lZ4dJvzKdX4ph029MMdVvf5R6/RqthtmzhtJwXScWZ7+LM8Xy5y0DK2+uUADU89TpyEhRFZVrFY2hy2XLbLeb37yIsopa2EREBERAREQEREBFrcT2goqX/xNXSweUtRGxx9ATcqOT71cFbI2MVTpCXtYXsp5uG25AzF7mhuUXuSCdEE1RfEkzWtMjnNDGguc8kZQ0C5N+ypTajfHO7P8CxkEA+WeRnEnkHRzWHwsv2IJ721AC7kXmFm3OL1F3ifFX87GAPDSfPhloH0XawXexX0rryTSyFriH0tTeXNbn4z4mn307FBZu93G6+j+GdSzPhgdxI53MbGTxHFnCOYglo0eNCNXBQXCdkcYxiPjSYkXRlxFnGSa1jyIe7wnyHdWy6SmxzC2yBhMVTDfI8eJtxYtPmDcXHZVvsPi8uEYhJQ1LvyZcGyOOgLSSIp/uyu9D2CDaUG5Cn51NVUTd2cTKz6NH91J8M3W4RBa1LG8jUGQcQ39X3U0a64uFlB0aXB6aIARwxtA5ANC7rWAcgB6ABZRBWm9bYFtZGaymaG1MbT00kZ1Y7yP3HXuunuk2+MmXCa5zhOw8KnllPjcW6cCQn7Y6H7Q05/Na5HRU5vY2COY4lRNIkFjLGzQyAcrW5PHQ+3ZBcaKuN1G8AYhGKKqePjGN/JyHT4mNo1J7St+0OvMdQLHQFx1E7I2OkkcGMaLue42ACxWVUcMbppXBkbAXOe7kAqh2r2tfWPPOOmYbxxE2vb7b/Py6fetGfPGKP1WGg8Pvq78cVjvPrzbjaba91RmihJjp9QTyfKPPs3y+vZQDFMetdkWp/S6D07rW4hibpLtaSG9+pXxguEz1s7KanZnkd7Na0c3OPRo/wCdVVz1ZLb25l2WLBh02PavER63lxU1PNUzNija+aaR1msaLucf7Dz5BXPsPu5ho8tTVhk9Vo5rbXigPSwPzOH6R5dOVzu9jdkKfDIrMtJUPH5WoI8Tv1W/ot8vqpErHDp4rzbu5nxHxe2bfHi4r7/OfpAiIvUoxZWEQFlEQYRF18SikfBLHE8xSvieyOUAExyFpDXgHQkGx9kHYReVtucHx2leTXT1lTEHZhP8RNLGLG4NifBawPKw6Fd3ZTfBilFlZM8V0A04dQTxgP1Zhrfl82ZB6cVXbfb3W0FW6go4GVU0fhmkfIWxxy/7sADxEddRblzBtr9pd80EmFOkoS6KuldwRFIAX09xd0vOzhbke5FxoQqewHBp66pbSRZjLKc00hueHGT4ie7jf7wOpQTqq3qY9U01RPFwIIYiwGaCn1F3AODeIXXHi58+XJQ+p2hxKsdllq66pLyGiEVT2tJPZg8PtZX7/sVBDhTqBrQGOhdG49fECCb97m9+683tidE90T/DJFI6N9jq17HWOvqEG7i2SrWjPJHR0Tf06upYw/ifwXJ/glG3SoxYP0OaOipnvB/j0aV1sK2cr6qz6eiLg46yyyCx87jKT96kce7OuDc9XW0dEzuS0WH7zsv4oLiwWKKswWKKnmfKySk4OeQji3yGNwfbTOCCD5grz7imBV+HOMVXTPdE02EzGcRpA5H/AK2VrbHY1hWCUrqf/EX1rnSOlHCjfMASBcNLRlAuL/NzJUH3h4ZVxV0uJRB1XSVZE7XszPyBzb2uLlre3S2iDXw4lVFoDY8Xe2ws1sMwbbpbxldWsknAMxw6szDxGWaB3TqTluOXNdvB9uJIYwxlWYGjlG5rpLeTfA6wXFXbXVVW7Iz4isd0aA8sv0PDaP7IJZspt1V0YhdI976Z7o2yU8xLixr3Bt2OOoIve3I2tYXuJZvM2fNRE2vp23mhBdlH5yM/Oz3tp5gKCbI7vcSxCoinrWmnpo3tk4RFnOtY2y9B66/ivQHwLeHw+YtZBC91u1IqYG0z3XfGwGJx5vh0A928j7ean6ojamgqMGr/AImnimfFLIZYxDHxDHOfmbl/QcLn1zdwsO2i2mrfDDDPEx3Jz3Np7ezQH/egvSedkbc0j2MaObnuDR9StBiG3WFwXzVbHkdIQ6b+poI+9VXBu3xqrdnqatkZPPKx0rrfvvsVuY9ztFCwzV9TNKxou50szg0dNMtjqTa1+qjfZMRMztDuYtvtoYriGGSUjT8pIyMX9GZz9wUYrN6WL1wMdJRWY8WDmUr36H9pIcv9KmeHYNgNHZwgDf2vAvp5kXcpvhsVK+NslOInsPJ7LOB9+6xrkrf8s7tl8GTHG9qzEPPeF7DY5PMKhkUdLKZOLxS/8oJL3zjhiwPVej4bhg4hGYN8TtANBqVyAKu97W0vBiGHROtJO3NOQdW0/LL6uN/YHul7xSu8s9Lp7ajLGOvn+0I3t3tca2YxROtSROOXoJnj84fL9Ee/XSB1lWX6D5fxXzUTX8I5dVwxsLiGtBc5xDWtaCXOcTYAAcyqm0za3VLvcGGmDHFKdodrCMMmq52U0Dc8khsB0A6uJ6ADUlehNjtlocMp+FHZ8r7GecjxSO7Ds0dB/cldDd3sg3DafPIAauZoMzueRvMRN8h17nyAUtVhgw9Ebz3cn4r4lOe3s8c/gj9/t7vmIiL0qYREQEREBERAREQcVTSslaWyNDgehCqvbXc5S1GaakPw0ups0DhuPm3/AEt7q2Vh4uCEHjHEsPlo6iSmmtxYXAOsSWnQOBFxysQr03GYXTtpXVLReaSR/EcdXaOIA9LWP8Xmolvc2clOKCWOlqZ+NE0fkAQM7HEHMcjuhZ26qYblcIrqds7ammNNEXMfEHSB5Pgyu6kj5W9uaC1J47tI8l5k3o4R8Ni0rvC2OoaJwXOawZ/leBc6m4B/iXp9R3aTYqgxF8clVDxHRFxZ4nAeK17gGx5Dn2QeZoNpJ4ohTx1tQ2O5tHTukZqSSbkZSdT3PNc1LhWIVLi6GhqZHH87MC3N5lzrX/mXpnDNkMPphaGmhZ+7G1v4BbiOnY35WNHoAg854buuxqexeYaZp5i5e4fS/wDmVz7EbLOoaCKkqJRUOjzDOWZfCXEgWueQNufRSlEGol2YoXnM6miJ7ljSfwXap8Jp49GQsb6NC7qIAAGgAA7BERB8Swtd8zQfUIyJreTWj0AC+0QFptssMfV4fUQRi8paJIhe2aWNwka33LQPdZxPaihpiWy1MQc02dG13EkB7FrbkFRPF97dDDcMZJIehe5kLD9SXf0qJjeNmeO80vF47xyrip2sn/7p0bW5PA5rsweCNCCDyPkuXZ7auekl40DrXN5IHE8KUdiO/YjUfctRtNtPFidWZ4acMkcLSCBkjw4jk55I59LgLWAqqvinFbh2+lz4dXh7Rz3h6KpNu8NfTMqn1MUOYG8EkjRM14+ZmTmT6DW4VE43iz6upmq5PnmeXW55W8mt9mgD2WtdHxLG5DmhzgByfZpNj9/vZYutmXLN4iGnQaCumy3mPPt8P9/hlWVuYwKKaaSvkcxxp3COKK4Lmylty9w6aEZfMk9FAcFw19XURU0fzSOtfo1oF3OPoASvplTXbO4nxGkua4kWdoyohvcxv7OHQ9NDyNjlpse89U+TT41rPZ4/ZV727/D7/V6gRabZjaGDEKZlVTuzMeLFpsHxvHzMcOjh/wAeRW5CsHIiIiAiIgIiICIiAiIgIiIMOYDzAPqFkBEQEREBERAREQERYLrIMooftDvDo6RzomZqmZps5kRGRjtdHyHQHS1hcjqFC6zevVudaOOli/UPEmk+t2/5UFyXXBUvOU2VOf8AaZiLLF/w1v2kD2g+4cFv8K3mxSEMqojBfQTMcZIv4hbM3+odyESge22Gvp66ZshcYax8ksb7kFszrukZfpfVw/iHRb3Y7YHC5Ymz8MSl3zCQmQhw5gg6X9lKtscIixGkIa4HM0SRSsINnDxMe0jn0Pn7qvdidoH0dQ6CfwDPwqhv2WSj5ZB+qRbXsR2UEd1tUOA00IAZEwAcgAAFVe8/ZkUdQKqFtqeocbtHKKfmWjsHakejh0CtyGpuLrV7UUbKykmpX2GdvgcfsyjVjvqB7XWnLTqrssNDqZ0+WLeXn8FBteQQRzGq+br5cC0lrgQ5pLXA8w4GxCxmVfs7GLxPK19zODjLPXuGpPw0N78tHSH/ACi/kVItudlYsQp3Rvb4ubXD5muHIg9/+i72yFIKagpqfQObE0vH7V3if/USt2RcKyx16axDi9bm9tmtf5fB5w2bx2r2exB0cgc+JxAniGgmiHKRl+Txr94Pl6PwTF4auCOpgeJIpWhzHjqOxHQjkQdQQVA942xcddCXNGWZl3RyAatd/cHqP9FWOwG2E+CVb6WqDvhnPtPFzMb+XGjHXS1wOY8wFseLs9Ogounh9ayaNksb2vY9oex7SHNc0i4IPULuBSgREQEREGUWEQEREBERAREQERQPe/j9XRYcZqKQwytljzyCNkh4JJa4AOBAN3N1t0QTxF5L/wBq8SMzak19YZWHM15qJCG+jL5QPK1la2xu9xkuWDEcsMnIVLRaF/74+wfPl6ILaqJgxpceQF1RFXvfxOfO2NkFHlc6NzWs4srHA2ILn3bf+FXNLUNlZcEOa4XBBBBB6g9V573iYR8HibpGi0VWC7yE7fm+osfUlBdmw21JrqOOSQjjNHDmIsLyt0LrDkHaOA7OCj29baySBkdDA9zJagPdJK12V0dO2wcGnmHOLgLjkA7kbKE7s8Z4FUYCbMnGnbitBI+rb/yNXX3oSEYpC9xOWSmMTe2Zshd/cfcgi1UZ5ZY6KkaeI8Xu3TK3lz+yPP0U0wPcznaH1U7y46lsdmi556kEn10XV3eyxsxNpeBeWLhtcej2uzAe4v8Ayjur4pSLBBUWIblqfKTFLMx1tDma4X8wR/cKvq/DqrCKgU9T4oHmzJRfL6i/y+YXqOS1lXO9zDopcOmL7ZmAOjOl+LezQPMk5f4kEW2J2idTTtpZHE0078rQTpFO7kR2a46EfpEHqb8u8nBMhGIxN+VuWoaPtQ881u7efpdQLEZjHATfxNDcruucEWI9xdX1Sw8emGcXzN1CJRnd9tFxo/hnuvJG0Fjib54eh9RoPopXWQuc02KpnFKSXCa8CO4YHGWmceWX7cR8he37pVv7PYtHVwMmZycNWk6td1afMFYyzpyhOM7ATzyOlicwOcbuDtAT39VzbPbt5o5mSzvjcGkOaxtyMw5E91ZjLBYkqWRjM9zWtHNznBrR6krRNI332WEarLGPo6p2KamLRYld1qh2LbycLp7j4kTO18FO0za9sw8I9yoTjG+h2opaVre0lTJc/wDts/8A0t0bvDaYXNLYhVFvd2epXM+I40ME7fkzyNYXjnksdT19PqoXUbW47iRyxyVRY42y0sZgjHkXt1t6uXNhm7DEql2eUshzauc4mWW5720P1WTXMu7um3gHD5BRVTj8FI7wvJv8NI46n/yyeY6HXvf0fDJcXVOYDubpo3NfUPknIIOVzsrLg3+Vuv1JVwUzMoARDsIsBZUoEREBERAREQEREBERAUV26wwVVHPAfzkb2X7EiwPtzUqXQxKLMwjyQeP4gR4XCxaSxzT3GhBXdkwaoihbUxgzU5FzYXcy2huO3mPuXf26w/4XFKmO1myOFQz0f839WZS7dRWNk4lG+x/OMB7aB1vTw/zFBHdkNuKmhIbE/iQ83UkhOXzLDzYfTTuCpdtVilNjNC7gHLVRflmQPsJA9munRwIuLjvrZcm2O65k16ijtDNq4tGkbz5gfKfMfRVbUfEUc3BqWPikbqHcj5EEcx5hB3qGrcMk0ZyuBa9h6B7SCL26XGvurD2xwj/FsNiq6cflmNEsY5O1Hijv0On1aFWcThqQbhxLudxc81Z26TFgTLQvP7aIG3yk2kA9HEO/9QoKyocUsckt45WOtc3aQ9p/pcCPqFZWB7zqmFoZPEypAsBIH8KS3nYEOPsFJdrN2VJX3laDDN/vY7An94cnfj5qBT7rsXpzaCWmmYOXFjaXfRzXW+qCV1W9q4tHRm/eScAD2DdfqFA9ptrpqsh1TK0NabsgjFmNPK4bqSdeZJ5nlddt277HJdC2jjHkyNv+WO63eCblyXB9ZO6TqY4xkb6F3Mj0sgg2zWEzYtVxxtYRTRvDpXEaWHQ+Z5W6XK9JUFHkjDewsuPAtnYKOMRQxtY0cg0ALcFnRQyhAt4OzQrKZzR4ZG+OKS3yyDkfTofIlVRsxtTNhrpWujvqWyQOfkyTt0vex/46dl6Olpg4WKhmLbr8Pqak1UkZLyBmbmIY4jkSBzNtPYITxzCq8R3nYhOeHC9kVz4WU8PEkPlmde/sAugzAMZxFwc+KZ19RJWSu8Po12o9gr7wzZKlphlihjYP1WNb+C28VG1vID6InaZ7qTwrc9M+xqqlwHVkLQ3+o8/opvg26/Dqex4DHuGuaS8hv38V7eyn0cYXKGKNzZrKXCIowA1jRbyXfjgA6LnDV9AIPhrFyAJZZUoZCysLKliIiIMoiIMIiICIiAiIgLhqG3C5l8vCCgN+mF5JKesA+06B5t0cMzfpZ31UH2TxT4WsimJs0PGfWw4Z0dfyAJd/CFfO9HZ99ZQTRxsL5A3Oxo5uew5gPe1vdVDhe7nF6jQxxUbHeEjTPk7XbcuHk5yD0Bh5EjAedwtVtPsdTV8RjmjDurXcnNPcHmCtnsphL6akhhlfxZI42MdJa2YgAXst5kQeZ8a3Y4jSTWpY/iYn6NJcGuZ5uFwD6/cpFsHu5xKGthrJ5mRiMuvEy5zNc0gg6ADn58gr0MI7LLYwEHFDDYWX2YguUBZsiXBwQsiMLmssWUD4yrBauSyxZEvjKmVfdkshu4y1YyLlslkTu4w1fYWbJZDcss2RZRjuIsopQIiICIiAiLKDCIiAiIgIiICIiD5cwFfAgHZcqIMBqyiICIiAsLKIMIsrCAiIgIiygwiyiDCWWUQYssoiAiIgIiICIiAiIgIiICIiAiIgIiICIiAiIgIiICIiAiIgIiICIiAiIgIiICIiAiIgIiICIiAsrCygwiyiDCIiAiIgIiICIiAiIgIiICIiAiIgIiICIiAiIgIiICIiAiIgIiICIiAiIg/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12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68263" y="260648"/>
            <a:ext cx="8229600" cy="936104"/>
          </a:xfrm>
        </p:spPr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刑法</a:t>
            </a:r>
            <a:r>
              <a:rPr lang="en-US" altLang="zh-TW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227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條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79327" y="1340768"/>
            <a:ext cx="8784976" cy="3744416"/>
          </a:xfrm>
        </p:spPr>
        <p:txBody>
          <a:bodyPr>
            <a:normAutofit/>
          </a:bodyPr>
          <a:lstStyle/>
          <a:p>
            <a:pPr lvl="0">
              <a:lnSpc>
                <a:spcPts val="3500"/>
              </a:lnSpc>
              <a:buFont typeface="Wingdings" panose="05000000000000000000" pitchFamily="2" charset="2"/>
              <a:buChar char="ü"/>
            </a:pPr>
            <a:r>
              <a:rPr lang="zh-TW" altLang="zh-TW" sz="2000" dirty="0"/>
              <a:t>對於未滿十四歲之</a:t>
            </a:r>
            <a:r>
              <a:rPr lang="zh-TW" altLang="zh-TW" sz="2000" dirty="0">
                <a:solidFill>
                  <a:srgbClr val="CC0066"/>
                </a:solidFill>
              </a:rPr>
              <a:t>男女</a:t>
            </a:r>
            <a:r>
              <a:rPr lang="zh-TW" altLang="zh-TW" sz="2000" dirty="0"/>
              <a:t>為性交者，處三年以上十年以下有期徒刑</a:t>
            </a:r>
            <a:r>
              <a:rPr lang="zh-TW" altLang="zh-TW" sz="2000" dirty="0" smtClean="0"/>
              <a:t>。</a:t>
            </a:r>
            <a:endParaRPr lang="en-US" altLang="zh-TW" sz="2000" dirty="0" smtClean="0"/>
          </a:p>
          <a:p>
            <a:pPr lvl="0">
              <a:lnSpc>
                <a:spcPts val="3500"/>
              </a:lnSpc>
              <a:buFont typeface="Wingdings" panose="05000000000000000000" pitchFamily="2" charset="2"/>
              <a:buChar char="ü"/>
            </a:pPr>
            <a:r>
              <a:rPr lang="zh-TW" altLang="zh-TW" sz="2000" dirty="0" smtClean="0"/>
              <a:t>對於</a:t>
            </a:r>
            <a:r>
              <a:rPr lang="zh-TW" altLang="zh-TW" sz="2000" dirty="0"/>
              <a:t>未滿十四歲之男女為猥褻之行為者，處六月以上五年以下有期徒刑</a:t>
            </a:r>
            <a:r>
              <a:rPr lang="zh-TW" altLang="zh-TW" sz="2000" dirty="0" smtClean="0"/>
              <a:t>。</a:t>
            </a:r>
            <a:endParaRPr lang="en-US" altLang="zh-TW" sz="2000" dirty="0" smtClean="0"/>
          </a:p>
          <a:p>
            <a:pPr lvl="0">
              <a:lnSpc>
                <a:spcPts val="3500"/>
              </a:lnSpc>
              <a:buFont typeface="Wingdings" panose="05000000000000000000" pitchFamily="2" charset="2"/>
              <a:buChar char="ü"/>
            </a:pPr>
            <a:r>
              <a:rPr lang="zh-TW" altLang="zh-TW" sz="2000" dirty="0" smtClean="0"/>
              <a:t>對於</a:t>
            </a:r>
            <a:r>
              <a:rPr lang="zh-TW" altLang="zh-TW" sz="2000" dirty="0"/>
              <a:t>十四歲以上未滿十六歲之男女為性交者，處七年以下有期徒刑。 </a:t>
            </a:r>
            <a:endParaRPr lang="en-US" altLang="zh-TW" sz="2000" dirty="0" smtClean="0"/>
          </a:p>
          <a:p>
            <a:pPr lvl="0">
              <a:lnSpc>
                <a:spcPts val="3500"/>
              </a:lnSpc>
              <a:buFont typeface="Wingdings" panose="05000000000000000000" pitchFamily="2" charset="2"/>
              <a:buChar char="ü"/>
            </a:pPr>
            <a:r>
              <a:rPr lang="zh-TW" altLang="zh-TW" sz="2000" dirty="0" smtClean="0"/>
              <a:t>對於</a:t>
            </a:r>
            <a:r>
              <a:rPr lang="zh-TW" altLang="zh-TW" sz="2000" dirty="0"/>
              <a:t>十四歲以上未滿十六歲之男女為猥褻之行為者，處三年以下</a:t>
            </a:r>
            <a:r>
              <a:rPr lang="zh-TW" altLang="zh-TW" sz="2000" dirty="0" smtClean="0"/>
              <a:t>有期徒刑。</a:t>
            </a:r>
            <a:endParaRPr lang="en-US" altLang="zh-TW" sz="2000" dirty="0" smtClean="0"/>
          </a:p>
          <a:p>
            <a:pPr lvl="0">
              <a:lnSpc>
                <a:spcPts val="3500"/>
              </a:lnSpc>
              <a:buFont typeface="Wingdings" panose="05000000000000000000" pitchFamily="2" charset="2"/>
              <a:buChar char="ü"/>
            </a:pPr>
            <a:r>
              <a:rPr lang="zh-TW" altLang="zh-TW" sz="2000" dirty="0" smtClean="0"/>
              <a:t>第一</a:t>
            </a:r>
            <a:r>
              <a:rPr lang="zh-TW" altLang="zh-TW" sz="2000" dirty="0"/>
              <a:t>項、第三項之未遂犯罰之</a:t>
            </a:r>
            <a:r>
              <a:rPr lang="zh-TW" altLang="zh-TW" sz="2000" dirty="0" smtClean="0"/>
              <a:t>。</a:t>
            </a:r>
            <a:endParaRPr lang="zh-TW" altLang="zh-TW" sz="2000" dirty="0"/>
          </a:p>
        </p:txBody>
      </p:sp>
    </p:spTree>
    <p:extLst>
      <p:ext uri="{BB962C8B-B14F-4D97-AF65-F5344CB8AC3E}">
        <p14:creationId xmlns:p14="http://schemas.microsoft.com/office/powerpoint/2010/main" val="301189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刑法</a:t>
            </a:r>
            <a:r>
              <a:rPr lang="en-US" altLang="zh-TW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228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條</a:t>
            </a:r>
            <a:endParaRPr lang="zh-TW" altLang="en-US" sz="55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/>
              <a:t>對於因親屬、監護、教養、教育、訓練、救濟、醫療、公務、業務或</a:t>
            </a:r>
            <a:r>
              <a:rPr lang="zh-TW" altLang="en-US" sz="2400" dirty="0" smtClean="0"/>
              <a:t>其他相</a:t>
            </a:r>
            <a:r>
              <a:rPr lang="zh-TW" altLang="en-US" sz="2400" dirty="0"/>
              <a:t>類關係受自己監督、扶助、照護之人，</a:t>
            </a:r>
            <a:r>
              <a:rPr lang="zh-TW" altLang="en-US" sz="2400" dirty="0">
                <a:solidFill>
                  <a:srgbClr val="FF0000"/>
                </a:solidFill>
              </a:rPr>
              <a:t>利用權勢或機會為性交者</a:t>
            </a:r>
            <a:r>
              <a:rPr lang="zh-TW" altLang="en-US" sz="2400" dirty="0"/>
              <a:t>，處</a:t>
            </a:r>
            <a:r>
              <a:rPr lang="zh-TW" altLang="en-US" sz="2400" dirty="0" smtClean="0"/>
              <a:t>六月</a:t>
            </a:r>
            <a:r>
              <a:rPr lang="zh-TW" altLang="en-US" sz="2400" dirty="0"/>
              <a:t>以上五年以下有期徒刑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lnSpc>
                <a:spcPts val="35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因</a:t>
            </a:r>
            <a:r>
              <a:rPr lang="zh-TW" altLang="en-US" sz="2400" dirty="0"/>
              <a:t>前項情形而為猥褻之行為者，處三年以下有期徒刑。</a:t>
            </a:r>
            <a:br>
              <a:rPr lang="zh-TW" altLang="en-US" sz="2400" dirty="0"/>
            </a:br>
            <a:r>
              <a:rPr lang="zh-TW" altLang="en-US" sz="2400" dirty="0"/>
              <a:t>第一項之未遂犯罰之。</a:t>
            </a:r>
          </a:p>
        </p:txBody>
      </p:sp>
    </p:spTree>
    <p:extLst>
      <p:ext uri="{BB962C8B-B14F-4D97-AF65-F5344CB8AC3E}">
        <p14:creationId xmlns:p14="http://schemas.microsoft.com/office/powerpoint/2010/main" val="82947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為什麼要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提性</a:t>
            </a:r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侵害</a:t>
            </a:r>
          </a:p>
        </p:txBody>
      </p:sp>
    </p:spTree>
    <p:extLst>
      <p:ext uri="{BB962C8B-B14F-4D97-AF65-F5344CB8AC3E}">
        <p14:creationId xmlns:p14="http://schemas.microsoft.com/office/powerpoint/2010/main" val="313035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76263"/>
          </a:xfrm>
        </p:spPr>
        <p:txBody>
          <a:bodyPr>
            <a:no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分享內容</a:t>
            </a: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844616604"/>
              </p:ext>
            </p:extLst>
          </p:nvPr>
        </p:nvGraphicFramePr>
        <p:xfrm>
          <a:off x="683568" y="1340768"/>
          <a:ext cx="7416824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706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標題 1"/>
          <p:cNvSpPr>
            <a:spLocks noGrp="1"/>
          </p:cNvSpPr>
          <p:nvPr>
            <p:ph type="title"/>
          </p:nvPr>
        </p:nvSpPr>
        <p:spPr>
          <a:xfrm>
            <a:off x="425355" y="18503"/>
            <a:ext cx="8229600" cy="8763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性侵被害人統計資料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230832" y="1124744"/>
          <a:ext cx="8445625" cy="4680523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1532856"/>
                <a:gridCol w="1296144"/>
                <a:gridCol w="1440160"/>
                <a:gridCol w="1584176"/>
                <a:gridCol w="1296144"/>
                <a:gridCol w="1296145"/>
              </a:tblGrid>
              <a:tr h="312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類別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被害人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年度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2014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2015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2016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2017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2018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0-</a:t>
                      </a:r>
                      <a:r>
                        <a:rPr lang="zh-TW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未滿</a:t>
                      </a: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歲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258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235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185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227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248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6-</a:t>
                      </a:r>
                      <a:r>
                        <a:rPr lang="zh-TW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未滿</a:t>
                      </a: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12</a:t>
                      </a:r>
                      <a:r>
                        <a:rPr lang="zh-TW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歲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853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903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592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659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767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24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12-</a:t>
                      </a: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未滿</a:t>
                      </a: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18</a:t>
                      </a: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歲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5,939(53.5%)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5,653(54.1%)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4,437(54.5%)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4,354(53.0%)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4,281(50.4%)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24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18-</a:t>
                      </a:r>
                      <a:r>
                        <a:rPr lang="zh-TW" sz="1600" kern="10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未滿</a:t>
                      </a: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24</a:t>
                      </a:r>
                      <a:r>
                        <a:rPr lang="zh-TW" sz="1600" kern="10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歲</a:t>
                      </a:r>
                      <a:endParaRPr lang="zh-TW" sz="1600" kern="10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1,326(12.0%)</a:t>
                      </a:r>
                      <a:endParaRPr lang="zh-TW" sz="1600" kern="10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1,265(12.1%)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1,017(12.5%)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1,121(13.6%)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1,224(14.4%)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24-</a:t>
                      </a:r>
                      <a:r>
                        <a:rPr lang="zh-TW" sz="16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未滿</a:t>
                      </a: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30</a:t>
                      </a:r>
                      <a:r>
                        <a:rPr lang="zh-TW" sz="16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歲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539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497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504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554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580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30-</a:t>
                      </a:r>
                      <a:r>
                        <a:rPr lang="zh-TW" sz="16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未滿</a:t>
                      </a: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40</a:t>
                      </a:r>
                      <a:r>
                        <a:rPr lang="zh-TW" sz="16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歲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670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626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610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633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669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40-</a:t>
                      </a:r>
                      <a:r>
                        <a:rPr lang="zh-TW" sz="16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未滿</a:t>
                      </a: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50</a:t>
                      </a:r>
                      <a:r>
                        <a:rPr lang="zh-TW" sz="16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歲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284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319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276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324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333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50-</a:t>
                      </a:r>
                      <a:r>
                        <a:rPr lang="zh-TW" sz="16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未滿</a:t>
                      </a: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65</a:t>
                      </a:r>
                      <a:r>
                        <a:rPr lang="zh-TW" sz="16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歲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147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144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133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140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162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65</a:t>
                      </a:r>
                      <a:r>
                        <a:rPr lang="zh-TW" sz="16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歲以上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28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39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41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30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33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不詳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1,052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773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346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172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202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合計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11,096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10,454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8,141</a:t>
                      </a:r>
                      <a:endParaRPr lang="zh-TW" sz="16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8,214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8,499</a:t>
                      </a:r>
                      <a:endParaRPr lang="zh-TW" sz="16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七角星形 1"/>
          <p:cNvSpPr/>
          <p:nvPr/>
        </p:nvSpPr>
        <p:spPr>
          <a:xfrm>
            <a:off x="755576" y="1148273"/>
            <a:ext cx="7272808" cy="4705194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5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12-24</a:t>
            </a:r>
            <a:r>
              <a:rPr lang="zh-TW" altLang="en-US" sz="5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歲最高受害群</a:t>
            </a:r>
          </a:p>
        </p:txBody>
      </p:sp>
      <p:sp>
        <p:nvSpPr>
          <p:cNvPr id="5" name="矩形 4"/>
          <p:cNvSpPr/>
          <p:nvPr/>
        </p:nvSpPr>
        <p:spPr>
          <a:xfrm>
            <a:off x="230832" y="5829938"/>
            <a:ext cx="72790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1200" dirty="0">
                <a:ea typeface="標楷體" panose="03000509000000000000" pitchFamily="65" charset="-120"/>
              </a:rPr>
              <a:t>資料來源</a:t>
            </a:r>
            <a:r>
              <a:rPr lang="en-US" altLang="zh-TW" sz="1200" dirty="0">
                <a:ea typeface="標楷體" panose="03000509000000000000" pitchFamily="65" charset="-120"/>
              </a:rPr>
              <a:t>:</a:t>
            </a:r>
            <a:r>
              <a:rPr lang="zh-TW" altLang="zh-TW" sz="1200" dirty="0">
                <a:ea typeface="標楷體" panose="03000509000000000000" pitchFamily="65" charset="-120"/>
              </a:rPr>
              <a:t>衛生福利部</a:t>
            </a:r>
            <a:r>
              <a:rPr lang="en-US" altLang="zh-TW" sz="1200" dirty="0">
                <a:ea typeface="標楷體" panose="03000509000000000000" pitchFamily="65" charset="-120"/>
              </a:rPr>
              <a:t> </a:t>
            </a:r>
            <a:r>
              <a:rPr lang="en-US" altLang="zh-TW" sz="1200" u="sng" dirty="0">
                <a:hlinkClick r:id="rId2"/>
              </a:rPr>
              <a:t>https://www.mohw.gov.tw/dl-22350-52e594ab-786b-4cdc-bd31-9fd4c2b279ed.html </a:t>
            </a:r>
            <a:r>
              <a:rPr lang="en-US" altLang="zh-TW" sz="1200" dirty="0" smtClean="0">
                <a:ea typeface="標楷體" panose="03000509000000000000" pitchFamily="65" charset="-120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28186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標題 1"/>
          <p:cNvSpPr>
            <a:spLocks noGrp="1"/>
          </p:cNvSpPr>
          <p:nvPr>
            <p:ph type="title"/>
          </p:nvPr>
        </p:nvSpPr>
        <p:spPr>
          <a:xfrm>
            <a:off x="179512" y="-31138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性侵害受害人性別統計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2037391" y="980441"/>
          <a:ext cx="5234318" cy="4920182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913838"/>
                <a:gridCol w="1944216"/>
                <a:gridCol w="2376264"/>
              </a:tblGrid>
              <a:tr h="3185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別</a:t>
                      </a:r>
                      <a:endParaRPr lang="zh-TW" sz="14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性別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全國合計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03248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2014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男</a:t>
                      </a:r>
                      <a:endParaRPr lang="zh-TW" sz="14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1,539(13.9%)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598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女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9,132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6804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不詳</a:t>
                      </a:r>
                      <a:endParaRPr lang="zh-TW" sz="14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425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816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合計</a:t>
                      </a:r>
                      <a:endParaRPr lang="zh-TW" sz="14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11,096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27802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2015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男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1,559(15.0%)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964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女</a:t>
                      </a:r>
                      <a:endParaRPr lang="zh-TW" sz="14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8,514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052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不詳</a:t>
                      </a:r>
                      <a:endParaRPr lang="zh-TW" sz="14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381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87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合計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10,454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80319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2016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男</a:t>
                      </a:r>
                      <a:endParaRPr lang="zh-TW" sz="14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1,159(14.2%)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8441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女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6,734</a:t>
                      </a:r>
                      <a:endParaRPr lang="zh-TW" sz="14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964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不詳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248</a:t>
                      </a:r>
                      <a:endParaRPr lang="zh-TW" sz="14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2439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合計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8,141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96428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2017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男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1,353(16.5%)</a:t>
                      </a:r>
                      <a:endParaRPr lang="zh-TW" sz="14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964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女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6,645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964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不詳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216</a:t>
                      </a:r>
                      <a:endParaRPr lang="zh-TW" sz="14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964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合計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8,214</a:t>
                      </a:r>
                      <a:endParaRPr lang="zh-TW" sz="14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96428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2018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男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1,374(16.2%)</a:t>
                      </a:r>
                      <a:endParaRPr lang="zh-TW" sz="14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964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女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6,918</a:t>
                      </a:r>
                      <a:endParaRPr lang="zh-TW" sz="14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964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不詳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207</a:t>
                      </a:r>
                      <a:endParaRPr lang="zh-TW" sz="14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964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合計</a:t>
                      </a:r>
                      <a:endParaRPr lang="zh-TW" sz="14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8,499</a:t>
                      </a:r>
                      <a:endParaRPr lang="zh-TW" sz="14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七角星形 1"/>
          <p:cNvSpPr/>
          <p:nvPr/>
        </p:nvSpPr>
        <p:spPr>
          <a:xfrm>
            <a:off x="1342182" y="1248848"/>
            <a:ext cx="6624736" cy="4282443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5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男生受害逐年增加</a:t>
            </a:r>
          </a:p>
        </p:txBody>
      </p:sp>
      <p:sp>
        <p:nvSpPr>
          <p:cNvPr id="5" name="矩形 4"/>
          <p:cNvSpPr/>
          <p:nvPr/>
        </p:nvSpPr>
        <p:spPr>
          <a:xfrm>
            <a:off x="179512" y="5805264"/>
            <a:ext cx="75831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1200" dirty="0">
                <a:ea typeface="標楷體" panose="03000509000000000000" pitchFamily="65" charset="-120"/>
              </a:rPr>
              <a:t>資料來源</a:t>
            </a:r>
            <a:r>
              <a:rPr lang="en-US" altLang="zh-TW" sz="1200" dirty="0">
                <a:ea typeface="標楷體" panose="03000509000000000000" pitchFamily="65" charset="-120"/>
              </a:rPr>
              <a:t>:</a:t>
            </a:r>
            <a:r>
              <a:rPr lang="zh-TW" altLang="zh-TW" sz="1200" dirty="0">
                <a:ea typeface="標楷體" panose="03000509000000000000" pitchFamily="65" charset="-120"/>
              </a:rPr>
              <a:t>衛生福利部</a:t>
            </a:r>
            <a:r>
              <a:rPr lang="en-US" altLang="zh-TW" sz="1200" dirty="0">
                <a:ea typeface="標楷體" panose="03000509000000000000" pitchFamily="65" charset="-120"/>
              </a:rPr>
              <a:t> </a:t>
            </a:r>
            <a:r>
              <a:rPr lang="en-US" altLang="zh-TW" sz="1200" u="sng" dirty="0">
                <a:hlinkClick r:id="rId2"/>
              </a:rPr>
              <a:t>https://www.mohw.gov.tw/dl-22350-52e594ab-786b-4cdc-bd31-9fd4c2b279ed.html </a:t>
            </a:r>
            <a:r>
              <a:rPr lang="en-US" altLang="zh-TW" dirty="0">
                <a:ea typeface="標楷體" panose="03000509000000000000" pitchFamily="65" charset="-120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60649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性侵害加害人統計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115616" y="702094"/>
          <a:ext cx="6948129" cy="5227633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1126399"/>
                <a:gridCol w="1126399"/>
                <a:gridCol w="938785"/>
                <a:gridCol w="938785"/>
                <a:gridCol w="938785"/>
                <a:gridCol w="939488"/>
                <a:gridCol w="939488"/>
              </a:tblGrid>
              <a:tr h="209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兩造關係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2014</a:t>
                      </a:r>
                      <a:r>
                        <a:rPr lang="zh-TW" sz="12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年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2015</a:t>
                      </a:r>
                      <a:r>
                        <a:rPr lang="zh-TW" sz="12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年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2016</a:t>
                      </a:r>
                      <a:r>
                        <a:rPr lang="zh-TW" sz="12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年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2017</a:t>
                      </a:r>
                      <a:r>
                        <a:rPr lang="zh-TW" sz="12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年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2018</a:t>
                      </a:r>
                      <a:r>
                        <a:rPr lang="zh-TW" sz="12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年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</a:tr>
              <a:tr h="209105">
                <a:tc rowSpan="20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性侵害事件通報兩造關係統計</a:t>
                      </a:r>
                      <a:endParaRPr lang="zh-TW" sz="12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配偶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119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127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113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95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97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209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前配偶</a:t>
                      </a:r>
                      <a:endParaRPr lang="zh-TW" sz="12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56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53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54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33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35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209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鄰居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302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274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210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183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194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209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網友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854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789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912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978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1002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209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直系血親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886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693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663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739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753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41821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男</a:t>
                      </a:r>
                      <a:r>
                        <a:rPr lang="en-US" sz="1200" kern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200" kern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女</a:t>
                      </a:r>
                      <a:r>
                        <a:rPr lang="en-US" sz="1200" kern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sz="1200" kern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朋友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2841(20%)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2669(20%)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2139(20.2%)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1859(16.8%)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1888(16.5%)</a:t>
                      </a:r>
                      <a:endParaRPr lang="zh-TW" sz="1200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41821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前男</a:t>
                      </a:r>
                      <a:r>
                        <a:rPr lang="en-US" sz="1200" kern="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200" kern="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女</a:t>
                      </a:r>
                      <a:r>
                        <a:rPr lang="en-US" sz="1200" kern="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)</a:t>
                      </a:r>
                      <a:br>
                        <a:rPr lang="en-US" sz="1200" kern="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</a:br>
                      <a:r>
                        <a:rPr lang="zh-TW" sz="1200" kern="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朋友</a:t>
                      </a:r>
                      <a:endParaRPr lang="zh-TW" sz="12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917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899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897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858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852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41821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未婚</a:t>
                      </a:r>
                      <a:r>
                        <a:rPr lang="fr-FR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fr-FR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</a:b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夫</a:t>
                      </a:r>
                      <a:r>
                        <a:rPr lang="fr-FR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妻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19</a:t>
                      </a:r>
                      <a:endParaRPr lang="zh-TW" sz="12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11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3</a:t>
                      </a:r>
                      <a:endParaRPr lang="zh-TW" sz="12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41821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普通</a:t>
                      </a:r>
                      <a:r>
                        <a:rPr lang="en-US" sz="1200" kern="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/>
                      </a:r>
                      <a:br>
                        <a:rPr lang="en-US" sz="1200" kern="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</a:b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朋友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1222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1171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934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1022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949</a:t>
                      </a:r>
                      <a:endParaRPr lang="zh-TW" sz="12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209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旁系親屬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715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673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541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667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718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209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師生關係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271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247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161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199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215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209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家人的朋友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322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266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196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227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221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209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客戶關係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182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176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153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157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181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209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同學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1387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1351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755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800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916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209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同事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171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137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119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139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136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209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上司</a:t>
                      </a:r>
                      <a:r>
                        <a:rPr lang="en-US" sz="1200" kern="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下屬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211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208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168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190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233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209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不認識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731(5.1%)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581(4.3%)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463(4.4%)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494(4.5%)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494(4.3%)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209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其他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1686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1600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1248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1322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1444</a:t>
                      </a:r>
                      <a:endParaRPr lang="zh-TW" sz="12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209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不詳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1337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1481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873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1090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1127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 anchor="ctr"/>
                </a:tc>
              </a:tr>
              <a:tr h="2091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合計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14229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13415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10610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11060</a:t>
                      </a:r>
                      <a:endParaRPr lang="zh-TW" sz="1200" kern="10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11458</a:t>
                      </a:r>
                      <a:endParaRPr lang="zh-TW" sz="1200" kern="100" dirty="0">
                        <a:effectLst/>
                        <a:latin typeface="+mn-lt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67889" marR="67889" marT="0" marB="0"/>
                </a:tc>
              </a:tr>
            </a:tbl>
          </a:graphicData>
        </a:graphic>
      </p:graphicFrame>
      <p:sp>
        <p:nvSpPr>
          <p:cNvPr id="2" name="七角星形 1"/>
          <p:cNvSpPr/>
          <p:nvPr/>
        </p:nvSpPr>
        <p:spPr>
          <a:xfrm>
            <a:off x="936242" y="995400"/>
            <a:ext cx="7127503" cy="4618960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5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加害人大都為認識者</a:t>
            </a:r>
          </a:p>
        </p:txBody>
      </p:sp>
      <p:sp>
        <p:nvSpPr>
          <p:cNvPr id="5" name="矩形 4"/>
          <p:cNvSpPr/>
          <p:nvPr/>
        </p:nvSpPr>
        <p:spPr>
          <a:xfrm>
            <a:off x="251520" y="591706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1000" dirty="0" smtClean="0">
                <a:ea typeface="標楷體" panose="03000509000000000000" pitchFamily="65" charset="-120"/>
              </a:rPr>
              <a:t>【</a:t>
            </a:r>
            <a:r>
              <a:rPr lang="zh-TW" altLang="en-US" sz="1000" dirty="0" smtClean="0">
                <a:ea typeface="標楷體" panose="03000509000000000000" pitchFamily="65" charset="-120"/>
              </a:rPr>
              <a:t>資料來源</a:t>
            </a:r>
            <a:r>
              <a:rPr lang="en-US" altLang="zh-TW" sz="1000" dirty="0" smtClean="0">
                <a:ea typeface="標楷體" panose="03000509000000000000" pitchFamily="65" charset="-120"/>
              </a:rPr>
              <a:t>:</a:t>
            </a:r>
            <a:r>
              <a:rPr lang="zh-TW" altLang="zh-TW" sz="1000" dirty="0" smtClean="0">
                <a:ea typeface="標楷體" panose="03000509000000000000" pitchFamily="65" charset="-120"/>
              </a:rPr>
              <a:t>衛生福利部</a:t>
            </a:r>
            <a:r>
              <a:rPr lang="en-US" altLang="zh-TW" sz="1000" dirty="0" smtClean="0">
                <a:ea typeface="標楷體" panose="03000509000000000000" pitchFamily="65" charset="-120"/>
              </a:rPr>
              <a:t> </a:t>
            </a:r>
            <a:r>
              <a:rPr lang="en-US" altLang="zh-TW" sz="1000" u="sng" dirty="0" smtClean="0">
                <a:ea typeface="標楷體" panose="03000509000000000000" pitchFamily="65" charset="-120"/>
                <a:hlinkClick r:id="rId3"/>
              </a:rPr>
              <a:t>https://dep.mohw.gov.tw/DOS/lp-2982-113.html</a:t>
            </a:r>
            <a:r>
              <a:rPr lang="en-US" altLang="zh-TW" sz="1000" dirty="0" smtClean="0"/>
              <a:t>】</a:t>
            </a:r>
            <a:endParaRPr lang="zh-TW" altLang="en-US" sz="1000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481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為什麼要提性侵害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/>
          <a:lstStyle/>
          <a:p>
            <a:pPr eaLnBrk="1" hangingPunct="1">
              <a:lnSpc>
                <a:spcPts val="3300"/>
              </a:lnSpc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2600" dirty="0" smtClean="0"/>
              <a:t>每</a:t>
            </a:r>
            <a:r>
              <a:rPr lang="en-US" altLang="zh-TW" sz="2600" dirty="0" smtClean="0"/>
              <a:t>30</a:t>
            </a:r>
            <a:r>
              <a:rPr lang="zh-TW" altLang="en-US" sz="2600" dirty="0" smtClean="0"/>
              <a:t>分鐘就有一個案件發生</a:t>
            </a:r>
            <a:endParaRPr lang="en-US" altLang="zh-TW" sz="2600" dirty="0" smtClean="0"/>
          </a:p>
          <a:p>
            <a:pPr eaLnBrk="1" hangingPunct="1">
              <a:lnSpc>
                <a:spcPts val="3300"/>
              </a:lnSpc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2600" dirty="0" smtClean="0"/>
              <a:t>性侵受害最多族群年齡為</a:t>
            </a:r>
            <a:r>
              <a:rPr lang="en-US" altLang="zh-TW" sz="2600" dirty="0" smtClean="0"/>
              <a:t>12</a:t>
            </a:r>
            <a:r>
              <a:rPr lang="zh-TW" altLang="en-US" sz="2600" dirty="0" smtClean="0"/>
              <a:t>歲</a:t>
            </a:r>
            <a:r>
              <a:rPr lang="en-US" altLang="zh-TW" sz="2600" dirty="0" smtClean="0"/>
              <a:t>-24</a:t>
            </a:r>
            <a:r>
              <a:rPr lang="zh-TW" altLang="en-US" sz="2600" dirty="0" smtClean="0"/>
              <a:t>歲，占</a:t>
            </a:r>
            <a:r>
              <a:rPr lang="en-US" altLang="zh-TW" sz="2600" dirty="0" smtClean="0"/>
              <a:t>57.74%</a:t>
            </a:r>
          </a:p>
          <a:p>
            <a:pPr eaLnBrk="1" hangingPunct="1">
              <a:lnSpc>
                <a:spcPts val="3300"/>
              </a:lnSpc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2600" dirty="0" smtClean="0"/>
              <a:t>性侵受害者女性為多數，然而男性受害人逐漸增加中</a:t>
            </a:r>
            <a:endParaRPr lang="en-US" altLang="zh-TW" sz="2600" dirty="0" smtClean="0"/>
          </a:p>
          <a:p>
            <a:pPr eaLnBrk="1" hangingPunct="1">
              <a:lnSpc>
                <a:spcPts val="3300"/>
              </a:lnSpc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2600" dirty="0" smtClean="0"/>
              <a:t>性侵害加害人七成以上都是認識者，以男</a:t>
            </a:r>
            <a:r>
              <a:rPr lang="en-US" altLang="zh-TW" sz="2600" dirty="0" smtClean="0"/>
              <a:t>/</a:t>
            </a:r>
            <a:r>
              <a:rPr lang="zh-TW" altLang="en-US" sz="2600" dirty="0" smtClean="0"/>
              <a:t>女朋友和同學比例最高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53831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性侵害如何發生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888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20688"/>
            <a:ext cx="7292975" cy="53498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性侵害發生的四個條件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640" y="1772816"/>
            <a:ext cx="7560840" cy="3384376"/>
          </a:xfrm>
        </p:spPr>
        <p:txBody>
          <a:bodyPr>
            <a:normAutofit/>
          </a:bodyPr>
          <a:lstStyle/>
          <a:p>
            <a:pPr eaLnBrk="1" hangingPunct="1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800" dirty="0" smtClean="0">
                <a:latin typeface="標楷體" pitchFamily="65" charset="-120"/>
              </a:rPr>
              <a:t>潛在加害者具有性侵害動機</a:t>
            </a:r>
            <a:endParaRPr lang="en-US" altLang="zh-TW" sz="2800" dirty="0" smtClean="0">
              <a:latin typeface="標楷體" pitchFamily="65" charset="-120"/>
            </a:endParaRPr>
          </a:p>
          <a:p>
            <a:pPr eaLnBrk="1" hangingPunct="1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800" dirty="0" smtClean="0">
                <a:latin typeface="標楷體" pitchFamily="65" charset="-120"/>
              </a:rPr>
              <a:t>潛在加害者自我控制力瓦解</a:t>
            </a:r>
            <a:endParaRPr lang="en-US" altLang="zh-TW" sz="2800" dirty="0" smtClean="0">
              <a:latin typeface="標楷體" pitchFamily="65" charset="-120"/>
            </a:endParaRPr>
          </a:p>
          <a:p>
            <a:pPr eaLnBrk="1" hangingPunct="1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800" dirty="0" smtClean="0">
                <a:latin typeface="標楷體" pitchFamily="65" charset="-120"/>
              </a:rPr>
              <a:t>外在環境保護因子瓦解</a:t>
            </a:r>
            <a:endParaRPr lang="en-US" altLang="zh-TW" sz="2800" dirty="0" smtClean="0">
              <a:latin typeface="標楷體" pitchFamily="65" charset="-120"/>
            </a:endParaRPr>
          </a:p>
          <a:p>
            <a:pPr eaLnBrk="1" hangingPunct="1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800" dirty="0" smtClean="0">
                <a:latin typeface="標楷體" pitchFamily="65" charset="-120"/>
              </a:rPr>
              <a:t>受害者自我保護力瓦解</a:t>
            </a:r>
          </a:p>
        </p:txBody>
      </p:sp>
    </p:spTree>
    <p:extLst>
      <p:ext uri="{BB962C8B-B14F-4D97-AF65-F5344CB8AC3E}">
        <p14:creationId xmlns:p14="http://schemas.microsoft.com/office/powerpoint/2010/main" val="28464641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重新</a:t>
            </a:r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理解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</a:t>
            </a:r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侵害</a:t>
            </a:r>
          </a:p>
        </p:txBody>
      </p:sp>
      <p:sp>
        <p:nvSpPr>
          <p:cNvPr id="2" name="AutoShape 6" descr="「know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" name="AutoShape 8" descr="「know」的圖片搜尋結果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24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395536" y="860640"/>
            <a:ext cx="8136904" cy="4608512"/>
          </a:xfrm>
        </p:spPr>
        <p:txBody>
          <a:bodyPr/>
          <a:lstStyle/>
          <a:p>
            <a:pPr eaLnBrk="1" hangingPunct="1">
              <a:lnSpc>
                <a:spcPts val="3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TW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無論外貌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裝扮和性別氣質如何，每個人的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身體自主</a:t>
            </a:r>
            <a:r>
              <a:rPr lang="zh-TW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權都應該受到尊重，沒有誰的人身安全有理由被侵犯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lnSpc>
                <a:spcPts val="3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事情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發生，不會有預告片</a:t>
            </a:r>
            <a:r>
              <a:rPr lang="zh-TW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發生的當下，遭遇者通常是</a:t>
            </a:r>
            <a:r>
              <a:rPr lang="zh-TW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措手不及反應</a:t>
            </a:r>
            <a:r>
              <a:rPr lang="zh-TW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lnSpc>
                <a:spcPts val="3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TW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熟識</a:t>
            </a:r>
            <a:r>
              <a:rPr lang="zh-TW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的狀況，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更容易遭遇者</a:t>
            </a:r>
            <a:r>
              <a:rPr lang="zh-TW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的反應是「愣住了」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。原因之一是原本的</a:t>
            </a:r>
            <a:r>
              <a:rPr lang="zh-TW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信任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關係被撼動；原因之二是</a:t>
            </a:r>
            <a:r>
              <a:rPr lang="zh-TW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加害人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所給予的扭曲信念</a:t>
            </a:r>
            <a:r>
              <a:rPr lang="zh-TW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致使</a:t>
            </a:r>
            <a:r>
              <a:rPr lang="zh-TW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被害人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不敢相信自身的感受；原因之三，當</a:t>
            </a:r>
            <a:r>
              <a:rPr lang="zh-TW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雙方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有</a:t>
            </a:r>
            <a:r>
              <a:rPr lang="zh-TW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權力不對等狀況，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弱</a:t>
            </a:r>
            <a:r>
              <a:rPr lang="zh-TW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的一方即使感覺受到侵犯，也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害怕</a:t>
            </a:r>
            <a:r>
              <a:rPr lang="zh-TW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拒絕或反抗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後果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indent="0" eaLnBrk="1" hangingPunct="1">
              <a:buNone/>
            </a:pPr>
            <a:endParaRPr lang="zh-TW" altLang="zh-TW" sz="2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14350" indent="-514350" eaLnBrk="1" hangingPunct="1">
              <a:buFont typeface="Wingdings 2" pitchFamily="18" charset="2"/>
              <a:buChar char=""/>
            </a:pPr>
            <a:endParaRPr lang="en-US" altLang="zh-TW" i="1" dirty="0" smtClean="0">
              <a:ea typeface="新細明體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187624" y="4724752"/>
            <a:ext cx="6552728" cy="1015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zh-TW" altLang="en-US" sz="24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所以千萬不要責備被害者、為何不說？為何不求助？為何要與對方說說笑笑甚至</a:t>
            </a:r>
            <a:r>
              <a:rPr lang="zh-TW" altLang="en-US" sz="24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TW" altLang="en-US" sz="24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交往</a:t>
            </a:r>
            <a:r>
              <a:rPr lang="en-US" altLang="zh-TW" sz="24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 </a:t>
            </a:r>
            <a:endParaRPr lang="zh-TW" altLang="en-US" sz="24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034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412776"/>
            <a:ext cx="8280920" cy="1600201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 smtClean="0">
                <a:solidFill>
                  <a:srgbClr val="CC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如何避免自己成為加害者或被害者？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728" y="3501008"/>
            <a:ext cx="5400600" cy="1871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zh-TW" altLang="en-US" sz="4400" dirty="0" smtClean="0">
                <a:solidFill>
                  <a:srgbClr val="CF399D"/>
                </a:solidFill>
                <a:ea typeface="標楷體" pitchFamily="65" charset="-120"/>
              </a:rPr>
              <a:t> </a:t>
            </a:r>
            <a:r>
              <a:rPr lang="zh-TW" altLang="en-US" sz="4500" b="1" dirty="0" smtClean="0">
                <a:solidFill>
                  <a:srgbClr val="CF399D"/>
                </a:solidFill>
                <a:ea typeface="標楷體" pitchFamily="65" charset="-120"/>
              </a:rPr>
              <a:t>保護自我界限</a:t>
            </a:r>
            <a:endParaRPr lang="en-US" altLang="zh-TW" sz="4500" b="1" dirty="0" smtClean="0">
              <a:solidFill>
                <a:srgbClr val="CF399D"/>
              </a:solidFill>
              <a:ea typeface="標楷體" pitchFamily="65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4500" b="1" dirty="0" smtClean="0">
                <a:solidFill>
                  <a:srgbClr val="CF399D"/>
                </a:solidFill>
                <a:ea typeface="標楷體" pitchFamily="65" charset="-120"/>
              </a:rPr>
              <a:t> 尊重他人界限</a:t>
            </a:r>
          </a:p>
        </p:txBody>
      </p:sp>
    </p:spTree>
    <p:extLst>
      <p:ext uri="{BB962C8B-B14F-4D97-AF65-F5344CB8AC3E}">
        <p14:creationId xmlns:p14="http://schemas.microsoft.com/office/powerpoint/2010/main" val="169280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資源達人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2003" y="1340768"/>
            <a:ext cx="8229600" cy="192795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dirty="0" smtClean="0"/>
              <a:t>全國</a:t>
            </a:r>
            <a:r>
              <a:rPr lang="zh-TW" altLang="en-US" dirty="0"/>
              <a:t>保護專線</a:t>
            </a:r>
            <a:r>
              <a:rPr lang="en-US" altLang="zh-TW" dirty="0" smtClean="0"/>
              <a:t>113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dirty="0" smtClean="0"/>
              <a:t>各</a:t>
            </a:r>
            <a:r>
              <a:rPr lang="zh-TW" altLang="en-US" dirty="0"/>
              <a:t>地縣市家庭暨暴力性侵害防治</a:t>
            </a:r>
            <a:r>
              <a:rPr lang="zh-TW" altLang="en-US" dirty="0" smtClean="0"/>
              <a:t>中心</a:t>
            </a:r>
            <a:endParaRPr lang="en-US" altLang="zh-TW" dirty="0" smtClean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dirty="0" smtClean="0"/>
              <a:t>勵</a:t>
            </a:r>
            <a:r>
              <a:rPr lang="zh-TW" altLang="en-US" dirty="0"/>
              <a:t>馨社會福利事業</a:t>
            </a:r>
            <a:r>
              <a:rPr lang="zh-TW" altLang="en-US" dirty="0" smtClean="0"/>
              <a:t>基金會</a:t>
            </a:r>
            <a:endParaRPr lang="en-US" altLang="zh-TW" dirty="0" smtClean="0"/>
          </a:p>
          <a:p>
            <a:pPr marL="0" indent="0">
              <a:spcBef>
                <a:spcPts val="1200"/>
              </a:spcBef>
              <a:buNone/>
              <a:defRPr/>
            </a:pP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701344" y="3356992"/>
            <a:ext cx="748883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CC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還有一點重要的提醒</a:t>
            </a:r>
            <a:endParaRPr lang="en-US" altLang="zh-TW" sz="2800" dirty="0" smtClean="0">
              <a:solidFill>
                <a:srgbClr val="CC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3"/>
            <a:r>
              <a:rPr lang="zh-TW" altLang="zh-TW" sz="2800" dirty="0">
                <a:solidFill>
                  <a:srgbClr val="CC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當處處碰壁時千萬不要灰心，永保一個信念─你是獨一無二有價值的人</a:t>
            </a:r>
            <a:r>
              <a:rPr lang="zh-TW" altLang="zh-TW" sz="2800" dirty="0" smtClean="0">
                <a:solidFill>
                  <a:srgbClr val="CC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  <a:endParaRPr lang="en-US" altLang="zh-TW" sz="2800" dirty="0" smtClean="0">
              <a:solidFill>
                <a:srgbClr val="CC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491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850" y="2492375"/>
            <a:ext cx="8229600" cy="9175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TW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Lesson I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：跳</a:t>
            </a:r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脫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性別框框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209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校園性霸凌</a:t>
            </a:r>
            <a:endParaRPr lang="zh-TW" altLang="en-US" sz="5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31640"/>
            <a:ext cx="8363272" cy="4525963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zh-TW" sz="2400" dirty="0"/>
              <a:t>《</a:t>
            </a:r>
            <a:r>
              <a:rPr lang="zh-TW" altLang="en-US" sz="2400" dirty="0"/>
              <a:t>性別平等教育法</a:t>
            </a:r>
            <a:r>
              <a:rPr lang="en-US" altLang="zh-TW" sz="2400" dirty="0"/>
              <a:t>》</a:t>
            </a:r>
            <a:r>
              <a:rPr lang="zh-TW" altLang="en-US" sz="2400" dirty="0"/>
              <a:t>第</a:t>
            </a:r>
            <a:r>
              <a:rPr lang="en-US" altLang="zh-TW" sz="2400" dirty="0"/>
              <a:t>2 </a:t>
            </a:r>
            <a:r>
              <a:rPr lang="zh-TW" altLang="en-US" sz="2400" dirty="0"/>
              <a:t>條第</a:t>
            </a:r>
            <a:r>
              <a:rPr lang="en-US" altLang="zh-TW" sz="2400" dirty="0" smtClean="0"/>
              <a:t>5</a:t>
            </a:r>
            <a:r>
              <a:rPr lang="zh-TW" altLang="en-US" sz="2400" dirty="0" smtClean="0"/>
              <a:t>款</a:t>
            </a:r>
            <a:r>
              <a:rPr lang="zh-TW" altLang="en-US" sz="2400" dirty="0"/>
              <a:t>、</a:t>
            </a:r>
            <a:r>
              <a:rPr lang="en-US" altLang="zh-TW" sz="2400" dirty="0"/>
              <a:t>《</a:t>
            </a:r>
            <a:r>
              <a:rPr lang="zh-TW" altLang="en-US" sz="2400" dirty="0"/>
              <a:t>校園霸凌防制準則</a:t>
            </a:r>
            <a:r>
              <a:rPr lang="en-US" altLang="zh-TW" sz="2400" dirty="0"/>
              <a:t>》</a:t>
            </a:r>
            <a:r>
              <a:rPr lang="zh-TW" altLang="en-US" sz="2400" dirty="0"/>
              <a:t>第</a:t>
            </a:r>
            <a:r>
              <a:rPr lang="en-US" altLang="zh-TW" sz="2400" dirty="0"/>
              <a:t>3 </a:t>
            </a:r>
            <a:r>
              <a:rPr lang="zh-TW" altLang="en-US" sz="2400" dirty="0" smtClean="0"/>
              <a:t>條</a:t>
            </a:r>
            <a:endParaRPr lang="en-US" altLang="zh-TW" sz="2400" dirty="0" smtClean="0"/>
          </a:p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「</a:t>
            </a:r>
            <a:r>
              <a:rPr lang="zh-TW" altLang="en-US" sz="2400" dirty="0"/>
              <a:t>霸凌」指個人或集體</a:t>
            </a:r>
            <a:r>
              <a:rPr lang="zh-TW" altLang="en-US" sz="2400" dirty="0">
                <a:solidFill>
                  <a:srgbClr val="CC3399"/>
                </a:solidFill>
              </a:rPr>
              <a:t>持續</a:t>
            </a:r>
            <a:r>
              <a:rPr lang="zh-TW" altLang="en-US" sz="2400" dirty="0"/>
              <a:t>以言語、</a:t>
            </a:r>
            <a:r>
              <a:rPr lang="zh-TW" altLang="en-US" sz="2400" dirty="0" smtClean="0"/>
              <a:t>文字、圖畫、符號、肢體動作或其他方式，直接或</a:t>
            </a:r>
            <a:r>
              <a:rPr lang="zh-TW" altLang="en-US" sz="2400" dirty="0"/>
              <a:t>間接對他人為貶抑、排擠、欺負、</a:t>
            </a:r>
            <a:r>
              <a:rPr lang="zh-TW" altLang="en-US" sz="2400" dirty="0" smtClean="0"/>
              <a:t>騷擾或</a:t>
            </a:r>
            <a:r>
              <a:rPr lang="zh-TW" altLang="en-US" sz="2400" dirty="0"/>
              <a:t>戲弄等行為，使他人處於具有敵意或</a:t>
            </a:r>
            <a:r>
              <a:rPr lang="zh-TW" altLang="en-US" sz="2400" dirty="0" smtClean="0"/>
              <a:t>不友善</a:t>
            </a:r>
            <a:r>
              <a:rPr lang="zh-TW" altLang="en-US" sz="2400" dirty="0"/>
              <a:t>之校園學習環境，或難以抗拒，</a:t>
            </a:r>
            <a:r>
              <a:rPr lang="zh-TW" altLang="en-US" sz="2400" dirty="0" smtClean="0"/>
              <a:t>產生精神</a:t>
            </a:r>
            <a:r>
              <a:rPr lang="zh-TW" altLang="en-US" sz="2400" dirty="0"/>
              <a:t>上、生理上或財產上之損害，或</a:t>
            </a:r>
            <a:r>
              <a:rPr lang="zh-TW" altLang="en-US" sz="2400" dirty="0" smtClean="0"/>
              <a:t>影響正常</a:t>
            </a:r>
            <a:r>
              <a:rPr lang="zh-TW" altLang="en-US" sz="2400" dirty="0"/>
              <a:t>學習活動之進行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「性</a:t>
            </a:r>
            <a:r>
              <a:rPr lang="zh-TW" altLang="en-US" sz="2400" dirty="0"/>
              <a:t>霸凌」指透過語言、肢體或其他暴力</a:t>
            </a:r>
            <a:r>
              <a:rPr lang="zh-TW" altLang="en-US" sz="2400" dirty="0" smtClean="0"/>
              <a:t>，對於</a:t>
            </a:r>
            <a:r>
              <a:rPr lang="zh-TW" altLang="en-US" sz="2400" dirty="0"/>
              <a:t>他人之性別特徵、性別特質、性</a:t>
            </a:r>
            <a:r>
              <a:rPr lang="zh-TW" altLang="en-US" sz="2400" dirty="0" smtClean="0"/>
              <a:t>傾向或</a:t>
            </a:r>
            <a:r>
              <a:rPr lang="zh-TW" altLang="en-US" sz="2400" dirty="0"/>
              <a:t>性別認同，進行貶抑、攻擊或威脅之</a:t>
            </a:r>
            <a:r>
              <a:rPr lang="zh-TW" altLang="en-US" sz="2400" dirty="0" smtClean="0"/>
              <a:t>行為</a:t>
            </a:r>
            <a:r>
              <a:rPr lang="zh-TW" altLang="en-US" sz="2400" dirty="0"/>
              <a:t>且非屬性騷擾者。</a:t>
            </a:r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3995936" y="5857603"/>
            <a:ext cx="496855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000" dirty="0"/>
              <a:t>參考資料：校園性騷擾、性侵害及性霸凌防治手冊</a:t>
            </a:r>
            <a:r>
              <a:rPr lang="en-US" altLang="zh-TW" sz="1000" dirty="0"/>
              <a:t>--</a:t>
            </a:r>
            <a:r>
              <a:rPr lang="zh-TW" altLang="en-US" sz="1000" dirty="0"/>
              <a:t>學生體育活動參與中學篇（體育署）</a:t>
            </a:r>
          </a:p>
        </p:txBody>
      </p:sp>
    </p:spTree>
    <p:extLst>
      <p:ext uri="{BB962C8B-B14F-4D97-AF65-F5344CB8AC3E}">
        <p14:creationId xmlns:p14="http://schemas.microsoft.com/office/powerpoint/2010/main" val="305006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1452" y="11663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校園性霸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凌的要件</a:t>
            </a:r>
            <a:endParaRPr lang="zh-TW" altLang="en-US" sz="55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00450" y="1124744"/>
            <a:ext cx="8451603" cy="4525963"/>
          </a:xfrm>
        </p:spPr>
        <p:txBody>
          <a:bodyPr>
            <a:noAutofit/>
          </a:bodyPr>
          <a:lstStyle/>
          <a:p>
            <a:pPr>
              <a:lnSpc>
                <a:spcPts val="28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TW" altLang="en-US" sz="2200" dirty="0"/>
              <a:t>構成「霸凌」之要件為在當事人間「</a:t>
            </a:r>
            <a:r>
              <a:rPr lang="zh-TW" altLang="en-US" sz="2200" dirty="0" smtClean="0"/>
              <a:t>權力差距</a:t>
            </a:r>
            <a:r>
              <a:rPr lang="zh-TW" altLang="en-US" sz="2200" dirty="0"/>
              <a:t>很大」之情況下，一方「惡意欺負</a:t>
            </a:r>
            <a:r>
              <a:rPr lang="zh-TW" altLang="en-US" sz="2200" dirty="0" smtClean="0"/>
              <a:t>」他方</a:t>
            </a:r>
            <a:r>
              <a:rPr lang="zh-TW" altLang="en-US" sz="2200" dirty="0"/>
              <a:t>，已達到他方「難以反抗」之程度</a:t>
            </a:r>
            <a:r>
              <a:rPr lang="zh-TW" altLang="en-US" sz="2200" dirty="0" smtClean="0"/>
              <a:t>。校園</a:t>
            </a:r>
            <a:r>
              <a:rPr lang="zh-TW" altLang="en-US" sz="2200" dirty="0"/>
              <a:t>暴力中的「霸凌」</a:t>
            </a:r>
            <a:r>
              <a:rPr lang="en-US" altLang="zh-TW" sz="2200" dirty="0"/>
              <a:t>(bully)</a:t>
            </a:r>
            <a:r>
              <a:rPr lang="zh-TW" altLang="en-US" sz="2200" dirty="0"/>
              <a:t>，是指校園</a:t>
            </a:r>
            <a:r>
              <a:rPr lang="zh-TW" altLang="en-US" sz="2200" dirty="0" smtClean="0"/>
              <a:t>中具有優勢的學生，基於造成他人受傷的惡意</a:t>
            </a:r>
            <a:r>
              <a:rPr lang="zh-TW" altLang="en-US" sz="2200" dirty="0"/>
              <a:t>，</a:t>
            </a:r>
            <a:r>
              <a:rPr lang="zh-TW" altLang="en-US" sz="2200" dirty="0">
                <a:solidFill>
                  <a:srgbClr val="CC3399"/>
                </a:solidFill>
              </a:rPr>
              <a:t>集體性或持續性地</a:t>
            </a:r>
            <a:r>
              <a:rPr lang="zh-TW" altLang="en-US" sz="2200" dirty="0"/>
              <a:t>對處於弱勢的</a:t>
            </a:r>
            <a:r>
              <a:rPr lang="zh-TW" altLang="en-US" sz="2200" dirty="0" smtClean="0"/>
              <a:t>學生，施以身體或精神暴力，強度已達到「霸」</a:t>
            </a:r>
            <a:r>
              <a:rPr lang="en-US" altLang="zh-TW" sz="2200" dirty="0" smtClean="0"/>
              <a:t>--</a:t>
            </a:r>
            <a:r>
              <a:rPr lang="zh-TW" altLang="en-US" sz="2200" dirty="0" smtClean="0"/>
              <a:t>即</a:t>
            </a:r>
            <a:r>
              <a:rPr lang="zh-TW" altLang="en-US" sz="2200" dirty="0"/>
              <a:t>「被霸之人難以反抗」</a:t>
            </a:r>
            <a:r>
              <a:rPr lang="en-US" altLang="zh-TW" sz="2200" dirty="0"/>
              <a:t>-- </a:t>
            </a:r>
            <a:r>
              <a:rPr lang="zh-TW" altLang="en-US" sz="2200" dirty="0"/>
              <a:t>的</a:t>
            </a:r>
            <a:r>
              <a:rPr lang="zh-TW" altLang="en-US" sz="2200" dirty="0" smtClean="0"/>
              <a:t>程度</a:t>
            </a:r>
            <a:endParaRPr lang="en-US" altLang="zh-TW" sz="2200" dirty="0" smtClean="0"/>
          </a:p>
          <a:p>
            <a:pPr>
              <a:lnSpc>
                <a:spcPts val="28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TW" altLang="en-US" sz="1800" dirty="0" smtClean="0">
                <a:latin typeface="+mn-ea"/>
                <a:ea typeface="+mn-ea"/>
              </a:rPr>
              <a:t>被害人</a:t>
            </a:r>
            <a:r>
              <a:rPr lang="zh-TW" altLang="en-US" sz="1800" dirty="0">
                <a:latin typeface="+mn-ea"/>
                <a:ea typeface="+mn-ea"/>
              </a:rPr>
              <a:t>在面對霸凌行為時，沒有能力保護</a:t>
            </a:r>
            <a:r>
              <a:rPr lang="zh-TW" altLang="en-US" sz="1800" dirty="0" smtClean="0">
                <a:latin typeface="+mn-ea"/>
                <a:ea typeface="+mn-ea"/>
              </a:rPr>
              <a:t>自己</a:t>
            </a:r>
            <a:r>
              <a:rPr lang="zh-TW" altLang="en-US" sz="1800" dirty="0">
                <a:latin typeface="+mn-ea"/>
                <a:ea typeface="+mn-ea"/>
              </a:rPr>
              <a:t>，反抗無用或不敢反抗。因此，「霸凌</a:t>
            </a:r>
            <a:r>
              <a:rPr lang="zh-TW" altLang="en-US" sz="1800" dirty="0" smtClean="0">
                <a:latin typeface="+mn-ea"/>
                <a:ea typeface="+mn-ea"/>
              </a:rPr>
              <a:t>」一定</a:t>
            </a:r>
            <a:r>
              <a:rPr lang="zh-TW" altLang="en-US" sz="1800" dirty="0">
                <a:latin typeface="+mn-ea"/>
                <a:ea typeface="+mn-ea"/>
              </a:rPr>
              <a:t>有「當事人間權力差距明顯」之特徵</a:t>
            </a:r>
            <a:r>
              <a:rPr lang="zh-TW" altLang="en-US" sz="1800" dirty="0" smtClean="0">
                <a:latin typeface="+mn-ea"/>
                <a:ea typeface="+mn-ea"/>
              </a:rPr>
              <a:t>，例如</a:t>
            </a:r>
            <a:r>
              <a:rPr lang="zh-TW" altLang="en-US" sz="1800" dirty="0">
                <a:latin typeface="+mn-ea"/>
                <a:ea typeface="+mn-ea"/>
              </a:rPr>
              <a:t>：多欺少、大欺</a:t>
            </a:r>
            <a:r>
              <a:rPr lang="zh-TW" altLang="en-US" sz="1800" dirty="0" smtClean="0">
                <a:latin typeface="+mn-ea"/>
                <a:ea typeface="+mn-ea"/>
              </a:rPr>
              <a:t>小</a:t>
            </a:r>
            <a:endParaRPr lang="en-US" altLang="zh-TW" sz="1800" dirty="0" smtClean="0">
              <a:latin typeface="+mn-ea"/>
              <a:ea typeface="+mn-ea"/>
            </a:endParaRPr>
          </a:p>
          <a:p>
            <a:pPr>
              <a:lnSpc>
                <a:spcPts val="28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TW" altLang="en-US" sz="1800" dirty="0" smtClean="0">
                <a:latin typeface="+mn-ea"/>
                <a:ea typeface="+mn-ea"/>
              </a:rPr>
              <a:t>學生</a:t>
            </a:r>
            <a:r>
              <a:rPr lang="zh-TW" altLang="en-US" sz="1800" dirty="0">
                <a:latin typeface="+mn-ea"/>
                <a:ea typeface="+mn-ea"/>
              </a:rPr>
              <a:t>間「偶爾</a:t>
            </a:r>
            <a:r>
              <a:rPr lang="zh-TW" altLang="en-US" sz="1800" dirty="0" smtClean="0">
                <a:latin typeface="+mn-ea"/>
                <a:ea typeface="+mn-ea"/>
              </a:rPr>
              <a:t>發生</a:t>
            </a:r>
            <a:r>
              <a:rPr lang="zh-TW" altLang="en-US" sz="1800" dirty="0">
                <a:latin typeface="+mn-ea"/>
                <a:ea typeface="+mn-ea"/>
              </a:rPr>
              <a:t>的打鬧、吵架」，當事人間「無明顯</a:t>
            </a:r>
            <a:r>
              <a:rPr lang="zh-TW" altLang="en-US" sz="1800" dirty="0" smtClean="0">
                <a:latin typeface="+mn-ea"/>
                <a:ea typeface="+mn-ea"/>
              </a:rPr>
              <a:t>權力</a:t>
            </a:r>
            <a:r>
              <a:rPr lang="zh-TW" altLang="en-US" sz="1800" dirty="0">
                <a:latin typeface="+mn-ea"/>
                <a:ea typeface="+mn-ea"/>
              </a:rPr>
              <a:t>差距」</a:t>
            </a:r>
            <a:r>
              <a:rPr lang="en-US" altLang="zh-TW" sz="1800" dirty="0">
                <a:latin typeface="+mn-ea"/>
                <a:ea typeface="+mn-ea"/>
              </a:rPr>
              <a:t>( </a:t>
            </a:r>
            <a:r>
              <a:rPr lang="zh-TW" altLang="en-US" sz="1800" dirty="0">
                <a:latin typeface="+mn-ea"/>
                <a:ea typeface="+mn-ea"/>
              </a:rPr>
              <a:t>例如：體型、力量、年齡、資源</a:t>
            </a:r>
            <a:r>
              <a:rPr lang="zh-TW" altLang="en-US" sz="1800" dirty="0" smtClean="0">
                <a:latin typeface="+mn-ea"/>
                <a:ea typeface="+mn-ea"/>
              </a:rPr>
              <a:t>、人數</a:t>
            </a:r>
            <a:r>
              <a:rPr lang="zh-TW" altLang="en-US" sz="1800" dirty="0">
                <a:latin typeface="+mn-ea"/>
                <a:ea typeface="+mn-ea"/>
              </a:rPr>
              <a:t>差不多</a:t>
            </a:r>
            <a:r>
              <a:rPr lang="en-US" altLang="zh-TW" sz="1800" dirty="0">
                <a:latin typeface="+mn-ea"/>
                <a:ea typeface="+mn-ea"/>
              </a:rPr>
              <a:t>)</a:t>
            </a:r>
            <a:r>
              <a:rPr lang="zh-TW" altLang="en-US" sz="1800" dirty="0">
                <a:latin typeface="+mn-ea"/>
                <a:ea typeface="+mn-ea"/>
              </a:rPr>
              <a:t>，並不是霸凌</a:t>
            </a:r>
            <a:r>
              <a:rPr lang="zh-TW" altLang="en-US" sz="1800" dirty="0" smtClean="0">
                <a:latin typeface="+mn-ea"/>
                <a:ea typeface="+mn-ea"/>
              </a:rPr>
              <a:t>。</a:t>
            </a:r>
            <a:endParaRPr lang="en-US" altLang="zh-TW" sz="1800" dirty="0" smtClean="0">
              <a:latin typeface="+mn-ea"/>
              <a:ea typeface="+mn-ea"/>
            </a:endParaRPr>
          </a:p>
          <a:p>
            <a:pPr>
              <a:lnSpc>
                <a:spcPts val="28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TW" altLang="en-US" sz="1800" dirty="0" smtClean="0">
                <a:latin typeface="+mn-ea"/>
                <a:ea typeface="+mn-ea"/>
              </a:rPr>
              <a:t>若</a:t>
            </a:r>
            <a:r>
              <a:rPr lang="zh-TW" altLang="en-US" sz="1800" dirty="0">
                <a:latin typeface="+mn-ea"/>
                <a:ea typeface="+mn-ea"/>
              </a:rPr>
              <a:t>「惡意欺負</a:t>
            </a:r>
            <a:r>
              <a:rPr lang="zh-TW" altLang="en-US" sz="1800" dirty="0" smtClean="0">
                <a:latin typeface="+mn-ea"/>
                <a:ea typeface="+mn-ea"/>
              </a:rPr>
              <a:t>」之</a:t>
            </a:r>
            <a:r>
              <a:rPr lang="zh-TW" altLang="en-US" sz="1800" dirty="0">
                <a:latin typeface="+mn-ea"/>
                <a:ea typeface="+mn-ea"/>
              </a:rPr>
              <a:t>強度達到被害人難以反抗的程度，</a:t>
            </a:r>
            <a:r>
              <a:rPr lang="zh-TW" altLang="en-US" sz="1800" dirty="0" smtClean="0">
                <a:latin typeface="+mn-ea"/>
                <a:ea typeface="+mn-ea"/>
              </a:rPr>
              <a:t>即使被害人</a:t>
            </a:r>
            <a:r>
              <a:rPr lang="zh-TW" altLang="en-US" sz="1800" dirty="0">
                <a:latin typeface="+mn-ea"/>
                <a:ea typeface="+mn-ea"/>
              </a:rPr>
              <a:t>只受一次傷害，仍可能構成性霸凌</a:t>
            </a:r>
            <a:r>
              <a:rPr lang="zh-TW" altLang="en-US" sz="2000" dirty="0">
                <a:latin typeface="+mn-ea"/>
                <a:ea typeface="+mn-ea"/>
              </a:rPr>
              <a:t>。</a:t>
            </a:r>
          </a:p>
        </p:txBody>
      </p:sp>
      <p:sp>
        <p:nvSpPr>
          <p:cNvPr id="5" name="矩形 4"/>
          <p:cNvSpPr/>
          <p:nvPr/>
        </p:nvSpPr>
        <p:spPr>
          <a:xfrm>
            <a:off x="3995936" y="5857603"/>
            <a:ext cx="496855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000" dirty="0"/>
              <a:t>參考資料：校園性騷擾、性侵害及性霸凌防治手冊</a:t>
            </a:r>
            <a:r>
              <a:rPr lang="en-US" altLang="zh-TW" sz="1000" dirty="0"/>
              <a:t>--</a:t>
            </a:r>
            <a:r>
              <a:rPr lang="zh-TW" altLang="en-US" sz="1000" dirty="0"/>
              <a:t>學生體育活動參與中學篇（體育署）</a:t>
            </a:r>
          </a:p>
        </p:txBody>
      </p:sp>
    </p:spTree>
    <p:extLst>
      <p:ext uri="{BB962C8B-B14F-4D97-AF65-F5344CB8AC3E}">
        <p14:creationId xmlns:p14="http://schemas.microsoft.com/office/powerpoint/2010/main" val="192294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校園性霸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凌的要件</a:t>
            </a:r>
            <a:endParaRPr lang="zh-TW" altLang="en-US" sz="55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/>
              <a:t>以「性」或「性別」為題材，針對他人「</a:t>
            </a:r>
            <a:r>
              <a:rPr lang="zh-TW" altLang="en-US" sz="2400" dirty="0" smtClean="0"/>
              <a:t>性別</a:t>
            </a:r>
            <a:r>
              <a:rPr lang="zh-TW" altLang="en-US" sz="2400" dirty="0"/>
              <a:t>特徵」、「性別特質」、「性傾向」、「</a:t>
            </a:r>
            <a:r>
              <a:rPr lang="zh-TW" altLang="en-US" sz="2400" dirty="0" smtClean="0"/>
              <a:t>性別</a:t>
            </a:r>
            <a:r>
              <a:rPr lang="zh-TW" altLang="en-US" sz="2400" dirty="0"/>
              <a:t>認同」進行攻擊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000" dirty="0" smtClean="0">
                <a:latin typeface="+mn-ea"/>
                <a:ea typeface="+mn-ea"/>
              </a:rPr>
              <a:t>霸</a:t>
            </a:r>
            <a:r>
              <a:rPr lang="zh-TW" altLang="en-US" sz="2000" dirty="0">
                <a:latin typeface="+mn-ea"/>
                <a:ea typeface="+mn-ea"/>
              </a:rPr>
              <a:t>凌行為大致可分為：「言語霸凌」、「</a:t>
            </a:r>
            <a:r>
              <a:rPr lang="zh-TW" altLang="en-US" sz="2000" dirty="0" smtClean="0">
                <a:latin typeface="+mn-ea"/>
                <a:ea typeface="+mn-ea"/>
              </a:rPr>
              <a:t>肢體</a:t>
            </a:r>
            <a:r>
              <a:rPr lang="zh-TW" altLang="en-US" sz="2000" dirty="0">
                <a:latin typeface="+mn-ea"/>
                <a:ea typeface="+mn-ea"/>
              </a:rPr>
              <a:t>霸凌」、「關係霸凌」、「網路霸凌」</a:t>
            </a:r>
            <a:r>
              <a:rPr lang="zh-TW" altLang="en-US" sz="2000" dirty="0" smtClean="0">
                <a:latin typeface="+mn-ea"/>
                <a:ea typeface="+mn-ea"/>
              </a:rPr>
              <a:t>、「</a:t>
            </a:r>
            <a:r>
              <a:rPr lang="zh-TW" altLang="en-US" sz="2000" dirty="0">
                <a:latin typeface="+mn-ea"/>
                <a:ea typeface="+mn-ea"/>
              </a:rPr>
              <a:t>性霸凌」。其中，「性霸凌」係指以「性</a:t>
            </a:r>
            <a:r>
              <a:rPr lang="zh-TW" altLang="en-US" sz="2000" dirty="0" smtClean="0">
                <a:latin typeface="+mn-ea"/>
                <a:ea typeface="+mn-ea"/>
              </a:rPr>
              <a:t>」或</a:t>
            </a:r>
            <a:r>
              <a:rPr lang="zh-TW" altLang="en-US" sz="2000" dirty="0">
                <a:latin typeface="+mn-ea"/>
                <a:ea typeface="+mn-ea"/>
              </a:rPr>
              <a:t>「性別」為題材，針對他人「性別特徵」</a:t>
            </a:r>
            <a:r>
              <a:rPr lang="zh-TW" altLang="en-US" sz="2000" dirty="0" smtClean="0">
                <a:latin typeface="+mn-ea"/>
                <a:ea typeface="+mn-ea"/>
              </a:rPr>
              <a:t>、「</a:t>
            </a:r>
            <a:r>
              <a:rPr lang="zh-TW" altLang="en-US" sz="2000" dirty="0">
                <a:latin typeface="+mn-ea"/>
                <a:ea typeface="+mn-ea"/>
              </a:rPr>
              <a:t>性別特質」、「性傾向」、「性別認同</a:t>
            </a:r>
            <a:r>
              <a:rPr lang="zh-TW" altLang="en-US" sz="2000" dirty="0" smtClean="0">
                <a:latin typeface="+mn-ea"/>
                <a:ea typeface="+mn-ea"/>
              </a:rPr>
              <a:t>」加以</a:t>
            </a:r>
            <a:r>
              <a:rPr lang="zh-TW" altLang="en-US" sz="2000" dirty="0">
                <a:latin typeface="+mn-ea"/>
                <a:ea typeface="+mn-ea"/>
              </a:rPr>
              <a:t>譏笑、嘲諷、貶抑、攻擊或威脅</a:t>
            </a:r>
          </a:p>
        </p:txBody>
      </p:sp>
      <p:sp>
        <p:nvSpPr>
          <p:cNvPr id="5" name="矩形 4"/>
          <p:cNvSpPr/>
          <p:nvPr/>
        </p:nvSpPr>
        <p:spPr>
          <a:xfrm>
            <a:off x="3995936" y="5857603"/>
            <a:ext cx="496855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000" dirty="0"/>
              <a:t>參考資料：校園性騷擾、性侵害及性霸凌防治手冊</a:t>
            </a:r>
            <a:r>
              <a:rPr lang="en-US" altLang="zh-TW" sz="1000" dirty="0"/>
              <a:t>--</a:t>
            </a:r>
            <a:r>
              <a:rPr lang="zh-TW" altLang="en-US" sz="1000" dirty="0"/>
              <a:t>學生體育活動參與中學篇（體育署）</a:t>
            </a:r>
          </a:p>
        </p:txBody>
      </p:sp>
    </p:spTree>
    <p:extLst>
      <p:ext uri="{BB962C8B-B14F-4D97-AF65-F5344CB8AC3E}">
        <p14:creationId xmlns:p14="http://schemas.microsoft.com/office/powerpoint/2010/main" val="107395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校園性霸</a:t>
            </a:r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凌的要件</a:t>
            </a:r>
            <a:endParaRPr lang="zh-TW" altLang="en-US" sz="55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 smtClean="0"/>
              <a:t>被害人</a:t>
            </a:r>
            <a:r>
              <a:rPr lang="zh-TW" altLang="en-US" sz="2400" dirty="0"/>
              <a:t>受到相當程度之負面</a:t>
            </a:r>
            <a:r>
              <a:rPr lang="zh-TW" altLang="en-US" sz="2400" dirty="0" smtClean="0"/>
              <a:t>影響</a:t>
            </a:r>
            <a:endParaRPr lang="en-US" altLang="zh-TW" sz="2400" dirty="0" smtClean="0"/>
          </a:p>
          <a:p>
            <a:pPr>
              <a:lnSpc>
                <a:spcPts val="3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1800" dirty="0" smtClean="0">
                <a:latin typeface="+mj-ea"/>
                <a:ea typeface="+mj-ea"/>
              </a:rPr>
              <a:t>行為</a:t>
            </a:r>
            <a:r>
              <a:rPr lang="zh-TW" altLang="en-US" sz="1800" dirty="0">
                <a:latin typeface="+mj-ea"/>
                <a:ea typeface="+mj-ea"/>
              </a:rPr>
              <a:t>人的行為是否對被害人產生精神上</a:t>
            </a:r>
            <a:r>
              <a:rPr lang="zh-TW" altLang="en-US" sz="1800" dirty="0" smtClean="0">
                <a:latin typeface="+mj-ea"/>
                <a:ea typeface="+mj-ea"/>
              </a:rPr>
              <a:t>、生理</a:t>
            </a:r>
            <a:r>
              <a:rPr lang="zh-TW" altLang="en-US" sz="1800" dirty="0">
                <a:latin typeface="+mj-ea"/>
                <a:ea typeface="+mj-ea"/>
              </a:rPr>
              <a:t>上或財產上之損害，或影響正常</a:t>
            </a:r>
            <a:r>
              <a:rPr lang="zh-TW" altLang="en-US" sz="1800" dirty="0" smtClean="0">
                <a:latin typeface="+mj-ea"/>
                <a:ea typeface="+mj-ea"/>
              </a:rPr>
              <a:t>學習活動</a:t>
            </a:r>
            <a:r>
              <a:rPr lang="zh-TW" altLang="en-US" sz="1800" dirty="0">
                <a:latin typeface="+mj-ea"/>
                <a:ea typeface="+mj-ea"/>
              </a:rPr>
              <a:t>之進行，以被害人主觀上認定為準</a:t>
            </a:r>
            <a:r>
              <a:rPr lang="zh-TW" altLang="en-US" sz="1800" dirty="0" smtClean="0">
                <a:latin typeface="+mj-ea"/>
                <a:ea typeface="+mj-ea"/>
              </a:rPr>
              <a:t>，加上</a:t>
            </a:r>
            <a:r>
              <a:rPr lang="zh-TW" altLang="en-US" sz="1800" dirty="0">
                <a:latin typeface="+mj-ea"/>
                <a:ea typeface="+mj-ea"/>
              </a:rPr>
              <a:t>調查者以「合理被害人」之標準檢視</a:t>
            </a:r>
            <a:r>
              <a:rPr lang="zh-TW" altLang="en-US" sz="1800" dirty="0" smtClean="0">
                <a:latin typeface="+mj-ea"/>
                <a:ea typeface="+mj-ea"/>
              </a:rPr>
              <a:t>，可以</a:t>
            </a:r>
            <a:r>
              <a:rPr lang="zh-TW" altLang="en-US" sz="1800" dirty="0">
                <a:latin typeface="+mj-ea"/>
                <a:ea typeface="+mj-ea"/>
              </a:rPr>
              <a:t>認同被害人之觀點</a:t>
            </a:r>
          </a:p>
        </p:txBody>
      </p:sp>
      <p:sp>
        <p:nvSpPr>
          <p:cNvPr id="5" name="矩形 4"/>
          <p:cNvSpPr/>
          <p:nvPr/>
        </p:nvSpPr>
        <p:spPr>
          <a:xfrm>
            <a:off x="3995936" y="5857603"/>
            <a:ext cx="496855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000" dirty="0"/>
              <a:t>參考資料：校園性騷擾、性侵害及性霸凌防治手冊</a:t>
            </a:r>
            <a:r>
              <a:rPr lang="en-US" altLang="zh-TW" sz="1000" dirty="0"/>
              <a:t>--</a:t>
            </a:r>
            <a:r>
              <a:rPr lang="zh-TW" altLang="en-US" sz="1000" dirty="0"/>
              <a:t>學生體育活動參與中學篇（體育署）</a:t>
            </a:r>
          </a:p>
        </p:txBody>
      </p:sp>
    </p:spTree>
    <p:extLst>
      <p:ext uri="{BB962C8B-B14F-4D97-AF65-F5344CB8AC3E}">
        <p14:creationId xmlns:p14="http://schemas.microsoft.com/office/powerpoint/2010/main" val="93742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539669" y="260648"/>
            <a:ext cx="8579296" cy="1143000"/>
          </a:xfrm>
        </p:spPr>
        <p:txBody>
          <a:bodyPr>
            <a:noAutofit/>
          </a:bodyPr>
          <a:lstStyle/>
          <a:p>
            <a:r>
              <a:rPr lang="zh-TW" altLang="en-US" sz="43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教師角色在校園性別事件的重要性</a:t>
            </a:r>
            <a:endParaRPr lang="zh-TW" altLang="en-US" sz="43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340768"/>
            <a:ext cx="7539644" cy="4447309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148064" y="585559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1200" dirty="0" smtClean="0"/>
              <a:t>參考資</a:t>
            </a:r>
            <a:r>
              <a:rPr lang="zh-TW" altLang="en-US" sz="1200" dirty="0"/>
              <a:t>料</a:t>
            </a:r>
            <a:r>
              <a:rPr lang="zh-TW" altLang="en-US" sz="1200" dirty="0" smtClean="0"/>
              <a:t>：</a:t>
            </a:r>
            <a:r>
              <a:rPr lang="zh-TW" altLang="en-US" sz="1200" dirty="0"/>
              <a:t>特殊教育學生校園性別事件處理 </a:t>
            </a:r>
            <a:r>
              <a:rPr lang="en-US" altLang="zh-TW" sz="1200" dirty="0"/>
              <a:t>(2019.3.11)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83497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276872"/>
            <a:ext cx="8229600" cy="9175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6500" b="1" dirty="0" smtClean="0">
                <a:solidFill>
                  <a:srgbClr val="CC3399"/>
                </a:solidFill>
                <a:ea typeface="微軟正黑體" panose="020B0604030504040204" pitchFamily="34" charset="-120"/>
              </a:rPr>
              <a:t>重要他人</a:t>
            </a:r>
            <a:endParaRPr lang="zh-TW" altLang="en-US" sz="6500" b="1" dirty="0">
              <a:solidFill>
                <a:srgbClr val="CC3399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222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標題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625475"/>
          </a:xfrm>
        </p:spPr>
        <p:txBody>
          <a:bodyPr>
            <a:no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重要他人你我他</a:t>
            </a:r>
          </a:p>
        </p:txBody>
      </p:sp>
      <p:graphicFrame>
        <p:nvGraphicFramePr>
          <p:cNvPr id="4" name="資料庫圖表 3"/>
          <p:cNvGraphicFramePr/>
          <p:nvPr/>
        </p:nvGraphicFramePr>
        <p:xfrm>
          <a:off x="1187624" y="1340768"/>
          <a:ext cx="720080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659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34942" y="45171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可敬的教育工作</a:t>
            </a:r>
            <a:r>
              <a:rPr lang="zh-TW" altLang="en-US" sz="55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988840"/>
            <a:ext cx="8229600" cy="4525963"/>
          </a:xfrm>
        </p:spPr>
        <p:txBody>
          <a:bodyPr/>
          <a:lstStyle/>
          <a:p>
            <a:pPr>
              <a:lnSpc>
                <a:spcPts val="45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dirty="0" smtClean="0"/>
              <a:t>尊重個體的尊嚴與權利</a:t>
            </a:r>
            <a:endParaRPr lang="en-US" altLang="zh-TW" dirty="0" smtClean="0"/>
          </a:p>
          <a:p>
            <a:pPr>
              <a:lnSpc>
                <a:spcPts val="45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dirty="0" smtClean="0"/>
              <a:t>能看見差異並認真處理「權力差距」的議題</a:t>
            </a:r>
            <a:endParaRPr lang="en-US" altLang="zh-TW" dirty="0" smtClean="0"/>
          </a:p>
          <a:p>
            <a:pPr>
              <a:lnSpc>
                <a:spcPts val="45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dirty="0" smtClean="0"/>
              <a:t>見縫插針，成為學生的重要他人</a:t>
            </a:r>
            <a:r>
              <a:rPr lang="en-US" altLang="zh-TW" dirty="0" smtClean="0"/>
              <a:t>-</a:t>
            </a:r>
            <a:r>
              <a:rPr lang="zh-TW" altLang="en-US" dirty="0" smtClean="0"/>
              <a:t>積極的參與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4870376" y="5805264"/>
            <a:ext cx="40703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defRPr/>
            </a:pPr>
            <a:r>
              <a:rPr lang="zh-TW" altLang="en-US" sz="1400" dirty="0"/>
              <a:t>參考</a:t>
            </a:r>
            <a:r>
              <a:rPr lang="zh-TW" altLang="en-US" sz="1400" dirty="0" smtClean="0"/>
              <a:t>資料：游美惠</a:t>
            </a:r>
            <a:r>
              <a:rPr lang="en-US" altLang="zh-TW" sz="1400" dirty="0" smtClean="0"/>
              <a:t>(2020)</a:t>
            </a:r>
            <a:r>
              <a:rPr lang="zh-TW" altLang="en-US" sz="1400" dirty="0" smtClean="0"/>
              <a:t>。校園</a:t>
            </a:r>
            <a:r>
              <a:rPr lang="zh-TW" altLang="en-US" sz="1400" dirty="0"/>
              <a:t>中的性別平等</a:t>
            </a:r>
            <a:r>
              <a:rPr lang="zh-TW" altLang="en-US" sz="1400" dirty="0" smtClean="0"/>
              <a:t>教育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75348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323528" y="1484784"/>
            <a:ext cx="8534400" cy="3384376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ts val="5000"/>
              </a:lnSpc>
              <a:spcAft>
                <a:spcPts val="0"/>
              </a:spcAft>
              <a:defRPr/>
            </a:pP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有關性騷擾</a:t>
            </a:r>
            <a:r>
              <a:rPr lang="en-US" altLang="zh-TW" sz="3500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性侵害</a:t>
            </a:r>
            <a:r>
              <a:rPr lang="en-US" altLang="zh-TW" sz="3500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性霸凌的防治</a:t>
            </a:r>
            <a:r>
              <a:rPr lang="en-US" altLang="zh-TW" sz="35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5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推動的不只是法令概念</a:t>
            </a:r>
            <a:r>
              <a:rPr lang="en-US" altLang="zh-TW" sz="35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5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更清楚來說</a:t>
            </a:r>
            <a:r>
              <a:rPr lang="en-US" altLang="zh-TW" sz="35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5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en-US" sz="3500" b="1" dirty="0" smtClean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社會文化</a:t>
            </a: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的改變</a:t>
            </a:r>
            <a:r>
              <a:rPr lang="en-US" altLang="zh-TW" sz="35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5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5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5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讓我們一起看見多元 尊重差異</a:t>
            </a:r>
            <a:r>
              <a:rPr lang="en-US" altLang="zh-TW" sz="3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成為這塊土地上的重要他人</a:t>
            </a:r>
            <a:endParaRPr lang="zh-TW" altLang="en-US" sz="3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307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標題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917575"/>
          </a:xfrm>
        </p:spPr>
        <p:txBody>
          <a:bodyPr>
            <a:noAutofit/>
          </a:bodyPr>
          <a:lstStyle/>
          <a:p>
            <a:pPr>
              <a:lnSpc>
                <a:spcPts val="6500"/>
              </a:lnSpc>
            </a:pPr>
            <a:r>
              <a:rPr lang="en-US" altLang="zh-TW" sz="4800" b="1" dirty="0" smtClean="0">
                <a:solidFill>
                  <a:srgbClr val="FFC000"/>
                </a:solidFill>
              </a:rPr>
              <a:t/>
            </a:r>
            <a:br>
              <a:rPr lang="en-US" altLang="zh-TW" sz="4800" b="1" dirty="0" smtClean="0">
                <a:solidFill>
                  <a:srgbClr val="FFC000"/>
                </a:solidFill>
              </a:rPr>
            </a:br>
            <a:r>
              <a:rPr lang="en-US" altLang="zh-TW" sz="4800" b="1" dirty="0">
                <a:solidFill>
                  <a:srgbClr val="FFC000"/>
                </a:solidFill>
              </a:rPr>
              <a:t/>
            </a:r>
            <a:br>
              <a:rPr lang="en-US" altLang="zh-TW" sz="4800" b="1" dirty="0">
                <a:solidFill>
                  <a:srgbClr val="FFC000"/>
                </a:solidFill>
              </a:rPr>
            </a:br>
            <a:r>
              <a:rPr lang="en-US" altLang="zh-TW" sz="4800" b="1" dirty="0" smtClean="0">
                <a:solidFill>
                  <a:srgbClr val="FFC000"/>
                </a:solidFill>
              </a:rPr>
              <a:t/>
            </a:r>
            <a:br>
              <a:rPr lang="en-US" altLang="zh-TW" sz="4800" b="1" dirty="0" smtClean="0">
                <a:solidFill>
                  <a:srgbClr val="FFC000"/>
                </a:solidFill>
              </a:rPr>
            </a:br>
            <a:r>
              <a:rPr lang="zh-TW" altLang="en-US" sz="5000" b="1" dirty="0" smtClean="0"/>
              <a:t>謝謝聆聽</a:t>
            </a:r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zh-TW" altLang="en-US" sz="4000" b="1" dirty="0" smtClean="0"/>
              <a:t>終止性暴力</a:t>
            </a:r>
            <a:r>
              <a:rPr lang="en-US" altLang="zh-TW" sz="4000" b="1" dirty="0" smtClean="0"/>
              <a:t/>
            </a:r>
            <a:br>
              <a:rPr lang="en-US" altLang="zh-TW" sz="4000" b="1" dirty="0" smtClean="0"/>
            </a:br>
            <a:r>
              <a:rPr lang="zh-TW" altLang="en-US" sz="4000" b="1" dirty="0" smtClean="0"/>
              <a:t> 創造性別公義的社會</a:t>
            </a:r>
            <a:r>
              <a:rPr lang="en-US" altLang="zh-TW" sz="4000" b="1" dirty="0" smtClean="0"/>
              <a:t/>
            </a:r>
            <a:br>
              <a:rPr lang="en-US" altLang="zh-TW" sz="4000" b="1" dirty="0" smtClean="0"/>
            </a:br>
            <a:r>
              <a:rPr lang="zh-TW" altLang="en-US" sz="4000" b="1" dirty="0" smtClean="0"/>
              <a:t>需要你我一同來努力！</a:t>
            </a:r>
          </a:p>
        </p:txBody>
      </p:sp>
    </p:spTree>
    <p:extLst>
      <p:ext uri="{BB962C8B-B14F-4D97-AF65-F5344CB8AC3E}">
        <p14:creationId xmlns:p14="http://schemas.microsoft.com/office/powerpoint/2010/main" val="327293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576263"/>
          </a:xfrm>
        </p:spPr>
        <p:txBody>
          <a:bodyPr>
            <a:noAutofit/>
          </a:bodyPr>
          <a:lstStyle/>
          <a:p>
            <a:r>
              <a:rPr lang="zh-TW" altLang="en-US" sz="5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分享內容</a:t>
            </a:r>
          </a:p>
        </p:txBody>
      </p:sp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3309205770"/>
              </p:ext>
            </p:extLst>
          </p:nvPr>
        </p:nvGraphicFramePr>
        <p:xfrm>
          <a:off x="1547664" y="1268760"/>
          <a:ext cx="640871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595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內容版面配置區 2"/>
          <p:cNvSpPr>
            <a:spLocks noGrp="1"/>
          </p:cNvSpPr>
          <p:nvPr>
            <p:ph idx="1"/>
          </p:nvPr>
        </p:nvSpPr>
        <p:spPr>
          <a:xfrm>
            <a:off x="611188" y="1341438"/>
            <a:ext cx="7543800" cy="46418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u="sng" dirty="0" smtClean="0">
                <a:latin typeface="Times New Roman" pitchFamily="18" charset="0"/>
                <a:cs typeface="Times New Roman" pitchFamily="18" charset="0"/>
              </a:rPr>
              <a:t>財團法人勵馨社會福利事業基金會</a:t>
            </a:r>
          </a:p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網址：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http://www.goh.org.tw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zh-TW" altLang="en-US" u="sng" dirty="0" smtClean="0">
                <a:latin typeface="Times New Roman" pitchFamily="18" charset="0"/>
                <a:cs typeface="Times New Roman" pitchFamily="18" charset="0"/>
              </a:rPr>
              <a:t>總會辦公室</a:t>
            </a:r>
            <a:endParaRPr lang="en-US" altLang="zh-TW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zh-TW" altLang="en-US" u="sng" dirty="0" smtClean="0">
                <a:latin typeface="Times New Roman" pitchFamily="18" charset="0"/>
                <a:cs typeface="Times New Roman" pitchFamily="18" charset="0"/>
              </a:rPr>
              <a:t>新北市新店區順安街</a:t>
            </a:r>
            <a:r>
              <a:rPr lang="en-US" altLang="zh-TW" u="sng" dirty="0" smtClean="0">
                <a:latin typeface="Times New Roman" pitchFamily="18" charset="0"/>
                <a:cs typeface="Times New Roman" pitchFamily="18" charset="0"/>
              </a:rPr>
              <a:t>2-1</a:t>
            </a:r>
            <a:r>
              <a:rPr lang="zh-TW" altLang="en-US" u="sng" dirty="0" smtClean="0">
                <a:latin typeface="Times New Roman" pitchFamily="18" charset="0"/>
                <a:cs typeface="Times New Roman" pitchFamily="18" charset="0"/>
              </a:rPr>
              <a:t>號</a:t>
            </a:r>
            <a:r>
              <a:rPr lang="en-US" altLang="zh-TW" u="sng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TW" altLang="en-US" u="sng" dirty="0" smtClean="0">
                <a:latin typeface="Times New Roman" pitchFamily="18" charset="0"/>
                <a:cs typeface="Times New Roman" pitchFamily="18" charset="0"/>
              </a:rPr>
              <a:t>樓</a:t>
            </a:r>
          </a:p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聯絡方式：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02-8911-8595</a:t>
            </a:r>
          </a:p>
          <a:p>
            <a:pPr algn="ctr" eaLnBrk="1" hangingPunct="1">
              <a:buFontTx/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02-8911-5595#105</a:t>
            </a:r>
          </a:p>
          <a:p>
            <a:pPr algn="ctr" eaLnBrk="1" hangingPunct="1">
              <a:buFontTx/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                          goh667@goh.org.tw</a:t>
            </a:r>
          </a:p>
          <a:p>
            <a:pPr algn="ctr" eaLnBrk="1" hangingPunct="1">
              <a:buFontTx/>
              <a:buNone/>
            </a:pP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zh-TW" altLang="en-US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39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276872"/>
            <a:ext cx="8229600" cy="9175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65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什麼是性別？</a:t>
            </a:r>
            <a:endParaRPr lang="zh-TW" altLang="en-US" sz="65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85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12399</TotalTime>
  <Words>5010</Words>
  <Application>Microsoft Office PowerPoint</Application>
  <PresentationFormat>如螢幕大小 (4:3)</PresentationFormat>
  <Paragraphs>722</Paragraphs>
  <Slides>80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80</vt:i4>
      </vt:variant>
    </vt:vector>
  </HeadingPairs>
  <TitlesOfParts>
    <vt:vector size="90" baseType="lpstr">
      <vt:lpstr>微軟正黑體</vt:lpstr>
      <vt:lpstr>新細明體</vt:lpstr>
      <vt:lpstr>標楷體</vt:lpstr>
      <vt:lpstr>Arial</vt:lpstr>
      <vt:lpstr>Calibri</vt:lpstr>
      <vt:lpstr>Times New Roman</vt:lpstr>
      <vt:lpstr>Wingdings</vt:lpstr>
      <vt:lpstr>Wingdings 2</vt:lpstr>
      <vt:lpstr>Office 佈景主題</vt:lpstr>
      <vt:lpstr>自訂設計</vt:lpstr>
      <vt:lpstr>          性別你我他 </vt:lpstr>
      <vt:lpstr>開始前聊一聊</vt:lpstr>
      <vt:lpstr>看看這些數字</vt:lpstr>
      <vt:lpstr>聽聽這些故事</vt:lpstr>
      <vt:lpstr>願景</vt:lpstr>
      <vt:lpstr>分享內容</vt:lpstr>
      <vt:lpstr>Lesson I：跳脫性別框框</vt:lpstr>
      <vt:lpstr>分享內容</vt:lpstr>
      <vt:lpstr>什麼是性別？</vt:lpstr>
      <vt:lpstr>輕鬆一下：測試自己的性別意識</vt:lpstr>
      <vt:lpstr>什麼是性別？</vt:lpstr>
      <vt:lpstr>性別無所不在？！─性別與廣告</vt:lpstr>
      <vt:lpstr>性別無所不在？！性別與雜誌</vt:lpstr>
      <vt:lpstr>小結</vt:lpstr>
      <vt:lpstr> 性別跟性有什麼不一樣？</vt:lpstr>
      <vt:lpstr>什麼是性別？</vt:lpstr>
      <vt:lpstr>ㄋ一ˇ是什麼性別？</vt:lpstr>
      <vt:lpstr>想一想</vt:lpstr>
      <vt:lpstr>再看一次想一想</vt:lpstr>
      <vt:lpstr>動動腦、考考大家</vt:lpstr>
      <vt:lpstr>打破性別迷思</vt:lpstr>
      <vt:lpstr>最後..發展剛柔並濟的性別角色</vt:lpstr>
      <vt:lpstr>想一想</vt:lpstr>
      <vt:lpstr>性別平等教育法</vt:lpstr>
      <vt:lpstr>性別平等教育法-第一條</vt:lpstr>
      <vt:lpstr>性別平等教育法-第二條</vt:lpstr>
      <vt:lpstr>性別平等教育法-第六條</vt:lpstr>
      <vt:lpstr>關於性平法的故事</vt:lpstr>
      <vt:lpstr>2004 年頒行「性別平等教育法」</vt:lpstr>
      <vt:lpstr>讀讀看 《拾蒂》腳本-你的名字 </vt:lpstr>
      <vt:lpstr>關於性侵害性騷擾的故事</vt:lpstr>
      <vt:lpstr>1997 年通過「性侵害犯罪防治法」</vt:lpstr>
      <vt:lpstr>讀讀看 《拾蒂》腳本-插曲 </vt:lpstr>
      <vt:lpstr>PowerPoint 簡報</vt:lpstr>
      <vt:lpstr>仔細想一想</vt:lpstr>
      <vt:lpstr>關於性侵害、性騷擾</vt:lpstr>
      <vt:lpstr>PowerPoint 簡報</vt:lpstr>
      <vt:lpstr>當界限遭到侵犯或破壞…</vt:lpstr>
      <vt:lpstr>你看見了嗎？</vt:lpstr>
      <vt:lpstr>PowerPoint 簡報</vt:lpstr>
      <vt:lpstr>身體自主權</vt:lpstr>
      <vt:lpstr>PowerPoint 簡報</vt:lpstr>
      <vt:lpstr>關於性騷擾</vt:lpstr>
      <vt:lpstr>性騷擾的定義</vt:lpstr>
      <vt:lpstr>法條上性騷擾的定義— 性別平等教育法</vt:lpstr>
      <vt:lpstr>法條上性騷擾的定義— 性別工作平等法</vt:lpstr>
      <vt:lpstr>法條上性騷擾的定義— 性騷擾防治法</vt:lpstr>
      <vt:lpstr>什麼是性騷擾</vt:lpstr>
      <vt:lpstr>性騷擾樣態</vt:lpstr>
      <vt:lpstr>看一看、想一想</vt:lpstr>
      <vt:lpstr>簡單初步的判定標準</vt:lpstr>
      <vt:lpstr>關於性侵害</vt:lpstr>
      <vt:lpstr>相關法律規範</vt:lpstr>
      <vt:lpstr>什麼是「性交」</vt:lpstr>
      <vt:lpstr>什麼是「猥褻」</vt:lpstr>
      <vt:lpstr>什麼是性侵害</vt:lpstr>
      <vt:lpstr>刑法227條</vt:lpstr>
      <vt:lpstr>刑法228條</vt:lpstr>
      <vt:lpstr>為什麼要提性侵害</vt:lpstr>
      <vt:lpstr>性侵被害人統計資料</vt:lpstr>
      <vt:lpstr>性侵害受害人性別統計</vt:lpstr>
      <vt:lpstr>性侵害加害人統計</vt:lpstr>
      <vt:lpstr>為什麼要提性侵害</vt:lpstr>
      <vt:lpstr>性侵害如何發生</vt:lpstr>
      <vt:lpstr>性侵害發生的四個條件</vt:lpstr>
      <vt:lpstr>重新理解性侵害</vt:lpstr>
      <vt:lpstr>PowerPoint 簡報</vt:lpstr>
      <vt:lpstr>如何避免自己成為加害者或被害者？</vt:lpstr>
      <vt:lpstr>資源達人</vt:lpstr>
      <vt:lpstr>校園性霸凌</vt:lpstr>
      <vt:lpstr>校園性霸凌的要件</vt:lpstr>
      <vt:lpstr>校園性霸凌的要件</vt:lpstr>
      <vt:lpstr>校園性霸凌的要件</vt:lpstr>
      <vt:lpstr>教師角色在校園性別事件的重要性</vt:lpstr>
      <vt:lpstr>重要他人</vt:lpstr>
      <vt:lpstr>重要他人你我他</vt:lpstr>
      <vt:lpstr>可敬的教育工作者</vt:lpstr>
      <vt:lpstr>有關性騷擾/性侵害/性霸凌的防治 推動的不只是法令概念 更清楚來說 是社會文化的改變  讓我們一起看見多元 尊重差異 成為這塊土地上的重要他人</vt:lpstr>
      <vt:lpstr>   謝謝聆聽 終止性暴力  創造性別公義的社會 需要你我一同來努力！</vt:lpstr>
      <vt:lpstr>PowerPoint 簡報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台灣女兒、亞洲女孩</dc:title>
  <dc:creator>羅叡婷</dc:creator>
  <cp:lastModifiedBy>user</cp:lastModifiedBy>
  <cp:revision>854</cp:revision>
  <cp:lastPrinted>2019-06-06T02:00:46Z</cp:lastPrinted>
  <dcterms:created xsi:type="dcterms:W3CDTF">2012-10-03T06:19:13Z</dcterms:created>
  <dcterms:modified xsi:type="dcterms:W3CDTF">2020-08-11T13:37:24Z</dcterms:modified>
</cp:coreProperties>
</file>