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5" r:id="rId2"/>
    <p:sldId id="352" r:id="rId3"/>
    <p:sldId id="353" r:id="rId4"/>
    <p:sldId id="368" r:id="rId5"/>
    <p:sldId id="374" r:id="rId6"/>
    <p:sldId id="370" r:id="rId7"/>
    <p:sldId id="375" r:id="rId8"/>
    <p:sldId id="371" r:id="rId9"/>
    <p:sldId id="378" r:id="rId10"/>
    <p:sldId id="376" r:id="rId11"/>
    <p:sldId id="379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81"/>
    <a:srgbClr val="FE4052"/>
    <a:srgbClr val="FF99CC"/>
    <a:srgbClr val="2AB7AE"/>
    <a:srgbClr val="FF6699"/>
    <a:srgbClr val="FA6A31"/>
    <a:srgbClr val="30BAA0"/>
    <a:srgbClr val="EB3F32"/>
    <a:srgbClr val="95DACD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696" y="-234"/>
      </p:cViewPr>
      <p:guideLst>
        <p:guide orient="horz" pos="220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99B61-1965-4EFE-8CC7-B07ABC51CE77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78BB-0B43-4416-AB87-665455D97D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5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8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36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331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252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129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16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28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28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951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78BB-0B43-4416-AB87-665455D97D6B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82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FE88861-68FC-4AEA-98F9-FBF694DA1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063D7916-F8D3-4CB7-9890-7D1913FD6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B0A1E82-8289-4819-87B3-D5CF14621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CE3385B-2A41-4B18-A839-B90FC4CC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A5BAC0C-7DC4-44E4-9D06-DCEBB439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82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E619EA-7A11-47CE-9AF5-C5FB5D1FC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59E5FD84-4A4A-4290-B403-A9D7A4A9E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17AF4ED-4C3E-4180-9D88-7D087392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31914C0-378C-4FE5-BFB6-5379D6E6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0FB46C3-02BE-4AC5-9F71-2A9E2138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13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014F8FCB-C639-40CE-86BD-4E0CE340D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E1DD7DC9-1CE5-4C14-B7BD-8EC2E10D2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48B0A06-FC06-4823-8603-C0364D65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83100C9-490F-4558-8943-204AA3D4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3B3501E-E940-48FB-AB13-F9291694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19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19B1DED-71D3-44ED-BBBA-1199D425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7ABC780-8EB3-4FCE-8D78-5DADB618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EA04F2D-4621-4D12-AF80-7CF91911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71B307D-A64B-4D17-8216-570E8466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36CC741-DA88-4931-A911-CC83CEE1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80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E2E0300-5CB3-490D-B59F-DC6BFC4F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6EF1CBE-6614-4528-8FE7-CFA7CF5F1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6B9B41-2EAC-4F02-88F2-30EDB08CD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6D9E8BF-193D-4C26-90C2-0D656754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7866AAF-78AB-4C94-A72F-4626CBC1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75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7C46C37-1CC0-4E79-A303-5FE1FE61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3F43B52-DE3D-4704-A451-2C1DD7F53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7F87157-C606-43B7-8644-413B0F677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4B7EDE8C-1226-4CC9-BF1D-9A8E7F58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AEC4466-A7D5-493B-A252-17D2EB3A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DADDE1C-B312-4857-9F40-72D60E8C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2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8831FD0-4521-4B71-B496-BB6ABBC7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4B6BAE6-2929-40B3-95B4-D61084247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2440283-92CC-479D-B868-60B4691D7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32A9FCD4-FD55-43CF-BEAD-A00C18D48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AF993449-B850-4555-9455-E8C808E5D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FA31BE21-9AB7-466F-8A8C-2BCEB0C0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D777BA08-F043-43CF-B237-DE4A77F8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694DC-BBB8-4536-AB04-B49E4C52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65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608A976-83E7-4489-A678-CFE5AE229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CB7C0FD6-C8AE-4FD3-821A-03EA1CA0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847F1A97-0A44-4284-88E3-D5FB3C54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C4D4369-2FAF-40E0-AAB3-F7D94EEFA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40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0C384350-9C43-4B24-B53A-55503922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1874CF69-4B84-44E7-9E3E-C39A4982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5BA9226-E063-4B0A-A098-478BF975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49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ADA02CA-EA6E-49DE-BD85-F4317312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AA70FF3-1FD3-4767-AC15-CD6D6064A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9A21953-4705-4247-8447-0EFB8B56F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1D485AD-FEB3-4674-9E4F-C54274D3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02BE61E-D0C7-4683-BF15-0D95F9E47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FBD21329-A680-4994-840A-3BE6FE23B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57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91B958D-E7D2-4696-A2F1-07B8EBFFC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BEBA68FB-1216-4EE6-ADCA-E305C9C20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2F6DD553-6ACA-48E9-8128-57D480500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12D663D-A04D-40FB-94E7-5EC1B1DA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583008E-0D5F-477C-B143-1D70B223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BFEF557A-6F52-43D0-82F0-23E954047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0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EACF0C81-D217-4AB9-9823-AED8BBC8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72DA104-FE93-41A2-BE69-BBEE47829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3B8E6C3-D9DD-4997-B5D5-77AC23004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AA19-1DBA-4536-AE77-3798F5218B94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F265C50-E409-434E-B1FA-1B6391672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9F7AF10-A73C-47B3-B489-584DC1E8B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0597-647B-4160-821B-B765FEAFEA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95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X6laiBNdIh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aSCShOUls-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F2DA4D4F-4FE0-4D38-9AA4-8E8D5325F4E2}"/>
              </a:ext>
            </a:extLst>
          </p:cNvPr>
          <p:cNvSpPr/>
          <p:nvPr/>
        </p:nvSpPr>
        <p:spPr>
          <a:xfrm>
            <a:off x="301925" y="300849"/>
            <a:ext cx="11568021" cy="6204544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D5783824-1293-4FCE-94BC-95AADE5B5C34}"/>
              </a:ext>
            </a:extLst>
          </p:cNvPr>
          <p:cNvSpPr txBox="1"/>
          <p:nvPr/>
        </p:nvSpPr>
        <p:spPr>
          <a:xfrm>
            <a:off x="1764894" y="1356243"/>
            <a:ext cx="8642081" cy="2831538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/>
          <a:p>
            <a:pPr algn="ctr">
              <a:defRPr/>
            </a:pPr>
            <a:r>
              <a:rPr lang="zh-CN" altLang="en-US" sz="8800" b="1" spc="300" dirty="0" smtClean="0">
                <a:solidFill>
                  <a:srgbClr val="203864"/>
                </a:solidFill>
                <a:latin typeface="Arial"/>
                <a:ea typeface="微软雅黑"/>
                <a:sym typeface="Arial"/>
              </a:rPr>
              <a:t>性別平等教育</a:t>
            </a:r>
            <a:endParaRPr lang="en-US" altLang="zh-CN" sz="8800" b="1" spc="300" dirty="0" smtClean="0">
              <a:solidFill>
                <a:srgbClr val="203864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CN" altLang="en-US" sz="8800" b="1" spc="300" dirty="0" smtClean="0">
                <a:solidFill>
                  <a:srgbClr val="203864"/>
                </a:solidFill>
                <a:latin typeface="Arial"/>
                <a:ea typeface="微软雅黑"/>
                <a:sym typeface="Arial"/>
              </a:rPr>
              <a:t>宣導</a:t>
            </a:r>
            <a:endParaRPr lang="zh-CN" altLang="en-US" sz="6600" b="1" dirty="0">
              <a:solidFill>
                <a:srgbClr val="203864"/>
              </a:solidFill>
              <a:latin typeface="Arial"/>
              <a:ea typeface="微软雅黑"/>
              <a:sym typeface="Arial"/>
            </a:endParaRPr>
          </a:p>
        </p:txBody>
      </p:sp>
      <p:grpSp>
        <p:nvGrpSpPr>
          <p:cNvPr id="58" name="组合 55">
            <a:extLst>
              <a:ext uri="{FF2B5EF4-FFF2-40B4-BE49-F238E27FC236}">
                <a16:creationId xmlns:a16="http://schemas.microsoft.com/office/drawing/2014/main" xmlns="" id="{7722F249-784B-4638-A995-FAF815261C45}"/>
              </a:ext>
            </a:extLst>
          </p:cNvPr>
          <p:cNvGrpSpPr/>
          <p:nvPr/>
        </p:nvGrpSpPr>
        <p:grpSpPr bwMode="auto">
          <a:xfrm>
            <a:off x="4303448" y="4543717"/>
            <a:ext cx="3573066" cy="696102"/>
            <a:chOff x="3791205" y="5346441"/>
            <a:chExt cx="5833188" cy="1152192"/>
          </a:xfrm>
        </p:grpSpPr>
        <p:sp>
          <p:nvSpPr>
            <p:cNvPr id="59" name="圆角矩形 165">
              <a:extLst>
                <a:ext uri="{FF2B5EF4-FFF2-40B4-BE49-F238E27FC236}">
                  <a16:creationId xmlns:a16="http://schemas.microsoft.com/office/drawing/2014/main" xmlns="" id="{E0721AED-B578-4DE2-AA27-209E12A85960}"/>
                </a:ext>
              </a:extLst>
            </p:cNvPr>
            <p:cNvSpPr/>
            <p:nvPr/>
          </p:nvSpPr>
          <p:spPr>
            <a:xfrm>
              <a:off x="4007769" y="5518708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0" name="任意多边形 166">
              <a:extLst>
                <a:ext uri="{FF2B5EF4-FFF2-40B4-BE49-F238E27FC236}">
                  <a16:creationId xmlns:a16="http://schemas.microsoft.com/office/drawing/2014/main" xmlns="" id="{1A582EE6-1499-4CBC-9F33-3655C04D1301}"/>
                </a:ext>
              </a:extLst>
            </p:cNvPr>
            <p:cNvSpPr/>
            <p:nvPr/>
          </p:nvSpPr>
          <p:spPr>
            <a:xfrm>
              <a:off x="3791205" y="5346441"/>
              <a:ext cx="5833186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61" name="圆角矩形 167">
              <a:extLst>
                <a:ext uri="{FF2B5EF4-FFF2-40B4-BE49-F238E27FC236}">
                  <a16:creationId xmlns:a16="http://schemas.microsoft.com/office/drawing/2014/main" xmlns="" id="{FF1442A9-071F-4ACA-8812-96E2A3392E4B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691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62" name="矩形 61">
            <a:extLst>
              <a:ext uri="{FF2B5EF4-FFF2-40B4-BE49-F238E27FC236}">
                <a16:creationId xmlns:a16="http://schemas.microsoft.com/office/drawing/2014/main" xmlns="" id="{C9E33410-7114-4E30-8838-7852FBC9E729}"/>
              </a:ext>
            </a:extLst>
          </p:cNvPr>
          <p:cNvSpPr/>
          <p:nvPr/>
        </p:nvSpPr>
        <p:spPr>
          <a:xfrm>
            <a:off x="4927604" y="4676323"/>
            <a:ext cx="2316660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200" dirty="0" smtClean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rPr>
              <a:t>國小 高年級 模組</a:t>
            </a:r>
            <a:endParaRPr lang="zh-CN" altLang="en-US" sz="2200" dirty="0">
              <a:solidFill>
                <a:prstClr val="whit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" name="文本框 51">
            <a:extLst>
              <a:ext uri="{FF2B5EF4-FFF2-40B4-BE49-F238E27FC236}">
                <a16:creationId xmlns:a16="http://schemas.microsoft.com/office/drawing/2014/main" xmlns="" id="{D5783824-1293-4FCE-94BC-95AADE5B5C34}"/>
              </a:ext>
            </a:extLst>
          </p:cNvPr>
          <p:cNvSpPr txBox="1"/>
          <p:nvPr/>
        </p:nvSpPr>
        <p:spPr>
          <a:xfrm>
            <a:off x="1418722" y="5343856"/>
            <a:ext cx="9334424" cy="984879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/>
          <a:p>
            <a:pPr algn="ctr">
              <a:defRPr/>
            </a:pPr>
            <a:r>
              <a:rPr lang="zh-TW" altLang="en-US" sz="2800" b="1" spc="300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臺南市政府教育局學生輔導諮商中心</a:t>
            </a:r>
            <a:endParaRPr lang="en-US" altLang="zh-TW" sz="2800" b="1" spc="300" dirty="0" smtClean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TW" altLang="en-US" sz="2800" b="1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資料提供</a:t>
            </a:r>
            <a:r>
              <a:rPr lang="en-US" altLang="zh-TW" sz="2800" b="1" dirty="0" smtClean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:</a:t>
            </a:r>
            <a:r>
              <a:rPr lang="zh-TW" altLang="en-US" sz="2800" b="1" dirty="0" smtClean="0">
                <a:solidFill>
                  <a:srgbClr val="7030A0"/>
                </a:solidFill>
                <a:latin typeface="Arial"/>
                <a:ea typeface="微软雅黑"/>
              </a:rPr>
              <a:t>勵</a:t>
            </a:r>
            <a:r>
              <a:rPr lang="zh-TW" altLang="en-US" sz="2800" b="1" dirty="0">
                <a:solidFill>
                  <a:srgbClr val="7030A0"/>
                </a:solidFill>
                <a:latin typeface="Arial"/>
                <a:ea typeface="微软雅黑"/>
              </a:rPr>
              <a:t>馨基金會公民對話部倡議組</a:t>
            </a:r>
            <a:endParaRPr lang="zh-CN" altLang="en-US" sz="2800" b="1" dirty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399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990271" y="-289330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性霸凌性別歧視 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9817" y="2275214"/>
            <a:ext cx="116361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當</a:t>
            </a:r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聽到（）發生</a:t>
            </a:r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性霸凌或性別歧視的時候，你的感受是？</a:t>
            </a:r>
            <a:endParaRPr lang="en-US" altLang="zh-CN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zh-CN" sz="3600" b="1" dirty="0" smtClean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71894" y="4378093"/>
            <a:ext cx="239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隔壁鄰居</a:t>
            </a:r>
            <a:endParaRPr lang="zh-TW" altLang="en-US" sz="3600" b="1" dirty="0">
              <a:solidFill>
                <a:srgbClr val="FE405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694169" y="4325208"/>
            <a:ext cx="2519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同班同學</a:t>
            </a:r>
            <a:endParaRPr lang="zh-TW" altLang="en-US" sz="3600" b="1" dirty="0">
              <a:solidFill>
                <a:srgbClr val="FE405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63097" y="4325208"/>
            <a:ext cx="271170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好朋友</a:t>
            </a:r>
            <a:endParaRPr lang="zh-TW" altLang="en-US" sz="3600" b="1" dirty="0">
              <a:solidFill>
                <a:srgbClr val="FE405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986168" y="4272941"/>
            <a:ext cx="271170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你喜歡的人</a:t>
            </a:r>
            <a:endParaRPr lang="zh-TW" altLang="en-US" sz="3600" b="1" dirty="0">
              <a:solidFill>
                <a:srgbClr val="FE405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9384260" y="4162471"/>
            <a:ext cx="2711702" cy="98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4400" b="1" dirty="0">
                <a:solidFill>
                  <a:srgbClr val="FE4052"/>
                </a:solidFill>
                <a:latin typeface="Arial"/>
                <a:ea typeface="微软雅黑"/>
                <a:cs typeface="+mn-ea"/>
              </a:rPr>
              <a:t>我自己</a:t>
            </a:r>
            <a:endParaRPr lang="zh-TW" altLang="en-US" sz="4400" b="1" dirty="0">
              <a:solidFill>
                <a:srgbClr val="FE4052"/>
              </a:solidFill>
              <a:latin typeface="Arial"/>
              <a:ea typeface="微软雅黑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014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9346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ts val="5500"/>
              </a:lnSpc>
              <a:buNone/>
            </a:pPr>
            <a: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當你身邊的人或是你自己</a:t>
            </a:r>
            <a:r>
              <a:rPr lang="zh-TW" altLang="en-US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碰到性霸凌或性別歧視時，你</a:t>
            </a:r>
            <a:r>
              <a:rPr lang="zh-CN" altLang="en-US" sz="40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可以</a:t>
            </a:r>
            <a:r>
              <a:rPr lang="zh-CN" altLang="en-US" sz="40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怎麼做？</a:t>
            </a:r>
            <a:endParaRPr lang="en-US" altLang="zh-TW" sz="40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0" indent="0">
              <a:buNone/>
            </a:pP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ts val="5600"/>
              </a:lnSpc>
              <a:buNone/>
            </a:pP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告訴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身邊</a:t>
            </a:r>
            <a:r>
              <a:rPr lang="zh-TW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信任的大人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，如果你不敢告訴他們，也可以告訴</a:t>
            </a:r>
            <a:r>
              <a:rPr lang="zh-TW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你的朋友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，請你的朋友轉告大人。大人有能力幫助你，</a:t>
            </a:r>
            <a:r>
              <a:rPr lang="zh-TW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解決問題，讓不好的事停止。</a:t>
            </a:r>
          </a:p>
        </p:txBody>
      </p:sp>
      <p:sp>
        <p:nvSpPr>
          <p:cNvPr id="5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990271" y="-289330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性霸凌性別歧視 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pic>
        <p:nvPicPr>
          <p:cNvPr id="6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13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000">
        <p14:switch dir="l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20814D0E-4E51-40B2-847A-A3E3E2F0EF10}"/>
              </a:ext>
            </a:extLst>
          </p:cNvPr>
          <p:cNvGrpSpPr/>
          <p:nvPr/>
        </p:nvGrpSpPr>
        <p:grpSpPr>
          <a:xfrm>
            <a:off x="2900728" y="2142946"/>
            <a:ext cx="6390543" cy="2854767"/>
            <a:chOff x="3259392" y="1662778"/>
            <a:chExt cx="6390543" cy="2854767"/>
          </a:xfrm>
        </p:grpSpPr>
        <p:cxnSp>
          <p:nvCxnSpPr>
            <p:cNvPr id="4" name="直接连接符 3">
              <a:extLst>
                <a:ext uri="{FF2B5EF4-FFF2-40B4-BE49-F238E27FC236}">
                  <a16:creationId xmlns:a16="http://schemas.microsoft.com/office/drawing/2014/main" xmlns="" id="{6519E4F7-1B7F-47A4-A153-F69BD553574F}"/>
                </a:ext>
              </a:extLst>
            </p:cNvPr>
            <p:cNvCxnSpPr/>
            <p:nvPr/>
          </p:nvCxnSpPr>
          <p:spPr>
            <a:xfrm flipH="1">
              <a:off x="3259392" y="1662778"/>
              <a:ext cx="3013498" cy="2854767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197E6352-8D49-4F26-A206-1BB165C75070}"/>
                </a:ext>
              </a:extLst>
            </p:cNvPr>
            <p:cNvGrpSpPr/>
            <p:nvPr/>
          </p:nvGrpSpPr>
          <p:grpSpPr>
            <a:xfrm>
              <a:off x="3290699" y="1662778"/>
              <a:ext cx="6359236" cy="2854767"/>
              <a:chOff x="3290699" y="1662778"/>
              <a:chExt cx="6359236" cy="2854767"/>
            </a:xfrm>
          </p:grpSpPr>
          <p:cxnSp>
            <p:nvCxnSpPr>
              <p:cNvPr id="6" name="直接连接符 5">
                <a:extLst>
                  <a:ext uri="{FF2B5EF4-FFF2-40B4-BE49-F238E27FC236}">
                    <a16:creationId xmlns:a16="http://schemas.microsoft.com/office/drawing/2014/main" xmlns="" id="{0F0DC318-32BB-4E1A-86F0-CC0AA49BF7C0}"/>
                  </a:ext>
                </a:extLst>
              </p:cNvPr>
              <p:cNvCxnSpPr/>
              <p:nvPr/>
            </p:nvCxnSpPr>
            <p:spPr>
              <a:xfrm>
                <a:off x="3290699" y="4517545"/>
                <a:ext cx="635923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>
                <a:extLst>
                  <a:ext uri="{FF2B5EF4-FFF2-40B4-BE49-F238E27FC236}">
                    <a16:creationId xmlns:a16="http://schemas.microsoft.com/office/drawing/2014/main" xmlns="" id="{DFAF0479-90D9-4BEA-A2D1-A9FD654D2AF3}"/>
                  </a:ext>
                </a:extLst>
              </p:cNvPr>
              <p:cNvCxnSpPr/>
              <p:nvPr/>
            </p:nvCxnSpPr>
            <p:spPr>
              <a:xfrm flipH="1" flipV="1">
                <a:off x="6272890" y="1662778"/>
                <a:ext cx="3377045" cy="2854767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5F99389B-D6C2-4879-8332-4C21D9AB9195}"/>
              </a:ext>
            </a:extLst>
          </p:cNvPr>
          <p:cNvGrpSpPr/>
          <p:nvPr/>
        </p:nvGrpSpPr>
        <p:grpSpPr>
          <a:xfrm>
            <a:off x="4153160" y="1532904"/>
            <a:ext cx="3522133" cy="1282700"/>
            <a:chOff x="3657599" y="544777"/>
            <a:chExt cx="3522133" cy="1282700"/>
          </a:xfrm>
          <a:solidFill>
            <a:srgbClr val="30BAA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4" name="矩形: 圆角 13">
              <a:extLst>
                <a:ext uri="{FF2B5EF4-FFF2-40B4-BE49-F238E27FC236}">
                  <a16:creationId xmlns:a16="http://schemas.microsoft.com/office/drawing/2014/main" xmlns="" id="{E0367CD0-5AE2-4D79-8FB7-BFCEDD65F910}"/>
                </a:ext>
              </a:extLst>
            </p:cNvPr>
            <p:cNvSpPr/>
            <p:nvPr/>
          </p:nvSpPr>
          <p:spPr>
            <a:xfrm>
              <a:off x="3657599" y="544777"/>
              <a:ext cx="3522133" cy="128270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: 圆角 4">
              <a:extLst>
                <a:ext uri="{FF2B5EF4-FFF2-40B4-BE49-F238E27FC236}">
                  <a16:creationId xmlns:a16="http://schemas.microsoft.com/office/drawing/2014/main" xmlns="" id="{29615EE7-92D7-4409-BFD7-2F0378E38FF1}"/>
                </a:ext>
              </a:extLst>
            </p:cNvPr>
            <p:cNvSpPr txBox="1"/>
            <p:nvPr/>
          </p:nvSpPr>
          <p:spPr>
            <a:xfrm>
              <a:off x="3720215" y="607393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40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多元性別</a:t>
              </a:r>
              <a:endParaRPr lang="zh-CN" altLang="en-US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F1FD5695-7847-42DD-BD54-3BD86ACD90D9}"/>
              </a:ext>
            </a:extLst>
          </p:cNvPr>
          <p:cNvGrpSpPr/>
          <p:nvPr/>
        </p:nvGrpSpPr>
        <p:grpSpPr>
          <a:xfrm>
            <a:off x="1170968" y="4325055"/>
            <a:ext cx="3522133" cy="1282700"/>
            <a:chOff x="3657599" y="1987814"/>
            <a:chExt cx="3522133" cy="1282700"/>
          </a:xfrm>
          <a:solidFill>
            <a:srgbClr val="FE405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xmlns="" id="{0CD89562-A8E5-4A85-9400-D84CDA9489DF}"/>
                </a:ext>
              </a:extLst>
            </p:cNvPr>
            <p:cNvSpPr/>
            <p:nvPr/>
          </p:nvSpPr>
          <p:spPr>
            <a:xfrm>
              <a:off x="3657599" y="1987814"/>
              <a:ext cx="3522133" cy="1282700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320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8" name="矩形: 圆角 6">
              <a:extLst>
                <a:ext uri="{FF2B5EF4-FFF2-40B4-BE49-F238E27FC236}">
                  <a16:creationId xmlns:a16="http://schemas.microsoft.com/office/drawing/2014/main" xmlns="" id="{BFB5C6B4-6E05-4B5E-A7E1-42DF6CE5CB4B}"/>
                </a:ext>
              </a:extLst>
            </p:cNvPr>
            <p:cNvSpPr txBox="1"/>
            <p:nvPr/>
          </p:nvSpPr>
          <p:spPr>
            <a:xfrm>
              <a:off x="3720215" y="2050430"/>
              <a:ext cx="3396901" cy="11574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身體意象的迷思</a:t>
              </a:r>
              <a:endParaRPr lang="zh-CN" altLang="en-US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F39341E0-DD80-479E-80E1-5DFECF849465}"/>
              </a:ext>
            </a:extLst>
          </p:cNvPr>
          <p:cNvGrpSpPr/>
          <p:nvPr/>
        </p:nvGrpSpPr>
        <p:grpSpPr>
          <a:xfrm>
            <a:off x="7530205" y="4356363"/>
            <a:ext cx="3522133" cy="1282700"/>
            <a:chOff x="3657599" y="3430852"/>
            <a:chExt cx="3522133" cy="1282700"/>
          </a:xfrm>
          <a:solidFill>
            <a:srgbClr val="30BAA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xmlns="" id="{1C43D6F2-6BBD-4463-8CFC-DE1F8F87F90A}"/>
                </a:ext>
              </a:extLst>
            </p:cNvPr>
            <p:cNvSpPr/>
            <p:nvPr/>
          </p:nvSpPr>
          <p:spPr>
            <a:xfrm>
              <a:off x="3657599" y="3430852"/>
              <a:ext cx="3522133" cy="12827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4000" dirty="0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21" name="矩形: 圆角 8">
              <a:extLst>
                <a:ext uri="{FF2B5EF4-FFF2-40B4-BE49-F238E27FC236}">
                  <a16:creationId xmlns:a16="http://schemas.microsoft.com/office/drawing/2014/main" xmlns="" id="{F02920E7-B0B3-4D9B-8AFE-E7D8153C94D4}"/>
                </a:ext>
              </a:extLst>
            </p:cNvPr>
            <p:cNvSpPr txBox="1"/>
            <p:nvPr/>
          </p:nvSpPr>
          <p:spPr>
            <a:xfrm>
              <a:off x="3720215" y="3493468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36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微软雅黑"/>
                  <a:sym typeface="Arial"/>
                </a:rPr>
                <a:t>性霸凌性別歧視</a:t>
              </a:r>
              <a:endParaRPr lang="zh-CN" altLang="en-US" sz="36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endParaRPr>
            </a:p>
          </p:txBody>
        </p:sp>
      </p:grpSp>
      <p:grpSp>
        <p:nvGrpSpPr>
          <p:cNvPr id="30" name="组合 55">
            <a:extLst>
              <a:ext uri="{FF2B5EF4-FFF2-40B4-BE49-F238E27FC236}">
                <a16:creationId xmlns:a16="http://schemas.microsoft.com/office/drawing/2014/main" xmlns="" id="{653213A5-ADDD-4520-B22B-46659ECCBF59}"/>
              </a:ext>
            </a:extLst>
          </p:cNvPr>
          <p:cNvGrpSpPr/>
          <p:nvPr/>
        </p:nvGrpSpPr>
        <p:grpSpPr bwMode="auto">
          <a:xfrm>
            <a:off x="4190858" y="289007"/>
            <a:ext cx="3573065" cy="696471"/>
            <a:chOff x="3791743" y="5346472"/>
            <a:chExt cx="5833187" cy="1152803"/>
          </a:xfrm>
          <a:effectLst/>
        </p:grpSpPr>
        <p:sp>
          <p:nvSpPr>
            <p:cNvPr id="31" name="任意多边形 166">
              <a:extLst>
                <a:ext uri="{FF2B5EF4-FFF2-40B4-BE49-F238E27FC236}">
                  <a16:creationId xmlns:a16="http://schemas.microsoft.com/office/drawing/2014/main" xmlns="" id="{E30933C2-9B17-4879-BDFF-2E99FCCCE2C4}"/>
                </a:ext>
              </a:extLst>
            </p:cNvPr>
            <p:cNvSpPr/>
            <p:nvPr/>
          </p:nvSpPr>
          <p:spPr>
            <a:xfrm>
              <a:off x="3791743" y="5347083"/>
              <a:ext cx="5833187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dirty="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2" name="圆角矩形 165">
              <a:extLst>
                <a:ext uri="{FF2B5EF4-FFF2-40B4-BE49-F238E27FC236}">
                  <a16:creationId xmlns:a16="http://schemas.microsoft.com/office/drawing/2014/main" xmlns="" id="{3E412583-10A7-40A2-A54F-C80BB0B54EA6}"/>
                </a:ext>
              </a:extLst>
            </p:cNvPr>
            <p:cNvSpPr/>
            <p:nvPr/>
          </p:nvSpPr>
          <p:spPr>
            <a:xfrm>
              <a:off x="4007769" y="5518706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dist">
                <a:buNone/>
              </a:pPr>
              <a:r>
                <a:rPr lang="zh-CN" altLang="en-US" sz="3200" b="1" dirty="0" smtClean="0">
                  <a:solidFill>
                    <a:srgbClr val="2AB7AE"/>
                  </a:solidFill>
                  <a:latin typeface="Arial"/>
                  <a:ea typeface="微软雅黑"/>
                  <a:cs typeface="+mn-ea"/>
                  <a:sym typeface="Arial"/>
                </a:rPr>
                <a:t>課程內容</a:t>
              </a:r>
              <a:endParaRPr lang="zh-CN" altLang="en-US" sz="3200" b="1" dirty="0">
                <a:solidFill>
                  <a:srgbClr val="2AB7A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3" name="圆角矩形 167">
              <a:extLst>
                <a:ext uri="{FF2B5EF4-FFF2-40B4-BE49-F238E27FC236}">
                  <a16:creationId xmlns:a16="http://schemas.microsoft.com/office/drawing/2014/main" xmlns="" id="{50E2042E-F4F7-4A26-A63C-003E02CA23D0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359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grpSp>
        <p:nvGrpSpPr>
          <p:cNvPr id="30" name="组合 55">
            <a:extLst>
              <a:ext uri="{FF2B5EF4-FFF2-40B4-BE49-F238E27FC236}">
                <a16:creationId xmlns:a16="http://schemas.microsoft.com/office/drawing/2014/main" xmlns="" id="{653213A5-ADDD-4520-B22B-46659ECCBF59}"/>
              </a:ext>
            </a:extLst>
          </p:cNvPr>
          <p:cNvGrpSpPr/>
          <p:nvPr/>
        </p:nvGrpSpPr>
        <p:grpSpPr bwMode="auto">
          <a:xfrm>
            <a:off x="4242914" y="912574"/>
            <a:ext cx="3573065" cy="696471"/>
            <a:chOff x="3791743" y="5346472"/>
            <a:chExt cx="5833187" cy="1152803"/>
          </a:xfrm>
          <a:effectLst/>
        </p:grpSpPr>
        <p:sp>
          <p:nvSpPr>
            <p:cNvPr id="31" name="任意多边形 166">
              <a:extLst>
                <a:ext uri="{FF2B5EF4-FFF2-40B4-BE49-F238E27FC236}">
                  <a16:creationId xmlns:a16="http://schemas.microsoft.com/office/drawing/2014/main" xmlns="" id="{E30933C2-9B17-4879-BDFF-2E99FCCCE2C4}"/>
                </a:ext>
              </a:extLst>
            </p:cNvPr>
            <p:cNvSpPr/>
            <p:nvPr/>
          </p:nvSpPr>
          <p:spPr>
            <a:xfrm>
              <a:off x="3791743" y="5347083"/>
              <a:ext cx="5833187" cy="1152192"/>
            </a:xfrm>
            <a:custGeom>
              <a:avLst/>
              <a:gdLst>
                <a:gd name="connsiteX0" fmla="*/ 619854 w 5832648"/>
                <a:gd name="connsiteY0" fmla="*/ 172234 h 1152128"/>
                <a:gd name="connsiteX1" fmla="*/ 247759 w 5832648"/>
                <a:gd name="connsiteY1" fmla="*/ 418875 h 1152128"/>
                <a:gd name="connsiteX2" fmla="*/ 216024 w 5832648"/>
                <a:gd name="connsiteY2" fmla="*/ 576064 h 1152128"/>
                <a:gd name="connsiteX3" fmla="*/ 216024 w 5832648"/>
                <a:gd name="connsiteY3" fmla="*/ 576063 h 1152128"/>
                <a:gd name="connsiteX4" fmla="*/ 216024 w 5832648"/>
                <a:gd name="connsiteY4" fmla="*/ 576064 h 1152128"/>
                <a:gd name="connsiteX5" fmla="*/ 216024 w 5832648"/>
                <a:gd name="connsiteY5" fmla="*/ 576064 h 1152128"/>
                <a:gd name="connsiteX6" fmla="*/ 247759 w 5832648"/>
                <a:gd name="connsiteY6" fmla="*/ 733252 h 1152128"/>
                <a:gd name="connsiteX7" fmla="*/ 619854 w 5832648"/>
                <a:gd name="connsiteY7" fmla="*/ 979893 h 1152128"/>
                <a:gd name="connsiteX8" fmla="*/ 5212794 w 5832648"/>
                <a:gd name="connsiteY8" fmla="*/ 979894 h 1152128"/>
                <a:gd name="connsiteX9" fmla="*/ 5616624 w 5832648"/>
                <a:gd name="connsiteY9" fmla="*/ 576064 h 1152128"/>
                <a:gd name="connsiteX10" fmla="*/ 5616625 w 5832648"/>
                <a:gd name="connsiteY10" fmla="*/ 576064 h 1152128"/>
                <a:gd name="connsiteX11" fmla="*/ 5212795 w 5832648"/>
                <a:gd name="connsiteY11" fmla="*/ 172234 h 1152128"/>
                <a:gd name="connsiteX12" fmla="*/ 576064 w 5832648"/>
                <a:gd name="connsiteY12" fmla="*/ 0 h 1152128"/>
                <a:gd name="connsiteX13" fmla="*/ 5256584 w 5832648"/>
                <a:gd name="connsiteY13" fmla="*/ 0 h 1152128"/>
                <a:gd name="connsiteX14" fmla="*/ 5832648 w 5832648"/>
                <a:gd name="connsiteY14" fmla="*/ 576064 h 1152128"/>
                <a:gd name="connsiteX15" fmla="*/ 5256584 w 5832648"/>
                <a:gd name="connsiteY15" fmla="*/ 1152128 h 1152128"/>
                <a:gd name="connsiteX16" fmla="*/ 576064 w 5832648"/>
                <a:gd name="connsiteY16" fmla="*/ 1152128 h 1152128"/>
                <a:gd name="connsiteX17" fmla="*/ 0 w 5832648"/>
                <a:gd name="connsiteY17" fmla="*/ 576064 h 1152128"/>
                <a:gd name="connsiteX18" fmla="*/ 576064 w 5832648"/>
                <a:gd name="connsiteY18" fmla="*/ 0 h 1152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832648" h="115212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2" name="圆角矩形 165">
              <a:extLst>
                <a:ext uri="{FF2B5EF4-FFF2-40B4-BE49-F238E27FC236}">
                  <a16:creationId xmlns:a16="http://schemas.microsoft.com/office/drawing/2014/main" xmlns="" id="{3E412583-10A7-40A2-A54F-C80BB0B54EA6}"/>
                </a:ext>
              </a:extLst>
            </p:cNvPr>
            <p:cNvSpPr/>
            <p:nvPr/>
          </p:nvSpPr>
          <p:spPr>
            <a:xfrm>
              <a:off x="4007769" y="5518706"/>
              <a:ext cx="5400600" cy="80765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dist"/>
              <a:r>
                <a:rPr lang="zh-CN" altLang="en-US" sz="3200" b="1" dirty="0" smtClean="0">
                  <a:solidFill>
                    <a:srgbClr val="2AB7AE"/>
                  </a:solidFill>
                  <a:latin typeface="Arial"/>
                  <a:ea typeface="微软雅黑"/>
                  <a:cs typeface="+mn-ea"/>
                  <a:sym typeface="Arial"/>
                </a:rPr>
                <a:t>課程內容</a:t>
              </a:r>
              <a:endParaRPr lang="zh-CN" altLang="en-US" sz="3200" b="1" dirty="0">
                <a:solidFill>
                  <a:srgbClr val="2AB7A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33" name="圆角矩形 167">
              <a:extLst>
                <a:ext uri="{FF2B5EF4-FFF2-40B4-BE49-F238E27FC236}">
                  <a16:creationId xmlns:a16="http://schemas.microsoft.com/office/drawing/2014/main" xmlns="" id="{50E2042E-F4F7-4A26-A63C-003E02CA23D0}"/>
                </a:ext>
              </a:extLst>
            </p:cNvPr>
            <p:cNvSpPr/>
            <p:nvPr/>
          </p:nvSpPr>
          <p:spPr>
            <a:xfrm>
              <a:off x="3791744" y="5346472"/>
              <a:ext cx="5832649" cy="1152127"/>
            </a:xfrm>
            <a:prstGeom prst="roundRect">
              <a:avLst>
                <a:gd name="adj" fmla="val 50000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22" name="圆角矩形 115">
            <a:extLst>
              <a:ext uri="{FF2B5EF4-FFF2-40B4-BE49-F238E27FC236}">
                <a16:creationId xmlns:a16="http://schemas.microsoft.com/office/drawing/2014/main" xmlns="" id="{183A14FF-700C-4EED-A0FB-4A049991F52A}"/>
              </a:ext>
            </a:extLst>
          </p:cNvPr>
          <p:cNvSpPr>
            <a:spLocks noChangeAspect="1"/>
          </p:cNvSpPr>
          <p:nvPr/>
        </p:nvSpPr>
        <p:spPr>
          <a:xfrm>
            <a:off x="257064" y="2551317"/>
            <a:ext cx="3653049" cy="3634978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3" name="文本框 72">
            <a:extLst>
              <a:ext uri="{FF2B5EF4-FFF2-40B4-BE49-F238E27FC236}">
                <a16:creationId xmlns:a16="http://schemas.microsoft.com/office/drawing/2014/main" xmlns="" id="{B75E05CE-8466-48F5-8EA9-49AB3C3C4D50}"/>
              </a:ext>
            </a:extLst>
          </p:cNvPr>
          <p:cNvSpPr txBox="1"/>
          <p:nvPr/>
        </p:nvSpPr>
        <p:spPr>
          <a:xfrm>
            <a:off x="365496" y="3248851"/>
            <a:ext cx="358417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認識性別非單一組合</a:t>
            </a:r>
            <a:endParaRPr lang="en-US" altLang="zh-CN" sz="24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認識自己的性別</a:t>
            </a:r>
            <a:endParaRPr lang="en-US" altLang="zh-CN" sz="24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肯定自己的性別</a:t>
            </a:r>
            <a:endParaRPr lang="zh-CN" altLang="zh-CN" sz="24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4" name="圆角矩形 19">
            <a:extLst>
              <a:ext uri="{FF2B5EF4-FFF2-40B4-BE49-F238E27FC236}">
                <a16:creationId xmlns:a16="http://schemas.microsoft.com/office/drawing/2014/main" xmlns="" id="{79FA25E5-6BA8-4329-8F52-12E536A0F460}"/>
              </a:ext>
            </a:extLst>
          </p:cNvPr>
          <p:cNvSpPr>
            <a:spLocks noChangeAspect="1"/>
          </p:cNvSpPr>
          <p:nvPr/>
        </p:nvSpPr>
        <p:spPr>
          <a:xfrm>
            <a:off x="4157944" y="2461804"/>
            <a:ext cx="3743007" cy="3724491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5" name="圆角矩形 20">
            <a:extLst>
              <a:ext uri="{FF2B5EF4-FFF2-40B4-BE49-F238E27FC236}">
                <a16:creationId xmlns:a16="http://schemas.microsoft.com/office/drawing/2014/main" xmlns="" id="{D0326E42-980C-460F-A707-ADD9F793FC7A}"/>
              </a:ext>
            </a:extLst>
          </p:cNvPr>
          <p:cNvSpPr>
            <a:spLocks noChangeAspect="1"/>
          </p:cNvSpPr>
          <p:nvPr/>
        </p:nvSpPr>
        <p:spPr>
          <a:xfrm>
            <a:off x="4356262" y="2210038"/>
            <a:ext cx="3208291" cy="651673"/>
          </a:xfrm>
          <a:prstGeom prst="roundRect">
            <a:avLst>
              <a:gd name="adj" fmla="val 31705"/>
            </a:avLst>
          </a:prstGeom>
          <a:solidFill>
            <a:srgbClr val="FE4052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32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身體意象的迷思</a:t>
            </a:r>
            <a:endParaRPr lang="zh-CN" altLang="en-US" sz="32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26" name="文本框 76">
            <a:extLst>
              <a:ext uri="{FF2B5EF4-FFF2-40B4-BE49-F238E27FC236}">
                <a16:creationId xmlns:a16="http://schemas.microsoft.com/office/drawing/2014/main" xmlns="" id="{6E85EF51-BB14-4127-99F2-029826F48E90}"/>
              </a:ext>
            </a:extLst>
          </p:cNvPr>
          <p:cNvSpPr txBox="1"/>
          <p:nvPr/>
        </p:nvSpPr>
        <p:spPr>
          <a:xfrm>
            <a:off x="4157944" y="3248851"/>
            <a:ext cx="3653271" cy="235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認識什麼是身體意象</a:t>
            </a:r>
            <a:endParaRPr lang="en-US" altLang="zh-CN" sz="24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鬆動</a:t>
            </a:r>
            <a:r>
              <a:rPr lang="zh-CN" altLang="en-US" sz="2400" dirty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單一</a:t>
            </a: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美</a:t>
            </a:r>
            <a:r>
              <a:rPr lang="en-US" altLang="zh-CN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/</a:t>
            </a: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帥的標準</a:t>
            </a:r>
            <a:endParaRPr lang="en-US" altLang="zh-CN" sz="24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學習喜歡自己的身體</a:t>
            </a:r>
            <a:endParaRPr lang="zh-CN" altLang="zh-CN" sz="24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7" name="圆角矩形 22">
            <a:extLst>
              <a:ext uri="{FF2B5EF4-FFF2-40B4-BE49-F238E27FC236}">
                <a16:creationId xmlns:a16="http://schemas.microsoft.com/office/drawing/2014/main" xmlns="" id="{072B89A8-CC5B-48D8-B27C-87AD7A40E262}"/>
              </a:ext>
            </a:extLst>
          </p:cNvPr>
          <p:cNvSpPr>
            <a:spLocks noChangeAspect="1"/>
          </p:cNvSpPr>
          <p:nvPr/>
        </p:nvSpPr>
        <p:spPr>
          <a:xfrm>
            <a:off x="8213758" y="2484290"/>
            <a:ext cx="3655433" cy="3637350"/>
          </a:xfrm>
          <a:prstGeom prst="roundRect">
            <a:avLst>
              <a:gd name="adj" fmla="val 7687"/>
            </a:avLst>
          </a:prstGeom>
          <a:noFill/>
          <a:ln w="12700" cmpd="sng">
            <a:solidFill>
              <a:schemeClr val="bg2">
                <a:lumMod val="75000"/>
              </a:schemeClr>
            </a:solidFill>
          </a:ln>
          <a:effectLst>
            <a:outerShdw dist="12700" dir="5400000" algn="tl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Arial"/>
              <a:ea typeface="微软雅黑"/>
              <a:sym typeface="Arial"/>
            </a:endParaRPr>
          </a:p>
        </p:txBody>
      </p:sp>
      <p:sp>
        <p:nvSpPr>
          <p:cNvPr id="28" name="圆角矩形 23">
            <a:extLst>
              <a:ext uri="{FF2B5EF4-FFF2-40B4-BE49-F238E27FC236}">
                <a16:creationId xmlns:a16="http://schemas.microsoft.com/office/drawing/2014/main" xmlns="" id="{E8EE0C7F-F26B-4466-8C4D-C9E85EBB5432}"/>
              </a:ext>
            </a:extLst>
          </p:cNvPr>
          <p:cNvSpPr>
            <a:spLocks noChangeAspect="1"/>
          </p:cNvSpPr>
          <p:nvPr/>
        </p:nvSpPr>
        <p:spPr>
          <a:xfrm>
            <a:off x="8420338" y="2232524"/>
            <a:ext cx="3133229" cy="636427"/>
          </a:xfrm>
          <a:prstGeom prst="roundRect">
            <a:avLst>
              <a:gd name="adj" fmla="val 31705"/>
            </a:avLst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CN" altLang="en-US" sz="28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性霸凌性別歧視</a:t>
            </a:r>
            <a:endParaRPr lang="zh-CN" altLang="en-US" sz="28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29" name="文本框 80">
            <a:extLst>
              <a:ext uri="{FF2B5EF4-FFF2-40B4-BE49-F238E27FC236}">
                <a16:creationId xmlns:a16="http://schemas.microsoft.com/office/drawing/2014/main" xmlns="" id="{FB1653FE-3A48-4521-9DD0-8DA9DF4F1580}"/>
              </a:ext>
            </a:extLst>
          </p:cNvPr>
          <p:cNvSpPr txBox="1"/>
          <p:nvPr/>
        </p:nvSpPr>
        <p:spPr>
          <a:xfrm>
            <a:off x="8317048" y="3125742"/>
            <a:ext cx="355214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認識性霸凌及性別歧視</a:t>
            </a:r>
            <a:endParaRPr lang="en-US" altLang="zh-CN" sz="20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暸</a:t>
            </a:r>
            <a:r>
              <a:rPr lang="zh-CN" altLang="en-US" sz="2000" dirty="0" smtClean="0">
                <a:solidFill>
                  <a:srgbClr val="404040"/>
                </a:solidFill>
                <a:latin typeface="Arial"/>
                <a:ea typeface="微软雅黑"/>
                <a:sym typeface="Arial"/>
              </a:rPr>
              <a:t>解遇到性霸凌及性別歧視可以怎麼做</a:t>
            </a:r>
            <a:endParaRPr lang="en-US" altLang="zh-CN" sz="2000" dirty="0" smtClean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  <a:p>
            <a:pPr marL="285750" indent="-285750">
              <a:lnSpc>
                <a:spcPct val="2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zh-CN" altLang="zh-CN" sz="2000" dirty="0">
              <a:solidFill>
                <a:srgbClr val="404040"/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34" name="圆角矩形 25">
            <a:extLst>
              <a:ext uri="{FF2B5EF4-FFF2-40B4-BE49-F238E27FC236}">
                <a16:creationId xmlns:a16="http://schemas.microsoft.com/office/drawing/2014/main" xmlns="" id="{E5C6E46A-5A84-4258-A929-27F70BA22A1E}"/>
              </a:ext>
            </a:extLst>
          </p:cNvPr>
          <p:cNvSpPr>
            <a:spLocks noChangeAspect="1"/>
          </p:cNvSpPr>
          <p:nvPr/>
        </p:nvSpPr>
        <p:spPr>
          <a:xfrm>
            <a:off x="563066" y="2331307"/>
            <a:ext cx="3131187" cy="636012"/>
          </a:xfrm>
          <a:prstGeom prst="roundRect">
            <a:avLst>
              <a:gd name="adj" fmla="val 28375"/>
            </a:avLst>
          </a:prstGeom>
          <a:solidFill>
            <a:srgbClr val="30BAA0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zh-TW" altLang="en-US" sz="32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多元</a:t>
            </a:r>
            <a:r>
              <a:rPr lang="zh-CN" altLang="en-US" sz="32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性別</a:t>
            </a:r>
            <a:endParaRPr lang="zh-CN" altLang="en-US" sz="32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293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3503618" y="-401625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       多元</a:t>
            </a:r>
            <a:r>
              <a:rPr lang="zh-CN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性別</a:t>
            </a:r>
            <a:r>
              <a:rPr lang="zh-TW" altLang="en-US" sz="6600" b="1" dirty="0" smtClean="0">
                <a:solidFill>
                  <a:srgbClr val="2D6B81"/>
                </a:solidFill>
                <a:latin typeface="Arial"/>
                <a:ea typeface="微软雅黑"/>
                <a:cs typeface="+mn-ea"/>
                <a:sym typeface="Arial"/>
              </a:rPr>
              <a:t>故事分享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464652" y="1786928"/>
            <a:ext cx="10263209" cy="3711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標楷體" panose="03000509000000000000" pitchFamily="65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標楷體" panose="03000509000000000000" pitchFamily="65" charset="-120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標楷體" panose="03000509000000000000" pitchFamily="65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丘愛芝的故事：</a:t>
            </a:r>
            <a:endParaRPr lang="en-US" altLang="zh-CN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  <a:hlinkClick r:id="rId4"/>
              </a:rPr>
              <a:t>https://www.youtube.com/watch?v=X6laiBNdIhk</a:t>
            </a: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zh-CN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南非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女子短跑</a:t>
            </a:r>
            <a:r>
              <a:rPr lang="zh-CN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女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選手</a:t>
            </a: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卡斯特</a:t>
            </a:r>
            <a:r>
              <a:rPr lang="en-US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·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塞門亞</a:t>
            </a:r>
            <a:r>
              <a:rPr lang="en-US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Caster </a:t>
            </a:r>
            <a:r>
              <a:rPr lang="en-US" altLang="zh-TW" sz="3600" b="1" dirty="0" err="1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Semenya</a:t>
            </a:r>
            <a:endParaRPr lang="en-US" altLang="zh-CN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071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1987701" y="-299388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  <a:sym typeface="Arial"/>
              </a:rPr>
              <a:t>身體意象的迷</a:t>
            </a:r>
            <a:r>
              <a:rPr lang="zh-CN" altLang="en-US" sz="6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  <a:sym typeface="Arial"/>
              </a:rPr>
              <a:t>思</a:t>
            </a:r>
            <a:endParaRPr lang="zh-CN" altLang="en-US" sz="1100" b="1" dirty="0">
              <a:solidFill>
                <a:schemeClr val="accent4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376275" y="1582205"/>
            <a:ext cx="4604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你覺得帥的標準是？</a:t>
            </a:r>
            <a:endParaRPr lang="zh-TW" altLang="en-US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64601" y="1803515"/>
            <a:ext cx="3593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怎樣是美？</a:t>
            </a:r>
            <a:endParaRPr lang="zh-TW" altLang="en-US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-442634" y="5536874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皮膚黝黑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665158" y="4888505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高鼻子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527242" y="3013326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皮膚白皙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881661" y="5387931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雙眼皮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872265" y="3702568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胸部大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004126" y="2797925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鳳眼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636438" y="5034073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身手矯捷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738438" y="3865178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個子高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0" y="3837782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運動好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8690987" y="4105557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成績好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782797" y="2454788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長頭髮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271048" y="5800159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活潑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-925703" y="2717738"/>
            <a:ext cx="359343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accent2"/>
                </a:solidFill>
                <a:latin typeface="Arial"/>
                <a:ea typeface="微软雅黑"/>
                <a:cs typeface="+mn-ea"/>
              </a:rPr>
              <a:t>肌肉</a:t>
            </a:r>
            <a:endParaRPr lang="zh-TW" altLang="en-US" sz="3600" b="1" dirty="0">
              <a:solidFill>
                <a:schemeClr val="accent2"/>
              </a:solidFill>
              <a:latin typeface="Arial"/>
              <a:ea typeface="微软雅黑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252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990271" y="-289330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E4052"/>
                </a:solidFill>
                <a:latin typeface="Arial"/>
                <a:ea typeface="微软雅黑"/>
                <a:cs typeface="+mn-ea"/>
                <a:sym typeface="Arial"/>
              </a:rPr>
              <a:t>身體意象的迷思</a:t>
            </a:r>
            <a:endParaRPr lang="zh-CN" altLang="en-US" sz="3600" b="1" dirty="0">
              <a:solidFill>
                <a:srgbClr val="FE4052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1657077" y="2504584"/>
            <a:ext cx="9163045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ea typeface="微软雅黑"/>
                <a:cs typeface="+mn-ea"/>
                <a:sym typeface="Arial"/>
                <a:hlinkClick r:id="rId4"/>
              </a:rPr>
              <a:t>多芬的</a:t>
            </a:r>
            <a:r>
              <a:rPr lang="zh-CN" altLang="en-US" sz="66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ea typeface="微软雅黑"/>
                <a:cs typeface="+mn-ea"/>
                <a:sym typeface="Arial"/>
                <a:hlinkClick r:id="rId4"/>
              </a:rPr>
              <a:t>廣告</a:t>
            </a:r>
            <a:endParaRPr lang="en-US" altLang="zh-CN" sz="6600" b="1" dirty="0" smtClean="0">
              <a:solidFill>
                <a:schemeClr val="accent4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  <a:p>
            <a:pPr algn="ctr"/>
            <a:r>
              <a:rPr lang="zh-CN" altLang="en-US" sz="66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ea typeface="微软雅黑"/>
                <a:cs typeface="+mn-ea"/>
                <a:sym typeface="Arial"/>
              </a:rPr>
              <a:t>美 不該只有一種標準</a:t>
            </a:r>
            <a:endParaRPr lang="zh-CN" altLang="en-US" sz="6600" b="1" dirty="0">
              <a:solidFill>
                <a:schemeClr val="accent4">
                  <a:lumMod val="50000"/>
                </a:schemeClr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2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990271" y="-289330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性霸凌性別歧視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19"/>
          <a:stretch/>
        </p:blipFill>
        <p:spPr>
          <a:xfrm>
            <a:off x="7375181" y="1742567"/>
            <a:ext cx="3939411" cy="355244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081"/>
          <a:stretch/>
        </p:blipFill>
        <p:spPr>
          <a:xfrm>
            <a:off x="834046" y="1742567"/>
            <a:ext cx="5939443" cy="3839526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3146488" y="5582093"/>
            <a:ext cx="7451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怎樣的行為是性霸凌 </a:t>
            </a:r>
            <a:r>
              <a:rPr lang="en-US" altLang="zh-CN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&amp; </a:t>
            </a:r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性別歧視？</a:t>
            </a:r>
            <a:endParaRPr lang="zh-TW" altLang="en-US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917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990271" y="-289330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性霸凌性別歧視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9817" y="2275214"/>
            <a:ext cx="116361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因為對方是男性或女性，而對他們採取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不正當、</a:t>
            </a: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負面、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有害</a:t>
            </a: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的行為。</a:t>
            </a:r>
            <a:endParaRPr lang="en-US" altLang="zh-TW" sz="3600" b="1" dirty="0">
              <a:solidFill>
                <a:schemeClr val="bg2">
                  <a:lumMod val="25000"/>
                </a:schemeClr>
              </a:solidFill>
              <a:latin typeface="Arial"/>
              <a:ea typeface="微软雅黑"/>
              <a:cs typeface="+mn-ea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例如：</a:t>
            </a: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娘娘腔的男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生</a:t>
            </a: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真是令人討厭、女生根本沒有能力當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機</a:t>
            </a:r>
            <a:r>
              <a:rPr lang="zh-TW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長</a:t>
            </a:r>
            <a:r>
              <a:rPr lang="zh-TW" altLang="en-US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、懷孕的女性必須離職</a:t>
            </a:r>
            <a:r>
              <a:rPr lang="en-US" altLang="zh-TW" sz="3600" b="1" dirty="0">
                <a:solidFill>
                  <a:schemeClr val="bg2">
                    <a:lumMod val="25000"/>
                  </a:schemeClr>
                </a:solidFill>
                <a:latin typeface="Arial"/>
                <a:ea typeface="微软雅黑"/>
                <a:cs typeface="+mn-ea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53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>
            <a:extLst>
              <a:ext uri="{FF2B5EF4-FFF2-40B4-BE49-F238E27FC236}">
                <a16:creationId xmlns:a16="http://schemas.microsoft.com/office/drawing/2014/main" xmlns="" id="{ED0830AD-9E41-4B16-A176-3B49F0CEA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8093" y="-974416"/>
            <a:ext cx="4715822" cy="3013305"/>
          </a:xfrm>
          <a:prstGeom prst="rect">
            <a:avLst/>
          </a:prstGeom>
        </p:spPr>
      </p:pic>
      <p:sp>
        <p:nvSpPr>
          <p:cNvPr id="6" name="圆角矩形 165">
            <a:extLst>
              <a:ext uri="{FF2B5EF4-FFF2-40B4-BE49-F238E27FC236}">
                <a16:creationId xmlns:a16="http://schemas.microsoft.com/office/drawing/2014/main" xmlns="" id="{3E412583-10A7-40A2-A54F-C80BB0B54EA6}"/>
              </a:ext>
            </a:extLst>
          </p:cNvPr>
          <p:cNvSpPr/>
          <p:nvPr/>
        </p:nvSpPr>
        <p:spPr bwMode="auto">
          <a:xfrm>
            <a:off x="-2990271" y="-289330"/>
            <a:ext cx="12904291" cy="256454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6600" b="1" dirty="0" smtClean="0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性霸凌性別歧視</a:t>
            </a:r>
            <a:endParaRPr lang="zh-CN" altLang="en-US" sz="3600" b="1" dirty="0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35987" y="2275214"/>
            <a:ext cx="1080447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800" dirty="0" smtClean="0">
                <a:solidFill>
                  <a:srgbClr val="203864"/>
                </a:solidFill>
                <a:latin typeface="Arial"/>
                <a:ea typeface="微软雅黑"/>
              </a:rPr>
              <a:t>透過</a:t>
            </a:r>
            <a:r>
              <a:rPr lang="zh-TW" altLang="en-US" sz="3800" dirty="0">
                <a:solidFill>
                  <a:srgbClr val="203864"/>
                </a:solidFill>
                <a:latin typeface="Arial"/>
                <a:ea typeface="微软雅黑"/>
              </a:rPr>
              <a:t>語言、肢體或其他暴力</a:t>
            </a:r>
            <a:r>
              <a:rPr lang="zh-TW" altLang="en-US" sz="3800" dirty="0" smtClean="0">
                <a:solidFill>
                  <a:srgbClr val="203864"/>
                </a:solidFill>
                <a:latin typeface="Arial"/>
                <a:ea typeface="微软雅黑"/>
              </a:rPr>
              <a:t>，</a:t>
            </a:r>
            <a:r>
              <a:rPr lang="zh-TW" altLang="en-US" sz="3800" b="1" dirty="0" smtClean="0">
                <a:solidFill>
                  <a:srgbClr val="FE4052"/>
                </a:solidFill>
                <a:latin typeface="Arial"/>
                <a:ea typeface="微软雅黑"/>
              </a:rPr>
              <a:t>對於</a:t>
            </a:r>
            <a:r>
              <a:rPr lang="zh-TW" altLang="en-US" sz="3800" b="1" dirty="0">
                <a:solidFill>
                  <a:srgbClr val="FE4052"/>
                </a:solidFill>
                <a:latin typeface="Arial"/>
                <a:ea typeface="微软雅黑"/>
              </a:rPr>
              <a:t>他人的性別特徵、性別氣質、性別傾向或性別</a:t>
            </a:r>
            <a:r>
              <a:rPr lang="zh-TW" altLang="en-US" sz="3800" b="1" dirty="0" smtClean="0">
                <a:solidFill>
                  <a:srgbClr val="FE4052"/>
                </a:solidFill>
                <a:latin typeface="Arial"/>
                <a:ea typeface="微软雅黑"/>
              </a:rPr>
              <a:t>認同進行</a:t>
            </a:r>
            <a:r>
              <a:rPr lang="zh-TW" altLang="en-US" sz="3800" b="1" dirty="0">
                <a:solidFill>
                  <a:srgbClr val="FE4052"/>
                </a:solidFill>
                <a:latin typeface="Arial"/>
                <a:ea typeface="微软雅黑"/>
              </a:rPr>
              <a:t>貶抑、攻擊或威脅</a:t>
            </a:r>
            <a:r>
              <a:rPr lang="zh-TW" altLang="en-US" sz="3800" dirty="0">
                <a:solidFill>
                  <a:srgbClr val="203864"/>
                </a:solidFill>
                <a:latin typeface="Arial"/>
                <a:ea typeface="微软雅黑"/>
              </a:rPr>
              <a:t>，但並非屬於性騷擾的行為。</a:t>
            </a:r>
          </a:p>
        </p:txBody>
      </p:sp>
    </p:spTree>
    <p:extLst>
      <p:ext uri="{BB962C8B-B14F-4D97-AF65-F5344CB8AC3E}">
        <p14:creationId xmlns:p14="http://schemas.microsoft.com/office/powerpoint/2010/main" val="144531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炫彩多边形简约运营工作汇报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203864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399</Words>
  <Application>Microsoft Office PowerPoint</Application>
  <PresentationFormat>自訂</PresentationFormat>
  <Paragraphs>74</Paragraphs>
  <Slides>11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主题​​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Windows 使用者</cp:lastModifiedBy>
  <cp:revision>120</cp:revision>
  <dcterms:created xsi:type="dcterms:W3CDTF">2017-07-25T14:12:10Z</dcterms:created>
  <dcterms:modified xsi:type="dcterms:W3CDTF">2020-08-28T02:05:42Z</dcterms:modified>
</cp:coreProperties>
</file>