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4" r:id="rId2"/>
    <p:sldMasterId id="2147483686" r:id="rId3"/>
  </p:sldMasterIdLst>
  <p:sldIdLst>
    <p:sldId id="316" r:id="rId4"/>
    <p:sldId id="314" r:id="rId5"/>
    <p:sldId id="324" r:id="rId6"/>
    <p:sldId id="321" r:id="rId7"/>
    <p:sldId id="318" r:id="rId8"/>
    <p:sldId id="319" r:id="rId9"/>
    <p:sldId id="320" r:id="rId10"/>
    <p:sldId id="268" r:id="rId11"/>
    <p:sldId id="271" r:id="rId12"/>
    <p:sldId id="272" r:id="rId13"/>
    <p:sldId id="273" r:id="rId14"/>
    <p:sldId id="274" r:id="rId15"/>
    <p:sldId id="266" r:id="rId16"/>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06874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07289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9477932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2126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07777"/>
          </a:xfrm>
        </p:spPr>
        <p:txBody>
          <a:bodyPr lIns="0" tIns="0" rIns="0" bIns="0"/>
          <a:lstStyle>
            <a:lvl1pPr>
              <a:defRPr sz="20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41406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65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0362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7910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67122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0022023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018503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8156973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3977598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3260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2349719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2025/6/25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98255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0A66-BF7E-413C-84E6-448F0439E76D}" type="datetimeFigureOut">
              <a:rPr lang="zh-CN" altLang="en-US" smtClean="0"/>
              <a:t>2025/6/25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09849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500"/>
          </a:p>
        </p:txBody>
      </p:sp>
      <p:sp>
        <p:nvSpPr>
          <p:cNvPr id="2" name="Holder 2"/>
          <p:cNvSpPr>
            <a:spLocks noGrp="1"/>
          </p:cNvSpPr>
          <p:nvPr>
            <p:ph type="title"/>
          </p:nvPr>
        </p:nvSpPr>
        <p:spPr>
          <a:xfrm>
            <a:off x="1559348" y="220344"/>
            <a:ext cx="1885950" cy="677108"/>
          </a:xfrm>
          <a:prstGeom prst="rect">
            <a:avLst/>
          </a:prstGeom>
        </p:spPr>
        <p:txBody>
          <a:bodyPr wrap="square" lIns="0" tIns="0" rIns="0" bIns="0">
            <a:spAutoFit/>
          </a:bodyPr>
          <a:lstStyle>
            <a:lvl1pPr>
              <a:defRPr sz="4400"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69332"/>
          </a:xfrm>
          <a:prstGeom prst="rect">
            <a:avLst/>
          </a:prstGeom>
        </p:spPr>
        <p:txBody>
          <a:bodyPr wrap="square" lIns="0" tIns="0" rIns="0" bIns="0">
            <a:spAutoFit/>
          </a:bodyPr>
          <a:lstStyle>
            <a:lvl1pPr>
              <a:defRPr sz="24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81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公務員</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勤休制度宣導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6298421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10</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12</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13</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0777947" cy="8914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623220" y="278225"/>
            <a:ext cx="10945560"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3" name="矩形 2">
            <a:extLst>
              <a:ext uri="{FF2B5EF4-FFF2-40B4-BE49-F238E27FC236}">
                <a16:creationId xmlns:a16="http://schemas.microsoft.com/office/drawing/2014/main" id="{050DADDE-E829-77F3-F4EF-0BF214E1FC0C}"/>
              </a:ext>
            </a:extLst>
          </p:cNvPr>
          <p:cNvSpPr/>
          <p:nvPr/>
        </p:nvSpPr>
        <p:spPr>
          <a:xfrm>
            <a:off x="263989" y="1579447"/>
            <a:ext cx="2613891"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法定辦公時數</a:t>
            </a:r>
            <a:endParaRPr lang="zh-TW" altLang="en-US" dirty="0"/>
          </a:p>
        </p:txBody>
      </p:sp>
      <p:sp>
        <p:nvSpPr>
          <p:cNvPr id="5" name="箭號: 向下 4">
            <a:extLst>
              <a:ext uri="{FF2B5EF4-FFF2-40B4-BE49-F238E27FC236}">
                <a16:creationId xmlns:a16="http://schemas.microsoft.com/office/drawing/2014/main" id="{5EE2346D-4845-7FDD-3C29-85C9F84CD05E}"/>
              </a:ext>
            </a:extLst>
          </p:cNvPr>
          <p:cNvSpPr/>
          <p:nvPr/>
        </p:nvSpPr>
        <p:spPr>
          <a:xfrm>
            <a:off x="1431635"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12244FA7-9BB7-E7E5-E623-A506019BE896}"/>
              </a:ext>
            </a:extLst>
          </p:cNvPr>
          <p:cNvSpPr/>
          <p:nvPr/>
        </p:nvSpPr>
        <p:spPr>
          <a:xfrm>
            <a:off x="295563" y="2956065"/>
            <a:ext cx="2613891"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每日</a:t>
            </a:r>
            <a:r>
              <a:rPr lang="en-US" altLang="zh-TW" sz="1600" b="1" u="sng" dirty="0">
                <a:solidFill>
                  <a:schemeClr val="tx1"/>
                </a:solidFill>
                <a:latin typeface="微軟正黑體" panose="020B0604030504040204" pitchFamily="34" charset="-120"/>
                <a:ea typeface="微軟正黑體" panose="020B0604030504040204" pitchFamily="34" charset="-120"/>
              </a:rPr>
              <a:t>8</a:t>
            </a:r>
            <a:r>
              <a:rPr lang="zh-TW" altLang="en-US" sz="1600" dirty="0">
                <a:solidFill>
                  <a:schemeClr val="tx1"/>
                </a:solidFill>
              </a:rPr>
              <a:t>小時</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rPr>
              <a:t>每週</a:t>
            </a:r>
            <a:r>
              <a:rPr lang="en-US" altLang="zh-TW" sz="1600" b="1" u="sng" dirty="0">
                <a:solidFill>
                  <a:schemeClr val="tx1"/>
                </a:solidFill>
                <a:latin typeface="微軟正黑體" panose="020B0604030504040204" pitchFamily="34" charset="-120"/>
                <a:ea typeface="微軟正黑體" panose="020B0604030504040204" pitchFamily="34" charset="-120"/>
              </a:rPr>
              <a:t>40</a:t>
            </a:r>
            <a:r>
              <a:rPr lang="zh-TW" altLang="en-US" sz="1600" dirty="0">
                <a:solidFill>
                  <a:schemeClr val="tx1"/>
                </a:solidFill>
              </a:rPr>
              <a:t>小時</a:t>
            </a:r>
            <a:endParaRPr lang="en-US" altLang="zh-TW" sz="1600" dirty="0">
              <a:solidFill>
                <a:schemeClr val="tx1"/>
              </a:solidFill>
            </a:endParaRPr>
          </a:p>
          <a:p>
            <a:pPr marL="285750" indent="-285750">
              <a:lnSpc>
                <a:spcPct val="150000"/>
              </a:lnSpc>
              <a:buFont typeface="Wingdings" panose="05000000000000000000" pitchFamily="2" charset="2"/>
              <a:buChar char="Ø"/>
            </a:pPr>
            <a:r>
              <a:rPr lang="en-US" altLang="zh-TW" sz="1600" dirty="0">
                <a:solidFill>
                  <a:schemeClr val="tx1"/>
                </a:solidFill>
              </a:rPr>
              <a:t>2</a:t>
            </a:r>
            <a:r>
              <a:rPr lang="zh-TW" altLang="en-US" sz="1600" dirty="0">
                <a:solidFill>
                  <a:schemeClr val="tx1"/>
                </a:solidFill>
              </a:rPr>
              <a:t>日之休息日</a:t>
            </a:r>
          </a:p>
        </p:txBody>
      </p:sp>
      <p:sp>
        <p:nvSpPr>
          <p:cNvPr id="9" name="矩形 8">
            <a:extLst>
              <a:ext uri="{FF2B5EF4-FFF2-40B4-BE49-F238E27FC236}">
                <a16:creationId xmlns:a16="http://schemas.microsoft.com/office/drawing/2014/main" id="{3FDABCE3-2DD5-E807-0B11-BF7FFE31DA08}"/>
              </a:ext>
            </a:extLst>
          </p:cNvPr>
          <p:cNvSpPr/>
          <p:nvPr/>
        </p:nvSpPr>
        <p:spPr>
          <a:xfrm>
            <a:off x="3187337" y="1579447"/>
            <a:ext cx="2746360"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加班</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dirty="0"/>
          </a:p>
        </p:txBody>
      </p:sp>
      <p:sp>
        <p:nvSpPr>
          <p:cNvPr id="11" name="箭號: 向下 10">
            <a:extLst>
              <a:ext uri="{FF2B5EF4-FFF2-40B4-BE49-F238E27FC236}">
                <a16:creationId xmlns:a16="http://schemas.microsoft.com/office/drawing/2014/main" id="{5D396BF7-F393-0110-85E9-242F89F4EA09}"/>
              </a:ext>
            </a:extLst>
          </p:cNvPr>
          <p:cNvSpPr/>
          <p:nvPr/>
        </p:nvSpPr>
        <p:spPr>
          <a:xfrm>
            <a:off x="4410694" y="2542406"/>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FE353AF4-EBD0-CCE3-826E-4B47B2F6DB1D}"/>
              </a:ext>
            </a:extLst>
          </p:cNvPr>
          <p:cNvSpPr/>
          <p:nvPr/>
        </p:nvSpPr>
        <p:spPr>
          <a:xfrm>
            <a:off x="3342694" y="2942090"/>
            <a:ext cx="2613891"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經長官指派</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法定辦公時間以外</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執行職務</a:t>
            </a:r>
          </a:p>
        </p:txBody>
      </p:sp>
      <p:sp>
        <p:nvSpPr>
          <p:cNvPr id="14" name="矩形 13">
            <a:extLst>
              <a:ext uri="{FF2B5EF4-FFF2-40B4-BE49-F238E27FC236}">
                <a16:creationId xmlns:a16="http://schemas.microsoft.com/office/drawing/2014/main" id="{B4D9470B-54CD-EBC3-F5B2-C2370DF3055F}"/>
              </a:ext>
            </a:extLst>
          </p:cNvPr>
          <p:cNvSpPr/>
          <p:nvPr/>
        </p:nvSpPr>
        <p:spPr>
          <a:xfrm>
            <a:off x="295563"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輪班輪休人員每日辦公時數依其服務機關之輪班輪休制度排定</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6F58A7BB-177E-BC63-4D27-B37D48292B1F}"/>
              </a:ext>
            </a:extLst>
          </p:cNvPr>
          <p:cNvSpPr/>
          <p:nvPr/>
        </p:nvSpPr>
        <p:spPr>
          <a:xfrm>
            <a:off x="3342694"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奉派加班應於加班之日起</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個工作日內，至差勤系統申請簽核</a:t>
            </a:r>
          </a:p>
        </p:txBody>
      </p:sp>
      <p:sp>
        <p:nvSpPr>
          <p:cNvPr id="16" name="矩形 15">
            <a:extLst>
              <a:ext uri="{FF2B5EF4-FFF2-40B4-BE49-F238E27FC236}">
                <a16:creationId xmlns:a16="http://schemas.microsoft.com/office/drawing/2014/main" id="{8605E179-B9B9-CC79-B417-83887BD66D19}"/>
              </a:ext>
            </a:extLst>
          </p:cNvPr>
          <p:cNvSpPr/>
          <p:nvPr/>
        </p:nvSpPr>
        <p:spPr>
          <a:xfrm>
            <a:off x="6258304" y="1577164"/>
            <a:ext cx="2659013"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延長辦公時數上限</a:t>
            </a:r>
            <a:endParaRPr lang="zh-TW" altLang="en-US" dirty="0"/>
          </a:p>
        </p:txBody>
      </p:sp>
      <p:sp>
        <p:nvSpPr>
          <p:cNvPr id="19" name="箭號: 向下 18">
            <a:extLst>
              <a:ext uri="{FF2B5EF4-FFF2-40B4-BE49-F238E27FC236}">
                <a16:creationId xmlns:a16="http://schemas.microsoft.com/office/drawing/2014/main" id="{A0C51E63-E6C0-DBA0-C69F-ECA526407991}"/>
              </a:ext>
            </a:extLst>
          </p:cNvPr>
          <p:cNvSpPr/>
          <p:nvPr/>
        </p:nvSpPr>
        <p:spPr>
          <a:xfrm>
            <a:off x="7413392"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C18416A4-1A55-DC4A-C260-4E8F6D3DC98C}"/>
              </a:ext>
            </a:extLst>
          </p:cNvPr>
          <p:cNvSpPr/>
          <p:nvPr/>
        </p:nvSpPr>
        <p:spPr>
          <a:xfrm>
            <a:off x="6258304" y="2956065"/>
            <a:ext cx="2613890" cy="187813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每日工時（正常</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加班）上限</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工作日</a:t>
            </a:r>
            <a:r>
              <a:rPr lang="zh-TW" altLang="en-US" sz="1600" dirty="0">
                <a:solidFill>
                  <a:schemeClr val="tx1"/>
                </a:solidFill>
                <a:latin typeface="微軟正黑體" panose="020B0604030504040204" pitchFamily="34" charset="-120"/>
                <a:ea typeface="微軟正黑體" panose="020B0604030504040204" pitchFamily="34" charset="-120"/>
              </a:rPr>
              <a:t>加班時數上限</a:t>
            </a:r>
            <a:r>
              <a:rPr lang="en-US" altLang="zh-TW" sz="1600" b="1" u="sng"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例假日</a:t>
            </a:r>
            <a:r>
              <a:rPr lang="zh-TW" altLang="en-US" sz="1600" dirty="0">
                <a:solidFill>
                  <a:schemeClr val="tx1"/>
                </a:solidFill>
                <a:latin typeface="微軟正黑體" panose="020B0604030504040204" pitchFamily="34" charset="-120"/>
                <a:ea typeface="微軟正黑體" panose="020B0604030504040204" pitchFamily="34" charset="-120"/>
              </a:rPr>
              <a:t>上限</a:t>
            </a:r>
            <a:r>
              <a:rPr lang="en-US" altLang="zh-TW" sz="1600" b="1" u="sng" dirty="0">
                <a:solidFill>
                  <a:schemeClr val="tx1"/>
                </a:solidFill>
                <a:latin typeface="微軟正黑體" panose="020B0604030504040204" pitchFamily="34" charset="-120"/>
                <a:ea typeface="微軟正黑體" panose="020B0604030504040204" pitchFamily="34" charset="-120"/>
              </a:rPr>
              <a:t>12</a:t>
            </a:r>
            <a:r>
              <a:rPr lang="zh-TW" altLang="en-US" sz="1600" b="1" dirty="0">
                <a:solidFill>
                  <a:schemeClr val="tx1"/>
                </a:solidFill>
                <a:latin typeface="微軟正黑體" panose="020B0604030504040204" pitchFamily="34" charset="-120"/>
                <a:ea typeface="微軟正黑體" panose="020B0604030504040204" pitchFamily="34" charset="-120"/>
              </a:rPr>
              <a:t>小時</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每月</a:t>
            </a:r>
            <a:r>
              <a:rPr lang="zh-TW" altLang="en-US" sz="1600" dirty="0">
                <a:solidFill>
                  <a:schemeClr val="tx1"/>
                </a:solidFill>
                <a:latin typeface="微軟正黑體" panose="020B0604030504040204" pitchFamily="34" charset="-120"/>
                <a:ea typeface="微軟正黑體" panose="020B0604030504040204" pitchFamily="34" charset="-120"/>
              </a:rPr>
              <a:t>不得超過</a:t>
            </a:r>
            <a:r>
              <a:rPr lang="en-US" altLang="zh-TW" sz="1600" b="1"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22" name="矩形 21">
            <a:extLst>
              <a:ext uri="{FF2B5EF4-FFF2-40B4-BE49-F238E27FC236}">
                <a16:creationId xmlns:a16="http://schemas.microsoft.com/office/drawing/2014/main" id="{BBC8D011-5CEF-F830-8B02-11FF30E9C2CF}"/>
              </a:ext>
            </a:extLst>
          </p:cNvPr>
          <p:cNvSpPr/>
          <p:nvPr/>
        </p:nvSpPr>
        <p:spPr>
          <a:xfrm>
            <a:off x="6303426"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b="1" dirty="0">
                <a:solidFill>
                  <a:schemeClr val="tx1"/>
                </a:solidFill>
                <a:latin typeface="微軟正黑體" panose="020B0604030504040204" pitchFamily="34" charset="-120"/>
                <a:ea typeface="微軟正黑體" panose="020B0604030504040204" pitchFamily="34" charset="-120"/>
              </a:rPr>
              <a:t>請假時數</a:t>
            </a:r>
            <a:r>
              <a:rPr lang="zh-TW" altLang="en-US" sz="1600" dirty="0">
                <a:solidFill>
                  <a:schemeClr val="tx1"/>
                </a:solidFill>
                <a:latin typeface="微軟正黑體" panose="020B0604030504040204" pitchFamily="34" charset="-120"/>
                <a:ea typeface="微軟正黑體" panose="020B0604030504040204" pitchFamily="34" charset="-120"/>
              </a:rPr>
              <a:t>仍應</a:t>
            </a:r>
            <a:r>
              <a:rPr lang="zh-TW" altLang="en-US" sz="1600" b="1" dirty="0">
                <a:solidFill>
                  <a:schemeClr val="tx1"/>
                </a:solidFill>
                <a:latin typeface="微軟正黑體" panose="020B0604030504040204" pitchFamily="34" charset="-120"/>
                <a:ea typeface="微軟正黑體" panose="020B0604030504040204" pitchFamily="34" charset="-120"/>
              </a:rPr>
              <a:t>計入</a:t>
            </a:r>
            <a:r>
              <a:rPr lang="zh-TW" altLang="en-US" sz="1600" dirty="0">
                <a:solidFill>
                  <a:schemeClr val="tx1"/>
                </a:solidFill>
                <a:latin typeface="微軟正黑體" panose="020B0604030504040204" pitchFamily="34" charset="-120"/>
                <a:ea typeface="微軟正黑體" panose="020B0604030504040204" pitchFamily="34" charset="-120"/>
              </a:rPr>
              <a:t>當日</a:t>
            </a:r>
            <a:r>
              <a:rPr lang="zh-TW" altLang="en-US" sz="1600" b="1" dirty="0">
                <a:solidFill>
                  <a:schemeClr val="tx1"/>
                </a:solidFill>
                <a:latin typeface="微軟正黑體" panose="020B0604030504040204" pitchFamily="34" charset="-120"/>
                <a:ea typeface="微軟正黑體" panose="020B0604030504040204" pitchFamily="34" charset="-120"/>
              </a:rPr>
              <a:t>辦公時數</a:t>
            </a:r>
            <a:r>
              <a:rPr lang="zh-TW" altLang="en-US" sz="1600" dirty="0">
                <a:solidFill>
                  <a:schemeClr val="tx1"/>
                </a:solidFill>
                <a:latin typeface="微軟正黑體" panose="020B0604030504040204" pitchFamily="34" charset="-120"/>
                <a:ea typeface="微軟正黑體" panose="020B0604030504040204" pitchFamily="34" charset="-120"/>
              </a:rPr>
              <a:t>計算（請假</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小時，工作</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小時，加班時數至多</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小時為限</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73C725D6-B1CD-BED8-6D96-598EFA6051F5}"/>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加班補償</a:t>
            </a:r>
          </a:p>
        </p:txBody>
      </p:sp>
      <p:sp>
        <p:nvSpPr>
          <p:cNvPr id="26" name="箭號: 向下 25">
            <a:extLst>
              <a:ext uri="{FF2B5EF4-FFF2-40B4-BE49-F238E27FC236}">
                <a16:creationId xmlns:a16="http://schemas.microsoft.com/office/drawing/2014/main" id="{D30122E5-4630-7ED6-E1CD-F44245B58D94}"/>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id="{4183651B-3531-CC35-842D-660173023430}"/>
              </a:ext>
            </a:extLst>
          </p:cNvPr>
          <p:cNvSpPr/>
          <p:nvPr/>
        </p:nvSpPr>
        <p:spPr>
          <a:xfrm>
            <a:off x="9294650" y="2982987"/>
            <a:ext cx="2613890" cy="11535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加班費及補休為原則；例外為行政獎勵</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補休期限</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年</a:t>
            </a:r>
          </a:p>
        </p:txBody>
      </p:sp>
      <p:sp>
        <p:nvSpPr>
          <p:cNvPr id="28" name="矩形 27">
            <a:extLst>
              <a:ext uri="{FF2B5EF4-FFF2-40B4-BE49-F238E27FC236}">
                <a16:creationId xmlns:a16="http://schemas.microsoft.com/office/drawing/2014/main" id="{F16E8328-9DD9-D34D-BA72-1F5FEA1ECEAA}"/>
              </a:ext>
            </a:extLst>
          </p:cNvPr>
          <p:cNvSpPr/>
          <p:nvPr/>
        </p:nvSpPr>
        <p:spPr>
          <a:xfrm>
            <a:off x="9276177" y="4978400"/>
            <a:ext cx="2620260" cy="1789185"/>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加班費及加班補償之核給以小時為單位計算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遷調人員如為年資銜接者</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latin typeface="微軟正黑體" panose="020B0604030504040204" pitchFamily="34" charset="-120"/>
                <a:ea typeface="微軟正黑體" panose="020B0604030504040204" pitchFamily="34" charset="-120"/>
              </a:rPr>
              <a:t>得攜至新機關續行補休</a:t>
            </a:r>
            <a:endParaRPr lang="en-US" altLang="zh-TW" sz="1600" dirty="0">
              <a:solidFill>
                <a:schemeClr val="tx1"/>
              </a:solidFill>
              <a:latin typeface="新細明體" panose="02020500000000000000" pitchFamily="18" charset="-120"/>
              <a:ea typeface="新細明體" panose="02020500000000000000" pitchFamily="18" charset="-120"/>
            </a:endParaRPr>
          </a:p>
          <a:p>
            <a:pPr>
              <a:lnSpc>
                <a:spcPct val="150000"/>
              </a:lnSpc>
            </a:pPr>
            <a:endParaRPr lang="zh-TW" altLang="en-US" sz="1600" u="sng"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94337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1239490" cy="8887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6219" y="325102"/>
            <a:ext cx="11465781"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辦公時數例外情形及規定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7" name="矩形 6">
            <a:extLst>
              <a:ext uri="{FF2B5EF4-FFF2-40B4-BE49-F238E27FC236}">
                <a16:creationId xmlns:a16="http://schemas.microsoft.com/office/drawing/2014/main" id="{163123D2-7F7C-BC37-73E1-89E8B7CC0BA2}"/>
              </a:ext>
            </a:extLst>
          </p:cNvPr>
          <p:cNvSpPr/>
          <p:nvPr/>
        </p:nvSpPr>
        <p:spPr>
          <a:xfrm>
            <a:off x="263989" y="1579447"/>
            <a:ext cx="8593684"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搶救重大災害、處理緊急或重大突發事件、辧理重大專案</a:t>
            </a:r>
          </a:p>
          <a:p>
            <a:pPr algn="ctr"/>
            <a:endParaRPr lang="zh-TW" altLang="en-US" dirty="0"/>
          </a:p>
        </p:txBody>
      </p:sp>
      <p:sp>
        <p:nvSpPr>
          <p:cNvPr id="8" name="箭號: 向下 7">
            <a:extLst>
              <a:ext uri="{FF2B5EF4-FFF2-40B4-BE49-F238E27FC236}">
                <a16:creationId xmlns:a16="http://schemas.microsoft.com/office/drawing/2014/main" id="{2865F232-09AA-F7B5-F889-277831D5F01D}"/>
              </a:ext>
            </a:extLst>
          </p:cNvPr>
          <p:cNvSpPr/>
          <p:nvPr/>
        </p:nvSpPr>
        <p:spPr>
          <a:xfrm>
            <a:off x="1479452" y="2505284"/>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5C433ED2-25CD-194D-B790-5C3F08B43B67}"/>
              </a:ext>
            </a:extLst>
          </p:cNvPr>
          <p:cNvSpPr/>
          <p:nvPr/>
        </p:nvSpPr>
        <p:spPr>
          <a:xfrm>
            <a:off x="295563" y="2956065"/>
            <a:ext cx="2613891"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rPr>
              <a:t>每日工時上限</a:t>
            </a:r>
            <a:r>
              <a:rPr lang="en-US" altLang="zh-TW" sz="1600" u="sng" dirty="0">
                <a:solidFill>
                  <a:schemeClr val="tx1"/>
                </a:solidFill>
              </a:rPr>
              <a:t>14</a:t>
            </a:r>
            <a:r>
              <a:rPr lang="zh-TW" altLang="en-US" sz="1600" dirty="0">
                <a:solidFill>
                  <a:schemeClr val="tx1"/>
                </a:solidFill>
              </a:rPr>
              <a:t>小時</a:t>
            </a:r>
            <a:endParaRPr lang="en-US" altLang="zh-TW" sz="1600" dirty="0">
              <a:solidFill>
                <a:schemeClr val="tx1"/>
              </a:solidFill>
            </a:endParaRPr>
          </a:p>
          <a:p>
            <a:pPr marL="285750" indent="-285750" algn="ctr">
              <a:lnSpc>
                <a:spcPct val="150000"/>
              </a:lnSpc>
              <a:buFont typeface="Wingdings" panose="05000000000000000000" pitchFamily="2" charset="2"/>
              <a:buChar char="Ø"/>
            </a:pPr>
            <a:r>
              <a:rPr lang="zh-TW" altLang="en-US" sz="1600" dirty="0">
                <a:solidFill>
                  <a:schemeClr val="tx1"/>
                </a:solidFill>
              </a:rPr>
              <a:t>每月加班上限</a:t>
            </a:r>
            <a:r>
              <a:rPr lang="en-US" altLang="zh-TW" sz="1600" u="sng" dirty="0">
                <a:solidFill>
                  <a:schemeClr val="tx1"/>
                </a:solidFill>
              </a:rPr>
              <a:t>80</a:t>
            </a:r>
            <a:r>
              <a:rPr lang="zh-TW" altLang="en-US" sz="1600" dirty="0">
                <a:solidFill>
                  <a:schemeClr val="tx1"/>
                </a:solidFill>
              </a:rPr>
              <a:t>小時</a:t>
            </a:r>
          </a:p>
        </p:txBody>
      </p:sp>
      <p:sp>
        <p:nvSpPr>
          <p:cNvPr id="10" name="箭號: 向下 9">
            <a:extLst>
              <a:ext uri="{FF2B5EF4-FFF2-40B4-BE49-F238E27FC236}">
                <a16:creationId xmlns:a16="http://schemas.microsoft.com/office/drawing/2014/main" id="{47EBCA60-F312-9687-4060-E4C8BEC7CD39}"/>
              </a:ext>
            </a:extLst>
          </p:cNvPr>
          <p:cNvSpPr/>
          <p:nvPr/>
        </p:nvSpPr>
        <p:spPr>
          <a:xfrm>
            <a:off x="4330732" y="2505285"/>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id="{19F7DA86-DED9-51B4-D094-6C632C7259F8}"/>
              </a:ext>
            </a:extLst>
          </p:cNvPr>
          <p:cNvSpPr/>
          <p:nvPr/>
        </p:nvSpPr>
        <p:spPr>
          <a:xfrm>
            <a:off x="7217192" y="2511918"/>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8AB08C23-56A3-EAC5-947A-F684530A1E14}"/>
              </a:ext>
            </a:extLst>
          </p:cNvPr>
          <p:cNvSpPr/>
          <p:nvPr/>
        </p:nvSpPr>
        <p:spPr>
          <a:xfrm>
            <a:off x="6023049" y="2981400"/>
            <a:ext cx="2620259" cy="162983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特殊重大專案</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個月加班上限</a:t>
            </a:r>
            <a:r>
              <a:rPr lang="en-US" altLang="zh-TW" sz="1600" dirty="0">
                <a:solidFill>
                  <a:schemeClr val="tx1"/>
                </a:solidFill>
                <a:latin typeface="微軟正黑體" panose="020B0604030504040204" pitchFamily="34" charset="-120"/>
                <a:ea typeface="微軟正黑體" panose="020B0604030504040204" pitchFamily="34" charset="-120"/>
              </a:rPr>
              <a:t>240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不受每月加班上限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u="sng" dirty="0">
                <a:solidFill>
                  <a:schemeClr val="tx1"/>
                </a:solidFill>
                <a:latin typeface="微軟正黑體" panose="020B0604030504040204" pitchFamily="34" charset="-120"/>
                <a:ea typeface="微軟正黑體" panose="020B0604030504040204" pitchFamily="34" charset="-120"/>
              </a:rPr>
              <a:t>小時限制</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1000" b="1" dirty="0">
                <a:solidFill>
                  <a:srgbClr val="FF0000"/>
                </a:solidFill>
                <a:latin typeface="微軟正黑體" panose="020B0604030504040204" pitchFamily="34" charset="-120"/>
                <a:ea typeface="微軟正黑體" panose="020B0604030504040204" pitchFamily="34" charset="-120"/>
              </a:rPr>
              <a:t>審慎評估運用</a:t>
            </a:r>
            <a:endParaRPr lang="en-US" altLang="zh-TW" sz="1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0D360631-2173-FE45-315E-D76E89AA00E8}"/>
              </a:ext>
            </a:extLst>
          </p:cNvPr>
          <p:cNvSpPr/>
          <p:nvPr/>
        </p:nvSpPr>
        <p:spPr>
          <a:xfrm>
            <a:off x="929854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16" name="箭號: 向下 15">
            <a:extLst>
              <a:ext uri="{FF2B5EF4-FFF2-40B4-BE49-F238E27FC236}">
                <a16:creationId xmlns:a16="http://schemas.microsoft.com/office/drawing/2014/main" id="{6EBF3E86-C876-9164-7678-B8735AA6BFD6}"/>
              </a:ext>
            </a:extLst>
          </p:cNvPr>
          <p:cNvSpPr/>
          <p:nvPr/>
        </p:nvSpPr>
        <p:spPr>
          <a:xfrm>
            <a:off x="1049984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2C78D76F-853D-C105-C031-709210ACD1EA}"/>
              </a:ext>
            </a:extLst>
          </p:cNvPr>
          <p:cNvSpPr/>
          <p:nvPr/>
        </p:nvSpPr>
        <p:spPr>
          <a:xfrm>
            <a:off x="929854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19" name="矩形 18">
            <a:extLst>
              <a:ext uri="{FF2B5EF4-FFF2-40B4-BE49-F238E27FC236}">
                <a16:creationId xmlns:a16="http://schemas.microsoft.com/office/drawing/2014/main" id="{17799A13-D25D-6305-63FA-AA9F04E8BD51}"/>
              </a:ext>
            </a:extLst>
          </p:cNvPr>
          <p:cNvSpPr/>
          <p:nvPr/>
        </p:nvSpPr>
        <p:spPr>
          <a:xfrm>
            <a:off x="3159306" y="2956064"/>
            <a:ext cx="2613891" cy="177269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急迫必要、人力調度困難</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a:t>
            </a:r>
            <a:r>
              <a:rPr lang="zh-TW" altLang="en-US" sz="1600" dirty="0">
                <a:solidFill>
                  <a:schemeClr val="accent2"/>
                </a:solidFill>
                <a:latin typeface="微軟正黑體" panose="020B0604030504040204" pitchFamily="34" charset="-120"/>
                <a:ea typeface="微軟正黑體" panose="020B0604030504040204" pitchFamily="34" charset="-120"/>
              </a:rPr>
              <a:t>不受</a:t>
            </a:r>
            <a:r>
              <a:rPr lang="en-US" altLang="zh-TW" sz="1600" dirty="0">
                <a:solidFill>
                  <a:schemeClr val="accent2"/>
                </a:solidFill>
                <a:latin typeface="微軟正黑體" panose="020B0604030504040204" pitchFamily="34" charset="-120"/>
                <a:ea typeface="微軟正黑體" panose="020B0604030504040204" pitchFamily="34" charset="-120"/>
              </a:rPr>
              <a:t>14</a:t>
            </a:r>
            <a:r>
              <a:rPr lang="zh-TW" altLang="en-US" sz="1600" dirty="0">
                <a:solidFill>
                  <a:schemeClr val="accent2"/>
                </a:solidFill>
                <a:latin typeface="微軟正黑體" panose="020B0604030504040204" pitchFamily="34" charset="-120"/>
                <a:ea typeface="微軟正黑體" panose="020B0604030504040204" pitchFamily="34" charset="-120"/>
              </a:rPr>
              <a:t>小時之限制（</a:t>
            </a:r>
            <a:r>
              <a:rPr lang="zh-TW" altLang="en-US" sz="1600" dirty="0">
                <a:solidFill>
                  <a:srgbClr val="FF0000"/>
                </a:solidFill>
                <a:latin typeface="微軟正黑體" panose="020B0604030504040204" pitchFamily="34" charset="-120"/>
                <a:ea typeface="微軟正黑體" panose="020B0604030504040204" pitchFamily="34" charset="-120"/>
              </a:rPr>
              <a:t>不得連續超過</a:t>
            </a:r>
            <a:r>
              <a:rPr lang="en-US" altLang="zh-TW" sz="1600" dirty="0">
                <a:solidFill>
                  <a:srgbClr val="FF0000"/>
                </a:solidFill>
                <a:latin typeface="微軟正黑體" panose="020B0604030504040204" pitchFamily="34" charset="-120"/>
                <a:ea typeface="微軟正黑體" panose="020B0604030504040204" pitchFamily="34" charset="-120"/>
              </a:rPr>
              <a:t>3</a:t>
            </a:r>
            <a:r>
              <a:rPr lang="zh-TW" altLang="en-US" sz="1600" dirty="0">
                <a:solidFill>
                  <a:srgbClr val="FF0000"/>
                </a:solidFill>
                <a:latin typeface="微軟正黑體" panose="020B0604030504040204" pitchFamily="34" charset="-120"/>
                <a:ea typeface="微軟正黑體" panose="020B0604030504040204" pitchFamily="34" charset="-120"/>
              </a:rPr>
              <a:t>日</a:t>
            </a:r>
            <a:r>
              <a:rPr lang="zh-TW" altLang="en-US"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C3C72721-A071-4210-C3E8-7B759021F009}"/>
              </a:ext>
            </a:extLst>
          </p:cNvPr>
          <p:cNvSpPr/>
          <p:nvPr/>
        </p:nvSpPr>
        <p:spPr>
          <a:xfrm>
            <a:off x="295563" y="4834194"/>
            <a:ext cx="2613891"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小時（不得逾</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A066A74-A290-3996-7261-BB6C3E620145}"/>
              </a:ext>
            </a:extLst>
          </p:cNvPr>
          <p:cNvSpPr/>
          <p:nvPr/>
        </p:nvSpPr>
        <p:spPr>
          <a:xfrm>
            <a:off x="3230013" y="4834194"/>
            <a:ext cx="2543184"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每日工時逾</a:t>
            </a: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或</a:t>
            </a: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小時（不得超過</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p>
        </p:txBody>
      </p:sp>
      <p:sp>
        <p:nvSpPr>
          <p:cNvPr id="23" name="矩形 22">
            <a:extLst>
              <a:ext uri="{FF2B5EF4-FFF2-40B4-BE49-F238E27FC236}">
                <a16:creationId xmlns:a16="http://schemas.microsoft.com/office/drawing/2014/main" id="{B6D30CEE-2264-D6C5-E3EB-486C33DF58CA}"/>
              </a:ext>
            </a:extLst>
          </p:cNvPr>
          <p:cNvSpPr/>
          <p:nvPr/>
        </p:nvSpPr>
        <p:spPr>
          <a:xfrm>
            <a:off x="6023049" y="4834194"/>
            <a:ext cx="2620260"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事前簽報市府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同意</a:t>
            </a:r>
          </a:p>
        </p:txBody>
      </p:sp>
      <p:sp>
        <p:nvSpPr>
          <p:cNvPr id="24" name="星形: 四角 23">
            <a:extLst>
              <a:ext uri="{FF2B5EF4-FFF2-40B4-BE49-F238E27FC236}">
                <a16:creationId xmlns:a16="http://schemas.microsoft.com/office/drawing/2014/main" id="{8A31AB8C-0775-2F6B-4012-5A14FCB80534}"/>
              </a:ext>
            </a:extLst>
          </p:cNvPr>
          <p:cNvSpPr/>
          <p:nvPr/>
        </p:nvSpPr>
        <p:spPr>
          <a:xfrm>
            <a:off x="7437412" y="4304145"/>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星形: 四角 24">
            <a:extLst>
              <a:ext uri="{FF2B5EF4-FFF2-40B4-BE49-F238E27FC236}">
                <a16:creationId xmlns:a16="http://schemas.microsoft.com/office/drawing/2014/main" id="{8B96F8CA-9515-E0F7-E887-BF908E253E1A}"/>
              </a:ext>
            </a:extLst>
          </p:cNvPr>
          <p:cNvSpPr/>
          <p:nvPr/>
        </p:nvSpPr>
        <p:spPr>
          <a:xfrm>
            <a:off x="8388757" y="4304144"/>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B3AE23CC-BC0B-9DC6-540F-56B836FF149F}"/>
              </a:ext>
            </a:extLst>
          </p:cNvPr>
          <p:cNvSpPr/>
          <p:nvPr/>
        </p:nvSpPr>
        <p:spPr>
          <a:xfrm>
            <a:off x="9280067" y="4834194"/>
            <a:ext cx="2620260" cy="1968544"/>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新細明體" panose="02020500000000000000" pitchFamily="18" charset="-120"/>
                <a:ea typeface="新細明體" panose="02020500000000000000" pitchFamily="18" charset="-120"/>
              </a:rPr>
              <a:t>，不得超過</a:t>
            </a:r>
            <a:r>
              <a:rPr lang="en-US" altLang="zh-TW" sz="1600" dirty="0">
                <a:solidFill>
                  <a:schemeClr val="tx1"/>
                </a:solidFill>
                <a:latin typeface="新細明體" panose="02020500000000000000" pitchFamily="18" charset="-120"/>
                <a:ea typeface="新細明體" panose="02020500000000000000" pitchFamily="18" charset="-120"/>
              </a:rPr>
              <a:t>80</a:t>
            </a:r>
            <a:r>
              <a:rPr lang="zh-TW" altLang="en-US" sz="1600" dirty="0">
                <a:solidFill>
                  <a:schemeClr val="tx1"/>
                </a:solidFill>
                <a:latin typeface="新細明體" panose="02020500000000000000" pitchFamily="18" charset="-120"/>
                <a:ea typeface="新細明體" panose="02020500000000000000" pitchFamily="18"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事前</a:t>
            </a:r>
            <a:r>
              <a:rPr lang="zh-TW" altLang="en-US" sz="1600" dirty="0">
                <a:solidFill>
                  <a:schemeClr val="tx1"/>
                </a:solidFill>
                <a:latin typeface="微軟正黑體" panose="020B0604030504040204" pitchFamily="34" charset="-120"/>
                <a:ea typeface="微軟正黑體" panose="020B0604030504040204" pitchFamily="34" charset="-120"/>
              </a:rPr>
              <a:t>簽報市府同意</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en-US" altLang="zh-TW" sz="1600" b="1" u="sng" dirty="0">
                <a:solidFill>
                  <a:schemeClr val="tx1"/>
                </a:solidFill>
                <a:latin typeface="微軟正黑體" panose="020B0604030504040204" pitchFamily="34" charset="-120"/>
                <a:ea typeface="微軟正黑體" panose="020B0604030504040204" pitchFamily="34" charset="-120"/>
              </a:rPr>
              <a:t>2</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為限，必要時</a:t>
            </a:r>
            <a:r>
              <a:rPr lang="zh-TW" altLang="en-US" sz="1600" u="sng" dirty="0">
                <a:solidFill>
                  <a:schemeClr val="tx1"/>
                </a:solidFill>
                <a:latin typeface="微軟正黑體" panose="020B0604030504040204" pitchFamily="34" charset="-120"/>
                <a:ea typeface="微軟正黑體" panose="020B0604030504040204" pitchFamily="34" charset="-120"/>
              </a:rPr>
              <a:t>得再延長</a:t>
            </a:r>
            <a:r>
              <a:rPr lang="en-US" altLang="zh-TW" sz="1600" u="sng" dirty="0">
                <a:solidFill>
                  <a:schemeClr val="tx1"/>
                </a:solidFill>
                <a:latin typeface="微軟正黑體" panose="020B0604030504040204" pitchFamily="34" charset="-120"/>
                <a:ea typeface="微軟正黑體" panose="020B0604030504040204" pitchFamily="34" charset="-120"/>
              </a:rPr>
              <a:t>1</a:t>
            </a:r>
            <a:r>
              <a:rPr lang="zh-TW" altLang="en-US" sz="1600" u="sng" dirty="0">
                <a:solidFill>
                  <a:schemeClr val="tx1"/>
                </a:solidFill>
                <a:latin typeface="微軟正黑體" panose="020B0604030504040204" pitchFamily="34" charset="-120"/>
                <a:ea typeface="微軟正黑體" panose="020B0604030504040204" pitchFamily="34" charset="-120"/>
              </a:rPr>
              <a:t>個月</a:t>
            </a:r>
          </a:p>
        </p:txBody>
      </p:sp>
      <p:sp>
        <p:nvSpPr>
          <p:cNvPr id="5" name="矩形 4">
            <a:extLst>
              <a:ext uri="{FF2B5EF4-FFF2-40B4-BE49-F238E27FC236}">
                <a16:creationId xmlns:a16="http://schemas.microsoft.com/office/drawing/2014/main" id="{3A1069E8-9B9D-6572-7B6F-84A6B68812BF}"/>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6" name="箭號: 向下 5">
            <a:extLst>
              <a:ext uri="{FF2B5EF4-FFF2-40B4-BE49-F238E27FC236}">
                <a16:creationId xmlns:a16="http://schemas.microsoft.com/office/drawing/2014/main" id="{332FDCC8-CC22-0542-ED80-7BE50AB7B11D}"/>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5C919FCA-CD3B-5D60-DF80-26BCD1988A3D}"/>
              </a:ext>
            </a:extLst>
          </p:cNvPr>
          <p:cNvSpPr/>
          <p:nvPr/>
        </p:nvSpPr>
        <p:spPr>
          <a:xfrm>
            <a:off x="929465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191862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Light"/>
              <a:cs typeface="+mn-cs"/>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性騷擾防治宣導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a:t>
            </a: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不當行為篇</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3507183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819"/>
            <a:ext cx="12184179" cy="685018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3" name="object 3"/>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4" name="object 4"/>
          <p:cNvSpPr txBox="1">
            <a:spLocks noGrp="1"/>
          </p:cNvSpPr>
          <p:nvPr>
            <p:ph type="title"/>
          </p:nvPr>
        </p:nvSpPr>
        <p:spPr>
          <a:xfrm>
            <a:off x="1764136" y="1021714"/>
            <a:ext cx="3266017" cy="571737"/>
          </a:xfrm>
          <a:prstGeom prst="rect">
            <a:avLst/>
          </a:prstGeom>
        </p:spPr>
        <p:txBody>
          <a:bodyPr vert="horz" wrap="square" lIns="0" tIns="13758" rIns="0" bIns="0" rtlCol="0">
            <a:spAutoFit/>
          </a:bodyPr>
          <a:lstStyle/>
          <a:p>
            <a:pPr marL="10583">
              <a:spcBef>
                <a:spcPts val="108"/>
              </a:spcBef>
            </a:pPr>
            <a:r>
              <a:rPr sz="3625" spc="21" dirty="0"/>
              <a:t>性別歧視的言行</a:t>
            </a:r>
            <a:endParaRPr sz="3625" dirty="0"/>
          </a:p>
        </p:txBody>
      </p:sp>
      <p:sp>
        <p:nvSpPr>
          <p:cNvPr id="5" name="object 5"/>
          <p:cNvSpPr/>
          <p:nvPr/>
        </p:nvSpPr>
        <p:spPr>
          <a:xfrm>
            <a:off x="1697990" y="1969769"/>
            <a:ext cx="2747010" cy="169672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6" name="object 6"/>
          <p:cNvSpPr txBox="1"/>
          <p:nvPr/>
        </p:nvSpPr>
        <p:spPr>
          <a:xfrm>
            <a:off x="1764136" y="3728836"/>
            <a:ext cx="2561167" cy="1728636"/>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評論外表</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評論</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a:solidFill>
                  <a:srgbClr val="272424"/>
                </a:solidFill>
                <a:latin typeface="微軟正黑體"/>
                <a:cs typeface="微軟正黑體"/>
              </a:rPr>
              <a:t>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容</a:t>
            </a:r>
            <a:r>
              <a:rPr sz="2000" dirty="0" err="1">
                <a:solidFill>
                  <a:srgbClr val="272424"/>
                </a:solidFill>
                <a:latin typeface="微軟正黑體"/>
                <a:cs typeface="微軟正黑體"/>
              </a:rPr>
              <a:t>貌、身材，說難怪嫁不</a:t>
            </a:r>
            <a:r>
              <a:rPr sz="2000" dirty="0">
                <a:solidFill>
                  <a:srgbClr val="272424"/>
                </a:solidFill>
                <a:latin typeface="微軟正黑體"/>
                <a:cs typeface="微軟正黑體"/>
              </a:rPr>
              <a:t> </a:t>
            </a:r>
            <a:r>
              <a:rPr sz="2000" dirty="0" err="1">
                <a:solidFill>
                  <a:srgbClr val="272424"/>
                </a:solidFill>
                <a:latin typeface="微軟正黑體"/>
                <a:cs typeface="微軟正黑體"/>
              </a:rPr>
              <a:t>出去，讓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a:solidFill>
                  <a:srgbClr val="272424"/>
                </a:solidFill>
                <a:latin typeface="微軟正黑體"/>
                <a:cs typeface="微軟正黑體"/>
              </a:rPr>
              <a:t>感</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到</a:t>
            </a:r>
            <a:r>
              <a:rPr sz="2000" dirty="0" err="1">
                <a:solidFill>
                  <a:srgbClr val="272424"/>
                </a:solidFill>
                <a:latin typeface="微軟正黑體"/>
                <a:cs typeface="微軟正黑體"/>
              </a:rPr>
              <a:t>被</a:t>
            </a:r>
            <a:r>
              <a:rPr sz="2000" spc="-4" dirty="0" err="1">
                <a:solidFill>
                  <a:srgbClr val="272424"/>
                </a:solidFill>
                <a:latin typeface="微軟正黑體"/>
                <a:cs typeface="微軟正黑體"/>
              </a:rPr>
              <a:t>冒犯</a:t>
            </a:r>
            <a:r>
              <a:rPr sz="2000" spc="-4"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7" name="object 7"/>
          <p:cNvSpPr/>
          <p:nvPr/>
        </p:nvSpPr>
        <p:spPr>
          <a:xfrm>
            <a:off x="4723129" y="1969769"/>
            <a:ext cx="2745740" cy="169672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txBox="1"/>
          <p:nvPr/>
        </p:nvSpPr>
        <p:spPr>
          <a:xfrm>
            <a:off x="4788747" y="3728836"/>
            <a:ext cx="2561167" cy="2102200"/>
          </a:xfrm>
          <a:prstGeom prst="rect">
            <a:avLst/>
          </a:prstGeom>
        </p:spPr>
        <p:txBody>
          <a:bodyPr vert="horz" wrap="square" lIns="0" tIns="184679" rIns="0" bIns="0" rtlCol="0">
            <a:spAutoFit/>
          </a:bodyPr>
          <a:lstStyle/>
          <a:p>
            <a:pPr marL="10583" defTabSz="761970">
              <a:spcBef>
                <a:spcPts val="1454"/>
              </a:spcBef>
            </a:pPr>
            <a:r>
              <a:rPr lang="zh-TW" altLang="en-US" sz="2333" b="1" spc="-4" dirty="0">
                <a:solidFill>
                  <a:srgbClr val="272424"/>
                </a:solidFill>
                <a:latin typeface="微軟正黑體" panose="020B0604030504040204" pitchFamily="34" charset="-120"/>
                <a:ea typeface="微軟正黑體" panose="020B0604030504040204" pitchFamily="34" charset="-120"/>
                <a:cs typeface="微軟正黑體"/>
              </a:rPr>
              <a:t>要求</a:t>
            </a:r>
            <a:r>
              <a:rPr sz="2333" b="1" spc="-4" dirty="0" err="1">
                <a:solidFill>
                  <a:srgbClr val="272424"/>
                </a:solidFill>
                <a:latin typeface="微軟正黑體"/>
                <a:cs typeface="微軟正黑體"/>
              </a:rPr>
              <a:t>隱藏性取向</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err="1">
                <a:solidFill>
                  <a:srgbClr val="272424"/>
                </a:solidFill>
                <a:latin typeface="微軟正黑體"/>
                <a:cs typeface="微軟正黑體"/>
              </a:rPr>
              <a:t>要求具有同志身分的人，不要在職場上曝露性取向，造成具有同志身分的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感受敵意</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9" name="object 9"/>
          <p:cNvSpPr/>
          <p:nvPr/>
        </p:nvSpPr>
        <p:spPr>
          <a:xfrm>
            <a:off x="7747001" y="1969769"/>
            <a:ext cx="2747009" cy="1696720"/>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
        <p:nvSpPr>
          <p:cNvPr id="10" name="object 10"/>
          <p:cNvSpPr txBox="1"/>
          <p:nvPr/>
        </p:nvSpPr>
        <p:spPr>
          <a:xfrm>
            <a:off x="7813358" y="3728836"/>
            <a:ext cx="2687108" cy="2104123"/>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對女性受僱者的歧視</a:t>
            </a:r>
            <a:endParaRPr sz="2333" dirty="0">
              <a:solidFill>
                <a:prstClr val="black"/>
              </a:solidFill>
              <a:latin typeface="微軟正黑體"/>
              <a:cs typeface="微軟正黑體"/>
            </a:endParaRPr>
          </a:p>
          <a:p>
            <a:pPr marL="10583" marR="126995" algn="just" defTabSz="761970">
              <a:lnSpc>
                <a:spcPct val="121500"/>
              </a:lnSpc>
              <a:spcBef>
                <a:spcPts val="667"/>
              </a:spcBef>
            </a:pPr>
            <a:r>
              <a:rPr sz="2000" dirty="0" err="1">
                <a:solidFill>
                  <a:srgbClr val="272424"/>
                </a:solidFill>
                <a:latin typeface="微軟正黑體"/>
                <a:cs typeface="微軟正黑體"/>
              </a:rPr>
              <a:t>評論女性</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結婚生子以後，對公司愈來愈沒有貢獻</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r>
              <a:rPr sz="2000" dirty="0">
                <a:solidFill>
                  <a:srgbClr val="272424"/>
                </a:solidFill>
                <a:latin typeface="微軟正黑體" panose="020B0604030504040204" pitchFamily="34" charset="-120"/>
                <a:ea typeface="微軟正黑體" panose="020B0604030504040204" pitchFamily="34" charset="-120"/>
                <a:cs typeface="微軟正黑體"/>
              </a:rPr>
              <a:t>。</a:t>
            </a:r>
            <a:endParaRPr sz="2000" dirty="0">
              <a:solidFill>
                <a:prstClr val="black"/>
              </a:solidFill>
              <a:latin typeface="微軟正黑體" panose="020B0604030504040204" pitchFamily="34" charset="-120"/>
              <a:ea typeface="微軟正黑體" panose="020B0604030504040204" pitchFamily="34" charset="-120"/>
              <a:cs typeface="微軟正黑體"/>
            </a:endParaRPr>
          </a:p>
        </p:txBody>
      </p:sp>
      <p:sp>
        <p:nvSpPr>
          <p:cNvPr id="11" name="文字方塊 10">
            <a:extLst>
              <a:ext uri="{FF2B5EF4-FFF2-40B4-BE49-F238E27FC236}">
                <a16:creationId xmlns:a16="http://schemas.microsoft.com/office/drawing/2014/main" id="{878C6139-C6FF-4A25-2A88-5C6B5AB57E60}"/>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6" y="1206817"/>
            <a:ext cx="4072121"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口語或文字</a:t>
            </a:r>
            <a:endParaRPr sz="3625" dirty="0"/>
          </a:p>
        </p:txBody>
      </p:sp>
      <p:sp>
        <p:nvSpPr>
          <p:cNvPr id="4" name="object 4"/>
          <p:cNvSpPr/>
          <p:nvPr/>
        </p:nvSpPr>
        <p:spPr>
          <a:xfrm>
            <a:off x="1697990" y="2153920"/>
            <a:ext cx="2747010" cy="169799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5" name="object 5"/>
          <p:cNvSpPr txBox="1"/>
          <p:nvPr/>
        </p:nvSpPr>
        <p:spPr>
          <a:xfrm>
            <a:off x="1764136"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講黃色笑話</a:t>
            </a:r>
            <a:endParaRPr sz="2333" dirty="0">
              <a:solidFill>
                <a:prstClr val="black"/>
              </a:solidFill>
              <a:latin typeface="微軟正黑體"/>
              <a:cs typeface="微軟正黑體"/>
            </a:endParaRPr>
          </a:p>
          <a:p>
            <a:pPr marL="10583" marR="4233" defTabSz="761970">
              <a:lnSpc>
                <a:spcPct val="121500"/>
              </a:lnSpc>
              <a:spcBef>
                <a:spcPts val="667"/>
              </a:spcBef>
            </a:pPr>
            <a:r>
              <a:rPr sz="2000" dirty="0">
                <a:solidFill>
                  <a:srgbClr val="272424"/>
                </a:solidFill>
                <a:latin typeface="微軟正黑體"/>
                <a:cs typeface="微軟正黑體"/>
              </a:rPr>
              <a:t>在</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面前講黃色笑</a:t>
            </a:r>
            <a:r>
              <a:rPr sz="2000" dirty="0">
                <a:solidFill>
                  <a:srgbClr val="272424"/>
                </a:solidFill>
                <a:latin typeface="微軟正黑體"/>
                <a:cs typeface="微軟正黑體"/>
              </a:rPr>
              <a:t> </a:t>
            </a:r>
            <a:r>
              <a:rPr sz="2000" dirty="0" err="1">
                <a:solidFill>
                  <a:srgbClr val="272424"/>
                </a:solidFill>
                <a:latin typeface="微軟正黑體"/>
                <a:cs typeface="微軟正黑體"/>
              </a:rPr>
              <a:t>話，無視反對，讓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6" name="object 6"/>
          <p:cNvSpPr/>
          <p:nvPr/>
        </p:nvSpPr>
        <p:spPr>
          <a:xfrm>
            <a:off x="4723129" y="2153920"/>
            <a:ext cx="2745740" cy="169799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txBox="1"/>
          <p:nvPr/>
        </p:nvSpPr>
        <p:spPr>
          <a:xfrm>
            <a:off x="4788747"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冒犯性問題</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詢問</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的性生活頻</a:t>
            </a:r>
            <a:r>
              <a:rPr sz="2000" dirty="0">
                <a:solidFill>
                  <a:srgbClr val="272424"/>
                </a:solidFill>
                <a:latin typeface="微軟正黑體"/>
                <a:cs typeface="微軟正黑體"/>
              </a:rPr>
              <a:t> </a:t>
            </a:r>
            <a:r>
              <a:rPr sz="2000" dirty="0" err="1">
                <a:solidFill>
                  <a:srgbClr val="272424"/>
                </a:solidFill>
                <a:latin typeface="微軟正黑體"/>
                <a:cs typeface="微軟正黑體"/>
              </a:rPr>
              <a:t>率、對象，讓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8" name="object 8"/>
          <p:cNvSpPr/>
          <p:nvPr/>
        </p:nvSpPr>
        <p:spPr>
          <a:xfrm>
            <a:off x="7747001" y="2153920"/>
            <a:ext cx="2747009" cy="169799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object 9"/>
          <p:cNvSpPr txBox="1"/>
          <p:nvPr/>
        </p:nvSpPr>
        <p:spPr>
          <a:xfrm>
            <a:off x="7813358" y="3914044"/>
            <a:ext cx="2563813"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不當圖片傳送</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a:solidFill>
                  <a:srgbClr val="272424"/>
                </a:solidFill>
                <a:latin typeface="微軟正黑體"/>
                <a:cs typeface="微軟正黑體"/>
              </a:rPr>
              <a:t>在通訊軟體上傳送含有 </a:t>
            </a:r>
            <a:r>
              <a:rPr sz="2000" dirty="0" err="1">
                <a:solidFill>
                  <a:srgbClr val="272424"/>
                </a:solidFill>
                <a:latin typeface="微軟正黑體"/>
                <a:cs typeface="微軟正黑體"/>
              </a:rPr>
              <a:t>性意味的圖片，讓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10" name="文字方塊 9">
            <a:extLst>
              <a:ext uri="{FF2B5EF4-FFF2-40B4-BE49-F238E27FC236}">
                <a16:creationId xmlns:a16="http://schemas.microsoft.com/office/drawing/2014/main" id="{E28A80F3-A811-777A-992B-CD09EC01BF49}"/>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5" y="1070187"/>
            <a:ext cx="5630577"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肢體行為</a:t>
            </a:r>
            <a:r>
              <a:rPr lang="zh-TW" altLang="en-US" sz="3625" spc="21" dirty="0">
                <a:latin typeface="新細明體" panose="02020500000000000000" pitchFamily="18" charset="-120"/>
                <a:ea typeface="新細明體" panose="02020500000000000000" pitchFamily="18" charset="-120"/>
              </a:rPr>
              <a:t>、</a:t>
            </a:r>
            <a:r>
              <a:rPr lang="zh-TW" altLang="en-US" sz="3625" spc="21" dirty="0">
                <a:latin typeface="微軟正黑體" panose="020B0604030504040204" pitchFamily="34" charset="-120"/>
                <a:ea typeface="微軟正黑體" panose="020B0604030504040204" pitchFamily="34" charset="-120"/>
              </a:rPr>
              <a:t>跟蹤騷擾</a:t>
            </a:r>
            <a:endParaRPr sz="3625" dirty="0">
              <a:latin typeface="微軟正黑體" panose="020B0604030504040204" pitchFamily="34" charset="-120"/>
              <a:ea typeface="微軟正黑體" panose="020B0604030504040204" pitchFamily="34" charset="-120"/>
            </a:endParaRPr>
          </a:p>
        </p:txBody>
      </p:sp>
      <p:sp>
        <p:nvSpPr>
          <p:cNvPr id="6" name="object 6"/>
          <p:cNvSpPr/>
          <p:nvPr/>
        </p:nvSpPr>
        <p:spPr>
          <a:xfrm>
            <a:off x="1714281" y="2096474"/>
            <a:ext cx="1991359" cy="123063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p:nvPr/>
        </p:nvSpPr>
        <p:spPr>
          <a:xfrm>
            <a:off x="3986920" y="2100494"/>
            <a:ext cx="1991359" cy="123063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p:nvPr/>
        </p:nvSpPr>
        <p:spPr>
          <a:xfrm>
            <a:off x="6316043" y="2108445"/>
            <a:ext cx="1991359" cy="123063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文字方塊 8">
            <a:extLst>
              <a:ext uri="{FF2B5EF4-FFF2-40B4-BE49-F238E27FC236}">
                <a16:creationId xmlns:a16="http://schemas.microsoft.com/office/drawing/2014/main" id="{CBD532F6-08BB-0E9B-DEDA-C5E4A7DF3F8D}"/>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
        <p:nvSpPr>
          <p:cNvPr id="11" name="object 5">
            <a:extLst>
              <a:ext uri="{FF2B5EF4-FFF2-40B4-BE49-F238E27FC236}">
                <a16:creationId xmlns:a16="http://schemas.microsoft.com/office/drawing/2014/main" id="{B7DB6668-C724-E8BF-A7D8-6FAAD2AE2BEE}"/>
              </a:ext>
            </a:extLst>
          </p:cNvPr>
          <p:cNvSpPr txBox="1"/>
          <p:nvPr/>
        </p:nvSpPr>
        <p:spPr>
          <a:xfrm>
            <a:off x="1649695"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親吻與抱擁</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親吻同仁的臉頰、嘴唇、手臂，或熊抱，讓人感到被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2" name="object 5">
            <a:extLst>
              <a:ext uri="{FF2B5EF4-FFF2-40B4-BE49-F238E27FC236}">
                <a16:creationId xmlns:a16="http://schemas.microsoft.com/office/drawing/2014/main" id="{A120F9DC-4957-CC60-EEEC-8FB523E7D79D}"/>
              </a:ext>
            </a:extLst>
          </p:cNvPr>
          <p:cNvSpPr txBox="1"/>
          <p:nvPr/>
        </p:nvSpPr>
        <p:spPr>
          <a:xfrm>
            <a:off x="4074217"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不當的觸碰</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常常藉工作時觸碰同仁身體</a:t>
            </a:r>
            <a:r>
              <a:rPr lang="zh-TW" altLang="en-US" sz="2000" dirty="0">
                <a:latin typeface="新細明體" panose="02020500000000000000" pitchFamily="18" charset="-120"/>
                <a:ea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或以手踫觸其胸部、臀部，讓人感到被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3" name="object 5">
            <a:extLst>
              <a:ext uri="{FF2B5EF4-FFF2-40B4-BE49-F238E27FC236}">
                <a16:creationId xmlns:a16="http://schemas.microsoft.com/office/drawing/2014/main" id="{C23415C9-9CD2-25B4-5FCD-74292CE4E227}"/>
              </a:ext>
            </a:extLst>
          </p:cNvPr>
          <p:cNvSpPr txBox="1"/>
          <p:nvPr/>
        </p:nvSpPr>
        <p:spPr>
          <a:xfrm>
            <a:off x="6498739"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其他肢體行為</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摸</a:t>
            </a:r>
            <a:r>
              <a:rPr lang="zh-TW" altLang="en-US" sz="2000" dirty="0">
                <a:latin typeface="微軟正黑體" panose="020B0604030504040204" pitchFamily="34" charset="-120"/>
                <a:ea typeface="微軟正黑體" panose="020B0604030504040204" pitchFamily="34" charset="-120"/>
              </a:rPr>
              <a:t>同仁的頭髮、聞頭髮，說好香、好迷人，讓人感到被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4" name="object 5">
            <a:extLst>
              <a:ext uri="{FF2B5EF4-FFF2-40B4-BE49-F238E27FC236}">
                <a16:creationId xmlns:a16="http://schemas.microsoft.com/office/drawing/2014/main" id="{E37717A0-37EC-BCA6-402D-C7B1FB441129}"/>
              </a:ext>
            </a:extLst>
          </p:cNvPr>
          <p:cNvSpPr txBox="1"/>
          <p:nvPr/>
        </p:nvSpPr>
        <p:spPr>
          <a:xfrm>
            <a:off x="8835964" y="3515604"/>
            <a:ext cx="2208398" cy="2953266"/>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過度追求、尾隨</a:t>
            </a:r>
            <a:endParaRPr sz="2333" dirty="0">
              <a:solidFill>
                <a:prstClr val="black"/>
              </a:solidFill>
              <a:latin typeface="微軟正黑體" panose="020B0604030504040204" pitchFamily="34" charset="-120"/>
              <a:ea typeface="微軟正黑體" panose="020B0604030504040204" pitchFamily="34" charset="-120"/>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追求同仁遭拒絶後</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仍持續在上班時製造相遇景場或尾隨</a:t>
            </a:r>
            <a:r>
              <a:rPr lang="zh-TW" altLang="en-US" sz="2000" dirty="0">
                <a:latin typeface="微軟正黑體" panose="020B0604030504040204" pitchFamily="34" charset="-120"/>
                <a:ea typeface="微軟正黑體" panose="020B0604030504040204" pitchFamily="34" charset="-120"/>
              </a:rPr>
              <a:t>，讓人感到不堪其擾、被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5" name="object 4">
            <a:extLst>
              <a:ext uri="{FF2B5EF4-FFF2-40B4-BE49-F238E27FC236}">
                <a16:creationId xmlns:a16="http://schemas.microsoft.com/office/drawing/2014/main" id="{015FE207-A74C-A1CC-144B-2AA500986E2A}"/>
              </a:ext>
            </a:extLst>
          </p:cNvPr>
          <p:cNvSpPr/>
          <p:nvPr/>
        </p:nvSpPr>
        <p:spPr>
          <a:xfrm>
            <a:off x="8778869" y="2101429"/>
            <a:ext cx="1991359" cy="1230794"/>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8</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9</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B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770</Words>
  <Application>Microsoft Office PowerPoint</Application>
  <PresentationFormat>寬螢幕</PresentationFormat>
  <Paragraphs>88</Paragraphs>
  <Slides>13</Slides>
  <Notes>0</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13</vt:i4>
      </vt:variant>
    </vt:vector>
  </HeadingPairs>
  <TitlesOfParts>
    <vt:vector size="25" baseType="lpstr">
      <vt:lpstr>CHei3HK-Bold</vt:lpstr>
      <vt:lpstr>华文细黑</vt:lpstr>
      <vt:lpstr>微軟正黑體</vt:lpstr>
      <vt:lpstr>新細明體</vt:lpstr>
      <vt:lpstr>標楷體</vt:lpstr>
      <vt:lpstr>Arial</vt:lpstr>
      <vt:lpstr>Calibri</vt:lpstr>
      <vt:lpstr>Calibri Light</vt:lpstr>
      <vt:lpstr>Wingdings</vt:lpstr>
      <vt:lpstr>預設簡報設計</vt:lpstr>
      <vt:lpstr>Office 主题​​</vt:lpstr>
      <vt:lpstr>Office Theme</vt:lpstr>
      <vt:lpstr>PowerPoint 簡報</vt:lpstr>
      <vt:lpstr>PowerPoint 簡報</vt:lpstr>
      <vt:lpstr>PowerPoint 簡報</vt:lpstr>
      <vt:lpstr>PowerPoint 簡報</vt:lpstr>
      <vt:lpstr>性別歧視的言行</vt:lpstr>
      <vt:lpstr>不當的口語或文字</vt:lpstr>
      <vt:lpstr>不當的肢體行為、跟蹤騷擾</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顏伯霖</cp:lastModifiedBy>
  <cp:revision>102</cp:revision>
  <cp:lastPrinted>2024-05-21T08:46:23Z</cp:lastPrinted>
  <dcterms:created xsi:type="dcterms:W3CDTF">2024-01-31T08:23:51Z</dcterms:created>
  <dcterms:modified xsi:type="dcterms:W3CDTF">2025-06-25T04:33:59Z</dcterms:modified>
</cp:coreProperties>
</file>