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7" r:id="rId3"/>
    <p:sldId id="291" r:id="rId4"/>
    <p:sldId id="265" r:id="rId5"/>
    <p:sldId id="257" r:id="rId6"/>
    <p:sldId id="266" r:id="rId7"/>
    <p:sldId id="293" r:id="rId8"/>
    <p:sldId id="295" r:id="rId9"/>
    <p:sldId id="294" r:id="rId10"/>
    <p:sldId id="267" r:id="rId11"/>
    <p:sldId id="270" r:id="rId12"/>
    <p:sldId id="271" r:id="rId13"/>
    <p:sldId id="260" r:id="rId14"/>
    <p:sldId id="274" r:id="rId15"/>
    <p:sldId id="275" r:id="rId16"/>
    <p:sldId id="258" r:id="rId17"/>
    <p:sldId id="259" r:id="rId18"/>
    <p:sldId id="296" r:id="rId19"/>
    <p:sldId id="297" r:id="rId20"/>
    <p:sldId id="299" r:id="rId21"/>
    <p:sldId id="298" r:id="rId22"/>
    <p:sldId id="28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6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15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1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0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44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7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22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6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80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6711C2-98DB-4AAE-B8A7-EACDFDF66563}" type="datetimeFigureOut">
              <a:rPr lang="zh-TW" altLang="en-US" smtClean="0"/>
              <a:t>2024/5/8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DA9F73-8B26-4AC1-AC45-44D34BD7F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10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nKpsy/posts/936451876455704" TargetMode="External"/><Relationship Id="rId2" Type="http://schemas.openxmlformats.org/officeDocument/2006/relationships/hyperlink" Target="https://pansci.asia/archives/9585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gpa.gov.tw/eserver/information?uid=461&amp;pid=1120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pa.gov.tw/eserver/informationlist?uid=448" TargetMode="External"/><Relationship Id="rId2" Type="http://schemas.openxmlformats.org/officeDocument/2006/relationships/hyperlink" Target="https://www.dgpa.gov.tw/eserver/informationlist?uid=4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sonnel.tainan.gov.tw/eap/page223.aspx" TargetMode="External"/><Relationship Id="rId4" Type="http://schemas.openxmlformats.org/officeDocument/2006/relationships/hyperlink" Target="https://www.dgpa.gov.tw/eserver/informationlist?uid=44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listDetail.aspx?id=%7bf244c991185a476eba84931222ab41dfx4094%7d&amp;nsub=G0A501&amp;previous=4389&amp;next=349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eap/index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personnel/warehouse/G00000/2103%E5%BF%83%E7%90%86%E7%BE%8E%E5%BE%B7%E4%BF%83%E9%80%B2%E5%95%8F%E5%8D%B7.pdf" TargetMode="External"/><Relationship Id="rId2" Type="http://schemas.openxmlformats.org/officeDocument/2006/relationships/hyperlink" Target="https://www.tsos.org.tw/web/page/bs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99.hpa.gov.tw/OnlinkHealth/Quiz_pressure.aspx" TargetMode="External"/><Relationship Id="rId5" Type="http://schemas.openxmlformats.org/officeDocument/2006/relationships/hyperlink" Target="http://www.brainlohas.org/wp-content/uploads/bsk-pdf-manager/2015-12-29_139.pdf" TargetMode="External"/><Relationship Id="rId4" Type="http://schemas.openxmlformats.org/officeDocument/2006/relationships/hyperlink" Target="https://www.jtf.org.tw/overblue/taiwan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os.org.tw/web/page/bs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listDetail.aspx?id=%7B83db570a36044fea828cc68178c22ae6x4393%7D&amp;nsub=G0A501&amp;previous=4394&amp;next=438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nel.tainan.gov.tw/personnel/warehouse/G00000/2103%E5%BF%83%E7%90%86%E7%BE%8E%E5%BE%B7%E4%BF%83%E9%80%B2%E5%95%8F%E5%8D%B7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977569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員工協助方案宣導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臺南市北區大港國民小學人事主任  吳美瑢</a:t>
            </a:r>
            <a:endParaRPr lang="en-US" altLang="zh-TW" dirty="0"/>
          </a:p>
          <a:p>
            <a:r>
              <a:rPr lang="en-US" altLang="zh-TW" dirty="0"/>
              <a:t>113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85752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6857" y="-1542429"/>
            <a:ext cx="18285714" cy="9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4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9238" y="-1161476"/>
            <a:ext cx="17790476" cy="9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1619" y="-1461476"/>
            <a:ext cx="18095238" cy="9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心理健康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zh-TW" altLang="zh-TW" dirty="0"/>
          </a:p>
          <a:p>
            <a:r>
              <a:rPr lang="zh-TW" altLang="zh-TW" dirty="0"/>
              <a:t>●可進一步尋求心理諮商：</a:t>
            </a:r>
          </a:p>
          <a:p>
            <a:r>
              <a:rPr lang="zh-TW" altLang="zh-TW" dirty="0"/>
              <a:t>如何讓你的諮商費用不會白花？</a:t>
            </a:r>
            <a:r>
              <a:rPr lang="en-US" altLang="zh-TW" dirty="0"/>
              <a:t>──</a:t>
            </a:r>
            <a:r>
              <a:rPr lang="zh-TW" altLang="zh-TW" dirty="0"/>
              <a:t>來自</a:t>
            </a:r>
            <a:r>
              <a:rPr lang="en-US" altLang="zh-TW" dirty="0"/>
              <a:t>16</a:t>
            </a:r>
            <a:r>
              <a:rPr lang="zh-TW" altLang="zh-TW" dirty="0"/>
              <a:t>位心理師的建言</a:t>
            </a:r>
            <a:r>
              <a:rPr lang="en-US" altLang="zh-TW" u="sng" dirty="0">
                <a:hlinkClick r:id="rId2"/>
              </a:rPr>
              <a:t>https://pansci.asia/archives/95851</a:t>
            </a:r>
            <a:endParaRPr lang="zh-TW" altLang="zh-TW" dirty="0"/>
          </a:p>
          <a:p>
            <a:r>
              <a:rPr lang="zh-TW" altLang="zh-TW" dirty="0"/>
              <a:t>接受諮商前，心理師想跟你說</a:t>
            </a:r>
            <a:r>
              <a:rPr lang="en-US" altLang="zh-TW" u="sng" dirty="0">
                <a:hlinkClick r:id="rId3"/>
              </a:rPr>
              <a:t>https://www.facebook.com/KnKpsy/posts/936451876455704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48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0191" y="-1461476"/>
            <a:ext cx="18152381" cy="9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5905" y="-718619"/>
            <a:ext cx="17723809" cy="8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醫療保健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●全國公教健檢方案</a:t>
            </a:r>
            <a:r>
              <a:rPr lang="en-US" altLang="zh-TW" dirty="0">
                <a:hlinkClick r:id="rId2"/>
              </a:rPr>
              <a:t>https://www.dgpa.gov.tw/eserver/information?uid=461&amp;pid=11207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05EE06-3F8E-4817-9D14-36C34377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71" y="2168750"/>
            <a:ext cx="6686025" cy="37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理財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●築巢優利貸</a:t>
            </a:r>
            <a:r>
              <a:rPr lang="en-US" altLang="zh-TW" u="sng" dirty="0">
                <a:hlinkClick r:id="rId2"/>
              </a:rPr>
              <a:t>https://www.dgpa.gov.tw/eserver/informationlist?uid=447</a:t>
            </a:r>
            <a:endParaRPr lang="zh-TW" altLang="zh-TW" dirty="0"/>
          </a:p>
          <a:p>
            <a:r>
              <a:rPr lang="zh-TW" altLang="zh-TW" dirty="0"/>
              <a:t>●貼心相貸</a:t>
            </a:r>
            <a:r>
              <a:rPr lang="en-US" altLang="zh-TW" u="sng" dirty="0">
                <a:hlinkClick r:id="rId3"/>
              </a:rPr>
              <a:t>https://www.dgpa.gov.tw/eserver/informationlist?uid=448</a:t>
            </a:r>
            <a:endParaRPr lang="zh-TW" altLang="zh-TW" dirty="0"/>
          </a:p>
          <a:p>
            <a:r>
              <a:rPr lang="zh-TW" altLang="zh-TW" dirty="0"/>
              <a:t>●急難貸款</a:t>
            </a:r>
            <a:r>
              <a:rPr lang="en-US" altLang="zh-TW" dirty="0">
                <a:hlinkClick r:id="rId4"/>
              </a:rPr>
              <a:t>https://www.dgpa.gov.tw/eserver/informationlist?uid=446</a:t>
            </a:r>
            <a:endParaRPr lang="zh-TW" altLang="zh-TW" dirty="0"/>
          </a:p>
          <a:p>
            <a:r>
              <a:rPr lang="zh-TW" altLang="zh-TW" dirty="0"/>
              <a:t>●進一步尋找專家協助理財</a:t>
            </a:r>
            <a:r>
              <a:rPr lang="en-US" altLang="zh-TW" u="sng" dirty="0">
                <a:hlinkClick r:id="rId5"/>
              </a:rPr>
              <a:t>https://personnel.tainan.gov.tw/eap/page223.aspx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70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851DA79-8A6E-455E-9C00-80CE8C21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9E496B3-6E2F-4A8F-B731-A19EB0D0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79724-1290-4A35-A316-3C6A5602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臺南市政府人事處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2E358C-648F-4043-87DF-8D10347A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29" y="1798389"/>
            <a:ext cx="6165908" cy="346832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059D19-AD68-4CBC-A7C6-4268F7B1CCC3}"/>
              </a:ext>
            </a:extLst>
          </p:cNvPr>
          <p:cNvSpPr/>
          <p:nvPr/>
        </p:nvSpPr>
        <p:spPr>
          <a:xfrm>
            <a:off x="2291148" y="5584863"/>
            <a:ext cx="324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https://personnel.tainan.gov.tw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83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1E20C77-874F-4351-B771-EEF3C31D0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8AB472-849B-47D7-AF3C-BF0673C5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B95F3D5-67AB-415F-AFDE-BB140EEC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75" y="89133"/>
            <a:ext cx="8347047" cy="46952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FE5D562-E2C3-4647-86FC-00D164934DB7}"/>
              </a:ext>
            </a:extLst>
          </p:cNvPr>
          <p:cNvSpPr/>
          <p:nvPr/>
        </p:nvSpPr>
        <p:spPr>
          <a:xfrm>
            <a:off x="3185374" y="4938911"/>
            <a:ext cx="595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臺南市政府暨所屬機關學校員工協助方案服務資源一覽表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295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謝謝聆聽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9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DCB41C-D297-43CC-9788-01073677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員工協助福利及關懷網申請平臺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9FEC14-144E-4045-A832-130131AF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63" y="1865867"/>
            <a:ext cx="6442747" cy="36240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8499A5-B2AC-4DE0-B91F-ACCD59F0B1B6}"/>
              </a:ext>
            </a:extLst>
          </p:cNvPr>
          <p:cNvSpPr/>
          <p:nvPr/>
        </p:nvSpPr>
        <p:spPr>
          <a:xfrm>
            <a:off x="2212309" y="5618419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https://personnel.tainan.gov.tw/eap/index.aspx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694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一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4000" dirty="0"/>
              <a:t>心理健康</a:t>
            </a:r>
            <a:endParaRPr lang="en-US" altLang="zh-TW" sz="4000" dirty="0"/>
          </a:p>
          <a:p>
            <a:r>
              <a:rPr lang="zh-TW" altLang="en-US" sz="4000" dirty="0"/>
              <a:t>二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4000" dirty="0"/>
              <a:t>醫療保健</a:t>
            </a:r>
            <a:endParaRPr lang="en-US" altLang="zh-TW" sz="4000" dirty="0"/>
          </a:p>
          <a:p>
            <a:r>
              <a:rPr lang="zh-TW" altLang="en-US" sz="4000" dirty="0"/>
              <a:t>三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sz="4000" dirty="0"/>
              <a:t>理財</a:t>
            </a:r>
            <a:endParaRPr lang="en-US" altLang="zh-TW" sz="4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37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zh-TW" dirty="0"/>
              <a:t>心理健康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心情溫度計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https://www.tsos.org.tw/web/page/bsrs</a:t>
            </a:r>
            <a:endParaRPr lang="en-US" altLang="zh-TW" dirty="0"/>
          </a:p>
          <a:p>
            <a:r>
              <a:rPr lang="zh-TW" altLang="en-US" dirty="0"/>
              <a:t>心理美德促進量表</a:t>
            </a:r>
            <a:r>
              <a:rPr lang="en-US" altLang="zh-TW" dirty="0">
                <a:hlinkClick r:id="rId3"/>
              </a:rPr>
              <a:t>https://personnel.tainan.gov.tw/personnel/warehouse/G00000/2103%E5%BF%83%E7%90%86%E7%BE%8E%E5%BE%B7%E4%BF%83%E9%80%B2%E5%95%8F%E5%8D%B7.pdf</a:t>
            </a:r>
            <a:endParaRPr lang="en-US" altLang="zh-TW" dirty="0"/>
          </a:p>
          <a:p>
            <a:r>
              <a:rPr lang="zh-TW" altLang="zh-TW" dirty="0"/>
              <a:t>台灣人憂鬱症量表</a:t>
            </a:r>
            <a:r>
              <a:rPr lang="en-US" altLang="zh-TW" dirty="0"/>
              <a:t> </a:t>
            </a:r>
            <a:r>
              <a:rPr lang="en-US" altLang="zh-TW" dirty="0">
                <a:hlinkClick r:id="rId4"/>
              </a:rPr>
              <a:t>https://www.jtf.org.tw/overblue/taiwan1</a:t>
            </a:r>
            <a:endParaRPr lang="en-US" altLang="zh-TW" dirty="0"/>
          </a:p>
          <a:p>
            <a:r>
              <a:rPr lang="zh-TW" altLang="zh-TW" dirty="0"/>
              <a:t>幸福指數量表</a:t>
            </a:r>
            <a:r>
              <a:rPr lang="en-US" altLang="zh-TW" dirty="0"/>
              <a:t> </a:t>
            </a:r>
            <a:r>
              <a:rPr lang="en-US" altLang="zh-TW" dirty="0">
                <a:hlinkClick r:id="rId5"/>
              </a:rPr>
              <a:t>http://www.brainlohas.org/wp-content/uploads/bsk-pdf-manager/2015-12-29_139.pdf</a:t>
            </a:r>
            <a:endParaRPr lang="zh-TW" altLang="zh-TW" dirty="0"/>
          </a:p>
          <a:p>
            <a:r>
              <a:rPr lang="zh-TW" altLang="zh-TW" dirty="0"/>
              <a:t>壓力指數測量表</a:t>
            </a:r>
            <a:r>
              <a:rPr lang="en-US" altLang="zh-TW" dirty="0"/>
              <a:t> </a:t>
            </a:r>
            <a:r>
              <a:rPr lang="en-US" altLang="zh-TW" dirty="0">
                <a:hlinkClick r:id="rId6"/>
              </a:rPr>
              <a:t>https://health99.hpa.gov.tw/OnlinkHealth/Quiz_pressure.aspx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012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6857" y="-1413857"/>
            <a:ext cx="18285714" cy="9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75E8D-05C9-4AA5-8B81-B1976864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心情溫度計</a:t>
            </a:r>
            <a:r>
              <a:rPr lang="en-US" altLang="zh-TW" dirty="0"/>
              <a:t>APP</a:t>
            </a:r>
            <a:r>
              <a:rPr lang="zh-TW" altLang="en-US" dirty="0"/>
              <a:t>下載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0B3E18-9C74-4E7F-AC88-BE1FEB08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7" y="1871955"/>
            <a:ext cx="4898572" cy="275544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754C548-770F-4BCC-9CD1-B55102BF08AA}"/>
              </a:ext>
            </a:extLst>
          </p:cNvPr>
          <p:cNvSpPr/>
          <p:nvPr/>
        </p:nvSpPr>
        <p:spPr>
          <a:xfrm>
            <a:off x="1530425" y="5306400"/>
            <a:ext cx="892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心情溫度計專區 </a:t>
            </a:r>
            <a:r>
              <a:rPr lang="en-US" altLang="zh-TW" dirty="0"/>
              <a:t>| </a:t>
            </a:r>
            <a:r>
              <a:rPr lang="zh-TW" altLang="en-US" dirty="0"/>
              <a:t>社團法人台灣自殺防治學會 </a:t>
            </a:r>
            <a:r>
              <a:rPr lang="en-US" altLang="zh-TW" dirty="0"/>
              <a:t> </a:t>
            </a:r>
            <a:r>
              <a:rPr lang="en-US" altLang="zh-TW" dirty="0">
                <a:hlinkClick r:id="rId3"/>
              </a:rPr>
              <a:t>https://www.tsos.org.tw/web/page/bsrs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1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1379F3-CF36-483D-836C-1632F07C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3331"/>
          </a:xfrm>
        </p:spPr>
        <p:txBody>
          <a:bodyPr/>
          <a:lstStyle/>
          <a:p>
            <a:r>
              <a:rPr lang="zh-TW" altLang="en-US" dirty="0"/>
              <a:t>心理美德促進量表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9AA550-9783-4A09-9D02-31F54CE6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737359"/>
            <a:ext cx="10058399" cy="33857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549A7E-7243-4038-BA7E-43A37ECC4B13}"/>
              </a:ext>
            </a:extLst>
          </p:cNvPr>
          <p:cNvSpPr/>
          <p:nvPr/>
        </p:nvSpPr>
        <p:spPr>
          <a:xfrm>
            <a:off x="1097280" y="5327413"/>
            <a:ext cx="10220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https://personnel.tainan.gov.tw/listDetail.aspx?id=%7B83db570a36044fea828cc68178c22ae6x4393%7D&amp;nsub=G0A501&amp;previous=4394&amp;next=4389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6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E3A8A-BAF2-4826-B843-E1D05ECB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/>
              <a:t>心理美德促進量表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776A23-70EE-4512-B63D-3CDC3BFD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1802324"/>
            <a:ext cx="6382139" cy="358995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52F6DFF-4AC3-4312-9353-05A7FEFB8A0E}"/>
              </a:ext>
            </a:extLst>
          </p:cNvPr>
          <p:cNvSpPr/>
          <p:nvPr/>
        </p:nvSpPr>
        <p:spPr>
          <a:xfrm>
            <a:off x="1657739" y="55038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3"/>
              </a:rPr>
              <a:t>https://personnel.tainan.gov.tw/personnel/warehouse/G00000/2103%E5%BF%83%E7%90%86%E7%BE%8E%E5%BE%B7%E4%BF%83%E9%80%B2%E5%95%8F%E5%8D%B7.pdf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04260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</TotalTime>
  <Words>525</Words>
  <Application>Microsoft Office PowerPoint</Application>
  <PresentationFormat>寬螢幕</PresentationFormat>
  <Paragraphs>37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新細明體</vt:lpstr>
      <vt:lpstr>Calibri</vt:lpstr>
      <vt:lpstr>Calibri Light</vt:lpstr>
      <vt:lpstr>回顧</vt:lpstr>
      <vt:lpstr>員工協助方案宣導</vt:lpstr>
      <vt:lpstr>臺南市政府人事處</vt:lpstr>
      <vt:lpstr>員工協助福利及關懷網申請平臺</vt:lpstr>
      <vt:lpstr>大綱</vt:lpstr>
      <vt:lpstr>一、心理健康 </vt:lpstr>
      <vt:lpstr>PowerPoint 簡報</vt:lpstr>
      <vt:lpstr>心情溫度計APP下載</vt:lpstr>
      <vt:lpstr>心理美德促進量表</vt:lpstr>
      <vt:lpstr>心理美德促進量表</vt:lpstr>
      <vt:lpstr>PowerPoint 簡報</vt:lpstr>
      <vt:lpstr>PowerPoint 簡報</vt:lpstr>
      <vt:lpstr>PowerPoint 簡報</vt:lpstr>
      <vt:lpstr>一、心理健康 </vt:lpstr>
      <vt:lpstr>PowerPoint 簡報</vt:lpstr>
      <vt:lpstr>PowerPoint 簡報</vt:lpstr>
      <vt:lpstr>二、醫療保健</vt:lpstr>
      <vt:lpstr>三、理財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因應嚴重特殊傳</dc:title>
  <dc:creator>USER</dc:creator>
  <cp:lastModifiedBy>5A88</cp:lastModifiedBy>
  <cp:revision>47</cp:revision>
  <dcterms:created xsi:type="dcterms:W3CDTF">2020-05-21T01:54:57Z</dcterms:created>
  <dcterms:modified xsi:type="dcterms:W3CDTF">2024-05-08T06:35:24Z</dcterms:modified>
</cp:coreProperties>
</file>