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0" r:id="rId3"/>
    <p:sldId id="259" r:id="rId4"/>
    <p:sldId id="260" r:id="rId5"/>
    <p:sldId id="258" r:id="rId6"/>
    <p:sldId id="271" r:id="rId7"/>
    <p:sldId id="272" r:id="rId8"/>
    <p:sldId id="273" r:id="rId9"/>
    <p:sldId id="274" r:id="rId10"/>
    <p:sldId id="275" r:id="rId11"/>
    <p:sldId id="276" r:id="rId12"/>
    <p:sldId id="277" r:id="rId13"/>
    <p:sldId id="267" r:id="rId14"/>
    <p:sldId id="268" r:id="rId15"/>
    <p:sldId id="269" r:id="rId16"/>
    <p:sldId id="262" r:id="rId17"/>
    <p:sldId id="264" r:id="rId18"/>
    <p:sldId id="261" r:id="rId19"/>
    <p:sldId id="281" r:id="rId20"/>
    <p:sldId id="282" r:id="rId21"/>
    <p:sldId id="283" r:id="rId22"/>
    <p:sldId id="284" r:id="rId23"/>
    <p:sldId id="266" r:id="rId24"/>
    <p:sldId id="265" r:id="rId25"/>
    <p:sldId id="270" r:id="rId26"/>
    <p:sldId id="278"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snapToObjects="1">
      <p:cViewPr varScale="1">
        <p:scale>
          <a:sx n="74" d="100"/>
          <a:sy n="74" d="100"/>
        </p:scale>
        <p:origin x="1053"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ltLang="zh-TW" dirty="0"/>
              <a:t>107</a:t>
            </a:r>
            <a:r>
              <a:rPr lang="zh-TW" altLang="en-US" dirty="0"/>
              <a:t>學年度教育部全國中輟統計數據</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zh-TW"/>
        </a:p>
      </c:txPr>
    </c:title>
    <c:autoTitleDeleted val="0"/>
    <c:plotArea>
      <c:layout/>
      <c:pieChart>
        <c:varyColors val="1"/>
        <c:ser>
          <c:idx val="0"/>
          <c:order val="0"/>
          <c:tx>
            <c:strRef>
              <c:f>工作表1!$B$1</c:f>
              <c:strCache>
                <c:ptCount val="1"/>
                <c:pt idx="0">
                  <c:v>107學年度</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F183-9743-B0B9-8D94FDEE778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183-9743-B0B9-8D94FDEE778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F183-9743-B0B9-8D94FDEE778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183-9743-B0B9-8D94FDEE778F}"/>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6-F183-9743-B0B9-8D94FDEE778F}"/>
              </c:ext>
            </c:extLst>
          </c:dPt>
          <c:dLbls>
            <c:dLbl>
              <c:idx val="0"/>
              <c:layout>
                <c:manualLayout>
                  <c:x val="-0.20828622477159822"/>
                  <c:y val="-3.1161023575726466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15:layout>
                    <c:manualLayout>
                      <c:w val="0.12015546918378676"/>
                      <c:h val="0.11420842803848665"/>
                    </c:manualLayout>
                  </c15:layout>
                </c:ext>
                <c:ext xmlns:c16="http://schemas.microsoft.com/office/drawing/2014/chart" uri="{C3380CC4-5D6E-409C-BE32-E72D297353CC}">
                  <c16:uniqueId val="{00000002-F183-9743-B0B9-8D94FDEE778F}"/>
                </c:ext>
              </c:extLst>
            </c:dLbl>
            <c:dLbl>
              <c:idx val="1"/>
              <c:layout>
                <c:manualLayout>
                  <c:x val="0.14960280159316558"/>
                  <c:y val="-0.1544898832510616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83-9743-B0B9-8D94FDEE778F}"/>
                </c:ext>
              </c:extLst>
            </c:dLbl>
            <c:dLbl>
              <c:idx val="2"/>
              <c:layout>
                <c:manualLayout>
                  <c:x val="0.14568269887974164"/>
                  <c:y val="7.534507729294051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183-9743-B0B9-8D94FDEE778F}"/>
                </c:ext>
              </c:extLst>
            </c:dLbl>
            <c:dLbl>
              <c:idx val="3"/>
              <c:layout>
                <c:manualLayout>
                  <c:x val="0.10099172084333434"/>
                  <c:y val="0.1800386698971405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183-9743-B0B9-8D94FDEE778F}"/>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6-F183-9743-B0B9-8D94FDEE778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TW"/>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工作表1!$A$2:$A$6</c:f>
              <c:strCache>
                <c:ptCount val="5"/>
                <c:pt idx="0">
                  <c:v>個人因素</c:v>
                </c:pt>
                <c:pt idx="1">
                  <c:v>家庭因素</c:v>
                </c:pt>
                <c:pt idx="2">
                  <c:v>學校因素</c:v>
                </c:pt>
                <c:pt idx="3">
                  <c:v>社會因素</c:v>
                </c:pt>
                <c:pt idx="4">
                  <c:v>其他因素</c:v>
                </c:pt>
              </c:strCache>
            </c:strRef>
          </c:cat>
          <c:val>
            <c:numRef>
              <c:f>工作表1!$B$2:$B$6</c:f>
              <c:numCache>
                <c:formatCode>General</c:formatCode>
                <c:ptCount val="5"/>
                <c:pt idx="0">
                  <c:v>1656</c:v>
                </c:pt>
                <c:pt idx="1">
                  <c:v>707</c:v>
                </c:pt>
                <c:pt idx="2">
                  <c:v>322</c:v>
                </c:pt>
                <c:pt idx="3">
                  <c:v>380</c:v>
                </c:pt>
                <c:pt idx="4">
                  <c:v>71</c:v>
                </c:pt>
              </c:numCache>
            </c:numRef>
          </c:val>
          <c:extLst>
            <c:ext xmlns:c16="http://schemas.microsoft.com/office/drawing/2014/chart" uri="{C3380CC4-5D6E-409C-BE32-E72D297353CC}">
              <c16:uniqueId val="{00000000-F183-9743-B0B9-8D94FDEE778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15558547963292485"/>
          <c:y val="8.7894364752711521E-2"/>
          <c:w val="0.70733727689924375"/>
          <c:h val="9.114434366855921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162842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392386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69840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148934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360388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95561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354546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31575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26969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360283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94B3378-6C9A-374D-BE00-383AE00FCB56}" type="datetimeFigureOut">
              <a:rPr kumimoji="1" lang="zh-TW" altLang="en-US" smtClean="0"/>
              <a:t>2020/11/11</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46301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B3378-6C9A-374D-BE00-383AE00FCB56}" type="datetimeFigureOut">
              <a:rPr kumimoji="1" lang="zh-TW" altLang="en-US" smtClean="0"/>
              <a:t>2020/11/11</a:t>
            </a:fld>
            <a:endParaRPr kumimoji="1"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4A057-9FA9-6D48-85CC-00C0E6F97F5A}" type="slidenum">
              <a:rPr kumimoji="1" lang="zh-TW" altLang="en-US" smtClean="0"/>
              <a:t>‹#›</a:t>
            </a:fld>
            <a:endParaRPr kumimoji="1" lang="zh-TW" altLang="en-US"/>
          </a:p>
        </p:txBody>
      </p:sp>
    </p:spTree>
    <p:extLst>
      <p:ext uri="{BB962C8B-B14F-4D97-AF65-F5344CB8AC3E}">
        <p14:creationId xmlns:p14="http://schemas.microsoft.com/office/powerpoint/2010/main" val="3665287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5XmP02PusEo" TargetMode="External"/><Relationship Id="rId2" Type="http://schemas.openxmlformats.org/officeDocument/2006/relationships/hyperlink" Target="https://www.youtube.com/watch?v=2ShHC-mopB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52794" y="3388321"/>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23606" y="1637601"/>
            <a:ext cx="6858003"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5" y="857786"/>
            <a:ext cx="8300268"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ACBA7B2-B9A5-504B-BFD2-987E1BF45385}"/>
              </a:ext>
            </a:extLst>
          </p:cNvPr>
          <p:cNvSpPr>
            <a:spLocks noGrp="1"/>
          </p:cNvSpPr>
          <p:nvPr>
            <p:ph type="ctrTitle"/>
          </p:nvPr>
        </p:nvSpPr>
        <p:spPr>
          <a:xfrm>
            <a:off x="740766" y="3071183"/>
            <a:ext cx="7432722" cy="2590027"/>
          </a:xfrm>
        </p:spPr>
        <p:txBody>
          <a:bodyPr anchor="t">
            <a:normAutofit/>
          </a:bodyPr>
          <a:lstStyle/>
          <a:p>
            <a:pPr algn="l"/>
            <a:r>
              <a:rPr kumimoji="1" lang="zh-TW" altLang="en-US" sz="7000" b="1">
                <a:latin typeface="微軟正黑體" panose="020B0604030504040204" pitchFamily="34" charset="-120"/>
                <a:ea typeface="微軟正黑體" panose="020B0604030504040204" pitchFamily="34" charset="-120"/>
              </a:rPr>
              <a:t>中輟高關懷</a:t>
            </a:r>
            <a:br>
              <a:rPr kumimoji="1" lang="en-US" altLang="zh-TW" sz="7000" b="1">
                <a:latin typeface="微軟正黑體" panose="020B0604030504040204" pitchFamily="34" charset="-120"/>
                <a:ea typeface="微軟正黑體" panose="020B0604030504040204" pitchFamily="34" charset="-120"/>
              </a:rPr>
            </a:br>
            <a:r>
              <a:rPr kumimoji="1" lang="zh-TW" altLang="en-US" sz="7000" b="1">
                <a:latin typeface="微軟正黑體" panose="020B0604030504040204" pitchFamily="34" charset="-120"/>
                <a:ea typeface="微軟正黑體" panose="020B0604030504040204" pitchFamily="34" charset="-120"/>
              </a:rPr>
              <a:t>個案研討會</a:t>
            </a:r>
          </a:p>
        </p:txBody>
      </p:sp>
      <p:sp>
        <p:nvSpPr>
          <p:cNvPr id="3" name="副標題 2">
            <a:extLst>
              <a:ext uri="{FF2B5EF4-FFF2-40B4-BE49-F238E27FC236}">
                <a16:creationId xmlns:a16="http://schemas.microsoft.com/office/drawing/2014/main" id="{EA5DCFBB-E8F3-3844-925C-4EE923D83A33}"/>
              </a:ext>
            </a:extLst>
          </p:cNvPr>
          <p:cNvSpPr>
            <a:spLocks noGrp="1"/>
          </p:cNvSpPr>
          <p:nvPr>
            <p:ph type="subTitle" idx="1"/>
          </p:nvPr>
        </p:nvSpPr>
        <p:spPr>
          <a:xfrm>
            <a:off x="740766" y="1553518"/>
            <a:ext cx="7432721" cy="1281733"/>
          </a:xfrm>
        </p:spPr>
        <p:txBody>
          <a:bodyPr anchor="b">
            <a:normAutofit/>
          </a:bodyPr>
          <a:lstStyle/>
          <a:p>
            <a:pPr algn="l"/>
            <a:r>
              <a:rPr kumimoji="1" lang="zh-TW" altLang="en-US">
                <a:latin typeface="微軟正黑體" panose="020B0604030504040204" pitchFamily="34" charset="-120"/>
                <a:ea typeface="微軟正黑體" panose="020B0604030504040204" pitchFamily="34" charset="-120"/>
              </a:rPr>
              <a:t>禾心</a:t>
            </a:r>
            <a:r>
              <a:rPr kumimoji="1" lang="zh-CN" altLang="en-US">
                <a:latin typeface="微軟正黑體" panose="020B0604030504040204" pitchFamily="34" charset="-120"/>
                <a:ea typeface="微軟正黑體" panose="020B0604030504040204" pitchFamily="34" charset="-120"/>
              </a:rPr>
              <a:t>心理諮商所</a:t>
            </a:r>
            <a:endParaRPr kumimoji="1" lang="en-US" altLang="zh-CN">
              <a:latin typeface="微軟正黑體" panose="020B0604030504040204" pitchFamily="34" charset="-120"/>
              <a:ea typeface="微軟正黑體" panose="020B0604030504040204" pitchFamily="34" charset="-120"/>
            </a:endParaRPr>
          </a:p>
          <a:p>
            <a:pPr algn="l"/>
            <a:r>
              <a:rPr kumimoji="1" lang="zh-CN" altLang="en-US">
                <a:latin typeface="微軟正黑體" panose="020B0604030504040204" pitchFamily="34" charset="-120"/>
                <a:ea typeface="微軟正黑體" panose="020B0604030504040204" pitchFamily="34" charset="-120"/>
              </a:rPr>
              <a:t>諮商心理師 劉人豪</a:t>
            </a:r>
            <a:endParaRPr kumimoji="1" lang="zh-TW" altLang="en-US">
              <a:latin typeface="微軟正黑體" panose="020B0604030504040204" pitchFamily="34" charset="-120"/>
              <a:ea typeface="微軟正黑體" panose="020B0604030504040204" pitchFamily="34" charset="-120"/>
            </a:endParaRPr>
          </a:p>
        </p:txBody>
      </p:sp>
      <p:sp>
        <p:nvSpPr>
          <p:cNvPr id="45" name="Rectangle 4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43057" y="3385173"/>
            <a:ext cx="32004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71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94993D69-F878-3449-BC8B-B9FBF5744539}"/>
              </a:ext>
            </a:extLst>
          </p:cNvPr>
          <p:cNvSpPr>
            <a:spLocks noGrp="1"/>
          </p:cNvSpPr>
          <p:nvPr>
            <p:ph type="title"/>
          </p:nvPr>
        </p:nvSpPr>
        <p:spPr>
          <a:xfrm>
            <a:off x="865213" y="1239927"/>
            <a:ext cx="3006440" cy="4680583"/>
          </a:xfrm>
        </p:spPr>
        <p:txBody>
          <a:bodyPr anchor="ctr">
            <a:normAutofit/>
          </a:bodyPr>
          <a:lstStyle/>
          <a:p>
            <a:r>
              <a:rPr lang="zh-TW" altLang="zh-TW" sz="4500" b="1">
                <a:latin typeface="微軟正黑體" panose="020B0604030504040204" pitchFamily="34" charset="-120"/>
                <a:ea typeface="微軟正黑體" panose="020B0604030504040204" pitchFamily="34" charset="-120"/>
              </a:rPr>
              <a:t>家庭狀態</a:t>
            </a:r>
            <a:endParaRPr kumimoji="1" lang="zh-TW" altLang="en-US" sz="450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703EC280-F657-434E-BA59-BF107A8E9A12}"/>
              </a:ext>
            </a:extLst>
          </p:cNvPr>
          <p:cNvSpPr>
            <a:spLocks noGrp="1"/>
          </p:cNvSpPr>
          <p:nvPr>
            <p:ph idx="1"/>
          </p:nvPr>
        </p:nvSpPr>
        <p:spPr>
          <a:xfrm>
            <a:off x="4134117" y="727657"/>
            <a:ext cx="4520485" cy="5498576"/>
          </a:xfrm>
        </p:spPr>
        <p:txBody>
          <a:bodyPr anchor="ctr">
            <a:noAutofit/>
          </a:bodyPr>
          <a:lstStyle/>
          <a:p>
            <a:r>
              <a:rPr lang="en-US" altLang="zh-TW" sz="2400" dirty="0">
                <a:latin typeface="微軟正黑體" panose="020B0604030504040204" pitchFamily="34" charset="-120"/>
                <a:ea typeface="微軟正黑體" panose="020B0604030504040204" pitchFamily="34" charset="-120"/>
              </a:rPr>
              <a:t>Kearney</a:t>
            </a:r>
            <a:r>
              <a:rPr lang="zh-TW" altLang="zh-TW" sz="2400" dirty="0">
                <a:latin typeface="微軟正黑體" panose="020B0604030504040204" pitchFamily="34" charset="-120"/>
                <a:ea typeface="微軟正黑體" panose="020B0604030504040204" pitchFamily="34" charset="-120"/>
              </a:rPr>
              <a:t>曾提到無家可歸、貧窮、家長和學校之間聯結的程度、家長對學生課業學習的投入與支持程度、家庭內部互動的情況等都會和學生拒學問題有著息息相關</a:t>
            </a:r>
            <a:r>
              <a:rPr lang="en-US" altLang="zh-TW" sz="2400" dirty="0">
                <a:latin typeface="微軟正黑體" panose="020B0604030504040204" pitchFamily="34" charset="-120"/>
                <a:ea typeface="微軟正黑體" panose="020B0604030504040204" pitchFamily="34" charset="-120"/>
              </a:rPr>
              <a:t>(2008)</a:t>
            </a:r>
          </a:p>
          <a:p>
            <a:r>
              <a:rPr lang="zh-TW" altLang="zh-TW" sz="2400" dirty="0">
                <a:latin typeface="微軟正黑體" panose="020B0604030504040204" pitchFamily="34" charset="-120"/>
                <a:ea typeface="微軟正黑體" panose="020B0604030504040204" pitchFamily="34" charset="-120"/>
              </a:rPr>
              <a:t>羅湘敏</a:t>
            </a:r>
            <a:r>
              <a:rPr lang="zh-TW" altLang="en-US" sz="2400" dirty="0">
                <a:latin typeface="微軟正黑體" panose="020B0604030504040204" pitchFamily="34" charset="-120"/>
                <a:ea typeface="微軟正黑體" panose="020B0604030504040204" pitchFamily="34" charset="-120"/>
              </a:rPr>
              <a:t>的研究</a:t>
            </a:r>
            <a:r>
              <a:rPr lang="en-US" altLang="zh-TW" sz="2400"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家庭對處理拒學情況的困惑或焦慮</a:t>
            </a:r>
            <a:r>
              <a:rPr lang="zh-TW" altLang="zh-TW" sz="2400"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家長間管教的不一致和衝突</a:t>
            </a:r>
            <a:r>
              <a:rPr lang="zh-TW" altLang="zh-TW" sz="2400"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不當的增強方式</a:t>
            </a:r>
            <a:r>
              <a:rPr lang="zh-TW" altLang="zh-TW" sz="2400"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家長刻意不讓學生就學</a:t>
            </a:r>
            <a:r>
              <a:rPr lang="zh-TW" altLang="zh-TW" sz="2400"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家長本身的精神疾病問題</a:t>
            </a:r>
            <a:r>
              <a:rPr lang="zh-TW" altLang="zh-TW" sz="2400"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家長對學生不當的要求</a:t>
            </a:r>
            <a:r>
              <a:rPr lang="zh-TW" altLang="zh-TW" sz="2400"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家中其他手足亦存在著拒學行為</a:t>
            </a:r>
            <a:r>
              <a:rPr lang="zh-TW" altLang="zh-TW" sz="2400" dirty="0">
                <a:latin typeface="微軟正黑體" panose="020B0604030504040204" pitchFamily="34" charset="-120"/>
                <a:ea typeface="微軟正黑體" panose="020B0604030504040204" pitchFamily="34" charset="-120"/>
              </a:rPr>
              <a:t>等都可能是造成學生出現拒學情況的相關因素</a:t>
            </a:r>
            <a:r>
              <a:rPr lang="en-US" altLang="zh-TW" sz="2400" dirty="0">
                <a:latin typeface="微軟正黑體" panose="020B0604030504040204" pitchFamily="34" charset="-120"/>
                <a:ea typeface="微軟正黑體" panose="020B0604030504040204" pitchFamily="34" charset="-120"/>
              </a:rPr>
              <a:t>(2003)</a:t>
            </a:r>
            <a:r>
              <a:rPr lang="zh-TW" altLang="zh-TW" sz="2400" dirty="0">
                <a:latin typeface="微軟正黑體" panose="020B0604030504040204" pitchFamily="34" charset="-120"/>
                <a:ea typeface="微軟正黑體" panose="020B0604030504040204" pitchFamily="34" charset="-120"/>
              </a:rPr>
              <a:t>。</a:t>
            </a:r>
            <a:endParaRPr kumimoji="1"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6953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13E6B67B-75E3-0C4A-ADDA-4FFE9EE72F1A}"/>
              </a:ext>
            </a:extLst>
          </p:cNvPr>
          <p:cNvSpPr>
            <a:spLocks noGrp="1"/>
          </p:cNvSpPr>
          <p:nvPr>
            <p:ph type="title"/>
          </p:nvPr>
        </p:nvSpPr>
        <p:spPr>
          <a:xfrm>
            <a:off x="865213" y="1239927"/>
            <a:ext cx="3006440" cy="4680583"/>
          </a:xfrm>
        </p:spPr>
        <p:txBody>
          <a:bodyPr anchor="ctr">
            <a:normAutofit/>
          </a:bodyPr>
          <a:lstStyle/>
          <a:p>
            <a:r>
              <a:rPr lang="zh-TW" altLang="zh-TW" sz="4500" b="1">
                <a:latin typeface="微軟正黑體" panose="020B0604030504040204" pitchFamily="34" charset="-120"/>
                <a:ea typeface="微軟正黑體" panose="020B0604030504040204" pitchFamily="34" charset="-120"/>
              </a:rPr>
              <a:t>校園環境相關情況</a:t>
            </a:r>
            <a:endParaRPr kumimoji="1" lang="zh-TW" altLang="en-US" sz="450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A3077828-2A6A-2D45-B2C4-7A4538B5676F}"/>
              </a:ext>
            </a:extLst>
          </p:cNvPr>
          <p:cNvSpPr>
            <a:spLocks noGrp="1"/>
          </p:cNvSpPr>
          <p:nvPr>
            <p:ph idx="1"/>
          </p:nvPr>
        </p:nvSpPr>
        <p:spPr>
          <a:xfrm>
            <a:off x="4302220" y="631767"/>
            <a:ext cx="4519808" cy="5704639"/>
          </a:xfrm>
        </p:spPr>
        <p:txBody>
          <a:bodyPr anchor="ctr">
            <a:noAutofit/>
          </a:bodyPr>
          <a:lstStyle/>
          <a:p>
            <a:r>
              <a:rPr lang="zh-TW" altLang="zh-TW" sz="2400" dirty="0">
                <a:latin typeface="微軟正黑體" panose="020B0604030504040204" pitchFamily="34" charset="-120"/>
                <a:ea typeface="微軟正黑體" panose="020B0604030504040204" pitchFamily="34" charset="-120"/>
              </a:rPr>
              <a:t>羅湘敏</a:t>
            </a:r>
            <a:r>
              <a:rPr lang="en-US" altLang="zh-TW" sz="2400" dirty="0">
                <a:latin typeface="微軟正黑體" panose="020B0604030504040204" pitchFamily="34" charset="-120"/>
                <a:ea typeface="微軟正黑體" panose="020B0604030504040204" pitchFamily="34" charset="-120"/>
              </a:rPr>
              <a:t> (2003)</a:t>
            </a:r>
            <a:r>
              <a:rPr lang="zh-TW" altLang="zh-TW" sz="2400"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學校的環境和設施、被同儕欺凌、教師的受害者、上學及返家途中受到威脅、過高的學業標準和要求、及過高的體育表現和要求</a:t>
            </a:r>
            <a:r>
              <a:rPr lang="zh-TW" altLang="zh-TW" sz="2400" dirty="0">
                <a:latin typeface="微軟正黑體" panose="020B0604030504040204" pitchFamily="34" charset="-120"/>
                <a:ea typeface="微軟正黑體" panose="020B0604030504040204" pitchFamily="34" charset="-120"/>
              </a:rPr>
              <a:t>等，」</a:t>
            </a:r>
            <a:endParaRPr lang="en-US" altLang="zh-TW" sz="2400" dirty="0">
              <a:latin typeface="微軟正黑體" panose="020B0604030504040204" pitchFamily="34" charset="-120"/>
              <a:ea typeface="微軟正黑體" panose="020B0604030504040204" pitchFamily="34" charset="-120"/>
            </a:endParaRPr>
          </a:p>
          <a:p>
            <a:r>
              <a:rPr lang="en-US" altLang="zh-TW" sz="2400" dirty="0" err="1">
                <a:latin typeface="微軟正黑體" panose="020B0604030504040204" pitchFamily="34" charset="-120"/>
                <a:ea typeface="微軟正黑體" panose="020B0604030504040204" pitchFamily="34" charset="-120"/>
              </a:rPr>
              <a:t>Ingul</a:t>
            </a:r>
            <a:r>
              <a:rPr lang="en-US" altLang="zh-TW" sz="2400" dirty="0">
                <a:latin typeface="微軟正黑體" panose="020B0604030504040204" pitchFamily="34" charset="-120"/>
                <a:ea typeface="微軟正黑體" panose="020B0604030504040204" pitchFamily="34" charset="-120"/>
              </a:rPr>
              <a:t> et al. (2018)</a:t>
            </a:r>
            <a:r>
              <a:rPr lang="zh-TW" altLang="zh-TW" sz="2400" dirty="0">
                <a:latin typeface="微軟正黑體" panose="020B0604030504040204" pitchFamily="34" charset="-120"/>
                <a:ea typeface="微軟正黑體" panose="020B0604030504040204" pitchFamily="34" charset="-120"/>
              </a:rPr>
              <a:t>的研究</a:t>
            </a:r>
            <a:r>
              <a:rPr lang="zh-TW" altLang="zh-TW"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1</a:t>
            </a:r>
            <a:r>
              <a:rPr lang="zh-TW" altLang="zh-TW" sz="2400" b="1" dirty="0">
                <a:latin typeface="微軟正黑體" panose="020B0604030504040204" pitchFamily="34" charset="-120"/>
                <a:ea typeface="微軟正黑體" panose="020B0604030504040204" pitchFamily="34" charset="-120"/>
              </a:rPr>
              <a:t>）有問題的師生關係和不可預測性、（</a:t>
            </a:r>
            <a:r>
              <a:rPr lang="en-US" altLang="zh-TW" sz="2400" b="1" dirty="0">
                <a:latin typeface="微軟正黑體" panose="020B0604030504040204" pitchFamily="34" charset="-120"/>
                <a:ea typeface="微軟正黑體" panose="020B0604030504040204" pitchFamily="34" charset="-120"/>
              </a:rPr>
              <a:t>2</a:t>
            </a:r>
            <a:r>
              <a:rPr lang="zh-TW" altLang="zh-TW" sz="2400" b="1" dirty="0">
                <a:latin typeface="微軟正黑體" panose="020B0604030504040204" pitchFamily="34" charset="-120"/>
                <a:ea typeface="微軟正黑體" panose="020B0604030504040204" pitchFamily="34" charset="-120"/>
              </a:rPr>
              <a:t>）霸凌、社會孤立和孤單感、（</a:t>
            </a:r>
            <a:r>
              <a:rPr lang="en-US" altLang="zh-TW" sz="2400" b="1" dirty="0">
                <a:latin typeface="微軟正黑體" panose="020B0604030504040204" pitchFamily="34" charset="-120"/>
                <a:ea typeface="微軟正黑體" panose="020B0604030504040204" pitchFamily="34" charset="-120"/>
              </a:rPr>
              <a:t>3</a:t>
            </a:r>
            <a:r>
              <a:rPr lang="zh-TW" altLang="zh-TW" sz="2400" b="1" dirty="0">
                <a:latin typeface="微軟正黑體" panose="020B0604030504040204" pitchFamily="34" charset="-120"/>
                <a:ea typeface="微軟正黑體" panose="020B0604030504040204" pitchFamily="34" charset="-120"/>
              </a:rPr>
              <a:t>）教育困難和（</a:t>
            </a:r>
            <a:r>
              <a:rPr lang="en-US" altLang="zh-TW" sz="2400" b="1" dirty="0">
                <a:latin typeface="微軟正黑體" panose="020B0604030504040204" pitchFamily="34" charset="-120"/>
                <a:ea typeface="微軟正黑體" panose="020B0604030504040204" pitchFamily="34" charset="-120"/>
              </a:rPr>
              <a:t>4</a:t>
            </a:r>
            <a:r>
              <a:rPr lang="zh-TW" altLang="zh-TW" sz="2400" b="1" dirty="0">
                <a:latin typeface="微軟正黑體" panose="020B0604030504040204" pitchFamily="34" charset="-120"/>
                <a:ea typeface="微軟正黑體" panose="020B0604030504040204" pitchFamily="34" charset="-120"/>
              </a:rPr>
              <a:t>）學校和家中的有限合作）</a:t>
            </a:r>
            <a:r>
              <a:rPr lang="zh-TW" altLang="zh-TW" sz="2400" dirty="0">
                <a:latin typeface="微軟正黑體" panose="020B0604030504040204" pitchFamily="34" charset="-120"/>
                <a:ea typeface="微軟正黑體" panose="020B0604030504040204" pitchFamily="34" charset="-120"/>
              </a:rPr>
              <a:t>等都會是和學生拒學或逃學等有所相關。 </a:t>
            </a:r>
            <a:endParaRPr kumimoji="1"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4070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A9FFF521-F836-8349-BE52-8C0DB10CEF50}"/>
              </a:ext>
            </a:extLst>
          </p:cNvPr>
          <p:cNvSpPr>
            <a:spLocks noGrp="1"/>
          </p:cNvSpPr>
          <p:nvPr>
            <p:ph type="title"/>
          </p:nvPr>
        </p:nvSpPr>
        <p:spPr>
          <a:xfrm>
            <a:off x="865213" y="1239927"/>
            <a:ext cx="3006440" cy="4680583"/>
          </a:xfrm>
        </p:spPr>
        <p:txBody>
          <a:bodyPr anchor="ctr">
            <a:normAutofit/>
          </a:bodyPr>
          <a:lstStyle/>
          <a:p>
            <a:r>
              <a:rPr lang="zh-TW" altLang="zh-TW" sz="4500" b="1">
                <a:latin typeface="微軟正黑體" panose="020B0604030504040204" pitchFamily="34" charset="-120"/>
                <a:ea typeface="微軟正黑體" panose="020B0604030504040204" pitchFamily="34" charset="-120"/>
              </a:rPr>
              <a:t>文化環境</a:t>
            </a:r>
            <a:endParaRPr kumimoji="1" lang="zh-TW" altLang="en-US" sz="450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EC1AA9D5-FF50-F646-9FA8-EADCE0A55354}"/>
              </a:ext>
            </a:extLst>
          </p:cNvPr>
          <p:cNvSpPr>
            <a:spLocks noGrp="1"/>
          </p:cNvSpPr>
          <p:nvPr>
            <p:ph idx="1"/>
          </p:nvPr>
        </p:nvSpPr>
        <p:spPr>
          <a:xfrm>
            <a:off x="4101921" y="701899"/>
            <a:ext cx="4666521" cy="5608749"/>
          </a:xfrm>
        </p:spPr>
        <p:txBody>
          <a:bodyPr anchor="ctr">
            <a:noAutofit/>
          </a:bodyPr>
          <a:lstStyle/>
          <a:p>
            <a:r>
              <a:rPr lang="zh-TW" altLang="zh-TW" sz="2400" dirty="0">
                <a:latin typeface="微軟正黑體" panose="020B0604030504040204" pitchFamily="34" charset="-120"/>
                <a:ea typeface="微軟正黑體" panose="020B0604030504040204" pitchFamily="34" charset="-120"/>
              </a:rPr>
              <a:t>對於學校生活或課業學習的要求，在不同的文化環境之下有所不同，而這也會跟拒學行為有所關聯。</a:t>
            </a:r>
            <a:endParaRPr lang="en-US" altLang="zh-TW" sz="2400" dirty="0">
              <a:latin typeface="微軟正黑體" panose="020B0604030504040204" pitchFamily="34" charset="-120"/>
              <a:ea typeface="微軟正黑體" panose="020B0604030504040204" pitchFamily="34" charset="-120"/>
            </a:endParaRPr>
          </a:p>
          <a:p>
            <a:r>
              <a:rPr lang="en-US" altLang="zh-TW" sz="2400" dirty="0">
                <a:latin typeface="微軟正黑體" panose="020B0604030504040204" pitchFamily="34" charset="-120"/>
                <a:ea typeface="微軟正黑體" panose="020B0604030504040204" pitchFamily="34" charset="-120"/>
              </a:rPr>
              <a:t>Uchida and </a:t>
            </a:r>
            <a:r>
              <a:rPr lang="en-US" altLang="zh-TW" sz="2400" dirty="0" err="1">
                <a:latin typeface="微軟正黑體" panose="020B0604030504040204" pitchFamily="34" charset="-120"/>
                <a:ea typeface="微軟正黑體" panose="020B0604030504040204" pitchFamily="34" charset="-120"/>
              </a:rPr>
              <a:t>Norasakkunkit</a:t>
            </a:r>
            <a:r>
              <a:rPr lang="en-US" altLang="zh-TW" sz="2400" dirty="0">
                <a:latin typeface="微軟正黑體" panose="020B0604030504040204" pitchFamily="34" charset="-120"/>
                <a:ea typeface="微軟正黑體" panose="020B0604030504040204" pitchFamily="34" charset="-120"/>
              </a:rPr>
              <a:t> </a:t>
            </a:r>
            <a:r>
              <a:rPr lang="zh-TW" altLang="zh-TW" sz="2400" dirty="0">
                <a:latin typeface="微軟正黑體" panose="020B0604030504040204" pitchFamily="34" charset="-120"/>
                <a:ea typeface="微軟正黑體" panose="020B0604030504040204" pitchFamily="34" charset="-120"/>
              </a:rPr>
              <a:t>也曾提到日本文化原為集體文化和歐美西方的個人文化不同，然現在受到歐美西方文化的影響，似乎也使得讓人以讓自己「個體化」而為由而逃避了社會責任和義務。這些都是和脫離和社會接觸、他人接觸，甚至拒學、繭居行為出現有所關聯</a:t>
            </a:r>
            <a:r>
              <a:rPr lang="en-US" altLang="zh-TW" sz="2400" dirty="0">
                <a:latin typeface="微軟正黑體" panose="020B0604030504040204" pitchFamily="34" charset="-120"/>
                <a:ea typeface="微軟正黑體" panose="020B0604030504040204" pitchFamily="34" charset="-120"/>
              </a:rPr>
              <a:t>(2015)</a:t>
            </a:r>
            <a:r>
              <a:rPr lang="zh-TW" altLang="en-US" sz="2400" dirty="0">
                <a:latin typeface="微軟正黑體" panose="020B0604030504040204" pitchFamily="34" charset="-120"/>
                <a:ea typeface="微軟正黑體" panose="020B0604030504040204" pitchFamily="34" charset="-120"/>
              </a:rPr>
              <a:t>。而在台灣或中華文</a:t>
            </a:r>
            <a:r>
              <a:rPr lang="zh-CN" altLang="en-US" sz="2400" dirty="0">
                <a:latin typeface="微軟正黑體" panose="020B0604030504040204" pitchFamily="34" charset="-120"/>
                <a:ea typeface="微軟正黑體" panose="020B0604030504040204" pitchFamily="34" charset="-120"/>
              </a:rPr>
              <a:t>化亦有相似之處。</a:t>
            </a:r>
            <a:endParaRPr kumimoji="1"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377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F74E8941-7318-B340-B23C-4EF77F3677B3}"/>
              </a:ext>
            </a:extLst>
          </p:cNvPr>
          <p:cNvSpPr>
            <a:spLocks noGrp="1"/>
          </p:cNvSpPr>
          <p:nvPr>
            <p:ph type="title"/>
          </p:nvPr>
        </p:nvSpPr>
        <p:spPr>
          <a:xfrm>
            <a:off x="865213" y="1239927"/>
            <a:ext cx="3006440" cy="4680583"/>
          </a:xfrm>
        </p:spPr>
        <p:txBody>
          <a:bodyPr anchor="ctr">
            <a:normAutofit/>
          </a:bodyPr>
          <a:lstStyle/>
          <a:p>
            <a:r>
              <a:rPr kumimoji="1" lang="zh-TW" altLang="en-US" sz="4500">
                <a:latin typeface="微軟正黑體" panose="020B0604030504040204" pitchFamily="34" charset="-120"/>
                <a:ea typeface="微軟正黑體" panose="020B0604030504040204" pitchFamily="34" charset="-120"/>
              </a:rPr>
              <a:t>案例一</a:t>
            </a:r>
          </a:p>
        </p:txBody>
      </p:sp>
      <p:sp>
        <p:nvSpPr>
          <p:cNvPr id="3" name="內容版面配置區 2">
            <a:extLst>
              <a:ext uri="{FF2B5EF4-FFF2-40B4-BE49-F238E27FC236}">
                <a16:creationId xmlns:a16="http://schemas.microsoft.com/office/drawing/2014/main" id="{890EE926-12D3-004E-8C78-750D451526A0}"/>
              </a:ext>
            </a:extLst>
          </p:cNvPr>
          <p:cNvSpPr>
            <a:spLocks noGrp="1"/>
          </p:cNvSpPr>
          <p:nvPr>
            <p:ph idx="1"/>
          </p:nvPr>
        </p:nvSpPr>
        <p:spPr>
          <a:xfrm>
            <a:off x="3871653" y="631767"/>
            <a:ext cx="5017637" cy="5666002"/>
          </a:xfrm>
        </p:spPr>
        <p:txBody>
          <a:bodyPr anchor="ctr">
            <a:noAutofit/>
          </a:bodyPr>
          <a:lstStyle/>
          <a:p>
            <a:r>
              <a:rPr kumimoji="1" lang="zh-TW" altLang="en-US" sz="2400" dirty="0">
                <a:latin typeface="微軟正黑體" panose="020B0604030504040204" pitchFamily="34" charset="-120"/>
                <a:ea typeface="微軟正黑體" panose="020B0604030504040204" pitchFamily="34" charset="-120"/>
              </a:rPr>
              <a:t>國二生，阿華，男生。</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從國一入學時一切正常，但在一年級</a:t>
            </a:r>
            <a:r>
              <a:rPr kumimoji="1" lang="zh-CN" altLang="en-US" sz="2400" dirty="0">
                <a:latin typeface="微軟正黑體" panose="020B0604030504040204" pitchFamily="34" charset="-120"/>
                <a:ea typeface="微軟正黑體" panose="020B0604030504040204" pitchFamily="34" charset="-120"/>
              </a:rPr>
              <a:t>下學期時一次童軍課作品被同學取笑後，開始出現就學不穩定的情況，到國二開學後幾乎不到校，也不願在平日白天時間出門，只願在下午</a:t>
            </a:r>
            <a:r>
              <a:rPr kumimoji="1" lang="en-US" altLang="zh-CN" sz="2400" dirty="0">
                <a:latin typeface="微軟正黑體" panose="020B0604030504040204" pitchFamily="34" charset="-120"/>
                <a:ea typeface="微軟正黑體" panose="020B0604030504040204" pitchFamily="34" charset="-120"/>
              </a:rPr>
              <a:t>6</a:t>
            </a:r>
            <a:r>
              <a:rPr kumimoji="1" lang="zh-CN" altLang="en-US" sz="2400" dirty="0">
                <a:latin typeface="微軟正黑體" panose="020B0604030504040204" pitchFamily="34" charset="-120"/>
                <a:ea typeface="微軟正黑體" panose="020B0604030504040204" pitchFamily="34" charset="-120"/>
              </a:rPr>
              <a:t>點左右才願意出門。</a:t>
            </a:r>
            <a:endParaRPr kumimoji="1" lang="en-US" altLang="zh-CN" sz="2400" dirty="0">
              <a:latin typeface="微軟正黑體" panose="020B0604030504040204" pitchFamily="34" charset="-120"/>
              <a:ea typeface="微軟正黑體" panose="020B0604030504040204" pitchFamily="34" charset="-120"/>
            </a:endParaRPr>
          </a:p>
          <a:p>
            <a:r>
              <a:rPr kumimoji="1" lang="zh-CN" altLang="en-US" sz="2400" dirty="0">
                <a:latin typeface="微軟正黑體" panose="020B0604030504040204" pitchFamily="34" charset="-120"/>
                <a:ea typeface="微軟正黑體" panose="020B0604030504040204" pitchFamily="34" charset="-120"/>
              </a:rPr>
              <a:t>父母離異，母親單獨開小吃店撫養阿華和國小六年級的妹妹。阿華會對母親常往來的男性朋友或是客人有敵意。數次聽到案母和男生講電話時出現情緒暴怒和母衝突，並多次出現自傷及企圖跳樓的情況。</a:t>
            </a:r>
            <a:endParaRPr kumimoji="1"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2572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DC7226D6-0919-274E-AC0C-8E464F3AE90D}"/>
              </a:ext>
            </a:extLst>
          </p:cNvPr>
          <p:cNvSpPr>
            <a:spLocks noGrp="1"/>
          </p:cNvSpPr>
          <p:nvPr>
            <p:ph type="title"/>
          </p:nvPr>
        </p:nvSpPr>
        <p:spPr>
          <a:xfrm>
            <a:off x="865213" y="1239927"/>
            <a:ext cx="3006440" cy="4680583"/>
          </a:xfrm>
        </p:spPr>
        <p:txBody>
          <a:bodyPr anchor="ctr">
            <a:normAutofit/>
          </a:bodyPr>
          <a:lstStyle/>
          <a:p>
            <a:r>
              <a:rPr kumimoji="1" lang="zh-TW" altLang="en-US" sz="4500">
                <a:latin typeface="微軟正黑體" panose="020B0604030504040204" pitchFamily="34" charset="-120"/>
                <a:ea typeface="微軟正黑體" panose="020B0604030504040204" pitchFamily="34" charset="-120"/>
              </a:rPr>
              <a:t>案例二</a:t>
            </a:r>
          </a:p>
        </p:txBody>
      </p:sp>
      <p:sp>
        <p:nvSpPr>
          <p:cNvPr id="3" name="內容版面配置區 2">
            <a:extLst>
              <a:ext uri="{FF2B5EF4-FFF2-40B4-BE49-F238E27FC236}">
                <a16:creationId xmlns:a16="http://schemas.microsoft.com/office/drawing/2014/main" id="{8E22D2B8-D748-6949-985B-8A327314F9C9}"/>
              </a:ext>
            </a:extLst>
          </p:cNvPr>
          <p:cNvSpPr>
            <a:spLocks noGrp="1"/>
          </p:cNvSpPr>
          <p:nvPr>
            <p:ph idx="1"/>
          </p:nvPr>
        </p:nvSpPr>
        <p:spPr>
          <a:xfrm>
            <a:off x="3773510" y="689020"/>
            <a:ext cx="4994932" cy="5409125"/>
          </a:xfrm>
        </p:spPr>
        <p:txBody>
          <a:bodyPr anchor="ctr">
            <a:noAutofit/>
          </a:bodyPr>
          <a:lstStyle/>
          <a:p>
            <a:r>
              <a:rPr kumimoji="1" lang="zh-TW" altLang="en-US" sz="2400" dirty="0">
                <a:latin typeface="微軟正黑體" panose="020B0604030504040204" pitchFamily="34" charset="-120"/>
                <a:ea typeface="微軟正黑體" panose="020B0604030504040204" pitchFamily="34" charset="-120"/>
              </a:rPr>
              <a:t>小娟，國一生，女生。</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就學不穩定，時輟時復，有時一個多月才到校一次。</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案父不明，案母有輕度智能障礙。案主與案母及一個妹妹一同生活，另有兩名兄姊因疏忽照顧被安置中。以撿回收或打零工為生。居家環境髒亂，一家人平時睡在地板上的薄被上。</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案主未到校時，常窩在住家附近的網咖上網或是一個認識的叔叔家，有時叔叔會給案主或是案母金錢。</a:t>
            </a:r>
          </a:p>
        </p:txBody>
      </p:sp>
    </p:spTree>
    <p:extLst>
      <p:ext uri="{BB962C8B-B14F-4D97-AF65-F5344CB8AC3E}">
        <p14:creationId xmlns:p14="http://schemas.microsoft.com/office/powerpoint/2010/main" val="193793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3BBF78F5-72BF-F843-8696-32BC50216D6C}"/>
              </a:ext>
            </a:extLst>
          </p:cNvPr>
          <p:cNvSpPr>
            <a:spLocks noGrp="1"/>
          </p:cNvSpPr>
          <p:nvPr>
            <p:ph type="title"/>
          </p:nvPr>
        </p:nvSpPr>
        <p:spPr>
          <a:xfrm>
            <a:off x="865213" y="1239927"/>
            <a:ext cx="3006440" cy="4680583"/>
          </a:xfrm>
        </p:spPr>
        <p:txBody>
          <a:bodyPr anchor="ctr">
            <a:normAutofit/>
          </a:bodyPr>
          <a:lstStyle/>
          <a:p>
            <a:r>
              <a:rPr kumimoji="1" lang="zh-TW" altLang="en-US" sz="4500">
                <a:latin typeface="微軟正黑體" panose="020B0604030504040204" pitchFamily="34" charset="-120"/>
                <a:ea typeface="微軟正黑體" panose="020B0604030504040204" pitchFamily="34" charset="-120"/>
              </a:rPr>
              <a:t>案例三</a:t>
            </a:r>
          </a:p>
        </p:txBody>
      </p:sp>
      <p:sp>
        <p:nvSpPr>
          <p:cNvPr id="3" name="內容版面配置區 2">
            <a:extLst>
              <a:ext uri="{FF2B5EF4-FFF2-40B4-BE49-F238E27FC236}">
                <a16:creationId xmlns:a16="http://schemas.microsoft.com/office/drawing/2014/main" id="{8829ED8A-BB65-684D-AE18-44586F7E0675}"/>
              </a:ext>
            </a:extLst>
          </p:cNvPr>
          <p:cNvSpPr>
            <a:spLocks noGrp="1"/>
          </p:cNvSpPr>
          <p:nvPr>
            <p:ph idx="1"/>
          </p:nvPr>
        </p:nvSpPr>
        <p:spPr>
          <a:xfrm>
            <a:off x="3728434" y="689020"/>
            <a:ext cx="4980920" cy="5615187"/>
          </a:xfrm>
        </p:spPr>
        <p:txBody>
          <a:bodyPr anchor="ctr">
            <a:noAutofit/>
          </a:bodyPr>
          <a:lstStyle/>
          <a:p>
            <a:r>
              <a:rPr kumimoji="1" lang="zh-TW" altLang="en-US" sz="2400" dirty="0">
                <a:latin typeface="微軟正黑體" panose="020B0604030504040204" pitchFamily="34" charset="-120"/>
                <a:ea typeface="微軟正黑體" panose="020B0604030504040204" pitchFamily="34" charset="-120"/>
              </a:rPr>
              <a:t>阿俊，國三生，男生。</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就學不穩定，時輟時復，有時一兩週未到校。</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父母離異，父在外地工作，原和母親與妹妹一同生活，後來不知何原因，母親表示養不起他，讓他去與父一起生活，父又將其交給祖母撫養。</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案主對念書沒興趣，不想到校，平時窩在家中或是與其他不愛到校的同學在外遊盪或是待在網咖。</a:t>
            </a:r>
          </a:p>
        </p:txBody>
      </p:sp>
    </p:spTree>
    <p:extLst>
      <p:ext uri="{BB962C8B-B14F-4D97-AF65-F5344CB8AC3E}">
        <p14:creationId xmlns:p14="http://schemas.microsoft.com/office/powerpoint/2010/main" val="170123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3B354EAB-8279-7348-B16D-CA1BA2533EC0}"/>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個案討論</a:t>
            </a:r>
          </a:p>
        </p:txBody>
      </p:sp>
      <p:sp>
        <p:nvSpPr>
          <p:cNvPr id="3" name="內容版面配置區 2">
            <a:extLst>
              <a:ext uri="{FF2B5EF4-FFF2-40B4-BE49-F238E27FC236}">
                <a16:creationId xmlns:a16="http://schemas.microsoft.com/office/drawing/2014/main" id="{7BF8D976-50CD-C646-A250-AAE38042F97D}"/>
              </a:ext>
            </a:extLst>
          </p:cNvPr>
          <p:cNvSpPr>
            <a:spLocks noGrp="1"/>
          </p:cNvSpPr>
          <p:nvPr>
            <p:ph idx="1"/>
          </p:nvPr>
        </p:nvSpPr>
        <p:spPr>
          <a:xfrm>
            <a:off x="4718942" y="1239927"/>
            <a:ext cx="3728868" cy="4680583"/>
          </a:xfrm>
        </p:spPr>
        <p:txBody>
          <a:bodyPr anchor="ctr">
            <a:normAutofit/>
          </a:bodyPr>
          <a:lstStyle/>
          <a:p>
            <a:r>
              <a:rPr kumimoji="1" lang="zh-TW" altLang="en-US" sz="2400" dirty="0">
                <a:latin typeface="微軟正黑體" panose="020B0604030504040204" pitchFamily="34" charset="-120"/>
                <a:ea typeface="微軟正黑體" panose="020B0604030504040204" pitchFamily="34" charset="-120"/>
              </a:rPr>
              <a:t>微電影</a:t>
            </a:r>
            <a:r>
              <a:rPr kumimoji="1" lang="en-US" altLang="zh-CN" sz="2400" dirty="0">
                <a:latin typeface="微軟正黑體" panose="020B0604030504040204" pitchFamily="34" charset="-120"/>
                <a:ea typeface="微軟正黑體" panose="020B0604030504040204" pitchFamily="34" charset="-120"/>
              </a:rPr>
              <a:t>-</a:t>
            </a:r>
            <a:r>
              <a:rPr kumimoji="1" lang="zh-CN" altLang="en-US" sz="2400" dirty="0">
                <a:latin typeface="微軟正黑體" panose="020B0604030504040204" pitchFamily="34" charset="-120"/>
                <a:ea typeface="微軟正黑體" panose="020B0604030504040204" pitchFamily="34" charset="-120"/>
              </a:rPr>
              <a:t>「女孩卡卡」</a:t>
            </a:r>
            <a:endParaRPr kumimoji="1" lang="en-US" altLang="zh-CN" sz="2400" dirty="0">
              <a:latin typeface="微軟正黑體" panose="020B0604030504040204" pitchFamily="34" charset="-120"/>
              <a:ea typeface="微軟正黑體" panose="020B0604030504040204" pitchFamily="34" charset="-120"/>
            </a:endParaRPr>
          </a:p>
          <a:p>
            <a:r>
              <a:rPr kumimoji="1" lang="zh-TW" altLang="en-US" sz="2400" dirty="0">
                <a:hlinkClick r:id="rId2"/>
              </a:rPr>
              <a:t>教師篇</a:t>
            </a:r>
            <a:endParaRPr kumimoji="1" lang="en" altLang="zh-TW" sz="2400" dirty="0">
              <a:hlinkClick r:id="rId2"/>
            </a:endParaRPr>
          </a:p>
          <a:p>
            <a:pPr marL="0" indent="0">
              <a:buNone/>
            </a:pPr>
            <a:r>
              <a:rPr kumimoji="1" lang="en" altLang="zh-TW" sz="2400" dirty="0">
                <a:hlinkClick r:id="rId2"/>
              </a:rPr>
              <a:t>https://www.youtube.com/watch?v=2ShHC-mopBA</a:t>
            </a:r>
            <a:endParaRPr kumimoji="1" lang="en" altLang="zh-TW" sz="2400" dirty="0"/>
          </a:p>
          <a:p>
            <a:r>
              <a:rPr kumimoji="1" lang="zh-TW" altLang="en-US" sz="2400" dirty="0">
                <a:hlinkClick r:id="rId3"/>
              </a:rPr>
              <a:t>學生篇</a:t>
            </a:r>
            <a:endParaRPr kumimoji="1" lang="en" altLang="zh-TW" sz="2400" dirty="0">
              <a:hlinkClick r:id="rId3"/>
            </a:endParaRPr>
          </a:p>
          <a:p>
            <a:pPr marL="0" indent="0">
              <a:buNone/>
            </a:pPr>
            <a:r>
              <a:rPr kumimoji="1" lang="en" altLang="zh-TW" sz="2400" dirty="0">
                <a:hlinkClick r:id="rId3"/>
              </a:rPr>
              <a:t>https://www.youtube.com/watch?v=5XmP02PusEo</a:t>
            </a:r>
            <a:endParaRPr kumimoji="1" lang="en" altLang="zh-TW" sz="2400" dirty="0"/>
          </a:p>
        </p:txBody>
      </p:sp>
    </p:spTree>
    <p:extLst>
      <p:ext uri="{BB962C8B-B14F-4D97-AF65-F5344CB8AC3E}">
        <p14:creationId xmlns:p14="http://schemas.microsoft.com/office/powerpoint/2010/main" val="237273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CAB3D8BF-1A1D-3C4D-9D02-68D459B9E3C3}"/>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分組討論</a:t>
            </a:r>
          </a:p>
        </p:txBody>
      </p:sp>
      <p:sp>
        <p:nvSpPr>
          <p:cNvPr id="3" name="內容版面配置區 2">
            <a:extLst>
              <a:ext uri="{FF2B5EF4-FFF2-40B4-BE49-F238E27FC236}">
                <a16:creationId xmlns:a16="http://schemas.microsoft.com/office/drawing/2014/main" id="{38600372-CF4D-2D4F-BE12-77B91F9F22A4}"/>
              </a:ext>
            </a:extLst>
          </p:cNvPr>
          <p:cNvSpPr>
            <a:spLocks noGrp="1"/>
          </p:cNvSpPr>
          <p:nvPr>
            <p:ph idx="1"/>
          </p:nvPr>
        </p:nvSpPr>
        <p:spPr>
          <a:xfrm>
            <a:off x="4302220" y="682581"/>
            <a:ext cx="4466222" cy="5752404"/>
          </a:xfrm>
        </p:spPr>
        <p:txBody>
          <a:bodyPr anchor="ctr">
            <a:normAutofit/>
          </a:bodyPr>
          <a:lstStyle/>
          <a:p>
            <a:r>
              <a:rPr kumimoji="1" lang="zh-TW" altLang="en-US" dirty="0">
                <a:latin typeface="微軟正黑體" panose="020B0604030504040204" pitchFamily="34" charset="-120"/>
                <a:ea typeface="微軟正黑體" panose="020B0604030504040204" pitchFamily="34" charset="-120"/>
              </a:rPr>
              <a:t>這孩子中輟</a:t>
            </a:r>
            <a:r>
              <a:rPr kumimoji="1" lang="en-US" altLang="zh-TW" dirty="0">
                <a:latin typeface="微軟正黑體" panose="020B0604030504040204" pitchFamily="34" charset="-120"/>
                <a:ea typeface="微軟正黑體" panose="020B0604030504040204" pitchFamily="34" charset="-120"/>
              </a:rPr>
              <a:t>/</a:t>
            </a:r>
            <a:r>
              <a:rPr kumimoji="1" lang="zh-TW" altLang="en-US" dirty="0">
                <a:latin typeface="微軟正黑體" panose="020B0604030504040204" pitchFamily="34" charset="-120"/>
                <a:ea typeface="微軟正黑體" panose="020B0604030504040204" pitchFamily="34" charset="-120"/>
              </a:rPr>
              <a:t>拒學主要的因素可能是什麼？</a:t>
            </a:r>
            <a:endParaRPr kumimoji="1" lang="en-US" altLang="zh-TW" dirty="0">
              <a:latin typeface="微軟正黑體" panose="020B0604030504040204" pitchFamily="34" charset="-120"/>
              <a:ea typeface="微軟正黑體" panose="020B0604030504040204" pitchFamily="34" charset="-120"/>
            </a:endParaRPr>
          </a:p>
          <a:p>
            <a:r>
              <a:rPr kumimoji="1" lang="zh-TW" altLang="en-US" dirty="0">
                <a:latin typeface="微軟正黑體" panose="020B0604030504040204" pitchFamily="34" charset="-120"/>
                <a:ea typeface="微軟正黑體" panose="020B0604030504040204" pitchFamily="34" charset="-120"/>
              </a:rPr>
              <a:t>你的輔導目標會是什麼？</a:t>
            </a:r>
            <a:endParaRPr kumimoji="1" lang="en-US" altLang="zh-TW" dirty="0">
              <a:latin typeface="微軟正黑體" panose="020B0604030504040204" pitchFamily="34" charset="-120"/>
              <a:ea typeface="微軟正黑體" panose="020B0604030504040204" pitchFamily="34" charset="-120"/>
            </a:endParaRPr>
          </a:p>
          <a:p>
            <a:r>
              <a:rPr kumimoji="1" lang="zh-TW" altLang="en-US" dirty="0">
                <a:latin typeface="微軟正黑體" panose="020B0604030504040204" pitchFamily="34" charset="-120"/>
                <a:ea typeface="微軟正黑體" panose="020B0604030504040204" pitchFamily="34" charset="-120"/>
              </a:rPr>
              <a:t>孩子的周圍有哪些助力和阻力？</a:t>
            </a:r>
            <a:endParaRPr kumimoji="1" lang="en-US" altLang="zh-TW" dirty="0">
              <a:latin typeface="微軟正黑體" panose="020B0604030504040204" pitchFamily="34" charset="-120"/>
              <a:ea typeface="微軟正黑體" panose="020B0604030504040204" pitchFamily="34" charset="-120"/>
            </a:endParaRPr>
          </a:p>
          <a:p>
            <a:r>
              <a:rPr kumimoji="1" lang="zh-TW" altLang="en-US" dirty="0">
                <a:latin typeface="微軟正黑體" panose="020B0604030504040204" pitchFamily="34" charset="-120"/>
                <a:ea typeface="微軟正黑體" panose="020B0604030504040204" pitchFamily="34" charset="-120"/>
              </a:rPr>
              <a:t>你會用何方式來協助孩子</a:t>
            </a:r>
            <a:r>
              <a:rPr kumimoji="1" lang="en-US" altLang="zh-TW" dirty="0">
                <a:latin typeface="微軟正黑體" panose="020B0604030504040204" pitchFamily="34" charset="-120"/>
                <a:ea typeface="微軟正黑體" panose="020B0604030504040204" pitchFamily="34" charset="-120"/>
              </a:rPr>
              <a:t> </a:t>
            </a:r>
            <a:r>
              <a:rPr kumimoji="1" lang="zh-TW" altLang="en-US" dirty="0">
                <a:latin typeface="微軟正黑體" panose="020B0604030504040204" pitchFamily="34" charset="-120"/>
                <a:ea typeface="微軟正黑體" panose="020B0604030504040204" pitchFamily="34" charset="-120"/>
              </a:rPr>
              <a:t>？</a:t>
            </a:r>
            <a:endParaRPr kumimoji="1" lang="en-US" altLang="zh-TW" dirty="0">
              <a:latin typeface="微軟正黑體" panose="020B0604030504040204" pitchFamily="34" charset="-120"/>
              <a:ea typeface="微軟正黑體" panose="020B0604030504040204" pitchFamily="34" charset="-120"/>
            </a:endParaRPr>
          </a:p>
          <a:p>
            <a:r>
              <a:rPr kumimoji="1" lang="zh-TW" altLang="en-US" dirty="0">
                <a:latin typeface="微軟正黑體" panose="020B0604030504040204" pitchFamily="34" charset="-120"/>
                <a:ea typeface="微軟正黑體" panose="020B0604030504040204" pitchFamily="34" charset="-120"/>
              </a:rPr>
              <a:t>你會需要哪些人一同來協助孩子？</a:t>
            </a:r>
          </a:p>
        </p:txBody>
      </p:sp>
    </p:spTree>
    <p:extLst>
      <p:ext uri="{BB962C8B-B14F-4D97-AF65-F5344CB8AC3E}">
        <p14:creationId xmlns:p14="http://schemas.microsoft.com/office/powerpoint/2010/main" val="72751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圖片 81">
            <a:extLst>
              <a:ext uri="{FF2B5EF4-FFF2-40B4-BE49-F238E27FC236}">
                <a16:creationId xmlns:a16="http://schemas.microsoft.com/office/drawing/2014/main" id="{5DB49EB5-B83C-614E-AF8C-D877501D7080}"/>
              </a:ext>
            </a:extLst>
          </p:cNvPr>
          <p:cNvPicPr>
            <a:picLocks noChangeAspect="1"/>
          </p:cNvPicPr>
          <p:nvPr/>
        </p:nvPicPr>
        <p:blipFill>
          <a:blip r:embed="rId2"/>
          <a:stretch>
            <a:fillRect/>
          </a:stretch>
        </p:blipFill>
        <p:spPr>
          <a:xfrm>
            <a:off x="458873" y="967278"/>
            <a:ext cx="8226253" cy="4923443"/>
          </a:xfrm>
          <a:prstGeom prst="rect">
            <a:avLst/>
          </a:prstGeom>
        </p:spPr>
      </p:pic>
      <p:sp>
        <p:nvSpPr>
          <p:cNvPr id="83" name="文字方塊 82">
            <a:extLst>
              <a:ext uri="{FF2B5EF4-FFF2-40B4-BE49-F238E27FC236}">
                <a16:creationId xmlns:a16="http://schemas.microsoft.com/office/drawing/2014/main" id="{8480EADD-19F5-AA4B-A656-85ED5AA3A946}"/>
              </a:ext>
            </a:extLst>
          </p:cNvPr>
          <p:cNvSpPr txBox="1"/>
          <p:nvPr/>
        </p:nvSpPr>
        <p:spPr>
          <a:xfrm>
            <a:off x="6012180" y="5894847"/>
            <a:ext cx="2526030" cy="369332"/>
          </a:xfrm>
          <a:prstGeom prst="rect">
            <a:avLst/>
          </a:prstGeom>
          <a:noFill/>
        </p:spPr>
        <p:txBody>
          <a:bodyPr wrap="square" rtlCol="0">
            <a:spAutoFit/>
          </a:bodyPr>
          <a:lstStyle/>
          <a:p>
            <a:r>
              <a:rPr kumimoji="1" lang="zh-TW" altLang="en-US" dirty="0">
                <a:latin typeface="微軟正黑體" panose="020B0604030504040204" pitchFamily="34" charset="-120"/>
                <a:ea typeface="微軟正黑體" panose="020B0604030504040204" pitchFamily="34" charset="-120"/>
              </a:rPr>
              <a:t>出自「繭居青春」一書</a:t>
            </a:r>
          </a:p>
        </p:txBody>
      </p:sp>
      <p:sp>
        <p:nvSpPr>
          <p:cNvPr id="2" name="文字方塊 1">
            <a:extLst>
              <a:ext uri="{FF2B5EF4-FFF2-40B4-BE49-F238E27FC236}">
                <a16:creationId xmlns:a16="http://schemas.microsoft.com/office/drawing/2014/main" id="{6154865D-8545-944C-8155-D7419239EC4F}"/>
              </a:ext>
            </a:extLst>
          </p:cNvPr>
          <p:cNvSpPr txBox="1"/>
          <p:nvPr/>
        </p:nvSpPr>
        <p:spPr>
          <a:xfrm>
            <a:off x="2658141" y="318977"/>
            <a:ext cx="3657600" cy="646331"/>
          </a:xfrm>
          <a:prstGeom prst="rect">
            <a:avLst/>
          </a:prstGeom>
          <a:noFill/>
        </p:spPr>
        <p:txBody>
          <a:bodyPr wrap="square" rtlCol="0">
            <a:spAutoFit/>
          </a:bodyPr>
          <a:lstStyle/>
          <a:p>
            <a:pPr algn="ctr"/>
            <a:r>
              <a:rPr kumimoji="1" lang="zh-TW" altLang="en-US" sz="3600" b="1" dirty="0">
                <a:latin typeface="微軟正黑體" panose="020B0604030504040204" pitchFamily="34" charset="-120"/>
                <a:ea typeface="微軟正黑體" panose="020B0604030504040204" pitchFamily="34" charset="-120"/>
              </a:rPr>
              <a:t>繭居與中輟</a:t>
            </a:r>
          </a:p>
        </p:txBody>
      </p:sp>
    </p:spTree>
    <p:extLst>
      <p:ext uri="{BB962C8B-B14F-4D97-AF65-F5344CB8AC3E}">
        <p14:creationId xmlns:p14="http://schemas.microsoft.com/office/powerpoint/2010/main" val="195713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C7A16E4-289D-8E40-8CFF-10675644DB86}"/>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創傷反應與輟學</a:t>
            </a:r>
          </a:p>
        </p:txBody>
      </p:sp>
      <p:sp>
        <p:nvSpPr>
          <p:cNvPr id="3" name="內容版面配置區 2">
            <a:extLst>
              <a:ext uri="{FF2B5EF4-FFF2-40B4-BE49-F238E27FC236}">
                <a16:creationId xmlns:a16="http://schemas.microsoft.com/office/drawing/2014/main" id="{79DDCB0A-8FD9-BF41-9F63-3FDB7CE1E826}"/>
              </a:ext>
            </a:extLst>
          </p:cNvPr>
          <p:cNvSpPr>
            <a:spLocks noGrp="1"/>
          </p:cNvSpPr>
          <p:nvPr>
            <p:ph idx="1"/>
          </p:nvPr>
        </p:nvSpPr>
        <p:spPr>
          <a:xfrm>
            <a:off x="4207325" y="631133"/>
            <a:ext cx="4240485" cy="5595100"/>
          </a:xfrm>
        </p:spPr>
        <p:txBody>
          <a:bodyPr anchor="ctr">
            <a:noAutofit/>
          </a:bodyPr>
          <a:lstStyle/>
          <a:p>
            <a:r>
              <a:rPr kumimoji="1" lang="zh-TW" altLang="en-US" sz="3600" dirty="0">
                <a:latin typeface="微軟正黑體" panose="020B0604030504040204" pitchFamily="34" charset="-120"/>
                <a:ea typeface="微軟正黑體" panose="020B0604030504040204" pitchFamily="34" charset="-120"/>
              </a:rPr>
              <a:t>常見創傷來源</a:t>
            </a:r>
            <a:endParaRPr kumimoji="1" lang="en-US" altLang="zh-TW" sz="3600" dirty="0">
              <a:latin typeface="微軟正黑體" panose="020B0604030504040204" pitchFamily="34" charset="-120"/>
              <a:ea typeface="微軟正黑體" panose="020B0604030504040204" pitchFamily="34" charset="-120"/>
            </a:endParaRPr>
          </a:p>
          <a:p>
            <a:pPr lvl="1"/>
            <a:r>
              <a:rPr kumimoji="1" lang="zh-TW" altLang="en-US" sz="3600" b="1" dirty="0">
                <a:latin typeface="微軟正黑體" panose="020B0604030504040204" pitchFamily="34" charset="-120"/>
                <a:ea typeface="微軟正黑體" panose="020B0604030504040204" pitchFamily="34" charset="-120"/>
              </a:rPr>
              <a:t>虐待。</a:t>
            </a:r>
            <a:endParaRPr kumimoji="1" lang="en-US" altLang="zh-TW" sz="3600" b="1" dirty="0">
              <a:latin typeface="微軟正黑體" panose="020B0604030504040204" pitchFamily="34" charset="-120"/>
              <a:ea typeface="微軟正黑體" panose="020B0604030504040204" pitchFamily="34" charset="-120"/>
            </a:endParaRPr>
          </a:p>
          <a:p>
            <a:pPr lvl="1"/>
            <a:r>
              <a:rPr kumimoji="1" lang="zh-TW" altLang="en-US" sz="3600" b="1" dirty="0">
                <a:latin typeface="微軟正黑體" panose="020B0604030504040204" pitchFamily="34" charset="-120"/>
                <a:ea typeface="微軟正黑體" panose="020B0604030504040204" pitchFamily="34" charset="-120"/>
              </a:rPr>
              <a:t>疏忽。</a:t>
            </a:r>
            <a:endParaRPr kumimoji="1" lang="en-US" altLang="zh-TW" sz="3600" b="1" dirty="0">
              <a:latin typeface="微軟正黑體" panose="020B0604030504040204" pitchFamily="34" charset="-120"/>
              <a:ea typeface="微軟正黑體" panose="020B0604030504040204" pitchFamily="34" charset="-120"/>
            </a:endParaRPr>
          </a:p>
          <a:p>
            <a:pPr lvl="1"/>
            <a:r>
              <a:rPr kumimoji="1" lang="zh-TW" altLang="en-US" sz="3600" dirty="0">
                <a:latin typeface="微軟正黑體" panose="020B0604030504040204" pitchFamily="34" charset="-120"/>
                <a:ea typeface="微軟正黑體" panose="020B0604030504040204" pitchFamily="34" charset="-120"/>
              </a:rPr>
              <a:t>意外。</a:t>
            </a:r>
            <a:endParaRPr kumimoji="1" lang="en-US" altLang="zh-TW" sz="3600" dirty="0">
              <a:latin typeface="微軟正黑體" panose="020B0604030504040204" pitchFamily="34" charset="-120"/>
              <a:ea typeface="微軟正黑體" panose="020B0604030504040204" pitchFamily="34" charset="-120"/>
            </a:endParaRPr>
          </a:p>
          <a:p>
            <a:pPr lvl="1"/>
            <a:r>
              <a:rPr kumimoji="1" lang="zh-TW" altLang="en-US" sz="3600" b="1" dirty="0">
                <a:latin typeface="微軟正黑體" panose="020B0604030504040204" pitchFamily="34" charset="-120"/>
                <a:ea typeface="微軟正黑體" panose="020B0604030504040204" pitchFamily="34" charset="-120"/>
              </a:rPr>
              <a:t>人際間的衝突。</a:t>
            </a:r>
            <a:endParaRPr kumimoji="1" lang="en-US" altLang="zh-TW" sz="3600" b="1" dirty="0">
              <a:latin typeface="微軟正黑體" panose="020B0604030504040204" pitchFamily="34" charset="-120"/>
              <a:ea typeface="微軟正黑體" panose="020B0604030504040204" pitchFamily="34" charset="-120"/>
            </a:endParaRPr>
          </a:p>
          <a:p>
            <a:pPr lvl="1"/>
            <a:r>
              <a:rPr kumimoji="1" lang="zh-TW" altLang="en-US" sz="3600" b="1" dirty="0">
                <a:latin typeface="微軟正黑體" panose="020B0604030504040204" pitchFamily="34" charset="-120"/>
                <a:ea typeface="微軟正黑體" panose="020B0604030504040204" pitchFamily="34" charset="-120"/>
              </a:rPr>
              <a:t>家庭暴力。</a:t>
            </a:r>
            <a:endParaRPr kumimoji="1" lang="en-US" altLang="zh-TW" sz="3600" b="1" dirty="0">
              <a:latin typeface="微軟正黑體" panose="020B0604030504040204" pitchFamily="34" charset="-120"/>
              <a:ea typeface="微軟正黑體" panose="020B0604030504040204" pitchFamily="34" charset="-120"/>
            </a:endParaRPr>
          </a:p>
          <a:p>
            <a:pPr lvl="1"/>
            <a:r>
              <a:rPr kumimoji="1" lang="zh-TW" altLang="en-US" sz="3600" dirty="0">
                <a:latin typeface="微軟正黑體" panose="020B0604030504040204" pitchFamily="34" charset="-120"/>
                <a:ea typeface="微軟正黑體" panose="020B0604030504040204" pitchFamily="34" charset="-120"/>
              </a:rPr>
              <a:t>醫療問題。</a:t>
            </a:r>
            <a:endParaRPr kumimoji="1" lang="en-US" altLang="zh-TW" sz="3600" dirty="0">
              <a:latin typeface="微軟正黑體" panose="020B0604030504040204" pitchFamily="34" charset="-120"/>
              <a:ea typeface="微軟正黑體" panose="020B0604030504040204" pitchFamily="34" charset="-120"/>
            </a:endParaRPr>
          </a:p>
          <a:p>
            <a:pPr lvl="1"/>
            <a:r>
              <a:rPr kumimoji="1" lang="zh-TW" altLang="en-US" sz="3600" dirty="0">
                <a:latin typeface="微軟正黑體" panose="020B0604030504040204" pitchFamily="34" charset="-120"/>
                <a:ea typeface="微軟正黑體" panose="020B0604030504040204" pitchFamily="34" charset="-120"/>
              </a:rPr>
              <a:t>天災。</a:t>
            </a:r>
            <a:endParaRPr kumimoji="1" lang="en-US" altLang="zh-TW" sz="3600" dirty="0">
              <a:latin typeface="微軟正黑體" panose="020B0604030504040204" pitchFamily="34" charset="-120"/>
              <a:ea typeface="微軟正黑體" panose="020B0604030504040204" pitchFamily="34" charset="-120"/>
            </a:endParaRPr>
          </a:p>
          <a:p>
            <a:pPr lvl="1"/>
            <a:r>
              <a:rPr kumimoji="1" lang="zh-TW" altLang="en-US" sz="3600" dirty="0">
                <a:latin typeface="微軟正黑體" panose="020B0604030504040204" pitchFamily="34" charset="-120"/>
                <a:ea typeface="微軟正黑體" panose="020B0604030504040204" pitchFamily="34" charset="-120"/>
              </a:rPr>
              <a:t>戰爭。</a:t>
            </a:r>
            <a:endParaRPr kumimoji="1" lang="en-US" altLang="zh-TW"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5211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9C190DB9-8FB2-2D4B-B980-C30A5341F05C}"/>
              </a:ext>
            </a:extLst>
          </p:cNvPr>
          <p:cNvSpPr>
            <a:spLocks noGrp="1"/>
          </p:cNvSpPr>
          <p:nvPr>
            <p:ph type="title"/>
          </p:nvPr>
        </p:nvSpPr>
        <p:spPr>
          <a:xfrm>
            <a:off x="865213" y="1239927"/>
            <a:ext cx="3165874" cy="4680583"/>
          </a:xfrm>
        </p:spPr>
        <p:txBody>
          <a:bodyPr anchor="ctr">
            <a:normAutofit/>
          </a:bodyPr>
          <a:lstStyle/>
          <a:p>
            <a:r>
              <a:rPr kumimoji="1" lang="zh-TW" altLang="en-US" sz="4800" b="1" dirty="0">
                <a:latin typeface="微軟正黑體" panose="020B0604030504040204" pitchFamily="34" charset="-120"/>
                <a:ea typeface="微軟正黑體" panose="020B0604030504040204" pitchFamily="34" charset="-120"/>
              </a:rPr>
              <a:t>思考一下</a:t>
            </a:r>
            <a:r>
              <a:rPr kumimoji="1" lang="en-US" altLang="zh-TW" sz="4800" b="1" dirty="0">
                <a:latin typeface="微軟正黑體" panose="020B0604030504040204" pitchFamily="34" charset="-120"/>
                <a:ea typeface="微軟正黑體" panose="020B0604030504040204" pitchFamily="34" charset="-120"/>
              </a:rPr>
              <a:t>…</a:t>
            </a:r>
            <a:endParaRPr kumimoji="1" lang="zh-TW" altLang="en-US" sz="45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1FA97B09-20C1-0B44-AF58-1F4EE2CF702F}"/>
              </a:ext>
            </a:extLst>
          </p:cNvPr>
          <p:cNvSpPr>
            <a:spLocks noGrp="1"/>
          </p:cNvSpPr>
          <p:nvPr>
            <p:ph idx="1"/>
          </p:nvPr>
        </p:nvSpPr>
        <p:spPr>
          <a:xfrm>
            <a:off x="3747752" y="830687"/>
            <a:ext cx="4961602" cy="5318975"/>
          </a:xfrm>
        </p:spPr>
        <p:txBody>
          <a:bodyPr anchor="ctr">
            <a:normAutofit/>
          </a:bodyPr>
          <a:lstStyle/>
          <a:p>
            <a:r>
              <a:rPr kumimoji="1" lang="zh-TW" altLang="en-US" sz="2400" dirty="0">
                <a:latin typeface="微軟正黑體" panose="020B0604030504040204" pitchFamily="34" charset="-120"/>
                <a:ea typeface="微軟正黑體" panose="020B0604030504040204" pitchFamily="34" charset="-120"/>
              </a:rPr>
              <a:t>中輟</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拒學是外顯行為還是是真正的問題？</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如果中輟</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拒學只是外顯行為的表現，真正問題是什麼？</a:t>
            </a:r>
            <a:endParaRPr kumimoji="1" lang="en-US" altLang="zh-TW" sz="2400" dirty="0">
              <a:latin typeface="微軟正黑體" panose="020B0604030504040204" pitchFamily="34" charset="-120"/>
              <a:ea typeface="微軟正黑體" panose="020B0604030504040204" pitchFamily="34" charset="-120"/>
            </a:endParaRPr>
          </a:p>
          <a:p>
            <a:pPr marL="0" indent="0">
              <a:buNone/>
            </a:pPr>
            <a:endParaRPr kumimoji="1" lang="zh-TW" altLang="en-US" sz="17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2395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文字, 地圖 的圖片&#10;&#10;自動產生的描述">
            <a:extLst>
              <a:ext uri="{FF2B5EF4-FFF2-40B4-BE49-F238E27FC236}">
                <a16:creationId xmlns:a16="http://schemas.microsoft.com/office/drawing/2014/main" id="{A6716DB0-BA59-5A48-A773-82E892E6516E}"/>
              </a:ext>
            </a:extLst>
          </p:cNvPr>
          <p:cNvPicPr>
            <a:picLocks noChangeAspect="1"/>
          </p:cNvPicPr>
          <p:nvPr/>
        </p:nvPicPr>
        <p:blipFill>
          <a:blip r:embed="rId2"/>
          <a:stretch>
            <a:fillRect/>
          </a:stretch>
        </p:blipFill>
        <p:spPr>
          <a:xfrm>
            <a:off x="3694071" y="77019"/>
            <a:ext cx="5348037" cy="6751674"/>
          </a:xfrm>
          <a:prstGeom prst="rect">
            <a:avLst/>
          </a:prstGeom>
        </p:spPr>
      </p:pic>
      <p:sp>
        <p:nvSpPr>
          <p:cNvPr id="6" name="文字方塊 5">
            <a:extLst>
              <a:ext uri="{FF2B5EF4-FFF2-40B4-BE49-F238E27FC236}">
                <a16:creationId xmlns:a16="http://schemas.microsoft.com/office/drawing/2014/main" id="{D1EA84EE-99A5-8F4E-A498-34F7F4F42E47}"/>
              </a:ext>
            </a:extLst>
          </p:cNvPr>
          <p:cNvSpPr txBox="1"/>
          <p:nvPr/>
        </p:nvSpPr>
        <p:spPr>
          <a:xfrm>
            <a:off x="369177" y="3036585"/>
            <a:ext cx="2634078" cy="784830"/>
          </a:xfrm>
          <a:prstGeom prst="rect">
            <a:avLst/>
          </a:prstGeom>
          <a:noFill/>
        </p:spPr>
        <p:txBody>
          <a:bodyPr wrap="square" rtlCol="0">
            <a:spAutoFit/>
          </a:bodyPr>
          <a:lstStyle/>
          <a:p>
            <a:r>
              <a:rPr kumimoji="1" lang="zh-TW" altLang="en-US" sz="4500" b="1" dirty="0">
                <a:latin typeface="微軟正黑體" panose="020B0604030504040204" pitchFamily="34" charset="-120"/>
                <a:ea typeface="微軟正黑體" panose="020B0604030504040204" pitchFamily="34" charset="-120"/>
              </a:rPr>
              <a:t>求生模式</a:t>
            </a:r>
          </a:p>
        </p:txBody>
      </p:sp>
      <p:sp>
        <p:nvSpPr>
          <p:cNvPr id="7" name="文字方塊 6">
            <a:extLst>
              <a:ext uri="{FF2B5EF4-FFF2-40B4-BE49-F238E27FC236}">
                <a16:creationId xmlns:a16="http://schemas.microsoft.com/office/drawing/2014/main" id="{D0D46832-DDE2-6D4D-89A8-94EA59493189}"/>
              </a:ext>
            </a:extLst>
          </p:cNvPr>
          <p:cNvSpPr txBox="1"/>
          <p:nvPr/>
        </p:nvSpPr>
        <p:spPr>
          <a:xfrm>
            <a:off x="8163153" y="33845"/>
            <a:ext cx="878955" cy="461665"/>
          </a:xfrm>
          <a:prstGeom prst="rect">
            <a:avLst/>
          </a:prstGeom>
          <a:noFill/>
        </p:spPr>
        <p:txBody>
          <a:bodyPr wrap="square" rtlCol="0">
            <a:spAutoFit/>
          </a:bodyPr>
          <a:lstStyle/>
          <a:p>
            <a:r>
              <a:rPr kumimoji="1" lang="zh-TW" altLang="en-US" sz="2400" b="1" dirty="0">
                <a:solidFill>
                  <a:schemeClr val="bg1"/>
                </a:solidFill>
              </a:rPr>
              <a:t>逃跑</a:t>
            </a:r>
          </a:p>
        </p:txBody>
      </p:sp>
      <p:sp>
        <p:nvSpPr>
          <p:cNvPr id="8" name="文字方塊 7">
            <a:extLst>
              <a:ext uri="{FF2B5EF4-FFF2-40B4-BE49-F238E27FC236}">
                <a16:creationId xmlns:a16="http://schemas.microsoft.com/office/drawing/2014/main" id="{891CBF3C-AD22-CA46-9EFA-668157525F57}"/>
              </a:ext>
            </a:extLst>
          </p:cNvPr>
          <p:cNvSpPr txBox="1"/>
          <p:nvPr/>
        </p:nvSpPr>
        <p:spPr>
          <a:xfrm>
            <a:off x="5554047" y="39628"/>
            <a:ext cx="815161" cy="461665"/>
          </a:xfrm>
          <a:prstGeom prst="rect">
            <a:avLst/>
          </a:prstGeom>
          <a:noFill/>
        </p:spPr>
        <p:txBody>
          <a:bodyPr wrap="square" rtlCol="0">
            <a:spAutoFit/>
          </a:bodyPr>
          <a:lstStyle/>
          <a:p>
            <a:r>
              <a:rPr kumimoji="1" lang="zh-TW" altLang="en-US" sz="2400" b="1" dirty="0">
                <a:solidFill>
                  <a:schemeClr val="bg1"/>
                </a:solidFill>
              </a:rPr>
              <a:t>攻擊</a:t>
            </a:r>
          </a:p>
        </p:txBody>
      </p:sp>
      <p:sp>
        <p:nvSpPr>
          <p:cNvPr id="9" name="文字方塊 8">
            <a:extLst>
              <a:ext uri="{FF2B5EF4-FFF2-40B4-BE49-F238E27FC236}">
                <a16:creationId xmlns:a16="http://schemas.microsoft.com/office/drawing/2014/main" id="{2CD14381-91EB-DE42-92BB-7F9763DC47BB}"/>
              </a:ext>
            </a:extLst>
          </p:cNvPr>
          <p:cNvSpPr txBox="1"/>
          <p:nvPr/>
        </p:nvSpPr>
        <p:spPr>
          <a:xfrm>
            <a:off x="3694071" y="3009417"/>
            <a:ext cx="800985" cy="461665"/>
          </a:xfrm>
          <a:prstGeom prst="rect">
            <a:avLst/>
          </a:prstGeom>
          <a:noFill/>
        </p:spPr>
        <p:txBody>
          <a:bodyPr wrap="square" rtlCol="0">
            <a:spAutoFit/>
          </a:bodyPr>
          <a:lstStyle/>
          <a:p>
            <a:r>
              <a:rPr kumimoji="1" lang="zh-TW" altLang="en-US" sz="2400" b="1" dirty="0">
                <a:solidFill>
                  <a:schemeClr val="bg1"/>
                </a:solidFill>
              </a:rPr>
              <a:t>涷結</a:t>
            </a:r>
          </a:p>
        </p:txBody>
      </p:sp>
      <p:sp>
        <p:nvSpPr>
          <p:cNvPr id="10" name="文字方塊 9">
            <a:extLst>
              <a:ext uri="{FF2B5EF4-FFF2-40B4-BE49-F238E27FC236}">
                <a16:creationId xmlns:a16="http://schemas.microsoft.com/office/drawing/2014/main" id="{0D5F63BE-AD73-C542-8978-50A996DD0D7D}"/>
              </a:ext>
            </a:extLst>
          </p:cNvPr>
          <p:cNvSpPr txBox="1"/>
          <p:nvPr/>
        </p:nvSpPr>
        <p:spPr>
          <a:xfrm>
            <a:off x="6393680" y="3058274"/>
            <a:ext cx="822250" cy="461665"/>
          </a:xfrm>
          <a:prstGeom prst="rect">
            <a:avLst/>
          </a:prstGeom>
          <a:noFill/>
        </p:spPr>
        <p:txBody>
          <a:bodyPr wrap="square" rtlCol="0">
            <a:spAutoFit/>
          </a:bodyPr>
          <a:lstStyle/>
          <a:p>
            <a:r>
              <a:rPr kumimoji="1" lang="zh-TW" altLang="en-US" sz="2400" b="1" dirty="0">
                <a:solidFill>
                  <a:schemeClr val="bg1"/>
                </a:solidFill>
              </a:rPr>
              <a:t>討好</a:t>
            </a:r>
          </a:p>
        </p:txBody>
      </p:sp>
      <p:sp>
        <p:nvSpPr>
          <p:cNvPr id="2" name="文字方塊 1">
            <a:extLst>
              <a:ext uri="{FF2B5EF4-FFF2-40B4-BE49-F238E27FC236}">
                <a16:creationId xmlns:a16="http://schemas.microsoft.com/office/drawing/2014/main" id="{2A2C1578-4BAA-6C4B-BAFF-76A2842A0B8A}"/>
              </a:ext>
            </a:extLst>
          </p:cNvPr>
          <p:cNvSpPr txBox="1"/>
          <p:nvPr/>
        </p:nvSpPr>
        <p:spPr>
          <a:xfrm>
            <a:off x="3537985" y="6370575"/>
            <a:ext cx="2831223" cy="307777"/>
          </a:xfrm>
          <a:prstGeom prst="rect">
            <a:avLst/>
          </a:prstGeom>
          <a:noFill/>
        </p:spPr>
        <p:txBody>
          <a:bodyPr wrap="square" rtlCol="0">
            <a:spAutoFit/>
          </a:bodyPr>
          <a:lstStyle/>
          <a:p>
            <a:r>
              <a:rPr kumimoji="1" lang="en-US" altLang="zh-TW" sz="1400" dirty="0" err="1"/>
              <a:t>Mintner</a:t>
            </a:r>
            <a:r>
              <a:rPr kumimoji="1" lang="en-US" altLang="zh-TW" sz="1400" dirty="0"/>
              <a:t>,</a:t>
            </a:r>
            <a:r>
              <a:rPr kumimoji="1" lang="zh-CN" altLang="en-US" sz="1400" dirty="0"/>
              <a:t> </a:t>
            </a:r>
            <a:r>
              <a:rPr kumimoji="1" lang="zh-TW" altLang="en-US" sz="1400" dirty="0"/>
              <a:t>來源自</a:t>
            </a:r>
            <a:r>
              <a:rPr kumimoji="1" lang="en-US" altLang="zh-TW" sz="1400" dirty="0" err="1"/>
              <a:t>medium.com</a:t>
            </a:r>
            <a:r>
              <a:rPr kumimoji="1" lang="zh-TW" altLang="en-US" sz="1400" dirty="0"/>
              <a:t>網站</a:t>
            </a:r>
          </a:p>
        </p:txBody>
      </p:sp>
    </p:spTree>
    <p:extLst>
      <p:ext uri="{BB962C8B-B14F-4D97-AF65-F5344CB8AC3E}">
        <p14:creationId xmlns:p14="http://schemas.microsoft.com/office/powerpoint/2010/main" val="1991163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5911DD7E-A350-FA41-B9BB-B9903B9910DF}"/>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長期壓力情境</a:t>
            </a:r>
            <a:br>
              <a:rPr kumimoji="1" lang="en-US" altLang="zh-TW" sz="4500" b="1" dirty="0">
                <a:latin typeface="微軟正黑體" panose="020B0604030504040204" pitchFamily="34" charset="-120"/>
                <a:ea typeface="微軟正黑體" panose="020B0604030504040204" pitchFamily="34" charset="-120"/>
              </a:rPr>
            </a:br>
            <a:r>
              <a:rPr kumimoji="1" lang="zh-TW" altLang="en-US" sz="4500" b="1" dirty="0">
                <a:latin typeface="微軟正黑體" panose="020B0604030504040204" pitchFamily="34" charset="-120"/>
                <a:ea typeface="微軟正黑體" panose="020B0604030504040204" pitchFamily="34" charset="-120"/>
              </a:rPr>
              <a:t>與大腦神經系統</a:t>
            </a:r>
          </a:p>
        </p:txBody>
      </p:sp>
      <p:sp>
        <p:nvSpPr>
          <p:cNvPr id="3" name="內容版面配置區 2">
            <a:extLst>
              <a:ext uri="{FF2B5EF4-FFF2-40B4-BE49-F238E27FC236}">
                <a16:creationId xmlns:a16="http://schemas.microsoft.com/office/drawing/2014/main" id="{954F4E54-0DA2-584C-BA9C-E349B3ACFBC7}"/>
              </a:ext>
            </a:extLst>
          </p:cNvPr>
          <p:cNvSpPr>
            <a:spLocks noGrp="1"/>
          </p:cNvSpPr>
          <p:nvPr>
            <p:ph idx="1"/>
          </p:nvPr>
        </p:nvSpPr>
        <p:spPr>
          <a:xfrm>
            <a:off x="3871653" y="631133"/>
            <a:ext cx="4576157" cy="5595100"/>
          </a:xfrm>
        </p:spPr>
        <p:txBody>
          <a:bodyPr anchor="ctr">
            <a:normAutofit lnSpcReduction="10000"/>
          </a:bodyPr>
          <a:lstStyle/>
          <a:p>
            <a:r>
              <a:rPr kumimoji="1" lang="zh-TW" altLang="en-US" sz="2400" dirty="0">
                <a:latin typeface="微軟正黑體" panose="020B0604030504040204" pitchFamily="34" charset="-120"/>
                <a:ea typeface="微軟正黑體" panose="020B0604030504040204" pitchFamily="34" charset="-120"/>
              </a:rPr>
              <a:t>杏仁核過度刺激與活化，會出現對情境中事物的有害</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無害判斷的混淆。</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長期下來造成前額葉功能下降或失功能，理智下降。</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甲腎上線素過多，影響到本能與衝動的控制能力，控制能力下降。</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使得對壓力或相應情境出現易過度反應的情況。</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海馬迴被過度活化</a:t>
            </a:r>
            <a:r>
              <a:rPr kumimoji="1" lang="zh-CN" altLang="en-US" sz="2400" dirty="0">
                <a:latin typeface="微軟正黑體" panose="020B0604030504040204" pitchFamily="34" charset="-120"/>
                <a:ea typeface="微軟正黑體" panose="020B0604030504040204" pitchFamily="34" charset="-120"/>
              </a:rPr>
              <a:t>的杏仁核影響而</a:t>
            </a:r>
            <a:r>
              <a:rPr kumimoji="1" lang="zh-TW" altLang="en-US" sz="2400" dirty="0">
                <a:latin typeface="微軟正黑體" panose="020B0604030504040204" pitchFamily="34" charset="-120"/>
                <a:ea typeface="微軟正黑體" panose="020B0604030504040204" pitchFamily="34" charset="-120"/>
              </a:rPr>
              <a:t>變小、失功</a:t>
            </a:r>
            <a:r>
              <a:rPr kumimoji="1" lang="zh-CN" altLang="en-US" sz="2400" dirty="0">
                <a:latin typeface="微軟正黑體" panose="020B0604030504040204" pitchFamily="34" charset="-120"/>
                <a:ea typeface="微軟正黑體" panose="020B0604030504040204" pitchFamily="34" charset="-120"/>
              </a:rPr>
              <a:t>能，影響到記憶能力或受損。</a:t>
            </a:r>
            <a:endParaRPr kumimoji="1" lang="en-US" altLang="zh-CN" sz="2400" dirty="0">
              <a:latin typeface="微軟正黑體" panose="020B0604030504040204" pitchFamily="34" charset="-120"/>
              <a:ea typeface="微軟正黑體" panose="020B0604030504040204" pitchFamily="34" charset="-120"/>
            </a:endParaRPr>
          </a:p>
          <a:p>
            <a:pPr marL="0" indent="0" algn="r">
              <a:buNone/>
            </a:pPr>
            <a:endParaRPr kumimoji="1" lang="en-US" altLang="zh-CN" sz="1200" dirty="0"/>
          </a:p>
          <a:p>
            <a:pPr marL="0" indent="0" algn="r">
              <a:buNone/>
            </a:pPr>
            <a:endParaRPr kumimoji="1" lang="en-US" altLang="zh-CN" sz="1200" dirty="0"/>
          </a:p>
          <a:p>
            <a:pPr marL="0" indent="0" algn="r">
              <a:buNone/>
            </a:pPr>
            <a:r>
              <a:rPr kumimoji="1" lang="en-US" altLang="zh-CN" sz="1000" dirty="0">
                <a:latin typeface="微軟正黑體" panose="020B0604030504040204" pitchFamily="34" charset="-120"/>
                <a:ea typeface="微軟正黑體" panose="020B0604030504040204" pitchFamily="34" charset="-120"/>
              </a:rPr>
              <a:t>(</a:t>
            </a:r>
            <a:r>
              <a:rPr kumimoji="1" lang="zh-CN" altLang="en-US" sz="1000" dirty="0">
                <a:latin typeface="微軟正黑體" panose="020B0604030504040204" pitchFamily="34" charset="-120"/>
                <a:ea typeface="微軟正黑體" panose="020B0604030504040204" pitchFamily="34" charset="-120"/>
              </a:rPr>
              <a:t>整理自胡美齡心理師「創傷知情與療癒」工作坊資料</a:t>
            </a:r>
            <a:r>
              <a:rPr kumimoji="1" lang="en-US" altLang="zh-CN" sz="1000" dirty="0">
                <a:latin typeface="微軟正黑體" panose="020B0604030504040204" pitchFamily="34" charset="-120"/>
                <a:ea typeface="微軟正黑體" panose="020B0604030504040204" pitchFamily="34" charset="-120"/>
              </a:rPr>
              <a:t>)</a:t>
            </a:r>
            <a:endParaRPr kumimoji="1" lang="zh-TW" altLang="en-US" sz="1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0270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B2BC08C8-F2C6-E84A-BB82-03B9BDE68565}"/>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網路使用與輟學</a:t>
            </a:r>
          </a:p>
        </p:txBody>
      </p:sp>
      <p:sp>
        <p:nvSpPr>
          <p:cNvPr id="3" name="內容版面配置區 2">
            <a:extLst>
              <a:ext uri="{FF2B5EF4-FFF2-40B4-BE49-F238E27FC236}">
                <a16:creationId xmlns:a16="http://schemas.microsoft.com/office/drawing/2014/main" id="{8DA7C902-3AA1-1D45-B553-B15803CCC4D3}"/>
              </a:ext>
            </a:extLst>
          </p:cNvPr>
          <p:cNvSpPr>
            <a:spLocks noGrp="1"/>
          </p:cNvSpPr>
          <p:nvPr>
            <p:ph idx="1"/>
          </p:nvPr>
        </p:nvSpPr>
        <p:spPr>
          <a:xfrm>
            <a:off x="4302221" y="631133"/>
            <a:ext cx="4145590" cy="5595100"/>
          </a:xfrm>
        </p:spPr>
        <p:txBody>
          <a:bodyPr anchor="ctr">
            <a:normAutofit/>
          </a:bodyPr>
          <a:lstStyle/>
          <a:p>
            <a:r>
              <a:rPr kumimoji="1" lang="zh-TW" altLang="en-US" dirty="0">
                <a:latin typeface="微軟正黑體" panose="020B0604030504040204" pitchFamily="34" charset="-120"/>
                <a:ea typeface="微軟正黑體" panose="020B0604030504040204" pitchFamily="34" charset="-120"/>
              </a:rPr>
              <a:t>通常非因網路沉迷而輟學，而是其他原因，但進而依賴網路。</a:t>
            </a:r>
            <a:endParaRPr kumimoji="1" lang="en-US" altLang="zh-TW" dirty="0">
              <a:latin typeface="微軟正黑體" panose="020B0604030504040204" pitchFamily="34" charset="-120"/>
              <a:ea typeface="微軟正黑體" panose="020B0604030504040204" pitchFamily="34" charset="-120"/>
            </a:endParaRPr>
          </a:p>
          <a:p>
            <a:r>
              <a:rPr kumimoji="1" lang="zh-TW" altLang="en-US" dirty="0">
                <a:latin typeface="微軟正黑體" panose="020B0604030504040204" pitchFamily="34" charset="-120"/>
                <a:ea typeface="微軟正黑體" panose="020B0604030504040204" pitchFamily="34" charset="-120"/>
              </a:rPr>
              <a:t>為何依賴網路世界：</a:t>
            </a:r>
            <a:endParaRPr kumimoji="1" lang="en-US" altLang="zh-TW" dirty="0">
              <a:latin typeface="微軟正黑體" panose="020B0604030504040204" pitchFamily="34" charset="-120"/>
              <a:ea typeface="微軟正黑體" panose="020B0604030504040204" pitchFamily="34" charset="-120"/>
            </a:endParaRPr>
          </a:p>
          <a:p>
            <a:pPr lvl="1"/>
            <a:r>
              <a:rPr kumimoji="1" lang="zh-TW" altLang="en-US" sz="2800" dirty="0">
                <a:latin typeface="微軟正黑體" panose="020B0604030504040204" pitchFamily="34" charset="-120"/>
                <a:ea typeface="微軟正黑體" panose="020B0604030504040204" pitchFamily="34" charset="-120"/>
              </a:rPr>
              <a:t>殺時間。</a:t>
            </a:r>
            <a:endParaRPr kumimoji="1" lang="en-US" altLang="zh-TW" sz="2800" dirty="0">
              <a:latin typeface="微軟正黑體" panose="020B0604030504040204" pitchFamily="34" charset="-120"/>
              <a:ea typeface="微軟正黑體" panose="020B0604030504040204" pitchFamily="34" charset="-120"/>
            </a:endParaRPr>
          </a:p>
          <a:p>
            <a:pPr lvl="1"/>
            <a:r>
              <a:rPr kumimoji="1" lang="zh-TW" altLang="en-US" sz="2800" dirty="0">
                <a:latin typeface="微軟正黑體" panose="020B0604030504040204" pitchFamily="34" charset="-120"/>
                <a:ea typeface="微軟正黑體" panose="020B0604030504040204" pitchFamily="34" charset="-120"/>
              </a:rPr>
              <a:t>人際的需求。</a:t>
            </a:r>
            <a:endParaRPr kumimoji="1" lang="en-US" altLang="zh-TW" sz="2800" dirty="0">
              <a:latin typeface="微軟正黑體" panose="020B0604030504040204" pitchFamily="34" charset="-120"/>
              <a:ea typeface="微軟正黑體" panose="020B0604030504040204" pitchFamily="34" charset="-120"/>
            </a:endParaRPr>
          </a:p>
          <a:p>
            <a:pPr lvl="1"/>
            <a:r>
              <a:rPr kumimoji="1" lang="zh-TW" altLang="en-US" sz="2800" dirty="0">
                <a:latin typeface="微軟正黑體" panose="020B0604030504040204" pitchFamily="34" charset="-120"/>
                <a:ea typeface="微軟正黑體" panose="020B0604030504040204" pitchFamily="34" charset="-120"/>
              </a:rPr>
              <a:t>逃避現實世界。</a:t>
            </a:r>
            <a:endParaRPr kumimoji="1" lang="en-US" altLang="zh-TW" sz="2800" dirty="0">
              <a:latin typeface="微軟正黑體" panose="020B0604030504040204" pitchFamily="34" charset="-120"/>
              <a:ea typeface="微軟正黑體" panose="020B0604030504040204" pitchFamily="34" charset="-120"/>
            </a:endParaRPr>
          </a:p>
          <a:p>
            <a:pPr lvl="1"/>
            <a:r>
              <a:rPr kumimoji="1" lang="zh-TW" altLang="en-US" sz="2800" dirty="0">
                <a:latin typeface="微軟正黑體" panose="020B0604030504040204" pitchFamily="34" charset="-120"/>
                <a:ea typeface="微軟正黑體" panose="020B0604030504040204" pitchFamily="34" charset="-120"/>
              </a:rPr>
              <a:t>追求現實世界沒有的成就感。</a:t>
            </a:r>
            <a:endParaRPr kumimoji="1" lang="en-US" altLang="zh-TW" sz="2800" dirty="0">
              <a:latin typeface="微軟正黑體" panose="020B0604030504040204" pitchFamily="34" charset="-120"/>
              <a:ea typeface="微軟正黑體" panose="020B0604030504040204" pitchFamily="34" charset="-120"/>
            </a:endParaRPr>
          </a:p>
          <a:p>
            <a:r>
              <a:rPr kumimoji="1" lang="zh-TW" altLang="en-US" dirty="0">
                <a:latin typeface="微軟正黑體" panose="020B0604030504040204" pitchFamily="34" charset="-120"/>
                <a:ea typeface="微軟正黑體" panose="020B0604030504040204" pitchFamily="34" charset="-120"/>
              </a:rPr>
              <a:t>家長在網路的管理上是鬆散、無規範或是不敢管理，怕孩子生氣。</a:t>
            </a:r>
            <a:endParaRPr kumimoji="1" lang="en-US" altLang="zh-TW" dirty="0">
              <a:latin typeface="微軟正黑體" panose="020B0604030504040204" pitchFamily="34" charset="-120"/>
              <a:ea typeface="微軟正黑體" panose="020B0604030504040204" pitchFamily="34" charset="-120"/>
            </a:endParaRPr>
          </a:p>
          <a:p>
            <a:endParaRPr kumimoji="1" lang="zh-TW" altLang="en-US" sz="1700" dirty="0"/>
          </a:p>
        </p:txBody>
      </p:sp>
    </p:spTree>
    <p:extLst>
      <p:ext uri="{BB962C8B-B14F-4D97-AF65-F5344CB8AC3E}">
        <p14:creationId xmlns:p14="http://schemas.microsoft.com/office/powerpoint/2010/main" val="118382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1F120F53-CA94-B54C-97BD-5CBDA46E3559}"/>
              </a:ext>
            </a:extLst>
          </p:cNvPr>
          <p:cNvSpPr>
            <a:spLocks noGrp="1"/>
          </p:cNvSpPr>
          <p:nvPr>
            <p:ph type="title"/>
          </p:nvPr>
        </p:nvSpPr>
        <p:spPr>
          <a:xfrm>
            <a:off x="865213" y="1239927"/>
            <a:ext cx="3006440" cy="4680583"/>
          </a:xfrm>
        </p:spPr>
        <p:txBody>
          <a:bodyPr anchor="ctr">
            <a:normAutofit/>
          </a:bodyPr>
          <a:lstStyle/>
          <a:p>
            <a:r>
              <a:rPr kumimoji="1" lang="zh-TW" altLang="en-US" sz="4500">
                <a:latin typeface="微軟正黑體" panose="020B0604030504040204" pitchFamily="34" charset="-120"/>
                <a:ea typeface="微軟正黑體" panose="020B0604030504040204" pitchFamily="34" charset="-120"/>
              </a:rPr>
              <a:t>校園內中輟處遇的經驗談</a:t>
            </a:r>
          </a:p>
        </p:txBody>
      </p:sp>
      <p:sp>
        <p:nvSpPr>
          <p:cNvPr id="3" name="內容版面配置區 2">
            <a:extLst>
              <a:ext uri="{FF2B5EF4-FFF2-40B4-BE49-F238E27FC236}">
                <a16:creationId xmlns:a16="http://schemas.microsoft.com/office/drawing/2014/main" id="{481B6F76-9D83-6D43-A7DA-9307719F6131}"/>
              </a:ext>
            </a:extLst>
          </p:cNvPr>
          <p:cNvSpPr>
            <a:spLocks noGrp="1"/>
          </p:cNvSpPr>
          <p:nvPr>
            <p:ph idx="1"/>
          </p:nvPr>
        </p:nvSpPr>
        <p:spPr>
          <a:xfrm>
            <a:off x="3966693" y="631132"/>
            <a:ext cx="4742661" cy="5685955"/>
          </a:xfrm>
        </p:spPr>
        <p:txBody>
          <a:bodyPr anchor="ctr">
            <a:noAutofit/>
          </a:bodyPr>
          <a:lstStyle/>
          <a:p>
            <a:r>
              <a:rPr kumimoji="1" lang="zh-TW" altLang="en-US" sz="2400" dirty="0">
                <a:latin typeface="微軟正黑體" panose="020B0604030504040204" pitchFamily="34" charset="-120"/>
                <a:ea typeface="微軟正黑體" panose="020B0604030504040204" pitchFamily="34" charset="-120"/>
              </a:rPr>
              <a:t>中輟</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拒學的行為通常不是真正的問題，只是外顯行為表現。</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到校情況不是不重要，但通常有更重要的議題需要被看見和處理。</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真正的問題不一定在孩子身上。</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父母親</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主要照顧者的投入很重要，盡可能地拉父母親一起工作。必要時要教育父母親</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主要照顧者。</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中輟</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拒學因素多元，處遇的方式和</a:t>
            </a:r>
            <a:r>
              <a:rPr kumimoji="1" lang="zh-CN" altLang="en-US" sz="2400" dirty="0">
                <a:latin typeface="微軟正黑體" panose="020B0604030504040204" pitchFamily="34" charset="-120"/>
                <a:ea typeface="微軟正黑體" panose="020B0604030504040204" pitchFamily="34" charset="-120"/>
              </a:rPr>
              <a:t>重點</a:t>
            </a:r>
            <a:r>
              <a:rPr kumimoji="1" lang="zh-TW" altLang="en-US" sz="2400" dirty="0">
                <a:latin typeface="微軟正黑體" panose="020B0604030504040204" pitchFamily="34" charset="-120"/>
                <a:ea typeface="微軟正黑體" panose="020B0604030504040204" pitchFamily="34" charset="-120"/>
              </a:rPr>
              <a:t>也會有很大的差異。</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多數是需要長時間且不同單位、處室或人員一同合作介入。</a:t>
            </a:r>
            <a:endParaRPr kumimoji="1"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280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標題 1">
            <a:extLst>
              <a:ext uri="{FF2B5EF4-FFF2-40B4-BE49-F238E27FC236}">
                <a16:creationId xmlns:a16="http://schemas.microsoft.com/office/drawing/2014/main" id="{6B8EF977-A72E-5D4A-A227-B43F5284A84A}"/>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校園內中輟處遇的經驗談</a:t>
            </a:r>
          </a:p>
        </p:txBody>
      </p:sp>
      <p:sp>
        <p:nvSpPr>
          <p:cNvPr id="3" name="內容版面配置區 2">
            <a:extLst>
              <a:ext uri="{FF2B5EF4-FFF2-40B4-BE49-F238E27FC236}">
                <a16:creationId xmlns:a16="http://schemas.microsoft.com/office/drawing/2014/main" id="{142BFE19-D2B6-2D4E-A138-6FB80B2FB2D6}"/>
              </a:ext>
            </a:extLst>
          </p:cNvPr>
          <p:cNvSpPr>
            <a:spLocks noGrp="1"/>
          </p:cNvSpPr>
          <p:nvPr>
            <p:ph idx="1"/>
          </p:nvPr>
        </p:nvSpPr>
        <p:spPr>
          <a:xfrm>
            <a:off x="3871653" y="631767"/>
            <a:ext cx="4837701" cy="5666002"/>
          </a:xfrm>
        </p:spPr>
        <p:txBody>
          <a:bodyPr anchor="ctr">
            <a:normAutofit lnSpcReduction="10000"/>
          </a:bodyPr>
          <a:lstStyle/>
          <a:p>
            <a:r>
              <a:rPr kumimoji="1" lang="zh-TW" altLang="en-US" sz="2400" dirty="0">
                <a:latin typeface="微軟正黑體" panose="020B0604030504040204" pitchFamily="34" charset="-120"/>
                <a:ea typeface="微軟正黑體" panose="020B0604030504040204" pitchFamily="34" charset="-120"/>
              </a:rPr>
              <a:t>不一定有馬</a:t>
            </a:r>
            <a:r>
              <a:rPr kumimoji="1" lang="zh-CN" altLang="en-US" sz="2400" dirty="0">
                <a:latin typeface="微軟正黑體" panose="020B0604030504040204" pitchFamily="34" charset="-120"/>
                <a:ea typeface="微軟正黑體" panose="020B0604030504040204" pitchFamily="34" charset="-120"/>
              </a:rPr>
              <a:t>上具體的成效。</a:t>
            </a:r>
            <a:endParaRPr kumimoji="1" lang="en-US" altLang="zh-CN" sz="2400" dirty="0">
              <a:latin typeface="微軟正黑體" panose="020B0604030504040204" pitchFamily="34" charset="-120"/>
              <a:ea typeface="微軟正黑體" panose="020B0604030504040204" pitchFamily="34" charset="-120"/>
            </a:endParaRPr>
          </a:p>
          <a:p>
            <a:r>
              <a:rPr kumimoji="1" lang="zh-CN" altLang="en-US" sz="2400" dirty="0">
                <a:latin typeface="微軟正黑體" panose="020B0604030504040204" pitchFamily="34" charset="-120"/>
                <a:ea typeface="微軟正黑體" panose="020B0604030504040204" pitchFamily="34" charset="-120"/>
              </a:rPr>
              <a:t>就學狀況沒改變，不代表沒有成效。</a:t>
            </a:r>
            <a:endParaRPr kumimoji="1" lang="en-US" altLang="zh-CN"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網路的過度使用和部分中輟結合在一起，但是通常也都非是主要造成中輟的問題，最主要的還是個人</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人際、家庭以及課業學習這三個為最主要的因素。</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不同角色、不同單位、處室各有其期待與限制，溝通很重要，了解彼此的專長、限制或被賦予的任務，並適時的體量和理解才能工作，而不是誰大誰小要聽誰的。</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不要過度的追求數字</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中輟量</a:t>
            </a:r>
            <a:r>
              <a:rPr kumimoji="1" lang="en-US" altLang="zh-TW" sz="2400" dirty="0">
                <a:latin typeface="微軟正黑體" panose="020B0604030504040204" pitchFamily="34" charset="-120"/>
                <a:ea typeface="微軟正黑體" panose="020B0604030504040204" pitchFamily="34" charset="-120"/>
              </a:rPr>
              <a:t>)</a:t>
            </a:r>
            <a:r>
              <a:rPr kumimoji="1" lang="zh-TW" altLang="en-US" sz="2400" dirty="0">
                <a:latin typeface="微軟正黑體" panose="020B0604030504040204" pitchFamily="34" charset="-120"/>
                <a:ea typeface="微軟正黑體" panose="020B0604030504040204" pitchFamily="34" charset="-120"/>
              </a:rPr>
              <a:t>，過度會變成一線人員的阻礙，要去了解前因後果或脈絡。</a:t>
            </a:r>
            <a:endParaRPr kumimoji="1" lang="en-US"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8145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C81A12A-A484-A949-B744-689C30C958C2}"/>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社區與學校單位介入模式的異同</a:t>
            </a:r>
          </a:p>
        </p:txBody>
      </p:sp>
      <p:sp>
        <p:nvSpPr>
          <p:cNvPr id="3" name="內容版面配置區 2">
            <a:extLst>
              <a:ext uri="{FF2B5EF4-FFF2-40B4-BE49-F238E27FC236}">
                <a16:creationId xmlns:a16="http://schemas.microsoft.com/office/drawing/2014/main" id="{C21F5A6F-D32A-0143-BE6C-B60E9719B0A5}"/>
              </a:ext>
            </a:extLst>
          </p:cNvPr>
          <p:cNvSpPr>
            <a:spLocks noGrp="1"/>
          </p:cNvSpPr>
          <p:nvPr>
            <p:ph idx="1"/>
          </p:nvPr>
        </p:nvSpPr>
        <p:spPr>
          <a:xfrm>
            <a:off x="3683359" y="714777"/>
            <a:ext cx="5085084" cy="5602310"/>
          </a:xfrm>
        </p:spPr>
        <p:txBody>
          <a:bodyPr anchor="ctr">
            <a:noAutofit/>
          </a:bodyPr>
          <a:lstStyle/>
          <a:p>
            <a:r>
              <a:rPr kumimoji="1" lang="zh-TW" altLang="en-US" sz="2400" dirty="0">
                <a:latin typeface="微軟正黑體" panose="020B0604030504040204" pitchFamily="34" charset="-120"/>
                <a:ea typeface="微軟正黑體" panose="020B0604030504040204" pitchFamily="34" charset="-120"/>
              </a:rPr>
              <a:t>孩子來諮商所需家長帶來，大</a:t>
            </a:r>
            <a:r>
              <a:rPr kumimoji="1" lang="zh-CN" altLang="en-US" sz="2400" dirty="0">
                <a:latin typeface="微軟正黑體" panose="020B0604030504040204" pitchFamily="34" charset="-120"/>
                <a:ea typeface="微軟正黑體" panose="020B0604030504040204" pitchFamily="34" charset="-120"/>
              </a:rPr>
              <a:t>部分家長對孩子的問題是在意和想解決的，有時和家長合作的機會會比在學校端多，部分甚至是可以依需求進行家長諮詢或是家族治療的介入。</a:t>
            </a:r>
            <a:endParaRPr kumimoji="1" lang="en-US" altLang="zh-CN" sz="2400" dirty="0">
              <a:latin typeface="微軟正黑體" panose="020B0604030504040204" pitchFamily="34" charset="-120"/>
              <a:ea typeface="微軟正黑體" panose="020B0604030504040204" pitchFamily="34" charset="-120"/>
            </a:endParaRPr>
          </a:p>
          <a:p>
            <a:r>
              <a:rPr kumimoji="1" lang="zh-CN" altLang="en-US" sz="2400" dirty="0">
                <a:latin typeface="微軟正黑體" panose="020B0604030504040204" pitchFamily="34" charset="-120"/>
                <a:ea typeface="微軟正黑體" panose="020B0604030504040204" pitchFamily="34" charset="-120"/>
              </a:rPr>
              <a:t>現在諮商所的心理師也多會用系統工作來處理孩子的議題，故也多會主動和學校端人員連絡，或參與相關的會議討論。</a:t>
            </a:r>
            <a:r>
              <a:rPr kumimoji="1" lang="zh-TW" altLang="en-US" sz="2400" dirty="0">
                <a:latin typeface="微軟正黑體" panose="020B0604030504040204" pitchFamily="34" charset="-120"/>
                <a:ea typeface="微軟正黑體" panose="020B0604030504040204" pitchFamily="34" charset="-120"/>
              </a:rPr>
              <a:t>但也可能因家長或孩子在乎此部分而出現不願讓心理師和學校互動的情況。</a:t>
            </a:r>
            <a:endParaRPr kumimoji="1" lang="en-US" altLang="zh-TW" sz="2400"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對孩子在校情況多為家長或老師轉述多，對孩子在校的情況或行為表現較難有實際觀察的機會。</a:t>
            </a:r>
            <a:endParaRPr kumimoji="1" lang="en-US" altLang="zh-CN" sz="2400" dirty="0">
              <a:latin typeface="微軟正黑體" panose="020B0604030504040204" pitchFamily="34" charset="-120"/>
              <a:ea typeface="微軟正黑體" panose="020B0604030504040204" pitchFamily="34" charset="-120"/>
            </a:endParaRPr>
          </a:p>
          <a:p>
            <a:r>
              <a:rPr kumimoji="1" lang="zh-CN" altLang="en-US" sz="2400" dirty="0">
                <a:latin typeface="微軟正黑體" panose="020B0604030504040204" pitchFamily="34" charset="-120"/>
                <a:ea typeface="微軟正黑體" panose="020B0604030504040204" pitchFamily="34" charset="-120"/>
              </a:rPr>
              <a:t>社區費用相對高，對家長是一大負擔，要長期服務有時並不易。</a:t>
            </a:r>
            <a:endParaRPr kumimoji="1" lang="en-US" altLang="zh-CN"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6360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2CC403-21CD-41DF-BAC4-329D7FF03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AAF41E10-68C0-A248-8F94-3473A21A1D37}"/>
              </a:ext>
            </a:extLst>
          </p:cNvPr>
          <p:cNvSpPr>
            <a:spLocks noGrp="1"/>
          </p:cNvSpPr>
          <p:nvPr>
            <p:ph type="title"/>
          </p:nvPr>
        </p:nvSpPr>
        <p:spPr>
          <a:xfrm>
            <a:off x="809121" y="1147158"/>
            <a:ext cx="4528852" cy="4713316"/>
          </a:xfrm>
        </p:spPr>
        <p:txBody>
          <a:bodyPr vert="horz" lIns="91440" tIns="45720" rIns="91440" bIns="45720" rtlCol="0" anchor="ctr">
            <a:normAutofit/>
          </a:bodyPr>
          <a:lstStyle/>
          <a:p>
            <a:r>
              <a:rPr kumimoji="1" lang="en-US" altLang="zh-TW" kern="1200">
                <a:solidFill>
                  <a:schemeClr val="tx1"/>
                </a:solidFill>
                <a:latin typeface="+mj-lt"/>
                <a:ea typeface="+mj-ea"/>
                <a:cs typeface="+mj-cs"/>
              </a:rPr>
              <a:t>Q</a:t>
            </a:r>
            <a:r>
              <a:rPr kumimoji="1" lang="en-US" altLang="zh-CN" kern="1200">
                <a:solidFill>
                  <a:schemeClr val="tx1"/>
                </a:solidFill>
                <a:latin typeface="+mj-lt"/>
                <a:ea typeface="+mj-ea"/>
                <a:cs typeface="+mj-cs"/>
              </a:rPr>
              <a:t> &amp; A</a:t>
            </a:r>
            <a:endParaRPr kumimoji="1" lang="en-US" altLang="zh-TW" kern="1200">
              <a:solidFill>
                <a:schemeClr val="tx1"/>
              </a:solidFill>
              <a:latin typeface="+mj-lt"/>
              <a:ea typeface="+mj-ea"/>
              <a:cs typeface="+mj-cs"/>
            </a:endParaRPr>
          </a:p>
        </p:txBody>
      </p:sp>
      <p:grpSp>
        <p:nvGrpSpPr>
          <p:cNvPr id="10" name="Group 9">
            <a:extLst>
              <a:ext uri="{FF2B5EF4-FFF2-40B4-BE49-F238E27FC236}">
                <a16:creationId xmlns:a16="http://schemas.microsoft.com/office/drawing/2014/main" id="{B13AA5FE-3FFC-4725-9ADD-E428544EC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4FA70700-3F72-44D4-8175-FEB2B9B23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3C0F6-5741-4C9D-90FF-A25824BFC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1B2E1B-E962-432C-ADA1-2934CE3C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653717E-6F8C-43E0-9893-C03AE87D1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5BB14B4-EC3F-47C7-9AF3-B0E017B75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9620" y="391886"/>
            <a:ext cx="3021762"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字版面配置區 2">
            <a:extLst>
              <a:ext uri="{FF2B5EF4-FFF2-40B4-BE49-F238E27FC236}">
                <a16:creationId xmlns:a16="http://schemas.microsoft.com/office/drawing/2014/main" id="{6FE0CD33-B12B-2245-8283-E35AA2CA7301}"/>
              </a:ext>
            </a:extLst>
          </p:cNvPr>
          <p:cNvSpPr>
            <a:spLocks noGrp="1"/>
          </p:cNvSpPr>
          <p:nvPr>
            <p:ph type="body" idx="1"/>
          </p:nvPr>
        </p:nvSpPr>
        <p:spPr>
          <a:xfrm>
            <a:off x="6022942" y="1687486"/>
            <a:ext cx="2475117" cy="3636818"/>
          </a:xfrm>
        </p:spPr>
        <p:txBody>
          <a:bodyPr vert="horz" lIns="91440" tIns="45720" rIns="91440" bIns="45720" rtlCol="0" anchor="ctr">
            <a:normAutofit/>
          </a:bodyPr>
          <a:lstStyle/>
          <a:p>
            <a:endParaRPr kumimoji="1" lang="en-US" altLang="zh-TW" sz="2400" kern="1200">
              <a:solidFill>
                <a:schemeClr val="tx1"/>
              </a:solidFill>
              <a:latin typeface="+mn-lt"/>
              <a:ea typeface="+mn-ea"/>
              <a:cs typeface="+mn-cs"/>
            </a:endParaRPr>
          </a:p>
        </p:txBody>
      </p:sp>
    </p:spTree>
    <p:extLst>
      <p:ext uri="{BB962C8B-B14F-4D97-AF65-F5344CB8AC3E}">
        <p14:creationId xmlns:p14="http://schemas.microsoft.com/office/powerpoint/2010/main" val="1967984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CE8BE03-779F-964B-9CAE-E1BA4C2B0A45}"/>
              </a:ext>
            </a:extLst>
          </p:cNvPr>
          <p:cNvSpPr>
            <a:spLocks noGrp="1"/>
          </p:cNvSpPr>
          <p:nvPr>
            <p:ph type="title"/>
          </p:nvPr>
        </p:nvSpPr>
        <p:spPr>
          <a:xfrm>
            <a:off x="907887" y="318280"/>
            <a:ext cx="7387313" cy="809661"/>
          </a:xfrm>
        </p:spPr>
        <p:txBody>
          <a:bodyPr anchor="b">
            <a:normAutofit/>
          </a:bodyPr>
          <a:lstStyle/>
          <a:p>
            <a:r>
              <a:rPr kumimoji="1" lang="zh-TW" altLang="en-US" sz="4700" dirty="0">
                <a:latin typeface="微軟正黑體" panose="020B0604030504040204" pitchFamily="34" charset="-120"/>
                <a:ea typeface="微軟正黑體" panose="020B0604030504040204" pitchFamily="34" charset="-120"/>
              </a:rPr>
              <a:t>參考文獻</a:t>
            </a:r>
          </a:p>
        </p:txBody>
      </p:sp>
      <p:sp>
        <p:nvSpPr>
          <p:cNvPr id="3" name="內容版面配置區 2">
            <a:extLst>
              <a:ext uri="{FF2B5EF4-FFF2-40B4-BE49-F238E27FC236}">
                <a16:creationId xmlns:a16="http://schemas.microsoft.com/office/drawing/2014/main" id="{52251937-F2E3-2942-B5ED-654A192637CD}"/>
              </a:ext>
            </a:extLst>
          </p:cNvPr>
          <p:cNvSpPr>
            <a:spLocks noGrp="1"/>
          </p:cNvSpPr>
          <p:nvPr>
            <p:ph idx="1"/>
          </p:nvPr>
        </p:nvSpPr>
        <p:spPr>
          <a:xfrm>
            <a:off x="829949" y="1332964"/>
            <a:ext cx="7938493" cy="5261020"/>
          </a:xfrm>
        </p:spPr>
        <p:txBody>
          <a:bodyPr anchor="ctr">
            <a:normAutofit/>
          </a:bodyPr>
          <a:lstStyle/>
          <a:p>
            <a:r>
              <a:rPr lang="en-US" altLang="zh-TW" sz="1400" dirty="0" err="1">
                <a:latin typeface="微軟正黑體" panose="020B0604030504040204" pitchFamily="34" charset="-120"/>
                <a:ea typeface="微軟正黑體" panose="020B0604030504040204" pitchFamily="34" charset="-120"/>
              </a:rPr>
              <a:t>Filippello</a:t>
            </a:r>
            <a:r>
              <a:rPr lang="en-US" altLang="zh-TW" sz="1400" dirty="0">
                <a:latin typeface="微軟正黑體" panose="020B0604030504040204" pitchFamily="34" charset="-120"/>
                <a:ea typeface="微軟正黑體" panose="020B0604030504040204" pitchFamily="34" charset="-120"/>
              </a:rPr>
              <a:t>, P., </a:t>
            </a:r>
            <a:r>
              <a:rPr lang="en-US" altLang="zh-TW" sz="1400" dirty="0" err="1">
                <a:latin typeface="微軟正黑體" panose="020B0604030504040204" pitchFamily="34" charset="-120"/>
                <a:ea typeface="微軟正黑體" panose="020B0604030504040204" pitchFamily="34" charset="-120"/>
              </a:rPr>
              <a:t>Sorrenti</a:t>
            </a:r>
            <a:r>
              <a:rPr lang="en-US" altLang="zh-TW" sz="1400" dirty="0">
                <a:latin typeface="微軟正黑體" panose="020B0604030504040204" pitchFamily="34" charset="-120"/>
                <a:ea typeface="微軟正黑體" panose="020B0604030504040204" pitchFamily="34" charset="-120"/>
              </a:rPr>
              <a:t>, L., </a:t>
            </a:r>
            <a:r>
              <a:rPr lang="en-US" altLang="zh-TW" sz="1400" dirty="0" err="1">
                <a:latin typeface="微軟正黑體" panose="020B0604030504040204" pitchFamily="34" charset="-120"/>
                <a:ea typeface="微軟正黑體" panose="020B0604030504040204" pitchFamily="34" charset="-120"/>
              </a:rPr>
              <a:t>Buzzai</a:t>
            </a:r>
            <a:r>
              <a:rPr lang="en-US" altLang="zh-TW" sz="1400" dirty="0">
                <a:latin typeface="微軟正黑體" panose="020B0604030504040204" pitchFamily="34" charset="-120"/>
                <a:ea typeface="微軟正黑體" panose="020B0604030504040204" pitchFamily="34" charset="-120"/>
              </a:rPr>
              <a:t>, C., &amp; Costa, S. (2018). Predicting risk of school refusal: Examining the incremental role of trait EI beyond personality and emotion regulation. </a:t>
            </a:r>
            <a:r>
              <a:rPr lang="en-US" altLang="zh-TW" sz="1400" i="1" dirty="0" err="1">
                <a:latin typeface="微軟正黑體" panose="020B0604030504040204" pitchFamily="34" charset="-120"/>
                <a:ea typeface="微軟正黑體" panose="020B0604030504040204" pitchFamily="34" charset="-120"/>
              </a:rPr>
              <a:t>Psihologija</a:t>
            </a:r>
            <a:r>
              <a:rPr lang="en-US" altLang="zh-TW" sz="1400" i="1" dirty="0">
                <a:latin typeface="微軟正黑體" panose="020B0604030504040204" pitchFamily="34" charset="-120"/>
                <a:ea typeface="微軟正黑體" panose="020B0604030504040204" pitchFamily="34" charset="-120"/>
              </a:rPr>
              <a:t>, 51</a:t>
            </a:r>
            <a:r>
              <a:rPr lang="en-US" altLang="zh-TW" sz="1400" dirty="0">
                <a:latin typeface="微軟正黑體" panose="020B0604030504040204" pitchFamily="34" charset="-120"/>
                <a:ea typeface="微軟正黑體" panose="020B0604030504040204" pitchFamily="34" charset="-120"/>
              </a:rPr>
              <a:t>(1), 51-67.</a:t>
            </a:r>
          </a:p>
          <a:p>
            <a:r>
              <a:rPr lang="en-US" altLang="zh-TW" sz="1400" dirty="0" err="1">
                <a:latin typeface="微軟正黑體" panose="020B0604030504040204" pitchFamily="34" charset="-120"/>
                <a:ea typeface="微軟正黑體" panose="020B0604030504040204" pitchFamily="34" charset="-120"/>
              </a:rPr>
              <a:t>Gonzálvez</a:t>
            </a:r>
            <a:r>
              <a:rPr lang="en-US" altLang="zh-TW" sz="1400" dirty="0">
                <a:latin typeface="微軟正黑體" panose="020B0604030504040204" pitchFamily="34" charset="-120"/>
                <a:ea typeface="微軟正黑體" panose="020B0604030504040204" pitchFamily="34" charset="-120"/>
              </a:rPr>
              <a:t>, C., </a:t>
            </a:r>
            <a:r>
              <a:rPr lang="en-US" altLang="zh-TW" sz="1400" dirty="0" err="1">
                <a:latin typeface="微軟正黑體" panose="020B0604030504040204" pitchFamily="34" charset="-120"/>
                <a:ea typeface="微軟正黑體" panose="020B0604030504040204" pitchFamily="34" charset="-120"/>
              </a:rPr>
              <a:t>Inglés</a:t>
            </a:r>
            <a:r>
              <a:rPr lang="en-US" altLang="zh-TW" sz="1400" dirty="0">
                <a:latin typeface="微軟正黑體" panose="020B0604030504040204" pitchFamily="34" charset="-120"/>
                <a:ea typeface="微軟正黑體" panose="020B0604030504040204" pitchFamily="34" charset="-120"/>
              </a:rPr>
              <a:t>, C. J., </a:t>
            </a:r>
            <a:r>
              <a:rPr lang="en-US" altLang="zh-TW" sz="1400" dirty="0" err="1">
                <a:latin typeface="微軟正黑體" panose="020B0604030504040204" pitchFamily="34" charset="-120"/>
                <a:ea typeface="微軟正黑體" panose="020B0604030504040204" pitchFamily="34" charset="-120"/>
              </a:rPr>
              <a:t>Sanmartín</a:t>
            </a:r>
            <a:r>
              <a:rPr lang="en-US" altLang="zh-TW" sz="1400" dirty="0">
                <a:latin typeface="微軟正黑體" panose="020B0604030504040204" pitchFamily="34" charset="-120"/>
                <a:ea typeface="微軟正黑體" panose="020B0604030504040204" pitchFamily="34" charset="-120"/>
              </a:rPr>
              <a:t>, R., </a:t>
            </a:r>
            <a:r>
              <a:rPr lang="en-US" altLang="zh-TW" sz="1400" dirty="0" err="1">
                <a:latin typeface="微軟正黑體" panose="020B0604030504040204" pitchFamily="34" charset="-120"/>
                <a:ea typeface="微軟正黑體" panose="020B0604030504040204" pitchFamily="34" charset="-120"/>
              </a:rPr>
              <a:t>Vicent</a:t>
            </a:r>
            <a:r>
              <a:rPr lang="en-US" altLang="zh-TW" sz="1400" dirty="0">
                <a:latin typeface="微軟正黑體" panose="020B0604030504040204" pitchFamily="34" charset="-120"/>
                <a:ea typeface="微軟正黑體" panose="020B0604030504040204" pitchFamily="34" charset="-120"/>
              </a:rPr>
              <a:t>, M., Fernández-</a:t>
            </a:r>
            <a:r>
              <a:rPr lang="en-US" altLang="zh-TW" sz="1400" dirty="0" err="1">
                <a:latin typeface="微軟正黑體" panose="020B0604030504040204" pitchFamily="34" charset="-120"/>
                <a:ea typeface="微軟正黑體" panose="020B0604030504040204" pitchFamily="34" charset="-120"/>
              </a:rPr>
              <a:t>Sogorb</a:t>
            </a:r>
            <a:r>
              <a:rPr lang="en-US" altLang="zh-TW" sz="1400" dirty="0">
                <a:latin typeface="微軟正黑體" panose="020B0604030504040204" pitchFamily="34" charset="-120"/>
                <a:ea typeface="微軟正黑體" panose="020B0604030504040204" pitchFamily="34" charset="-120"/>
              </a:rPr>
              <a:t>, A., &amp; García-Fernández, J. M. (2018). A cluster analysis of school refusal behavior: Identification of profiles and risk for school anxiety. </a:t>
            </a:r>
            <a:r>
              <a:rPr lang="en-US" altLang="zh-TW" sz="1400" i="1" dirty="0">
                <a:latin typeface="微軟正黑體" panose="020B0604030504040204" pitchFamily="34" charset="-120"/>
                <a:ea typeface="微軟正黑體" panose="020B0604030504040204" pitchFamily="34" charset="-120"/>
              </a:rPr>
              <a:t>International Journal of Educational Research, 90</a:t>
            </a:r>
            <a:r>
              <a:rPr lang="en-US" altLang="zh-TW" sz="1400" dirty="0">
                <a:latin typeface="微軟正黑體" panose="020B0604030504040204" pitchFamily="34" charset="-120"/>
                <a:ea typeface="微軟正黑體" panose="020B0604030504040204" pitchFamily="34" charset="-120"/>
              </a:rPr>
              <a:t>, 43-49. </a:t>
            </a:r>
            <a:endParaRPr lang="zh-TW" altLang="zh-TW" sz="1400" dirty="0">
              <a:latin typeface="微軟正黑體" panose="020B0604030504040204" pitchFamily="34" charset="-120"/>
              <a:ea typeface="微軟正黑體" panose="020B0604030504040204" pitchFamily="34" charset="-120"/>
            </a:endParaRPr>
          </a:p>
          <a:p>
            <a:r>
              <a:rPr lang="en-US" altLang="zh-TW" sz="1400" dirty="0" err="1">
                <a:latin typeface="微軟正黑體" panose="020B0604030504040204" pitchFamily="34" charset="-120"/>
                <a:ea typeface="微軟正黑體" panose="020B0604030504040204" pitchFamily="34" charset="-120"/>
              </a:rPr>
              <a:t>Ingul</a:t>
            </a:r>
            <a:r>
              <a:rPr lang="en-US" altLang="zh-TW" sz="1400" dirty="0">
                <a:latin typeface="微軟正黑體" panose="020B0604030504040204" pitchFamily="34" charset="-120"/>
                <a:ea typeface="微軟正黑體" panose="020B0604030504040204" pitchFamily="34" charset="-120"/>
              </a:rPr>
              <a:t>, J. M., </a:t>
            </a:r>
            <a:r>
              <a:rPr lang="en-US" altLang="zh-TW" sz="1400" dirty="0" err="1">
                <a:latin typeface="微軟正黑體" panose="020B0604030504040204" pitchFamily="34" charset="-120"/>
                <a:ea typeface="微軟正黑體" panose="020B0604030504040204" pitchFamily="34" charset="-120"/>
              </a:rPr>
              <a:t>Havik</a:t>
            </a:r>
            <a:r>
              <a:rPr lang="en-US" altLang="zh-TW" sz="1400" dirty="0">
                <a:latin typeface="微軟正黑體" panose="020B0604030504040204" pitchFamily="34" charset="-120"/>
                <a:ea typeface="微軟正黑體" panose="020B0604030504040204" pitchFamily="34" charset="-120"/>
              </a:rPr>
              <a:t>, T., &amp; </a:t>
            </a:r>
            <a:r>
              <a:rPr lang="en-US" altLang="zh-TW" sz="1400" dirty="0" err="1">
                <a:latin typeface="微軟正黑體" panose="020B0604030504040204" pitchFamily="34" charset="-120"/>
                <a:ea typeface="微軟正黑體" panose="020B0604030504040204" pitchFamily="34" charset="-120"/>
              </a:rPr>
              <a:t>Heyne</a:t>
            </a:r>
            <a:r>
              <a:rPr lang="en-US" altLang="zh-TW" sz="1400" dirty="0">
                <a:latin typeface="微軟正黑體" panose="020B0604030504040204" pitchFamily="34" charset="-120"/>
                <a:ea typeface="微軟正黑體" panose="020B0604030504040204" pitchFamily="34" charset="-120"/>
              </a:rPr>
              <a:t>, D. (2018). Emerging School Refusal: A School-Based Framework for Identifying Early Signs and Risk Factors. </a:t>
            </a:r>
            <a:r>
              <a:rPr lang="en-US" altLang="zh-TW" sz="1400" i="1" dirty="0">
                <a:latin typeface="微軟正黑體" panose="020B0604030504040204" pitchFamily="34" charset="-120"/>
                <a:ea typeface="微軟正黑體" panose="020B0604030504040204" pitchFamily="34" charset="-120"/>
              </a:rPr>
              <a:t>Cognitive and Behavioral Practice</a:t>
            </a:r>
            <a:r>
              <a:rPr lang="en-US" altLang="zh-TW" sz="1400" dirty="0">
                <a:latin typeface="微軟正黑體" panose="020B0604030504040204" pitchFamily="34" charset="-120"/>
                <a:ea typeface="微軟正黑體" panose="020B0604030504040204" pitchFamily="34" charset="-120"/>
              </a:rPr>
              <a:t>. </a:t>
            </a:r>
            <a:endParaRPr lang="zh-TW"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Kearney, C. A. (2008). School absenteeism and school refusal behavior in youth: A contemporary review. </a:t>
            </a:r>
            <a:r>
              <a:rPr lang="en-US" altLang="zh-TW" sz="1400" i="1" dirty="0">
                <a:latin typeface="微軟正黑體" panose="020B0604030504040204" pitchFamily="34" charset="-120"/>
                <a:ea typeface="微軟正黑體" panose="020B0604030504040204" pitchFamily="34" charset="-120"/>
              </a:rPr>
              <a:t>Clinical psychology review, 28</a:t>
            </a:r>
            <a:r>
              <a:rPr lang="en-US" altLang="zh-TW" sz="1400" dirty="0">
                <a:latin typeface="微軟正黑體" panose="020B0604030504040204" pitchFamily="34" charset="-120"/>
                <a:ea typeface="微軟正黑體" panose="020B0604030504040204" pitchFamily="34" charset="-120"/>
              </a:rPr>
              <a:t>(3), 451-471. </a:t>
            </a:r>
          </a:p>
          <a:p>
            <a:r>
              <a:rPr lang="en-US" altLang="zh-TW" sz="1400" dirty="0">
                <a:latin typeface="微軟正黑體" panose="020B0604030504040204" pitchFamily="34" charset="-120"/>
                <a:ea typeface="微軟正黑體" panose="020B0604030504040204" pitchFamily="34" charset="-120"/>
              </a:rPr>
              <a:t>Uchida, Y., &amp; </a:t>
            </a:r>
            <a:r>
              <a:rPr lang="en-US" altLang="zh-TW" sz="1400" dirty="0" err="1">
                <a:latin typeface="微軟正黑體" panose="020B0604030504040204" pitchFamily="34" charset="-120"/>
                <a:ea typeface="微軟正黑體" panose="020B0604030504040204" pitchFamily="34" charset="-120"/>
              </a:rPr>
              <a:t>Norasakkunkit</a:t>
            </a:r>
            <a:r>
              <a:rPr lang="en-US" altLang="zh-TW" sz="1400" dirty="0">
                <a:latin typeface="微軟正黑體" panose="020B0604030504040204" pitchFamily="34" charset="-120"/>
                <a:ea typeface="微軟正黑體" panose="020B0604030504040204" pitchFamily="34" charset="-120"/>
              </a:rPr>
              <a:t>, V. (2015). The NEET and Hikikomori spectrum: Assessing the risks and consequences of becoming culturally marginalized. </a:t>
            </a:r>
            <a:r>
              <a:rPr lang="en-US" altLang="zh-TW" sz="1400" i="1" dirty="0">
                <a:latin typeface="微軟正黑體" panose="020B0604030504040204" pitchFamily="34" charset="-120"/>
                <a:ea typeface="微軟正黑體" panose="020B0604030504040204" pitchFamily="34" charset="-120"/>
              </a:rPr>
              <a:t>Frontiers in Psychology, 6</a:t>
            </a:r>
            <a:r>
              <a:rPr lang="en-US" altLang="zh-TW" sz="1400" dirty="0">
                <a:latin typeface="微軟正黑體" panose="020B0604030504040204" pitchFamily="34" charset="-120"/>
                <a:ea typeface="微軟正黑體" panose="020B0604030504040204" pitchFamily="34" charset="-120"/>
              </a:rPr>
              <a:t>, 1117. </a:t>
            </a:r>
            <a:endParaRPr lang="zh-TW" altLang="zh-TW" sz="1400" dirty="0">
              <a:latin typeface="微軟正黑體" panose="020B0604030504040204" pitchFamily="34" charset="-120"/>
              <a:ea typeface="微軟正黑體" panose="020B0604030504040204" pitchFamily="34" charset="-120"/>
            </a:endParaRPr>
          </a:p>
          <a:p>
            <a:r>
              <a:rPr lang="zh-TW" altLang="zh-TW" sz="1400" dirty="0">
                <a:latin typeface="微軟正黑體" panose="020B0604030504040204" pitchFamily="34" charset="-120"/>
                <a:ea typeface="微軟正黑體" panose="020B0604030504040204" pitchFamily="34" charset="-120"/>
              </a:rPr>
              <a:t>蔣立德</a:t>
            </a:r>
            <a:r>
              <a:rPr lang="en-US" altLang="zh-TW" sz="1400" dirty="0">
                <a:latin typeface="微軟正黑體" panose="020B0604030504040204" pitchFamily="34" charset="-120"/>
                <a:ea typeface="微軟正黑體" panose="020B0604030504040204" pitchFamily="34" charset="-120"/>
              </a:rPr>
              <a:t>, </a:t>
            </a:r>
            <a:r>
              <a:rPr lang="zh-TW" altLang="zh-TW" sz="1400" dirty="0">
                <a:latin typeface="微軟正黑體" panose="020B0604030504040204" pitchFamily="34" charset="-120"/>
                <a:ea typeface="微軟正黑體" panose="020B0604030504040204" pitchFamily="34" charset="-120"/>
              </a:rPr>
              <a:t>林亮吟</a:t>
            </a:r>
            <a:r>
              <a:rPr lang="en-US" altLang="zh-TW" sz="1400" dirty="0">
                <a:latin typeface="微軟正黑體" panose="020B0604030504040204" pitchFamily="34" charset="-120"/>
                <a:ea typeface="微軟正黑體" panose="020B0604030504040204" pitchFamily="34" charset="-120"/>
              </a:rPr>
              <a:t>, &amp; </a:t>
            </a:r>
            <a:r>
              <a:rPr lang="zh-TW" altLang="zh-TW" sz="1400" dirty="0">
                <a:latin typeface="微軟正黑體" panose="020B0604030504040204" pitchFamily="34" charset="-120"/>
                <a:ea typeface="微軟正黑體" panose="020B0604030504040204" pitchFamily="34" charset="-120"/>
              </a:rPr>
              <a:t>廖芳玫</a:t>
            </a:r>
            <a:r>
              <a:rPr lang="en-US" altLang="zh-TW" sz="1400" dirty="0">
                <a:latin typeface="微軟正黑體" panose="020B0604030504040204" pitchFamily="34" charset="-120"/>
                <a:ea typeface="微軟正黑體" panose="020B0604030504040204" pitchFamily="34" charset="-120"/>
              </a:rPr>
              <a:t>. (2015). </a:t>
            </a:r>
            <a:r>
              <a:rPr lang="zh-TW" altLang="zh-TW" sz="1400" dirty="0">
                <a:latin typeface="微軟正黑體" panose="020B0604030504040204" pitchFamily="34" charset="-120"/>
                <a:ea typeface="微軟正黑體" panose="020B0604030504040204" pitchFamily="34" charset="-120"/>
              </a:rPr>
              <a:t>嚴重社交退縮對學生長期不到校之影響分析調查</a:t>
            </a:r>
            <a:r>
              <a:rPr lang="en-US" altLang="zh-TW" sz="1400" dirty="0">
                <a:latin typeface="微軟正黑體" panose="020B0604030504040204" pitchFamily="34" charset="-120"/>
                <a:ea typeface="微軟正黑體" panose="020B0604030504040204" pitchFamily="34" charset="-120"/>
              </a:rPr>
              <a:t>. </a:t>
            </a:r>
            <a:r>
              <a:rPr lang="zh-TW" altLang="zh-TW" sz="1400" i="1" dirty="0">
                <a:latin typeface="微軟正黑體" panose="020B0604030504040204" pitchFamily="34" charset="-120"/>
                <a:ea typeface="微軟正黑體" panose="020B0604030504040204" pitchFamily="34" charset="-120"/>
              </a:rPr>
              <a:t>北市醫學雜誌</a:t>
            </a:r>
            <a:r>
              <a:rPr lang="en-US" altLang="zh-TW" sz="1400" i="1" dirty="0">
                <a:latin typeface="微軟正黑體" panose="020B0604030504040204" pitchFamily="34" charset="-120"/>
                <a:ea typeface="微軟正黑體" panose="020B0604030504040204" pitchFamily="34" charset="-120"/>
              </a:rPr>
              <a:t>, 12</a:t>
            </a:r>
            <a:r>
              <a:rPr lang="en-US" altLang="zh-TW" sz="1400" dirty="0">
                <a:latin typeface="微軟正黑體" panose="020B0604030504040204" pitchFamily="34" charset="-120"/>
                <a:ea typeface="微軟正黑體" panose="020B0604030504040204" pitchFamily="34" charset="-120"/>
              </a:rPr>
              <a:t>(3), 34-41. </a:t>
            </a:r>
          </a:p>
          <a:p>
            <a:r>
              <a:rPr lang="zh-TW" altLang="zh-TW" sz="1400" dirty="0">
                <a:latin typeface="微軟正黑體" panose="020B0604030504040204" pitchFamily="34" charset="-120"/>
                <a:ea typeface="微軟正黑體" panose="020B0604030504040204" pitchFamily="34" charset="-120"/>
              </a:rPr>
              <a:t>齋藤環</a:t>
            </a:r>
            <a:r>
              <a:rPr lang="en-US" altLang="zh-TW" sz="1400" dirty="0">
                <a:latin typeface="微軟正黑體" panose="020B0604030504040204" pitchFamily="34" charset="-120"/>
                <a:ea typeface="微軟正黑體" panose="020B0604030504040204" pitchFamily="34" charset="-120"/>
              </a:rPr>
              <a:t>. (2016). </a:t>
            </a:r>
            <a:r>
              <a:rPr lang="zh-TW" altLang="zh-TW" sz="1400" i="1" dirty="0">
                <a:latin typeface="微軟正黑體" panose="020B0604030504040204" pitchFamily="34" charset="-120"/>
                <a:ea typeface="微軟正黑體" panose="020B0604030504040204" pitchFamily="34" charset="-120"/>
              </a:rPr>
              <a:t>繭居青春：從拒學到社會退縮的探討與治療</a:t>
            </a:r>
            <a:r>
              <a:rPr lang="en-US" altLang="zh-TW" sz="1400" dirty="0">
                <a:latin typeface="微軟正黑體" panose="020B0604030504040204" pitchFamily="34" charset="-120"/>
                <a:ea typeface="微軟正黑體" panose="020B0604030504040204" pitchFamily="34" charset="-120"/>
              </a:rPr>
              <a:t> (</a:t>
            </a:r>
            <a:r>
              <a:rPr lang="zh-TW" altLang="zh-TW" sz="1400" dirty="0">
                <a:latin typeface="微軟正黑體" panose="020B0604030504040204" pitchFamily="34" charset="-120"/>
                <a:ea typeface="微軟正黑體" panose="020B0604030504040204" pitchFamily="34" charset="-120"/>
              </a:rPr>
              <a:t>徐欣怡</a:t>
            </a:r>
            <a:r>
              <a:rPr lang="en-US" altLang="zh-TW" sz="1400" dirty="0">
                <a:latin typeface="微軟正黑體" panose="020B0604030504040204" pitchFamily="34" charset="-120"/>
                <a:ea typeface="微軟正黑體" panose="020B0604030504040204" pitchFamily="34" charset="-120"/>
              </a:rPr>
              <a:t>, Trans.). </a:t>
            </a:r>
            <a:r>
              <a:rPr lang="zh-TW" altLang="zh-TW" sz="1400" dirty="0">
                <a:latin typeface="微軟正黑體" panose="020B0604030504040204" pitchFamily="34" charset="-120"/>
                <a:ea typeface="微軟正黑體" panose="020B0604030504040204" pitchFamily="34" charset="-120"/>
              </a:rPr>
              <a:t>臺北市</a:t>
            </a:r>
            <a:r>
              <a:rPr lang="en-US" altLang="zh-TW" sz="1400" dirty="0">
                <a:latin typeface="微軟正黑體" panose="020B0604030504040204" pitchFamily="34" charset="-120"/>
                <a:ea typeface="微軟正黑體" panose="020B0604030504040204" pitchFamily="34" charset="-120"/>
              </a:rPr>
              <a:t>: </a:t>
            </a:r>
            <a:r>
              <a:rPr lang="zh-TW" altLang="zh-TW" sz="1400" dirty="0">
                <a:latin typeface="微軟正黑體" panose="020B0604030504040204" pitchFamily="34" charset="-120"/>
                <a:ea typeface="微軟正黑體" panose="020B0604030504040204" pitchFamily="34" charset="-120"/>
              </a:rPr>
              <a:t>心靈工坊</a:t>
            </a:r>
            <a:r>
              <a:rPr lang="en-US" altLang="zh-TW" sz="1400" dirty="0">
                <a:latin typeface="微軟正黑體" panose="020B0604030504040204" pitchFamily="34" charset="-120"/>
                <a:ea typeface="微軟正黑體" panose="020B0604030504040204" pitchFamily="34" charset="-120"/>
              </a:rPr>
              <a:t>.</a:t>
            </a:r>
            <a:endParaRPr lang="zh-TW" altLang="zh-TW" sz="1400" dirty="0">
              <a:latin typeface="微軟正黑體" panose="020B0604030504040204" pitchFamily="34" charset="-120"/>
              <a:ea typeface="微軟正黑體" panose="020B0604030504040204" pitchFamily="34" charset="-120"/>
            </a:endParaRPr>
          </a:p>
          <a:p>
            <a:r>
              <a:rPr lang="zh-TW" altLang="zh-TW" sz="1400" dirty="0">
                <a:latin typeface="微軟正黑體" panose="020B0604030504040204" pitchFamily="34" charset="-120"/>
                <a:ea typeface="微軟正黑體" panose="020B0604030504040204" pitchFamily="34" charset="-120"/>
              </a:rPr>
              <a:t>羅湘敏</a:t>
            </a:r>
            <a:r>
              <a:rPr lang="en-US" altLang="zh-TW" sz="1400" dirty="0">
                <a:latin typeface="微軟正黑體" panose="020B0604030504040204" pitchFamily="34" charset="-120"/>
                <a:ea typeface="微軟正黑體" panose="020B0604030504040204" pitchFamily="34" charset="-120"/>
              </a:rPr>
              <a:t>. (2003). </a:t>
            </a:r>
            <a:r>
              <a:rPr lang="zh-TW" altLang="zh-TW" sz="1400" dirty="0">
                <a:latin typeface="微軟正黑體" panose="020B0604030504040204" pitchFamily="34" charset="-120"/>
                <a:ea typeface="微軟正黑體" panose="020B0604030504040204" pitchFamily="34" charset="-120"/>
              </a:rPr>
              <a:t>拒學症</a:t>
            </a:r>
            <a:r>
              <a:rPr lang="en-US" altLang="zh-TW" sz="1400" dirty="0">
                <a:latin typeface="微軟正黑體" panose="020B0604030504040204" pitchFamily="34" charset="-120"/>
                <a:ea typeface="微軟正黑體" panose="020B0604030504040204" pitchFamily="34" charset="-120"/>
              </a:rPr>
              <a:t> (school refusal) </a:t>
            </a:r>
            <a:r>
              <a:rPr lang="zh-TW" altLang="zh-TW" sz="1400" dirty="0">
                <a:latin typeface="微軟正黑體" panose="020B0604030504040204" pitchFamily="34" charset="-120"/>
                <a:ea typeface="微軟正黑體" panose="020B0604030504040204" pitchFamily="34" charset="-120"/>
              </a:rPr>
              <a:t>懼學症</a:t>
            </a:r>
            <a:r>
              <a:rPr lang="en-US" altLang="zh-TW" sz="1400" dirty="0">
                <a:latin typeface="微軟正黑體" panose="020B0604030504040204" pitchFamily="34" charset="-120"/>
                <a:ea typeface="微軟正黑體" panose="020B0604030504040204" pitchFamily="34" charset="-120"/>
              </a:rPr>
              <a:t> (school phobia) </a:t>
            </a:r>
            <a:r>
              <a:rPr lang="zh-TW" altLang="zh-TW" sz="1400" dirty="0">
                <a:latin typeface="微軟正黑體" panose="020B0604030504040204" pitchFamily="34" charset="-120"/>
                <a:ea typeface="微軟正黑體" panose="020B0604030504040204" pitchFamily="34" charset="-120"/>
              </a:rPr>
              <a:t>的認識和輔導</a:t>
            </a:r>
            <a:r>
              <a:rPr lang="en-US" altLang="zh-TW" sz="1400" dirty="0">
                <a:latin typeface="微軟正黑體" panose="020B0604030504040204" pitchFamily="34" charset="-120"/>
                <a:ea typeface="微軟正黑體" panose="020B0604030504040204" pitchFamily="34" charset="-120"/>
              </a:rPr>
              <a:t>. </a:t>
            </a:r>
            <a:r>
              <a:rPr lang="zh-TW" altLang="zh-TW" sz="1400" i="1" dirty="0">
                <a:latin typeface="微軟正黑體" panose="020B0604030504040204" pitchFamily="34" charset="-120"/>
                <a:ea typeface="微軟正黑體" panose="020B0604030504040204" pitchFamily="34" charset="-120"/>
              </a:rPr>
              <a:t>屏師特殊教育第</a:t>
            </a:r>
            <a:r>
              <a:rPr lang="en-US" altLang="zh-TW" sz="1400" i="1" dirty="0">
                <a:latin typeface="微軟正黑體" panose="020B0604030504040204" pitchFamily="34" charset="-120"/>
                <a:ea typeface="微軟正黑體" panose="020B0604030504040204" pitchFamily="34" charset="-120"/>
              </a:rPr>
              <a:t> 7 </a:t>
            </a:r>
            <a:r>
              <a:rPr lang="zh-TW" altLang="zh-TW" sz="1400" i="1" dirty="0">
                <a:latin typeface="微軟正黑體" panose="020B0604030504040204" pitchFamily="34" charset="-120"/>
                <a:ea typeface="微軟正黑體" panose="020B0604030504040204" pitchFamily="34" charset="-120"/>
              </a:rPr>
              <a:t>期</a:t>
            </a:r>
            <a:r>
              <a:rPr lang="en-US" altLang="zh-TW" sz="1400" dirty="0">
                <a:latin typeface="微軟正黑體" panose="020B0604030504040204" pitchFamily="34" charset="-120"/>
                <a:ea typeface="微軟正黑體" panose="020B0604030504040204" pitchFamily="34" charset="-120"/>
              </a:rPr>
              <a:t>. </a:t>
            </a:r>
            <a:endParaRPr lang="zh-TW" altLang="zh-TW" sz="1400" dirty="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杉浦孝宣</a:t>
            </a:r>
            <a:r>
              <a:rPr lang="en-US" altLang="zh-TW" sz="1400" dirty="0">
                <a:latin typeface="微軟正黑體" panose="020B0604030504040204" pitchFamily="34" charset="-120"/>
                <a:ea typeface="微軟正黑體" panose="020B0604030504040204" pitchFamily="34" charset="-120"/>
              </a:rPr>
              <a:t>(2020). </a:t>
            </a:r>
            <a:r>
              <a:rPr lang="zh-TW" altLang="en-US" sz="1400" i="1" dirty="0">
                <a:latin typeface="微軟正黑體" panose="020B0604030504040204" pitchFamily="34" charset="-120"/>
                <a:ea typeface="微軟正黑體" panose="020B0604030504040204" pitchFamily="34" charset="-120"/>
              </a:rPr>
              <a:t>拒學，不要搶救</a:t>
            </a:r>
            <a:r>
              <a:rPr lang="en-US" altLang="zh-TW" sz="1400" i="1"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黃雅慧</a:t>
            </a:r>
            <a:r>
              <a:rPr lang="en-US" altLang="zh-TW" sz="1400" dirty="0">
                <a:latin typeface="微軟正黑體" panose="020B0604030504040204" pitchFamily="34" charset="-120"/>
                <a:ea typeface="微軟正黑體" panose="020B0604030504040204" pitchFamily="34" charset="-120"/>
              </a:rPr>
              <a:t>, Trans.). </a:t>
            </a:r>
            <a:r>
              <a:rPr lang="zh-TW" altLang="zh-TW" sz="1400" dirty="0">
                <a:latin typeface="微軟正黑體" panose="020B0604030504040204" pitchFamily="34" charset="-120"/>
                <a:ea typeface="微軟正黑體" panose="020B0604030504040204" pitchFamily="34" charset="-120"/>
              </a:rPr>
              <a:t>臺北市</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任性出版</a:t>
            </a:r>
            <a:r>
              <a:rPr lang="en-US" altLang="zh-TW" sz="1400" dirty="0">
                <a:latin typeface="微軟正黑體" panose="020B0604030504040204" pitchFamily="34" charset="-120"/>
                <a:ea typeface="微軟正黑體" panose="020B0604030504040204" pitchFamily="34" charset="-120"/>
              </a:rPr>
              <a:t>.</a:t>
            </a:r>
          </a:p>
          <a:p>
            <a:r>
              <a:rPr lang="zh-TW" altLang="en-US" sz="1400" dirty="0">
                <a:latin typeface="微軟正黑體" panose="020B0604030504040204" pitchFamily="34" charset="-120"/>
                <a:ea typeface="微軟正黑體" panose="020B0604030504040204" pitchFamily="34" charset="-120"/>
              </a:rPr>
              <a:t>胡美齡</a:t>
            </a:r>
            <a:r>
              <a:rPr lang="en-US" altLang="zh-TW" sz="1400" dirty="0">
                <a:latin typeface="微軟正黑體" panose="020B0604030504040204" pitchFamily="34" charset="-120"/>
                <a:ea typeface="微軟正黑體" panose="020B0604030504040204" pitchFamily="34" charset="-120"/>
              </a:rPr>
              <a:t>(2020). </a:t>
            </a:r>
            <a:r>
              <a:rPr lang="zh-TW" altLang="en-US" sz="1400" i="1" dirty="0">
                <a:latin typeface="微軟正黑體" panose="020B0604030504040204" pitchFamily="34" charset="-120"/>
                <a:ea typeface="微軟正黑體" panose="020B0604030504040204" pitchFamily="34" charset="-120"/>
              </a:rPr>
              <a:t>創傷知情與療癒初階工作坊</a:t>
            </a:r>
            <a:r>
              <a:rPr lang="zh-TW" altLang="en-US" sz="1400" dirty="0">
                <a:latin typeface="微軟正黑體" panose="020B0604030504040204" pitchFamily="34" charset="-120"/>
                <a:ea typeface="微軟正黑體" panose="020B0604030504040204" pitchFamily="34" charset="-120"/>
              </a:rPr>
              <a:t>講義</a:t>
            </a:r>
            <a:r>
              <a:rPr lang="en-US" altLang="zh-TW" sz="1400" dirty="0">
                <a:latin typeface="微軟正黑體" panose="020B0604030504040204" pitchFamily="34" charset="-120"/>
                <a:ea typeface="微軟正黑體" panose="020B0604030504040204" pitchFamily="34" charset="-120"/>
              </a:rPr>
              <a:t>.</a:t>
            </a:r>
            <a:endParaRPr lang="zh-TW" altLang="zh-TW" sz="1400" dirty="0">
              <a:latin typeface="微軟正黑體" panose="020B0604030504040204" pitchFamily="34" charset="-120"/>
              <a:ea typeface="微軟正黑體" panose="020B0604030504040204" pitchFamily="34" charset="-120"/>
            </a:endParaRPr>
          </a:p>
          <a:p>
            <a:endParaRPr lang="zh-TW" altLang="zh-TW" sz="900" dirty="0"/>
          </a:p>
          <a:p>
            <a:endParaRPr kumimoji="1" lang="zh-TW" altLang="en-US" sz="900" dirty="0"/>
          </a:p>
        </p:txBody>
      </p:sp>
    </p:spTree>
    <p:extLst>
      <p:ext uri="{BB962C8B-B14F-4D97-AF65-F5344CB8AC3E}">
        <p14:creationId xmlns:p14="http://schemas.microsoft.com/office/powerpoint/2010/main" val="148818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7132EF-C12A-B747-B7D3-32A0BD88FC18}"/>
              </a:ext>
            </a:extLst>
          </p:cNvPr>
          <p:cNvSpPr>
            <a:spLocks noGrp="1"/>
          </p:cNvSpPr>
          <p:nvPr>
            <p:ph type="title"/>
          </p:nvPr>
        </p:nvSpPr>
        <p:spPr/>
        <p:txBody>
          <a:bodyPr/>
          <a:lstStyle/>
          <a:p>
            <a:r>
              <a:rPr kumimoji="1" lang="zh-TW" altLang="en-US" b="1" dirty="0">
                <a:latin typeface="微軟正黑體" panose="020B0604030504040204" pitchFamily="34" charset="-120"/>
                <a:ea typeface="微軟正黑體" panose="020B0604030504040204" pitchFamily="34" charset="-120"/>
              </a:rPr>
              <a:t>中輟</a:t>
            </a:r>
            <a:r>
              <a:rPr kumimoji="1" lang="en-US" altLang="zh-TW" b="1" dirty="0">
                <a:latin typeface="微軟正黑體" panose="020B0604030504040204" pitchFamily="34" charset="-120"/>
                <a:ea typeface="微軟正黑體" panose="020B0604030504040204" pitchFamily="34" charset="-120"/>
              </a:rPr>
              <a:t>/</a:t>
            </a:r>
            <a:r>
              <a:rPr kumimoji="1" lang="zh-TW" altLang="en-US" b="1" dirty="0">
                <a:latin typeface="微軟正黑體" panose="020B0604030504040204" pitchFamily="34" charset="-120"/>
                <a:ea typeface="微軟正黑體" panose="020B0604030504040204" pitchFamily="34" charset="-120"/>
              </a:rPr>
              <a:t>拒學主因（台灣地區）</a:t>
            </a:r>
          </a:p>
        </p:txBody>
      </p:sp>
      <p:graphicFrame>
        <p:nvGraphicFramePr>
          <p:cNvPr id="3" name="圖表 2">
            <a:extLst>
              <a:ext uri="{FF2B5EF4-FFF2-40B4-BE49-F238E27FC236}">
                <a16:creationId xmlns:a16="http://schemas.microsoft.com/office/drawing/2014/main" id="{56BF80DF-163B-CF4D-AEBD-D7486A40866B}"/>
              </a:ext>
            </a:extLst>
          </p:cNvPr>
          <p:cNvGraphicFramePr/>
          <p:nvPr>
            <p:extLst>
              <p:ext uri="{D42A27DB-BD31-4B8C-83A1-F6EECF244321}">
                <p14:modId xmlns:p14="http://schemas.microsoft.com/office/powerpoint/2010/main" val="4222347280"/>
              </p:ext>
            </p:extLst>
          </p:nvPr>
        </p:nvGraphicFramePr>
        <p:xfrm>
          <a:off x="865822" y="1474470"/>
          <a:ext cx="7412355" cy="5383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246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標題 1">
            <a:extLst>
              <a:ext uri="{FF2B5EF4-FFF2-40B4-BE49-F238E27FC236}">
                <a16:creationId xmlns:a16="http://schemas.microsoft.com/office/drawing/2014/main" id="{32324E75-C7E3-034F-8A97-F0306103F66E}"/>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各因素前三名</a:t>
            </a:r>
          </a:p>
        </p:txBody>
      </p:sp>
      <p:sp>
        <p:nvSpPr>
          <p:cNvPr id="3" name="內容版面配置區 2">
            <a:extLst>
              <a:ext uri="{FF2B5EF4-FFF2-40B4-BE49-F238E27FC236}">
                <a16:creationId xmlns:a16="http://schemas.microsoft.com/office/drawing/2014/main" id="{705D3E40-D5EF-9F42-BF16-58578E3E2C71}"/>
              </a:ext>
            </a:extLst>
          </p:cNvPr>
          <p:cNvSpPr>
            <a:spLocks noGrp="1"/>
          </p:cNvSpPr>
          <p:nvPr>
            <p:ph idx="1"/>
          </p:nvPr>
        </p:nvSpPr>
        <p:spPr>
          <a:xfrm>
            <a:off x="3871653" y="740535"/>
            <a:ext cx="4896789" cy="5485698"/>
          </a:xfrm>
        </p:spPr>
        <p:txBody>
          <a:bodyPr anchor="ctr">
            <a:normAutofit lnSpcReduction="10000"/>
          </a:bodyPr>
          <a:lstStyle/>
          <a:p>
            <a:r>
              <a:rPr kumimoji="1" lang="zh-TW" altLang="en-US" sz="2400" dirty="0">
                <a:latin typeface="微軟正黑體" panose="020B0604030504040204" pitchFamily="34" charset="-120"/>
                <a:ea typeface="微軟正黑體" panose="020B0604030504040204" pitchFamily="34" charset="-120"/>
              </a:rPr>
              <a:t>個人因素：</a:t>
            </a:r>
            <a:endParaRPr kumimoji="1" lang="en-US" altLang="zh-TW" sz="2400" dirty="0">
              <a:latin typeface="微軟正黑體" panose="020B0604030504040204" pitchFamily="34" charset="-120"/>
              <a:ea typeface="微軟正黑體" panose="020B0604030504040204" pitchFamily="34" charset="-120"/>
            </a:endParaRPr>
          </a:p>
          <a:p>
            <a:pPr lvl="1"/>
            <a:r>
              <a:rPr kumimoji="1" lang="zh-TW" altLang="en-US" dirty="0">
                <a:latin typeface="微軟正黑體" panose="020B0604030504040204" pitchFamily="34" charset="-120"/>
                <a:ea typeface="微軟正黑體" panose="020B0604030504040204" pitchFamily="34" charset="-120"/>
              </a:rPr>
              <a:t>坐息不正常</a:t>
            </a:r>
            <a:r>
              <a:rPr kumimoji="1" lang="en-US" altLang="zh-TW" dirty="0">
                <a:latin typeface="微軟正黑體" panose="020B0604030504040204" pitchFamily="34" charset="-120"/>
                <a:ea typeface="微軟正黑體" panose="020B0604030504040204" pitchFamily="34" charset="-120"/>
              </a:rPr>
              <a:t>(73.13%)</a:t>
            </a:r>
            <a:r>
              <a:rPr kumimoji="1" lang="zh-TW" altLang="en-US" dirty="0">
                <a:latin typeface="微軟正黑體" panose="020B0604030504040204" pitchFamily="34" charset="-120"/>
                <a:ea typeface="微軟正黑體" panose="020B0604030504040204" pitchFamily="34" charset="-120"/>
              </a:rPr>
              <a:t>、其他因素</a:t>
            </a:r>
            <a:r>
              <a:rPr kumimoji="1" lang="en-US" altLang="zh-TW" dirty="0">
                <a:latin typeface="微軟正黑體" panose="020B0604030504040204" pitchFamily="34" charset="-120"/>
                <a:ea typeface="微軟正黑體" panose="020B0604030504040204" pitchFamily="34" charset="-120"/>
              </a:rPr>
              <a:t>(19.26)</a:t>
            </a:r>
            <a:r>
              <a:rPr kumimoji="1" lang="zh-TW" altLang="en-US" dirty="0">
                <a:latin typeface="微軟正黑體" panose="020B0604030504040204" pitchFamily="34" charset="-120"/>
                <a:ea typeface="微軟正黑體" panose="020B0604030504040204" pitchFamily="34" charset="-120"/>
              </a:rPr>
              <a:t>、精神或心理疾病</a:t>
            </a:r>
            <a:r>
              <a:rPr kumimoji="1" lang="en-US" altLang="zh-TW" dirty="0">
                <a:latin typeface="微軟正黑體" panose="020B0604030504040204" pitchFamily="34" charset="-120"/>
                <a:ea typeface="微軟正黑體" panose="020B0604030504040204" pitchFamily="34" charset="-120"/>
              </a:rPr>
              <a:t>(5.19%)</a:t>
            </a:r>
            <a:r>
              <a:rPr kumimoji="1" lang="zh-TW" altLang="en-US" dirty="0">
                <a:latin typeface="微軟正黑體" panose="020B0604030504040204" pitchFamily="34" charset="-120"/>
                <a:ea typeface="微軟正黑體" panose="020B0604030504040204" pitchFamily="34" charset="-120"/>
              </a:rPr>
              <a:t> </a:t>
            </a:r>
            <a:endParaRPr kumimoji="1" lang="en-US" altLang="zh-TW" dirty="0">
              <a:latin typeface="微軟正黑體" panose="020B0604030504040204" pitchFamily="34" charset="-120"/>
              <a:ea typeface="微軟正黑體" panose="020B0604030504040204" pitchFamily="34" charset="-120"/>
            </a:endParaRPr>
          </a:p>
          <a:p>
            <a:r>
              <a:rPr kumimoji="1" lang="zh-TW" altLang="en-US" sz="2400" dirty="0">
                <a:latin typeface="微軟正黑體" panose="020B0604030504040204" pitchFamily="34" charset="-120"/>
                <a:ea typeface="微軟正黑體" panose="020B0604030504040204" pitchFamily="34" charset="-120"/>
              </a:rPr>
              <a:t>家庭因素：</a:t>
            </a:r>
            <a:endParaRPr kumimoji="1" lang="en-US" altLang="zh-TW" sz="2400" dirty="0">
              <a:latin typeface="微軟正黑體" panose="020B0604030504040204" pitchFamily="34" charset="-120"/>
              <a:ea typeface="微軟正黑體" panose="020B0604030504040204" pitchFamily="34" charset="-120"/>
            </a:endParaRPr>
          </a:p>
          <a:p>
            <a:pPr lvl="1"/>
            <a:r>
              <a:rPr kumimoji="1" lang="zh-TW" altLang="en-US" dirty="0">
                <a:latin typeface="微軟正黑體" panose="020B0604030504040204" pitchFamily="34" charset="-120"/>
                <a:ea typeface="微軟正黑體" panose="020B0604030504040204" pitchFamily="34" charset="-120"/>
              </a:rPr>
              <a:t>其他家庭因素</a:t>
            </a:r>
            <a:r>
              <a:rPr kumimoji="1" lang="en-US" altLang="zh-TW" dirty="0">
                <a:latin typeface="微軟正黑體" panose="020B0604030504040204" pitchFamily="34" charset="-120"/>
                <a:ea typeface="微軟正黑體" panose="020B0604030504040204" pitchFamily="34" charset="-120"/>
              </a:rPr>
              <a:t>(23.76%)</a:t>
            </a:r>
            <a:r>
              <a:rPr kumimoji="1" lang="zh-TW" altLang="en-US" dirty="0">
                <a:latin typeface="微軟正黑體" panose="020B0604030504040204" pitchFamily="34" charset="-120"/>
                <a:ea typeface="微軟正黑體" panose="020B0604030504040204" pitchFamily="34" charset="-120"/>
              </a:rPr>
              <a:t>、管教失當</a:t>
            </a:r>
            <a:r>
              <a:rPr kumimoji="1" lang="en-US" altLang="zh-TW" dirty="0">
                <a:latin typeface="微軟正黑體" panose="020B0604030504040204" pitchFamily="34" charset="-120"/>
                <a:ea typeface="微軟正黑體" panose="020B0604030504040204" pitchFamily="34" charset="-120"/>
              </a:rPr>
              <a:t>(21.78%)</a:t>
            </a:r>
            <a:r>
              <a:rPr kumimoji="1" lang="zh-TW" altLang="en-US" dirty="0">
                <a:latin typeface="微軟正黑體" panose="020B0604030504040204" pitchFamily="34" charset="-120"/>
                <a:ea typeface="微軟正黑體" panose="020B0604030504040204" pitchFamily="34" charset="-120"/>
              </a:rPr>
              <a:t>、受父母或監護人不良生活習性影響</a:t>
            </a:r>
            <a:r>
              <a:rPr kumimoji="1" lang="en-US" altLang="zh-TW" dirty="0">
                <a:latin typeface="微軟正黑體" panose="020B0604030504040204" pitchFamily="34" charset="-120"/>
                <a:ea typeface="微軟正黑體" panose="020B0604030504040204" pitchFamily="34" charset="-120"/>
              </a:rPr>
              <a:t>(18.53%)</a:t>
            </a:r>
          </a:p>
          <a:p>
            <a:r>
              <a:rPr kumimoji="1" lang="zh-TW" altLang="en-US" sz="2400" dirty="0">
                <a:latin typeface="微軟正黑體" panose="020B0604030504040204" pitchFamily="34" charset="-120"/>
                <a:ea typeface="微軟正黑體" panose="020B0604030504040204" pitchFamily="34" charset="-120"/>
              </a:rPr>
              <a:t>學校因素：</a:t>
            </a:r>
            <a:endParaRPr kumimoji="1" lang="en-US" altLang="zh-TW" sz="24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對學校生活不感興趣</a:t>
            </a:r>
            <a:r>
              <a:rPr lang="en-US" altLang="zh-TW" dirty="0">
                <a:latin typeface="微軟正黑體" panose="020B0604030504040204" pitchFamily="34" charset="-120"/>
                <a:ea typeface="微軟正黑體" panose="020B0604030504040204" pitchFamily="34" charset="-120"/>
              </a:rPr>
              <a:t>(73.29%)</a:t>
            </a:r>
            <a:r>
              <a:rPr lang="zh-TW" altLang="en-US" dirty="0">
                <a:latin typeface="微軟正黑體" panose="020B0604030504040204" pitchFamily="34" charset="-120"/>
                <a:ea typeface="微軟正黑體" panose="020B0604030504040204" pitchFamily="34" charset="-120"/>
              </a:rPr>
              <a:t>、缺曠課太多</a:t>
            </a:r>
            <a:r>
              <a:rPr lang="en-US" altLang="zh-TW" dirty="0">
                <a:latin typeface="微軟正黑體" panose="020B0604030504040204" pitchFamily="34" charset="-120"/>
                <a:ea typeface="微軟正黑體" panose="020B0604030504040204" pitchFamily="34" charset="-120"/>
              </a:rPr>
              <a:t>(17.39%)</a:t>
            </a:r>
            <a:r>
              <a:rPr lang="zh-TW" altLang="en-US" dirty="0">
                <a:latin typeface="微軟正黑體" panose="020B0604030504040204" pitchFamily="34" charset="-120"/>
                <a:ea typeface="微軟正黑體" panose="020B0604030504040204" pitchFamily="34" charset="-120"/>
              </a:rPr>
              <a:t>、與同儕關係不佳</a:t>
            </a:r>
            <a:r>
              <a:rPr lang="en-US" altLang="zh-TW" dirty="0">
                <a:latin typeface="微軟正黑體" panose="020B0604030504040204" pitchFamily="34" charset="-120"/>
                <a:ea typeface="微軟正黑體" panose="020B0604030504040204" pitchFamily="34" charset="-120"/>
              </a:rPr>
              <a:t>(4.04%)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 社會因素：</a:t>
            </a:r>
            <a:endParaRPr lang="en-US" altLang="zh-TW" sz="24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受校外不良朋友影響</a:t>
            </a:r>
            <a:r>
              <a:rPr lang="en-US" altLang="zh-TW" dirty="0">
                <a:latin typeface="微軟正黑體" panose="020B0604030504040204" pitchFamily="34" charset="-120"/>
                <a:ea typeface="微軟正黑體" panose="020B0604030504040204" pitchFamily="34" charset="-120"/>
              </a:rPr>
              <a:t>(70.79%)</a:t>
            </a:r>
            <a:r>
              <a:rPr lang="zh-TW" altLang="en-US" dirty="0">
                <a:latin typeface="微軟正黑體" panose="020B0604030504040204" pitchFamily="34" charset="-120"/>
                <a:ea typeface="微軟正黑體" panose="020B0604030504040204" pitchFamily="34" charset="-120"/>
              </a:rPr>
              <a:t>、受已輟學同學影響</a:t>
            </a:r>
            <a:r>
              <a:rPr lang="en-US" altLang="zh-TW" dirty="0">
                <a:latin typeface="微軟正黑體" panose="020B0604030504040204" pitchFamily="34" charset="-120"/>
                <a:ea typeface="微軟正黑體" panose="020B0604030504040204" pitchFamily="34" charset="-120"/>
              </a:rPr>
              <a:t>17.63%</a:t>
            </a:r>
            <a:r>
              <a:rPr lang="zh-TW" altLang="en-US" dirty="0">
                <a:latin typeface="微軟正黑體" panose="020B0604030504040204" pitchFamily="34" charset="-120"/>
                <a:ea typeface="微軟正黑體" panose="020B0604030504040204" pitchFamily="34" charset="-120"/>
              </a:rPr>
              <a:t>，、加入幫派或青少年組織</a:t>
            </a:r>
            <a:r>
              <a:rPr lang="en-US" altLang="zh-TW" dirty="0">
                <a:latin typeface="微軟正黑體" panose="020B0604030504040204" pitchFamily="34" charset="-120"/>
                <a:ea typeface="微軟正黑體" panose="020B0604030504040204" pitchFamily="34" charset="-120"/>
              </a:rPr>
              <a:t>(4.74%) </a:t>
            </a:r>
            <a:endParaRPr lang="zh-TW" altLang="en-US" sz="1700" dirty="0"/>
          </a:p>
          <a:p>
            <a:endParaRPr lang="zh-TW" altLang="en-US" sz="1700" dirty="0"/>
          </a:p>
        </p:txBody>
      </p:sp>
    </p:spTree>
    <p:extLst>
      <p:ext uri="{BB962C8B-B14F-4D97-AF65-F5344CB8AC3E}">
        <p14:creationId xmlns:p14="http://schemas.microsoft.com/office/powerpoint/2010/main" val="386314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7188CE-F126-0A49-920D-EA84F22FD1DF}"/>
              </a:ext>
            </a:extLst>
          </p:cNvPr>
          <p:cNvSpPr>
            <a:spLocks noGrp="1"/>
          </p:cNvSpPr>
          <p:nvPr>
            <p:ph type="title"/>
          </p:nvPr>
        </p:nvSpPr>
        <p:spPr/>
        <p:txBody>
          <a:bodyPr/>
          <a:lstStyle/>
          <a:p>
            <a:r>
              <a:rPr kumimoji="1" lang="zh-TW" altLang="en-US" b="1" dirty="0">
                <a:latin typeface="微軟正黑體" panose="020B0604030504040204" pitchFamily="34" charset="-120"/>
                <a:ea typeface="微軟正黑體" panose="020B0604030504040204" pitchFamily="34" charset="-120"/>
              </a:rPr>
              <a:t>拒學主因（日本地區）</a:t>
            </a:r>
          </a:p>
        </p:txBody>
      </p:sp>
      <p:pic>
        <p:nvPicPr>
          <p:cNvPr id="4" name="圖片 3">
            <a:extLst>
              <a:ext uri="{FF2B5EF4-FFF2-40B4-BE49-F238E27FC236}">
                <a16:creationId xmlns:a16="http://schemas.microsoft.com/office/drawing/2014/main" id="{131D9BBE-5E15-D148-8FD2-D0B1992D7C56}"/>
              </a:ext>
            </a:extLst>
          </p:cNvPr>
          <p:cNvPicPr>
            <a:picLocks noChangeAspect="1"/>
          </p:cNvPicPr>
          <p:nvPr/>
        </p:nvPicPr>
        <p:blipFill>
          <a:blip r:embed="rId2"/>
          <a:stretch>
            <a:fillRect/>
          </a:stretch>
        </p:blipFill>
        <p:spPr>
          <a:xfrm>
            <a:off x="1400041" y="1417320"/>
            <a:ext cx="6155189" cy="4811199"/>
          </a:xfrm>
          <a:prstGeom prst="rect">
            <a:avLst/>
          </a:prstGeom>
        </p:spPr>
      </p:pic>
      <p:sp>
        <p:nvSpPr>
          <p:cNvPr id="5" name="文字方塊 4">
            <a:extLst>
              <a:ext uri="{FF2B5EF4-FFF2-40B4-BE49-F238E27FC236}">
                <a16:creationId xmlns:a16="http://schemas.microsoft.com/office/drawing/2014/main" id="{54474C2B-5313-314B-A0D6-736ECEA56065}"/>
              </a:ext>
            </a:extLst>
          </p:cNvPr>
          <p:cNvSpPr txBox="1"/>
          <p:nvPr/>
        </p:nvSpPr>
        <p:spPr>
          <a:xfrm>
            <a:off x="4069080" y="6308208"/>
            <a:ext cx="4743450" cy="369332"/>
          </a:xfrm>
          <a:prstGeom prst="rect">
            <a:avLst/>
          </a:prstGeom>
          <a:noFill/>
        </p:spPr>
        <p:txBody>
          <a:bodyPr wrap="square" rtlCol="0">
            <a:spAutoFit/>
          </a:bodyPr>
          <a:lstStyle/>
          <a:p>
            <a:r>
              <a:rPr kumimoji="1" lang="zh-TW" altLang="en-US" dirty="0"/>
              <a:t>出自杉浦孝宣「拒學，不要搶救一書」，</a:t>
            </a:r>
            <a:r>
              <a:rPr kumimoji="1" lang="en-US" altLang="zh-TW" dirty="0"/>
              <a:t>P48</a:t>
            </a:r>
            <a:endParaRPr kumimoji="1" lang="zh-TW" altLang="en-US" dirty="0"/>
          </a:p>
        </p:txBody>
      </p:sp>
    </p:spTree>
    <p:extLst>
      <p:ext uri="{BB962C8B-B14F-4D97-AF65-F5344CB8AC3E}">
        <p14:creationId xmlns:p14="http://schemas.microsoft.com/office/powerpoint/2010/main" val="75604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9"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9C190DB9-8FB2-2D4B-B980-C30A5341F05C}"/>
              </a:ext>
            </a:extLst>
          </p:cNvPr>
          <p:cNvSpPr>
            <a:spLocks noGrp="1"/>
          </p:cNvSpPr>
          <p:nvPr>
            <p:ph type="title"/>
          </p:nvPr>
        </p:nvSpPr>
        <p:spPr>
          <a:xfrm>
            <a:off x="865213" y="1239927"/>
            <a:ext cx="3006440" cy="4680583"/>
          </a:xfrm>
        </p:spPr>
        <p:txBody>
          <a:bodyPr anchor="ctr">
            <a:normAutofit/>
          </a:bodyPr>
          <a:lstStyle/>
          <a:p>
            <a:r>
              <a:rPr kumimoji="1" lang="zh-TW" altLang="en-US" sz="4500" b="1" dirty="0">
                <a:latin typeface="微軟正黑體" panose="020B0604030504040204" pitchFamily="34" charset="-120"/>
                <a:ea typeface="微軟正黑體" panose="020B0604030504040204" pitchFamily="34" charset="-120"/>
              </a:rPr>
              <a:t>拒學相關研究論點</a:t>
            </a:r>
          </a:p>
        </p:txBody>
      </p:sp>
      <p:sp>
        <p:nvSpPr>
          <p:cNvPr id="3" name="內容版面配置區 2">
            <a:extLst>
              <a:ext uri="{FF2B5EF4-FFF2-40B4-BE49-F238E27FC236}">
                <a16:creationId xmlns:a16="http://schemas.microsoft.com/office/drawing/2014/main" id="{1FA97B09-20C1-0B44-AF58-1F4EE2CF702F}"/>
              </a:ext>
            </a:extLst>
          </p:cNvPr>
          <p:cNvSpPr>
            <a:spLocks noGrp="1"/>
          </p:cNvSpPr>
          <p:nvPr>
            <p:ph idx="1"/>
          </p:nvPr>
        </p:nvSpPr>
        <p:spPr>
          <a:xfrm>
            <a:off x="4391696" y="779173"/>
            <a:ext cx="4056114" cy="5141338"/>
          </a:xfrm>
        </p:spPr>
        <p:txBody>
          <a:bodyPr anchor="ctr">
            <a:normAutofit/>
          </a:bodyPr>
          <a:lstStyle/>
          <a:p>
            <a:pPr marL="0" indent="0">
              <a:buNone/>
            </a:pPr>
            <a:r>
              <a:rPr lang="zh-TW" altLang="en-US" b="1" dirty="0">
                <a:latin typeface="微軟正黑體" panose="020B0604030504040204" pitchFamily="34" charset="-120"/>
                <a:ea typeface="微軟正黑體" panose="020B0604030504040204" pitchFamily="34" charset="-120"/>
              </a:rPr>
              <a:t>國外的研究：</a:t>
            </a:r>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個人特質</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生理狀態</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心理精神</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家庭狀態</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校園環境相關情況</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文化環境</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1998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D1E93F80-DC47-5549-973C-B1E391757825}"/>
              </a:ext>
            </a:extLst>
          </p:cNvPr>
          <p:cNvSpPr>
            <a:spLocks noGrp="1"/>
          </p:cNvSpPr>
          <p:nvPr>
            <p:ph type="title"/>
          </p:nvPr>
        </p:nvSpPr>
        <p:spPr>
          <a:xfrm>
            <a:off x="865213" y="1239927"/>
            <a:ext cx="3006440" cy="4680583"/>
          </a:xfrm>
        </p:spPr>
        <p:txBody>
          <a:bodyPr anchor="ctr">
            <a:normAutofit/>
          </a:bodyPr>
          <a:lstStyle/>
          <a:p>
            <a:r>
              <a:rPr lang="zh-TW" altLang="zh-TW" sz="4500" b="1" dirty="0">
                <a:latin typeface="微軟正黑體" panose="020B0604030504040204" pitchFamily="34" charset="-120"/>
                <a:ea typeface="微軟正黑體" panose="020B0604030504040204" pitchFamily="34" charset="-120"/>
              </a:rPr>
              <a:t>個人特質</a:t>
            </a:r>
            <a:endParaRPr kumimoji="1" lang="zh-TW" altLang="en-US" sz="4500"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FD1EA5AF-CD4B-0747-AF59-F0420F755797}"/>
              </a:ext>
            </a:extLst>
          </p:cNvPr>
          <p:cNvSpPr>
            <a:spLocks noGrp="1"/>
          </p:cNvSpPr>
          <p:nvPr>
            <p:ph idx="1"/>
          </p:nvPr>
        </p:nvSpPr>
        <p:spPr>
          <a:xfrm>
            <a:off x="4718942" y="689021"/>
            <a:ext cx="3728868" cy="5537212"/>
          </a:xfrm>
        </p:spPr>
        <p:txBody>
          <a:bodyPr anchor="ctr">
            <a:normAutofit/>
          </a:bodyPr>
          <a:lstStyle/>
          <a:p>
            <a:r>
              <a:rPr lang="zh-TW" altLang="zh-TW" b="1" dirty="0">
                <a:latin typeface="微軟正黑體" panose="020B0604030504040204" pitchFamily="34" charset="-120"/>
                <a:ea typeface="微軟正黑體" panose="020B0604030504040204" pitchFamily="34" charset="-120"/>
              </a:rPr>
              <a:t>神精質</a:t>
            </a:r>
            <a:r>
              <a:rPr lang="zh-TW" altLang="zh-TW" dirty="0">
                <a:latin typeface="微軟正黑體" panose="020B0604030504040204" pitchFamily="34" charset="-120"/>
                <a:ea typeface="微軟正黑體" panose="020B0604030504040204" pitchFamily="34" charset="-120"/>
              </a:rPr>
              <a:t>和</a:t>
            </a:r>
            <a:r>
              <a:rPr lang="zh-TW" altLang="zh-TW" b="1" dirty="0">
                <a:latin typeface="微軟正黑體" panose="020B0604030504040204" pitchFamily="34" charset="-120"/>
                <a:ea typeface="微軟正黑體" panose="020B0604030504040204" pitchFamily="34" charset="-120"/>
              </a:rPr>
              <a:t>適應失調的情緒調節策略</a:t>
            </a:r>
            <a:r>
              <a:rPr lang="zh-TW" altLang="zh-TW" dirty="0">
                <a:latin typeface="微軟正黑體" panose="020B0604030504040204" pitchFamily="34" charset="-120"/>
                <a:ea typeface="微軟正黑體" panose="020B0604030504040204" pitchFamily="34" charset="-120"/>
              </a:rPr>
              <a:t>和拒學行為有著正相關</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外向性</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合群</a:t>
            </a:r>
            <a:r>
              <a:rPr lang="zh-TW" altLang="zh-TW" dirty="0">
                <a:latin typeface="微軟正黑體" panose="020B0604030504040204" pitchFamily="34" charset="-120"/>
                <a:ea typeface="微軟正黑體" panose="020B0604030504040204" pitchFamily="34" charset="-120"/>
              </a:rPr>
              <a:t>和</a:t>
            </a:r>
            <a:r>
              <a:rPr lang="zh-TW" altLang="zh-TW" b="1" dirty="0">
                <a:latin typeface="微軟正黑體" panose="020B0604030504040204" pitchFamily="34" charset="-120"/>
                <a:ea typeface="微軟正黑體" panose="020B0604030504040204" pitchFamily="34" charset="-120"/>
              </a:rPr>
              <a:t>自覺性</a:t>
            </a:r>
            <a:r>
              <a:rPr lang="zh-TW" altLang="zh-TW" dirty="0">
                <a:latin typeface="微軟正黑體" panose="020B0604030504040204" pitchFamily="34" charset="-120"/>
                <a:ea typeface="微軟正黑體" panose="020B0604030504040204" pitchFamily="34" charset="-120"/>
              </a:rPr>
              <a:t>等特質和拒學行為則是負相關</a:t>
            </a:r>
            <a:endParaRPr lang="en-US" altLang="zh-TW" dirty="0">
              <a:latin typeface="微軟正黑體" panose="020B0604030504040204" pitchFamily="34" charset="-120"/>
              <a:ea typeface="微軟正黑體" panose="020B0604030504040204" pitchFamily="34" charset="-120"/>
            </a:endParaRPr>
          </a:p>
          <a:p>
            <a:pPr marL="0" indent="0" algn="r">
              <a:buNone/>
            </a:pPr>
            <a:r>
              <a:rPr lang="en-US" altLang="zh-TW" sz="1700" dirty="0">
                <a:latin typeface="微軟正黑體" panose="020B0604030504040204" pitchFamily="34" charset="-120"/>
                <a:ea typeface="微軟正黑體" panose="020B0604030504040204" pitchFamily="34" charset="-120"/>
              </a:rPr>
              <a:t>(</a:t>
            </a:r>
            <a:r>
              <a:rPr lang="en-US" altLang="zh-TW" sz="1700" dirty="0" err="1">
                <a:latin typeface="微軟正黑體" panose="020B0604030504040204" pitchFamily="34" charset="-120"/>
                <a:ea typeface="微軟正黑體" panose="020B0604030504040204" pitchFamily="34" charset="-120"/>
              </a:rPr>
              <a:t>Filippello</a:t>
            </a:r>
            <a:r>
              <a:rPr lang="en-US" altLang="zh-TW" sz="1700" dirty="0">
                <a:latin typeface="微軟正黑體" panose="020B0604030504040204" pitchFamily="34" charset="-120"/>
                <a:ea typeface="微軟正黑體" panose="020B0604030504040204" pitchFamily="34" charset="-120"/>
              </a:rPr>
              <a:t>, 2018)</a:t>
            </a:r>
            <a:endParaRPr kumimoji="1" lang="zh-TW" altLang="en-US" sz="1700"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有問題的情緒調節</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負向思考</a:t>
            </a:r>
            <a:r>
              <a:rPr lang="zh-TW" altLang="zh-TW" dirty="0">
                <a:latin typeface="微軟正黑體" panose="020B0604030504040204" pitchFamily="34" charset="-120"/>
                <a:ea typeface="微軟正黑體" panose="020B0604030504040204" pitchFamily="34" charset="-120"/>
              </a:rPr>
              <a:t>、</a:t>
            </a:r>
            <a:r>
              <a:rPr lang="zh-TW" altLang="zh-TW" b="1" dirty="0">
                <a:latin typeface="微軟正黑體" panose="020B0604030504040204" pitchFamily="34" charset="-120"/>
                <a:ea typeface="微軟正黑體" panose="020B0604030504040204" pitchFamily="34" charset="-120"/>
              </a:rPr>
              <a:t>低自我效能</a:t>
            </a:r>
            <a:r>
              <a:rPr lang="zh-TW" altLang="zh-TW" dirty="0">
                <a:latin typeface="微軟正黑體" panose="020B0604030504040204" pitchFamily="34" charset="-120"/>
                <a:ea typeface="微軟正黑體" panose="020B0604030504040204" pitchFamily="34" charset="-120"/>
              </a:rPr>
              <a:t>和</a:t>
            </a:r>
            <a:r>
              <a:rPr lang="zh-TW" altLang="zh-TW" b="1" dirty="0">
                <a:latin typeface="微軟正黑體" panose="020B0604030504040204" pitchFamily="34" charset="-120"/>
                <a:ea typeface="微軟正黑體" panose="020B0604030504040204" pitchFamily="34" charset="-120"/>
              </a:rPr>
              <a:t>有限的問題解決能力</a:t>
            </a:r>
            <a:r>
              <a:rPr lang="zh-TW" altLang="en-US" dirty="0">
                <a:latin typeface="微軟正黑體" panose="020B0604030504040204" pitchFamily="34" charset="-120"/>
                <a:ea typeface="微軟正黑體" panose="020B0604030504040204" pitchFamily="34" charset="-120"/>
              </a:rPr>
              <a:t>和拒學的情況</a:t>
            </a:r>
            <a:r>
              <a:rPr lang="zh-TW" altLang="zh-TW" dirty="0">
                <a:latin typeface="微軟正黑體" panose="020B0604030504040204" pitchFamily="34" charset="-120"/>
                <a:ea typeface="微軟正黑體" panose="020B0604030504040204" pitchFamily="34" charset="-120"/>
              </a:rPr>
              <a:t>有所關聯</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indent="0" algn="r">
              <a:buNone/>
            </a:pPr>
            <a:r>
              <a:rPr lang="en-US" altLang="zh-TW" sz="1700" dirty="0">
                <a:latin typeface="微軟正黑體" panose="020B0604030504040204" pitchFamily="34" charset="-120"/>
                <a:ea typeface="微軟正黑體" panose="020B0604030504040204" pitchFamily="34" charset="-120"/>
              </a:rPr>
              <a:t>(</a:t>
            </a:r>
            <a:r>
              <a:rPr lang="en-US" altLang="zh-TW" sz="1700" dirty="0" err="1">
                <a:latin typeface="微軟正黑體" panose="020B0604030504040204" pitchFamily="34" charset="-120"/>
                <a:ea typeface="微軟正黑體" panose="020B0604030504040204" pitchFamily="34" charset="-120"/>
              </a:rPr>
              <a:t>Ingul</a:t>
            </a:r>
            <a:r>
              <a:rPr lang="en-US" altLang="zh-TW" sz="1700" dirty="0">
                <a:latin typeface="微軟正黑體" panose="020B0604030504040204" pitchFamily="34" charset="-120"/>
                <a:ea typeface="微軟正黑體" panose="020B0604030504040204" pitchFamily="34" charset="-120"/>
              </a:rPr>
              <a:t>, </a:t>
            </a:r>
            <a:r>
              <a:rPr lang="en-US" altLang="zh-TW" sz="1700" dirty="0" err="1">
                <a:latin typeface="微軟正黑體" panose="020B0604030504040204" pitchFamily="34" charset="-120"/>
                <a:ea typeface="微軟正黑體" panose="020B0604030504040204" pitchFamily="34" charset="-120"/>
              </a:rPr>
              <a:t>Havik</a:t>
            </a:r>
            <a:r>
              <a:rPr lang="en-US" altLang="zh-TW" sz="1700" dirty="0">
                <a:latin typeface="微軟正黑體" panose="020B0604030504040204" pitchFamily="34" charset="-120"/>
                <a:ea typeface="微軟正黑體" panose="020B0604030504040204" pitchFamily="34" charset="-120"/>
              </a:rPr>
              <a:t>, &amp; </a:t>
            </a:r>
            <a:r>
              <a:rPr lang="en-US" altLang="zh-TW" sz="1700" dirty="0" err="1">
                <a:latin typeface="微軟正黑體" panose="020B0604030504040204" pitchFamily="34" charset="-120"/>
                <a:ea typeface="微軟正黑體" panose="020B0604030504040204" pitchFamily="34" charset="-120"/>
              </a:rPr>
              <a:t>Heyne</a:t>
            </a:r>
            <a:r>
              <a:rPr lang="en-US" altLang="zh-TW" sz="1700" dirty="0">
                <a:latin typeface="微軟正黑體" panose="020B0604030504040204" pitchFamily="34" charset="-120"/>
                <a:ea typeface="微軟正黑體" panose="020B0604030504040204" pitchFamily="34" charset="-120"/>
              </a:rPr>
              <a:t>, 2018)</a:t>
            </a:r>
          </a:p>
        </p:txBody>
      </p:sp>
    </p:spTree>
    <p:extLst>
      <p:ext uri="{BB962C8B-B14F-4D97-AF65-F5344CB8AC3E}">
        <p14:creationId xmlns:p14="http://schemas.microsoft.com/office/powerpoint/2010/main" val="320069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2A2FF758-174A-F844-93C3-81F80E6CB134}"/>
              </a:ext>
            </a:extLst>
          </p:cNvPr>
          <p:cNvSpPr>
            <a:spLocks noGrp="1"/>
          </p:cNvSpPr>
          <p:nvPr>
            <p:ph type="title"/>
          </p:nvPr>
        </p:nvSpPr>
        <p:spPr>
          <a:xfrm>
            <a:off x="865213" y="1239927"/>
            <a:ext cx="3006440" cy="4680583"/>
          </a:xfrm>
        </p:spPr>
        <p:txBody>
          <a:bodyPr anchor="ctr">
            <a:normAutofit/>
          </a:bodyPr>
          <a:lstStyle/>
          <a:p>
            <a:r>
              <a:rPr lang="zh-TW" altLang="zh-TW" sz="4500" b="1">
                <a:latin typeface="微軟正黑體" panose="020B0604030504040204" pitchFamily="34" charset="-120"/>
                <a:ea typeface="微軟正黑體" panose="020B0604030504040204" pitchFamily="34" charset="-120"/>
              </a:rPr>
              <a:t>生理狀態</a:t>
            </a:r>
            <a:endParaRPr kumimoji="1" lang="zh-TW" altLang="en-US" sz="450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4C805ED6-792B-4346-BFCE-F29867118803}"/>
              </a:ext>
            </a:extLst>
          </p:cNvPr>
          <p:cNvSpPr>
            <a:spLocks noGrp="1"/>
          </p:cNvSpPr>
          <p:nvPr>
            <p:ph idx="1"/>
          </p:nvPr>
        </p:nvSpPr>
        <p:spPr>
          <a:xfrm>
            <a:off x="4718942" y="721217"/>
            <a:ext cx="3990412" cy="5662954"/>
          </a:xfrm>
        </p:spPr>
        <p:txBody>
          <a:bodyPr anchor="ctr">
            <a:noAutofit/>
          </a:bodyPr>
          <a:lstStyle/>
          <a:p>
            <a:r>
              <a:rPr lang="zh-TW" altLang="zh-TW" sz="2400" dirty="0">
                <a:latin typeface="微軟正黑體" panose="020B0604030504040204" pitchFamily="34" charset="-120"/>
                <a:ea typeface="微軟正黑體" panose="020B0604030504040204" pitchFamily="34" charset="-120"/>
              </a:rPr>
              <a:t>部分學生的拒學或是缺課是和其生理狀態的限制有關</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zh-TW" sz="2400" dirty="0">
                <a:latin typeface="微軟正黑體" panose="020B0604030504040204" pitchFamily="34" charset="-120"/>
                <a:ea typeface="微軟正黑體" panose="020B0604030504040204" pitchFamily="34" charset="-120"/>
              </a:rPr>
              <a:t>酒精或藥物濫用等造成健康危害的行為</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zh-TW" sz="2400" dirty="0">
                <a:latin typeface="微軟正黑體" panose="020B0604030504040204" pitchFamily="34" charset="-120"/>
                <a:ea typeface="微軟正黑體" panose="020B0604030504040204" pitchFamily="34" charset="-120"/>
              </a:rPr>
              <a:t>有部分是和身心症相關</a:t>
            </a:r>
            <a:r>
              <a:rPr lang="en-US" altLang="zh-TW" sz="2400" dirty="0">
                <a:latin typeface="微軟正黑體" panose="020B0604030504040204" pitchFamily="34" charset="-120"/>
                <a:ea typeface="微軟正黑體" panose="020B0604030504040204" pitchFamily="34" charset="-120"/>
              </a:rPr>
              <a:t>(Christopher A Kearney, 2008)</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zh-TW" sz="2400" dirty="0">
                <a:latin typeface="微軟正黑體" panose="020B0604030504040204" pitchFamily="34" charset="-120"/>
                <a:ea typeface="微軟正黑體" panose="020B0604030504040204" pitchFamily="34" charset="-120"/>
              </a:rPr>
              <a:t>大部分可能都非是單純的生理因素，而可能是心理精神狀態和生理狀態的相互作用影響而產生的生理反應和拒學行為。</a:t>
            </a:r>
            <a:endParaRPr kumimoji="1"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056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44B5FC8-49DD-1943-8017-9CF651558BEE}"/>
              </a:ext>
            </a:extLst>
          </p:cNvPr>
          <p:cNvSpPr>
            <a:spLocks noGrp="1"/>
          </p:cNvSpPr>
          <p:nvPr>
            <p:ph type="title"/>
          </p:nvPr>
        </p:nvSpPr>
        <p:spPr>
          <a:xfrm>
            <a:off x="865213" y="1239927"/>
            <a:ext cx="3006440" cy="4680583"/>
          </a:xfrm>
        </p:spPr>
        <p:txBody>
          <a:bodyPr anchor="ctr">
            <a:normAutofit/>
          </a:bodyPr>
          <a:lstStyle/>
          <a:p>
            <a:r>
              <a:rPr lang="zh-TW" altLang="zh-TW" sz="4500" b="1" dirty="0">
                <a:latin typeface="微軟正黑體" panose="020B0604030504040204" pitchFamily="34" charset="-120"/>
                <a:ea typeface="微軟正黑體" panose="020B0604030504040204" pitchFamily="34" charset="-120"/>
              </a:rPr>
              <a:t>心理精神</a:t>
            </a:r>
            <a:endParaRPr kumimoji="1" lang="zh-TW" altLang="en-US" sz="4500"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91C1A88E-EE32-6042-A797-A205E8D15A31}"/>
              </a:ext>
            </a:extLst>
          </p:cNvPr>
          <p:cNvSpPr>
            <a:spLocks noGrp="1"/>
          </p:cNvSpPr>
          <p:nvPr>
            <p:ph idx="1"/>
          </p:nvPr>
        </p:nvSpPr>
        <p:spPr>
          <a:xfrm>
            <a:off x="3871653" y="701899"/>
            <a:ext cx="4837701" cy="5682272"/>
          </a:xfrm>
        </p:spPr>
        <p:txBody>
          <a:bodyPr anchor="ctr">
            <a:noAutofit/>
          </a:bodyPr>
          <a:lstStyle/>
          <a:p>
            <a:r>
              <a:rPr lang="zh-TW" altLang="zh-TW" sz="2000" b="1" dirty="0">
                <a:latin typeface="微軟正黑體" panose="020B0604030504040204" pitchFamily="34" charset="-120"/>
                <a:ea typeface="微軟正黑體" panose="020B0604030504040204" pitchFamily="34" charset="-120"/>
              </a:rPr>
              <a:t>焦慮症</a:t>
            </a:r>
            <a:r>
              <a:rPr lang="zh-TW" altLang="zh-TW" sz="2000" dirty="0">
                <a:latin typeface="微軟正黑體" panose="020B0604030504040204" pitchFamily="34" charset="-120"/>
                <a:ea typeface="微軟正黑體" panose="020B0604030504040204" pitchFamily="34" charset="-120"/>
              </a:rPr>
              <a:t>和</a:t>
            </a:r>
            <a:r>
              <a:rPr lang="zh-TW" altLang="zh-TW" sz="2000" b="1" dirty="0">
                <a:latin typeface="微軟正黑體" panose="020B0604030504040204" pitchFamily="34" charset="-120"/>
                <a:ea typeface="微軟正黑體" panose="020B0604030504040204" pitchFamily="34" charset="-120"/>
              </a:rPr>
              <a:t>憂鬱症</a:t>
            </a:r>
            <a:r>
              <a:rPr lang="zh-TW" altLang="en-US" sz="2000" dirty="0">
                <a:latin typeface="微軟正黑體" panose="020B0604030504040204" pitchFamily="34" charset="-120"/>
                <a:ea typeface="微軟正黑體" panose="020B0604030504040204" pitchFamily="34" charset="-120"/>
              </a:rPr>
              <a:t>最常見</a:t>
            </a:r>
            <a:r>
              <a:rPr lang="zh-TW" altLang="zh-TW" sz="2000" dirty="0">
                <a:latin typeface="微軟正黑體" panose="020B0604030504040204" pitchFamily="34" charset="-120"/>
                <a:ea typeface="微軟正黑體" panose="020B0604030504040204" pitchFamily="34" charset="-120"/>
              </a:rPr>
              <a:t>，且常有共病的情況存在</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en-US" altLang="zh-TW" sz="2000" dirty="0">
                <a:latin typeface="微軟正黑體" panose="020B0604030504040204" pitchFamily="34" charset="-120"/>
                <a:ea typeface="微軟正黑體" panose="020B0604030504040204" pitchFamily="34" charset="-120"/>
              </a:rPr>
              <a:t>Kearney</a:t>
            </a:r>
            <a:r>
              <a:rPr lang="zh-CN"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2008</a:t>
            </a:r>
            <a:r>
              <a:rPr lang="zh-TW" altLang="en-US" sz="2000" dirty="0">
                <a:latin typeface="微軟正黑體" panose="020B0604030504040204" pitchFamily="34" charset="-120"/>
                <a:ea typeface="微軟正黑體" panose="020B0604030504040204" pitchFamily="34" charset="-120"/>
              </a:rPr>
              <a:t>年的研究，</a:t>
            </a:r>
            <a:r>
              <a:rPr lang="zh-TW" altLang="zh-TW" sz="2000" dirty="0">
                <a:latin typeface="微軟正黑體" panose="020B0604030504040204" pitchFamily="34" charset="-120"/>
                <a:ea typeface="微軟正黑體" panose="020B0604030504040204" pitchFamily="34" charset="-120"/>
              </a:rPr>
              <a:t>拒學行為之兒童及青少年最常被診斷的症狀為：</a:t>
            </a:r>
            <a:r>
              <a:rPr lang="zh-TW" altLang="zh-TW" sz="2000" b="1" dirty="0">
                <a:latin typeface="微軟正黑體" panose="020B0604030504040204" pitchFamily="34" charset="-120"/>
                <a:ea typeface="微軟正黑體" panose="020B0604030504040204" pitchFamily="34" charset="-120"/>
              </a:rPr>
              <a:t>分離焦慮（</a:t>
            </a:r>
            <a:r>
              <a:rPr lang="en-US" altLang="zh-TW" sz="2000" b="1" dirty="0">
                <a:latin typeface="微軟正黑體" panose="020B0604030504040204" pitchFamily="34" charset="-120"/>
                <a:ea typeface="微軟正黑體" panose="020B0604030504040204" pitchFamily="34" charset="-120"/>
              </a:rPr>
              <a:t>22.4%</a:t>
            </a:r>
            <a:r>
              <a:rPr lang="zh-TW"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一般焦慮（</a:t>
            </a:r>
            <a:r>
              <a:rPr lang="en-US" altLang="zh-TW" sz="2000" b="1" dirty="0">
                <a:latin typeface="微軟正黑體" panose="020B0604030504040204" pitchFamily="34" charset="-120"/>
                <a:ea typeface="微軟正黑體" panose="020B0604030504040204" pitchFamily="34" charset="-120"/>
              </a:rPr>
              <a:t>10.5%</a:t>
            </a:r>
            <a:r>
              <a:rPr lang="zh-TW"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對立反抗疾患（</a:t>
            </a:r>
            <a:r>
              <a:rPr lang="en-US" altLang="zh-TW" sz="2000" b="1" dirty="0">
                <a:latin typeface="微軟正黑體" panose="020B0604030504040204" pitchFamily="34" charset="-120"/>
                <a:ea typeface="微軟正黑體" panose="020B0604030504040204" pitchFamily="34" charset="-120"/>
              </a:rPr>
              <a:t>8.4%</a:t>
            </a:r>
            <a:r>
              <a:rPr lang="zh-TW"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憂鬱症（</a:t>
            </a:r>
            <a:r>
              <a:rPr lang="en-US" altLang="zh-TW" sz="2000" b="1" dirty="0">
                <a:latin typeface="微軟正黑體" panose="020B0604030504040204" pitchFamily="34" charset="-120"/>
                <a:ea typeface="微軟正黑體" panose="020B0604030504040204" pitchFamily="34" charset="-120"/>
              </a:rPr>
              <a:t>4.9%</a:t>
            </a:r>
            <a:r>
              <a:rPr lang="zh-TW" altLang="zh-TW" sz="2000" b="1" dirty="0">
                <a:latin typeface="微軟正黑體" panose="020B0604030504040204" pitchFamily="34" charset="-120"/>
                <a:ea typeface="微軟正黑體" panose="020B0604030504040204" pitchFamily="34" charset="-120"/>
              </a:rPr>
              <a:t>）</a:t>
            </a:r>
            <a:endParaRPr lang="en-US" altLang="zh-TW" sz="2000" b="1"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西班牙的研究</a:t>
            </a:r>
            <a:r>
              <a:rPr lang="zh-TW" altLang="zh-TW" sz="2000" dirty="0">
                <a:latin typeface="微軟正黑體" panose="020B0604030504040204" pitchFamily="34" charset="-120"/>
                <a:ea typeface="微軟正黑體" panose="020B0604030504040204" pitchFamily="34" charset="-120"/>
              </a:rPr>
              <a:t>四種相關之焦慮型態：</a:t>
            </a:r>
            <a:r>
              <a:rPr lang="zh-TW" altLang="zh-TW" sz="2000" b="1" dirty="0">
                <a:latin typeface="微軟正黑體" panose="020B0604030504040204" pitchFamily="34" charset="-120"/>
                <a:ea typeface="微軟正黑體" panose="020B0604030504040204" pitchFamily="34" charset="-120"/>
              </a:rPr>
              <a:t>學校處罰焦慮、受害焦慮、社會評價焦慮以及學校評價焦慮</a:t>
            </a:r>
            <a:r>
              <a:rPr lang="en-US" altLang="zh-TW" sz="2000" dirty="0">
                <a:latin typeface="微軟正黑體" panose="020B0604030504040204" pitchFamily="34" charset="-120"/>
                <a:ea typeface="微軟正黑體" panose="020B0604030504040204" pitchFamily="34" charset="-120"/>
              </a:rPr>
              <a:t>(</a:t>
            </a:r>
            <a:r>
              <a:rPr lang="en-US" altLang="zh-TW" sz="2000" dirty="0" err="1">
                <a:latin typeface="微軟正黑體" panose="020B0604030504040204" pitchFamily="34" charset="-120"/>
                <a:ea typeface="微軟正黑體" panose="020B0604030504040204" pitchFamily="34" charset="-120"/>
              </a:rPr>
              <a:t>Gonzálvez</a:t>
            </a:r>
            <a:r>
              <a:rPr lang="en-US" altLang="zh-TW" sz="2000" dirty="0">
                <a:latin typeface="微軟正黑體" panose="020B0604030504040204" pitchFamily="34" charset="-120"/>
                <a:ea typeface="微軟正黑體" panose="020B0604030504040204" pitchFamily="34" charset="-120"/>
              </a:rPr>
              <a:t> et al., 2018)</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zh-TW" sz="2000" dirty="0">
                <a:latin typeface="微軟正黑體" panose="020B0604030504040204" pitchFamily="34" charset="-120"/>
                <a:ea typeface="微軟正黑體" panose="020B0604030504040204" pitchFamily="34" charset="-120"/>
              </a:rPr>
              <a:t>蔣立德、林亮吟和廖芳玫</a:t>
            </a:r>
            <a:r>
              <a:rPr lang="en-US" altLang="zh-TW" sz="2000" dirty="0">
                <a:latin typeface="微軟正黑體" panose="020B0604030504040204" pitchFamily="34" charset="-120"/>
                <a:ea typeface="微軟正黑體" panose="020B0604030504040204" pitchFamily="34" charset="-120"/>
              </a:rPr>
              <a:t>(2015)</a:t>
            </a:r>
            <a:r>
              <a:rPr lang="zh-TW" altLang="zh-TW" sz="2000" dirty="0">
                <a:latin typeface="微軟正黑體" panose="020B0604030504040204" pitchFamily="34" charset="-120"/>
                <a:ea typeface="微軟正黑體" panose="020B0604030504040204" pitchFamily="34" charset="-120"/>
              </a:rPr>
              <a:t>針對台北市學生取樣的研究</a:t>
            </a:r>
            <a:r>
              <a:rPr lang="zh-TW" altLang="en-US"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若兒童青少年有出現社交退縮之行為時，則其明顯較早會出現就學不穩定的情況 </a:t>
            </a:r>
            <a:r>
              <a:rPr lang="zh-TW" altLang="en-US"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兒童青少年的社交退縮行為和焦慮／憂鬱症的共病率最高，佔</a:t>
            </a:r>
            <a:r>
              <a:rPr lang="en-US" altLang="zh-TW" sz="2000" dirty="0">
                <a:latin typeface="微軟正黑體" panose="020B0604030504040204" pitchFamily="34" charset="-120"/>
                <a:ea typeface="微軟正黑體" panose="020B0604030504040204" pitchFamily="34" charset="-120"/>
              </a:rPr>
              <a:t>60.1%</a:t>
            </a:r>
            <a:r>
              <a:rPr lang="zh-TW" altLang="zh-TW" sz="2000" dirty="0">
                <a:latin typeface="微軟正黑體" panose="020B0604030504040204" pitchFamily="34" charset="-120"/>
                <a:ea typeface="微軟正黑體" panose="020B0604030504040204" pitchFamily="34" charset="-120"/>
              </a:rPr>
              <a:t>。 </a:t>
            </a:r>
            <a:endParaRPr kumimoji="1"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92420715"/>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2365</Words>
  <Application>Microsoft Office PowerPoint</Application>
  <PresentationFormat>如螢幕大小 (4:3)</PresentationFormat>
  <Paragraphs>148</Paragraphs>
  <Slides>27</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27</vt:i4>
      </vt:variant>
    </vt:vector>
  </HeadingPairs>
  <TitlesOfParts>
    <vt:vector size="32" baseType="lpstr">
      <vt:lpstr>微軟正黑體</vt:lpstr>
      <vt:lpstr>Arial</vt:lpstr>
      <vt:lpstr>Calibri</vt:lpstr>
      <vt:lpstr>Calibri Light</vt:lpstr>
      <vt:lpstr>Office 佈景主題</vt:lpstr>
      <vt:lpstr>中輟高關懷 個案研討會</vt:lpstr>
      <vt:lpstr>思考一下…</vt:lpstr>
      <vt:lpstr>中輟/拒學主因（台灣地區）</vt:lpstr>
      <vt:lpstr>各因素前三名</vt:lpstr>
      <vt:lpstr>拒學主因（日本地區）</vt:lpstr>
      <vt:lpstr>拒學相關研究論點</vt:lpstr>
      <vt:lpstr>個人特質</vt:lpstr>
      <vt:lpstr>生理狀態</vt:lpstr>
      <vt:lpstr>心理精神</vt:lpstr>
      <vt:lpstr>家庭狀態</vt:lpstr>
      <vt:lpstr>校園環境相關情況</vt:lpstr>
      <vt:lpstr>文化環境</vt:lpstr>
      <vt:lpstr>案例一</vt:lpstr>
      <vt:lpstr>案例二</vt:lpstr>
      <vt:lpstr>案例三</vt:lpstr>
      <vt:lpstr>個案討論</vt:lpstr>
      <vt:lpstr>分組討論</vt:lpstr>
      <vt:lpstr>PowerPoint 簡報</vt:lpstr>
      <vt:lpstr>創傷反應與輟學</vt:lpstr>
      <vt:lpstr>PowerPoint 簡報</vt:lpstr>
      <vt:lpstr>長期壓力情境 與大腦神經系統</vt:lpstr>
      <vt:lpstr>網路使用與輟學</vt:lpstr>
      <vt:lpstr>校園內中輟處遇的經驗談</vt:lpstr>
      <vt:lpstr>校園內中輟處遇的經驗談</vt:lpstr>
      <vt:lpstr>社區與學校單位介入模式的異同</vt:lpstr>
      <vt:lpstr>Q &amp; A</vt:lpstr>
      <vt:lpstr>參考文獻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中輟高關懷 個案研討會</dc:title>
  <dc:creator>jenhao Liu</dc:creator>
  <cp:lastModifiedBy>jenhao Liu</cp:lastModifiedBy>
  <cp:revision>4</cp:revision>
  <dcterms:created xsi:type="dcterms:W3CDTF">2020-11-11T11:26:16Z</dcterms:created>
  <dcterms:modified xsi:type="dcterms:W3CDTF">2020-11-11T11:46:10Z</dcterms:modified>
</cp:coreProperties>
</file>