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6" r:id="rId2"/>
    <p:sldId id="263" r:id="rId3"/>
    <p:sldId id="277" r:id="rId4"/>
    <p:sldId id="272" r:id="rId5"/>
    <p:sldId id="273" r:id="rId6"/>
    <p:sldId id="279" r:id="rId7"/>
    <p:sldId id="274" r:id="rId8"/>
    <p:sldId id="275" r:id="rId9"/>
    <p:sldId id="295" r:id="rId10"/>
    <p:sldId id="280" r:id="rId11"/>
    <p:sldId id="276" r:id="rId12"/>
    <p:sldId id="281" r:id="rId13"/>
    <p:sldId id="282" r:id="rId14"/>
    <p:sldId id="283" r:id="rId15"/>
    <p:sldId id="284" r:id="rId16"/>
    <p:sldId id="285" r:id="rId17"/>
    <p:sldId id="286" r:id="rId18"/>
    <p:sldId id="265" r:id="rId19"/>
    <p:sldId id="260" r:id="rId20"/>
    <p:sldId id="261" r:id="rId21"/>
    <p:sldId id="267" r:id="rId22"/>
    <p:sldId id="268" r:id="rId23"/>
    <p:sldId id="270" r:id="rId24"/>
    <p:sldId id="269" r:id="rId25"/>
    <p:sldId id="271" r:id="rId26"/>
    <p:sldId id="287" r:id="rId27"/>
    <p:sldId id="292" r:id="rId28"/>
    <p:sldId id="291" r:id="rId29"/>
    <p:sldId id="293" r:id="rId30"/>
    <p:sldId id="294" r:id="rId31"/>
    <p:sldId id="296" r:id="rId32"/>
    <p:sldId id="297" r:id="rId33"/>
    <p:sldId id="298" r:id="rId34"/>
    <p:sldId id="299" r:id="rId35"/>
    <p:sldId id="306" r:id="rId36"/>
    <p:sldId id="288" r:id="rId37"/>
    <p:sldId id="289" r:id="rId38"/>
    <p:sldId id="300" r:id="rId39"/>
    <p:sldId id="290" r:id="rId40"/>
    <p:sldId id="301" r:id="rId41"/>
    <p:sldId id="302" r:id="rId42"/>
    <p:sldId id="303" r:id="rId43"/>
    <p:sldId id="305" r:id="rId44"/>
  </p:sldIdLst>
  <p:sldSz cx="9144000" cy="6858000" type="screen4x3"/>
  <p:notesSz cx="6858000" cy="9144000"/>
  <p:defaultTextStyle>
    <a:lvl1pPr marL="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0066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60"/>
  </p:normalViewPr>
  <p:slideViewPr>
    <p:cSldViewPr>
      <p:cViewPr varScale="1">
        <p:scale>
          <a:sx n="72" d="100"/>
          <a:sy n="72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  <a:extLst/>
          </a:lstStyle>
          <a:p>
            <a:endParaRPr lang="zh-TW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  <a:extLst/>
          </a:lstStyle>
          <a:p>
            <a:fld id="{6E7D018D-748F-47BF-843A-40349A141CAC}" type="datetimeFigureOut">
              <a:rPr lang="en-US" altLang="zh-TW" smtClean="0"/>
              <a:pPr/>
              <a:t>3/2/2016</a:t>
            </a:fld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  <a:extLst/>
          </a:lstStyle>
          <a:p>
            <a:endParaRPr lang="zh-TW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  <a:extLst/>
          </a:lstStyle>
          <a:p>
            <a:fld id="{04AC5213-BACC-41AB-9B61-B40CF6C5296E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8692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  <a:extLst/>
          </a:lstStyle>
          <a:p>
            <a:endParaRPr lang="zh-TW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  <a:extLst/>
          </a:lstStyle>
          <a:p>
            <a:fld id="{23E9B8FB-2ABD-42C9-A6DA-A6789EAF441D}" type="datetimeFigureOut">
              <a:rPr lang="zh-TW" altLang="en-US"/>
              <a:pPr/>
              <a:t>2016/3/2</a:t>
            </a:fld>
            <a:endParaRPr lang="zh-TW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zh-TW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  <a:extLst/>
          </a:lstStyle>
          <a:p>
            <a:endParaRPr lang="zh-TW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1989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19</a:t>
            </a:fld>
            <a:endParaRPr 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20</a:t>
            </a:fld>
            <a:endParaRPr 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21</a:t>
            </a:fld>
            <a:endParaRPr 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23</a:t>
            </a:fld>
            <a:endParaRPr 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24</a:t>
            </a:fld>
            <a:endParaRPr 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25</a:t>
            </a:fld>
            <a:endParaRPr 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TW" smtClean="0"/>
              <a:pPr/>
              <a:t>26</a:t>
            </a:fld>
            <a:endParaRPr 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27</a:t>
            </a:fld>
            <a:endParaRPr 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TW" smtClean="0"/>
              <a:pPr/>
              <a:t>36</a:t>
            </a:fld>
            <a:endParaRPr 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37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zh-TW" smtClean="0"/>
              <a:pPr/>
              <a:t>2</a:t>
            </a:fld>
            <a:endParaRPr 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38</a:t>
            </a:fld>
            <a:endParaRPr 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41</a:t>
            </a:fld>
            <a:endParaRPr 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42</a:t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3</a:t>
            </a:fld>
            <a:endParaRPr 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TW" smtClean="0"/>
              <a:pPr/>
              <a:t>4</a:t>
            </a:fld>
            <a:endParaRPr 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5</a:t>
            </a:fld>
            <a:endParaRPr 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6</a:t>
            </a:fld>
            <a:endParaRPr 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7</a:t>
            </a:fld>
            <a:endParaRPr 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zh-TW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altLang="zh-TW" smtClean="0"/>
              <a:pPr/>
              <a:t>10</a:t>
            </a:fld>
            <a:endParaRPr 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altLang="zh-TW" smtClean="0"/>
              <a:pPr/>
              <a:t>18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相簿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1" lang="zh-TW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1" lang="zh-TW"/>
              <a:t>按一下以新增相簿標題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chemeClr val="bg1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1" lang="zh-TW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1" lang="zh-TW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zh-TW"/>
              <a:t>按一下以新增日期或詳細資料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橫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混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張直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張橫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16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張直式 (含大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28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張: 1 張直式，3 張橫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張: 3 張橫式，2 張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張: 2 張橫式，3 張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方形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張方形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1" lang="zh-TW"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橫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1" lang="zh-TW" sz="24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zh-TW" altLang="en-US"/>
              <a:pPr/>
              <a:t>2016/3/2</a:t>
            </a:fld>
            <a:endParaRPr kumimoji="1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1" 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zh-TW" altLang="en-US"/>
              <a:pPr/>
              <a:t>2016/3/2</a:t>
            </a:fld>
            <a:endParaRPr kumimoji="1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1"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直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橫式全螢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1" lang="zh-TW"/>
              <a:t>按一下圖示以新增整頁照片</a:t>
            </a:r>
            <a:endParaRPr kumimoji="1" lang="zh-TW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相簿小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1" lang="zh-TW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1" lang="zh-TW"/>
              <a:t>按一下以新增副標題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1" lang="zh-TW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1" lang="zh-TW"/>
              <a:t>按一下以新增小節的標題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張直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1" lang="zh-TW" sz="18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1" lang="zh-TW" sz="18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張橫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1" lang="zh-TW" sz="18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1" lang="zh-TW" sz="18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張混合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1" lang="zh-TW" sz="200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張直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1" lang="zh-TW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1" lang="zh-TW" sz="20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1" lang="zh-TW" sz="20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1" lang="zh-TW" sz="2000" baseline="0"/>
            </a:lvl1pPr>
            <a:extLst/>
          </a:lstStyle>
          <a:p>
            <a:pPr lvl="0"/>
            <a:r>
              <a:rPr kumimoji="1" lang="zh-TW"/>
              <a:t>按一下以新增標題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1" lang="zh-TW">
                <a:solidFill>
                  <a:srgbClr val="FFFFFF"/>
                </a:solidFill>
              </a:rPr>
              <a:pPr/>
              <a:t>‹#›</a:t>
            </a:fld>
            <a:endParaRPr kumimoji="1" lang="zh-TW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1" 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1" lang="zh-TW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1" lang="zh-TW" altLang="en-US" smtClean="0"/>
              <a:t>按一下以編輯母片標題樣式</a:t>
            </a:r>
            <a:endParaRPr kumimoji="1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1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1" lang="zh-TW" altLang="en-US" smtClean="0"/>
              <a:t>第二層</a:t>
            </a:r>
          </a:p>
          <a:p>
            <a:pPr lvl="2" eaLnBrk="1" latinLnBrk="0" hangingPunct="1"/>
            <a:r>
              <a:rPr kumimoji="1" lang="zh-TW" altLang="en-US" smtClean="0"/>
              <a:t>第三層</a:t>
            </a:r>
          </a:p>
          <a:p>
            <a:pPr lvl="3" eaLnBrk="1" latinLnBrk="0" hangingPunct="1"/>
            <a:r>
              <a:rPr kumimoji="1" lang="zh-TW" altLang="en-US" smtClean="0"/>
              <a:t>第四層</a:t>
            </a:r>
          </a:p>
          <a:p>
            <a:pPr lvl="4" eaLnBrk="1" latinLnBrk="0" hangingPunct="1"/>
            <a:r>
              <a:rPr kumimoji="1" lang="zh-TW" altLang="en-US" smtClean="0"/>
              <a:t>第五層</a:t>
            </a:r>
            <a:endParaRPr kumimoji="1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1" lang="zh-TW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1" lang="en-US" altLang="zh-TW">
                <a:solidFill>
                  <a:schemeClr val="bg1"/>
                </a:solidFill>
              </a:rPr>
              <a:pPr algn="r"/>
              <a:t>3/2/2016</a:t>
            </a:fld>
            <a:endParaRPr kumimoji="1" lang="zh-TW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1" lang="zh-TW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1" lang="zh-TW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1" lang="zh-TW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1" lang="zh-TW">
                <a:solidFill>
                  <a:schemeClr val="bg1"/>
                </a:solidFill>
              </a:rPr>
              <a:pPr/>
              <a:t>‹#›</a:t>
            </a:fld>
            <a:endParaRPr kumimoji="1" lang="zh-TW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1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1" lang="zh-TW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1" lang="zh-TW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1" lang="zh-TW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1" lang="zh-TW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1" lang="zh-TW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1" lang="zh-TW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1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1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1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1" lang="zh-TW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lang="zh-TW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6qq.com/a/2015/0517/03179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MKxiaPe7sgCFQGqpgod5zEIdg&amp;url=http://www.books.com.tw/activity/2014/10/lovereading.html&amp;psig=AFQjCNFqvivjLRXK0KrVA5kURDcdPZiVOQ&amp;ust=144645052141372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.tw/url?sa=i&amp;rct=j&amp;q=&amp;esrc=s&amp;source=images&amp;cd=&amp;cad=rja&amp;uact=8&amp;ved=0CAcQjRxqFQoTCNL4lILX7sgCFaUbpgodyikCSg&amp;url=http://teachersblog.edu.tw/19/449&amp;psig=AFQjCNFqnQ_zt-NXgTj-IDCLUSAda5lR0A&amp;ust=1446448564619420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7ITxo37h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The+fantastic+flying+books&amp;FORM=VIRE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tw/url?sa=i&amp;rct=j&amp;q=&amp;esrc=s&amp;source=images&amp;cd=&amp;cad=rja&amp;uact=8&amp;ved=0CAcQjRxqFQoTCNnC_cDS7sgCFUYupgodlMUOoA&amp;url=http://www.animationshowofshows.com/products/the-fantastic-flying-books-of-mr-morris-lessmore-by-william-joyce&amp;psig=AFQjCNE4XpBM5d1j5AHIxgGk-7MNUQqnbg&amp;ust=14464473058800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gt.dfsh.ntpc.edu.tw/portal/videos/latest_episodes?locale=zh_t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ader.c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NO6vqn57sgCFSIYpgod3EMEzw&amp;url=https://www.flickr.com/photos/kenlee2010/6909787785&amp;psig=AFQjCNFYRTh5BY2ZLphlkpodmyAkZTx9Vw&amp;ust=144645778171562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NO6vqn57sgCFSIYpgod3EMEzw&amp;url=https://www.flickr.com/photos/kenlee2010/6909787785&amp;psig=AFQjCNFYRTh5BY2ZLphlkpodmyAkZTx9Vw&amp;ust=144645778171562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NO6vqn57sgCFSIYpgod3EMEzw&amp;url=https://www.flickr.com/photos/kenlee2010/6909787785&amp;psig=AFQjCNFYRTh5BY2ZLphlkpodmyAkZTx9Vw&amp;ust=144645778171562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teacherlibrarian.lib.ntnu.edu.tw/" TargetMode="Externa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tweb.ncl.edu.tw/class2007/96-1-1.ht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google.com.tw/url?sa=i&amp;rct=j&amp;q=&amp;esrc=s&amp;source=images&amp;cd=&amp;cad=rja&amp;uact=8&amp;ved=0CAcQjRxqFQoTCJmm-4Ow78gCFeHapgod3VkBug&amp;url=http://open.nat.gov.tw/OpenFront/gpnet_detail.jspx?gpn=1010400179&amp;psig=AFQjCNGj6QFhjvNZOeQVg0mVzS2B5QJMFQ&amp;ust=144647242365075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com.tw/url?sa=i&amp;rct=j&amp;q=&amp;esrc=s&amp;source=images&amp;cd=&amp;cad=rja&amp;uact=8&amp;ved=0CAcQjRxqFQoTCLCO1rD67sgCFcIlpgodk3wNJg&amp;url=https://www.pinterest.com/pin/120049146289170871/&amp;psig=AFQjCNFYRTh5BY2ZLphlkpodmyAkZTx9Vw&amp;ust=14464577817156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tw/url?sa=i&amp;rct=j&amp;q=&amp;esrc=s&amp;source=images&amp;cd=&amp;cad=rja&amp;uact=8&amp;ved=0CAcQjRxqFQoTCNHGi-iw78gCFcEopgod6xkHrw&amp;url=https://www.hkpl.gov.hk/tc/hkcl/service/adult.html&amp;psig=AFQjCNFZU2bhOSds2ina3sbbJVMaXvc7yQ&amp;ust=1446472670470164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圖書館管理與利用研習 分享</a:t>
            </a:r>
            <a:endParaRPr 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0" name="Picture 2" descr="http://picm.bbzhi.com/chahuabizhi/gaoqingxivladstudiobizhierchuangyikeaichahuapian/cartoon_vladstudio_high_quality_widescreen_wallpaper_1920x1200_02_38442_m.jpg">
            <a:hlinkClick r:id="rId3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>
            <a:lum bright="10000" contrast="10000"/>
          </a:blip>
          <a:srcRect l="9091" r="909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7940213" y="1556792"/>
            <a:ext cx="5437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怡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11972" y="9940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95536" y="620688"/>
            <a:ext cx="8568952" cy="5832648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學校圖書館的經營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讀者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營運管理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每週開放總時數以四十小時為原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則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，得視親師或社區民眾需要而</a:t>
            </a:r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調整</a:t>
            </a:r>
            <a:r>
              <a:rPr lang="zh-TW" altLang="en-US" sz="3200" dirty="0" smtClean="0">
                <a:solidFill>
                  <a:schemeClr val="tx1"/>
                </a:solidFill>
                <a:latin typeface="標楷體"/>
                <a:ea typeface="標楷體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閱覽流通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圖書館規則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參考諮詢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教育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圖書資訊利用教學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綱要</a:t>
            </a:r>
            <a:endParaRPr lang="en-US" altLang="zh-TW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推廣活動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書展、閱讀護照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讀書會、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新書介紹、說故事活動、好書交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換、與作家有約等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0" name="Picture 2" descr="https://s-media-cache-ak0.pinimg.com/736x/78/2b/4c/782b4c85ecb360cbb549c7601232c11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"/>
            <a:ext cx="100811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883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 l="6361" t="14391" r="25014" b="14735"/>
          <a:stretch>
            <a:fillRect/>
          </a:stretch>
        </p:blipFill>
        <p:spPr bwMode="auto">
          <a:xfrm>
            <a:off x="0" y="260648"/>
            <a:ext cx="892899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435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2926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圖書資訊利用教育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一年級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895145"/>
              </p:ext>
            </p:extLst>
          </p:nvPr>
        </p:nvGraphicFramePr>
        <p:xfrm>
          <a:off x="251520" y="980728"/>
          <a:ext cx="8280920" cy="556640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568538"/>
                <a:gridCol w="2336118"/>
                <a:gridCol w="2376264"/>
              </a:tblGrid>
              <a:tr h="7200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圖書館利用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閱讀素養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資訊素養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032448"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認識圖書館的位置</a:t>
                      </a:r>
                      <a:r>
                        <a:rPr kumimoji="1"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zh-TW" altLang="en-US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陳設與閱覽的方法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認識圖書館的書籍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特徵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會使用書插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了解並學會借還書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的方法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知道參考工具書的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位置和基本特徵</a:t>
                      </a:r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策略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故事結構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知道圖書館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提供各類型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的圖書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繪本</a:t>
                      </a:r>
                      <a:r>
                        <a:rPr kumimoji="1"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endParaRPr kumimoji="1"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橋梁書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學會說故事</a:t>
                      </a:r>
                    </a:p>
                    <a:p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認識多媒體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的種類與陳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列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能發現並表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達問題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42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2926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圖書資訊利用教育 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16107"/>
              </p:ext>
            </p:extLst>
          </p:nvPr>
        </p:nvGraphicFramePr>
        <p:xfrm>
          <a:off x="251520" y="980728"/>
          <a:ext cx="8280920" cy="562234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168352"/>
                <a:gridCol w="2736304"/>
                <a:gridCol w="2376264"/>
              </a:tblGrid>
              <a:tr h="7200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圖書館利用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閱讀素養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資訊素養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536504"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遵守圖書館的各</a:t>
                      </a:r>
                      <a:r>
                        <a:rPr kumimoji="1" lang="zh-TW" altLang="en-US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項規則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認識圖書的結構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與功能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認識十大分類和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排架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學會自助借還書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的方法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認識字典、百科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等參考工具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閱讀策略</a:t>
                      </a:r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圖像組織</a:t>
                      </a:r>
                    </a:p>
                    <a:p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認識各類型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出版品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雜誌、報紙、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橋梁書</a:t>
                      </a:r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能分享閱讀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內容</a:t>
                      </a:r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會使用圖書</a:t>
                      </a:r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館的多媒體</a:t>
                      </a:r>
                    </a:p>
                    <a:p>
                      <a:r>
                        <a:rPr kumimoji="1" lang="en-US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能溝通並討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論問題並產</a:t>
                      </a:r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生探索的興</a:t>
                      </a:r>
                      <a:endParaRPr kumimoji="1" lang="en-US" altLang="zh-TW" sz="2800" kern="120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趣</a:t>
                      </a:r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960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2926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圖書資訊利用教育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89952"/>
              </p:ext>
            </p:extLst>
          </p:nvPr>
        </p:nvGraphicFramePr>
        <p:xfrm>
          <a:off x="251520" y="980728"/>
          <a:ext cx="8136904" cy="540632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312368"/>
                <a:gridCol w="2448272"/>
                <a:gridCol w="2376264"/>
              </a:tblGrid>
              <a:tr h="7200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圖書館利用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閱讀素養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資訊素養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320480"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參觀公共圖書館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了解圖書的演變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發展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會選擇特定類別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的書籍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會檢索校內圖書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館的館藏目錄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會查詢數位化字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典、百科全書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策略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預測與連結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學習如何閱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讀各類圖書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科普書等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能參與閱讀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討論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會使用電子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書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能定義問題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並能尋找解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決問題的策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略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20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2926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圖書資訊利用教育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06552"/>
              </p:ext>
            </p:extLst>
          </p:nvPr>
        </p:nvGraphicFramePr>
        <p:xfrm>
          <a:off x="251520" y="980728"/>
          <a:ext cx="8280920" cy="562234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168352"/>
                <a:gridCol w="2736304"/>
                <a:gridCol w="2376264"/>
              </a:tblGrid>
              <a:tr h="7200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圖書館利用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閱讀素養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資訊素養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536504"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參與圖書館的各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項活動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會做一本完整的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圖書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認識索書號的意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義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能運用校內圖書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館系統各項功能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認識其他各類型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的參考資源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策略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學習如何閱讀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各類圖書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名人傳記等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以多元方式呈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現閱讀內容</a:t>
                      </a:r>
                    </a:p>
                    <a:p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會使用網路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搜尋引擎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能使用資訊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並遵守著作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權</a:t>
                      </a:r>
                    </a:p>
                    <a:p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89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2926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圖書資訊利用教育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99401"/>
              </p:ext>
            </p:extLst>
          </p:nvPr>
        </p:nvGraphicFramePr>
        <p:xfrm>
          <a:off x="251520" y="798161"/>
          <a:ext cx="8280920" cy="576636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456384"/>
                <a:gridCol w="2592288"/>
                <a:gridCol w="2232248"/>
              </a:tblGrid>
              <a:tr h="7200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圖書館利用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閱讀素養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資訊素養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680520"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認識各類型的圖書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館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認識智慧財產權的</a:t>
                      </a:r>
                      <a:r>
                        <a:rPr kumimoji="1" lang="zh-TW" altLang="en-US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基本概念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會運用索書號並協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助排架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會檢索鄰近公共圖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書館的館藏目錄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會使用各類型參考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工具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閱讀策略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摘要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學習如何閱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讀各類圖書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小說等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能剪輯整理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資料</a:t>
                      </a:r>
                    </a:p>
                    <a:p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會查詢資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料庫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能統整與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評估資訊</a:t>
                      </a:r>
                    </a:p>
                    <a:p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18319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89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2" name="矩形 1"/>
          <p:cNvSpPr/>
          <p:nvPr/>
        </p:nvSpPr>
        <p:spPr>
          <a:xfrm>
            <a:off x="1907704" y="152926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圖書資訊利用教育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05875"/>
              </p:ext>
            </p:extLst>
          </p:nvPr>
        </p:nvGraphicFramePr>
        <p:xfrm>
          <a:off x="251520" y="980728"/>
          <a:ext cx="8280920" cy="562234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3312368"/>
                <a:gridCol w="2448272"/>
                <a:gridCol w="2520280"/>
              </a:tblGrid>
              <a:tr h="72008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圖書館利用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閱讀素養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資訊素養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536504"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能介紹圖書館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認識網路資源的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智慧財產權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練習規劃小小圖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書館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能綜合運用校內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外圖書館系統功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會使用書目索引</a:t>
                      </a:r>
                      <a:endParaRPr kumimoji="1" lang="en-US" altLang="zh-TW" sz="2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等參考工具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閱讀策略</a:t>
                      </a:r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-</a:t>
                      </a: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做筆記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閱讀評論資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料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建立閱讀檔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案</a:t>
                      </a:r>
                    </a:p>
                    <a:p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能運用各種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資源完成報告</a:t>
                      </a:r>
                    </a:p>
                    <a:p>
                      <a:r>
                        <a:rPr kumimoji="1" lang="en-US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會使用參考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資料並註明資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料來源以進行</a:t>
                      </a:r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endParaRPr kumimoji="1" lang="en-US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1" lang="zh-TW" altLang="zh-TW" sz="2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專題研究</a:t>
                      </a:r>
                    </a:p>
                    <a:p>
                      <a:endParaRPr kumimoji="1" lang="zh-TW" altLang="zh-TW" sz="2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89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0" y="5791200"/>
            <a:ext cx="8604447" cy="59012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宋怡慧主任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新北市立丹鳳高中</a:t>
            </a:r>
            <a:endParaRPr 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0" y="4495800"/>
            <a:ext cx="8604447" cy="130946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貳</a:t>
            </a:r>
            <a:r>
              <a:rPr lang="zh-TW" altLang="en-US" sz="4000" b="1" dirty="0" smtClean="0">
                <a:latin typeface="標楷體"/>
                <a:ea typeface="標楷體"/>
              </a:rPr>
              <a:t>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閱讀推廣與圖書館利用教育 </a:t>
            </a:r>
            <a:endParaRPr 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204" name="Picture 12" descr="http://www.books.com.tw/activity/2014/10/love-reading/senior/image/EDM-c70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8604448" cy="3567699"/>
          </a:xfrm>
          <a:prstGeom prst="rect">
            <a:avLst/>
          </a:prstGeom>
          <a:noFill/>
        </p:spPr>
      </p:pic>
      <p:pic>
        <p:nvPicPr>
          <p:cNvPr id="8194" name="Picture 2" descr="http://teachersblog.edu.tw/files/field_blog_image/%E6%80%A1%E6%85%A7-%E7%9C%9F%E4%BA%BA%E5%9C%96%E6%9B%B8%E7%85%A7%E7%89%87%20(2)_210_0.jpg">
            <a:hlinkClick r:id="rId5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 cstate="print"/>
          <a:srcRect t="3495" b="3495"/>
          <a:stretch>
            <a:fillRect/>
          </a:stretch>
        </p:blipFill>
        <p:spPr bwMode="auto">
          <a:xfrm>
            <a:off x="6425073" y="2852936"/>
            <a:ext cx="2179375" cy="20270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499048" cy="6629400"/>
          </a:xfrm>
        </p:spPr>
        <p:txBody>
          <a:bodyPr>
            <a:normAutofit fontScale="70000" lnSpcReduction="20000"/>
          </a:bodyPr>
          <a:lstStyle>
            <a:extLst/>
          </a:lstStyle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100" b="1" dirty="0" smtClean="0">
                <a:latin typeface="標楷體" pitchFamily="65" charset="-120"/>
                <a:ea typeface="標楷體" pitchFamily="65" charset="-120"/>
              </a:rPr>
              <a:t>給孩子一個玩具，</a:t>
            </a:r>
            <a:endParaRPr lang="en-US" altLang="zh-TW" sz="51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100" b="1" dirty="0" smtClean="0">
                <a:latin typeface="標楷體" pitchFamily="65" charset="-120"/>
                <a:ea typeface="標楷體" pitchFamily="65" charset="-120"/>
              </a:rPr>
              <a:t>不如給一本書！</a:t>
            </a:r>
            <a:endParaRPr lang="en-US" altLang="zh-TW" sz="51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1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1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100" b="1" dirty="0" smtClean="0">
                <a:latin typeface="標楷體" pitchFamily="65" charset="-120"/>
                <a:ea typeface="標楷體" pitchFamily="65" charset="-120"/>
              </a:rPr>
              <a:t>給學生一份考卷，</a:t>
            </a:r>
            <a:endParaRPr lang="en-US" altLang="zh-TW" sz="51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5100" b="1" dirty="0" smtClean="0">
                <a:latin typeface="標楷體" pitchFamily="65" charset="-120"/>
                <a:ea typeface="標楷體" pitchFamily="65" charset="-120"/>
              </a:rPr>
              <a:t>不如給一本課外讀物！</a:t>
            </a:r>
            <a:r>
              <a:rPr lang="zh-TW" altLang="en-US" sz="67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700" b="1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67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hlinkClick r:id="rId3"/>
              </a:rPr>
              <a:t>https://www.youtube.com/watch?v=oM7ITxo37hY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(2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秒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67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dirty="0"/>
          </a:p>
        </p:txBody>
      </p:sp>
      <p:pic>
        <p:nvPicPr>
          <p:cNvPr id="6146" name="Picture 2" descr="http://im2.book.com.tw/image/getImage?image=http://www.books.com.tw/img/001/065/18/0010651813.jpg&amp;ns=1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print"/>
          <a:srcRect l="1136" r="1136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96744"/>
          </a:xfrm>
        </p:spPr>
        <p:txBody>
          <a:bodyPr>
            <a:normAutofit fontScale="92500"/>
          </a:bodyPr>
          <a:lstStyle>
            <a:extLst/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輕鬆一下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動畫欣賞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i="1" dirty="0" smtClean="0"/>
          </a:p>
          <a:p>
            <a:endParaRPr lang="en-US" altLang="zh-TW" b="1" i="1" dirty="0" smtClean="0"/>
          </a:p>
          <a:p>
            <a:r>
              <a:rPr lang="zh-TW" altLang="en-US" sz="3600" b="1" i="1" dirty="0" smtClean="0"/>
              <a:t>莫里斯</a:t>
            </a:r>
            <a:r>
              <a:rPr lang="en-US" altLang="zh-TW" sz="3600" b="1" i="1" dirty="0" err="1" smtClean="0"/>
              <a:t>Lessmore</a:t>
            </a:r>
            <a:r>
              <a:rPr lang="zh-TW" altLang="en-US" sz="3600" b="1" i="1" dirty="0" smtClean="0"/>
              <a:t>先生的神奇飛書</a:t>
            </a:r>
            <a:r>
              <a:rPr lang="zh-TW" altLang="en-US" sz="3600" b="1" dirty="0" smtClean="0"/>
              <a:t> </a:t>
            </a:r>
            <a:endParaRPr lang="zh-TW" sz="3600" dirty="0"/>
          </a:p>
          <a:p>
            <a:endParaRPr lang="zh-TW" dirty="0"/>
          </a:p>
          <a:p>
            <a:r>
              <a:rPr lang="en-US" altLang="zh-TW" dirty="0" smtClean="0">
                <a:hlinkClick r:id="rId3"/>
              </a:rPr>
              <a:t>http://www.bing.com/videos/search?q=The+fantastic+flying+books&amp;FORM=VIRE7#view=detail&amp;mid=5CE47DB8CBCFE96A9D0F5CE47DB8CBCFE96A9D0F</a:t>
            </a:r>
            <a:endParaRPr lang="en-US" altLang="zh-TW" dirty="0" smtClean="0"/>
          </a:p>
          <a:p>
            <a:r>
              <a:rPr lang="en-US" altLang="zh-TW" dirty="0" smtClean="0"/>
              <a:t>(15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</a:p>
          <a:p>
            <a:endParaRPr lang="en-US" altLang="zh-TW" i="1" dirty="0" smtClean="0"/>
          </a:p>
          <a:p>
            <a:r>
              <a:rPr lang="zh-TW" altLang="en-US" sz="2800" i="1" dirty="0"/>
              <a:t> </a:t>
            </a:r>
            <a:r>
              <a:rPr lang="zh-TW" altLang="en-US" sz="2800" i="1" dirty="0" smtClean="0"/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可以給書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生命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閱讀可以給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人活力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zh-TW" dirty="0"/>
          </a:p>
        </p:txBody>
      </p:sp>
      <p:pic>
        <p:nvPicPr>
          <p:cNvPr id="10242" name="Picture 2" descr="http://cdn.shopify.com/s/files/1/0282/5612/products/Vol_37_a0f515b4-ef99-4f2f-88ca-c89e465922fc_1024x1024.jpg?v=1385091331">
            <a:hlinkClick r:id="rId4"/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5" cstate="print"/>
          <a:srcRect t="3111" b="311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51520" y="2204864"/>
            <a:ext cx="8015808" cy="4248472"/>
          </a:xfrm>
        </p:spPr>
        <p:txBody>
          <a:bodyPr/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跨出的第一步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課程分享、越夜越美麗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雲端教師課程影片自製系統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閱讀悅讀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(8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分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14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秒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)</a:t>
            </a:r>
            <a:endParaRPr lang="en-US" altLang="zh-TW" sz="2400" u="sng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hlinkClick r:id="rId3"/>
            </a:endParaRPr>
          </a:p>
          <a:p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http://igt.dfsh.ntpc.edu.tw/portal/videos/latest_episodes?locale=zh_tw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學生可免費使用雲端觀課系統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t="2444" b="2444"/>
          <a:stretch>
            <a:fillRect/>
          </a:stretch>
        </p:blipFill>
        <p:spPr>
          <a:xfrm>
            <a:off x="251520" y="260649"/>
            <a:ext cx="124213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2444" b="2444"/>
          <a:stretch>
            <a:fillRect/>
          </a:stretch>
        </p:blipFill>
        <p:spPr>
          <a:xfrm>
            <a:off x="1619672" y="332656"/>
            <a:ext cx="108012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/>
          <a:srcRect t="2444" b="2444"/>
          <a:stretch>
            <a:fillRect/>
          </a:stretch>
        </p:blipFill>
        <p:spPr>
          <a:xfrm>
            <a:off x="2915816" y="188640"/>
            <a:ext cx="118813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79512" y="1628800"/>
            <a:ext cx="8015808" cy="4968552"/>
          </a:xfrm>
        </p:spPr>
        <p:txBody>
          <a:bodyPr/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跨出的第二步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閱讀讓學生變創客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教會孩子閱讀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默讀劃線、影音教學、段落摘要、心智圖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班級交享閱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老師入班導讀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3.E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起練丹功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級棒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三魚網站 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http://www.ireader.cc/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t="2444" b="2444"/>
          <a:stretch>
            <a:fillRect/>
          </a:stretch>
        </p:blipFill>
        <p:spPr>
          <a:xfrm>
            <a:off x="251520" y="188640"/>
            <a:ext cx="972107" cy="129614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2444" b="2444"/>
          <a:stretch>
            <a:fillRect/>
          </a:stretch>
        </p:blipFill>
        <p:spPr>
          <a:xfrm>
            <a:off x="1331640" y="260648"/>
            <a:ext cx="810090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/>
          <a:srcRect t="2444" b="2444"/>
          <a:stretch>
            <a:fillRect/>
          </a:stretch>
        </p:blipFill>
        <p:spPr>
          <a:xfrm>
            <a:off x="2339752" y="260648"/>
            <a:ext cx="864096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 descr="未命名.pn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3562" r="3562"/>
          <a:stretch>
            <a:fillRect/>
          </a:stretch>
        </p:blipFill>
        <p:spPr>
          <a:xfrm>
            <a:off x="250331" y="188640"/>
            <a:ext cx="8209457" cy="4535760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395536" y="4869160"/>
            <a:ext cx="7776864" cy="1461864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三魚網站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提供全國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老師、同學做為閱讀分享、討論、認證的網站，由學校提出申請後，開放該校師生可註冊、投稿等相關網站社群權限。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015808" cy="5040560"/>
          </a:xfrm>
        </p:spPr>
        <p:txBody>
          <a:bodyPr/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跨出的第三步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晨讀十分鐘、寧靜閱讀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晨讀四步驟 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師生一起來、只要讀就好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每天不間斷、從自己喜歡的書開始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教會孩子選書的原則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有趣、有用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善用隨手紀錄策略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動手貼標籤、彩色筆畫線、閱讀精華、閱讀塗鴉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444" b="2444"/>
          <a:stretch>
            <a:fillRect/>
          </a:stretch>
        </p:blipFill>
        <p:spPr>
          <a:xfrm>
            <a:off x="323528" y="188640"/>
            <a:ext cx="864096" cy="11521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2444" b="2444"/>
          <a:stretch>
            <a:fillRect/>
          </a:stretch>
        </p:blipFill>
        <p:spPr>
          <a:xfrm>
            <a:off x="1259632" y="260648"/>
            <a:ext cx="756084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t="2444" b="2444"/>
          <a:stretch>
            <a:fillRect/>
          </a:stretch>
        </p:blipFill>
        <p:spPr>
          <a:xfrm>
            <a:off x="2267744" y="260648"/>
            <a:ext cx="792088" cy="10561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51520" y="2132856"/>
            <a:ext cx="8015808" cy="4320480"/>
          </a:xfrm>
        </p:spPr>
        <p:txBody>
          <a:bodyPr/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跨出的第四步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走讀課程、服務課程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假期走讀 </a:t>
            </a:r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捷運沿線走讀、生態走讀等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參訪空中英語教室、台灣科學教育館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偏鄉服務營隊計畫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444" b="2444"/>
          <a:stretch>
            <a:fillRect/>
          </a:stretch>
        </p:blipFill>
        <p:spPr>
          <a:xfrm>
            <a:off x="377534" y="260648"/>
            <a:ext cx="1026114" cy="136815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2444" b="2444"/>
          <a:stretch>
            <a:fillRect/>
          </a:stretch>
        </p:blipFill>
        <p:spPr>
          <a:xfrm>
            <a:off x="1475656" y="260648"/>
            <a:ext cx="1008112" cy="1344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t="2444" b="2444"/>
          <a:stretch>
            <a:fillRect/>
          </a:stretch>
        </p:blipFill>
        <p:spPr>
          <a:xfrm>
            <a:off x="2699792" y="188640"/>
            <a:ext cx="1224136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51520" y="1412776"/>
            <a:ext cx="8015808" cy="5040560"/>
          </a:xfrm>
        </p:spPr>
        <p:txBody>
          <a:bodyPr/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跨出的第五步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圖書館創新活動、課程分享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新生圖書館教育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2.E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起來認識圖書分類法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舉辦「閱讀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歌大賽」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轉角遇到小書店活動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蛋糕傳情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2444" b="2444"/>
          <a:stretch>
            <a:fillRect/>
          </a:stretch>
        </p:blipFill>
        <p:spPr>
          <a:xfrm>
            <a:off x="323528" y="188640"/>
            <a:ext cx="864096" cy="11521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t="2444" b="2444"/>
          <a:stretch>
            <a:fillRect/>
          </a:stretch>
        </p:blipFill>
        <p:spPr>
          <a:xfrm>
            <a:off x="1259632" y="260648"/>
            <a:ext cx="756084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t="2444" b="2444"/>
          <a:stretch>
            <a:fillRect/>
          </a:stretch>
        </p:blipFill>
        <p:spPr>
          <a:xfrm>
            <a:off x="2267744" y="260648"/>
            <a:ext cx="792088" cy="10561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0" y="5791200"/>
            <a:ext cx="8604447" cy="59012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</a:t>
            </a:r>
            <a:endParaRPr 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0" y="4495800"/>
            <a:ext cx="8604448" cy="130946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參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東光國小圖書館</a:t>
            </a: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光合書屋</a:t>
            </a:r>
            <a:endParaRPr 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6" name="Picture 4">
            <a:hlinkClick r:id="rId3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1409">
            <a:off x="2662154" y="267548"/>
            <a:ext cx="5770000" cy="432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27036"/>
          <a:stretch/>
        </p:blipFill>
        <p:spPr>
          <a:xfrm rot="21089196">
            <a:off x="329383" y="846447"/>
            <a:ext cx="2313062" cy="316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9529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95536" y="620688"/>
            <a:ext cx="8568952" cy="5832648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3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光合</a:t>
            </a:r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書屋圖書館的命名</a:t>
            </a:r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東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光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國小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吉貝爺爺閱讀計畫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吉貝木棉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樹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1332148" cy="999111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1947" y="2028232"/>
            <a:ext cx="4992554" cy="374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13321" r="13641" b="11408"/>
          <a:stretch/>
        </p:blipFill>
        <p:spPr>
          <a:xfrm rot="21292246">
            <a:off x="526496" y="3515389"/>
            <a:ext cx="3865621" cy="2781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 rot="176505">
            <a:off x="5940152" y="1404162"/>
            <a:ext cx="1584176" cy="4992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5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9682"/>
          <a:stretch>
            <a:fillRect/>
          </a:stretch>
        </p:blipFill>
        <p:spPr>
          <a:xfrm>
            <a:off x="107504" y="0"/>
            <a:ext cx="4568619" cy="424930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4716016" y="260648"/>
            <a:ext cx="3848539" cy="102143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圖書館的建置歷程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Rectangle 8"/>
          <p:cNvSpPr txBox="1">
            <a:spLocks/>
          </p:cNvSpPr>
          <p:nvPr/>
        </p:nvSpPr>
        <p:spPr>
          <a:xfrm>
            <a:off x="4791675" y="1412776"/>
            <a:ext cx="3888432" cy="4968552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kumimoji="1" lang="zh-TW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kumimoji="1" lang="zh-TW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1" lang="zh-TW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kumimoji="1" lang="zh-TW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kumimoji="1" lang="zh-TW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1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1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1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1"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陳設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規劃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校長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、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總務處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教務處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書籍搬遷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學校志工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、慧禎老師指導國中生志工分類上架</a:t>
            </a:r>
            <a:endParaRPr lang="en-US" altLang="zh-TW" sz="28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/>
                <a:ea typeface="標楷體"/>
              </a:rPr>
              <a:t>美化布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/>
                <a:ea typeface="標楷體"/>
              </a:rPr>
              <a:t>置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標楷體"/>
                <a:ea typeface="標楷體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旻珊老師</a:t>
            </a:r>
            <a:endParaRPr lang="en-US" altLang="zh-TW" sz="28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/>
                <a:ea typeface="標楷體"/>
              </a:rPr>
              <a:t>書籍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/>
                <a:ea typeface="標楷體"/>
              </a:rPr>
              <a:t>編錄</a:t>
            </a:r>
            <a:r>
              <a:rPr lang="en-US" altLang="zh-TW" sz="2800" b="1" dirty="0" smtClean="0">
                <a:solidFill>
                  <a:schemeClr val="tx2">
                    <a:lumMod val="75000"/>
                  </a:schemeClr>
                </a:solidFill>
                <a:latin typeface="標楷體"/>
                <a:ea typeface="標楷體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學校志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工</a:t>
            </a:r>
            <a:endParaRPr lang="en-US" altLang="zh-TW" sz="28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試營運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各班導師協助學生認識圖書館</a:t>
            </a:r>
            <a:endParaRPr lang="zh-TW" alt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2890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4" y="1262794"/>
            <a:ext cx="7128792" cy="5346593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4403575" y="188640"/>
            <a:ext cx="4160980" cy="10214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圖書館的空間規劃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683495" y="3933056"/>
            <a:ext cx="720080" cy="26642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向右箭號 10"/>
          <p:cNvSpPr/>
          <p:nvPr/>
        </p:nvSpPr>
        <p:spPr>
          <a:xfrm rot="20993321">
            <a:off x="4244319" y="4316283"/>
            <a:ext cx="2848569" cy="13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書籍可外借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左箭號 11"/>
          <p:cNvSpPr/>
          <p:nvPr/>
        </p:nvSpPr>
        <p:spPr>
          <a:xfrm>
            <a:off x="683568" y="4077071"/>
            <a:ext cx="2999927" cy="1188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內閱區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不外借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656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403648" y="648072"/>
            <a:ext cx="6912768" cy="5157191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內容綱要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壹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圖書館經營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概論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陳海泓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國立台南大學教育學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</a:t>
            </a: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閱讀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推廣與圖書館利用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教育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 宋怡慧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新北市立丹鳳高中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參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東光國小圖書館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光合書屋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肆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東光國小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之圖書館利用教育規劃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0" name="Picture 2" descr="https://s-media-cache-ak0.pinimg.com/736x/78/2b/4c/782b4c85ecb360cbb549c7601232c11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"/>
            <a:ext cx="86409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396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4"/>
          <a:stretch/>
        </p:blipFill>
        <p:spPr>
          <a:xfrm>
            <a:off x="0" y="1494519"/>
            <a:ext cx="8604448" cy="470679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1691680" y="188640"/>
            <a:ext cx="6872875" cy="10214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圖書館的空間規劃 </a:t>
            </a:r>
            <a:r>
              <a:rPr lang="en-US" altLang="zh-TW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可外借區</a:t>
            </a:r>
            <a:endParaRPr lang="zh-TW" altLang="en-US" sz="39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H="1">
            <a:off x="6444208" y="4149080"/>
            <a:ext cx="144016" cy="20162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向左箭號 11"/>
          <p:cNvSpPr/>
          <p:nvPr/>
        </p:nvSpPr>
        <p:spPr>
          <a:xfrm rot="409743">
            <a:off x="3191837" y="4469750"/>
            <a:ext cx="2999927" cy="1188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一定要脫鞋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上箭號 7"/>
          <p:cNvSpPr/>
          <p:nvPr/>
        </p:nvSpPr>
        <p:spPr>
          <a:xfrm rot="21280861">
            <a:off x="6745294" y="3733978"/>
            <a:ext cx="1081695" cy="2287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可以不脫鞋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下箭號圖說文字 9"/>
          <p:cNvSpPr/>
          <p:nvPr/>
        </p:nvSpPr>
        <p:spPr>
          <a:xfrm>
            <a:off x="6300192" y="1340768"/>
            <a:ext cx="1944216" cy="1224136"/>
          </a:xfrm>
          <a:prstGeom prst="downArrowCallout">
            <a:avLst/>
          </a:prstGeom>
          <a:solidFill>
            <a:srgbClr val="FF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書庫區</a:t>
            </a:r>
            <a:endPara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向下箭號圖說文字 12"/>
          <p:cNvSpPr/>
          <p:nvPr/>
        </p:nvSpPr>
        <p:spPr>
          <a:xfrm>
            <a:off x="2627784" y="1772816"/>
            <a:ext cx="3240360" cy="1224136"/>
          </a:xfrm>
          <a:prstGeom prst="downArrowCallout">
            <a:avLst/>
          </a:prstGeom>
          <a:solidFill>
            <a:srgbClr val="FFCC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59(001-022)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語文類</a:t>
            </a:r>
            <a:endParaRPr lang="zh-TW" altLang="en-US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2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8037"/>
          <a:stretch>
            <a:fillRect/>
          </a:stretch>
        </p:blipFill>
        <p:spPr>
          <a:xfrm>
            <a:off x="63804" y="1379990"/>
            <a:ext cx="8540644" cy="5250148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2555776" y="188640"/>
            <a:ext cx="6008779" cy="10214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圖書館的空間規劃 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書庫區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左箭號 9"/>
          <p:cNvSpPr/>
          <p:nvPr/>
        </p:nvSpPr>
        <p:spPr>
          <a:xfrm rot="248676">
            <a:off x="305162" y="4822693"/>
            <a:ext cx="2756776" cy="1584176"/>
          </a:xfrm>
          <a:prstGeom prst="leftArrow">
            <a:avLst>
              <a:gd name="adj1" fmla="val 63349"/>
              <a:gd name="adj2" fmla="val 415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0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01-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2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99</a:t>
            </a: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總類</a:t>
            </a:r>
            <a:r>
              <a:rPr lang="zh-TW" altLang="en-US" sz="14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b="1" dirty="0" smtClean="0">
                <a:solidFill>
                  <a:schemeClr val="tx1"/>
                </a:solidFill>
                <a:latin typeface="新細明體"/>
                <a:ea typeface="新細明體"/>
              </a:rPr>
              <a:t>哲學</a:t>
            </a:r>
            <a:r>
              <a:rPr lang="zh-TW" altLang="en-US" sz="1000" b="1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2400" b="1" dirty="0" smtClean="0">
                <a:solidFill>
                  <a:schemeClr val="tx1"/>
                </a:solidFill>
                <a:latin typeface="新細明體"/>
                <a:ea typeface="新細明體"/>
              </a:rPr>
              <a:t>宗教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向左箭號 10"/>
          <p:cNvSpPr/>
          <p:nvPr/>
        </p:nvSpPr>
        <p:spPr>
          <a:xfrm rot="248676">
            <a:off x="4481627" y="4966710"/>
            <a:ext cx="2756776" cy="1584176"/>
          </a:xfrm>
          <a:prstGeom prst="leftArrow">
            <a:avLst>
              <a:gd name="adj1" fmla="val 63712"/>
              <a:gd name="adj2" fmla="val 415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07-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08(001-012)</a:t>
            </a: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自然科學類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向左箭號 12"/>
          <p:cNvSpPr/>
          <p:nvPr/>
        </p:nvSpPr>
        <p:spPr>
          <a:xfrm rot="248676">
            <a:off x="6210385" y="3726917"/>
            <a:ext cx="2323511" cy="1584176"/>
          </a:xfrm>
          <a:prstGeom prst="leftArrow">
            <a:avLst>
              <a:gd name="adj1" fmla="val 63712"/>
              <a:gd name="adj2" fmla="val 415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09-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3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99</a:t>
            </a: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自然科學類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向右箭號 14"/>
          <p:cNvSpPr/>
          <p:nvPr/>
        </p:nvSpPr>
        <p:spPr>
          <a:xfrm rot="830381">
            <a:off x="5319440" y="2113527"/>
            <a:ext cx="1728192" cy="936104"/>
          </a:xfrm>
          <a:prstGeom prst="rightArrow">
            <a:avLst>
              <a:gd name="adj1" fmla="val 69819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510-780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781-820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 rot="1755224">
            <a:off x="6202692" y="1487316"/>
            <a:ext cx="1728192" cy="936104"/>
          </a:xfrm>
          <a:prstGeom prst="rightArrow">
            <a:avLst>
              <a:gd name="adj1" fmla="val 69819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830-860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861-875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向下箭號 17"/>
          <p:cNvSpPr/>
          <p:nvPr/>
        </p:nvSpPr>
        <p:spPr>
          <a:xfrm rot="600009">
            <a:off x="8089964" y="1123074"/>
            <a:ext cx="936104" cy="1440160"/>
          </a:xfrm>
          <a:prstGeom prst="downArrow">
            <a:avLst>
              <a:gd name="adj1" fmla="val 7007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876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997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8455"/>
          <a:stretch>
            <a:fillRect/>
          </a:stretch>
        </p:blipFill>
        <p:spPr>
          <a:xfrm>
            <a:off x="395536" y="1412775"/>
            <a:ext cx="8208912" cy="5020497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2411760" y="188640"/>
            <a:ext cx="6152795" cy="1021432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圖書館的空間規劃 </a:t>
            </a:r>
            <a:r>
              <a:rPr lang="en-US" altLang="zh-TW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9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書庫區</a:t>
            </a:r>
            <a:endParaRPr lang="zh-TW" altLang="en-US" sz="39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左箭號 9"/>
          <p:cNvSpPr/>
          <p:nvPr/>
        </p:nvSpPr>
        <p:spPr>
          <a:xfrm rot="248676">
            <a:off x="6348127" y="3303248"/>
            <a:ext cx="2549378" cy="1418730"/>
          </a:xfrm>
          <a:prstGeom prst="leftArrow">
            <a:avLst>
              <a:gd name="adj1" fmla="val 63349"/>
              <a:gd name="adj2" fmla="val 415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英文圖書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2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395536" y="1615314"/>
            <a:ext cx="8208912" cy="4615418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2339752" y="188640"/>
            <a:ext cx="6224803" cy="10214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圖書館的空間規劃 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內閱區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左箭號 9"/>
          <p:cNvSpPr/>
          <p:nvPr/>
        </p:nvSpPr>
        <p:spPr>
          <a:xfrm rot="248676">
            <a:off x="2663450" y="4443666"/>
            <a:ext cx="2212614" cy="1067012"/>
          </a:xfrm>
          <a:prstGeom prst="leftArrow">
            <a:avLst>
              <a:gd name="adj1" fmla="val 63349"/>
              <a:gd name="adj2" fmla="val 415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服務台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 rot="390411">
            <a:off x="3836053" y="1800884"/>
            <a:ext cx="3543913" cy="14316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新書或主題書展示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7454"/>
          <a:stretch>
            <a:fillRect/>
          </a:stretch>
        </p:blipFill>
        <p:spPr>
          <a:xfrm>
            <a:off x="438824" y="1398036"/>
            <a:ext cx="8165624" cy="5055299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2339752" y="188640"/>
            <a:ext cx="6224803" cy="102143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圖書館的空間規劃 </a:t>
            </a:r>
            <a:r>
              <a:rPr lang="en-US" altLang="zh-TW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內閱區</a:t>
            </a:r>
            <a:endParaRPr lang="zh-TW" altLang="en-US" sz="3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左箭號 9"/>
          <p:cNvSpPr/>
          <p:nvPr/>
        </p:nvSpPr>
        <p:spPr>
          <a:xfrm rot="20882326">
            <a:off x="993826" y="2169452"/>
            <a:ext cx="2691852" cy="1191384"/>
          </a:xfrm>
          <a:prstGeom prst="leftArrow">
            <a:avLst>
              <a:gd name="adj1" fmla="val 63349"/>
              <a:gd name="adj2" fmla="val 431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班級共讀書本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 rot="667393">
            <a:off x="4457348" y="1730100"/>
            <a:ext cx="2670850" cy="131099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期刊、雜誌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9682"/>
          <a:stretch>
            <a:fillRect/>
          </a:stretch>
        </p:blipFill>
        <p:spPr>
          <a:xfrm>
            <a:off x="435428" y="115797"/>
            <a:ext cx="4568619" cy="4249307"/>
          </a:xfrm>
        </p:spPr>
      </p:pic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148064" y="116632"/>
            <a:ext cx="3096344" cy="3096344"/>
          </a:xfrm>
        </p:spPr>
      </p:pic>
      <p:pic>
        <p:nvPicPr>
          <p:cNvPr id="9" name="圖片版面配置區 8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148064" y="3284984"/>
            <a:ext cx="3312368" cy="3312368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035">
            <a:off x="6984069" y="3207841"/>
            <a:ext cx="1936397" cy="111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接點 10"/>
          <p:cNvCxnSpPr/>
          <p:nvPr/>
        </p:nvCxnSpPr>
        <p:spPr>
          <a:xfrm flipH="1">
            <a:off x="683568" y="3356992"/>
            <a:ext cx="576064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0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0" y="5791200"/>
            <a:ext cx="8604447" cy="59012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</a:t>
            </a:r>
            <a:endParaRPr 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0" y="4495800"/>
            <a:ext cx="8604448" cy="130946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肆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東光國小之圖書館利用教育規劃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6" name="Picture 4">
            <a:hlinkClick r:id="rId3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/>
          <a:stretch/>
        </p:blipFill>
        <p:spPr bwMode="auto">
          <a:xfrm>
            <a:off x="395536" y="-99392"/>
            <a:ext cx="7272808" cy="4612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7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403648" y="648072"/>
            <a:ext cx="6912768" cy="5157191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低年級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圖書館的位置、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陳設</a:t>
            </a:r>
            <a:endParaRPr lang="zh-TW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遵守圖書館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閱覽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規則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進入圖書館的禮貌</a:t>
            </a:r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學會借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書的方法</a:t>
            </a: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1332148" cy="999111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539552" y="1340768"/>
            <a:ext cx="7776864" cy="4176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6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763688" y="620688"/>
            <a:ext cx="5400600" cy="5301208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光合書屋 </a:t>
            </a:r>
            <a:r>
              <a:rPr lang="zh-TW" altLang="zh-TW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圖書館公約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輕聲細語不奔跑</a:t>
            </a:r>
          </a:p>
          <a:p>
            <a:pPr lvl="0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600" b="1" u="sng" dirty="0" smtClean="0">
                <a:latin typeface="標楷體" pitchFamily="65" charset="-120"/>
                <a:ea typeface="標楷體" pitchFamily="65" charset="-120"/>
              </a:rPr>
              <a:t>取用書插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歸定位</a:t>
            </a:r>
          </a:p>
          <a:p>
            <a:pPr lvl="0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愛惜書本不撕毀</a:t>
            </a:r>
          </a:p>
          <a:p>
            <a:pPr lvl="0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座位整潔不飲食</a:t>
            </a:r>
          </a:p>
          <a:p>
            <a:pPr lvl="0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600" b="1" u="sng" dirty="0" smtClean="0">
                <a:latin typeface="標楷體" pitchFamily="65" charset="-120"/>
                <a:ea typeface="標楷體" pitchFamily="65" charset="-120"/>
              </a:rPr>
              <a:t>借書帶卡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排好隊</a:t>
            </a:r>
          </a:p>
          <a:p>
            <a:pPr lvl="0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準時還書樂閱讀</a:t>
            </a: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1332148" cy="999111"/>
          </a:xfrm>
          <a:prstGeom prst="rect">
            <a:avLst/>
          </a:prstGeom>
          <a:noFill/>
        </p:spPr>
      </p:pic>
      <p:sp>
        <p:nvSpPr>
          <p:cNvPr id="6" name="向左箭號圖說文字 5"/>
          <p:cNvSpPr/>
          <p:nvPr/>
        </p:nvSpPr>
        <p:spPr>
          <a:xfrm>
            <a:off x="5796136" y="4149080"/>
            <a:ext cx="3347864" cy="1296144"/>
          </a:xfrm>
          <a:prstGeom prst="leftArrowCallout">
            <a:avLst>
              <a:gd name="adj1" fmla="val 25000"/>
              <a:gd name="adj2" fmla="val 34815"/>
              <a:gd name="adj3" fmla="val 20706"/>
              <a:gd name="adj4" fmla="val 865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學生可借</a:t>
            </a:r>
            <a:r>
              <a:rPr lang="en-US" altLang="zh-TW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本、</a:t>
            </a:r>
            <a:r>
              <a:rPr lang="en-US" altLang="zh-TW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altLang="zh-TW" sz="25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教師可借</a:t>
            </a:r>
            <a:r>
              <a:rPr lang="en-US" altLang="zh-TW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本、</a:t>
            </a:r>
            <a:r>
              <a:rPr lang="en-US" altLang="zh-TW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5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zh-TW" altLang="en-US" sz="25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66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4" b="884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6583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r="14192"/>
          <a:stretch>
            <a:fillRect/>
          </a:stretch>
        </p:blipFill>
        <p:spPr/>
      </p:pic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687216" cy="225395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圖書館獅子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和英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安靜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zh-TW" altLang="zh-TW" dirty="0"/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748136" cy="225395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誰看到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的書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en-US" altLang="zh-TW" sz="1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遠流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準時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2253952"/>
          </a:xfrm>
          <a:ln>
            <a:solidFill>
              <a:srgbClr val="0066FF"/>
            </a:solidFill>
          </a:ln>
        </p:spPr>
        <p:txBody>
          <a:bodyPr/>
          <a:lstStyle/>
          <a:p>
            <a:pPr font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莉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莉的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張借書證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上誼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準時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還書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170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0" y="5791200"/>
            <a:ext cx="8604447" cy="590128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陳海泓教授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國立台南大學教育學系</a:t>
            </a:r>
            <a:endParaRPr 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0" y="4495800"/>
            <a:ext cx="8604448" cy="130946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extLst/>
          </a:lstStyle>
          <a:p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壹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學校圖書館經營概論</a:t>
            </a:r>
            <a:endParaRPr 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9156" name="Picture 4" descr="https://c2.staticflickr.com/8/7054/6909787785_c1596ef87f_b.jpg">
            <a:hlinkClick r:id="rId3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t="8277" b="8277"/>
          <a:stretch>
            <a:fillRect/>
          </a:stretch>
        </p:blipFill>
        <p:spPr bwMode="auto">
          <a:xfrm>
            <a:off x="395536" y="0"/>
            <a:ext cx="7161783" cy="443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29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6712"/>
            <a:ext cx="2711694" cy="2726233"/>
          </a:xfrm>
        </p:spPr>
      </p:pic>
      <p:pic>
        <p:nvPicPr>
          <p:cNvPr id="9" name="圖片版面配置區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3109686" y="533400"/>
            <a:ext cx="2467428" cy="3454400"/>
          </a:xfrm>
        </p:spPr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tretch>
            <a:fillRect/>
          </a:stretch>
        </p:blipFill>
        <p:spPr>
          <a:xfrm>
            <a:off x="5867400" y="551891"/>
            <a:ext cx="2590800" cy="3417417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106017" y="4343399"/>
            <a:ext cx="2881807" cy="240195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狐狸愛上圖書 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館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小天下出版社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主題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圖書館的功能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ctr"/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借閱的規則</a:t>
            </a:r>
            <a:endParaRPr lang="zh-TW" altLang="zh-TW" sz="2400" b="1" dirty="0">
              <a:latin typeface="標楷體" pitchFamily="65" charset="-120"/>
              <a:ea typeface="標楷體" pitchFamily="65" charset="-120"/>
            </a:endParaRPr>
          </a:p>
          <a:p>
            <a:pPr fontAlgn="ctr"/>
            <a:endParaRPr lang="zh-TW" altLang="zh-TW" dirty="0"/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748136" cy="237545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圖書館老鼠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zh-TW" sz="2400" b="1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小魯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發現圖書館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的妙用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寫作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737048" cy="2388704"/>
          </a:xfrm>
          <a:ln>
            <a:solidFill>
              <a:srgbClr val="0066FF"/>
            </a:solidFill>
          </a:ln>
        </p:spPr>
        <p:txBody>
          <a:bodyPr/>
          <a:lstStyle/>
          <a:p>
            <a:pPr fontAlgn="ctr"/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圖書館巴士 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嘟嘟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endParaRPr lang="zh-TW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zh-TW" sz="2400" b="1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三之三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出版社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sz="2400" b="1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發現閱讀的</a:t>
            </a:r>
            <a:r>
              <a:rPr lang="zh-TW" altLang="en-US" sz="2400" b="1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  </a:t>
            </a:r>
            <a:endParaRPr lang="en-US" altLang="zh-TW" sz="2400" b="1" kern="100" dirty="0" smtClean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fontAlgn="ctr"/>
            <a:r>
              <a:rPr lang="zh-TW" altLang="en-US" sz="2400" b="1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     </a:t>
            </a:r>
            <a:r>
              <a:rPr lang="zh-TW" altLang="zh-TW" sz="2400" b="1" kern="100" dirty="0" smtClean="0">
                <a:latin typeface="標楷體" pitchFamily="65" charset="-120"/>
                <a:ea typeface="標楷體" pitchFamily="65" charset="-120"/>
                <a:cs typeface="Times New Roman"/>
              </a:rPr>
              <a:t>樂趣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ctr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170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403648" y="648072"/>
            <a:ext cx="6912768" cy="5157191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中年級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圖書館的位置、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陳設</a:t>
            </a:r>
            <a:endParaRPr lang="zh-TW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遵守圖書館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閱覽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規則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學會借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書的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認識圖書的結構與功能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認識圖書十大分類</a:t>
            </a:r>
            <a:endParaRPr lang="zh-TW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1332148" cy="999111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539552" y="1340768"/>
            <a:ext cx="777686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39552" y="4005064"/>
            <a:ext cx="7776864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6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1403648" y="648072"/>
            <a:ext cx="6912768" cy="5661248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高年級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遵守圖書館的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閱覽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規則</a:t>
            </a: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認識圖書的結構與功能</a:t>
            </a:r>
            <a:endParaRPr lang="en-US" altLang="zh-TW" sz="3600" b="1" dirty="0" smtClean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認識圖書十大分類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認識索書號和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ISBN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的意義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會檢索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學校和鄰近公共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的館藏目錄</a:t>
            </a:r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1332148" cy="999111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539552" y="1340768"/>
            <a:ext cx="7776864" cy="230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39552" y="4005064"/>
            <a:ext cx="7776864" cy="2448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66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 descr="DSCN435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9682" r="9682"/>
          <a:stretch>
            <a:fillRect/>
          </a:stretch>
        </p:blipFill>
        <p:spPr/>
      </p:pic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謝謝您的聆聽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，到圖書館看看吧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pic>
        <p:nvPicPr>
          <p:cNvPr id="8" name="圖片版面配置區 7" descr="DSCN4331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12500" r="12500"/>
          <a:stretch>
            <a:fillRect/>
          </a:stretch>
        </p:blipFill>
        <p:spPr/>
      </p:pic>
      <p:pic>
        <p:nvPicPr>
          <p:cNvPr id="9" name="圖片版面配置區 8" descr="DSCN4351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2500" r="12500"/>
          <a:stretch>
            <a:fillRect/>
          </a:stretch>
        </p:blipFill>
        <p:spPr/>
      </p:pic>
      <p:sp>
        <p:nvSpPr>
          <p:cNvPr id="10" name="文字方塊 9"/>
          <p:cNvSpPr txBox="1"/>
          <p:nvPr/>
        </p:nvSpPr>
        <p:spPr>
          <a:xfrm>
            <a:off x="755576" y="260648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◎參考網站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圖書教師電子報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  <a:hlinkClick r:id="rId5"/>
              </a:rPr>
              <a:t>http://teacherlibrarian.lib.ntnu.edu.tw/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755576" y="593779"/>
            <a:ext cx="8208912" cy="5832648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學校圖書館的任務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提供各種主題、類型及各種媒體資訊</a:t>
            </a:r>
            <a:r>
              <a:rPr lang="zh-TW" altLang="en-US" sz="3200" b="1" dirty="0" smtClean="0">
                <a:latin typeface="新細明體"/>
                <a:ea typeface="新細明體"/>
              </a:rPr>
              <a:t>， </a:t>
            </a:r>
            <a:endParaRPr lang="en-US" altLang="zh-TW" sz="3200" b="1" dirty="0" smtClean="0">
              <a:latin typeface="新細明體"/>
              <a:ea typeface="新細明體"/>
            </a:endParaRPr>
          </a:p>
          <a:p>
            <a:r>
              <a:rPr lang="zh-TW" altLang="en-US" sz="3200" b="1" dirty="0">
                <a:latin typeface="新細明體"/>
                <a:ea typeface="新細明體"/>
              </a:rPr>
              <a:t> </a:t>
            </a:r>
            <a:r>
              <a:rPr lang="zh-TW" altLang="en-US" sz="3200" b="1" dirty="0" smtClean="0">
                <a:latin typeface="新細明體"/>
                <a:ea typeface="新細明體"/>
              </a:rPr>
              <a:t>   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擴大學生的學習環境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提供圖書館利用指導，提昇學生的資 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訊素養、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培養其閱讀習慣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與教師合作設計教學計畫，以符合個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別學習者的需求。 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讓學生具備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終身學習的技巧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，發展其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想像力，並使其成為有責任感的公民。</a:t>
            </a:r>
            <a:r>
              <a:rPr lang="zh-TW" altLang="en-US" sz="3200" b="1" dirty="0" smtClean="0"/>
              <a:t> 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0" name="Picture 2" descr="https://s-media-cache-ak0.pinimg.com/736x/78/2b/4c/782b4c85ecb360cbb549c7601232c11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6409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018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755576" y="404664"/>
            <a:ext cx="8208912" cy="6093296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學校圖書館的功能</a:t>
            </a:r>
            <a:endParaRPr lang="en-US" altLang="zh-TW" sz="36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圖書館是學生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學習資源中心</a:t>
            </a:r>
            <a:r>
              <a:rPr lang="zh-TW" altLang="en-US" sz="3200" b="1" dirty="0" smtClean="0">
                <a:latin typeface="新細明體"/>
                <a:ea typeface="新細明體"/>
              </a:rPr>
              <a:t>、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是教師的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教學資源中心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讓師生有系統的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大量閱讀</a:t>
            </a:r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各種資訊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，相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互交流</a:t>
            </a:r>
            <a:r>
              <a:rPr lang="zh-TW" altLang="en-US" sz="3200" b="1" dirty="0">
                <a:latin typeface="新細明體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學習和成長。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提供一個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兼具傳統</a:t>
            </a:r>
            <a:r>
              <a:rPr lang="zh-TW" altLang="en-US" sz="2400" b="1" dirty="0">
                <a:solidFill>
                  <a:schemeClr val="tx2">
                    <a:lumMod val="50000"/>
                  </a:schemeClr>
                </a:solidFill>
                <a:latin typeface="新細明體"/>
              </a:rPr>
              <a:t>、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科技和</a:t>
            </a:r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人力資源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的有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利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環境，讓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學生享受閱讀</a:t>
            </a:r>
            <a:r>
              <a:rPr lang="zh-TW" altLang="en-US" sz="2800" b="1" dirty="0">
                <a:latin typeface="新細明體"/>
              </a:rPr>
              <a:t>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培養批判能力。 </a:t>
            </a: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提供一個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空間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學生能獨立或與人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協作， </a:t>
            </a:r>
            <a:endParaRPr lang="en-US" altLang="zh-TW" sz="3200" b="1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進行</a:t>
            </a:r>
            <a:r>
              <a:rPr lang="zh-TW" altLang="en-US" sz="3200" b="1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探究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，運用資訊科技搜尋資料和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開創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知識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3200" b="1" dirty="0" smtClean="0"/>
              <a:t> </a:t>
            </a: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0" name="Picture 2" descr="https://s-media-cache-ak0.pinimg.com/736x/78/2b/4c/782b4c85ecb360cbb549c7601232c11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64096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823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95536" y="404664"/>
            <a:ext cx="8568952" cy="6237312"/>
          </a:xfrm>
        </p:spPr>
        <p:txBody>
          <a:bodyPr/>
          <a:lstStyle>
            <a:extLst/>
          </a:lstStyle>
          <a:p>
            <a:r>
              <a:rPr lang="zh-TW" altLang="en-US" sz="3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學校圖書館的經營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技術服務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人力資源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圖書教師、專業館員</a:t>
            </a:r>
            <a:r>
              <a:rPr lang="zh-TW" altLang="en-US" sz="3200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志工</a:t>
            </a:r>
          </a:p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館藏發展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國小基本藏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量為圖書資料六千種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件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或每名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學生四十種以上；學校班級逾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十三班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每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增一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班增加圖書二百種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件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並有期刊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十五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種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報紙三種</a:t>
            </a:r>
            <a:r>
              <a:rPr lang="zh-TW" altLang="en-US" sz="2400" dirty="0" smtClean="0">
                <a:solidFill>
                  <a:schemeClr val="tx1"/>
                </a:solidFill>
                <a:latin typeface="標楷體"/>
                <a:ea typeface="標楷體"/>
              </a:rPr>
              <a:t>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資訊整理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中文圖書分類法</a:t>
            </a:r>
            <a:endPara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3"/>
              </a:rPr>
              <a:t>http://catweb.ncl.edu.tw/class2007/96-1-1.htm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將知識分作十種主要類別，以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十個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數字代表十大類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然後每一類別細分為十項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空間規劃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視功能區分為閱覽</a:t>
            </a:r>
            <a:r>
              <a:rPr lang="zh-TW" altLang="en-US" sz="2400" dirty="0" smtClean="0">
                <a:solidFill>
                  <a:schemeClr val="tx1"/>
                </a:solidFill>
                <a:latin typeface="標楷體"/>
                <a:ea typeface="標楷體"/>
              </a:rPr>
              <a:t>、參考、資訊檢索、期刊、</a:t>
            </a:r>
            <a:endParaRPr lang="en-US" altLang="zh-TW" sz="2400" dirty="0" smtClean="0">
              <a:solidFill>
                <a:schemeClr val="tx1"/>
              </a:solidFill>
              <a:latin typeface="標楷體"/>
              <a:ea typeface="標楷體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/>
                <a:ea typeface="標楷體"/>
              </a:rPr>
              <a:t>               視聽、書庫、教學及工作等區。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sz="3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3250" name="Picture 2" descr="https://s-media-cache-ak0.pinimg.com/736x/78/2b/4c/782b4c85ecb360cbb549c7601232c11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"/>
            <a:ext cx="864096" cy="1296144"/>
          </a:xfrm>
          <a:prstGeom prst="rect">
            <a:avLst/>
          </a:prstGeom>
          <a:noFill/>
        </p:spPr>
      </p:pic>
      <p:pic>
        <p:nvPicPr>
          <p:cNvPr id="56322" name="Picture 2" descr="http://open.nat.gov.tw/OpenFront/gpnet_image.jspx?type=cover&amp;gpn=100960437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6724" y="1052736"/>
            <a:ext cx="25153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7611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4" name="Picture 2" descr="https://www.hkpl.gov.hk/tc/common/images/hkcl/service/service_adult_1-9_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60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48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568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	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260648"/>
            <a:ext cx="705678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中文</a:t>
            </a:r>
            <a:r>
              <a:rPr kumimoji="1" lang="zh-TW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圖書十大分類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口訣</a:t>
            </a:r>
            <a:endParaRPr kumimoji="1" lang="en-US" altLang="zh-TW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總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類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林林總總是總類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哲  學  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一思一想是哲學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宗  教  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阿彌佛陀是宗教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自然科學類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山明水秀真自然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應用科學類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實際應用妙科學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社會科學類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我交朋友是社會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中國史地類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六朝古都在中國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世界史地類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七大奇景世界遊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語  文  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才高八斗說故事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  術  類  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呀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音樂美術最長久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48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2206</Words>
  <Application>Microsoft Office PowerPoint</Application>
  <PresentationFormat>如螢幕大小 (4:3)</PresentationFormat>
  <Paragraphs>456</Paragraphs>
  <Slides>43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ContemporaryPhotoAlbum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2015-11-01T06:53:41Z</dcterms:created>
  <dcterms:modified xsi:type="dcterms:W3CDTF">2016-03-02T00:56:41Z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1028</vt:i4>
  </property>
  <property fmtid="{D5CDD505-2E9C-101B-9397-08002B2CF9AE}" pid="3" name="_Version">
    <vt:lpwstr>12.0.4518</vt:lpwstr>
  </property>
</Properties>
</file>