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BEE131D3-4846-460C-9D02-F321E26DEDD0}">
          <p14:sldIdLst>
            <p14:sldId id="256"/>
            <p14:sldId id="257"/>
            <p14:sldId id="258"/>
            <p14:sldId id="259"/>
            <p14:sldId id="265"/>
            <p14:sldId id="260"/>
            <p14:sldId id="261"/>
            <p14:sldId id="262"/>
            <p14:sldId id="263"/>
            <p14:sldId id="264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D04331-0F59-4243-9AE6-070170121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6425" y="802298"/>
            <a:ext cx="9638428" cy="2541431"/>
          </a:xfrm>
        </p:spPr>
        <p:txBody>
          <a:bodyPr/>
          <a:lstStyle/>
          <a:p>
            <a:r>
              <a:rPr lang="zh-TW" altLang="en-US" dirty="0"/>
              <a:t>勤休制度宣導及實務案例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5F50C19-5E42-4F30-869D-10B8AC6DC0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51584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688594-2DCC-4CFD-B578-780601294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C00000"/>
                </a:solidFill>
                <a:latin typeface="Arial Black" panose="020B0A04020102020204" pitchFamily="34" charset="0"/>
              </a:rPr>
              <a:t>提醒事項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9044FE-F511-468E-A125-16CA93659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1800" b="1" dirty="0">
                <a:latin typeface="Arial Black" panose="020B0A04020102020204" pitchFamily="34" charset="0"/>
              </a:rPr>
              <a:t>覈實加班：</a:t>
            </a:r>
          </a:p>
          <a:p>
            <a:r>
              <a:rPr lang="zh-TW" altLang="en-US" sz="1800" b="1" dirty="0">
                <a:latin typeface="Arial Black" panose="020B0A04020102020204" pitchFamily="34" charset="0"/>
              </a:rPr>
              <a:t>加班要件：經指派、法定辦公時數以外、執行職務。</a:t>
            </a:r>
          </a:p>
          <a:p>
            <a:r>
              <a:rPr lang="zh-TW" altLang="en-US" sz="1800" b="1" dirty="0">
                <a:latin typeface="Arial Black" panose="020B0A04020102020204" pitchFamily="34" charset="0"/>
              </a:rPr>
              <a:t>加班指派考量急迫、必要及合理性，並應併同檢視同仁當月加班情形。</a:t>
            </a:r>
          </a:p>
          <a:p>
            <a:r>
              <a:rPr lang="zh-TW" altLang="en-US" sz="1800" b="1" dirty="0">
                <a:latin typeface="Arial Black" panose="020B0A04020102020204" pitchFamily="34" charset="0"/>
              </a:rPr>
              <a:t>落實保障：</a:t>
            </a:r>
          </a:p>
          <a:p>
            <a:r>
              <a:rPr lang="zh-TW" altLang="en-US" sz="1800" b="1" dirty="0">
                <a:latin typeface="Arial Black" panose="020B0A04020102020204" pitchFamily="34" charset="0"/>
              </a:rPr>
              <a:t>雲端差勤系統，包含個人</a:t>
            </a:r>
            <a:r>
              <a:rPr lang="en-US" altLang="zh-TW" sz="1800" b="1" dirty="0">
                <a:latin typeface="Arial Black" panose="020B0A04020102020204" pitchFamily="34" charset="0"/>
              </a:rPr>
              <a:t>-</a:t>
            </a:r>
            <a:r>
              <a:rPr lang="zh-TW" altLang="en-US" sz="1800" b="1" dirty="0">
                <a:latin typeface="Arial Black" panose="020B0A04020102020204" pitchFamily="34" charset="0"/>
              </a:rPr>
              <a:t>顯示次月補休屆期資料、單位主管加班關懷通知，請妥為及早規劃補休假事宜。</a:t>
            </a:r>
          </a:p>
          <a:p>
            <a:r>
              <a:rPr lang="zh-TW" altLang="en-US" sz="1800" b="1" dirty="0">
                <a:latin typeface="Arial Black" panose="020B0A04020102020204" pitchFamily="34" charset="0"/>
              </a:rPr>
              <a:t>如有明顯累積加班時數而未補休，或有將屆期之情形者，主管應視業務需要積極與當事人協調給予補休假。</a:t>
            </a:r>
          </a:p>
        </p:txBody>
      </p:sp>
    </p:spTree>
    <p:extLst>
      <p:ext uri="{BB962C8B-B14F-4D97-AF65-F5344CB8AC3E}">
        <p14:creationId xmlns:p14="http://schemas.microsoft.com/office/powerpoint/2010/main" val="2052871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9F1CA9-644E-458D-A924-925CDE8F5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0000"/>
                </a:solidFill>
                <a:latin typeface="Arial Black" panose="020B0A04020102020204" pitchFamily="34" charset="0"/>
              </a:rPr>
              <a:t>公務人員</a:t>
            </a:r>
            <a:r>
              <a:rPr lang="en-US" altLang="zh-TW" sz="4000" dirty="0">
                <a:solidFill>
                  <a:srgbClr val="C00000"/>
                </a:solidFill>
                <a:latin typeface="Arial Black" panose="020B0A04020102020204" pitchFamily="34" charset="0"/>
              </a:rPr>
              <a:t>/</a:t>
            </a:r>
            <a:r>
              <a:rPr lang="zh-TW" altLang="en-US" sz="4000" dirty="0">
                <a:solidFill>
                  <a:srgbClr val="C00000"/>
                </a:solidFill>
                <a:latin typeface="Arial Black" panose="020B0A04020102020204" pitchFamily="34" charset="0"/>
              </a:rPr>
              <a:t>教師兼行政勤修制度宣導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185DFD1-1515-46D4-BB0D-11192134B6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9" y="1853754"/>
            <a:ext cx="9467433" cy="3802975"/>
          </a:xfrm>
        </p:spPr>
      </p:pic>
    </p:spTree>
    <p:extLst>
      <p:ext uri="{BB962C8B-B14F-4D97-AF65-F5344CB8AC3E}">
        <p14:creationId xmlns:p14="http://schemas.microsoft.com/office/powerpoint/2010/main" val="1057243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D42265-5D0C-4360-9B78-AB39A6639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因應司法院釋字第</a:t>
            </a:r>
            <a:r>
              <a:rPr lang="en-US" altLang="zh-TW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785</a:t>
            </a:r>
            <a:r>
              <a:rPr lang="zh-TW" altLang="en-US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號解釋，公務員服務法及公務人員保障法業於</a:t>
            </a:r>
            <a:r>
              <a:rPr lang="en-US" altLang="zh-TW" sz="2400" dirty="0">
                <a:effectLst/>
                <a:latin typeface="Arial Black" panose="020B0A04020102020204" pitchFamily="34" charset="0"/>
              </a:rPr>
              <a:t>111</a:t>
            </a:r>
            <a:r>
              <a:rPr lang="zh-TW" altLang="en-US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effectLst/>
                <a:latin typeface="Arial Black" panose="020B0A04020102020204" pitchFamily="34" charset="0"/>
              </a:rPr>
              <a:t>6</a:t>
            </a:r>
            <a:r>
              <a:rPr lang="zh-TW" altLang="en-US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effectLst/>
                <a:latin typeface="Arial Black" panose="020B0A04020102020204" pitchFamily="34" charset="0"/>
              </a:rPr>
              <a:t>22</a:t>
            </a:r>
            <a:r>
              <a:rPr lang="zh-TW" altLang="en-US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日修正公布，行政院基於兼顧公務同仁健康權及機關實務運作，訂定「行政院與所屬中央及地方各機關（構）公務員服勤實施辦法」及「各機關加班費支給辦法」，業於</a:t>
            </a:r>
            <a:r>
              <a:rPr lang="en-US" altLang="zh-TW" sz="2400" dirty="0">
                <a:effectLst/>
                <a:latin typeface="Arial Black" panose="020B0A04020102020204" pitchFamily="34" charset="0"/>
              </a:rPr>
              <a:t>111</a:t>
            </a:r>
            <a:r>
              <a:rPr lang="zh-TW" altLang="en-US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effectLst/>
                <a:latin typeface="Arial Black" panose="020B0A04020102020204" pitchFamily="34" charset="0"/>
              </a:rPr>
              <a:t>12</a:t>
            </a:r>
            <a:r>
              <a:rPr lang="zh-TW" altLang="en-US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effectLst/>
                <a:latin typeface="Arial Black" panose="020B0A04020102020204" pitchFamily="34" charset="0"/>
              </a:rPr>
              <a:t>21</a:t>
            </a:r>
            <a:r>
              <a:rPr lang="zh-TW" altLang="en-US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日發布、</a:t>
            </a:r>
            <a:r>
              <a:rPr lang="en-US" altLang="zh-TW" sz="2400" dirty="0">
                <a:effectLst/>
                <a:latin typeface="Arial Black" panose="020B0A04020102020204" pitchFamily="34" charset="0"/>
              </a:rPr>
              <a:t>112</a:t>
            </a:r>
            <a:r>
              <a:rPr lang="zh-TW" altLang="en-US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effectLst/>
                <a:latin typeface="Arial Black" panose="020B0A04020102020204" pitchFamily="34" charset="0"/>
              </a:rPr>
              <a:t>1</a:t>
            </a:r>
            <a:r>
              <a:rPr lang="zh-TW" altLang="en-US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effectLst/>
                <a:latin typeface="Arial Black" panose="020B0A04020102020204" pitchFamily="34" charset="0"/>
              </a:rPr>
              <a:t>1</a:t>
            </a:r>
            <a:r>
              <a:rPr lang="zh-TW" altLang="en-US" sz="2400" dirty="0">
                <a:effectLst/>
                <a:latin typeface="Arial Black" panose="020B0A04020102020204" pitchFamily="34" charset="0"/>
                <a:ea typeface="微軟正黑體" panose="020B0604030504040204" pitchFamily="34" charset="-120"/>
              </a:rPr>
              <a:t>日施行。為使本校同仁瞭解勤休新制相關規定，特製此專區，以供查閱。</a:t>
            </a:r>
            <a:endParaRPr lang="zh-TW" altLang="en-US" sz="2400" dirty="0">
              <a:effectLst/>
              <a:latin typeface="Arial Black" panose="020B0A04020102020204" pitchFamily="34" charset="0"/>
            </a:endParaRPr>
          </a:p>
          <a:p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25816408-035D-4D1C-8009-2E7D61FB4CE5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zh-TW" altLang="en-US" b="1" dirty="0">
                <a:solidFill>
                  <a:srgbClr val="7030A0"/>
                </a:solidFill>
              </a:rPr>
              <a:t>製作沿革</a:t>
            </a:r>
          </a:p>
        </p:txBody>
      </p:sp>
    </p:spTree>
    <p:extLst>
      <p:ext uri="{BB962C8B-B14F-4D97-AF65-F5344CB8AC3E}">
        <p14:creationId xmlns:p14="http://schemas.microsoft.com/office/powerpoint/2010/main" val="1426706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6B93B4-A88C-43C2-8495-DE4627922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</a:rPr>
              <a:t>服勤辦法介紹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9D2AF5-B4E2-4B77-A90F-A4257683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b="0" i="0" dirty="0">
                <a:solidFill>
                  <a:srgbClr val="0070C0"/>
                </a:solidFill>
                <a:effectLst/>
                <a:latin typeface="MicrosoftJhengHeiRegular"/>
              </a:rPr>
              <a:t>行政院與所屬中央及地方各機關（構）公務員服勤實施辦法</a:t>
            </a:r>
            <a:br>
              <a:rPr lang="zh-TW" altLang="en-US" sz="2400" b="0" i="0" dirty="0">
                <a:solidFill>
                  <a:srgbClr val="0070C0"/>
                </a:solidFill>
                <a:effectLst/>
                <a:latin typeface="MicrosoftJhengHeiRegular"/>
              </a:rPr>
            </a:br>
            <a: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  <a:t>●</a:t>
            </a:r>
            <a:r>
              <a:rPr lang="zh-TW" altLang="en-US" sz="2400" b="1" i="0" dirty="0">
                <a:solidFill>
                  <a:srgbClr val="002060"/>
                </a:solidFill>
                <a:effectLst/>
                <a:latin typeface="MicrosoftJhengHeiBold"/>
              </a:rPr>
              <a:t>公務員服務法第</a:t>
            </a:r>
            <a:r>
              <a:rPr lang="en-US" altLang="zh-TW" sz="2400" b="1" i="0" dirty="0">
                <a:solidFill>
                  <a:srgbClr val="002060"/>
                </a:solidFill>
                <a:effectLst/>
                <a:latin typeface="MicrosoftJhengHeiBold"/>
              </a:rPr>
              <a:t>12 </a:t>
            </a:r>
            <a:r>
              <a:rPr lang="zh-TW" altLang="en-US" sz="2400" b="1" i="0" dirty="0">
                <a:solidFill>
                  <a:srgbClr val="002060"/>
                </a:solidFill>
                <a:effectLst/>
                <a:latin typeface="MicrosoftJhengHeiBold"/>
              </a:rPr>
              <a:t>條第</a:t>
            </a:r>
            <a:r>
              <a:rPr lang="en-US" altLang="zh-TW" sz="2400" b="1" i="0" dirty="0">
                <a:solidFill>
                  <a:srgbClr val="002060"/>
                </a:solidFill>
                <a:effectLst/>
                <a:latin typeface="MicrosoftJhengHeiBold"/>
              </a:rPr>
              <a:t>3</a:t>
            </a:r>
            <a:r>
              <a:rPr lang="zh-TW" altLang="en-US" sz="2400" b="1" i="0" dirty="0">
                <a:solidFill>
                  <a:srgbClr val="002060"/>
                </a:solidFill>
                <a:effectLst/>
                <a:latin typeface="MicrosoftJhengHeiBold"/>
              </a:rPr>
              <a:t>項、第</a:t>
            </a:r>
            <a:r>
              <a:rPr lang="en-US" altLang="zh-TW" sz="2400" b="1" i="0" dirty="0">
                <a:solidFill>
                  <a:srgbClr val="002060"/>
                </a:solidFill>
                <a:effectLst/>
                <a:latin typeface="MicrosoftJhengHeiBold"/>
              </a:rPr>
              <a:t>6</a:t>
            </a:r>
            <a:r>
              <a:rPr lang="zh-TW" altLang="en-US" sz="2400" b="1" i="0" dirty="0">
                <a:solidFill>
                  <a:srgbClr val="002060"/>
                </a:solidFill>
                <a:effectLst/>
                <a:latin typeface="MicrosoftJhengHeiBold"/>
              </a:rPr>
              <a:t>項</a:t>
            </a:r>
            <a:endParaRPr lang="en-US" altLang="zh-TW" sz="2400" b="1" i="0" dirty="0">
              <a:solidFill>
                <a:srgbClr val="002060"/>
              </a:solidFill>
              <a:effectLst/>
              <a:latin typeface="MicrosoftJhengHeiBold"/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rgbClr val="002060"/>
                </a:solidFill>
                <a:latin typeface="MicrosoftJhengHeiBold"/>
              </a:rPr>
              <a:t>     </a:t>
            </a:r>
            <a: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  <a:t>辦公時數</a:t>
            </a:r>
            <a:r>
              <a:rPr lang="zh-TW" altLang="en-US" sz="2400" b="0" i="0" dirty="0">
                <a:solidFill>
                  <a:srgbClr val="002060"/>
                </a:solidFill>
                <a:effectLst/>
                <a:latin typeface="ArialMT"/>
              </a:rPr>
              <a:t>→</a:t>
            </a:r>
            <a: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  <a:t>每日</a:t>
            </a:r>
            <a:r>
              <a:rPr lang="en-US" altLang="zh-TW" sz="2400" b="0" i="0" dirty="0">
                <a:solidFill>
                  <a:srgbClr val="002060"/>
                </a:solidFill>
                <a:effectLst/>
                <a:latin typeface="MicrosoftJhengHeiRegular"/>
              </a:rPr>
              <a:t>8</a:t>
            </a:r>
            <a: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  <a:t>小時、每週</a:t>
            </a:r>
            <a:r>
              <a:rPr lang="en-US" altLang="zh-TW" sz="2400" b="0" i="0" dirty="0">
                <a:solidFill>
                  <a:srgbClr val="002060"/>
                </a:solidFill>
                <a:effectLst/>
                <a:latin typeface="MicrosoftJhengHeiRegular"/>
              </a:rPr>
              <a:t>40</a:t>
            </a:r>
            <a: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  <a:t>小時</a:t>
            </a:r>
            <a:b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</a:br>
            <a: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  <a:t>     延長辦公時數</a:t>
            </a:r>
            <a:r>
              <a:rPr lang="zh-TW" altLang="en-US" sz="2400" b="0" i="0" dirty="0">
                <a:solidFill>
                  <a:srgbClr val="002060"/>
                </a:solidFill>
                <a:effectLst/>
                <a:latin typeface="ArialMT"/>
              </a:rPr>
              <a:t>→</a:t>
            </a:r>
            <a: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  <a:t>每日工時（正常＋加班）上限</a:t>
            </a:r>
            <a:r>
              <a:rPr lang="en-US" altLang="zh-TW" sz="2400" b="0" i="0" dirty="0">
                <a:solidFill>
                  <a:srgbClr val="002060"/>
                </a:solidFill>
                <a:effectLst/>
                <a:latin typeface="MicrosoftJhengHeiRegular"/>
              </a:rPr>
              <a:t>12</a:t>
            </a:r>
            <a: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  <a:t>小時</a:t>
            </a:r>
            <a:b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</a:br>
            <a: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  <a:t>     每月加班上限</a:t>
            </a:r>
            <a:r>
              <a:rPr lang="en-US" altLang="zh-TW" sz="2400" b="0" i="0" dirty="0">
                <a:solidFill>
                  <a:srgbClr val="002060"/>
                </a:solidFill>
                <a:effectLst/>
                <a:latin typeface="MicrosoftJhengHeiRegular"/>
              </a:rPr>
              <a:t>60</a:t>
            </a:r>
            <a: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  <a:t>小時</a:t>
            </a:r>
            <a:b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</a:br>
            <a:r>
              <a:rPr lang="zh-TW" altLang="en-US" sz="2400" b="0" i="0" dirty="0">
                <a:solidFill>
                  <a:srgbClr val="002060"/>
                </a:solidFill>
                <a:effectLst/>
                <a:latin typeface="MicrosoftJhengHeiRegular"/>
              </a:rPr>
              <a:t>● </a:t>
            </a:r>
            <a:r>
              <a:rPr lang="zh-TW" altLang="en-US" sz="2400" b="1" i="0" dirty="0">
                <a:solidFill>
                  <a:srgbClr val="002060"/>
                </a:solidFill>
                <a:effectLst/>
                <a:latin typeface="MicrosoftJhengHeiBold"/>
              </a:rPr>
              <a:t>自</a:t>
            </a:r>
            <a:r>
              <a:rPr lang="en-US" altLang="zh-TW" sz="2400" b="1" i="0" dirty="0">
                <a:solidFill>
                  <a:srgbClr val="002060"/>
                </a:solidFill>
                <a:effectLst/>
                <a:latin typeface="MicrosoftJhengHeiBold"/>
              </a:rPr>
              <a:t>112</a:t>
            </a:r>
            <a:r>
              <a:rPr lang="zh-TW" altLang="en-US" sz="2400" b="1" i="0" dirty="0">
                <a:solidFill>
                  <a:srgbClr val="002060"/>
                </a:solidFill>
                <a:effectLst/>
                <a:latin typeface="MicrosoftJhengHeiBold"/>
              </a:rPr>
              <a:t>年</a:t>
            </a:r>
            <a:r>
              <a:rPr lang="en-US" altLang="zh-TW" sz="2400" b="1" i="0" dirty="0">
                <a:solidFill>
                  <a:srgbClr val="002060"/>
                </a:solidFill>
                <a:effectLst/>
                <a:latin typeface="MicrosoftJhengHeiBold"/>
              </a:rPr>
              <a:t>1</a:t>
            </a:r>
            <a:r>
              <a:rPr lang="zh-TW" altLang="en-US" sz="2400" b="1" i="0" dirty="0">
                <a:solidFill>
                  <a:srgbClr val="002060"/>
                </a:solidFill>
                <a:effectLst/>
                <a:latin typeface="MicrosoftJhengHeiBold"/>
              </a:rPr>
              <a:t>月</a:t>
            </a:r>
            <a:r>
              <a:rPr lang="en-US" altLang="zh-TW" sz="2400" b="1" i="0" dirty="0">
                <a:solidFill>
                  <a:srgbClr val="002060"/>
                </a:solidFill>
                <a:effectLst/>
                <a:latin typeface="MicrosoftJhengHeiBold"/>
              </a:rPr>
              <a:t>1</a:t>
            </a:r>
            <a:r>
              <a:rPr lang="zh-TW" altLang="en-US" sz="2400" b="1" i="0" dirty="0">
                <a:solidFill>
                  <a:srgbClr val="002060"/>
                </a:solidFill>
                <a:effectLst/>
                <a:latin typeface="MicrosoftJhengHeiBold"/>
              </a:rPr>
              <a:t>日施行</a:t>
            </a:r>
            <a:r>
              <a:rPr lang="zh-TW" altLang="en-US" sz="2400" dirty="0"/>
              <a:t> </a:t>
            </a:r>
            <a:br>
              <a:rPr lang="zh-TW" altLang="en-US" sz="2400" dirty="0"/>
            </a:b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79673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653DA1-ECEC-4D6C-8793-C96F0726B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28918"/>
            <a:ext cx="9603275" cy="1264023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FF0000"/>
                </a:solidFill>
                <a:effectLst/>
              </a:rPr>
              <a:t>服勤辦法實務案例</a:t>
            </a:r>
            <a:br>
              <a:rPr lang="en-US" altLang="zh-TW" b="1" dirty="0">
                <a:solidFill>
                  <a:srgbClr val="FF0000"/>
                </a:solidFill>
                <a:effectLst/>
              </a:rPr>
            </a:br>
            <a:r>
              <a:rPr lang="zh-TW" altLang="en-US" sz="32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行政院與所屬中央及地方各機關（構）公務員服 勤實施辦法第</a:t>
            </a:r>
            <a:r>
              <a:rPr lang="en-US" altLang="zh-TW" sz="32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4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條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F293E41-749D-430A-9338-DC9D32FC5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565" y="2115670"/>
            <a:ext cx="9674289" cy="34962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dirty="0">
                <a:solidFill>
                  <a:schemeClr val="accent5"/>
                </a:solidFill>
                <a:latin typeface="Arial Black" panose="020B0A04020102020204" pitchFamily="34" charset="0"/>
              </a:rPr>
              <a:t>公務員為搶救重大災害、處理緊急或重大突發事件、辦理重大專案業務之延長辦公時數，連同正常辦公時數，每日不得超過十四小時；延長辦公時數，每月不得超過八十小時。但有下列情形之一者，不在此限：</a:t>
            </a:r>
          </a:p>
          <a:p>
            <a:pPr marL="0" indent="0">
              <a:buNone/>
            </a:pPr>
            <a:r>
              <a:rPr lang="zh-TW" altLang="en-US" dirty="0">
                <a:solidFill>
                  <a:schemeClr val="accent5"/>
                </a:solidFill>
                <a:latin typeface="Arial Black" panose="020B0A04020102020204" pitchFamily="34" charset="0"/>
              </a:rPr>
              <a:t>一、因有急迫必要性，且機關（構）人力臨時調度有困難，不受每日辦公時數上限十四小時之限制，惟不得連續超過三日。</a:t>
            </a:r>
          </a:p>
          <a:p>
            <a:pPr marL="0" indent="0">
              <a:buNone/>
            </a:pPr>
            <a:r>
              <a:rPr lang="zh-TW" altLang="en-US" dirty="0">
                <a:solidFill>
                  <a:schemeClr val="accent5"/>
                </a:solidFill>
                <a:latin typeface="Arial Black" panose="020B0A04020102020204" pitchFamily="34" charset="0"/>
              </a:rPr>
              <a:t>二、因辦理特殊重大專案業務確有需要，行政院所屬二級機關、獨立機關報經行政院同意，其他機關（構）經主管機關同意，延長辦公時數以每三個月不超過二百四十小時控管之。</a:t>
            </a:r>
          </a:p>
        </p:txBody>
      </p:sp>
    </p:spTree>
    <p:extLst>
      <p:ext uri="{BB962C8B-B14F-4D97-AF65-F5344CB8AC3E}">
        <p14:creationId xmlns:p14="http://schemas.microsoft.com/office/powerpoint/2010/main" val="423538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7764ED-CDA5-45FA-83BA-FE08E8C17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行政院與所屬中央及地方各機關（構）公務員服 勤實施辦法第</a:t>
            </a:r>
            <a:r>
              <a:rPr lang="en-US" altLang="zh-TW" sz="32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4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條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481B30-5459-43A9-B3D6-CAFAA1A9F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細明體" panose="02020509000000000000" pitchFamily="49" charset="-120"/>
              </a:rPr>
              <a:t>公務員為辦理季節性、週期性工作之延長辦公時數，連同正常辦公時數，每日不得超過十二小時；延長辦公時數，每月不得超過八十小時。</a:t>
            </a:r>
            <a:endParaRPr lang="zh-TW" altLang="en-US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38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C2FAF8-2AB7-42C3-808C-D8E6732B0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6644"/>
            <a:ext cx="9603275" cy="977331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行政院與所屬中央及地方各機關（構）公務員服 勤實施辦法第</a:t>
            </a:r>
            <a:r>
              <a:rPr lang="en-US" altLang="zh-TW" sz="32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4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條</a:t>
            </a:r>
            <a:endParaRPr lang="zh-TW" altLang="en-US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DBB11E1-F47C-4CFC-B71F-E009441F9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>
              <a:buNone/>
            </a:pP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細明體" panose="02020509000000000000" pitchFamily="49" charset="-120"/>
              </a:rPr>
              <a:t>依第一項規定每日辦公時數超過十四小時，或每月延長辦公時數超過六十小時者，除該項但書第二款規定外，應於事由發生之日起一個月內報主管機關備查；依前項規定每月延長辦公時數超過六十小時者，應事前經主管機關同意，並以二個月為限，必要時得再延長一個月。</a:t>
            </a:r>
            <a:endParaRPr lang="zh-TW" altLang="en-US" sz="2800" b="1" dirty="0">
              <a:effectLst/>
              <a:latin typeface="Arial Black" panose="020B0A04020102020204" pitchFamily="34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623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E4B4A5-53DB-4F6C-AC3F-84D7E695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solidFill>
                  <a:srgbClr val="C00000"/>
                </a:solidFill>
                <a:latin typeface="Arial Black" panose="020B0A04020102020204" pitchFamily="34" charset="0"/>
              </a:rPr>
              <a:t>服勤辦法實務案例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0BCD21-8151-46E8-97D5-6938799B1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行政院與所屬中央及地方各機關（構）公務員服勤實施辦法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en-US" altLang="zh-TW" dirty="0"/>
              <a:t>Q</a:t>
            </a:r>
            <a:r>
              <a:rPr lang="zh-TW" altLang="en-US" dirty="0"/>
              <a:t>：辦理季節性、週期性工作之延長辦公時數，於延長期限屆滿後， 是否有再次延長之空間？ 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A</a:t>
            </a:r>
            <a:r>
              <a:rPr lang="zh-TW" altLang="en-US" dirty="0"/>
              <a:t>： 如體育班球隊賽事期間之訓練，運動教練工作每月加班時數會超過</a:t>
            </a:r>
            <a:r>
              <a:rPr lang="en-US" altLang="zh-TW" dirty="0"/>
              <a:t>60</a:t>
            </a:r>
            <a:r>
              <a:rPr lang="zh-TW" altLang="en-US" dirty="0"/>
              <a:t>小時， 每日加班時數限在</a:t>
            </a:r>
            <a:r>
              <a:rPr lang="en-US" altLang="zh-TW" dirty="0"/>
              <a:t>4</a:t>
            </a:r>
            <a:r>
              <a:rPr lang="zh-TW" altLang="en-US" dirty="0"/>
              <a:t>小時內，惟以</a:t>
            </a:r>
            <a:r>
              <a:rPr lang="en-US" altLang="zh-TW" dirty="0"/>
              <a:t>2</a:t>
            </a:r>
            <a:r>
              <a:rPr lang="zh-TW" altLang="en-US" dirty="0"/>
              <a:t>個月為限，至多再延長</a:t>
            </a:r>
            <a:r>
              <a:rPr lang="en-US" altLang="zh-TW" dirty="0"/>
              <a:t>1</a:t>
            </a:r>
            <a:r>
              <a:rPr lang="zh-TW" altLang="en-US" dirty="0"/>
              <a:t>個月。 季節性及週期性工作屬機關年度例行性事項，具有可預期性，因此，同一 事由仍以</a:t>
            </a:r>
            <a:r>
              <a:rPr lang="en-US" altLang="zh-TW" dirty="0"/>
              <a:t>3</a:t>
            </a:r>
            <a:r>
              <a:rPr lang="zh-TW" altLang="en-US" dirty="0"/>
              <a:t>個月為限</a:t>
            </a:r>
            <a:r>
              <a:rPr lang="en-US" altLang="zh-TW" dirty="0"/>
              <a:t>(2</a:t>
            </a:r>
            <a:r>
              <a:rPr lang="zh-TW" altLang="en-US" dirty="0"/>
              <a:t>個月</a:t>
            </a:r>
            <a:r>
              <a:rPr lang="en-US" altLang="zh-TW" dirty="0"/>
              <a:t>+</a:t>
            </a:r>
            <a:r>
              <a:rPr lang="zh-TW" altLang="en-US" dirty="0"/>
              <a:t>延長</a:t>
            </a:r>
            <a:r>
              <a:rPr lang="en-US" altLang="zh-TW" dirty="0"/>
              <a:t>1</a:t>
            </a:r>
            <a:r>
              <a:rPr lang="zh-TW" altLang="en-US" dirty="0"/>
              <a:t>個月</a:t>
            </a:r>
            <a:r>
              <a:rPr lang="en-US" altLang="zh-TW" dirty="0"/>
              <a:t>)</a:t>
            </a:r>
            <a:r>
              <a:rPr lang="zh-TW" altLang="en-US" dirty="0"/>
              <a:t>；並應事前經國教署同意並副知教 育部人事處。</a:t>
            </a:r>
          </a:p>
        </p:txBody>
      </p:sp>
    </p:spTree>
    <p:extLst>
      <p:ext uri="{BB962C8B-B14F-4D97-AF65-F5344CB8AC3E}">
        <p14:creationId xmlns:p14="http://schemas.microsoft.com/office/powerpoint/2010/main" val="3033270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5B7990-7C4A-4D6E-A17A-7A4018AA2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服勤辦法實務案例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2E5E53A-0D4D-4C99-AB08-F70A9EA73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dirty="0"/>
              <a:t>行政院與所屬中央及地方各機關（構）公務員服 勤實施辦法 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Q</a:t>
            </a:r>
            <a:r>
              <a:rPr lang="zh-TW" altLang="en-US" dirty="0"/>
              <a:t>：公務員每日辦公時數（含延長辦公時數）之上限規定，如遇請 假、出差或公假 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 情形，應如何計算？ 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A</a:t>
            </a:r>
            <a:r>
              <a:rPr lang="zh-TW" altLang="en-US" dirty="0"/>
              <a:t>： 上午請假半日，到班時間為</a:t>
            </a:r>
            <a:r>
              <a:rPr lang="en-US" altLang="zh-TW" dirty="0"/>
              <a:t>13:00‐17:00</a:t>
            </a:r>
            <a:r>
              <a:rPr lang="zh-TW" altLang="en-US" dirty="0"/>
              <a:t>，依服務法及服勤辦法相關規定，延長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  辦公時數連同正常辦公時數不得超過</a:t>
            </a:r>
            <a:r>
              <a:rPr lang="en-US" altLang="zh-TW" dirty="0"/>
              <a:t>12</a:t>
            </a:r>
            <a:r>
              <a:rPr lang="zh-TW" altLang="en-US" dirty="0"/>
              <a:t>小時，延長辦公時數至多以</a:t>
            </a:r>
            <a:r>
              <a:rPr lang="en-US" altLang="zh-TW" dirty="0"/>
              <a:t>4</a:t>
            </a:r>
            <a:r>
              <a:rPr lang="zh-TW" altLang="en-US" dirty="0"/>
              <a:t>小時為限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（請假</a:t>
            </a:r>
            <a:r>
              <a:rPr lang="en-US" altLang="zh-TW" dirty="0"/>
              <a:t>4</a:t>
            </a:r>
            <a:r>
              <a:rPr lang="zh-TW" altLang="en-US" dirty="0"/>
              <a:t>小時</a:t>
            </a:r>
            <a:r>
              <a:rPr lang="en-US" altLang="zh-TW" dirty="0"/>
              <a:t>+</a:t>
            </a:r>
            <a:r>
              <a:rPr lang="zh-TW" altLang="en-US" dirty="0"/>
              <a:t>辦公</a:t>
            </a:r>
            <a:r>
              <a:rPr lang="en-US" altLang="zh-TW" dirty="0"/>
              <a:t>4</a:t>
            </a:r>
            <a:r>
              <a:rPr lang="zh-TW" altLang="en-US" dirty="0"/>
              <a:t>小時</a:t>
            </a:r>
            <a:r>
              <a:rPr lang="en-US" altLang="zh-TW" dirty="0"/>
              <a:t>+</a:t>
            </a:r>
            <a:r>
              <a:rPr lang="zh-TW" altLang="en-US" dirty="0"/>
              <a:t>加班</a:t>
            </a:r>
            <a:r>
              <a:rPr lang="en-US" altLang="zh-TW" dirty="0"/>
              <a:t>4</a:t>
            </a:r>
            <a:r>
              <a:rPr lang="zh-TW" altLang="en-US" dirty="0"/>
              <a:t>小時）。 於機關規定之辦公時間內依相關法規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 請假，係透過請假方式免除法定辦公 時間之勞務情形，爰請假時數仍應計入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當日辦公時數計算。</a:t>
            </a:r>
          </a:p>
        </p:txBody>
      </p:sp>
    </p:spTree>
    <p:extLst>
      <p:ext uri="{BB962C8B-B14F-4D97-AF65-F5344CB8AC3E}">
        <p14:creationId xmlns:p14="http://schemas.microsoft.com/office/powerpoint/2010/main" val="334297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F68619-30A6-45AE-955D-55C1FAFFC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C00000"/>
                </a:solidFill>
                <a:latin typeface="Arial Black" panose="020B0A04020102020204" pitchFamily="34" charset="0"/>
              </a:rPr>
              <a:t>超時服勤補償事項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7E8B63-8E66-47D8-AD24-5BDF20DE1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>
                <a:latin typeface="Arial Black" panose="020B0A04020102020204" pitchFamily="34" charset="0"/>
              </a:rPr>
              <a:t>公務人員保障法</a:t>
            </a:r>
            <a:r>
              <a:rPr lang="en-US" altLang="zh-TW" b="1" dirty="0">
                <a:latin typeface="Arial Black" panose="020B0A04020102020204" pitchFamily="34" charset="0"/>
              </a:rPr>
              <a:t>23</a:t>
            </a:r>
          </a:p>
          <a:p>
            <a:pPr marL="0" indent="0">
              <a:buNone/>
            </a:pPr>
            <a:r>
              <a:rPr lang="zh-TW" altLang="en-US" b="1" dirty="0">
                <a:latin typeface="Arial Black" panose="020B0A04020102020204" pitchFamily="34" charset="0"/>
              </a:rPr>
              <a:t>公務人員經指派於法定辦公時數以外執行職務者為加班，服 務機關應給予加班費、補休假</a:t>
            </a:r>
            <a:r>
              <a:rPr lang="en-US" altLang="zh-TW" b="1" dirty="0">
                <a:latin typeface="Arial Black" panose="020B0A04020102020204" pitchFamily="34" charset="0"/>
              </a:rPr>
              <a:t>(</a:t>
            </a:r>
            <a:r>
              <a:rPr lang="zh-TW" altLang="en-US" b="1" dirty="0">
                <a:latin typeface="Arial Black" panose="020B0A04020102020204" pitchFamily="34" charset="0"/>
              </a:rPr>
              <a:t>補休假期限</a:t>
            </a:r>
            <a:r>
              <a:rPr lang="en-US" altLang="zh-TW" b="1" dirty="0">
                <a:latin typeface="Arial Black" panose="020B0A04020102020204" pitchFamily="34" charset="0"/>
              </a:rPr>
              <a:t>2</a:t>
            </a:r>
            <a:r>
              <a:rPr lang="zh-TW" altLang="en-US" b="1" dirty="0">
                <a:latin typeface="Arial Black" panose="020B0A04020102020204" pitchFamily="34" charset="0"/>
              </a:rPr>
              <a:t>年</a:t>
            </a:r>
            <a:r>
              <a:rPr lang="en-US" altLang="zh-TW" b="1" dirty="0">
                <a:latin typeface="Arial Black" panose="020B0A04020102020204" pitchFamily="34" charset="0"/>
              </a:rPr>
              <a:t>)</a:t>
            </a:r>
            <a:r>
              <a:rPr lang="zh-TW" altLang="en-US" b="1" dirty="0">
                <a:latin typeface="Arial Black" panose="020B0A04020102020204" pitchFamily="34" charset="0"/>
              </a:rPr>
              <a:t>。但因機關 預算之限制或必要範圍內之業務需要，致無法給予加班費、 補休假，應給予公務人員考績（成、核）法規所定平時考核 之獎勵。</a:t>
            </a:r>
            <a:endParaRPr lang="en-US" altLang="zh-TW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zh-TW" altLang="en-US" b="1" dirty="0">
                <a:latin typeface="Arial Black" panose="020B0A04020102020204" pitchFamily="34" charset="0"/>
              </a:rPr>
              <a:t>遷調人員於原服務機關未休畢之補休假，得於原補休假期限 內至新任職機關續行補休。 </a:t>
            </a:r>
            <a:endParaRPr lang="en-US" altLang="zh-TW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zh-TW" altLang="en-US" b="1" dirty="0">
                <a:latin typeface="Arial Black" panose="020B0A04020102020204" pitchFamily="34" charset="0"/>
              </a:rPr>
              <a:t>公務人員離職或已亡故者，仍計發加班費。</a:t>
            </a:r>
          </a:p>
        </p:txBody>
      </p:sp>
    </p:spTree>
    <p:extLst>
      <p:ext uri="{BB962C8B-B14F-4D97-AF65-F5344CB8AC3E}">
        <p14:creationId xmlns:p14="http://schemas.microsoft.com/office/powerpoint/2010/main" val="3651813921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41</TotalTime>
  <Words>1054</Words>
  <Application>Microsoft Office PowerPoint</Application>
  <PresentationFormat>寬螢幕</PresentationFormat>
  <Paragraphs>41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ArialMT</vt:lpstr>
      <vt:lpstr>MicrosoftJhengHeiBold</vt:lpstr>
      <vt:lpstr>MicrosoftJhengHeiRegular</vt:lpstr>
      <vt:lpstr>Arial</vt:lpstr>
      <vt:lpstr>Arial Black</vt:lpstr>
      <vt:lpstr>Gill Sans MT</vt:lpstr>
      <vt:lpstr>圖庫</vt:lpstr>
      <vt:lpstr>勤休制度宣導及實務案例</vt:lpstr>
      <vt:lpstr>製作沿革</vt:lpstr>
      <vt:lpstr>服勤辦法介紹</vt:lpstr>
      <vt:lpstr>服勤辦法實務案例 行政院與所屬中央及地方各機關（構）公務員服 勤實施辦法第4條</vt:lpstr>
      <vt:lpstr>行政院與所屬中央及地方各機關（構）公務員服 勤實施辦法第4條</vt:lpstr>
      <vt:lpstr>行政院與所屬中央及地方各機關（構）公務員服 勤實施辦法第4條</vt:lpstr>
      <vt:lpstr>服勤辦法實務案例</vt:lpstr>
      <vt:lpstr>服勤辦法實務案例</vt:lpstr>
      <vt:lpstr>超時服勤補償事項</vt:lpstr>
      <vt:lpstr>提醒事項</vt:lpstr>
      <vt:lpstr>公務人員/教師兼行政勤修制度宣導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勤休制度及實務案例</dc:title>
  <dc:creator>Roki</dc:creator>
  <cp:lastModifiedBy>Roki</cp:lastModifiedBy>
  <cp:revision>5</cp:revision>
  <dcterms:created xsi:type="dcterms:W3CDTF">2025-06-24T02:30:13Z</dcterms:created>
  <dcterms:modified xsi:type="dcterms:W3CDTF">2025-06-24T03:12:06Z</dcterms:modified>
</cp:coreProperties>
</file>