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16" r:id="rId1"/>
  </p:sldMasterIdLst>
  <p:notesMasterIdLst>
    <p:notesMasterId r:id="rId24"/>
  </p:notesMasterIdLst>
  <p:handoutMasterIdLst>
    <p:handoutMasterId r:id="rId25"/>
  </p:handoutMasterIdLst>
  <p:sldIdLst>
    <p:sldId id="561" r:id="rId2"/>
    <p:sldId id="564" r:id="rId3"/>
    <p:sldId id="562" r:id="rId4"/>
    <p:sldId id="563" r:id="rId5"/>
    <p:sldId id="565" r:id="rId6"/>
    <p:sldId id="566" r:id="rId7"/>
    <p:sldId id="567" r:id="rId8"/>
    <p:sldId id="568" r:id="rId9"/>
    <p:sldId id="569" r:id="rId10"/>
    <p:sldId id="570" r:id="rId11"/>
    <p:sldId id="571" r:id="rId12"/>
    <p:sldId id="572" r:id="rId13"/>
    <p:sldId id="573" r:id="rId14"/>
    <p:sldId id="579" r:id="rId15"/>
    <p:sldId id="576" r:id="rId16"/>
    <p:sldId id="577" r:id="rId17"/>
    <p:sldId id="578" r:id="rId18"/>
    <p:sldId id="574" r:id="rId19"/>
    <p:sldId id="575" r:id="rId20"/>
    <p:sldId id="580" r:id="rId21"/>
    <p:sldId id="581" r:id="rId22"/>
    <p:sldId id="264" r:id="rId23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6E9B668-4FD3-4A84-9D28-ECB124DFA59E}">
          <p14:sldIdLst>
            <p14:sldId id="561"/>
            <p14:sldId id="564"/>
            <p14:sldId id="562"/>
            <p14:sldId id="563"/>
            <p14:sldId id="565"/>
            <p14:sldId id="566"/>
            <p14:sldId id="567"/>
            <p14:sldId id="568"/>
            <p14:sldId id="569"/>
            <p14:sldId id="570"/>
            <p14:sldId id="571"/>
            <p14:sldId id="572"/>
            <p14:sldId id="573"/>
            <p14:sldId id="579"/>
            <p14:sldId id="576"/>
            <p14:sldId id="577"/>
            <p14:sldId id="578"/>
            <p14:sldId id="574"/>
            <p14:sldId id="575"/>
            <p14:sldId id="580"/>
            <p14:sldId id="581"/>
          </p14:sldIdLst>
        </p14:section>
        <p14:section name="未命名的章節" id="{520A6DE5-AE0E-4569-977E-920BEF562679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FFFF99"/>
    <a:srgbClr val="CCFFCC"/>
    <a:srgbClr val="99FF99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8" autoAdjust="0"/>
    <p:restoredTop sz="93333" autoAdjust="0"/>
  </p:normalViewPr>
  <p:slideViewPr>
    <p:cSldViewPr>
      <p:cViewPr varScale="1">
        <p:scale>
          <a:sx n="111" d="100"/>
          <a:sy n="111" d="100"/>
        </p:scale>
        <p:origin x="368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5DFE2D0-D077-4468-859E-423698388E8D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E995BFAF-A104-4184-919E-BF68E7BD8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64827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8F5E4FC-50EE-487D-BF15-3F601C1B6E70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9DA4862-A682-4F5E-A060-F97B38306A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72203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208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1D612EF-76C6-4B5B-965A-5CE57D0D5EC9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1C58-2FFA-4FAE-AA8E-20AA4D6C3AE2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7F01-FC56-43A8-A9CB-2260FEDBE434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EEF6ECA-F702-4F98-91B4-466BC7BE80DD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3BA7E65-5C96-4FEE-AD9D-015E4080B4EF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97627F9-F8E1-441E-B2A2-1EB1FA8422B8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A5C934-3625-4677-86EF-E32665B5C380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BDA0-477E-42F2-8377-849F69E51A5A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C1FDBAE-D3FC-4A3B-997E-1D5ABD309C31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845EAC7-7E62-4530-AE9B-AF481905AD35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EE72562-6C0B-4EC0-A492-BCE5303CE157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CE542EC-9F98-4D95-BDF3-4B74089E51BE}" type="datetime1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國民中小學因應</a:t>
            </a:r>
            <a:r>
              <a:rPr lang="en-US" altLang="zh-TW"/>
              <a:t>12</a:t>
            </a:r>
            <a:r>
              <a:rPr lang="zh-TW" altLang="en-US"/>
              <a:t>年國教課綱之準備</a:t>
            </a: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BB4DC1C-974E-48B5-82F0-0018C65121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8208912" cy="197624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zh-TW" altLang="en-US" sz="3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臺南市 </a:t>
            </a:r>
            <a:r>
              <a:rPr lang="en-US" altLang="zh-TW" sz="3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107 </a:t>
            </a:r>
            <a:r>
              <a:rPr lang="zh-TW" altLang="en-US" sz="3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學年度社群申辦說明 </a:t>
            </a:r>
            <a:endParaRPr lang="zh-TW" altLang="en-US" sz="3300" b="1" dirty="0">
              <a:ln w="6350">
                <a:noFill/>
              </a:ln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41" y="2708920"/>
            <a:ext cx="4124336" cy="4039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object 15"/>
          <p:cNvSpPr txBox="1"/>
          <p:nvPr/>
        </p:nvSpPr>
        <p:spPr>
          <a:xfrm>
            <a:off x="4211960" y="2996952"/>
            <a:ext cx="4674235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9BBB59">
                    <a:lumMod val="75000"/>
                  </a:srgbClr>
                </a:solidFill>
                <a:latin typeface="微軟正黑體" panose="020B0604030504040204" pitchFamily="34" charset="-120"/>
                <a:cs typeface="微軟正黑體"/>
              </a:rPr>
              <a:t>新課綱專案辦公室執行秘書</a:t>
            </a:r>
            <a:endParaRPr lang="en-US" altLang="zh-TW" sz="2800" b="1" dirty="0">
              <a:solidFill>
                <a:srgbClr val="9BBB59">
                  <a:lumMod val="75000"/>
                </a:srgbClr>
              </a:solidFill>
              <a:latin typeface="微軟正黑體" panose="020B0604030504040204" pitchFamily="34" charset="-120"/>
              <a:cs typeface="微軟正黑體"/>
            </a:endParaRPr>
          </a:p>
          <a:p>
            <a:pPr algn="ctr"/>
            <a:r>
              <a:rPr lang="zh-TW" altLang="en-US" sz="2800" b="1" dirty="0">
                <a:solidFill>
                  <a:srgbClr val="9BBB59">
                    <a:lumMod val="75000"/>
                  </a:srgbClr>
                </a:solidFill>
                <a:latin typeface="微軟正黑體" panose="020B0604030504040204" pitchFamily="34" charset="-120"/>
                <a:cs typeface="微軟正黑體"/>
              </a:rPr>
              <a:t>陳秀卿督學</a:t>
            </a:r>
            <a:endParaRPr sz="2800" b="1" dirty="0">
              <a:solidFill>
                <a:srgbClr val="9BBB59">
                  <a:lumMod val="75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935195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2998"/>
            <a:ext cx="8229600" cy="1399032"/>
          </a:xfrm>
        </p:spPr>
        <p:txBody>
          <a:bodyPr/>
          <a:lstStyle/>
          <a:p>
            <a:r>
              <a:rPr lang="zh-TW" altLang="zh-TW" b="1" dirty="0"/>
              <a:t>一、學習領域</a:t>
            </a:r>
            <a:r>
              <a:rPr lang="en-US" altLang="zh-TW" b="1" dirty="0"/>
              <a:t>(</a:t>
            </a:r>
            <a:r>
              <a:rPr lang="zh-TW" altLang="zh-TW" b="1" dirty="0"/>
              <a:t>學年</a:t>
            </a:r>
            <a:r>
              <a:rPr lang="en-US" altLang="zh-TW" b="1" dirty="0"/>
              <a:t>)</a:t>
            </a:r>
            <a:r>
              <a:rPr lang="zh-TW" altLang="zh-TW" b="1" dirty="0"/>
              <a:t>專業社群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90353"/>
            <a:ext cx="8229600" cy="5688632"/>
          </a:xfrm>
        </p:spPr>
        <p:txBody>
          <a:bodyPr>
            <a:normAutofit/>
          </a:bodyPr>
          <a:lstStyle/>
          <a:p>
            <a:r>
              <a:rPr lang="zh-TW" altLang="zh-TW" dirty="0"/>
              <a:t>領域教學研究會、學年會議採社群方式進行運作。</a:t>
            </a:r>
            <a:endParaRPr lang="en-US" altLang="zh-TW" dirty="0"/>
          </a:p>
          <a:p>
            <a:endParaRPr lang="zh-TW" altLang="zh-TW" dirty="0"/>
          </a:p>
          <a:p>
            <a:r>
              <a:rPr lang="en-US" altLang="zh-TW" dirty="0"/>
              <a:t>1</a:t>
            </a:r>
            <a:r>
              <a:rPr lang="zh-TW" altLang="zh-TW" dirty="0"/>
              <a:t>、</a:t>
            </a:r>
            <a:r>
              <a:rPr lang="zh-TW" altLang="zh-TW" b="1" u="sng" dirty="0">
                <a:solidFill>
                  <a:srgbClr val="C00000"/>
                </a:solidFill>
              </a:rPr>
              <a:t>以學校為單位提出申請</a:t>
            </a:r>
            <a:r>
              <a:rPr lang="zh-TW" altLang="zh-TW" dirty="0"/>
              <a:t>：各校依學習領域</a:t>
            </a:r>
            <a:r>
              <a:rPr lang="en-US" altLang="zh-TW" dirty="0"/>
              <a:t>(</a:t>
            </a:r>
            <a:r>
              <a:rPr lang="zh-TW" altLang="zh-TW" dirty="0"/>
              <a:t>學年</a:t>
            </a:r>
            <a:r>
              <a:rPr lang="en-US" altLang="zh-TW" dirty="0"/>
              <a:t>)</a:t>
            </a:r>
            <a:r>
              <a:rPr lang="zh-TW" altLang="zh-TW" dirty="0"/>
              <a:t>需求，由領域召集人</a:t>
            </a:r>
            <a:r>
              <a:rPr lang="en-US" altLang="zh-TW" dirty="0"/>
              <a:t>(</a:t>
            </a:r>
            <a:r>
              <a:rPr lang="zh-TW" altLang="zh-TW" dirty="0"/>
              <a:t>學年主任</a:t>
            </a:r>
            <a:r>
              <a:rPr lang="en-US" altLang="zh-TW" dirty="0"/>
              <a:t>)</a:t>
            </a:r>
            <a:r>
              <a:rPr lang="zh-TW" altLang="zh-TW" dirty="0"/>
              <a:t>提出申請表，學校統一彙整提出申請。</a:t>
            </a:r>
            <a:endParaRPr lang="en-US" altLang="zh-TW" dirty="0"/>
          </a:p>
          <a:p>
            <a:r>
              <a:rPr lang="en-US" altLang="zh-TW" dirty="0"/>
              <a:t>12</a:t>
            </a:r>
            <a:r>
              <a:rPr lang="zh-TW" altLang="zh-TW" dirty="0"/>
              <a:t>班以上每校申請</a:t>
            </a:r>
            <a:r>
              <a:rPr lang="en-US" altLang="zh-TW" dirty="0"/>
              <a:t>5~9</a:t>
            </a:r>
            <a:r>
              <a:rPr lang="zh-TW" altLang="zh-TW" dirty="0"/>
              <a:t>個社群，每校補助金額以新臺幣</a:t>
            </a:r>
            <a:r>
              <a:rPr lang="en-US" altLang="zh-TW" dirty="0"/>
              <a:t>8,000</a:t>
            </a:r>
            <a:r>
              <a:rPr lang="zh-TW" altLang="zh-TW" dirty="0"/>
              <a:t>元為上限。</a:t>
            </a:r>
            <a:endParaRPr lang="en-US" altLang="zh-TW" dirty="0"/>
          </a:p>
          <a:p>
            <a:r>
              <a:rPr lang="en-US" altLang="zh-TW" dirty="0"/>
              <a:t>12</a:t>
            </a:r>
            <a:r>
              <a:rPr lang="zh-TW" altLang="zh-TW" dirty="0"/>
              <a:t>班以下依學校需求提出申請</a:t>
            </a:r>
            <a:r>
              <a:rPr lang="en-US" altLang="zh-TW" dirty="0"/>
              <a:t>(</a:t>
            </a:r>
            <a:r>
              <a:rPr lang="zh-TW" altLang="zh-TW" dirty="0"/>
              <a:t>至少</a:t>
            </a:r>
            <a:r>
              <a:rPr lang="en-US" altLang="zh-TW" dirty="0"/>
              <a:t>2</a:t>
            </a:r>
            <a:r>
              <a:rPr lang="zh-TW" altLang="zh-TW" dirty="0"/>
              <a:t>個社</a:t>
            </a:r>
            <a:r>
              <a:rPr lang="en-US" altLang="zh-TW" dirty="0"/>
              <a:t> </a:t>
            </a:r>
            <a:r>
              <a:rPr lang="zh-TW" altLang="zh-TW" dirty="0"/>
              <a:t>群</a:t>
            </a:r>
            <a:r>
              <a:rPr lang="en-US" altLang="zh-TW" dirty="0"/>
              <a:t>)</a:t>
            </a:r>
            <a:r>
              <a:rPr lang="zh-TW" altLang="zh-TW" dirty="0"/>
              <a:t>，每校補助金額以新臺幣</a:t>
            </a:r>
            <a:r>
              <a:rPr lang="en-US" altLang="zh-TW" dirty="0"/>
              <a:t>5,000</a:t>
            </a:r>
            <a:r>
              <a:rPr lang="zh-TW" altLang="zh-TW" dirty="0"/>
              <a:t>元為上限。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7464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256584"/>
          </a:xfrm>
        </p:spPr>
        <p:txBody>
          <a:bodyPr>
            <a:normAutofit/>
          </a:bodyPr>
          <a:lstStyle/>
          <a:p>
            <a:r>
              <a:rPr lang="en-US" altLang="zh-TW" dirty="0"/>
              <a:t>2</a:t>
            </a:r>
            <a:r>
              <a:rPr lang="zh-TW" altLang="zh-TW" dirty="0"/>
              <a:t>、每</a:t>
            </a:r>
            <a:r>
              <a:rPr lang="en-US" altLang="zh-TW" dirty="0"/>
              <a:t>1</a:t>
            </a:r>
            <a:r>
              <a:rPr lang="zh-TW" altLang="zh-TW" dirty="0"/>
              <a:t>社群應由至少</a:t>
            </a:r>
            <a:r>
              <a:rPr lang="en-US" altLang="zh-TW" dirty="0"/>
              <a:t>3</a:t>
            </a:r>
            <a:r>
              <a:rPr lang="zh-TW" altLang="zh-TW" dirty="0"/>
              <a:t>人以上教師組成，每學期至少運作</a:t>
            </a:r>
            <a:r>
              <a:rPr lang="en-US" altLang="zh-TW" dirty="0"/>
              <a:t>3</a:t>
            </a:r>
            <a:r>
              <a:rPr lang="zh-TW" altLang="zh-TW" dirty="0"/>
              <a:t>次以上。</a:t>
            </a:r>
            <a:endParaRPr lang="en-US" altLang="zh-TW" dirty="0"/>
          </a:p>
          <a:p>
            <a:endParaRPr lang="zh-TW" altLang="zh-TW" sz="1100" dirty="0"/>
          </a:p>
          <a:p>
            <a:r>
              <a:rPr lang="en-US" altLang="zh-TW" dirty="0"/>
              <a:t>3</a:t>
            </a:r>
            <a:r>
              <a:rPr lang="zh-TW" altLang="zh-TW" dirty="0"/>
              <a:t>、由該學習領域召集人，擔任社群召集人。</a:t>
            </a:r>
            <a:endParaRPr lang="en-US" altLang="zh-TW" dirty="0"/>
          </a:p>
          <a:p>
            <a:endParaRPr lang="en-US" altLang="zh-TW" sz="1100" dirty="0"/>
          </a:p>
          <a:p>
            <a:r>
              <a:rPr lang="en-US" altLang="zh-TW" dirty="0"/>
              <a:t>4</a:t>
            </a:r>
            <a:r>
              <a:rPr lang="zh-TW" altLang="zh-TW" dirty="0"/>
              <a:t>、若跨校組成學習領域專業學習社群，則自行協調，由其中一所學校負責提出申請。</a:t>
            </a:r>
            <a:endParaRPr lang="en-US" altLang="zh-TW" dirty="0"/>
          </a:p>
          <a:p>
            <a:pPr marL="64008" indent="0">
              <a:buNone/>
            </a:pPr>
            <a:endParaRPr lang="en-US" altLang="zh-TW" sz="1100" dirty="0"/>
          </a:p>
          <a:p>
            <a:r>
              <a:rPr lang="en-US" altLang="zh-TW" dirty="0"/>
              <a:t>5</a:t>
            </a:r>
            <a:r>
              <a:rPr lang="zh-TW" altLang="zh-TW" dirty="0"/>
              <a:t>、正式教師、代理教師皆需至少參加</a:t>
            </a:r>
            <a:r>
              <a:rPr lang="en-US" altLang="zh-TW" dirty="0"/>
              <a:t>1</a:t>
            </a:r>
            <a:r>
              <a:rPr lang="zh-TW" altLang="zh-TW" dirty="0"/>
              <a:t>個學習領域</a:t>
            </a:r>
            <a:r>
              <a:rPr lang="en-US" altLang="zh-TW" dirty="0"/>
              <a:t>(</a:t>
            </a:r>
            <a:r>
              <a:rPr lang="zh-TW" altLang="zh-TW" dirty="0"/>
              <a:t>學年</a:t>
            </a:r>
            <a:r>
              <a:rPr lang="en-US" altLang="zh-TW" dirty="0"/>
              <a:t>)</a:t>
            </a:r>
            <a:r>
              <a:rPr lang="zh-TW" altLang="zh-TW" dirty="0"/>
              <a:t>專業學習社群。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51520" y="12998"/>
            <a:ext cx="8229600" cy="1399032"/>
          </a:xfrm>
        </p:spPr>
        <p:txBody>
          <a:bodyPr/>
          <a:lstStyle/>
          <a:p>
            <a:r>
              <a:rPr lang="zh-TW" altLang="zh-TW" b="1" dirty="0"/>
              <a:t>一、學習領域</a:t>
            </a:r>
            <a:r>
              <a:rPr lang="en-US" altLang="zh-TW" b="1" dirty="0"/>
              <a:t>(</a:t>
            </a:r>
            <a:r>
              <a:rPr lang="zh-TW" altLang="zh-TW" b="1" dirty="0"/>
              <a:t>學年</a:t>
            </a:r>
            <a:r>
              <a:rPr lang="en-US" altLang="zh-TW" b="1" dirty="0"/>
              <a:t>)</a:t>
            </a:r>
            <a:r>
              <a:rPr lang="zh-TW" altLang="zh-TW" b="1" dirty="0"/>
              <a:t>專業社群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116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領域教學研究會、學年會議採社群方式進行運作。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zh-TW" dirty="0">
                <a:solidFill>
                  <a:srgbClr val="FF0000"/>
                </a:solidFill>
              </a:rPr>
              <a:t>以研討學習領域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zh-TW" dirty="0">
                <a:solidFill>
                  <a:srgbClr val="FF0000"/>
                </a:solidFill>
              </a:rPr>
              <a:t>學年</a:t>
            </a:r>
            <a:r>
              <a:rPr lang="en-US" altLang="zh-TW" dirty="0">
                <a:solidFill>
                  <a:srgbClr val="FF0000"/>
                </a:solidFill>
              </a:rPr>
              <a:t>) </a:t>
            </a:r>
            <a:r>
              <a:rPr lang="zh-TW" altLang="zh-TW" dirty="0">
                <a:solidFill>
                  <a:srgbClr val="FF0000"/>
                </a:solidFill>
              </a:rPr>
              <a:t>學生學習診斷分析、學生學習策略、提升學生學習成效之教學策略、教學內容共同備課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zh-TW" dirty="0">
                <a:solidFill>
                  <a:srgbClr val="FF0000"/>
                </a:solidFill>
              </a:rPr>
              <a:t>觀課、議課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zh-TW" dirty="0">
                <a:solidFill>
                  <a:srgbClr val="FF0000"/>
                </a:solidFill>
              </a:rPr>
              <a:t>為原則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51520" y="12998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b="1"/>
              <a:t>一、學習領域</a:t>
            </a:r>
            <a:r>
              <a:rPr lang="en-US" altLang="zh-TW" b="1"/>
              <a:t>(</a:t>
            </a:r>
            <a:r>
              <a:rPr lang="zh-TW" altLang="zh-TW" b="1"/>
              <a:t>學年</a:t>
            </a:r>
            <a:r>
              <a:rPr lang="en-US" altLang="zh-TW" b="1"/>
              <a:t>)</a:t>
            </a:r>
            <a:r>
              <a:rPr lang="zh-TW" altLang="zh-TW" b="1"/>
              <a:t>專業社群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56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effectLst/>
              </a:rPr>
              <a:t>二、基礎專業學習社群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4737" y="2276872"/>
            <a:ext cx="8229600" cy="4924177"/>
          </a:xfrm>
        </p:spPr>
        <p:txBody>
          <a:bodyPr>
            <a:normAutofit/>
          </a:bodyPr>
          <a:lstStyle/>
          <a:p>
            <a:pPr fontAlgn="base"/>
            <a:r>
              <a:rPr lang="zh-TW" altLang="zh-TW" sz="3200" dirty="0"/>
              <a:t>各校可依學校發展或教師需求成立學校專業學習社群，共同學習成長，以凝聚情感，熟悉社群運作方式，提升教師專業知能。</a:t>
            </a:r>
            <a:endParaRPr lang="zh-TW" altLang="zh-TW" sz="2800" dirty="0"/>
          </a:p>
          <a:p>
            <a:pPr marL="64008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749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zh-TW" altLang="zh-TW" b="1" u="sng" dirty="0"/>
              <a:t>由社群召集人提出申請</a:t>
            </a:r>
            <a:r>
              <a:rPr lang="zh-TW" altLang="zh-TW" dirty="0"/>
              <a:t>：依各校所提申請表進行審查並擇優錄取</a:t>
            </a:r>
            <a:r>
              <a:rPr lang="en-US" altLang="zh-TW" dirty="0"/>
              <a:t>100</a:t>
            </a:r>
            <a:r>
              <a:rPr lang="zh-TW" altLang="zh-TW" dirty="0"/>
              <a:t>個。</a:t>
            </a:r>
            <a:endParaRPr lang="en-US" altLang="zh-TW" dirty="0"/>
          </a:p>
          <a:p>
            <a:pPr fontAlgn="base"/>
            <a:r>
              <a:rPr lang="zh-TW" altLang="zh-TW" dirty="0"/>
              <a:t>每一學習社群之組成人數以</a:t>
            </a:r>
            <a:r>
              <a:rPr lang="en-US" altLang="zh-TW" dirty="0"/>
              <a:t>6</a:t>
            </a:r>
            <a:r>
              <a:rPr lang="zh-TW" altLang="zh-TW" dirty="0"/>
              <a:t>人以上</a:t>
            </a:r>
            <a:r>
              <a:rPr lang="en-US" altLang="zh-TW" dirty="0"/>
              <a:t>(</a:t>
            </a:r>
            <a:r>
              <a:rPr lang="zh-TW" altLang="zh-TW" dirty="0"/>
              <a:t>含</a:t>
            </a:r>
            <a:r>
              <a:rPr lang="en-US" altLang="zh-TW" dirty="0"/>
              <a:t>)</a:t>
            </a:r>
            <a:r>
              <a:rPr lang="zh-TW" altLang="zh-TW" dirty="0"/>
              <a:t>為原則</a:t>
            </a:r>
            <a:r>
              <a:rPr lang="en-US" altLang="zh-TW" dirty="0"/>
              <a:t>(</a:t>
            </a:r>
            <a:r>
              <a:rPr lang="zh-TW" altLang="zh-TW" dirty="0"/>
              <a:t>可跨校</a:t>
            </a:r>
            <a:r>
              <a:rPr lang="en-US" altLang="zh-TW" dirty="0"/>
              <a:t>)</a:t>
            </a:r>
            <a:r>
              <a:rPr lang="zh-TW" altLang="zh-TW" dirty="0"/>
              <a:t>，並推舉一人擔任社群召集人。</a:t>
            </a:r>
          </a:p>
          <a:p>
            <a:pPr fontAlgn="base"/>
            <a:r>
              <a:rPr lang="zh-TW" altLang="zh-TW" dirty="0"/>
              <a:t>若跨校組成社群，則自行協調，由其中一所學校負責提出申請。</a:t>
            </a:r>
          </a:p>
          <a:p>
            <a:pPr fontAlgn="base"/>
            <a:r>
              <a:rPr lang="zh-TW" altLang="zh-TW" dirty="0"/>
              <a:t>同</a:t>
            </a:r>
            <a:r>
              <a:rPr lang="en-US" altLang="zh-TW" dirty="0"/>
              <a:t>1</a:t>
            </a:r>
            <a:r>
              <a:rPr lang="zh-TW" altLang="zh-TW" dirty="0"/>
              <a:t>位教師以參加</a:t>
            </a:r>
            <a:r>
              <a:rPr lang="en-US" altLang="zh-TW" dirty="0"/>
              <a:t>1</a:t>
            </a:r>
            <a:r>
              <a:rPr lang="zh-TW" altLang="zh-TW" dirty="0"/>
              <a:t>個基礎專業學習社群為限。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09600" y="4198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b="1">
                <a:effectLst/>
              </a:rPr>
              <a:t>二、基礎專業學習社群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31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zh-TW" altLang="zh-TW" dirty="0"/>
              <a:t>應於下列主題至少擇一辦理</a:t>
            </a:r>
          </a:p>
          <a:p>
            <a:pPr marL="64008" indent="0" fontAlgn="base">
              <a:buNone/>
            </a:pPr>
            <a:r>
              <a:rPr lang="en-US" altLang="zh-TW" dirty="0"/>
              <a:t>1</a:t>
            </a:r>
            <a:r>
              <a:rPr lang="zh-TW" altLang="zh-TW" dirty="0"/>
              <a:t>、備觀議課（教師公開授課與專業回饋</a:t>
            </a:r>
            <a:r>
              <a:rPr lang="en-US" altLang="zh-TW" dirty="0"/>
              <a:t>)</a:t>
            </a:r>
          </a:p>
          <a:p>
            <a:pPr marL="64008" indent="0" fontAlgn="base">
              <a:buNone/>
            </a:pPr>
            <a:r>
              <a:rPr lang="en-US" altLang="zh-TW" dirty="0"/>
              <a:t>2</a:t>
            </a:r>
            <a:r>
              <a:rPr lang="zh-TW" altLang="zh-TW" dirty="0"/>
              <a:t>、彈性學習課程規劃（發展校訂課程）</a:t>
            </a:r>
            <a:endParaRPr lang="en-US" altLang="zh-TW" dirty="0"/>
          </a:p>
          <a:p>
            <a:pPr marL="64008" indent="0" fontAlgn="base">
              <a:buNone/>
            </a:pPr>
            <a:r>
              <a:rPr lang="en-US" altLang="zh-TW" dirty="0"/>
              <a:t>3</a:t>
            </a:r>
            <a:r>
              <a:rPr lang="zh-TW" altLang="zh-TW" dirty="0"/>
              <a:t>、素養導向的教學設計</a:t>
            </a:r>
          </a:p>
          <a:p>
            <a:pPr marL="64008" indent="0" fontAlgn="base">
              <a:buNone/>
            </a:pPr>
            <a:r>
              <a:rPr lang="en-US" altLang="zh-TW" dirty="0"/>
              <a:t>4</a:t>
            </a:r>
            <a:r>
              <a:rPr lang="zh-TW" altLang="zh-TW" dirty="0"/>
              <a:t>、其他</a:t>
            </a:r>
            <a:r>
              <a:rPr lang="en-US" altLang="zh-TW" dirty="0"/>
              <a:t>(</a:t>
            </a:r>
            <a:r>
              <a:rPr lang="zh-TW" altLang="zh-TW" dirty="0"/>
              <a:t>十二年國教課綱之相關議題</a:t>
            </a:r>
            <a:r>
              <a:rPr lang="en-US" altLang="zh-TW" dirty="0"/>
              <a:t>)</a:t>
            </a:r>
            <a:endParaRPr lang="zh-TW" altLang="zh-TW" dirty="0"/>
          </a:p>
          <a:p>
            <a:pPr marL="447675" indent="0" fontAlgn="base">
              <a:buNone/>
            </a:pPr>
            <a:r>
              <a:rPr lang="zh-TW" altLang="zh-TW" dirty="0"/>
              <a:t>如跨領域教學設計、彈性學習課程內容發展、領域統整教學、跨領域教學</a:t>
            </a:r>
            <a:r>
              <a:rPr lang="en-US" altLang="zh-TW" dirty="0"/>
              <a:t>(</a:t>
            </a:r>
            <a:r>
              <a:rPr lang="zh-TW" altLang="zh-TW" dirty="0"/>
              <a:t>協同教</a:t>
            </a:r>
            <a:r>
              <a:rPr lang="en-US" altLang="zh-TW" dirty="0"/>
              <a:t> </a:t>
            </a:r>
            <a:r>
              <a:rPr lang="zh-TW" altLang="zh-TW" dirty="0"/>
              <a:t>學</a:t>
            </a:r>
            <a:r>
              <a:rPr lang="en-US" altLang="zh-TW" dirty="0"/>
              <a:t>)</a:t>
            </a:r>
            <a:r>
              <a:rPr lang="zh-TW" altLang="zh-TW" dirty="0"/>
              <a:t>、多元評量、教學檔案製作、試題分析、補救教學、差異化教學、特定教育專業主題探索</a:t>
            </a:r>
            <a:r>
              <a:rPr lang="en-US" altLang="zh-TW" dirty="0"/>
              <a:t>(</a:t>
            </a:r>
            <a:r>
              <a:rPr lang="zh-TW" altLang="zh-TW" dirty="0"/>
              <a:t>戶外教學、食農教育、國際教育、品德教育、美感教育、新住民教育、多元文化教育等之專業主題</a:t>
            </a:r>
            <a:r>
              <a:rPr lang="en-US" altLang="zh-TW" dirty="0"/>
              <a:t>)</a:t>
            </a:r>
            <a:r>
              <a:rPr lang="zh-TW" altLang="zh-TW" dirty="0"/>
              <a:t>、班級經營等。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09600" y="4198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b="1">
                <a:effectLst/>
              </a:rPr>
              <a:t>二、基礎專業學習社群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2422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zh-TW" altLang="zh-TW" dirty="0"/>
              <a:t>每一學習社群的活動次數</a:t>
            </a:r>
            <a:r>
              <a:rPr lang="zh-TW" altLang="zh-TW" b="1" dirty="0">
                <a:solidFill>
                  <a:srgbClr val="FF0000"/>
                </a:solidFill>
              </a:rPr>
              <a:t>每學期不得少於</a:t>
            </a:r>
            <a:r>
              <a:rPr lang="en-US" altLang="zh-TW" b="1" dirty="0">
                <a:solidFill>
                  <a:srgbClr val="FF0000"/>
                </a:solidFill>
              </a:rPr>
              <a:t>4</a:t>
            </a:r>
            <a:r>
              <a:rPr lang="zh-TW" altLang="zh-TW" b="1" dirty="0">
                <a:solidFill>
                  <a:srgbClr val="FF0000"/>
                </a:solidFill>
              </a:rPr>
              <a:t>次</a:t>
            </a:r>
            <a:r>
              <a:rPr lang="zh-TW" altLang="zh-TW" dirty="0"/>
              <a:t>，每場次須於同日期辦理。</a:t>
            </a:r>
          </a:p>
          <a:p>
            <a:pPr fontAlgn="base"/>
            <a:r>
              <a:rPr lang="zh-TW" altLang="zh-TW" dirty="0"/>
              <a:t>為落實課堂實踐及提升學生學習成效，至少規劃</a:t>
            </a:r>
            <a:r>
              <a:rPr lang="en-US" altLang="zh-TW" dirty="0"/>
              <a:t>1</a:t>
            </a:r>
            <a:r>
              <a:rPr lang="zh-TW" altLang="zh-TW" dirty="0"/>
              <a:t>次公開授課及專業回饋。</a:t>
            </a:r>
          </a:p>
          <a:p>
            <a:pPr fontAlgn="base"/>
            <a:r>
              <a:rPr lang="zh-TW" altLang="zh-TW" dirty="0"/>
              <a:t>社群活動之實施，應以不影響學校教學活動為前提。</a:t>
            </a:r>
            <a:endParaRPr lang="en-US" altLang="zh-TW" dirty="0"/>
          </a:p>
          <a:p>
            <a:pPr fontAlgn="base"/>
            <a:r>
              <a:rPr lang="zh-TW" altLang="zh-TW" b="1" dirty="0">
                <a:solidFill>
                  <a:srgbClr val="FF0000"/>
                </a:solidFill>
              </a:rPr>
              <a:t>每社群補助金額新臺幣</a:t>
            </a:r>
            <a:r>
              <a:rPr lang="en-US" altLang="zh-TW" b="1" dirty="0">
                <a:solidFill>
                  <a:srgbClr val="FF0000"/>
                </a:solidFill>
              </a:rPr>
              <a:t>1</a:t>
            </a:r>
            <a:r>
              <a:rPr lang="zh-TW" altLang="zh-TW" b="1" dirty="0">
                <a:solidFill>
                  <a:srgbClr val="FF0000"/>
                </a:solidFill>
              </a:rPr>
              <a:t>萬元整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09600" y="4198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b="1">
                <a:effectLst/>
              </a:rPr>
              <a:t>二、基礎專業學習社群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1991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effectLst/>
              </a:rPr>
              <a:t>三、進階專業學習社群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著重於「課程實踐」，鼓勵教師依專長領域及議題組成社群（具推動社群經驗者為宜），</a:t>
            </a:r>
            <a:r>
              <a:rPr lang="en-US" altLang="zh-TW" dirty="0"/>
              <a:t>  </a:t>
            </a:r>
            <a:r>
              <a:rPr lang="zh-TW" altLang="zh-TW" dirty="0"/>
              <a:t>持續進行課程與教學專業研討，並實踐於以學生學習為中心之課堂教學觀察與專業回饋。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zh-TW" dirty="0"/>
              <a:t>擇優錄取</a:t>
            </a:r>
            <a:r>
              <a:rPr lang="en-US" altLang="zh-TW" dirty="0"/>
              <a:t>100</a:t>
            </a:r>
            <a:r>
              <a:rPr lang="zh-TW" altLang="zh-TW" dirty="0"/>
              <a:t>個。（每校以錄取</a:t>
            </a:r>
            <a:r>
              <a:rPr lang="en-US" altLang="zh-TW" dirty="0"/>
              <a:t>1</a:t>
            </a:r>
            <a:r>
              <a:rPr lang="zh-TW" altLang="zh-TW" dirty="0"/>
              <a:t>個社群為原則）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3972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altLang="zh-TW" sz="2800" b="1" u="sng" dirty="0"/>
              <a:t>1.</a:t>
            </a:r>
            <a:r>
              <a:rPr lang="zh-TW" altLang="zh-TW" sz="2800" b="1" u="sng" dirty="0"/>
              <a:t>由社群召集人提出申請</a:t>
            </a:r>
            <a:r>
              <a:rPr lang="zh-TW" altLang="zh-TW" sz="2800" dirty="0"/>
              <a:t>：依各校所提申請表進行審查並擇優錄取</a:t>
            </a:r>
            <a:r>
              <a:rPr lang="en-US" altLang="zh-TW" sz="2800" dirty="0"/>
              <a:t>200</a:t>
            </a:r>
            <a:r>
              <a:rPr lang="zh-TW" altLang="zh-TW" sz="2800" dirty="0"/>
              <a:t>個。</a:t>
            </a:r>
            <a:endParaRPr lang="en-US" altLang="zh-TW" sz="2800" dirty="0"/>
          </a:p>
          <a:p>
            <a:pPr fontAlgn="base"/>
            <a:r>
              <a:rPr lang="en-US" altLang="zh-TW" sz="2800" dirty="0"/>
              <a:t>2.</a:t>
            </a:r>
            <a:r>
              <a:rPr lang="zh-TW" altLang="zh-TW" sz="2800" dirty="0"/>
              <a:t>每一學習社群之組成人數以</a:t>
            </a:r>
            <a:r>
              <a:rPr lang="en-US" altLang="zh-TW" sz="2800" dirty="0"/>
              <a:t>6</a:t>
            </a:r>
            <a:r>
              <a:rPr lang="zh-TW" altLang="zh-TW" sz="2800" dirty="0"/>
              <a:t>人以上</a:t>
            </a:r>
            <a:r>
              <a:rPr lang="en-US" altLang="zh-TW" sz="2800" dirty="0"/>
              <a:t>(</a:t>
            </a:r>
            <a:r>
              <a:rPr lang="zh-TW" altLang="zh-TW" sz="2800" dirty="0"/>
              <a:t>含</a:t>
            </a:r>
            <a:r>
              <a:rPr lang="en-US" altLang="zh-TW" sz="2800" dirty="0"/>
              <a:t>)</a:t>
            </a:r>
            <a:r>
              <a:rPr lang="zh-TW" altLang="zh-TW" sz="2800" dirty="0"/>
              <a:t>為原則</a:t>
            </a:r>
            <a:r>
              <a:rPr lang="en-US" altLang="zh-TW" sz="2800" dirty="0"/>
              <a:t>(</a:t>
            </a:r>
            <a:r>
              <a:rPr lang="zh-TW" altLang="zh-TW" sz="2800" dirty="0"/>
              <a:t>可跨校</a:t>
            </a:r>
            <a:r>
              <a:rPr lang="en-US" altLang="zh-TW" sz="2800" dirty="0"/>
              <a:t>)</a:t>
            </a:r>
            <a:r>
              <a:rPr lang="zh-TW" altLang="zh-TW" sz="2800" dirty="0"/>
              <a:t>，並推舉一人擔任社群召集人。</a:t>
            </a:r>
          </a:p>
          <a:p>
            <a:pPr fontAlgn="base"/>
            <a:r>
              <a:rPr lang="en-US" altLang="zh-TW" sz="2800" dirty="0"/>
              <a:t>3.</a:t>
            </a:r>
            <a:r>
              <a:rPr lang="zh-TW" altLang="zh-TW" sz="2800" dirty="0"/>
              <a:t>若跨校組成社群，則自行協調，由其中一所學校負責提出申請。</a:t>
            </a:r>
          </a:p>
          <a:p>
            <a:pPr fontAlgn="base"/>
            <a:r>
              <a:rPr lang="en-US" altLang="zh-TW" sz="2800" dirty="0"/>
              <a:t>4.</a:t>
            </a:r>
            <a:r>
              <a:rPr lang="zh-TW" altLang="zh-TW" sz="2800" dirty="0"/>
              <a:t>同</a:t>
            </a:r>
            <a:r>
              <a:rPr lang="en-US" altLang="zh-TW" sz="2800" dirty="0"/>
              <a:t>1</a:t>
            </a:r>
            <a:r>
              <a:rPr lang="zh-TW" altLang="zh-TW" sz="2800" dirty="0"/>
              <a:t>位教師以參加</a:t>
            </a:r>
            <a:r>
              <a:rPr lang="en-US" altLang="zh-TW" sz="2800" dirty="0"/>
              <a:t>1</a:t>
            </a:r>
            <a:r>
              <a:rPr lang="zh-TW" altLang="zh-TW" sz="2800" dirty="0"/>
              <a:t>個基礎專業學習社群為限。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zh-TW" altLang="zh-TW" b="1" dirty="0">
                <a:effectLst/>
              </a:rPr>
              <a:t>三、進階專業學習社群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9521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zh-TW" altLang="zh-TW" dirty="0"/>
              <a:t>每一學習社群的活動次數每學期不得少於</a:t>
            </a:r>
            <a:r>
              <a:rPr lang="en-US" altLang="zh-TW" dirty="0"/>
              <a:t>6</a:t>
            </a:r>
            <a:r>
              <a:rPr lang="zh-TW" altLang="zh-TW" dirty="0"/>
              <a:t>次，每場次須於不同日期辦理</a:t>
            </a:r>
            <a:endParaRPr lang="en-US" altLang="zh-TW" dirty="0"/>
          </a:p>
          <a:p>
            <a:pPr fontAlgn="base"/>
            <a:r>
              <a:rPr lang="zh-TW" altLang="zh-TW" dirty="0"/>
              <a:t>為落實課堂實踐及提升學生學習成效，至少規劃</a:t>
            </a:r>
            <a:r>
              <a:rPr lang="en-US" altLang="zh-TW" dirty="0"/>
              <a:t>2</a:t>
            </a:r>
            <a:r>
              <a:rPr lang="zh-TW" altLang="zh-TW" dirty="0"/>
              <a:t>次公開授課及專業回饋</a:t>
            </a:r>
            <a:endParaRPr lang="en-US" altLang="zh-TW" dirty="0"/>
          </a:p>
          <a:p>
            <a:pPr fontAlgn="base"/>
            <a:r>
              <a:rPr lang="zh-TW" altLang="zh-TW" b="1" dirty="0">
                <a:solidFill>
                  <a:srgbClr val="FF0000"/>
                </a:solidFill>
              </a:rPr>
              <a:t>每社群補助金額新臺幣</a:t>
            </a:r>
            <a:r>
              <a:rPr lang="en-US" altLang="zh-TW" b="1" dirty="0">
                <a:solidFill>
                  <a:srgbClr val="FF0000"/>
                </a:solidFill>
              </a:rPr>
              <a:t>2</a:t>
            </a:r>
            <a:r>
              <a:rPr lang="zh-TW" altLang="zh-TW" b="1" dirty="0">
                <a:solidFill>
                  <a:srgbClr val="FF0000"/>
                </a:solidFill>
              </a:rPr>
              <a:t>萬元整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19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zh-TW" altLang="zh-TW" b="1" dirty="0">
                <a:effectLst/>
              </a:rPr>
              <a:t>三、進階專業學習社群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186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668779" y="1360932"/>
            <a:ext cx="2798064" cy="9326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0529" y="340652"/>
            <a:ext cx="6096000" cy="690880"/>
          </a:xfrm>
          <a:custGeom>
            <a:avLst/>
            <a:gdLst/>
            <a:ahLst/>
            <a:cxnLst/>
            <a:rect l="l" t="t" r="r" b="b"/>
            <a:pathLst>
              <a:path w="6096000" h="690879">
                <a:moveTo>
                  <a:pt x="0" y="115061"/>
                </a:moveTo>
                <a:lnTo>
                  <a:pt x="7971" y="72930"/>
                </a:lnTo>
                <a:lnTo>
                  <a:pt x="29851" y="37776"/>
                </a:lnTo>
                <a:lnTo>
                  <a:pt x="62589" y="12653"/>
                </a:lnTo>
                <a:lnTo>
                  <a:pt x="103131" y="612"/>
                </a:lnTo>
                <a:lnTo>
                  <a:pt x="5980938" y="0"/>
                </a:lnTo>
                <a:lnTo>
                  <a:pt x="5995568" y="923"/>
                </a:lnTo>
                <a:lnTo>
                  <a:pt x="6035713" y="13870"/>
                </a:lnTo>
                <a:lnTo>
                  <a:pt x="6067862" y="39708"/>
                </a:lnTo>
                <a:lnTo>
                  <a:pt x="6088964" y="75386"/>
                </a:lnTo>
                <a:lnTo>
                  <a:pt x="6096000" y="575309"/>
                </a:lnTo>
                <a:lnTo>
                  <a:pt x="6095076" y="589940"/>
                </a:lnTo>
                <a:lnTo>
                  <a:pt x="6082129" y="630085"/>
                </a:lnTo>
                <a:lnTo>
                  <a:pt x="6056291" y="662234"/>
                </a:lnTo>
                <a:lnTo>
                  <a:pt x="6020613" y="683336"/>
                </a:lnTo>
                <a:lnTo>
                  <a:pt x="115062" y="690371"/>
                </a:lnTo>
                <a:lnTo>
                  <a:pt x="100431" y="689448"/>
                </a:lnTo>
                <a:lnTo>
                  <a:pt x="60286" y="676501"/>
                </a:lnTo>
                <a:lnTo>
                  <a:pt x="28137" y="650663"/>
                </a:lnTo>
                <a:lnTo>
                  <a:pt x="7035" y="614985"/>
                </a:lnTo>
                <a:lnTo>
                  <a:pt x="0" y="115061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522725" y="263946"/>
            <a:ext cx="226314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1" dirty="0">
                <a:solidFill>
                  <a:srgbClr val="C00000"/>
                </a:solidFill>
                <a:latin typeface="微軟正黑體"/>
                <a:cs typeface="微軟正黑體"/>
              </a:rPr>
              <a:t>簡報大綱</a:t>
            </a:r>
            <a:endParaRPr sz="4400" dirty="0">
              <a:latin typeface="微軟正黑體"/>
              <a:cs typeface="微軟正黑體"/>
            </a:endParaRPr>
          </a:p>
        </p:txBody>
      </p:sp>
      <p:pic>
        <p:nvPicPr>
          <p:cNvPr id="27" name="圖片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334000"/>
            <a:ext cx="1122844" cy="793801"/>
          </a:xfrm>
          <a:prstGeom prst="rect">
            <a:avLst/>
          </a:prstGeom>
        </p:spPr>
      </p:pic>
      <p:sp>
        <p:nvSpPr>
          <p:cNvPr id="29" name="AutoShape 4"/>
          <p:cNvSpPr>
            <a:spLocks noChangeArrowheads="1"/>
          </p:cNvSpPr>
          <p:nvPr/>
        </p:nvSpPr>
        <p:spPr bwMode="gray">
          <a:xfrm>
            <a:off x="477010" y="1240064"/>
            <a:ext cx="8055429" cy="6047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A9ED">
                  <a:gamma/>
                  <a:shade val="68627"/>
                  <a:invGamma/>
                </a:srgbClr>
              </a:gs>
              <a:gs pos="50000">
                <a:srgbClr val="65A9ED"/>
              </a:gs>
              <a:gs pos="100000">
                <a:srgbClr val="65A9ED">
                  <a:gamma/>
                  <a:shade val="68627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t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1.</a:t>
            </a:r>
            <a:r>
              <a:rPr lang="zh-TW" altLang="en-US" sz="2400" dirty="0"/>
              <a:t>臺南市 </a:t>
            </a:r>
            <a:r>
              <a:rPr lang="en-US" altLang="zh-TW" sz="2400" dirty="0"/>
              <a:t>107 </a:t>
            </a:r>
            <a:r>
              <a:rPr lang="zh-TW" altLang="en-US" sz="2400" dirty="0"/>
              <a:t>學年度「校長專業社群」申辦暨審查計畫 </a:t>
            </a:r>
            <a:endParaRPr lang="en-US" altLang="zh-TW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AutoShape 5"/>
          <p:cNvSpPr>
            <a:spLocks noChangeArrowheads="1"/>
          </p:cNvSpPr>
          <p:nvPr/>
        </p:nvSpPr>
        <p:spPr bwMode="gray">
          <a:xfrm>
            <a:off x="477010" y="2215524"/>
            <a:ext cx="8283684" cy="52005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D85E9">
                  <a:gamma/>
                  <a:shade val="46275"/>
                  <a:invGamma/>
                </a:srgbClr>
              </a:gs>
              <a:gs pos="50000">
                <a:srgbClr val="6D85E9"/>
              </a:gs>
              <a:gs pos="100000">
                <a:srgbClr val="6D85E9">
                  <a:gamma/>
                  <a:shade val="46275"/>
                  <a:invGamma/>
                </a:srgbClr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 </a:t>
            </a:r>
            <a:r>
              <a:rPr lang="en-US" altLang="zh-TW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2.</a:t>
            </a:r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臺南市 </a:t>
            </a:r>
            <a:r>
              <a:rPr lang="en-US" altLang="zh-TW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107 </a:t>
            </a:r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學年度「教師專業學習社群」申辦暨審查計畫 </a:t>
            </a:r>
            <a:endParaRPr lang="en-US" altLang="zh-TW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gray">
          <a:xfrm>
            <a:off x="2081781" y="3083058"/>
            <a:ext cx="4352520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00"/>
              </a:gs>
              <a:gs pos="50000">
                <a:srgbClr val="CC6600">
                  <a:gamma/>
                  <a:tint val="51373"/>
                  <a:invGamma/>
                </a:srgbClr>
              </a:gs>
              <a:gs pos="100000">
                <a:srgbClr val="CC6600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en-US" altLang="zh-TW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anose="02020500000000000000" pitchFamily="18" charset="-120"/>
            </a:endParaRPr>
          </a:p>
          <a:p>
            <a:pPr algn="l"/>
            <a:r>
              <a:rPr lang="en-US" altLang="zh-TW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2-1</a:t>
            </a:r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anose="020B0604030504040204" pitchFamily="34" charset="-120"/>
              </a:rPr>
              <a:t>學習領域</a:t>
            </a:r>
            <a:r>
              <a:rPr lang="en-US" altLang="zh-TW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anose="020B0604030504040204" pitchFamily="34" charset="-120"/>
              </a:rPr>
              <a:t>學年</a:t>
            </a:r>
            <a:r>
              <a:rPr lang="en-US" altLang="zh-TW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anose="020B0604030504040204" pitchFamily="34" charset="-120"/>
              </a:rPr>
              <a:t>專業社群 </a:t>
            </a:r>
            <a:endParaRPr lang="zh-TW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anose="02020500000000000000" pitchFamily="18" charset="-120"/>
            </a:endParaRPr>
          </a:p>
        </p:txBody>
      </p:sp>
      <p:sp>
        <p:nvSpPr>
          <p:cNvPr id="32" name="AutoShape 7"/>
          <p:cNvSpPr>
            <a:spLocks noChangeArrowheads="1"/>
          </p:cNvSpPr>
          <p:nvPr/>
        </p:nvSpPr>
        <p:spPr bwMode="gray">
          <a:xfrm>
            <a:off x="2091688" y="3973814"/>
            <a:ext cx="4352520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48B2E"/>
              </a:gs>
              <a:gs pos="50000">
                <a:srgbClr val="A48B2E">
                  <a:gamma/>
                  <a:tint val="51373"/>
                  <a:invGamma/>
                </a:srgbClr>
              </a:gs>
              <a:gs pos="100000">
                <a:srgbClr val="A48B2E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2-2</a:t>
            </a:r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基礎專業學習社群 </a:t>
            </a:r>
            <a:endParaRPr lang="en-US" altLang="zh-TW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anose="02020500000000000000" pitchFamily="18" charset="-120"/>
            </a:endParaRPr>
          </a:p>
        </p:txBody>
      </p:sp>
      <p:sp>
        <p:nvSpPr>
          <p:cNvPr id="33" name="AutoShape 8"/>
          <p:cNvSpPr>
            <a:spLocks noChangeArrowheads="1"/>
          </p:cNvSpPr>
          <p:nvPr/>
        </p:nvSpPr>
        <p:spPr bwMode="gray">
          <a:xfrm>
            <a:off x="2091688" y="4771057"/>
            <a:ext cx="4352520" cy="533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57A20"/>
              </a:gs>
              <a:gs pos="50000">
                <a:srgbClr val="657A20">
                  <a:gamma/>
                  <a:tint val="51373"/>
                  <a:invGamma/>
                </a:srgbClr>
              </a:gs>
              <a:gs pos="100000">
                <a:srgbClr val="657A20"/>
              </a:gs>
            </a:gsLst>
            <a:lin ang="5400000" scaled="1"/>
          </a:gradFill>
          <a:ln w="25400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rPr>
              <a:t>2-3</a:t>
            </a:r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anose="020B0604030504040204" pitchFamily="34" charset="-120"/>
              </a:rPr>
              <a:t>進階專業學習社群</a:t>
            </a:r>
            <a:endParaRPr lang="zh-TW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1460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200" b="1" dirty="0"/>
              <a:t>每一社群年度運作結束時，需完成一份成果報告（附件四）於辦理經費核結時提送成果上傳至「新版精進教學計畫管控平台」</a:t>
            </a:r>
            <a:r>
              <a:rPr lang="en-US" altLang="zh-TW" sz="3200" b="1" dirty="0"/>
              <a:t>)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zh-TW" altLang="zh-TW" b="1" dirty="0">
                <a:effectLst/>
              </a:rPr>
              <a:t>三、進階專業學習社群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8743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234352"/>
            <a:ext cx="8229600" cy="1399032"/>
          </a:xfrm>
        </p:spPr>
        <p:txBody>
          <a:bodyPr/>
          <a:lstStyle/>
          <a:p>
            <a:r>
              <a:rPr lang="zh-TW" altLang="zh-TW" sz="4400" kern="15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審查原則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052736"/>
            <a:ext cx="8579296" cy="4572000"/>
          </a:xfrm>
        </p:spPr>
        <p:txBody>
          <a:bodyPr>
            <a:noAutofit/>
          </a:bodyPr>
          <a:lstStyle/>
          <a:p>
            <a:pPr fontAlgn="base">
              <a:spcAft>
                <a:spcPts val="0"/>
              </a:spcAft>
            </a:pPr>
            <a:r>
              <a:rPr lang="en-US" altLang="zh-TW" sz="2400" b="1" kern="100" dirty="0">
                <a:latin typeface="+mn-ea"/>
              </a:rPr>
              <a:t>(</a:t>
            </a:r>
            <a:r>
              <a:rPr lang="zh-TW" altLang="zh-TW" sz="2400" b="1" kern="100" dirty="0">
                <a:latin typeface="+mn-ea"/>
              </a:rPr>
              <a:t>一</a:t>
            </a:r>
            <a:r>
              <a:rPr lang="en-US" altLang="zh-TW" sz="2400" b="1" kern="100" dirty="0">
                <a:latin typeface="+mn-ea"/>
              </a:rPr>
              <a:t>)</a:t>
            </a:r>
            <a:r>
              <a:rPr lang="zh-TW" altLang="zh-TW" sz="2400" b="1" kern="100" dirty="0">
                <a:latin typeface="+mn-ea"/>
              </a:rPr>
              <a:t>社群性：</a:t>
            </a:r>
          </a:p>
          <a:p>
            <a:pPr marL="990600" indent="-479425" fontAlgn="base">
              <a:spcAft>
                <a:spcPts val="0"/>
              </a:spcAft>
              <a:buNone/>
            </a:pPr>
            <a:r>
              <a:rPr lang="en-US" altLang="zh-TW" sz="2400" b="1" kern="100" dirty="0">
                <a:latin typeface="+mn-ea"/>
              </a:rPr>
              <a:t>1</a:t>
            </a:r>
            <a:r>
              <a:rPr lang="zh-TW" altLang="zh-TW" sz="2400" b="1" kern="100" dirty="0">
                <a:latin typeface="+mn-ea"/>
              </a:rPr>
              <a:t>、運作模式具體可行。</a:t>
            </a:r>
          </a:p>
          <a:p>
            <a:pPr marL="990600" indent="-479425" fontAlgn="base">
              <a:spcAft>
                <a:spcPts val="0"/>
              </a:spcAft>
              <a:buNone/>
            </a:pPr>
            <a:r>
              <a:rPr lang="en-US" altLang="zh-TW" sz="2400" b="1" kern="100" dirty="0">
                <a:latin typeface="+mn-ea"/>
              </a:rPr>
              <a:t>2</a:t>
            </a:r>
            <a:r>
              <a:rPr lang="zh-TW" altLang="zh-TW" sz="2400" b="1" kern="100" dirty="0">
                <a:latin typeface="+mn-ea"/>
              </a:rPr>
              <a:t>、社群發展目標或名稱與學生學習及教師教學具高度關聯</a:t>
            </a:r>
            <a:endParaRPr lang="en-US" altLang="zh-TW" sz="2400" b="1" kern="100" dirty="0">
              <a:latin typeface="+mn-ea"/>
            </a:endParaRPr>
          </a:p>
          <a:p>
            <a:pPr marL="990600" indent="-479425" fontAlgn="base">
              <a:spcAft>
                <a:spcPts val="0"/>
              </a:spcAft>
              <a:buNone/>
            </a:pPr>
            <a:r>
              <a:rPr lang="en-US" altLang="zh-TW" sz="2400" b="1" kern="100" dirty="0">
                <a:latin typeface="+mn-ea"/>
              </a:rPr>
              <a:t>3</a:t>
            </a:r>
            <a:r>
              <a:rPr lang="zh-TW" altLang="zh-TW" sz="2400" b="1" kern="100" dirty="0">
                <a:latin typeface="+mn-ea"/>
              </a:rPr>
              <a:t>、社群運作之整體規劃及行政支援具可行性、經費編列具合理性</a:t>
            </a:r>
          </a:p>
          <a:p>
            <a:pPr marL="447675" indent="-361950" fontAlgn="base">
              <a:spcAft>
                <a:spcPts val="0"/>
              </a:spcAft>
            </a:pPr>
            <a:r>
              <a:rPr lang="en-US" altLang="zh-TW" sz="2400" b="1" kern="100" dirty="0">
                <a:latin typeface="+mn-ea"/>
              </a:rPr>
              <a:t>(</a:t>
            </a:r>
            <a:r>
              <a:rPr lang="zh-TW" altLang="zh-TW" sz="2400" b="1" kern="100" dirty="0">
                <a:latin typeface="+mn-ea"/>
              </a:rPr>
              <a:t>二</a:t>
            </a:r>
            <a:r>
              <a:rPr lang="en-US" altLang="zh-TW" sz="2400" b="1" kern="100" dirty="0">
                <a:latin typeface="+mn-ea"/>
              </a:rPr>
              <a:t>)</a:t>
            </a:r>
            <a:r>
              <a:rPr lang="zh-TW" altLang="zh-TW" sz="2400" b="1" kern="100" dirty="0">
                <a:latin typeface="+mn-ea"/>
              </a:rPr>
              <a:t>專業性：</a:t>
            </a:r>
          </a:p>
          <a:p>
            <a:pPr marL="990600" indent="-479425" fontAlgn="base">
              <a:spcAft>
                <a:spcPts val="0"/>
              </a:spcAft>
              <a:buNone/>
            </a:pPr>
            <a:r>
              <a:rPr lang="en-US" altLang="zh-TW" sz="2400" b="1" kern="100" dirty="0">
                <a:latin typeface="+mn-ea"/>
              </a:rPr>
              <a:t>1</a:t>
            </a:r>
            <a:r>
              <a:rPr lang="zh-TW" altLang="zh-TW" sz="2400" b="1" kern="100" dirty="0">
                <a:latin typeface="+mn-ea"/>
              </a:rPr>
              <a:t>、社群成員之專長或主要任教科目與社群發展目標具高度關聯性</a:t>
            </a:r>
          </a:p>
          <a:p>
            <a:pPr marL="990600" indent="-479425" fontAlgn="base">
              <a:spcAft>
                <a:spcPts val="0"/>
              </a:spcAft>
              <a:buNone/>
            </a:pPr>
            <a:r>
              <a:rPr lang="en-US" altLang="zh-TW" sz="2400" b="1" kern="100" dirty="0">
                <a:latin typeface="+mn-ea"/>
              </a:rPr>
              <a:t>2</a:t>
            </a:r>
            <a:r>
              <a:rPr lang="zh-TW" altLang="zh-TW" sz="2400" b="1" kern="100" dirty="0">
                <a:latin typeface="+mn-ea"/>
              </a:rPr>
              <a:t>、社群成員具專業能力，確實可達成社群發展目標</a:t>
            </a:r>
          </a:p>
          <a:p>
            <a:pPr marL="990600" indent="-479425" fontAlgn="base">
              <a:spcAft>
                <a:spcPts val="0"/>
              </a:spcAft>
              <a:buNone/>
            </a:pPr>
            <a:r>
              <a:rPr lang="en-US" altLang="zh-TW" sz="2400" b="1" kern="100" dirty="0">
                <a:latin typeface="+mn-ea"/>
              </a:rPr>
              <a:t>3</a:t>
            </a:r>
            <a:r>
              <a:rPr lang="zh-TW" altLang="zh-TW" sz="2400" b="1" kern="100" dirty="0">
                <a:latin typeface="+mn-ea"/>
              </a:rPr>
              <a:t>、社群實施能符合新課綱，辦理課綱研討增能課程以提高教學知能，各領域</a:t>
            </a:r>
            <a:r>
              <a:rPr lang="en-US" altLang="zh-TW" sz="2400" b="1" kern="100" dirty="0">
                <a:latin typeface="+mn-ea"/>
              </a:rPr>
              <a:t>/</a:t>
            </a:r>
            <a:r>
              <a:rPr lang="zh-TW" altLang="zh-TW" sz="2400" b="1" kern="100" dirty="0">
                <a:latin typeface="+mn-ea"/>
              </a:rPr>
              <a:t>科目核心素養導向之課程模組及教學案例研發與分享</a:t>
            </a:r>
          </a:p>
          <a:p>
            <a:endParaRPr lang="zh-TW" altLang="en-US" sz="2400" dirty="0">
              <a:latin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45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852936"/>
            <a:ext cx="8964488" cy="562074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zh-TW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DejaVu Sans" pitchFamily="34" charset="0"/>
                <a:ea typeface="DejaVu Sans" pitchFamily="34" charset="0"/>
                <a:cs typeface="DejaVu Sans" pitchFamily="34" charset="0"/>
              </a:rPr>
              <a:t>Thank</a:t>
            </a:r>
            <a:r>
              <a:rPr lang="zh-TW" altLang="en-US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DejaVu Sans" pitchFamily="34" charset="0"/>
                <a:cs typeface="DejaVu Sans" pitchFamily="34" charset="0"/>
              </a:rPr>
              <a:t> </a:t>
            </a:r>
            <a:r>
              <a:rPr lang="en-US" altLang="zh-TW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DejaVu Sans" pitchFamily="34" charset="0"/>
                <a:ea typeface="DejaVu Sans" pitchFamily="34" charset="0"/>
                <a:cs typeface="DejaVu Sans" pitchFamily="34" charset="0"/>
              </a:rPr>
              <a:t>You</a:t>
            </a:r>
            <a:br>
              <a:rPr lang="en-US" altLang="zh-TW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DejaVu Sans" pitchFamily="34" charset="0"/>
                <a:ea typeface="DejaVu Sans" pitchFamily="34" charset="0"/>
                <a:cs typeface="DejaVu Sans" pitchFamily="34" charset="0"/>
              </a:rPr>
            </a:br>
            <a:r>
              <a:rPr lang="en-US" altLang="zh-TW" sz="6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DejaVu Sans" pitchFamily="34" charset="0"/>
                <a:ea typeface="DejaVu Sans" pitchFamily="34" charset="0"/>
                <a:cs typeface="DejaVu Sans" pitchFamily="34" charset="0"/>
              </a:rPr>
              <a:t>for Your Listening</a:t>
            </a:r>
            <a:endParaRPr lang="zh-TW" altLang="en-US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DejaVu Sans" pitchFamily="34" charset="0"/>
              <a:cs typeface="DejaVu Sans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906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98176" y="332656"/>
            <a:ext cx="8784976" cy="1399032"/>
          </a:xfrm>
        </p:spPr>
        <p:txBody>
          <a:bodyPr/>
          <a:lstStyle/>
          <a:p>
            <a:r>
              <a:rPr lang="zh-TW" altLang="en-US" dirty="0"/>
              <a:t>「校長專業社群」申辦暨審查計畫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申請對象</a:t>
            </a:r>
          </a:p>
          <a:p>
            <a:pPr marL="447675" indent="0">
              <a:buNone/>
            </a:pPr>
            <a:r>
              <a:rPr lang="zh-TW" altLang="en-US" dirty="0"/>
              <a:t>本市各國民中學及國民小學（含完全中學國中部）校長。</a:t>
            </a:r>
          </a:p>
          <a:p>
            <a:r>
              <a:rPr lang="zh-TW" altLang="en-US" dirty="0"/>
              <a:t>實施期程：</a:t>
            </a:r>
          </a:p>
          <a:p>
            <a:pPr marL="361950" indent="0">
              <a:buNone/>
            </a:pPr>
            <a:r>
              <a:rPr lang="en-US" altLang="zh-TW" dirty="0"/>
              <a:t>107</a:t>
            </a:r>
            <a:r>
              <a:rPr lang="zh-TW" altLang="en-US" dirty="0"/>
              <a:t>年</a:t>
            </a:r>
            <a:r>
              <a:rPr lang="en-US" altLang="zh-TW" dirty="0"/>
              <a:t>8</a:t>
            </a:r>
            <a:r>
              <a:rPr lang="zh-TW" altLang="en-US" dirty="0"/>
              <a:t>月</a:t>
            </a:r>
            <a:r>
              <a:rPr lang="en-US" altLang="zh-TW" dirty="0"/>
              <a:t>1</a:t>
            </a:r>
            <a:r>
              <a:rPr lang="zh-TW" altLang="en-US" dirty="0"/>
              <a:t>日至</a:t>
            </a:r>
            <a:r>
              <a:rPr lang="en-US" altLang="zh-TW" dirty="0"/>
              <a:t>108</a:t>
            </a:r>
            <a:r>
              <a:rPr lang="zh-TW" altLang="en-US" dirty="0"/>
              <a:t>年</a:t>
            </a:r>
            <a:r>
              <a:rPr lang="en-US" altLang="zh-TW" dirty="0"/>
              <a:t>7</a:t>
            </a:r>
            <a:r>
              <a:rPr lang="zh-TW" altLang="en-US" dirty="0"/>
              <a:t>月</a:t>
            </a:r>
            <a:r>
              <a:rPr lang="en-US" altLang="zh-TW" dirty="0"/>
              <a:t>31</a:t>
            </a:r>
            <a:r>
              <a:rPr lang="zh-TW" altLang="en-US" dirty="0"/>
              <a:t>日止。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54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 社群分類：由本市各區國中小校長依「地緣關係」或是「研究主題」自行組成國中</a:t>
            </a:r>
            <a:r>
              <a:rPr lang="en-US" altLang="zh-TW" dirty="0"/>
              <a:t> </a:t>
            </a:r>
            <a:r>
              <a:rPr lang="zh-TW" altLang="zh-TW" dirty="0"/>
              <a:t>小校長教育研究專業社群。</a:t>
            </a:r>
          </a:p>
          <a:p>
            <a:r>
              <a:rPr lang="en-US" altLang="zh-TW" dirty="0"/>
              <a:t> </a:t>
            </a:r>
            <a:r>
              <a:rPr lang="zh-TW" altLang="zh-TW" dirty="0"/>
              <a:t>社群成員：以</a:t>
            </a:r>
            <a:r>
              <a:rPr lang="en-US" altLang="zh-TW" dirty="0"/>
              <a:t>6-20</a:t>
            </a:r>
            <a:r>
              <a:rPr lang="zh-TW" altLang="zh-TW" dirty="0"/>
              <a:t>位校長組成為原則，各「</a:t>
            </a:r>
            <a:r>
              <a:rPr lang="zh-TW" altLang="zh-TW" b="1" dirty="0"/>
              <a:t>召集學校</a:t>
            </a:r>
            <a:r>
              <a:rPr lang="zh-TW" altLang="zh-TW" dirty="0"/>
              <a:t>」請協助負責通知召集事宜，並請一所學校擔任「</a:t>
            </a:r>
            <a:r>
              <a:rPr lang="zh-TW" altLang="zh-TW" b="1" dirty="0"/>
              <a:t>承辦學</a:t>
            </a:r>
            <a:r>
              <a:rPr lang="en-US" altLang="zh-TW" b="1" dirty="0"/>
              <a:t> </a:t>
            </a:r>
            <a:r>
              <a:rPr lang="zh-TW" altLang="zh-TW" b="1" dirty="0"/>
              <a:t>校</a:t>
            </a:r>
            <a:r>
              <a:rPr lang="zh-TW" altLang="zh-TW" dirty="0"/>
              <a:t>」負責撰寫計畫、經費請款核銷及成果彙整。</a:t>
            </a:r>
            <a:endParaRPr lang="en-US" altLang="zh-TW" dirty="0"/>
          </a:p>
          <a:p>
            <a:r>
              <a:rPr lang="zh-TW" altLang="zh-TW" dirty="0"/>
              <a:t>每位校長至多以參加二個社群為原則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0" y="419894"/>
            <a:ext cx="883920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「校長專業社群」申辦暨審查計畫 </a:t>
            </a:r>
          </a:p>
        </p:txBody>
      </p:sp>
    </p:spTree>
    <p:extLst>
      <p:ext uri="{BB962C8B-B14F-4D97-AF65-F5344CB8AC3E}">
        <p14:creationId xmlns:p14="http://schemas.microsoft.com/office/powerpoint/2010/main" val="501837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zh-TW" altLang="zh-TW" dirty="0"/>
              <a:t>運作內容：應以提升學生學習成效有效策略為主，於下列主題至少擇一辦理</a:t>
            </a:r>
          </a:p>
          <a:p>
            <a:pPr marL="64008" indent="0" fontAlgn="base">
              <a:buNone/>
            </a:pPr>
            <a:r>
              <a:rPr lang="en-US" altLang="zh-TW" dirty="0"/>
              <a:t>   (</a:t>
            </a:r>
            <a:r>
              <a:rPr lang="zh-TW" altLang="zh-TW" dirty="0"/>
              <a:t>一</a:t>
            </a:r>
            <a:r>
              <a:rPr lang="en-US" altLang="zh-TW" dirty="0"/>
              <a:t>)</a:t>
            </a:r>
            <a:r>
              <a:rPr lang="zh-TW" altLang="zh-TW" dirty="0"/>
              <a:t>備觀議課（校長公開授課與專業回饋</a:t>
            </a:r>
            <a:r>
              <a:rPr lang="en-US" altLang="zh-TW" dirty="0"/>
              <a:t>)</a:t>
            </a:r>
            <a:endParaRPr lang="zh-TW" altLang="zh-TW" dirty="0"/>
          </a:p>
          <a:p>
            <a:pPr marL="64008" indent="0" fontAlgn="base">
              <a:buNone/>
            </a:pPr>
            <a:r>
              <a:rPr lang="en-US" altLang="zh-TW" dirty="0"/>
              <a:t>   (</a:t>
            </a:r>
            <a:r>
              <a:rPr lang="zh-TW" altLang="zh-TW" dirty="0"/>
              <a:t>二</a:t>
            </a:r>
            <a:r>
              <a:rPr lang="en-US" altLang="zh-TW" dirty="0"/>
              <a:t>)</a:t>
            </a:r>
            <a:r>
              <a:rPr lang="zh-TW" altLang="zh-TW" dirty="0"/>
              <a:t>彈性學習課程規劃（發展校訂課程）</a:t>
            </a:r>
          </a:p>
          <a:p>
            <a:pPr marL="64008" indent="0" fontAlgn="base">
              <a:buNone/>
            </a:pPr>
            <a:r>
              <a:rPr lang="en-US" altLang="zh-TW" dirty="0"/>
              <a:t>   (</a:t>
            </a:r>
            <a:r>
              <a:rPr lang="zh-TW" altLang="zh-TW" dirty="0"/>
              <a:t>三</a:t>
            </a:r>
            <a:r>
              <a:rPr lang="en-US" altLang="zh-TW" dirty="0"/>
              <a:t>)</a:t>
            </a:r>
            <a:r>
              <a:rPr lang="zh-TW" altLang="zh-TW" dirty="0"/>
              <a:t>素養導向的教學設計</a:t>
            </a:r>
          </a:p>
          <a:p>
            <a:pPr marL="64008" indent="0" fontAlgn="base">
              <a:buNone/>
            </a:pPr>
            <a:r>
              <a:rPr lang="en-US" altLang="zh-TW" dirty="0"/>
              <a:t>   (</a:t>
            </a:r>
            <a:r>
              <a:rPr lang="zh-TW" altLang="zh-TW" dirty="0"/>
              <a:t>四</a:t>
            </a:r>
            <a:r>
              <a:rPr lang="en-US" altLang="zh-TW" dirty="0"/>
              <a:t>)</a:t>
            </a:r>
            <a:r>
              <a:rPr lang="zh-TW" altLang="zh-TW" dirty="0"/>
              <a:t>其他</a:t>
            </a:r>
            <a:r>
              <a:rPr lang="en-US" altLang="zh-TW" dirty="0"/>
              <a:t>(</a:t>
            </a:r>
            <a:r>
              <a:rPr lang="zh-TW" altLang="zh-TW" dirty="0"/>
              <a:t>十二年國教課綱之相關議題</a:t>
            </a:r>
            <a:r>
              <a:rPr lang="en-US" altLang="zh-TW" dirty="0"/>
              <a:t>)</a:t>
            </a:r>
            <a:endParaRPr lang="zh-TW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419894"/>
            <a:ext cx="883920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「校長專業社群」申辦暨審查計畫 </a:t>
            </a:r>
          </a:p>
        </p:txBody>
      </p:sp>
    </p:spTree>
    <p:extLst>
      <p:ext uri="{BB962C8B-B14F-4D97-AF65-F5344CB8AC3E}">
        <p14:creationId xmlns:p14="http://schemas.microsoft.com/office/powerpoint/2010/main" val="141963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zh-TW" altLang="zh-TW" dirty="0"/>
              <a:t>每一專業社群的活動次數每學期不得少於</a:t>
            </a:r>
            <a:r>
              <a:rPr lang="en-US" altLang="zh-TW" dirty="0"/>
              <a:t>3</a:t>
            </a:r>
            <a:r>
              <a:rPr lang="zh-TW" altLang="zh-TW" dirty="0"/>
              <a:t>次，每場次須於不同日期辦理。</a:t>
            </a:r>
          </a:p>
          <a:p>
            <a:pPr fontAlgn="base"/>
            <a:r>
              <a:rPr lang="zh-TW" altLang="zh-TW" dirty="0"/>
              <a:t>為落實課堂實踐及提升學生學習成效，至少規劃</a:t>
            </a:r>
            <a:r>
              <a:rPr lang="en-US" altLang="zh-TW" dirty="0"/>
              <a:t>1</a:t>
            </a:r>
            <a:r>
              <a:rPr lang="zh-TW" altLang="zh-TW" dirty="0"/>
              <a:t>次公開授課及專業回饋。</a:t>
            </a:r>
          </a:p>
          <a:p>
            <a:pPr fontAlgn="base"/>
            <a:r>
              <a:rPr lang="en-US" altLang="zh-TW" dirty="0"/>
              <a:t> </a:t>
            </a:r>
            <a:r>
              <a:rPr lang="zh-TW" altLang="zh-TW" dirty="0"/>
              <a:t>各專業社群得利用成員共同時間或公餘時間進行討論研究。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419894"/>
            <a:ext cx="883920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「校長專業社群」申辦暨審查計畫 </a:t>
            </a:r>
          </a:p>
        </p:txBody>
      </p:sp>
    </p:spTree>
    <p:extLst>
      <p:ext uri="{BB962C8B-B14F-4D97-AF65-F5344CB8AC3E}">
        <p14:creationId xmlns:p14="http://schemas.microsoft.com/office/powerpoint/2010/main" val="57209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/>
              <a:t>107</a:t>
            </a:r>
            <a:r>
              <a:rPr lang="zh-TW" altLang="zh-TW" dirty="0"/>
              <a:t>年</a:t>
            </a:r>
            <a:r>
              <a:rPr lang="en-US" altLang="zh-TW" dirty="0"/>
              <a:t>4</a:t>
            </a:r>
            <a:r>
              <a:rPr lang="zh-TW" altLang="zh-TW" dirty="0"/>
              <a:t>月</a:t>
            </a:r>
            <a:r>
              <a:rPr lang="en-US" altLang="zh-TW" dirty="0"/>
              <a:t>23</a:t>
            </a:r>
            <a:r>
              <a:rPr lang="zh-TW" altLang="zh-TW" dirty="0"/>
              <a:t>日</a:t>
            </a:r>
            <a:r>
              <a:rPr lang="en-US" altLang="zh-TW" dirty="0"/>
              <a:t>(</a:t>
            </a:r>
            <a:r>
              <a:rPr lang="zh-TW" altLang="zh-TW" dirty="0"/>
              <a:t>星期一</a:t>
            </a:r>
            <a:r>
              <a:rPr lang="en-US" altLang="zh-TW" dirty="0"/>
              <a:t>)</a:t>
            </a:r>
            <a:r>
              <a:rPr lang="zh-TW" altLang="zh-TW" dirty="0"/>
              <a:t>～</a:t>
            </a:r>
            <a:r>
              <a:rPr lang="en-US" altLang="zh-TW" dirty="0"/>
              <a:t>107</a:t>
            </a:r>
            <a:r>
              <a:rPr lang="zh-TW" altLang="zh-TW" dirty="0"/>
              <a:t>年</a:t>
            </a:r>
            <a:r>
              <a:rPr lang="en-US" altLang="zh-TW" dirty="0"/>
              <a:t>5</a:t>
            </a:r>
            <a:r>
              <a:rPr lang="zh-TW" altLang="zh-TW" dirty="0"/>
              <a:t>月</a:t>
            </a:r>
            <a:r>
              <a:rPr lang="en-US" altLang="zh-TW" dirty="0"/>
              <a:t>4</a:t>
            </a:r>
            <a:r>
              <a:rPr lang="zh-TW" altLang="zh-TW" dirty="0"/>
              <a:t>日（星期五）上傳社群申請書（附件一）至「新版精進教學計畫管控平台</a:t>
            </a:r>
          </a:p>
          <a:p>
            <a:pPr marL="447675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(https://studyplan.tn.edu.tw/)</a:t>
            </a:r>
            <a:r>
              <a:rPr lang="zh-TW" altLang="zh-TW" dirty="0">
                <a:solidFill>
                  <a:srgbClr val="FF0000"/>
                </a:solidFill>
              </a:rPr>
              <a:t>」。</a:t>
            </a:r>
          </a:p>
          <a:p>
            <a:r>
              <a:rPr lang="zh-TW" altLang="zh-TW" dirty="0"/>
              <a:t>經費概算表：彙整填妥「經費概算表」後核章，格式如附件二，掃瞄副本上傳至「新版精進教學計畫管控平台並寄送正本至新課綱辦公室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419894"/>
            <a:ext cx="883920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「校長專業社群」申辦暨審查計畫 </a:t>
            </a:r>
          </a:p>
        </p:txBody>
      </p:sp>
    </p:spTree>
    <p:extLst>
      <p:ext uri="{BB962C8B-B14F-4D97-AF65-F5344CB8AC3E}">
        <p14:creationId xmlns:p14="http://schemas.microsoft.com/office/powerpoint/2010/main" val="486600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社群數量：國中</a:t>
            </a:r>
            <a:r>
              <a:rPr lang="en-US" altLang="zh-TW" dirty="0"/>
              <a:t>5</a:t>
            </a:r>
            <a:r>
              <a:rPr lang="zh-TW" altLang="zh-TW" dirty="0"/>
              <a:t>群、國小</a:t>
            </a:r>
            <a:r>
              <a:rPr lang="en-US" altLang="zh-TW" dirty="0"/>
              <a:t>20</a:t>
            </a:r>
            <a:r>
              <a:rPr lang="zh-TW" altLang="zh-TW" dirty="0"/>
              <a:t>群。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zh-TW" dirty="0"/>
              <a:t>每社群補助金額新臺幣</a:t>
            </a:r>
            <a:r>
              <a:rPr lang="en-US" altLang="zh-TW" dirty="0"/>
              <a:t>1</a:t>
            </a:r>
            <a:r>
              <a:rPr lang="zh-TW" altLang="zh-TW" dirty="0"/>
              <a:t>萬</a:t>
            </a:r>
            <a:r>
              <a:rPr lang="en-US" altLang="zh-TW" dirty="0"/>
              <a:t>5</a:t>
            </a:r>
            <a:r>
              <a:rPr lang="zh-TW" altLang="zh-TW" dirty="0"/>
              <a:t>千元整，補助</a:t>
            </a:r>
            <a:r>
              <a:rPr lang="en-US" altLang="zh-TW" dirty="0"/>
              <a:t>25</a:t>
            </a:r>
            <a:r>
              <a:rPr lang="zh-TW" altLang="zh-TW" dirty="0"/>
              <a:t>個社群為原則</a:t>
            </a:r>
            <a:endParaRPr lang="en-US" altLang="zh-TW" dirty="0"/>
          </a:p>
          <a:p>
            <a:pPr marL="64008" indent="0">
              <a:buNone/>
            </a:pPr>
            <a:endParaRPr lang="en-US" altLang="zh-TW" dirty="0"/>
          </a:p>
          <a:p>
            <a:r>
              <a:rPr lang="zh-TW" altLang="zh-TW" dirty="0"/>
              <a:t>成果報告（附件三）於辦理經費核結時提送成果上傳至「新版精進教學計畫管控平台」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419894"/>
            <a:ext cx="8839200" cy="139903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0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「校長專業社群」申辦暨審查計畫 </a:t>
            </a:r>
          </a:p>
        </p:txBody>
      </p:sp>
    </p:spTree>
    <p:extLst>
      <p:ext uri="{BB962C8B-B14F-4D97-AF65-F5344CB8AC3E}">
        <p14:creationId xmlns:p14="http://schemas.microsoft.com/office/powerpoint/2010/main" val="2198293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8579296" cy="1399032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effectLst/>
              </a:rPr>
              <a:t>「教師專業學習社群」申辦暨審查計畫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>
                <a:latin typeface="+mj-ea"/>
                <a:ea typeface="+mj-ea"/>
              </a:rPr>
              <a:t>專業學習社群類型分為</a:t>
            </a:r>
            <a:endParaRPr lang="en-US" altLang="zh-TW" b="1" dirty="0">
              <a:latin typeface="+mj-ea"/>
              <a:ea typeface="+mj-ea"/>
            </a:endParaRPr>
          </a:p>
          <a:p>
            <a:endParaRPr lang="en-US" altLang="zh-TW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64008" indent="0">
              <a:buNone/>
            </a:pPr>
            <a:r>
              <a:rPr lang="zh-TW" altLang="en-US" b="1" dirty="0">
                <a:solidFill>
                  <a:srgbClr val="0070C0"/>
                </a:solidFill>
                <a:latin typeface="+mj-ea"/>
                <a:ea typeface="+mj-ea"/>
              </a:rPr>
              <a:t>一、</a:t>
            </a:r>
            <a:r>
              <a:rPr lang="zh-TW" altLang="zh-TW" b="1" dirty="0">
                <a:solidFill>
                  <a:srgbClr val="0070C0"/>
                </a:solidFill>
                <a:latin typeface="+mj-ea"/>
                <a:ea typeface="+mj-ea"/>
              </a:rPr>
              <a:t>「學習領域</a:t>
            </a:r>
            <a:r>
              <a:rPr lang="en-US" altLang="zh-TW" b="1" dirty="0">
                <a:solidFill>
                  <a:srgbClr val="0070C0"/>
                </a:solidFill>
                <a:latin typeface="+mj-ea"/>
                <a:ea typeface="+mj-ea"/>
              </a:rPr>
              <a:t>(</a:t>
            </a:r>
            <a:r>
              <a:rPr lang="zh-TW" altLang="zh-TW" b="1" dirty="0">
                <a:solidFill>
                  <a:srgbClr val="0070C0"/>
                </a:solidFill>
                <a:latin typeface="+mj-ea"/>
                <a:ea typeface="+mj-ea"/>
              </a:rPr>
              <a:t>學年</a:t>
            </a:r>
            <a:r>
              <a:rPr lang="en-US" altLang="zh-TW" b="1" dirty="0">
                <a:solidFill>
                  <a:srgbClr val="0070C0"/>
                </a:solidFill>
                <a:latin typeface="+mj-ea"/>
                <a:ea typeface="+mj-ea"/>
              </a:rPr>
              <a:t>)</a:t>
            </a:r>
            <a:r>
              <a:rPr lang="zh-TW" altLang="zh-TW" b="1" dirty="0">
                <a:solidFill>
                  <a:srgbClr val="0070C0"/>
                </a:solidFill>
                <a:latin typeface="+mj-ea"/>
                <a:ea typeface="+mj-ea"/>
              </a:rPr>
              <a:t>專業社群」</a:t>
            </a:r>
            <a:endParaRPr lang="en-US" altLang="zh-TW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64008" indent="0">
              <a:buNone/>
            </a:pPr>
            <a:r>
              <a:rPr lang="zh-TW" altLang="en-US" b="1" dirty="0">
                <a:solidFill>
                  <a:srgbClr val="0070C0"/>
                </a:solidFill>
                <a:latin typeface="+mj-ea"/>
                <a:ea typeface="+mj-ea"/>
              </a:rPr>
              <a:t>二、</a:t>
            </a:r>
            <a:r>
              <a:rPr lang="zh-TW" altLang="zh-TW" b="1" dirty="0">
                <a:solidFill>
                  <a:srgbClr val="0070C0"/>
                </a:solidFill>
                <a:latin typeface="+mj-ea"/>
                <a:ea typeface="+mj-ea"/>
              </a:rPr>
              <a:t>「基礎專業學習社群」</a:t>
            </a:r>
            <a:endParaRPr lang="en-US" altLang="zh-TW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64008" indent="0">
              <a:buNone/>
            </a:pPr>
            <a:r>
              <a:rPr lang="zh-TW" altLang="en-US" b="1" dirty="0">
                <a:solidFill>
                  <a:srgbClr val="0070C0"/>
                </a:solidFill>
                <a:latin typeface="+mj-ea"/>
                <a:ea typeface="+mj-ea"/>
              </a:rPr>
              <a:t>三、</a:t>
            </a:r>
            <a:r>
              <a:rPr lang="zh-TW" altLang="zh-TW" b="1" dirty="0">
                <a:solidFill>
                  <a:srgbClr val="0070C0"/>
                </a:solidFill>
                <a:latin typeface="+mj-ea"/>
                <a:ea typeface="+mj-ea"/>
              </a:rPr>
              <a:t>「進階專業學習社群」</a:t>
            </a:r>
            <a:endParaRPr lang="zh-TW" altLang="en-US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DC1C-974E-48B5-82F0-0018C651217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2118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8076</TotalTime>
  <Words>1558</Words>
  <Application>Microsoft Macintosh PowerPoint</Application>
  <PresentationFormat>如螢幕大小 (4:3)</PresentationFormat>
  <Paragraphs>127</Paragraphs>
  <Slides>22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3" baseType="lpstr">
      <vt:lpstr>微軟正黑體</vt:lpstr>
      <vt:lpstr>新細明體</vt:lpstr>
      <vt:lpstr>標楷體</vt:lpstr>
      <vt:lpstr>DejaVu Sans</vt:lpstr>
      <vt:lpstr>Arial</vt:lpstr>
      <vt:lpstr>Calibri</vt:lpstr>
      <vt:lpstr>Century Gothic</vt:lpstr>
      <vt:lpstr>Times New Roman</vt:lpstr>
      <vt:lpstr>Verdana</vt:lpstr>
      <vt:lpstr>Wingdings 2</vt:lpstr>
      <vt:lpstr>神韻</vt:lpstr>
      <vt:lpstr>臺南市 107 學年度社群申辦說明 </vt:lpstr>
      <vt:lpstr>PowerPoint 簡報</vt:lpstr>
      <vt:lpstr>「校長專業社群」申辦暨審查計畫 </vt:lpstr>
      <vt:lpstr>PowerPoint 簡報</vt:lpstr>
      <vt:lpstr>PowerPoint 簡報</vt:lpstr>
      <vt:lpstr>PowerPoint 簡報</vt:lpstr>
      <vt:lpstr>PowerPoint 簡報</vt:lpstr>
      <vt:lpstr>PowerPoint 簡報</vt:lpstr>
      <vt:lpstr>「教師專業學習社群」申辦暨審查計畫</vt:lpstr>
      <vt:lpstr>一、學習領域(學年)專業社群</vt:lpstr>
      <vt:lpstr>一、學習領域(學年)專業社群</vt:lpstr>
      <vt:lpstr>PowerPoint 簡報</vt:lpstr>
      <vt:lpstr>二、基礎專業學習社群</vt:lpstr>
      <vt:lpstr>PowerPoint 簡報</vt:lpstr>
      <vt:lpstr>PowerPoint 簡報</vt:lpstr>
      <vt:lpstr>PowerPoint 簡報</vt:lpstr>
      <vt:lpstr>三、進階專業學習社群</vt:lpstr>
      <vt:lpstr>三、進階專業學習社群</vt:lpstr>
      <vt:lpstr>三、進階專業學習社群</vt:lpstr>
      <vt:lpstr>三、進階專業學習社群</vt:lpstr>
      <vt:lpstr>審查原則</vt:lpstr>
      <vt:lpstr>Thank You for Your Listening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精進教學計畫及國中小課綱實施專案報告</dc:title>
  <dc:creator>User</dc:creator>
  <cp:lastModifiedBy>char d wu</cp:lastModifiedBy>
  <cp:revision>1321</cp:revision>
  <cp:lastPrinted>2017-07-23T10:45:41Z</cp:lastPrinted>
  <dcterms:created xsi:type="dcterms:W3CDTF">2017-04-28T03:54:24Z</dcterms:created>
  <dcterms:modified xsi:type="dcterms:W3CDTF">2018-04-20T07:31:10Z</dcterms:modified>
</cp:coreProperties>
</file>