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48" r:id="rId2"/>
  </p:sldMasterIdLst>
  <p:notesMasterIdLst>
    <p:notesMasterId r:id="rId73"/>
  </p:notesMasterIdLst>
  <p:sldIdLst>
    <p:sldId id="337" r:id="rId3"/>
    <p:sldId id="475" r:id="rId4"/>
    <p:sldId id="532" r:id="rId5"/>
    <p:sldId id="534" r:id="rId6"/>
    <p:sldId id="535" r:id="rId7"/>
    <p:sldId id="480" r:id="rId8"/>
    <p:sldId id="469" r:id="rId9"/>
    <p:sldId id="445" r:id="rId10"/>
    <p:sldId id="343" r:id="rId11"/>
    <p:sldId id="345" r:id="rId12"/>
    <p:sldId id="346" r:id="rId13"/>
    <p:sldId id="344" r:id="rId14"/>
    <p:sldId id="472" r:id="rId15"/>
    <p:sldId id="481" r:id="rId16"/>
    <p:sldId id="539" r:id="rId17"/>
    <p:sldId id="348" r:id="rId18"/>
    <p:sldId id="483" r:id="rId19"/>
    <p:sldId id="484" r:id="rId20"/>
    <p:sldId id="485" r:id="rId21"/>
    <p:sldId id="486" r:id="rId22"/>
    <p:sldId id="487" r:id="rId23"/>
    <p:sldId id="488" r:id="rId24"/>
    <p:sldId id="489" r:id="rId25"/>
    <p:sldId id="490" r:id="rId26"/>
    <p:sldId id="491" r:id="rId27"/>
    <p:sldId id="492" r:id="rId28"/>
    <p:sldId id="494" r:id="rId29"/>
    <p:sldId id="495" r:id="rId30"/>
    <p:sldId id="496" r:id="rId31"/>
    <p:sldId id="497" r:id="rId32"/>
    <p:sldId id="533" r:id="rId33"/>
    <p:sldId id="536" r:id="rId34"/>
    <p:sldId id="313" r:id="rId35"/>
    <p:sldId id="499" r:id="rId36"/>
    <p:sldId id="500" r:id="rId37"/>
    <p:sldId id="501" r:id="rId38"/>
    <p:sldId id="502" r:id="rId39"/>
    <p:sldId id="538"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312" r:id="rId55"/>
    <p:sldId id="517" r:id="rId56"/>
    <p:sldId id="518" r:id="rId57"/>
    <p:sldId id="519" r:id="rId58"/>
    <p:sldId id="537" r:id="rId59"/>
    <p:sldId id="520" r:id="rId60"/>
    <p:sldId id="521" r:id="rId61"/>
    <p:sldId id="522" r:id="rId62"/>
    <p:sldId id="523" r:id="rId63"/>
    <p:sldId id="524" r:id="rId64"/>
    <p:sldId id="525" r:id="rId65"/>
    <p:sldId id="526" r:id="rId66"/>
    <p:sldId id="527" r:id="rId67"/>
    <p:sldId id="528" r:id="rId68"/>
    <p:sldId id="529" r:id="rId69"/>
    <p:sldId id="530" r:id="rId70"/>
    <p:sldId id="531" r:id="rId71"/>
    <p:sldId id="259" r:id="rId72"/>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00"/>
    <a:srgbClr val="FFCC00"/>
    <a:srgbClr val="FF99FF"/>
    <a:srgbClr val="D60093"/>
    <a:srgbClr val="0033CC"/>
    <a:srgbClr val="00FF00"/>
    <a:srgbClr val="0000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1954" autoAdjust="0"/>
  </p:normalViewPr>
  <p:slideViewPr>
    <p:cSldViewPr>
      <p:cViewPr varScale="1">
        <p:scale>
          <a:sx n="107" d="100"/>
          <a:sy n="107" d="100"/>
        </p:scale>
        <p:origin x="1764" y="102"/>
      </p:cViewPr>
      <p:guideLst>
        <p:guide orient="horz" pos="2160"/>
        <p:guide pos="2880"/>
      </p:guideLst>
    </p:cSldViewPr>
  </p:slideViewPr>
  <p:outlineViewPr>
    <p:cViewPr>
      <p:scale>
        <a:sx n="33" d="100"/>
        <a:sy n="33" d="100"/>
      </p:scale>
      <p:origin x="0" y="71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8FF35E5-3D45-403B-A186-E4B9F4636E29}" type="datetimeFigureOut">
              <a:rPr lang="zh-TW" altLang="en-US"/>
              <a:pPr>
                <a:defRPr/>
              </a:pPr>
              <a:t>2016/10/17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1B80A4D-A57B-483A-BCBA-D8D7A727C699}" type="slidenum">
              <a:rPr lang="zh-TW" altLang="en-US"/>
              <a:pPr/>
              <a:t>‹#›</a:t>
            </a:fld>
            <a:endParaRPr lang="zh-TW" altLang="en-US"/>
          </a:p>
        </p:txBody>
      </p:sp>
    </p:spTree>
    <p:extLst>
      <p:ext uri="{BB962C8B-B14F-4D97-AF65-F5344CB8AC3E}">
        <p14:creationId xmlns:p14="http://schemas.microsoft.com/office/powerpoint/2010/main" val="3940289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2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8" name="投影片編號版面配置區 3"/>
          <p:cNvSpPr>
            <a:spLocks noGrp="1"/>
          </p:cNvSpPr>
          <p:nvPr>
            <p:ph type="sldNum" sz="quarter" idx="5"/>
          </p:nvPr>
        </p:nvSpPr>
        <p:spPr bwMode="auto">
          <a:noFill/>
          <a:ln>
            <a:miter lim="800000"/>
            <a:headEnd/>
            <a:tailEnd/>
          </a:ln>
        </p:spPr>
        <p:txBody>
          <a:bodyPr/>
          <a:lstStyle/>
          <a:p>
            <a:fld id="{6FA74C24-596C-4320-9B1D-4DC038B2C795}" type="slidenum">
              <a:rPr lang="fr-CA" altLang="zh-TW">
                <a:solidFill>
                  <a:srgbClr val="000000"/>
                </a:solidFill>
              </a:rPr>
              <a:pPr/>
              <a:t>7</a:t>
            </a:fld>
            <a:endParaRPr lang="fr-CA" altLang="zh-TW">
              <a:solidFill>
                <a:srgbClr val="000000"/>
              </a:solidFill>
            </a:endParaRPr>
          </a:p>
        </p:txBody>
      </p:sp>
    </p:spTree>
    <p:extLst>
      <p:ext uri="{BB962C8B-B14F-4D97-AF65-F5344CB8AC3E}">
        <p14:creationId xmlns:p14="http://schemas.microsoft.com/office/powerpoint/2010/main" val="350549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3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3316" name="投影片編號版面配置區 3"/>
          <p:cNvSpPr>
            <a:spLocks noGrp="1"/>
          </p:cNvSpPr>
          <p:nvPr>
            <p:ph type="sldNum" sz="quarter" idx="5"/>
          </p:nvPr>
        </p:nvSpPr>
        <p:spPr bwMode="auto">
          <a:noFill/>
          <a:ln>
            <a:miter lim="800000"/>
            <a:headEnd/>
            <a:tailEnd/>
          </a:ln>
        </p:spPr>
        <p:txBody>
          <a:bodyPr/>
          <a:lstStyle/>
          <a:p>
            <a:fld id="{E6686AE8-090A-4AF7-9FF0-7A2131E710C9}" type="slidenum">
              <a:rPr lang="fr-CA" altLang="zh-TW">
                <a:solidFill>
                  <a:srgbClr val="000000"/>
                </a:solidFill>
              </a:rPr>
              <a:pPr/>
              <a:t>8</a:t>
            </a:fld>
            <a:endParaRPr lang="fr-CA" altLang="zh-TW">
              <a:solidFill>
                <a:srgbClr val="000000"/>
              </a:solidFill>
            </a:endParaRPr>
          </a:p>
        </p:txBody>
      </p:sp>
    </p:spTree>
    <p:extLst>
      <p:ext uri="{BB962C8B-B14F-4D97-AF65-F5344CB8AC3E}">
        <p14:creationId xmlns:p14="http://schemas.microsoft.com/office/powerpoint/2010/main" val="138701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363"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15364" name="投影片編號版面配置區 3"/>
          <p:cNvSpPr>
            <a:spLocks noGrp="1"/>
          </p:cNvSpPr>
          <p:nvPr>
            <p:ph type="sldNum" sz="quarter" idx="5"/>
          </p:nvPr>
        </p:nvSpPr>
        <p:spPr bwMode="auto">
          <a:noFill/>
          <a:ln>
            <a:miter lim="800000"/>
            <a:headEnd/>
            <a:tailEnd/>
          </a:ln>
        </p:spPr>
        <p:txBody>
          <a:bodyPr/>
          <a:lstStyle/>
          <a:p>
            <a:fld id="{8CC16041-E9A4-4177-B339-92A9CB31629E}" type="slidenum">
              <a:rPr lang="fr-CA" altLang="zh-TW">
                <a:solidFill>
                  <a:srgbClr val="000000"/>
                </a:solidFill>
              </a:rPr>
              <a:pPr/>
              <a:t>9</a:t>
            </a:fld>
            <a:endParaRPr lang="fr-CA" altLang="zh-TW">
              <a:solidFill>
                <a:srgbClr val="000000"/>
              </a:solidFill>
            </a:endParaRPr>
          </a:p>
        </p:txBody>
      </p:sp>
    </p:spTree>
    <p:extLst>
      <p:ext uri="{BB962C8B-B14F-4D97-AF65-F5344CB8AC3E}">
        <p14:creationId xmlns:p14="http://schemas.microsoft.com/office/powerpoint/2010/main" val="188727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4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7412" name="投影片編號版面配置區 3"/>
          <p:cNvSpPr>
            <a:spLocks noGrp="1"/>
          </p:cNvSpPr>
          <p:nvPr>
            <p:ph type="sldNum" sz="quarter" idx="5"/>
          </p:nvPr>
        </p:nvSpPr>
        <p:spPr bwMode="auto">
          <a:noFill/>
          <a:ln>
            <a:miter lim="800000"/>
            <a:headEnd/>
            <a:tailEnd/>
          </a:ln>
        </p:spPr>
        <p:txBody>
          <a:bodyPr/>
          <a:lstStyle/>
          <a:p>
            <a:fld id="{18C3EEAE-7C24-42C5-9778-04988C3E4524}" type="slidenum">
              <a:rPr lang="fr-CA" altLang="zh-TW">
                <a:solidFill>
                  <a:srgbClr val="000000"/>
                </a:solidFill>
              </a:rPr>
              <a:pPr/>
              <a:t>10</a:t>
            </a:fld>
            <a:endParaRPr lang="fr-CA" altLang="zh-TW">
              <a:solidFill>
                <a:srgbClr val="000000"/>
              </a:solidFill>
            </a:endParaRPr>
          </a:p>
        </p:txBody>
      </p:sp>
    </p:spTree>
    <p:extLst>
      <p:ext uri="{BB962C8B-B14F-4D97-AF65-F5344CB8AC3E}">
        <p14:creationId xmlns:p14="http://schemas.microsoft.com/office/powerpoint/2010/main" val="47536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9460" name="投影片編號版面配置區 3"/>
          <p:cNvSpPr>
            <a:spLocks noGrp="1"/>
          </p:cNvSpPr>
          <p:nvPr>
            <p:ph type="sldNum" sz="quarter" idx="5"/>
          </p:nvPr>
        </p:nvSpPr>
        <p:spPr bwMode="auto">
          <a:noFill/>
          <a:ln>
            <a:miter lim="800000"/>
            <a:headEnd/>
            <a:tailEnd/>
          </a:ln>
        </p:spPr>
        <p:txBody>
          <a:bodyPr/>
          <a:lstStyle/>
          <a:p>
            <a:fld id="{7C139581-9841-456B-9A4B-F4C84632AE91}" type="slidenum">
              <a:rPr lang="fr-CA" altLang="zh-TW">
                <a:solidFill>
                  <a:srgbClr val="000000"/>
                </a:solidFill>
              </a:rPr>
              <a:pPr/>
              <a:t>11</a:t>
            </a:fld>
            <a:endParaRPr lang="fr-CA" altLang="zh-TW">
              <a:solidFill>
                <a:srgbClr val="000000"/>
              </a:solidFill>
            </a:endParaRPr>
          </a:p>
        </p:txBody>
      </p:sp>
    </p:spTree>
    <p:extLst>
      <p:ext uri="{BB962C8B-B14F-4D97-AF65-F5344CB8AC3E}">
        <p14:creationId xmlns:p14="http://schemas.microsoft.com/office/powerpoint/2010/main" val="201820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1507"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1508" name="投影片編號版面配置區 3"/>
          <p:cNvSpPr>
            <a:spLocks noGrp="1"/>
          </p:cNvSpPr>
          <p:nvPr>
            <p:ph type="sldNum" sz="quarter" idx="5"/>
          </p:nvPr>
        </p:nvSpPr>
        <p:spPr bwMode="auto">
          <a:noFill/>
          <a:ln>
            <a:miter lim="800000"/>
            <a:headEnd/>
            <a:tailEnd/>
          </a:ln>
        </p:spPr>
        <p:txBody>
          <a:bodyPr/>
          <a:lstStyle/>
          <a:p>
            <a:fld id="{98A62B70-1927-48AE-B7EB-4762EC4557AF}" type="slidenum">
              <a:rPr lang="fr-CA" altLang="zh-TW">
                <a:solidFill>
                  <a:srgbClr val="000000"/>
                </a:solidFill>
              </a:rPr>
              <a:pPr/>
              <a:t>12</a:t>
            </a:fld>
            <a:endParaRPr lang="fr-CA" altLang="zh-TW">
              <a:solidFill>
                <a:srgbClr val="000000"/>
              </a:solidFill>
            </a:endParaRPr>
          </a:p>
        </p:txBody>
      </p:sp>
    </p:spTree>
    <p:extLst>
      <p:ext uri="{BB962C8B-B14F-4D97-AF65-F5344CB8AC3E}">
        <p14:creationId xmlns:p14="http://schemas.microsoft.com/office/powerpoint/2010/main" val="415331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4580" name="投影片編號版面配置區 3"/>
          <p:cNvSpPr>
            <a:spLocks noGrp="1"/>
          </p:cNvSpPr>
          <p:nvPr>
            <p:ph type="sldNum" sz="quarter" idx="5"/>
          </p:nvPr>
        </p:nvSpPr>
        <p:spPr bwMode="auto">
          <a:noFill/>
          <a:ln>
            <a:miter lim="800000"/>
            <a:headEnd/>
            <a:tailEnd/>
          </a:ln>
        </p:spPr>
        <p:txBody>
          <a:bodyPr/>
          <a:lstStyle/>
          <a:p>
            <a:fld id="{190D9D6E-FCFB-4651-B39C-ECBF96576FCE}" type="slidenum">
              <a:rPr lang="fr-CA" altLang="zh-TW">
                <a:solidFill>
                  <a:srgbClr val="000000"/>
                </a:solidFill>
              </a:rPr>
              <a:pPr/>
              <a:t>14</a:t>
            </a:fld>
            <a:endParaRPr lang="fr-CA" altLang="zh-TW">
              <a:solidFill>
                <a:srgbClr val="000000"/>
              </a:solidFill>
            </a:endParaRPr>
          </a:p>
        </p:txBody>
      </p:sp>
    </p:spTree>
    <p:extLst>
      <p:ext uri="{BB962C8B-B14F-4D97-AF65-F5344CB8AC3E}">
        <p14:creationId xmlns:p14="http://schemas.microsoft.com/office/powerpoint/2010/main" val="417511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7651"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7652" name="投影片編號版面配置區 3"/>
          <p:cNvSpPr>
            <a:spLocks noGrp="1"/>
          </p:cNvSpPr>
          <p:nvPr>
            <p:ph type="sldNum" sz="quarter" idx="5"/>
          </p:nvPr>
        </p:nvSpPr>
        <p:spPr bwMode="auto">
          <a:noFill/>
          <a:ln>
            <a:miter lim="800000"/>
            <a:headEnd/>
            <a:tailEnd/>
          </a:ln>
        </p:spPr>
        <p:txBody>
          <a:bodyPr/>
          <a:lstStyle/>
          <a:p>
            <a:fld id="{54E1E12D-E49B-4B5B-9AC8-7E92B974ABCB}" type="slidenum">
              <a:rPr lang="fr-CA" altLang="zh-TW">
                <a:solidFill>
                  <a:srgbClr val="000000"/>
                </a:solidFill>
              </a:rPr>
              <a:pPr/>
              <a:t>16</a:t>
            </a:fld>
            <a:endParaRPr lang="fr-CA" altLang="zh-TW">
              <a:solidFill>
                <a:srgbClr val="000000"/>
              </a:solidFill>
            </a:endParaRPr>
          </a:p>
        </p:txBody>
      </p:sp>
    </p:spTree>
    <p:extLst>
      <p:ext uri="{BB962C8B-B14F-4D97-AF65-F5344CB8AC3E}">
        <p14:creationId xmlns:p14="http://schemas.microsoft.com/office/powerpoint/2010/main" val="362669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48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4820" name="投影片編號版面配置區 3"/>
          <p:cNvSpPr>
            <a:spLocks noGrp="1"/>
          </p:cNvSpPr>
          <p:nvPr>
            <p:ph type="sldNum" sz="quarter" idx="5"/>
          </p:nvPr>
        </p:nvSpPr>
        <p:spPr bwMode="auto">
          <a:noFill/>
          <a:ln>
            <a:miter lim="800000"/>
            <a:headEnd/>
            <a:tailEnd/>
          </a:ln>
        </p:spPr>
        <p:txBody>
          <a:bodyPr/>
          <a:lstStyle/>
          <a:p>
            <a:fld id="{0728A47C-6F19-49B2-8405-E34A22D4104D}" type="slidenum">
              <a:rPr lang="fr-CA" altLang="zh-TW">
                <a:solidFill>
                  <a:srgbClr val="000000"/>
                </a:solidFill>
              </a:rPr>
              <a:pPr/>
              <a:t>22</a:t>
            </a:fld>
            <a:endParaRPr lang="fr-CA" altLang="zh-TW">
              <a:solidFill>
                <a:srgbClr val="000000"/>
              </a:solidFill>
            </a:endParaRPr>
          </a:p>
        </p:txBody>
      </p:sp>
    </p:spTree>
    <p:extLst>
      <p:ext uri="{BB962C8B-B14F-4D97-AF65-F5344CB8AC3E}">
        <p14:creationId xmlns:p14="http://schemas.microsoft.com/office/powerpoint/2010/main" val="45999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600200"/>
            <a:ext cx="2057400"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60198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solidFill>
                  <a:schemeClr val="tx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baseline="0">
                <a:solidFill>
                  <a:schemeClr val="tx1"/>
                </a:solidFill>
                <a:latin typeface="標楷體" pitchFamily="65" charset="-120"/>
                <a:ea typeface="標楷體" pitchFamily="65" charset="-120"/>
              </a:defRPr>
            </a:lvl1pPr>
            <a:lvl2pPr>
              <a:defRPr baseline="0">
                <a:solidFill>
                  <a:schemeClr val="tx1"/>
                </a:solidFill>
                <a:latin typeface="標楷體" pitchFamily="65" charset="-120"/>
                <a:ea typeface="標楷體" pitchFamily="65" charset="-120"/>
              </a:defRPr>
            </a:lvl2pPr>
            <a:lvl3pPr>
              <a:defRPr baseline="0">
                <a:solidFill>
                  <a:schemeClr val="tx1"/>
                </a:solidFill>
                <a:latin typeface="標楷體" pitchFamily="65" charset="-120"/>
                <a:ea typeface="標楷體" pitchFamily="65" charset="-120"/>
              </a:defRPr>
            </a:lvl3pPr>
            <a:lvl4pPr>
              <a:defRPr baseline="0">
                <a:solidFill>
                  <a:schemeClr val="tx1"/>
                </a:solidFill>
                <a:latin typeface="標楷體" pitchFamily="65" charset="-120"/>
                <a:ea typeface="標楷體" pitchFamily="65" charset="-120"/>
              </a:defRPr>
            </a:lvl4pPr>
            <a:lvl5pPr>
              <a:defRPr baseline="0">
                <a:solidFill>
                  <a:schemeClr val="tx1"/>
                </a:solidFill>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7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7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圖片 3" descr="季芬說106宣導簡報-標題.jpg"/>
          <p:cNvPicPr>
            <a:picLocks noChangeAspect="1"/>
          </p:cNvPicPr>
          <p:nvPr userDrawn="1"/>
        </p:nvPicPr>
        <p:blipFill>
          <a:blip r:embed="rId13" cstate="print"/>
          <a:stretch>
            <a:fillRect/>
          </a:stretch>
        </p:blipFill>
        <p:spPr>
          <a:xfrm>
            <a:off x="505" y="0"/>
            <a:ext cx="9142990" cy="6858000"/>
          </a:xfrm>
          <a:prstGeom prst="rect">
            <a:avLst/>
          </a:prstGeom>
        </p:spPr>
      </p:pic>
      <p:sp>
        <p:nvSpPr>
          <p:cNvPr id="1027" name="Rectangle 2"/>
          <p:cNvSpPr>
            <a:spLocks noGrp="1" noChangeArrowheads="1"/>
          </p:cNvSpPr>
          <p:nvPr>
            <p:ph type="title"/>
          </p:nvPr>
        </p:nvSpPr>
        <p:spPr bwMode="auto">
          <a:xfrm>
            <a:off x="457200" y="22139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kumimoji="1" sz="5400" b="1">
          <a:solidFill>
            <a:srgbClr val="D60093"/>
          </a:solidFill>
          <a:latin typeface="+mj-lt"/>
          <a:ea typeface="+mj-ea"/>
          <a:cs typeface="+mj-cs"/>
        </a:defRPr>
      </a:lvl1pPr>
      <a:lvl2pPr algn="ctr" rtl="0" eaLnBrk="0" fontAlgn="base" hangingPunct="0">
        <a:spcBef>
          <a:spcPct val="0"/>
        </a:spcBef>
        <a:spcAft>
          <a:spcPct val="0"/>
        </a:spcAft>
        <a:defRPr kumimoji="1" sz="5400" b="1">
          <a:solidFill>
            <a:srgbClr val="002060"/>
          </a:solidFill>
          <a:latin typeface="Arial" charset="0"/>
          <a:ea typeface="標楷體" pitchFamily="65" charset="-120"/>
        </a:defRPr>
      </a:lvl2pPr>
      <a:lvl3pPr algn="ctr" rtl="0" eaLnBrk="0" fontAlgn="base" hangingPunct="0">
        <a:spcBef>
          <a:spcPct val="0"/>
        </a:spcBef>
        <a:spcAft>
          <a:spcPct val="0"/>
        </a:spcAft>
        <a:defRPr kumimoji="1" sz="5400" b="1">
          <a:solidFill>
            <a:srgbClr val="002060"/>
          </a:solidFill>
          <a:latin typeface="Arial" charset="0"/>
          <a:ea typeface="標楷體" pitchFamily="65" charset="-120"/>
        </a:defRPr>
      </a:lvl3pPr>
      <a:lvl4pPr algn="ctr" rtl="0" eaLnBrk="0" fontAlgn="base" hangingPunct="0">
        <a:spcBef>
          <a:spcPct val="0"/>
        </a:spcBef>
        <a:spcAft>
          <a:spcPct val="0"/>
        </a:spcAft>
        <a:defRPr kumimoji="1" sz="5400" b="1">
          <a:solidFill>
            <a:srgbClr val="002060"/>
          </a:solidFill>
          <a:latin typeface="Arial" charset="0"/>
          <a:ea typeface="標楷體" pitchFamily="65" charset="-120"/>
        </a:defRPr>
      </a:lvl4pPr>
      <a:lvl5pPr algn="ctr" rtl="0" eaLnBrk="0" fontAlgn="base" hangingPunct="0">
        <a:spcBef>
          <a:spcPct val="0"/>
        </a:spcBef>
        <a:spcAft>
          <a:spcPct val="0"/>
        </a:spcAft>
        <a:defRPr kumimoji="1" sz="5400" b="1">
          <a:solidFill>
            <a:srgbClr val="002060"/>
          </a:solidFill>
          <a:latin typeface="Arial" charset="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descr="季芬說106宣導簡報-內文.jpg"/>
          <p:cNvPicPr>
            <a:picLocks noChangeAspect="1"/>
          </p:cNvPicPr>
          <p:nvPr userDrawn="1"/>
        </p:nvPicPr>
        <p:blipFill>
          <a:blip r:embed="rId13" cstate="print"/>
          <a:stretch>
            <a:fillRect/>
          </a:stretch>
        </p:blipFill>
        <p:spPr>
          <a:xfrm>
            <a:off x="0" y="265"/>
            <a:ext cx="9144000" cy="6857470"/>
          </a:xfrm>
          <a:prstGeom prst="rect">
            <a:avLst/>
          </a:prstGeom>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2052" name="Rectangle 3"/>
          <p:cNvSpPr>
            <a:spLocks noGrp="1" noChangeArrowheads="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rgbClr val="002060"/>
          </a:solidFill>
          <a:latin typeface="Arial" charset="0"/>
          <a:ea typeface="標楷體" pitchFamily="65" charset="-120"/>
        </a:defRPr>
      </a:lvl2pPr>
      <a:lvl3pPr algn="ctr" rtl="0" eaLnBrk="0" fontAlgn="base" hangingPunct="0">
        <a:spcBef>
          <a:spcPct val="0"/>
        </a:spcBef>
        <a:spcAft>
          <a:spcPct val="0"/>
        </a:spcAft>
        <a:defRPr kumimoji="1" sz="4400" b="1">
          <a:solidFill>
            <a:srgbClr val="002060"/>
          </a:solidFill>
          <a:latin typeface="Arial" charset="0"/>
          <a:ea typeface="標楷體" pitchFamily="65" charset="-120"/>
        </a:defRPr>
      </a:lvl3pPr>
      <a:lvl4pPr algn="ctr" rtl="0" eaLnBrk="0" fontAlgn="base" hangingPunct="0">
        <a:spcBef>
          <a:spcPct val="0"/>
        </a:spcBef>
        <a:spcAft>
          <a:spcPct val="0"/>
        </a:spcAft>
        <a:defRPr kumimoji="1" sz="4400" b="1">
          <a:solidFill>
            <a:srgbClr val="002060"/>
          </a:solidFill>
          <a:latin typeface="Arial" charset="0"/>
          <a:ea typeface="標楷體" pitchFamily="65" charset="-120"/>
        </a:defRPr>
      </a:lvl4pPr>
      <a:lvl5pPr algn="ctr" rtl="0" eaLnBrk="0" fontAlgn="base" hangingPunct="0">
        <a:spcBef>
          <a:spcPct val="0"/>
        </a:spcBef>
        <a:spcAft>
          <a:spcPct val="0"/>
        </a:spcAft>
        <a:defRPr kumimoji="1" sz="4400" b="1">
          <a:solidFill>
            <a:srgbClr val="002060"/>
          </a:solidFill>
          <a:latin typeface="Arial" charset="0"/>
          <a:ea typeface="標楷體" pitchFamily="65" charset="-120"/>
        </a:defRPr>
      </a:lvl5pPr>
      <a:lvl6pPr marL="457200" algn="ctr" rtl="0" fontAlgn="base">
        <a:spcBef>
          <a:spcPct val="0"/>
        </a:spcBef>
        <a:spcAft>
          <a:spcPct val="0"/>
        </a:spcAft>
        <a:defRPr kumimoji="1" sz="4400" b="1">
          <a:solidFill>
            <a:schemeClr val="tx2"/>
          </a:solidFill>
          <a:latin typeface="Arial" charset="0"/>
          <a:ea typeface="標楷體" pitchFamily="65" charset="-120"/>
        </a:defRPr>
      </a:lvl6pPr>
      <a:lvl7pPr marL="914400" algn="ctr" rtl="0" fontAlgn="base">
        <a:spcBef>
          <a:spcPct val="0"/>
        </a:spcBef>
        <a:spcAft>
          <a:spcPct val="0"/>
        </a:spcAft>
        <a:defRPr kumimoji="1" sz="4400" b="1">
          <a:solidFill>
            <a:schemeClr val="tx2"/>
          </a:solidFill>
          <a:latin typeface="Arial" charset="0"/>
          <a:ea typeface="標楷體" pitchFamily="65" charset="-120"/>
        </a:defRPr>
      </a:lvl7pPr>
      <a:lvl8pPr marL="1371600" algn="ctr" rtl="0" fontAlgn="base">
        <a:spcBef>
          <a:spcPct val="0"/>
        </a:spcBef>
        <a:spcAft>
          <a:spcPct val="0"/>
        </a:spcAft>
        <a:defRPr kumimoji="1" sz="4400" b="1">
          <a:solidFill>
            <a:schemeClr val="tx2"/>
          </a:solidFill>
          <a:latin typeface="Arial" charset="0"/>
          <a:ea typeface="標楷體" pitchFamily="65" charset="-120"/>
        </a:defRPr>
      </a:lvl8pPr>
      <a:lvl9pPr marL="1828800" algn="ctr" rtl="0" fontAlgn="base">
        <a:spcBef>
          <a:spcPct val="0"/>
        </a:spcBef>
        <a:spcAft>
          <a:spcPct val="0"/>
        </a:spcAft>
        <a:defRPr kumimoji="1" sz="4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2" Type="http://schemas.openxmlformats.org/officeDocument/2006/relationships/hyperlink" Target="http://cap.ntnu.edu.tw/documents/mathscore1031014.pd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季芬說106宣導簡報封面-計分說明.jpg"/>
          <p:cNvPicPr>
            <a:picLocks noChangeAspect="1"/>
          </p:cNvPicPr>
          <p:nvPr/>
        </p:nvPicPr>
        <p:blipFill>
          <a:blip r:embed="rId2" cstate="print"/>
          <a:stretch>
            <a:fillRect/>
          </a:stretch>
        </p:blipFill>
        <p:spPr>
          <a:xfrm>
            <a:off x="505" y="0"/>
            <a:ext cx="914299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07950" y="731838"/>
            <a:ext cx="719138" cy="5073650"/>
          </a:xfrm>
        </p:spPr>
        <p:txBody>
          <a:bodyPr/>
          <a:lstStyle/>
          <a:p>
            <a:pPr eaLnBrk="1" hangingPunct="1"/>
            <a:r>
              <a:rPr lang="zh-TW" altLang="en-US" dirty="0" smtClean="0"/>
              <a:t>各科目等級描述</a:t>
            </a:r>
          </a:p>
        </p:txBody>
      </p:sp>
      <p:graphicFrame>
        <p:nvGraphicFramePr>
          <p:cNvPr id="5" name="表格 4"/>
          <p:cNvGraphicFramePr>
            <a:graphicFrameLocks noGrp="1"/>
          </p:cNvGraphicFramePr>
          <p:nvPr/>
        </p:nvGraphicFramePr>
        <p:xfrm>
          <a:off x="971550" y="188913"/>
          <a:ext cx="8064500" cy="6284914"/>
        </p:xfrm>
        <a:graphic>
          <a:graphicData uri="http://schemas.openxmlformats.org/drawingml/2006/table">
            <a:tbl>
              <a:tblPr/>
              <a:tblGrid>
                <a:gridCol w="431800"/>
                <a:gridCol w="447675"/>
                <a:gridCol w="2900363"/>
                <a:gridCol w="2100262"/>
                <a:gridCol w="2184400"/>
              </a:tblGrid>
              <a:tr h="548640">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等級</a:t>
                      </a:r>
                      <a:endParaRPr kumimoji="0" lang="zh-TW" sz="12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考試科目</a:t>
                      </a:r>
                      <a:endParaRPr kumimoji="0" lang="zh-TW" sz="12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lnBlToTr>
                      <a:noFill/>
                    </a:lnBlToTr>
                    <a:solidFill>
                      <a:srgbClr val="FFCC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精</a:t>
                      </a:r>
                      <a:r>
                        <a:rPr kumimoji="0" lang="en-US"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熟</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基</a:t>
                      </a:r>
                      <a:r>
                        <a:rPr kumimoji="0" lang="en-US"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礎</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待加強</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r>
              <a:tr h="8534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國　文</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能具備與教材相關的語文知識，並能深入的理解文本內容、評鑑文本的內容與形式。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大致能具備與教材相關的語文知識，並能大致理解文本內容、評鑑文本的內容與形式。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僅能具備部分與教材相關的語文知識，並有限的理解文本內容、評鑑文本的內容與形式。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2317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英語</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聽力</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基礎</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待加強</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96913">
                <a:tc vMerge="1">
                  <a:txBody>
                    <a:bodyPr/>
                    <a:lstStyle/>
                    <a:p>
                      <a:endParaRPr lang="zh-TW" altLang="en-US"/>
                    </a:p>
                  </a:txBody>
                  <a:tcPr/>
                </a:tc>
                <a:tc vMerge="1">
                  <a:txBody>
                    <a:bodyPr/>
                    <a:lstStyle/>
                    <a:p>
                      <a:endParaRPr lang="zh-TW"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至少能聽懂日常生活主題、訊息單純的短篇言談，指出言談的主旨與結論等重要訊息，並從言談中明顯的言語及其他如語調與節奏等線索做出簡易推論。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僅能聽懂單句及簡易問答；僅能有限的理解短篇言談。</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92023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閱讀</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整合應用字句及語法結構等多項語言知識；能理解主題較抽象或嚴肅、訊息或情境多元複雜、語句結構長且複雜的文本，並指出各類文本的主旨、結論與作者立場等重要訊息，且能整合文本內容如文本結構、解釋或例子等，做進一步的推論或評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能理解字句基本語意及語法概念；能理解主題具體熟悉或貼近日常生活、訊息或情境略為複雜、語句結構略長的文本，並指出文本主旨、結論與作者立場等重要訊息，且從文本的解釋或例子做出推論。</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有限地理解字句基本語意；僅能理解主題貼近日常生活或與個人相關、訊息或情境單純且明顯、語句結構簡單的文本或語句；僅能指出文本明白陳述的主旨、結論與作者立場等重要訊息；僅能藉文本明顯的線索做出簡易的推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400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數　學</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能作數學概念間的連結，建立恰當的數學方法或模式解題，並能論證。</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理解基本的數學概念、能操作算則或程序，並應用所學解題。</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認識基本的數學概念，僅能操作簡易算則或程序。</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969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社　會</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能廣泛且深入的認識及了解社會科學習內容，並具有運用多元的社會科知識之能力。</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能大致認識及了解社會科學習內容，並具有運用基礎的社會科知識之能力。</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能約略的認識及了解社會科學習內容。</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969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自　然</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能融會貫通學習內容，並能運用所培養的能力來解決需要多層次思考的問題。</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能知道及理解學習內容，並能運用所培養的能力來解決基本的問題。</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能部分知道及理解學習內</a:t>
                      </a:r>
                      <a:endParaRPr kumimoji="0" lang="en-US" alt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容。</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bl>
          </a:graphicData>
        </a:graphic>
      </p:graphicFrame>
      <p:graphicFrame>
        <p:nvGraphicFramePr>
          <p:cNvPr id="2" name="表格 1"/>
          <p:cNvGraphicFramePr>
            <a:graphicFrameLocks noGrp="1"/>
          </p:cNvGraphicFramePr>
          <p:nvPr/>
        </p:nvGraphicFramePr>
        <p:xfrm>
          <a:off x="971600" y="3317527"/>
          <a:ext cx="8064500" cy="2271713"/>
        </p:xfrm>
        <a:graphic>
          <a:graphicData uri="http://schemas.openxmlformats.org/drawingml/2006/table">
            <a:tbl>
              <a:tblPr/>
              <a:tblGrid>
                <a:gridCol w="431800"/>
                <a:gridCol w="447675"/>
                <a:gridCol w="2900363"/>
                <a:gridCol w="2100262"/>
                <a:gridCol w="2184400"/>
              </a:tblGrid>
              <a:tr h="22717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數　學</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能作數學概念間的連結，建立恰當的數學方法或模式解題，並能論證。</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理解基本的數學概念、能操作算則或程序，並應用所學解題。</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認識基本的數學概念，僅能操作簡易算則或程序。</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323850" y="620713"/>
            <a:ext cx="719138" cy="5400675"/>
          </a:xfrm>
        </p:spPr>
        <p:txBody>
          <a:bodyPr/>
          <a:lstStyle/>
          <a:p>
            <a:pPr eaLnBrk="1" hangingPunct="1"/>
            <a:r>
              <a:rPr lang="zh-TW" altLang="en-US" smtClean="0"/>
              <a:t>寫作測驗評分規準</a:t>
            </a:r>
          </a:p>
        </p:txBody>
      </p:sp>
      <p:graphicFrame>
        <p:nvGraphicFramePr>
          <p:cNvPr id="18435" name="Object 1"/>
          <p:cNvGraphicFramePr>
            <a:graphicFrameLocks noChangeAspect="1"/>
          </p:cNvGraphicFramePr>
          <p:nvPr/>
        </p:nvGraphicFramePr>
        <p:xfrm>
          <a:off x="2743200" y="3338513"/>
          <a:ext cx="3657600" cy="180975"/>
        </p:xfrm>
        <a:graphic>
          <a:graphicData uri="http://schemas.openxmlformats.org/presentationml/2006/ole">
            <mc:AlternateContent xmlns:mc="http://schemas.openxmlformats.org/markup-compatibility/2006">
              <mc:Choice xmlns:v="urn:schemas-microsoft-com:vml" Requires="v">
                <p:oleObj spid="_x0000_s18443" name="WordPad 文件" r:id="rId4" imgW="3657600" imgH="180975" progId="WordPad.Document.1">
                  <p:embed/>
                </p:oleObj>
              </mc:Choice>
              <mc:Fallback>
                <p:oleObj name="WordPad 文件" r:id="rId4" imgW="3657600" imgH="180975" progId="WordPad.Document.1">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338513"/>
                        <a:ext cx="36576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表格 4"/>
          <p:cNvGraphicFramePr>
            <a:graphicFrameLocks noGrp="1"/>
          </p:cNvGraphicFramePr>
          <p:nvPr/>
        </p:nvGraphicFramePr>
        <p:xfrm>
          <a:off x="1331913" y="188913"/>
          <a:ext cx="7416800" cy="6275387"/>
        </p:xfrm>
        <a:graphic>
          <a:graphicData uri="http://schemas.openxmlformats.org/drawingml/2006/table">
            <a:tbl>
              <a:tblPr/>
              <a:tblGrid>
                <a:gridCol w="769937"/>
                <a:gridCol w="1189038"/>
                <a:gridCol w="5457825"/>
              </a:tblGrid>
              <a:tr h="214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r>
                        <a:rPr kumimoji="0" lang="en-US"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評分規準</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六級分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六級分的文章是優秀的，這種文章明顯具有下列特徵：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2067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能依據題目及主旨選取適切材料，並能進一步闡述說明，以凸顯文章的主旨。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文章結構完整，脈絡分明，內容前後連貫。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能精確使用語詞，並有效運用各種句型使文句流暢。</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幾乎沒有錯別字，及格式、標點符號運用上的錯誤。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五級分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五級分的文章在一般水準之上，這種文章明顯具有下列特徵：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能依據題目及主旨選取適當材料，並能闡述說明主旨。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文章結構完整，但偶有轉折不流暢之處。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能正確使用語詞，並運用各種句型使文句通順。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少有錯別字，及格式、標點符號運用上的錯誤，但並不影響文意的表達。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22702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三級分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三級分的文章在表達上是不充分的，這種文章明顯具有下列特徵：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079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嘗試依據題目及主旨選取材料，但選取的材料不甚適當或發展不夠充分。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文章結構鬆散；或前後不連貫。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用字遣詞不太恰當，或出現錯誤；或冗詞贅句過多。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有一些錯別字，及格式、標點符號運用上的錯誤，以致造成理解上的困難。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二級分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二級分的文章在表達上呈現嚴重的問題，這種文章明顯具有下列特徵：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952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雖嘗試依據題目及主旨選取材料，但所選取的材料不足，發展有限。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文章結構不完整；或僅有單一段落，但可區分出結構。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遣詞造句常有錯誤。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不太能掌握格式，不太會使用標點符號，錯別字頗多。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一級分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一級分的文章在表達上呈現極嚴重的問題，這種文章明顯具有下列特徵：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5242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僅解釋題目或說明；或雖提及文章主題，但材料過於簡略或無法選取相關材料加以發展。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沒有明顯的文章結構；或僅有單一段落，且不能辨認出結構。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用字遣詞極不恰當，頗多錯誤；或文句支離破碎，難以理解。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不能掌握格式，不會運用標點符號，錯別字極多。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零級分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使用詩歌體、完全離題、只抄寫題目或說明、空白卷。</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graphicFrame>
        <p:nvGraphicFramePr>
          <p:cNvPr id="2" name="表格 1"/>
          <p:cNvGraphicFramePr>
            <a:graphicFrameLocks noGrp="1"/>
          </p:cNvGraphicFramePr>
          <p:nvPr/>
        </p:nvGraphicFramePr>
        <p:xfrm>
          <a:off x="1331913" y="1030288"/>
          <a:ext cx="7416800" cy="4991101"/>
        </p:xfrm>
        <a:graphic>
          <a:graphicData uri="http://schemas.openxmlformats.org/drawingml/2006/table">
            <a:tbl>
              <a:tblPr/>
              <a:tblGrid>
                <a:gridCol w="769937"/>
                <a:gridCol w="1189038"/>
                <a:gridCol w="5457825"/>
              </a:tblGrid>
              <a:tr h="76814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r h="1151607">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r h="1535074">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403350" y="333375"/>
            <a:ext cx="6329363" cy="1143000"/>
          </a:xfrm>
        </p:spPr>
        <p:txBody>
          <a:bodyPr/>
          <a:lstStyle/>
          <a:p>
            <a:pPr eaLnBrk="1" hangingPunct="1"/>
            <a:r>
              <a:rPr lang="zh-TW" altLang="en-US" u="sng" dirty="0" smtClean="0"/>
              <a:t>各科</a:t>
            </a:r>
            <a:r>
              <a:rPr lang="zh-TW" altLang="en-US" dirty="0" smtClean="0"/>
              <a:t>表現等級的制訂</a:t>
            </a:r>
          </a:p>
        </p:txBody>
      </p:sp>
      <p:sp>
        <p:nvSpPr>
          <p:cNvPr id="20483" name="Espace réservé du contenu 2"/>
          <p:cNvSpPr>
            <a:spLocks noGrp="1"/>
          </p:cNvSpPr>
          <p:nvPr>
            <p:ph idx="1"/>
          </p:nvPr>
        </p:nvSpPr>
        <p:spPr>
          <a:xfrm>
            <a:off x="1115616" y="1628775"/>
            <a:ext cx="7272338" cy="4852988"/>
          </a:xfrm>
        </p:spPr>
        <p:txBody>
          <a:bodyPr/>
          <a:lstStyle/>
          <a:p>
            <a:pPr eaLnBrk="1" hangingPunct="1">
              <a:lnSpc>
                <a:spcPct val="90000"/>
              </a:lnSpc>
              <a:buFont typeface="Wingdings" pitchFamily="2" charset="2"/>
              <a:buChar char="u"/>
            </a:pPr>
            <a:r>
              <a:rPr lang="zh-TW" altLang="en-US" sz="2800" dirty="0" smtClean="0"/>
              <a:t>參酌課程綱要及學科內涵</a:t>
            </a:r>
            <a:endParaRPr lang="en-US" altLang="zh-TW" sz="2800" dirty="0" smtClean="0"/>
          </a:p>
          <a:p>
            <a:pPr lvl="1" eaLnBrk="1" hangingPunct="1">
              <a:lnSpc>
                <a:spcPct val="90000"/>
              </a:lnSpc>
              <a:buFont typeface="Arial" pitchFamily="34" charset="0"/>
              <a:buChar char="•"/>
            </a:pPr>
            <a:r>
              <a:rPr lang="zh-TW" altLang="en-US" sz="2400" dirty="0" smtClean="0"/>
              <a:t>確認知識和能力（表現）的範圍</a:t>
            </a:r>
            <a:endParaRPr lang="en-US" altLang="zh-TW" sz="2400" dirty="0" smtClean="0"/>
          </a:p>
          <a:p>
            <a:pPr eaLnBrk="1" hangingPunct="1">
              <a:lnSpc>
                <a:spcPct val="90000"/>
              </a:lnSpc>
            </a:pPr>
            <a:endParaRPr lang="zh-TW" altLang="en-US" sz="2800" dirty="0" smtClean="0"/>
          </a:p>
          <a:p>
            <a:pPr eaLnBrk="1" hangingPunct="1">
              <a:lnSpc>
                <a:spcPct val="90000"/>
              </a:lnSpc>
              <a:buFont typeface="Wingdings" pitchFamily="2" charset="2"/>
              <a:buChar char="u"/>
            </a:pPr>
            <a:r>
              <a:rPr lang="zh-TW" altLang="en-US" sz="2800" dirty="0" smtClean="0"/>
              <a:t>諮詢學科專家、測驗專家及現場國中教師</a:t>
            </a:r>
            <a:endParaRPr lang="en-US" altLang="zh-TW" sz="2800" dirty="0" smtClean="0"/>
          </a:p>
          <a:p>
            <a:pPr lvl="1" eaLnBrk="1" hangingPunct="1">
              <a:lnSpc>
                <a:spcPct val="90000"/>
              </a:lnSpc>
              <a:buFont typeface="Arial" pitchFamily="34" charset="0"/>
              <a:buChar char="•"/>
            </a:pPr>
            <a:r>
              <a:rPr lang="zh-TW" altLang="en-US" sz="2400" dirty="0" smtClean="0"/>
              <a:t>初步訂出能力層級與描述</a:t>
            </a:r>
            <a:endParaRPr lang="en-US" altLang="zh-TW" sz="2400" dirty="0" smtClean="0"/>
          </a:p>
          <a:p>
            <a:pPr eaLnBrk="1" hangingPunct="1">
              <a:lnSpc>
                <a:spcPct val="90000"/>
              </a:lnSpc>
            </a:pPr>
            <a:endParaRPr lang="zh-TW" altLang="en-US" sz="2800" dirty="0" smtClean="0"/>
          </a:p>
          <a:p>
            <a:pPr eaLnBrk="1" hangingPunct="1">
              <a:lnSpc>
                <a:spcPct val="90000"/>
              </a:lnSpc>
              <a:buFont typeface="Wingdings" pitchFamily="2" charset="2"/>
              <a:buChar char="u"/>
            </a:pPr>
            <a:r>
              <a:rPr lang="zh-TW" altLang="en-US" sz="2800" dirty="0" smtClean="0"/>
              <a:t>參考歷屆考生答題反應資料</a:t>
            </a:r>
            <a:endParaRPr lang="en-US" altLang="zh-TW" sz="2800" dirty="0" smtClean="0"/>
          </a:p>
          <a:p>
            <a:pPr lvl="1" eaLnBrk="1" hangingPunct="1">
              <a:lnSpc>
                <a:spcPct val="90000"/>
              </a:lnSpc>
              <a:buFont typeface="Arial" pitchFamily="34" charset="0"/>
              <a:buChar char="•"/>
            </a:pPr>
            <a:r>
              <a:rPr lang="zh-TW" altLang="en-US" sz="2400" dirty="0" smtClean="0"/>
              <a:t>檢核等級描述和學生能力的對應性</a:t>
            </a:r>
            <a:endParaRPr lang="en-US" altLang="zh-TW" sz="2400" dirty="0" smtClean="0"/>
          </a:p>
          <a:p>
            <a:pPr eaLnBrk="1" hangingPunct="1">
              <a:lnSpc>
                <a:spcPct val="90000"/>
              </a:lnSpc>
              <a:buFontTx/>
              <a:buNone/>
            </a:pPr>
            <a:endParaRPr lang="en-US" altLang="zh-TW"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p:cNvSpPr>
            <a:spLocks noGrp="1"/>
          </p:cNvSpPr>
          <p:nvPr>
            <p:ph idx="1"/>
          </p:nvPr>
        </p:nvSpPr>
        <p:spPr>
          <a:xfrm>
            <a:off x="5760913" y="908769"/>
            <a:ext cx="3203575" cy="5616575"/>
          </a:xfrm>
        </p:spPr>
        <p:txBody>
          <a:bodyPr/>
          <a:lstStyle/>
          <a:p>
            <a:pPr algn="ctr" eaLnBrk="1" hangingPunct="1">
              <a:lnSpc>
                <a:spcPct val="90000"/>
              </a:lnSpc>
              <a:buFont typeface="Wingdings" pitchFamily="2" charset="2"/>
              <a:buChar char="u"/>
            </a:pPr>
            <a:r>
              <a:rPr lang="zh-TW" altLang="en-US" dirty="0" smtClean="0"/>
              <a:t>降低考試壓力，活化學生學習</a:t>
            </a:r>
          </a:p>
          <a:p>
            <a:pPr algn="ctr" eaLnBrk="1" hangingPunct="1">
              <a:lnSpc>
                <a:spcPct val="90000"/>
              </a:lnSpc>
            </a:pPr>
            <a:endParaRPr lang="en-US" altLang="zh-TW" dirty="0" smtClean="0"/>
          </a:p>
          <a:p>
            <a:pPr algn="ctr" eaLnBrk="1" hangingPunct="1">
              <a:lnSpc>
                <a:spcPct val="90000"/>
              </a:lnSpc>
              <a:buFont typeface="Wingdings" pitchFamily="2" charset="2"/>
              <a:buChar char="u"/>
            </a:pPr>
            <a:r>
              <a:rPr lang="zh-TW" altLang="en-US" dirty="0" smtClean="0"/>
              <a:t>檢視學生學力，確保學習品質</a:t>
            </a:r>
            <a:endParaRPr lang="en-US" altLang="zh-TW" dirty="0" smtClean="0"/>
          </a:p>
          <a:p>
            <a:pPr algn="ctr" eaLnBrk="1" hangingPunct="1">
              <a:lnSpc>
                <a:spcPct val="90000"/>
              </a:lnSpc>
              <a:buFontTx/>
              <a:buNone/>
            </a:pPr>
            <a:endParaRPr lang="zh-TW" altLang="en-US" dirty="0" smtClean="0"/>
          </a:p>
          <a:p>
            <a:pPr algn="ctr" eaLnBrk="1" hangingPunct="1">
              <a:lnSpc>
                <a:spcPct val="90000"/>
              </a:lnSpc>
              <a:buFont typeface="Wingdings" pitchFamily="2" charset="2"/>
              <a:buChar char="u"/>
            </a:pPr>
            <a:r>
              <a:rPr lang="zh-TW" altLang="en-US" dirty="0" smtClean="0"/>
              <a:t>回饋學習成果，強化適性輔導</a:t>
            </a:r>
            <a:endParaRPr lang="en-US" altLang="zh-TW" dirty="0" smtClean="0"/>
          </a:p>
          <a:p>
            <a:pPr algn="ctr" eaLnBrk="1" hangingPunct="1">
              <a:lnSpc>
                <a:spcPct val="90000"/>
              </a:lnSpc>
              <a:buFontTx/>
              <a:buNone/>
            </a:pPr>
            <a:endParaRPr lang="zh-TW" altLang="en-US" dirty="0" smtClean="0"/>
          </a:p>
          <a:p>
            <a:pPr algn="ctr" eaLnBrk="1" hangingPunct="1">
              <a:lnSpc>
                <a:spcPct val="90000"/>
              </a:lnSpc>
              <a:buFont typeface="Wingdings" pitchFamily="2" charset="2"/>
              <a:buChar char="u"/>
            </a:pPr>
            <a:r>
              <a:rPr lang="zh-TW" altLang="en-US" dirty="0" smtClean="0"/>
              <a:t>提供學力資訊，俾利因材施教</a:t>
            </a:r>
            <a:endParaRPr lang="en-US" altLang="zh-TW" dirty="0" smtClean="0"/>
          </a:p>
          <a:p>
            <a:pPr algn="ctr" eaLnBrk="1" hangingPunct="1">
              <a:lnSpc>
                <a:spcPct val="90000"/>
              </a:lnSpc>
            </a:pPr>
            <a:endParaRPr lang="zh-TW" altLang="en-US" dirty="0" smtClean="0"/>
          </a:p>
        </p:txBody>
      </p:sp>
      <p:pic>
        <p:nvPicPr>
          <p:cNvPr id="22532" name="Picture 3"/>
          <p:cNvPicPr>
            <a:picLocks noChangeAspect="1" noChangeArrowheads="1"/>
          </p:cNvPicPr>
          <p:nvPr/>
        </p:nvPicPr>
        <p:blipFill>
          <a:blip r:embed="rId2" cstate="print"/>
          <a:srcRect/>
          <a:stretch>
            <a:fillRect/>
          </a:stretch>
        </p:blipFill>
        <p:spPr bwMode="auto">
          <a:xfrm>
            <a:off x="107504" y="1196752"/>
            <a:ext cx="4772025" cy="4370387"/>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l="2013" t="-4375" r="4407"/>
          <a:stretch>
            <a:fillRect/>
          </a:stretch>
        </p:blipFill>
        <p:spPr bwMode="auto">
          <a:xfrm>
            <a:off x="1331640" y="4221088"/>
            <a:ext cx="4330527" cy="2221731"/>
          </a:xfrm>
          <a:prstGeom prst="rect">
            <a:avLst/>
          </a:prstGeom>
          <a:noFill/>
          <a:ln w="9525">
            <a:noFill/>
            <a:miter lim="800000"/>
            <a:headEnd/>
            <a:tailEnd/>
          </a:ln>
        </p:spPr>
      </p:pic>
      <p:sp>
        <p:nvSpPr>
          <p:cNvPr id="5" name="Titre 1"/>
          <p:cNvSpPr>
            <a:spLocks noGrp="1"/>
          </p:cNvSpPr>
          <p:nvPr>
            <p:ph type="title"/>
          </p:nvPr>
        </p:nvSpPr>
        <p:spPr>
          <a:xfrm>
            <a:off x="-540568" y="116632"/>
            <a:ext cx="6329363" cy="1143000"/>
          </a:xfrm>
        </p:spPr>
        <p:txBody>
          <a:bodyPr/>
          <a:lstStyle/>
          <a:p>
            <a:pPr eaLnBrk="1" hangingPunct="1"/>
            <a:r>
              <a:rPr lang="zh-TW" altLang="en-US" dirty="0" smtClean="0"/>
              <a:t>多元回饋的會考</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 name="表格 222"/>
          <p:cNvGraphicFramePr>
            <a:graphicFrameLocks noGrp="1"/>
          </p:cNvGraphicFramePr>
          <p:nvPr/>
        </p:nvGraphicFramePr>
        <p:xfrm>
          <a:off x="1133724" y="3284984"/>
          <a:ext cx="6096000" cy="828675"/>
        </p:xfrm>
        <a:graphic>
          <a:graphicData uri="http://schemas.openxmlformats.org/drawingml/2006/table">
            <a:tbl>
              <a:tblPr firstRow="1" bandRow="1">
                <a:tableStyleId>{37CE84F3-28C3-443E-9E96-99CF82512B78}</a:tableStyleId>
              </a:tblPr>
              <a:tblGrid>
                <a:gridCol w="2032000"/>
                <a:gridCol w="2032000"/>
                <a:gridCol w="2032000"/>
              </a:tblGrid>
              <a:tr h="457551">
                <a:tc>
                  <a:txBody>
                    <a:bodyPr/>
                    <a:lstStyle/>
                    <a:p>
                      <a:pPr algn="ctr"/>
                      <a:r>
                        <a:rPr lang="zh-TW" altLang="en-US" sz="2400" dirty="0" smtClean="0"/>
                        <a:t>待加強</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smtClean="0"/>
                        <a:t>基礎</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smtClean="0"/>
                        <a:t>精熟</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r>
              <a:tr h="371124">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tr>
            </a:tbl>
          </a:graphicData>
        </a:graphic>
      </p:graphicFrame>
      <p:sp>
        <p:nvSpPr>
          <p:cNvPr id="23562" name="Titre 1"/>
          <p:cNvSpPr>
            <a:spLocks noGrp="1"/>
          </p:cNvSpPr>
          <p:nvPr>
            <p:ph type="title"/>
          </p:nvPr>
        </p:nvSpPr>
        <p:spPr>
          <a:xfrm>
            <a:off x="1476375" y="260350"/>
            <a:ext cx="6329363" cy="1143000"/>
          </a:xfrm>
        </p:spPr>
        <p:txBody>
          <a:bodyPr/>
          <a:lstStyle/>
          <a:p>
            <a:pPr eaLnBrk="1" hangingPunct="1"/>
            <a:r>
              <a:rPr lang="zh-TW" altLang="en-US" smtClean="0">
                <a:latin typeface="微軟正黑體" pitchFamily="34" charset="-120"/>
              </a:rPr>
              <a:t>成績計算</a:t>
            </a:r>
          </a:p>
        </p:txBody>
      </p:sp>
      <p:sp>
        <p:nvSpPr>
          <p:cNvPr id="19467" name="Espace réservé du contenu 2"/>
          <p:cNvSpPr>
            <a:spLocks noGrp="1"/>
          </p:cNvSpPr>
          <p:nvPr>
            <p:ph idx="1"/>
          </p:nvPr>
        </p:nvSpPr>
        <p:spPr>
          <a:xfrm>
            <a:off x="539552" y="1377504"/>
            <a:ext cx="8352928" cy="2195512"/>
          </a:xfrm>
        </p:spPr>
        <p:txBody>
          <a:bodyPr/>
          <a:lstStyle/>
          <a:p>
            <a:pPr eaLnBrk="1" hangingPunct="1">
              <a:buFont typeface="Wingdings" pitchFamily="2" charset="2"/>
              <a:buChar char="u"/>
            </a:pPr>
            <a:r>
              <a:rPr lang="zh-TW" altLang="en-US" sz="2800" dirty="0" smtClean="0">
                <a:latin typeface="微軟正黑體" pitchFamily="34" charset="-120"/>
              </a:rPr>
              <a:t>標準設定：是將</a:t>
            </a:r>
            <a:r>
              <a:rPr lang="zh-TW" altLang="en-US" sz="2800" dirty="0" smtClean="0">
                <a:solidFill>
                  <a:srgbClr val="0000FF"/>
                </a:solidFill>
                <a:latin typeface="微軟正黑體" pitchFamily="34" charset="-120"/>
              </a:rPr>
              <a:t>已完成的表現標準描述</a:t>
            </a:r>
            <a:r>
              <a:rPr lang="zh-TW" altLang="en-US" sz="2800" dirty="0" smtClean="0">
                <a:latin typeface="微軟正黑體" pitchFamily="34" charset="-120"/>
              </a:rPr>
              <a:t>，透過一組專業評定者經過三輪標準設定流程，討論評估會考</a:t>
            </a:r>
            <a:r>
              <a:rPr lang="zh-TW" altLang="en-US" sz="2800" dirty="0" smtClean="0">
                <a:solidFill>
                  <a:srgbClr val="0000FF"/>
                </a:solidFill>
                <a:latin typeface="微軟正黑體" pitchFamily="34" charset="-120"/>
              </a:rPr>
              <a:t>各科</a:t>
            </a:r>
            <a:r>
              <a:rPr lang="zh-TW" altLang="en-US" sz="2800" u="sng" dirty="0" smtClean="0">
                <a:solidFill>
                  <a:srgbClr val="FF0000"/>
                </a:solidFill>
                <a:latin typeface="微軟正黑體" pitchFamily="34" charset="-120"/>
              </a:rPr>
              <a:t>基礎與精熟</a:t>
            </a:r>
            <a:r>
              <a:rPr lang="zh-TW" altLang="en-US" sz="2800" dirty="0" smtClean="0">
                <a:solidFill>
                  <a:srgbClr val="0000FF"/>
                </a:solidFill>
                <a:latin typeface="微軟正黑體" pitchFamily="34" charset="-120"/>
              </a:rPr>
              <a:t>、</a:t>
            </a:r>
            <a:r>
              <a:rPr lang="zh-TW" altLang="en-US" sz="2800" u="sng" dirty="0" smtClean="0">
                <a:solidFill>
                  <a:srgbClr val="FF0000"/>
                </a:solidFill>
                <a:latin typeface="微軟正黑體" pitchFamily="34" charset="-120"/>
              </a:rPr>
              <a:t>基礎與待加強</a:t>
            </a:r>
            <a:r>
              <a:rPr lang="zh-TW" altLang="en-US" sz="2800" dirty="0" smtClean="0">
                <a:latin typeface="微軟正黑體" pitchFamily="34" charset="-120"/>
              </a:rPr>
              <a:t>的</a:t>
            </a:r>
            <a:r>
              <a:rPr lang="zh-TW" altLang="en-US" sz="2800" u="sng" dirty="0" smtClean="0">
                <a:solidFill>
                  <a:srgbClr val="FF0000"/>
                </a:solidFill>
                <a:latin typeface="微軟正黑體" pitchFamily="34" charset="-120"/>
              </a:rPr>
              <a:t>切點</a:t>
            </a:r>
            <a:r>
              <a:rPr lang="en-US" altLang="zh-TW" sz="2800" u="sng" dirty="0" smtClean="0">
                <a:solidFill>
                  <a:srgbClr val="FF0000"/>
                </a:solidFill>
                <a:latin typeface="微軟正黑體" pitchFamily="34" charset="-120"/>
              </a:rPr>
              <a:t>/</a:t>
            </a:r>
            <a:r>
              <a:rPr lang="zh-TW" altLang="en-US" sz="2800" u="sng" dirty="0" smtClean="0">
                <a:solidFill>
                  <a:srgbClr val="FF0000"/>
                </a:solidFill>
                <a:latin typeface="微軟正黑體" pitchFamily="34" charset="-120"/>
              </a:rPr>
              <a:t>題數</a:t>
            </a:r>
            <a:r>
              <a:rPr lang="zh-TW" altLang="en-US" sz="2800" dirty="0" smtClean="0">
                <a:latin typeface="微軟正黑體" pitchFamily="34" charset="-120"/>
              </a:rPr>
              <a:t>。</a:t>
            </a:r>
          </a:p>
        </p:txBody>
      </p:sp>
      <p:graphicFrame>
        <p:nvGraphicFramePr>
          <p:cNvPr id="114" name="表格 113"/>
          <p:cNvGraphicFramePr>
            <a:graphicFrameLocks noGrp="1"/>
          </p:cNvGraphicFramePr>
          <p:nvPr>
            <p:extLst>
              <p:ext uri="{D42A27DB-BD31-4B8C-83A1-F6EECF244321}">
                <p14:modId xmlns:p14="http://schemas.microsoft.com/office/powerpoint/2010/main" val="1108687394"/>
              </p:ext>
            </p:extLst>
          </p:nvPr>
        </p:nvGraphicFramePr>
        <p:xfrm>
          <a:off x="395536" y="4988372"/>
          <a:ext cx="7272338" cy="1484312"/>
        </p:xfrm>
        <a:graphic>
          <a:graphicData uri="http://schemas.openxmlformats.org/drawingml/2006/table">
            <a:tbl>
              <a:tblPr/>
              <a:tblGrid>
                <a:gridCol w="881494"/>
                <a:gridCol w="2130280"/>
                <a:gridCol w="2056823"/>
                <a:gridCol w="2203741"/>
              </a:tblGrid>
              <a:tr h="14843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國</a:t>
                      </a:r>
                      <a:endPar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文</a:t>
                      </a:r>
                      <a:endParaRPr kumimoji="0" 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defRPr/>
                      </a:pPr>
                      <a:r>
                        <a:rPr kumimoji="0" lang="zh-TW" alt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僅能具備部分與教材相關的語文知識，並有限的理解文本內容、評鑑文本的內容與形式。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大致能具備與教材相關的語文知識，並能大致理解文本內容、評鑑文本的內容與形式。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能具備與教材相關的語文知識，並能深入的理解文本內容、評鑑文本的內容與形式。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21" name="橢圓 120"/>
          <p:cNvSpPr/>
          <p:nvPr/>
        </p:nvSpPr>
        <p:spPr>
          <a:xfrm>
            <a:off x="40737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2" name="圓角矩形 121"/>
          <p:cNvSpPr/>
          <p:nvPr/>
        </p:nvSpPr>
        <p:spPr>
          <a:xfrm>
            <a:off x="40737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3" name="橢圓 122"/>
          <p:cNvSpPr/>
          <p:nvPr/>
        </p:nvSpPr>
        <p:spPr>
          <a:xfrm>
            <a:off x="4094411"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4" name="橢圓 123"/>
          <p:cNvSpPr/>
          <p:nvPr/>
        </p:nvSpPr>
        <p:spPr>
          <a:xfrm>
            <a:off x="41531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 name="橢圓 124"/>
          <p:cNvSpPr/>
          <p:nvPr/>
        </p:nvSpPr>
        <p:spPr>
          <a:xfrm rot="2700000">
            <a:off x="4028530" y="38588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6" name="橢圓 125"/>
          <p:cNvSpPr/>
          <p:nvPr/>
        </p:nvSpPr>
        <p:spPr>
          <a:xfrm rot="8100000">
            <a:off x="4196011"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7" name="橢圓 126"/>
          <p:cNvSpPr/>
          <p:nvPr/>
        </p:nvSpPr>
        <p:spPr>
          <a:xfrm>
            <a:off x="436269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8" name="圓角矩形 127"/>
          <p:cNvSpPr/>
          <p:nvPr/>
        </p:nvSpPr>
        <p:spPr>
          <a:xfrm>
            <a:off x="436269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9" name="橢圓 128"/>
          <p:cNvSpPr/>
          <p:nvPr/>
        </p:nvSpPr>
        <p:spPr>
          <a:xfrm>
            <a:off x="43817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0" name="橢圓 129"/>
          <p:cNvSpPr/>
          <p:nvPr/>
        </p:nvSpPr>
        <p:spPr>
          <a:xfrm>
            <a:off x="44420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1" name="橢圓 130"/>
          <p:cNvSpPr/>
          <p:nvPr/>
        </p:nvSpPr>
        <p:spPr>
          <a:xfrm rot="2700000">
            <a:off x="431666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 name="橢圓 131"/>
          <p:cNvSpPr/>
          <p:nvPr/>
        </p:nvSpPr>
        <p:spPr>
          <a:xfrm rot="8100000">
            <a:off x="44849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 name="橢圓 132"/>
          <p:cNvSpPr/>
          <p:nvPr/>
        </p:nvSpPr>
        <p:spPr>
          <a:xfrm>
            <a:off x="465003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4" name="圓角矩形 133"/>
          <p:cNvSpPr/>
          <p:nvPr/>
        </p:nvSpPr>
        <p:spPr>
          <a:xfrm>
            <a:off x="465003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5" name="橢圓 134"/>
          <p:cNvSpPr/>
          <p:nvPr/>
        </p:nvSpPr>
        <p:spPr>
          <a:xfrm>
            <a:off x="46706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6" name="橢圓 135"/>
          <p:cNvSpPr/>
          <p:nvPr/>
        </p:nvSpPr>
        <p:spPr>
          <a:xfrm>
            <a:off x="47294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7" name="橢圓 136"/>
          <p:cNvSpPr/>
          <p:nvPr/>
        </p:nvSpPr>
        <p:spPr>
          <a:xfrm rot="2700000">
            <a:off x="460479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8" name="橢圓 137"/>
          <p:cNvSpPr/>
          <p:nvPr/>
        </p:nvSpPr>
        <p:spPr>
          <a:xfrm rot="8100000">
            <a:off x="47722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9" name="橢圓 138"/>
          <p:cNvSpPr/>
          <p:nvPr/>
        </p:nvSpPr>
        <p:spPr>
          <a:xfrm>
            <a:off x="49373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0" name="圓角矩形 139"/>
          <p:cNvSpPr/>
          <p:nvPr/>
        </p:nvSpPr>
        <p:spPr>
          <a:xfrm>
            <a:off x="49373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1" name="橢圓 140"/>
          <p:cNvSpPr/>
          <p:nvPr/>
        </p:nvSpPr>
        <p:spPr>
          <a:xfrm>
            <a:off x="49580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2" name="橢圓 141"/>
          <p:cNvSpPr/>
          <p:nvPr/>
        </p:nvSpPr>
        <p:spPr>
          <a:xfrm>
            <a:off x="50183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 name="橢圓 142"/>
          <p:cNvSpPr/>
          <p:nvPr/>
        </p:nvSpPr>
        <p:spPr>
          <a:xfrm rot="2700000">
            <a:off x="48929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4" name="橢圓 143"/>
          <p:cNvSpPr/>
          <p:nvPr/>
        </p:nvSpPr>
        <p:spPr>
          <a:xfrm rot="8100000">
            <a:off x="506119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5" name="橢圓 144"/>
          <p:cNvSpPr/>
          <p:nvPr/>
        </p:nvSpPr>
        <p:spPr>
          <a:xfrm>
            <a:off x="573588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6" name="圓角矩形 145"/>
          <p:cNvSpPr/>
          <p:nvPr/>
        </p:nvSpPr>
        <p:spPr>
          <a:xfrm>
            <a:off x="573588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7" name="橢圓 146"/>
          <p:cNvSpPr/>
          <p:nvPr/>
        </p:nvSpPr>
        <p:spPr>
          <a:xfrm>
            <a:off x="575652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8" name="橢圓 147"/>
          <p:cNvSpPr/>
          <p:nvPr/>
        </p:nvSpPr>
        <p:spPr>
          <a:xfrm>
            <a:off x="58152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9" name="橢圓 148"/>
          <p:cNvSpPr/>
          <p:nvPr/>
        </p:nvSpPr>
        <p:spPr>
          <a:xfrm rot="2700000">
            <a:off x="569064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0" name="橢圓 149"/>
          <p:cNvSpPr/>
          <p:nvPr/>
        </p:nvSpPr>
        <p:spPr>
          <a:xfrm rot="8100000">
            <a:off x="585812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1" name="橢圓 150"/>
          <p:cNvSpPr/>
          <p:nvPr/>
        </p:nvSpPr>
        <p:spPr>
          <a:xfrm>
            <a:off x="602322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2" name="圓角矩形 151"/>
          <p:cNvSpPr/>
          <p:nvPr/>
        </p:nvSpPr>
        <p:spPr>
          <a:xfrm>
            <a:off x="602322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 name="橢圓 152"/>
          <p:cNvSpPr/>
          <p:nvPr/>
        </p:nvSpPr>
        <p:spPr>
          <a:xfrm>
            <a:off x="60438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4" name="橢圓 153"/>
          <p:cNvSpPr/>
          <p:nvPr/>
        </p:nvSpPr>
        <p:spPr>
          <a:xfrm>
            <a:off x="610418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5" name="橢圓 154"/>
          <p:cNvSpPr/>
          <p:nvPr/>
        </p:nvSpPr>
        <p:spPr>
          <a:xfrm rot="2700000">
            <a:off x="597877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6" name="橢圓 155"/>
          <p:cNvSpPr/>
          <p:nvPr/>
        </p:nvSpPr>
        <p:spPr>
          <a:xfrm rot="8100000">
            <a:off x="614704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7" name="橢圓 156"/>
          <p:cNvSpPr/>
          <p:nvPr/>
        </p:nvSpPr>
        <p:spPr>
          <a:xfrm>
            <a:off x="631214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8" name="圓角矩形 157"/>
          <p:cNvSpPr/>
          <p:nvPr/>
        </p:nvSpPr>
        <p:spPr>
          <a:xfrm>
            <a:off x="631214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9" name="橢圓 158"/>
          <p:cNvSpPr/>
          <p:nvPr/>
        </p:nvSpPr>
        <p:spPr>
          <a:xfrm>
            <a:off x="633119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0" name="橢圓 159"/>
          <p:cNvSpPr/>
          <p:nvPr/>
        </p:nvSpPr>
        <p:spPr>
          <a:xfrm>
            <a:off x="639152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1" name="橢圓 160"/>
          <p:cNvSpPr/>
          <p:nvPr/>
        </p:nvSpPr>
        <p:spPr>
          <a:xfrm rot="2700000">
            <a:off x="626611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2" name="橢圓 161"/>
          <p:cNvSpPr/>
          <p:nvPr/>
        </p:nvSpPr>
        <p:spPr>
          <a:xfrm rot="8100000">
            <a:off x="643438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3" name="橢圓 162"/>
          <p:cNvSpPr/>
          <p:nvPr/>
        </p:nvSpPr>
        <p:spPr>
          <a:xfrm>
            <a:off x="659948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4" name="圓角矩形 163"/>
          <p:cNvSpPr/>
          <p:nvPr/>
        </p:nvSpPr>
        <p:spPr>
          <a:xfrm>
            <a:off x="659948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5" name="橢圓 164"/>
          <p:cNvSpPr/>
          <p:nvPr/>
        </p:nvSpPr>
        <p:spPr>
          <a:xfrm>
            <a:off x="662012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6" name="橢圓 165"/>
          <p:cNvSpPr/>
          <p:nvPr/>
        </p:nvSpPr>
        <p:spPr>
          <a:xfrm>
            <a:off x="6680449"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7" name="橢圓 166"/>
          <p:cNvSpPr/>
          <p:nvPr/>
        </p:nvSpPr>
        <p:spPr>
          <a:xfrm rot="2700000">
            <a:off x="6555036"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8" name="橢圓 167"/>
          <p:cNvSpPr/>
          <p:nvPr/>
        </p:nvSpPr>
        <p:spPr>
          <a:xfrm rot="8100000">
            <a:off x="6723311" y="3848547"/>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9" name="橢圓 168"/>
          <p:cNvSpPr/>
          <p:nvPr/>
        </p:nvSpPr>
        <p:spPr>
          <a:xfrm>
            <a:off x="6888411"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0" name="圓角矩形 169"/>
          <p:cNvSpPr/>
          <p:nvPr/>
        </p:nvSpPr>
        <p:spPr>
          <a:xfrm>
            <a:off x="6888411"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1" name="橢圓 170"/>
          <p:cNvSpPr/>
          <p:nvPr/>
        </p:nvSpPr>
        <p:spPr>
          <a:xfrm>
            <a:off x="69074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2" name="橢圓 171"/>
          <p:cNvSpPr/>
          <p:nvPr/>
        </p:nvSpPr>
        <p:spPr>
          <a:xfrm>
            <a:off x="696778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3" name="橢圓 172"/>
          <p:cNvSpPr/>
          <p:nvPr/>
        </p:nvSpPr>
        <p:spPr>
          <a:xfrm rot="2700000">
            <a:off x="684237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4" name="橢圓 173"/>
          <p:cNvSpPr/>
          <p:nvPr/>
        </p:nvSpPr>
        <p:spPr>
          <a:xfrm rot="8100000">
            <a:off x="7010649"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5" name="橢圓 174"/>
          <p:cNvSpPr/>
          <p:nvPr/>
        </p:nvSpPr>
        <p:spPr>
          <a:xfrm>
            <a:off x="1487736"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6" name="圓角矩形 175"/>
          <p:cNvSpPr/>
          <p:nvPr/>
        </p:nvSpPr>
        <p:spPr>
          <a:xfrm>
            <a:off x="1487736"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7" name="橢圓 176"/>
          <p:cNvSpPr/>
          <p:nvPr/>
        </p:nvSpPr>
        <p:spPr>
          <a:xfrm>
            <a:off x="150678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8" name="橢圓 177"/>
          <p:cNvSpPr/>
          <p:nvPr/>
        </p:nvSpPr>
        <p:spPr>
          <a:xfrm>
            <a:off x="15671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9" name="橢圓 178"/>
          <p:cNvSpPr/>
          <p:nvPr/>
        </p:nvSpPr>
        <p:spPr>
          <a:xfrm rot="2700000">
            <a:off x="1441699"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0" name="橢圓 179"/>
          <p:cNvSpPr/>
          <p:nvPr/>
        </p:nvSpPr>
        <p:spPr>
          <a:xfrm rot="8100000">
            <a:off x="16099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1" name="橢圓 180"/>
          <p:cNvSpPr/>
          <p:nvPr/>
        </p:nvSpPr>
        <p:spPr>
          <a:xfrm>
            <a:off x="17750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2" name="圓角矩形 181"/>
          <p:cNvSpPr/>
          <p:nvPr/>
        </p:nvSpPr>
        <p:spPr>
          <a:xfrm>
            <a:off x="17750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3" name="橢圓 182"/>
          <p:cNvSpPr/>
          <p:nvPr/>
        </p:nvSpPr>
        <p:spPr>
          <a:xfrm>
            <a:off x="1795711"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4" name="橢圓 183"/>
          <p:cNvSpPr/>
          <p:nvPr/>
        </p:nvSpPr>
        <p:spPr>
          <a:xfrm>
            <a:off x="18560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5" name="橢圓 184"/>
          <p:cNvSpPr/>
          <p:nvPr/>
        </p:nvSpPr>
        <p:spPr>
          <a:xfrm rot="2700000">
            <a:off x="17306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6" name="橢圓 185"/>
          <p:cNvSpPr/>
          <p:nvPr/>
        </p:nvSpPr>
        <p:spPr>
          <a:xfrm rot="8100000">
            <a:off x="189889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7" name="橢圓 186"/>
          <p:cNvSpPr/>
          <p:nvPr/>
        </p:nvSpPr>
        <p:spPr>
          <a:xfrm>
            <a:off x="206399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8" name="圓角矩形 187"/>
          <p:cNvSpPr/>
          <p:nvPr/>
        </p:nvSpPr>
        <p:spPr>
          <a:xfrm>
            <a:off x="206399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9" name="橢圓 188"/>
          <p:cNvSpPr/>
          <p:nvPr/>
        </p:nvSpPr>
        <p:spPr>
          <a:xfrm>
            <a:off x="20830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0" name="橢圓 189"/>
          <p:cNvSpPr/>
          <p:nvPr/>
        </p:nvSpPr>
        <p:spPr>
          <a:xfrm>
            <a:off x="214337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1" name="橢圓 190"/>
          <p:cNvSpPr/>
          <p:nvPr/>
        </p:nvSpPr>
        <p:spPr>
          <a:xfrm rot="2700000">
            <a:off x="201796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2" name="橢圓 191"/>
          <p:cNvSpPr/>
          <p:nvPr/>
        </p:nvSpPr>
        <p:spPr>
          <a:xfrm rot="8100000">
            <a:off x="21862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3" name="橢圓 192"/>
          <p:cNvSpPr/>
          <p:nvPr/>
        </p:nvSpPr>
        <p:spPr>
          <a:xfrm>
            <a:off x="235133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4" name="圓角矩形 193"/>
          <p:cNvSpPr/>
          <p:nvPr/>
        </p:nvSpPr>
        <p:spPr>
          <a:xfrm>
            <a:off x="235133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5" name="橢圓 194"/>
          <p:cNvSpPr/>
          <p:nvPr/>
        </p:nvSpPr>
        <p:spPr>
          <a:xfrm>
            <a:off x="23719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6" name="橢圓 195"/>
          <p:cNvSpPr/>
          <p:nvPr/>
        </p:nvSpPr>
        <p:spPr>
          <a:xfrm>
            <a:off x="24307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7" name="橢圓 196"/>
          <p:cNvSpPr/>
          <p:nvPr/>
        </p:nvSpPr>
        <p:spPr>
          <a:xfrm rot="2700000">
            <a:off x="230609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8" name="橢圓 197"/>
          <p:cNvSpPr/>
          <p:nvPr/>
        </p:nvSpPr>
        <p:spPr>
          <a:xfrm rot="8100000">
            <a:off x="24735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9" name="橢圓 198"/>
          <p:cNvSpPr/>
          <p:nvPr/>
        </p:nvSpPr>
        <p:spPr>
          <a:xfrm>
            <a:off x="2640261"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0" name="圓角矩形 199"/>
          <p:cNvSpPr/>
          <p:nvPr/>
        </p:nvSpPr>
        <p:spPr>
          <a:xfrm>
            <a:off x="2640261"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1" name="橢圓 200"/>
          <p:cNvSpPr/>
          <p:nvPr/>
        </p:nvSpPr>
        <p:spPr>
          <a:xfrm>
            <a:off x="26593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2" name="橢圓 201"/>
          <p:cNvSpPr/>
          <p:nvPr/>
        </p:nvSpPr>
        <p:spPr>
          <a:xfrm>
            <a:off x="271963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3" name="橢圓 202"/>
          <p:cNvSpPr/>
          <p:nvPr/>
        </p:nvSpPr>
        <p:spPr>
          <a:xfrm rot="2700000">
            <a:off x="25942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4" name="橢圓 203"/>
          <p:cNvSpPr/>
          <p:nvPr/>
        </p:nvSpPr>
        <p:spPr>
          <a:xfrm rot="8100000">
            <a:off x="2762499"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 name="橢圓 204"/>
          <p:cNvSpPr/>
          <p:nvPr/>
        </p:nvSpPr>
        <p:spPr>
          <a:xfrm>
            <a:off x="2927599"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6" name="圓角矩形 205"/>
          <p:cNvSpPr/>
          <p:nvPr/>
        </p:nvSpPr>
        <p:spPr>
          <a:xfrm>
            <a:off x="2927599"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 name="橢圓 206"/>
          <p:cNvSpPr/>
          <p:nvPr/>
        </p:nvSpPr>
        <p:spPr>
          <a:xfrm>
            <a:off x="29482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8" name="橢圓 207"/>
          <p:cNvSpPr/>
          <p:nvPr/>
        </p:nvSpPr>
        <p:spPr>
          <a:xfrm>
            <a:off x="300697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9" name="橢圓 208"/>
          <p:cNvSpPr/>
          <p:nvPr/>
        </p:nvSpPr>
        <p:spPr>
          <a:xfrm rot="2700000">
            <a:off x="2882355" y="38588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0" name="橢圓 209"/>
          <p:cNvSpPr/>
          <p:nvPr/>
        </p:nvSpPr>
        <p:spPr>
          <a:xfrm rot="8100000">
            <a:off x="30498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1" name="橢圓 210"/>
          <p:cNvSpPr/>
          <p:nvPr/>
        </p:nvSpPr>
        <p:spPr>
          <a:xfrm>
            <a:off x="3495924"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2" name="圓角矩形 211"/>
          <p:cNvSpPr/>
          <p:nvPr/>
        </p:nvSpPr>
        <p:spPr>
          <a:xfrm>
            <a:off x="3495924"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3" name="橢圓 212"/>
          <p:cNvSpPr/>
          <p:nvPr/>
        </p:nvSpPr>
        <p:spPr>
          <a:xfrm>
            <a:off x="3516561"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4" name="橢圓 213"/>
          <p:cNvSpPr/>
          <p:nvPr/>
        </p:nvSpPr>
        <p:spPr>
          <a:xfrm>
            <a:off x="3575299" y="4086672"/>
            <a:ext cx="20637"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5" name="橢圓 214"/>
          <p:cNvSpPr/>
          <p:nvPr/>
        </p:nvSpPr>
        <p:spPr>
          <a:xfrm rot="2700000">
            <a:off x="3450680" y="38715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6" name="橢圓 215"/>
          <p:cNvSpPr/>
          <p:nvPr/>
        </p:nvSpPr>
        <p:spPr>
          <a:xfrm rot="8100000">
            <a:off x="3618161"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7" name="橢圓 216"/>
          <p:cNvSpPr/>
          <p:nvPr/>
        </p:nvSpPr>
        <p:spPr>
          <a:xfrm>
            <a:off x="5424736"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8" name="圓角矩形 217"/>
          <p:cNvSpPr/>
          <p:nvPr/>
        </p:nvSpPr>
        <p:spPr>
          <a:xfrm>
            <a:off x="5424736"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9" name="橢圓 218"/>
          <p:cNvSpPr/>
          <p:nvPr/>
        </p:nvSpPr>
        <p:spPr>
          <a:xfrm>
            <a:off x="5445374"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0" name="橢圓 219"/>
          <p:cNvSpPr/>
          <p:nvPr/>
        </p:nvSpPr>
        <p:spPr>
          <a:xfrm>
            <a:off x="5504111" y="4086672"/>
            <a:ext cx="20638"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1" name="橢圓 220"/>
          <p:cNvSpPr/>
          <p:nvPr/>
        </p:nvSpPr>
        <p:spPr>
          <a:xfrm rot="2700000">
            <a:off x="5379492" y="38715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2" name="橢圓 221"/>
          <p:cNvSpPr/>
          <p:nvPr/>
        </p:nvSpPr>
        <p:spPr>
          <a:xfrm rot="8100000">
            <a:off x="5546974"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4" name="橢圓 223"/>
          <p:cNvSpPr/>
          <p:nvPr/>
        </p:nvSpPr>
        <p:spPr>
          <a:xfrm>
            <a:off x="3810249"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 name="圓角矩形 224"/>
          <p:cNvSpPr/>
          <p:nvPr/>
        </p:nvSpPr>
        <p:spPr>
          <a:xfrm>
            <a:off x="3810249"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 name="橢圓 225"/>
          <p:cNvSpPr/>
          <p:nvPr/>
        </p:nvSpPr>
        <p:spPr>
          <a:xfrm>
            <a:off x="3830886"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7" name="橢圓 226"/>
          <p:cNvSpPr/>
          <p:nvPr/>
        </p:nvSpPr>
        <p:spPr>
          <a:xfrm>
            <a:off x="3889624" y="4086672"/>
            <a:ext cx="20637"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8" name="橢圓 227"/>
          <p:cNvSpPr/>
          <p:nvPr/>
        </p:nvSpPr>
        <p:spPr>
          <a:xfrm rot="2700000">
            <a:off x="3765005" y="38715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9" name="橢圓 228"/>
          <p:cNvSpPr/>
          <p:nvPr/>
        </p:nvSpPr>
        <p:spPr>
          <a:xfrm rot="8100000">
            <a:off x="3932486"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文字方塊 4"/>
          <p:cNvSpPr txBox="1"/>
          <p:nvPr/>
        </p:nvSpPr>
        <p:spPr>
          <a:xfrm>
            <a:off x="4315074" y="4149080"/>
            <a:ext cx="1365250" cy="707886"/>
          </a:xfrm>
          <a:prstGeom prst="rect">
            <a:avLst/>
          </a:prstGeom>
          <a:noFill/>
        </p:spPr>
        <p:txBody>
          <a:bodyPr>
            <a:spAutoFit/>
          </a:bodyPr>
          <a:lstStyle/>
          <a:p>
            <a:pPr>
              <a:defRPr/>
            </a:pPr>
            <a:r>
              <a:rPr lang="zh-TW" altLang="en-US" sz="2000" b="1" dirty="0" smtClean="0">
                <a:latin typeface="+mn-ea"/>
                <a:ea typeface="+mn-ea"/>
              </a:rPr>
              <a:t>至少</a:t>
            </a:r>
            <a:r>
              <a:rPr lang="en-US" altLang="zh-TW" sz="2000" b="1" dirty="0">
                <a:latin typeface="+mn-ea"/>
                <a:ea typeface="+mn-ea"/>
              </a:rPr>
              <a:t/>
            </a:r>
            <a:br>
              <a:rPr lang="en-US" altLang="zh-TW" sz="2000" b="1" dirty="0">
                <a:latin typeface="+mn-ea"/>
                <a:ea typeface="+mn-ea"/>
              </a:rPr>
            </a:br>
            <a:r>
              <a:rPr lang="zh-TW" altLang="en-US" sz="2000" b="1" dirty="0" smtClean="0">
                <a:latin typeface="+mn-ea"/>
                <a:ea typeface="+mn-ea"/>
              </a:rPr>
              <a:t>答對 </a:t>
            </a:r>
            <a:r>
              <a:rPr lang="en-US" altLang="zh-TW" sz="2000" b="1" dirty="0">
                <a:latin typeface="+mn-ea"/>
                <a:ea typeface="+mn-ea"/>
              </a:rPr>
              <a:t>20</a:t>
            </a:r>
            <a:r>
              <a:rPr lang="zh-TW" altLang="en-US" sz="2000" b="1" dirty="0">
                <a:latin typeface="+mn-ea"/>
                <a:ea typeface="+mn-ea"/>
              </a:rPr>
              <a:t>題</a:t>
            </a:r>
          </a:p>
        </p:txBody>
      </p:sp>
      <p:sp>
        <p:nvSpPr>
          <p:cNvPr id="231" name="文字方塊 230"/>
          <p:cNvSpPr txBox="1"/>
          <p:nvPr/>
        </p:nvSpPr>
        <p:spPr>
          <a:xfrm>
            <a:off x="6372474" y="4221088"/>
            <a:ext cx="1538287" cy="707886"/>
          </a:xfrm>
          <a:prstGeom prst="rect">
            <a:avLst/>
          </a:prstGeom>
          <a:noFill/>
        </p:spPr>
        <p:txBody>
          <a:bodyPr>
            <a:spAutoFit/>
          </a:bodyPr>
          <a:lstStyle/>
          <a:p>
            <a:pPr>
              <a:defRPr/>
            </a:pPr>
            <a:r>
              <a:rPr lang="zh-TW" altLang="en-US" sz="2000" b="1" dirty="0" smtClean="0">
                <a:latin typeface="+mn-ea"/>
                <a:ea typeface="+mn-ea"/>
              </a:rPr>
              <a:t>至少</a:t>
            </a:r>
            <a:r>
              <a:rPr lang="en-US" altLang="zh-TW" sz="2000" b="1" dirty="0" smtClean="0">
                <a:latin typeface="+mn-ea"/>
                <a:ea typeface="+mn-ea"/>
              </a:rPr>
              <a:t/>
            </a:r>
            <a:br>
              <a:rPr lang="en-US" altLang="zh-TW" sz="2000" b="1" dirty="0" smtClean="0">
                <a:latin typeface="+mn-ea"/>
                <a:ea typeface="+mn-ea"/>
              </a:rPr>
            </a:br>
            <a:r>
              <a:rPr lang="zh-TW" altLang="en-US" sz="2000" b="1" dirty="0" smtClean="0">
                <a:latin typeface="+mn-ea"/>
                <a:ea typeface="+mn-ea"/>
              </a:rPr>
              <a:t>答對 </a:t>
            </a:r>
            <a:r>
              <a:rPr lang="en-US" altLang="zh-TW" sz="2000" b="1" dirty="0" smtClean="0">
                <a:latin typeface="+mn-ea"/>
                <a:ea typeface="+mn-ea"/>
              </a:rPr>
              <a:t>42</a:t>
            </a:r>
            <a:r>
              <a:rPr lang="zh-TW" altLang="en-US" sz="2000" b="1" dirty="0" smtClean="0">
                <a:latin typeface="+mn-ea"/>
                <a:ea typeface="+mn-ea"/>
              </a:rPr>
              <a:t>題</a:t>
            </a:r>
            <a:endParaRPr lang="zh-TW" altLang="en-US" sz="2000" b="1" dirty="0">
              <a:latin typeface="+mn-ea"/>
              <a:ea typeface="+mn-ea"/>
            </a:endParaRPr>
          </a:p>
        </p:txBody>
      </p:sp>
      <p:sp>
        <p:nvSpPr>
          <p:cNvPr id="233" name="上-下雙向箭號 232"/>
          <p:cNvSpPr/>
          <p:nvPr/>
        </p:nvSpPr>
        <p:spPr>
          <a:xfrm>
            <a:off x="6083549" y="4196209"/>
            <a:ext cx="433387"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0" name="上-下雙向箭號 119"/>
          <p:cNvSpPr/>
          <p:nvPr/>
        </p:nvSpPr>
        <p:spPr>
          <a:xfrm>
            <a:off x="3995986" y="4196209"/>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0" name="上-下雙向箭號 229"/>
          <p:cNvSpPr/>
          <p:nvPr/>
        </p:nvSpPr>
        <p:spPr>
          <a:xfrm>
            <a:off x="2030661" y="4196209"/>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4" name="文字方塊 233"/>
          <p:cNvSpPr txBox="1"/>
          <p:nvPr/>
        </p:nvSpPr>
        <p:spPr>
          <a:xfrm>
            <a:off x="2092574" y="4293096"/>
            <a:ext cx="1724025" cy="708025"/>
          </a:xfrm>
          <a:prstGeom prst="rect">
            <a:avLst/>
          </a:prstGeom>
          <a:noFill/>
        </p:spPr>
        <p:txBody>
          <a:bodyPr>
            <a:spAutoFit/>
          </a:bodyPr>
          <a:lstStyle/>
          <a:p>
            <a:pPr algn="ctr">
              <a:defRPr/>
            </a:pPr>
            <a:r>
              <a:rPr lang="zh-TW" altLang="en-US" sz="2000" b="1" dirty="0">
                <a:latin typeface="+mn-ea"/>
                <a:ea typeface="+mn-ea"/>
              </a:rPr>
              <a:t>答對</a:t>
            </a:r>
            <a:r>
              <a:rPr lang="en-US" altLang="zh-TW" sz="2000" b="1" dirty="0">
                <a:latin typeface="+mn-ea"/>
                <a:ea typeface="+mn-ea"/>
              </a:rPr>
              <a:t>19</a:t>
            </a:r>
            <a:r>
              <a:rPr lang="zh-TW" altLang="en-US" sz="2000" b="1" dirty="0">
                <a:latin typeface="+mn-ea"/>
                <a:ea typeface="+mn-ea"/>
              </a:rPr>
              <a:t>題</a:t>
            </a:r>
            <a:endParaRPr lang="en-US" altLang="zh-TW" sz="2000" b="1" dirty="0">
              <a:latin typeface="+mn-ea"/>
              <a:ea typeface="+mn-ea"/>
            </a:endParaRPr>
          </a:p>
          <a:p>
            <a:pPr algn="ctr">
              <a:defRPr/>
            </a:pPr>
            <a:r>
              <a:rPr lang="zh-TW" altLang="en-US" sz="2000" b="1" dirty="0">
                <a:latin typeface="+mn-ea"/>
                <a:ea typeface="+mn-ea"/>
              </a:rPr>
              <a:t>以下</a:t>
            </a:r>
          </a:p>
        </p:txBody>
      </p:sp>
      <p:graphicFrame>
        <p:nvGraphicFramePr>
          <p:cNvPr id="119" name="表格 118"/>
          <p:cNvGraphicFramePr>
            <a:graphicFrameLocks noGrp="1"/>
          </p:cNvGraphicFramePr>
          <p:nvPr/>
        </p:nvGraphicFramePr>
        <p:xfrm>
          <a:off x="7236296" y="2825474"/>
          <a:ext cx="1828230" cy="1611638"/>
        </p:xfrm>
        <a:graphic>
          <a:graphicData uri="http://schemas.openxmlformats.org/drawingml/2006/table">
            <a:tbl>
              <a:tblPr firstRow="1" bandRow="1">
                <a:tableStyleId>{5C22544A-7EE6-4342-B048-85BDC9FD1C3A}</a:tableStyleId>
              </a:tblPr>
              <a:tblGrid>
                <a:gridCol w="877931"/>
                <a:gridCol w="950299"/>
              </a:tblGrid>
              <a:tr h="432048">
                <a:tc>
                  <a:txBody>
                    <a:bodyPr/>
                    <a:lstStyle/>
                    <a:p>
                      <a:pPr algn="ct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tc>
                  <a:txBody>
                    <a:bodyPr/>
                    <a:lstStyle/>
                    <a:p>
                      <a:pPr algn="ctr"/>
                      <a:r>
                        <a:rPr lang="zh-TW" altLang="zh-TW" sz="2000" kern="0" dirty="0" smtClean="0">
                          <a:solidFill>
                            <a:srgbClr val="0000FF"/>
                          </a:solidFill>
                          <a:effectLst/>
                          <a:latin typeface="標楷體" pitchFamily="65" charset="-120"/>
                          <a:ea typeface="標楷體" pitchFamily="65" charset="-120"/>
                          <a:cs typeface="+mn-cs"/>
                        </a:rPr>
                        <a:t>國文</a:t>
                      </a: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tr>
              <a:tr h="379791">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2</a:t>
                      </a:r>
                      <a:r>
                        <a:rPr lang="en-US" sz="2000" kern="0" dirty="0" smtClean="0">
                          <a:solidFill>
                            <a:srgbClr val="0000FF"/>
                          </a:solidFill>
                          <a:effectLst/>
                          <a:latin typeface="Times New Roman" pitchFamily="18" charset="0"/>
                          <a:ea typeface="標楷體" pitchFamily="65" charset="-120"/>
                          <a:cs typeface="Times New Roman" pitchFamily="18" charset="0"/>
                        </a:rPr>
                        <a:t>-48</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r>
              <a:tr h="379791">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20-4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r>
              <a:tr h="420008">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r>
                        <a:rPr lang="en-US" altLang="zh-TW" sz="2000" kern="0" dirty="0" smtClean="0">
                          <a:solidFill>
                            <a:srgbClr val="0000FF"/>
                          </a:solidFill>
                          <a:effectLst/>
                          <a:latin typeface="Times New Roman" pitchFamily="18" charset="0"/>
                          <a:ea typeface="標楷體" pitchFamily="65" charset="-120"/>
                          <a:cs typeface="Times New Roman" pitchFamily="18" charset="0"/>
                        </a:rPr>
                        <a:t>0-19</a:t>
                      </a:r>
                      <a:endParaRPr lang="zh-TW" altLang="en-US" sz="2000" kern="0" dirty="0">
                        <a:solidFill>
                          <a:srgbClr val="0000FF"/>
                        </a:solidFill>
                        <a:effectLst/>
                        <a:latin typeface="Times New Roman" pitchFamily="18" charset="0"/>
                        <a:ea typeface="標楷體" pitchFamily="65" charset="-120"/>
                        <a:cs typeface="Times New Roman" pitchFamily="18" charset="0"/>
                      </a:endParaRPr>
                    </a:p>
                  </a:txBody>
                  <a:tcPr marT="45738" marB="45738"/>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7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7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7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7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7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7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7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8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8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8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8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8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8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8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8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9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9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9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9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9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9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9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9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9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9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0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0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0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0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05"/>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0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0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0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0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1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1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1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1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15"/>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16"/>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1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1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19"/>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2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2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2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24"/>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25"/>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26"/>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27"/>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28"/>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29"/>
                                        </p:tgtEl>
                                        <p:attrNameLst>
                                          <p:attrName>style.visibility</p:attrName>
                                        </p:attrNameLst>
                                      </p:cBhvr>
                                      <p:to>
                                        <p:strVal val="visible"/>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3" presetClass="entr" presetSubtype="16" fill="hold" nodeType="clickEffect">
                                  <p:stCondLst>
                                    <p:cond delay="0"/>
                                  </p:stCondLst>
                                  <p:childTnLst>
                                    <p:set>
                                      <p:cBhvr>
                                        <p:cTn id="228" dur="1" fill="hold">
                                          <p:stCondLst>
                                            <p:cond delay="0"/>
                                          </p:stCondLst>
                                        </p:cTn>
                                        <p:tgtEl>
                                          <p:spTgt spid="223"/>
                                        </p:tgtEl>
                                        <p:attrNameLst>
                                          <p:attrName>style.visibility</p:attrName>
                                        </p:attrNameLst>
                                      </p:cBhvr>
                                      <p:to>
                                        <p:strVal val="visible"/>
                                      </p:to>
                                    </p:set>
                                    <p:anim calcmode="lin" valueType="num">
                                      <p:cBhvr>
                                        <p:cTn id="229" dur="500" fill="hold"/>
                                        <p:tgtEl>
                                          <p:spTgt spid="223"/>
                                        </p:tgtEl>
                                        <p:attrNameLst>
                                          <p:attrName>ppt_w</p:attrName>
                                        </p:attrNameLst>
                                      </p:cBhvr>
                                      <p:tavLst>
                                        <p:tav tm="0">
                                          <p:val>
                                            <p:fltVal val="0"/>
                                          </p:val>
                                        </p:tav>
                                        <p:tav tm="100000">
                                          <p:val>
                                            <p:strVal val="#ppt_w"/>
                                          </p:val>
                                        </p:tav>
                                      </p:tavLst>
                                    </p:anim>
                                    <p:anim calcmode="lin" valueType="num">
                                      <p:cBhvr>
                                        <p:cTn id="230" dur="500" fill="hold"/>
                                        <p:tgtEl>
                                          <p:spTgt spid="223"/>
                                        </p:tgtEl>
                                        <p:attrNameLst>
                                          <p:attrName>ppt_h</p:attrName>
                                        </p:attrNameLst>
                                      </p:cBhvr>
                                      <p:tavLst>
                                        <p:tav tm="0">
                                          <p:val>
                                            <p:fltVal val="0"/>
                                          </p:val>
                                        </p:tav>
                                        <p:tav tm="100000">
                                          <p:val>
                                            <p:strVal val="#ppt_h"/>
                                          </p:val>
                                        </p:tav>
                                      </p:tavLst>
                                    </p:anim>
                                    <p:animEffect transition="in" filter="fade">
                                      <p:cBhvr>
                                        <p:cTn id="231" dur="500"/>
                                        <p:tgtEl>
                                          <p:spTgt spid="223"/>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 presetClass="entr" presetSubtype="4" fill="hold" nodeType="clickEffect">
                                  <p:stCondLst>
                                    <p:cond delay="0"/>
                                  </p:stCondLst>
                                  <p:childTnLst>
                                    <p:set>
                                      <p:cBhvr>
                                        <p:cTn id="235" dur="1" fill="hold">
                                          <p:stCondLst>
                                            <p:cond delay="0"/>
                                          </p:stCondLst>
                                        </p:cTn>
                                        <p:tgtEl>
                                          <p:spTgt spid="114"/>
                                        </p:tgtEl>
                                        <p:attrNameLst>
                                          <p:attrName>style.visibility</p:attrName>
                                        </p:attrNameLst>
                                      </p:cBhvr>
                                      <p:to>
                                        <p:strVal val="visible"/>
                                      </p:to>
                                    </p:set>
                                    <p:anim calcmode="lin" valueType="num">
                                      <p:cBhvr additive="base">
                                        <p:cTn id="236" dur="500" fill="hold"/>
                                        <p:tgtEl>
                                          <p:spTgt spid="114"/>
                                        </p:tgtEl>
                                        <p:attrNameLst>
                                          <p:attrName>ppt_x</p:attrName>
                                        </p:attrNameLst>
                                      </p:cBhvr>
                                      <p:tavLst>
                                        <p:tav tm="0">
                                          <p:val>
                                            <p:strVal val="#ppt_x"/>
                                          </p:val>
                                        </p:tav>
                                        <p:tav tm="100000">
                                          <p:val>
                                            <p:strVal val="#ppt_x"/>
                                          </p:val>
                                        </p:tav>
                                      </p:tavLst>
                                    </p:anim>
                                    <p:anim calcmode="lin" valueType="num">
                                      <p:cBhvr additive="base">
                                        <p:cTn id="237" dur="500" fill="hold"/>
                                        <p:tgtEl>
                                          <p:spTgt spid="114"/>
                                        </p:tgtEl>
                                        <p:attrNameLst>
                                          <p:attrName>ppt_y</p:attrName>
                                        </p:attrNameLst>
                                      </p:cBhvr>
                                      <p:tavLst>
                                        <p:tav tm="0">
                                          <p:val>
                                            <p:strVal val="1+#ppt_h/2"/>
                                          </p:val>
                                        </p:tav>
                                        <p:tav tm="100000">
                                          <p:val>
                                            <p:strVal val="#ppt_y"/>
                                          </p:val>
                                        </p:tav>
                                      </p:tavLst>
                                    </p:anim>
                                  </p:childTnLst>
                                </p:cTn>
                              </p:par>
                              <p:par>
                                <p:cTn id="238" presetID="3" presetClass="entr" presetSubtype="10" fill="hold" grpId="0" nodeType="withEffect">
                                  <p:stCondLst>
                                    <p:cond delay="0"/>
                                  </p:stCondLst>
                                  <p:childTnLst>
                                    <p:set>
                                      <p:cBhvr>
                                        <p:cTn id="239" dur="1" fill="hold">
                                          <p:stCondLst>
                                            <p:cond delay="0"/>
                                          </p:stCondLst>
                                        </p:cTn>
                                        <p:tgtEl>
                                          <p:spTgt spid="120"/>
                                        </p:tgtEl>
                                        <p:attrNameLst>
                                          <p:attrName>style.visibility</p:attrName>
                                        </p:attrNameLst>
                                      </p:cBhvr>
                                      <p:to>
                                        <p:strVal val="visible"/>
                                      </p:to>
                                    </p:set>
                                    <p:animEffect transition="in" filter="blinds(horizontal)">
                                      <p:cBhvr>
                                        <p:cTn id="240" dur="500"/>
                                        <p:tgtEl>
                                          <p:spTgt spid="120"/>
                                        </p:tgtEl>
                                      </p:cBhvr>
                                    </p:animEffect>
                                  </p:childTnLst>
                                </p:cTn>
                              </p:par>
                              <p:par>
                                <p:cTn id="241" presetID="3" presetClass="entr" presetSubtype="10" fill="hold" grpId="0" nodeType="withEffect">
                                  <p:stCondLst>
                                    <p:cond delay="0"/>
                                  </p:stCondLst>
                                  <p:childTnLst>
                                    <p:set>
                                      <p:cBhvr>
                                        <p:cTn id="242" dur="1" fill="hold">
                                          <p:stCondLst>
                                            <p:cond delay="0"/>
                                          </p:stCondLst>
                                        </p:cTn>
                                        <p:tgtEl>
                                          <p:spTgt spid="233"/>
                                        </p:tgtEl>
                                        <p:attrNameLst>
                                          <p:attrName>style.visibility</p:attrName>
                                        </p:attrNameLst>
                                      </p:cBhvr>
                                      <p:to>
                                        <p:strVal val="visible"/>
                                      </p:to>
                                    </p:set>
                                    <p:animEffect transition="in" filter="blinds(horizontal)">
                                      <p:cBhvr>
                                        <p:cTn id="243" dur="500"/>
                                        <p:tgtEl>
                                          <p:spTgt spid="233"/>
                                        </p:tgtEl>
                                      </p:cBhvr>
                                    </p:animEffect>
                                  </p:childTnLst>
                                </p:cTn>
                              </p:par>
                              <p:par>
                                <p:cTn id="244" presetID="3" presetClass="entr" presetSubtype="10" fill="hold" grpId="0" nodeType="withEffect">
                                  <p:stCondLst>
                                    <p:cond delay="0"/>
                                  </p:stCondLst>
                                  <p:childTnLst>
                                    <p:set>
                                      <p:cBhvr>
                                        <p:cTn id="245" dur="1" fill="hold">
                                          <p:stCondLst>
                                            <p:cond delay="0"/>
                                          </p:stCondLst>
                                        </p:cTn>
                                        <p:tgtEl>
                                          <p:spTgt spid="230"/>
                                        </p:tgtEl>
                                        <p:attrNameLst>
                                          <p:attrName>style.visibility</p:attrName>
                                        </p:attrNameLst>
                                      </p:cBhvr>
                                      <p:to>
                                        <p:strVal val="visible"/>
                                      </p:to>
                                    </p:set>
                                    <p:animEffect transition="in" filter="blinds(horizontal)">
                                      <p:cBhvr>
                                        <p:cTn id="246" dur="500"/>
                                        <p:tgtEl>
                                          <p:spTgt spid="230"/>
                                        </p:tgtEl>
                                      </p:cBhvr>
                                    </p:animEffec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231"/>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234"/>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119"/>
                                        </p:tgtEl>
                                        <p:attrNameLst>
                                          <p:attrName>style.visibility</p:attrName>
                                        </p:attrNameLst>
                                      </p:cBhvr>
                                      <p:to>
                                        <p:strVal val="visible"/>
                                      </p:to>
                                    </p:set>
                                    <p:anim calcmode="lin" valueType="num">
                                      <p:cBhvr additive="base">
                                        <p:cTn id="259" dur="500" fill="hold"/>
                                        <p:tgtEl>
                                          <p:spTgt spid="119"/>
                                        </p:tgtEl>
                                        <p:attrNameLst>
                                          <p:attrName>ppt_x</p:attrName>
                                        </p:attrNameLst>
                                      </p:cBhvr>
                                      <p:tavLst>
                                        <p:tav tm="0">
                                          <p:val>
                                            <p:strVal val="#ppt_x"/>
                                          </p:val>
                                        </p:tav>
                                        <p:tav tm="100000">
                                          <p:val>
                                            <p:strVal val="#ppt_x"/>
                                          </p:val>
                                        </p:tav>
                                      </p:tavLst>
                                    </p:anim>
                                    <p:anim calcmode="lin" valueType="num">
                                      <p:cBhvr additive="base">
                                        <p:cTn id="260"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build="p"/>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4" grpId="0" animBg="1"/>
      <p:bldP spid="225" grpId="0" animBg="1"/>
      <p:bldP spid="226" grpId="0" animBg="1"/>
      <p:bldP spid="227" grpId="0" animBg="1"/>
      <p:bldP spid="228" grpId="0" animBg="1"/>
      <p:bldP spid="229" grpId="0" animBg="1"/>
      <p:bldP spid="5" grpId="0"/>
      <p:bldP spid="231" grpId="0"/>
      <p:bldP spid="233" grpId="0" animBg="1"/>
      <p:bldP spid="120" grpId="0" animBg="1"/>
      <p:bldP spid="230" grpId="0" animBg="1"/>
      <p:bldP spid="2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en-US" altLang="zh-TW" dirty="0" smtClean="0">
                <a:latin typeface="微軟正黑體" pitchFamily="34" charset="-120"/>
              </a:rPr>
              <a:t>105</a:t>
            </a:r>
            <a:r>
              <a:rPr lang="zh-TW" altLang="en-US" dirty="0" smtClean="0">
                <a:latin typeface="微軟正黑體" pitchFamily="34" charset="-120"/>
              </a:rPr>
              <a:t>年會考各科標準設定結果</a:t>
            </a:r>
          </a:p>
        </p:txBody>
      </p:sp>
      <p:sp>
        <p:nvSpPr>
          <p:cNvPr id="8" name="燕尾形向右箭號 7"/>
          <p:cNvSpPr/>
          <p:nvPr/>
        </p:nvSpPr>
        <p:spPr>
          <a:xfrm>
            <a:off x="395536" y="3942602"/>
            <a:ext cx="2376264" cy="1985018"/>
          </a:xfrm>
          <a:prstGeom prst="notchedRightArrow">
            <a:avLst/>
          </a:prstGeom>
          <a:solidFill>
            <a:schemeClr val="accent3">
              <a:lumMod val="20000"/>
              <a:lumOff val="80000"/>
            </a:schemeClr>
          </a:solidFill>
          <a:ln>
            <a:solidFill>
              <a:srgbClr val="FFCC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TW" dirty="0">
              <a:solidFill>
                <a:schemeClr val="tx1"/>
              </a:solidFill>
              <a:latin typeface="標楷體" pitchFamily="65" charset="-120"/>
              <a:ea typeface="標楷體" pitchFamily="65" charset="-120"/>
            </a:endParaRPr>
          </a:p>
          <a:p>
            <a:pPr>
              <a:defRPr/>
            </a:pPr>
            <a:r>
              <a:rPr lang="zh-TW" altLang="en-US" b="1" dirty="0">
                <a:solidFill>
                  <a:schemeClr val="tx1"/>
                </a:solidFill>
                <a:latin typeface="標楷體" pitchFamily="65" charset="-120"/>
                <a:ea typeface="標楷體" pitchFamily="65" charset="-120"/>
              </a:rPr>
              <a:t>三等級</a:t>
            </a:r>
            <a:endParaRPr lang="en-US" altLang="zh-TW" b="1" dirty="0">
              <a:solidFill>
                <a:schemeClr val="tx1"/>
              </a:solidFill>
              <a:latin typeface="標楷體" pitchFamily="65" charset="-120"/>
              <a:ea typeface="標楷體" pitchFamily="65" charset="-120"/>
            </a:endParaRPr>
          </a:p>
          <a:p>
            <a:pPr>
              <a:defRPr/>
            </a:pPr>
            <a:r>
              <a:rPr lang="zh-TW" altLang="en-US" b="1" dirty="0">
                <a:solidFill>
                  <a:srgbClr val="0000FF"/>
                </a:solidFill>
                <a:latin typeface="標楷體" pitchFamily="65" charset="-120"/>
                <a:ea typeface="標楷體" pitchFamily="65" charset="-120"/>
              </a:rPr>
              <a:t>精熟、基礎、待加強</a:t>
            </a:r>
          </a:p>
          <a:p>
            <a:pPr algn="ctr">
              <a:defRPr/>
            </a:pPr>
            <a:endParaRPr lang="zh-TW" altLang="en-US" dirty="0">
              <a:latin typeface="標楷體" pitchFamily="65" charset="-120"/>
              <a:ea typeface="標楷體" pitchFamily="65" charset="-120"/>
            </a:endParaRPr>
          </a:p>
        </p:txBody>
      </p:sp>
      <p:sp>
        <p:nvSpPr>
          <p:cNvPr id="10" name="燕尾形向右箭號 9"/>
          <p:cNvSpPr/>
          <p:nvPr/>
        </p:nvSpPr>
        <p:spPr>
          <a:xfrm>
            <a:off x="2519264" y="3672398"/>
            <a:ext cx="2916832" cy="2564913"/>
          </a:xfrm>
          <a:prstGeom prst="notchedRightArrow">
            <a:avLst/>
          </a:prstGeom>
          <a:solidFill>
            <a:schemeClr val="accent3">
              <a:lumMod val="60000"/>
              <a:lumOff val="40000"/>
            </a:schemeClr>
          </a:solidFill>
          <a:ln>
            <a:solidFill>
              <a:srgbClr val="FF66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a:solidFill>
                  <a:schemeClr val="tx1"/>
                </a:solidFill>
                <a:latin typeface="標楷體" pitchFamily="65" charset="-120"/>
                <a:ea typeface="標楷體" pitchFamily="65" charset="-120"/>
              </a:rPr>
              <a:t>各科</a:t>
            </a:r>
            <a:endParaRPr lang="en-US" altLang="zh-TW" sz="2000" b="1" dirty="0">
              <a:solidFill>
                <a:schemeClr val="tx1"/>
              </a:solidFill>
              <a:latin typeface="標楷體" pitchFamily="65" charset="-120"/>
              <a:ea typeface="標楷體" pitchFamily="65" charset="-120"/>
            </a:endParaRPr>
          </a:p>
          <a:p>
            <a:pPr>
              <a:defRPr/>
            </a:pPr>
            <a:r>
              <a:rPr lang="zh-TW" altLang="en-US" sz="2000" b="1" dirty="0">
                <a:solidFill>
                  <a:schemeClr val="tx1"/>
                </a:solidFill>
                <a:latin typeface="標楷體" pitchFamily="65" charset="-120"/>
                <a:ea typeface="標楷體" pitchFamily="65" charset="-120"/>
              </a:rPr>
              <a:t>三</a:t>
            </a:r>
            <a:r>
              <a:rPr lang="zh-TW" altLang="en-US" sz="2000" b="1" dirty="0" smtClean="0">
                <a:solidFill>
                  <a:schemeClr val="tx1"/>
                </a:solidFill>
                <a:latin typeface="標楷體" pitchFamily="65" charset="-120"/>
                <a:ea typeface="標楷體" pitchFamily="65" charset="-120"/>
              </a:rPr>
              <a:t>等級</a:t>
            </a:r>
            <a:endParaRPr lang="en-US" altLang="zh-TW" sz="2000" b="1" dirty="0" smtClean="0">
              <a:solidFill>
                <a:schemeClr val="tx1"/>
              </a:solidFill>
              <a:latin typeface="標楷體" pitchFamily="65" charset="-120"/>
              <a:ea typeface="標楷體" pitchFamily="65" charset="-120"/>
            </a:endParaRPr>
          </a:p>
          <a:p>
            <a:pPr>
              <a:defRPr/>
            </a:pPr>
            <a:r>
              <a:rPr lang="zh-TW" altLang="en-US" sz="2000" b="1" dirty="0" smtClean="0">
                <a:solidFill>
                  <a:srgbClr val="0033CC"/>
                </a:solidFill>
                <a:latin typeface="標楷體" pitchFamily="65" charset="-120"/>
                <a:ea typeface="標楷體" pitchFamily="65" charset="-120"/>
              </a:rPr>
              <a:t>表現</a:t>
            </a:r>
            <a:r>
              <a:rPr lang="zh-TW" altLang="en-US" sz="2000" b="1" dirty="0" smtClean="0">
                <a:solidFill>
                  <a:srgbClr val="0000FF"/>
                </a:solidFill>
                <a:latin typeface="標楷體" pitchFamily="65" charset="-120"/>
                <a:ea typeface="標楷體" pitchFamily="65" charset="-120"/>
              </a:rPr>
              <a:t>描述</a:t>
            </a:r>
            <a:endParaRPr lang="zh-TW" altLang="en-US" b="1" dirty="0">
              <a:latin typeface="標楷體" pitchFamily="65" charset="-120"/>
              <a:ea typeface="標楷體" pitchFamily="65" charset="-120"/>
            </a:endParaRPr>
          </a:p>
        </p:txBody>
      </p:sp>
      <p:graphicFrame>
        <p:nvGraphicFramePr>
          <p:cNvPr id="2" name="表格 1"/>
          <p:cNvGraphicFramePr>
            <a:graphicFrameLocks noGrp="1"/>
          </p:cNvGraphicFramePr>
          <p:nvPr/>
        </p:nvGraphicFramePr>
        <p:xfrm>
          <a:off x="1146175" y="1417638"/>
          <a:ext cx="6851652" cy="1838658"/>
        </p:xfrm>
        <a:graphic>
          <a:graphicData uri="http://schemas.openxmlformats.org/drawingml/2006/table">
            <a:tbl>
              <a:tblPr firstRow="1" bandRow="1">
                <a:tableStyleId>{5C22544A-7EE6-4342-B048-85BDC9FD1C3A}</a:tableStyleId>
              </a:tblPr>
              <a:tblGrid>
                <a:gridCol w="1141942"/>
                <a:gridCol w="1141942"/>
                <a:gridCol w="1141942"/>
                <a:gridCol w="1141942"/>
                <a:gridCol w="1141942"/>
                <a:gridCol w="1141942"/>
              </a:tblGrid>
              <a:tr h="700751">
                <a:tc>
                  <a:txBody>
                    <a:bodyPr/>
                    <a:lstStyle/>
                    <a:p>
                      <a:pPr algn="ct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algn="ctr"/>
                      <a:r>
                        <a:rPr lang="zh-TW" altLang="zh-TW" sz="2000" kern="0" dirty="0" smtClean="0">
                          <a:solidFill>
                            <a:srgbClr val="0000FF"/>
                          </a:solidFill>
                          <a:effectLst/>
                          <a:latin typeface="標楷體" pitchFamily="65" charset="-120"/>
                          <a:ea typeface="標楷體" pitchFamily="65" charset="-120"/>
                          <a:cs typeface="+mn-cs"/>
                        </a:rPr>
                        <a:t>國文</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algn="ctr"/>
                      <a:r>
                        <a:rPr lang="zh-TW" altLang="en-US" sz="2000" kern="0" dirty="0" smtClean="0">
                          <a:solidFill>
                            <a:srgbClr val="0000FF"/>
                          </a:solidFill>
                          <a:effectLst/>
                          <a:latin typeface="標楷體" pitchFamily="65" charset="-120"/>
                          <a:ea typeface="標楷體" pitchFamily="65" charset="-120"/>
                          <a:cs typeface="+mn-cs"/>
                        </a:rPr>
                        <a:t>英語</a:t>
                      </a:r>
                      <a:r>
                        <a:rPr lang="en-US" altLang="zh-TW" sz="2000" kern="0" dirty="0" smtClean="0">
                          <a:solidFill>
                            <a:srgbClr val="0000FF"/>
                          </a:solidFill>
                          <a:effectLst/>
                          <a:latin typeface="標楷體" pitchFamily="65" charset="-120"/>
                          <a:ea typeface="標楷體" pitchFamily="65" charset="-120"/>
                          <a:cs typeface="+mn-cs"/>
                        </a:rPr>
                        <a:t/>
                      </a:r>
                      <a:br>
                        <a:rPr lang="en-US" altLang="zh-TW" sz="2000" kern="0" dirty="0" smtClean="0">
                          <a:solidFill>
                            <a:srgbClr val="0000FF"/>
                          </a:solidFill>
                          <a:effectLst/>
                          <a:latin typeface="標楷體" pitchFamily="65" charset="-120"/>
                          <a:ea typeface="標楷體" pitchFamily="65" charset="-120"/>
                          <a:cs typeface="+mn-cs"/>
                        </a:rPr>
                      </a:br>
                      <a:r>
                        <a:rPr lang="en-US" altLang="zh-TW" sz="2000" kern="0" dirty="0" smtClean="0">
                          <a:solidFill>
                            <a:srgbClr val="0000FF"/>
                          </a:solidFill>
                          <a:effectLst/>
                          <a:latin typeface="標楷體" pitchFamily="65" charset="-120"/>
                          <a:ea typeface="標楷體" pitchFamily="65" charset="-120"/>
                          <a:cs typeface="+mn-cs"/>
                        </a:rPr>
                        <a:t>(</a:t>
                      </a:r>
                      <a:r>
                        <a:rPr lang="zh-TW" altLang="en-US" sz="2000" kern="0" dirty="0" smtClean="0">
                          <a:solidFill>
                            <a:srgbClr val="0000FF"/>
                          </a:solidFill>
                          <a:effectLst/>
                          <a:latin typeface="標楷體" pitchFamily="65" charset="-120"/>
                          <a:ea typeface="標楷體" pitchFamily="65" charset="-120"/>
                          <a:cs typeface="+mn-cs"/>
                        </a:rPr>
                        <a:t>閱讀</a:t>
                      </a:r>
                      <a:r>
                        <a:rPr lang="en-US" altLang="zh-TW" sz="2000" kern="0" dirty="0" smtClean="0">
                          <a:solidFill>
                            <a:srgbClr val="0000FF"/>
                          </a:solidFill>
                          <a:effectLst/>
                          <a:latin typeface="標楷體" pitchFamily="65" charset="-120"/>
                          <a:ea typeface="標楷體" pitchFamily="65" charset="-120"/>
                          <a:cs typeface="+mn-cs"/>
                        </a:rPr>
                        <a:t>)</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687" marB="45687">
                    <a:solidFill>
                      <a:srgbClr val="FFCCFF"/>
                    </a:solidFill>
                  </a:tcPr>
                </a:tc>
                <a:tc>
                  <a:txBody>
                    <a:bodyPr/>
                    <a:lstStyle/>
                    <a:p>
                      <a:pPr algn="ctr"/>
                      <a:r>
                        <a:rPr lang="zh-TW" altLang="en-US" sz="2000" kern="0" dirty="0" smtClean="0">
                          <a:solidFill>
                            <a:srgbClr val="0000FF"/>
                          </a:solidFill>
                          <a:effectLst/>
                          <a:latin typeface="標楷體" pitchFamily="65" charset="-120"/>
                          <a:ea typeface="標楷體" pitchFamily="65" charset="-120"/>
                          <a:cs typeface="+mn-cs"/>
                        </a:rPr>
                        <a:t>英語</a:t>
                      </a:r>
                      <a:r>
                        <a:rPr lang="en-US" altLang="zh-TW" sz="2000" kern="0" dirty="0" smtClean="0">
                          <a:solidFill>
                            <a:srgbClr val="0000FF"/>
                          </a:solidFill>
                          <a:effectLst/>
                          <a:latin typeface="標楷體" pitchFamily="65" charset="-120"/>
                          <a:ea typeface="標楷體" pitchFamily="65" charset="-120"/>
                          <a:cs typeface="+mn-cs"/>
                        </a:rPr>
                        <a:t/>
                      </a:r>
                      <a:br>
                        <a:rPr lang="en-US" altLang="zh-TW" sz="2000" kern="0" dirty="0" smtClean="0">
                          <a:solidFill>
                            <a:srgbClr val="0000FF"/>
                          </a:solidFill>
                          <a:effectLst/>
                          <a:latin typeface="標楷體" pitchFamily="65" charset="-120"/>
                          <a:ea typeface="標楷體" pitchFamily="65" charset="-120"/>
                          <a:cs typeface="+mn-cs"/>
                        </a:rPr>
                      </a:br>
                      <a:r>
                        <a:rPr lang="en-US" altLang="zh-TW" sz="2000" kern="0" dirty="0" smtClean="0">
                          <a:solidFill>
                            <a:srgbClr val="0000FF"/>
                          </a:solidFill>
                          <a:effectLst/>
                          <a:latin typeface="標楷體" pitchFamily="65" charset="-120"/>
                          <a:ea typeface="標楷體" pitchFamily="65" charset="-120"/>
                          <a:cs typeface="+mn-cs"/>
                        </a:rPr>
                        <a:t>(</a:t>
                      </a:r>
                      <a:r>
                        <a:rPr lang="zh-TW" altLang="en-US" sz="2000" kern="0" dirty="0" smtClean="0">
                          <a:solidFill>
                            <a:srgbClr val="0000FF"/>
                          </a:solidFill>
                          <a:effectLst/>
                          <a:latin typeface="標楷體" pitchFamily="65" charset="-120"/>
                          <a:ea typeface="標楷體" pitchFamily="65" charset="-120"/>
                          <a:cs typeface="+mn-cs"/>
                        </a:rPr>
                        <a:t>聽力</a:t>
                      </a:r>
                      <a:r>
                        <a:rPr lang="en-US" altLang="zh-TW" sz="2000" kern="0" dirty="0" smtClean="0">
                          <a:solidFill>
                            <a:srgbClr val="0000FF"/>
                          </a:solidFill>
                          <a:effectLst/>
                          <a:latin typeface="標楷體" pitchFamily="65" charset="-120"/>
                          <a:ea typeface="標楷體" pitchFamily="65" charset="-120"/>
                          <a:cs typeface="+mn-cs"/>
                        </a:rPr>
                        <a:t>)</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687" marB="45687">
                    <a:solidFill>
                      <a:srgbClr val="FFCCFF"/>
                    </a:solidFill>
                  </a:tcPr>
                </a:tc>
                <a:tc>
                  <a:txBody>
                    <a:bodyPr/>
                    <a:lstStyle/>
                    <a:p>
                      <a:pPr marL="0" algn="ctr" defTabSz="914400" rtl="0" eaLnBrk="1" latinLnBrk="0" hangingPunct="1">
                        <a:spcAft>
                          <a:spcPts val="0"/>
                        </a:spcAft>
                      </a:pPr>
                      <a:r>
                        <a:rPr lang="zh-TW" altLang="zh-TW" sz="2000" kern="0" dirty="0" smtClean="0">
                          <a:solidFill>
                            <a:srgbClr val="0000FF"/>
                          </a:solidFill>
                          <a:effectLst/>
                          <a:latin typeface="標楷體" pitchFamily="65" charset="-120"/>
                          <a:ea typeface="標楷體" pitchFamily="65" charset="-120"/>
                          <a:cs typeface="+mn-cs"/>
                        </a:rPr>
                        <a:t>社會</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marL="0" algn="ctr" defTabSz="914400" rtl="0" eaLnBrk="1" latinLnBrk="0" hangingPunct="1">
                        <a:spcAft>
                          <a:spcPts val="0"/>
                        </a:spcAft>
                      </a:pPr>
                      <a:r>
                        <a:rPr lang="zh-TW" altLang="zh-TW" sz="2000" kern="0" dirty="0" smtClean="0">
                          <a:solidFill>
                            <a:srgbClr val="0000FF"/>
                          </a:solidFill>
                          <a:effectLst/>
                          <a:latin typeface="標楷體" pitchFamily="65" charset="-120"/>
                          <a:ea typeface="標楷體" pitchFamily="65" charset="-120"/>
                          <a:cs typeface="+mn-cs"/>
                        </a:rPr>
                        <a:t>自然</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r>
              <a:tr h="370704">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精熟</a:t>
                      </a: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2</a:t>
                      </a:r>
                      <a:r>
                        <a:rPr lang="en-US" sz="2000" kern="0" dirty="0" smtClean="0">
                          <a:solidFill>
                            <a:srgbClr val="0000FF"/>
                          </a:solidFill>
                          <a:effectLst/>
                          <a:latin typeface="Times New Roman" pitchFamily="18" charset="0"/>
                          <a:ea typeface="標楷體" pitchFamily="65" charset="-120"/>
                          <a:cs typeface="Times New Roman" pitchFamily="18" charset="0"/>
                        </a:rPr>
                        <a:t>-48</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3</a:t>
                      </a:r>
                      <a:r>
                        <a:rPr lang="en-US" altLang="zh-TW" sz="2000" kern="0" dirty="0" smtClean="0">
                          <a:solidFill>
                            <a:srgbClr val="0000FF"/>
                          </a:solidFill>
                          <a:effectLst/>
                          <a:latin typeface="Times New Roman" pitchFamily="18" charset="0"/>
                          <a:ea typeface="標楷體" pitchFamily="65" charset="-120"/>
                          <a:cs typeface="Times New Roman" pitchFamily="18" charset="0"/>
                        </a:rPr>
                        <a:t>5</a:t>
                      </a: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noFill/>
                  </a:tcP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5</a:t>
                      </a:r>
                      <a:r>
                        <a:rPr lang="en-US" altLang="zh-TW" sz="2000" kern="0" dirty="0" smtClean="0">
                          <a:solidFill>
                            <a:srgbClr val="0000FF"/>
                          </a:solidFill>
                          <a:effectLst/>
                          <a:latin typeface="Times New Roman" pitchFamily="18" charset="0"/>
                          <a:ea typeface="標楷體" pitchFamily="65" charset="-120"/>
                          <a:cs typeface="Times New Roman" pitchFamily="18" charset="0"/>
                        </a:rPr>
                        <a:t>4</a:t>
                      </a:r>
                      <a:r>
                        <a:rPr lang="en-US" sz="2000" kern="0" dirty="0" smtClean="0">
                          <a:solidFill>
                            <a:srgbClr val="0000FF"/>
                          </a:solidFill>
                          <a:effectLst/>
                          <a:latin typeface="Times New Roman" pitchFamily="18" charset="0"/>
                          <a:ea typeface="標楷體" pitchFamily="65" charset="-120"/>
                          <a:cs typeface="Times New Roman" pitchFamily="18" charset="0"/>
                        </a:rPr>
                        <a:t>-63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6</a:t>
                      </a:r>
                      <a:r>
                        <a:rPr lang="en-US" sz="2000" kern="0" dirty="0" smtClean="0">
                          <a:solidFill>
                            <a:srgbClr val="0000FF"/>
                          </a:solidFill>
                          <a:effectLst/>
                          <a:latin typeface="Times New Roman" pitchFamily="18" charset="0"/>
                          <a:ea typeface="標楷體" pitchFamily="65" charset="-120"/>
                          <a:cs typeface="Times New Roman" pitchFamily="18" charset="0"/>
                        </a:rPr>
                        <a:t>-54</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r>
              <a:tr h="370704">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基礎</a:t>
                      </a: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20-4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14-3</a:t>
                      </a:r>
                      <a:r>
                        <a:rPr lang="en-US" altLang="zh-TW" sz="2000" kern="0" dirty="0" smtClean="0">
                          <a:solidFill>
                            <a:srgbClr val="0000FF"/>
                          </a:solidFill>
                          <a:effectLst/>
                          <a:latin typeface="Times New Roman" pitchFamily="18" charset="0"/>
                          <a:ea typeface="標楷體" pitchFamily="65" charset="-120"/>
                          <a:cs typeface="Times New Roman" pitchFamily="18" charset="0"/>
                        </a:rPr>
                        <a:t>4</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algn="ctr">
                        <a:spcAft>
                          <a:spcPts val="0"/>
                        </a:spcAft>
                      </a:pPr>
                      <a:r>
                        <a:rPr lang="en-US" sz="2000" kern="0" dirty="0">
                          <a:solidFill>
                            <a:srgbClr val="0000FF"/>
                          </a:solidFill>
                          <a:effectLst/>
                          <a:latin typeface="Times New Roman" pitchFamily="18" charset="0"/>
                          <a:ea typeface="標楷體" pitchFamily="65" charset="-120"/>
                          <a:cs typeface="Times New Roman" pitchFamily="18" charset="0"/>
                        </a:rPr>
                        <a:t>13-21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24-5</a:t>
                      </a:r>
                      <a:r>
                        <a:rPr lang="en-US" altLang="zh-TW" sz="2000" kern="0" dirty="0" smtClean="0">
                          <a:solidFill>
                            <a:srgbClr val="0000FF"/>
                          </a:solidFill>
                          <a:effectLst/>
                          <a:latin typeface="Times New Roman" pitchFamily="18" charset="0"/>
                          <a:ea typeface="標楷體" pitchFamily="65" charset="-120"/>
                          <a:cs typeface="Times New Roman" pitchFamily="18" charset="0"/>
                        </a:rPr>
                        <a:t>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altLang="zh-TW" sz="2000" kern="0" dirty="0" smtClean="0">
                          <a:solidFill>
                            <a:srgbClr val="0000FF"/>
                          </a:solidFill>
                          <a:effectLst/>
                          <a:latin typeface="Times New Roman" pitchFamily="18" charset="0"/>
                          <a:ea typeface="標楷體" pitchFamily="65" charset="-120"/>
                          <a:cs typeface="Times New Roman" pitchFamily="18" charset="0"/>
                        </a:rPr>
                        <a:t>20</a:t>
                      </a: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5</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r>
              <a:tr h="396165">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待加強</a:t>
                      </a:r>
                    </a:p>
                  </a:txBody>
                  <a:tcPr marL="17782" marR="17782" marT="0" marB="0" anchor="ctr"/>
                </a:tc>
                <a:tc>
                  <a:txBody>
                    <a:bodyPr/>
                    <a:lstStyle/>
                    <a:p>
                      <a:pPr algn="ctr"/>
                      <a:r>
                        <a:rPr lang="en-US" altLang="zh-TW" sz="2000" kern="0" dirty="0" smtClean="0">
                          <a:solidFill>
                            <a:srgbClr val="FF0000"/>
                          </a:solidFill>
                          <a:effectLst/>
                          <a:latin typeface="Times New Roman" pitchFamily="18" charset="0"/>
                          <a:ea typeface="標楷體" pitchFamily="65" charset="-120"/>
                          <a:cs typeface="Times New Roman" pitchFamily="18" charset="0"/>
                        </a:rPr>
                        <a:t> </a:t>
                      </a:r>
                      <a:r>
                        <a:rPr lang="en-US" altLang="zh-TW" sz="2000" kern="0" dirty="0" smtClean="0">
                          <a:solidFill>
                            <a:srgbClr val="0000FF"/>
                          </a:solidFill>
                          <a:effectLst/>
                          <a:latin typeface="Times New Roman" pitchFamily="18" charset="0"/>
                          <a:ea typeface="標楷體" pitchFamily="65" charset="-120"/>
                          <a:cs typeface="Times New Roman" pitchFamily="18" charset="0"/>
                        </a:rPr>
                        <a:t>0-19</a:t>
                      </a:r>
                      <a:endParaRPr lang="zh-TW" altLang="en-US" sz="2000" kern="0" dirty="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 0-13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0-12</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687" marB="4568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0-23</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0-19</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r>
            </a:tbl>
          </a:graphicData>
        </a:graphic>
      </p:graphicFrame>
      <p:sp>
        <p:nvSpPr>
          <p:cNvPr id="11" name="燕尾形向右箭號 10"/>
          <p:cNvSpPr/>
          <p:nvPr/>
        </p:nvSpPr>
        <p:spPr>
          <a:xfrm>
            <a:off x="5003032" y="3356992"/>
            <a:ext cx="3745432" cy="3168352"/>
          </a:xfrm>
          <a:prstGeom prst="notchedRightArrow">
            <a:avLst/>
          </a:prstGeom>
          <a:solidFill>
            <a:schemeClr val="accent6">
              <a:lumMod val="20000"/>
              <a:lumOff val="80000"/>
            </a:schemeClr>
          </a:solidFill>
          <a:ln>
            <a:solidFill>
              <a:srgbClr val="FF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200" b="1" dirty="0" smtClean="0">
                <a:solidFill>
                  <a:schemeClr val="tx1"/>
                </a:solidFill>
                <a:latin typeface="標楷體" pitchFamily="65" charset="-120"/>
                <a:ea typeface="標楷體" pitchFamily="65" charset="-120"/>
              </a:rPr>
              <a:t>依據各</a:t>
            </a:r>
            <a:r>
              <a:rPr lang="zh-TW" altLang="en-US" sz="2200" b="1" dirty="0">
                <a:solidFill>
                  <a:schemeClr val="tx1"/>
                </a:solidFill>
                <a:latin typeface="標楷體" pitchFamily="65" charset="-120"/>
                <a:ea typeface="標楷體" pitchFamily="65" charset="-120"/>
              </a:rPr>
              <a:t>科</a:t>
            </a:r>
            <a:endParaRPr lang="en-US" altLang="zh-TW" sz="2200" b="1" dirty="0">
              <a:solidFill>
                <a:schemeClr val="tx1"/>
              </a:solidFill>
              <a:latin typeface="標楷體" pitchFamily="65" charset="-120"/>
              <a:ea typeface="標楷體" pitchFamily="65" charset="-120"/>
            </a:endParaRPr>
          </a:p>
          <a:p>
            <a:pPr>
              <a:defRPr/>
            </a:pPr>
            <a:r>
              <a:rPr lang="zh-TW" altLang="en-US" sz="2200" b="1" dirty="0">
                <a:solidFill>
                  <a:schemeClr val="tx1"/>
                </a:solidFill>
                <a:latin typeface="標楷體" pitchFamily="65" charset="-120"/>
                <a:ea typeface="標楷體" pitchFamily="65" charset="-120"/>
              </a:rPr>
              <a:t>三</a:t>
            </a:r>
            <a:r>
              <a:rPr lang="zh-TW" altLang="en-US" sz="2200" b="1" dirty="0" smtClean="0">
                <a:solidFill>
                  <a:schemeClr val="tx1"/>
                </a:solidFill>
                <a:latin typeface="標楷體" pitchFamily="65" charset="-120"/>
                <a:ea typeface="標楷體" pitchFamily="65" charset="-120"/>
              </a:rPr>
              <a:t>等級</a:t>
            </a:r>
            <a:r>
              <a:rPr lang="zh-TW" altLang="en-US" sz="2200" b="1" dirty="0" smtClean="0">
                <a:solidFill>
                  <a:srgbClr val="0033CC"/>
                </a:solidFill>
                <a:latin typeface="標楷體" pitchFamily="65" charset="-120"/>
                <a:ea typeface="標楷體" pitchFamily="65" charset="-120"/>
              </a:rPr>
              <a:t>表</a:t>
            </a:r>
            <a:r>
              <a:rPr lang="zh-TW" altLang="en-US" sz="2200" b="1" dirty="0">
                <a:solidFill>
                  <a:srgbClr val="0033CC"/>
                </a:solidFill>
                <a:latin typeface="標楷體" pitchFamily="65" charset="-120"/>
                <a:ea typeface="標楷體" pitchFamily="65" charset="-120"/>
              </a:rPr>
              <a:t>現</a:t>
            </a:r>
            <a:r>
              <a:rPr lang="zh-TW" altLang="en-US" sz="2200" b="1" dirty="0" smtClean="0">
                <a:solidFill>
                  <a:srgbClr val="0033CC"/>
                </a:solidFill>
                <a:latin typeface="標楷體" pitchFamily="65" charset="-120"/>
                <a:ea typeface="標楷體" pitchFamily="65" charset="-120"/>
              </a:rPr>
              <a:t>描述</a:t>
            </a:r>
            <a:r>
              <a:rPr lang="zh-TW" altLang="en-US" sz="2200" b="1" dirty="0" smtClean="0">
                <a:solidFill>
                  <a:schemeClr val="tx1"/>
                </a:solidFill>
                <a:latin typeface="標楷體" pitchFamily="65" charset="-120"/>
                <a:ea typeface="標楷體" pitchFamily="65" charset="-120"/>
              </a:rPr>
              <a:t>，進行</a:t>
            </a:r>
            <a:r>
              <a:rPr lang="zh-TW" altLang="en-US" sz="2200" b="1" dirty="0" smtClean="0">
                <a:solidFill>
                  <a:srgbClr val="0000FF"/>
                </a:solidFill>
                <a:latin typeface="標楷體" pitchFamily="65" charset="-120"/>
                <a:ea typeface="標楷體" pitchFamily="65" charset="-120"/>
              </a:rPr>
              <a:t>標準</a:t>
            </a:r>
            <a:r>
              <a:rPr lang="zh-TW" altLang="en-US" sz="2200" b="1" dirty="0">
                <a:solidFill>
                  <a:srgbClr val="0000FF"/>
                </a:solidFill>
                <a:latin typeface="標楷體" pitchFamily="65" charset="-120"/>
                <a:ea typeface="標楷體" pitchFamily="65" charset="-120"/>
              </a:rPr>
              <a:t>設定</a:t>
            </a:r>
            <a:r>
              <a:rPr lang="en-US" altLang="zh-TW" sz="2200" b="1" dirty="0">
                <a:solidFill>
                  <a:schemeClr val="tx1"/>
                </a:solidFill>
                <a:latin typeface="標楷體" pitchFamily="65" charset="-120"/>
                <a:ea typeface="標楷體" pitchFamily="65" charset="-120"/>
              </a:rPr>
              <a:t>(</a:t>
            </a:r>
            <a:r>
              <a:rPr lang="zh-TW" altLang="en-US" sz="2200" b="1" dirty="0">
                <a:solidFill>
                  <a:srgbClr val="0000FF"/>
                </a:solidFill>
                <a:latin typeface="標楷體" pitchFamily="65" charset="-120"/>
                <a:ea typeface="標楷體" pitchFamily="65" charset="-120"/>
              </a:rPr>
              <a:t>題數對照</a:t>
            </a:r>
            <a:r>
              <a:rPr lang="en-US" altLang="zh-TW" sz="2200" b="1" dirty="0">
                <a:solidFill>
                  <a:schemeClr val="tx1"/>
                </a:solidFill>
                <a:latin typeface="標楷體" pitchFamily="65" charset="-120"/>
                <a:ea typeface="標楷體" pitchFamily="65" charset="-120"/>
              </a:rPr>
              <a:t>)</a:t>
            </a:r>
            <a:endParaRPr lang="zh-TW" altLang="en-US" sz="2200" b="1"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1476375" y="260350"/>
            <a:ext cx="6329363" cy="1143000"/>
          </a:xfrm>
        </p:spPr>
        <p:txBody>
          <a:bodyPr/>
          <a:lstStyle/>
          <a:p>
            <a:pPr eaLnBrk="1" hangingPunct="1"/>
            <a:r>
              <a:rPr lang="zh-TW" altLang="en-US" dirty="0" smtClean="0"/>
              <a:t>標準設定小組成員</a:t>
            </a:r>
          </a:p>
        </p:txBody>
      </p:sp>
      <p:sp>
        <p:nvSpPr>
          <p:cNvPr id="23555" name="Espace réservé du contenu 2"/>
          <p:cNvSpPr>
            <a:spLocks noGrp="1"/>
          </p:cNvSpPr>
          <p:nvPr>
            <p:ph idx="1"/>
          </p:nvPr>
        </p:nvSpPr>
        <p:spPr>
          <a:xfrm>
            <a:off x="1042864" y="1557338"/>
            <a:ext cx="7489576" cy="4852987"/>
          </a:xfrm>
        </p:spPr>
        <p:txBody>
          <a:bodyPr/>
          <a:lstStyle/>
          <a:p>
            <a:pPr eaLnBrk="1" hangingPunct="1">
              <a:buFont typeface="Wingdings" pitchFamily="2" charset="2"/>
              <a:buChar char="u"/>
              <a:defRPr/>
            </a:pPr>
            <a:r>
              <a:rPr lang="zh-TW" altLang="zh-TW" sz="2800" dirty="0" smtClean="0"/>
              <a:t>學科教授</a:t>
            </a:r>
            <a:endParaRPr lang="en-US" altLang="zh-TW" sz="2800" dirty="0" smtClean="0"/>
          </a:p>
          <a:p>
            <a:pPr lvl="1" eaLnBrk="1" hangingPunct="1">
              <a:buFont typeface="Arial" pitchFamily="34" charset="0"/>
              <a:buChar char="•"/>
              <a:defRPr/>
            </a:pPr>
            <a:r>
              <a:rPr lang="zh-TW" altLang="en-US" sz="2400" dirty="0" smtClean="0"/>
              <a:t>依據課綱專業</a:t>
            </a:r>
            <a:r>
              <a:rPr lang="zh-TW" altLang="zh-TW" sz="2400" dirty="0" smtClean="0"/>
              <a:t>，進行標準設定</a:t>
            </a:r>
            <a:r>
              <a:rPr lang="zh-TW" altLang="en-US" sz="2400" dirty="0" smtClean="0"/>
              <a:t>作業</a:t>
            </a:r>
            <a:endParaRPr lang="en-US" altLang="zh-TW" sz="2400" dirty="0" smtClean="0"/>
          </a:p>
          <a:p>
            <a:pPr marL="514350" indent="-514350" eaLnBrk="1" hangingPunct="1">
              <a:buFont typeface="Wingdings" pitchFamily="2" charset="2"/>
              <a:buChar char="u"/>
              <a:defRPr/>
            </a:pPr>
            <a:r>
              <a:rPr lang="zh-TW" altLang="zh-TW" sz="2800" dirty="0" smtClean="0"/>
              <a:t>學科老師</a:t>
            </a:r>
            <a:endParaRPr lang="en-US" altLang="zh-TW" sz="2800" dirty="0" smtClean="0"/>
          </a:p>
          <a:p>
            <a:pPr lvl="1" eaLnBrk="1" hangingPunct="1">
              <a:buFont typeface="Arial" pitchFamily="34" charset="0"/>
              <a:buChar char="•"/>
              <a:defRPr/>
            </a:pPr>
            <a:r>
              <a:rPr lang="zh-TW" altLang="en-US" sz="2400" dirty="0" smtClean="0"/>
              <a:t>依據現場教學經驗</a:t>
            </a:r>
            <a:r>
              <a:rPr lang="zh-TW" altLang="zh-TW" sz="2400" dirty="0" smtClean="0"/>
              <a:t>，進行標準設定</a:t>
            </a:r>
            <a:r>
              <a:rPr lang="zh-TW" altLang="en-US" sz="2400" dirty="0" smtClean="0"/>
              <a:t>作業</a:t>
            </a:r>
            <a:endParaRPr lang="en-US" altLang="zh-TW" sz="2400" dirty="0" smtClean="0"/>
          </a:p>
          <a:p>
            <a:pPr marL="342900" lvl="1" indent="-342900" eaLnBrk="1" hangingPunct="1">
              <a:buFont typeface="Wingdings" pitchFamily="2" charset="2"/>
              <a:buChar char="u"/>
              <a:defRPr/>
            </a:pPr>
            <a:r>
              <a:rPr lang="zh-TW" altLang="zh-TW" dirty="0" smtClean="0">
                <a:cs typeface="+mn-cs"/>
              </a:rPr>
              <a:t>測驗專家</a:t>
            </a:r>
            <a:endParaRPr lang="en-US" altLang="zh-TW" dirty="0" smtClean="0">
              <a:cs typeface="+mn-cs"/>
            </a:endParaRPr>
          </a:p>
          <a:p>
            <a:pPr lvl="1" eaLnBrk="1" hangingPunct="1">
              <a:buFont typeface="Arial" pitchFamily="34" charset="0"/>
              <a:buChar char="•"/>
              <a:defRPr/>
            </a:pPr>
            <a:r>
              <a:rPr lang="zh-TW" altLang="zh-TW" sz="2400" dirty="0" smtClean="0"/>
              <a:t>提供各科標準設定相關問題諮詢</a:t>
            </a:r>
          </a:p>
          <a:p>
            <a:pPr eaLnBrk="1" hangingPunct="1">
              <a:buFont typeface="Wingdings" pitchFamily="2" charset="2"/>
              <a:buChar char="u"/>
              <a:defRPr/>
            </a:pPr>
            <a:r>
              <a:rPr lang="zh-TW" altLang="zh-TW" sz="2800" dirty="0" smtClean="0"/>
              <a:t>學科研究員</a:t>
            </a:r>
            <a:endParaRPr lang="en-US" altLang="zh-TW" sz="2800" dirty="0" smtClean="0"/>
          </a:p>
          <a:p>
            <a:pPr lvl="1" eaLnBrk="1" hangingPunct="1">
              <a:buFont typeface="Arial" pitchFamily="34" charset="0"/>
              <a:buChar char="•"/>
              <a:defRPr/>
            </a:pPr>
            <a:r>
              <a:rPr lang="zh-TW" altLang="zh-TW" sz="2400" dirty="0" smtClean="0"/>
              <a:t>負責各科設定者之訓練</a:t>
            </a:r>
            <a:r>
              <a:rPr lang="zh-TW" altLang="en-US" sz="2400" dirty="0" smtClean="0"/>
              <a:t>並</a:t>
            </a:r>
            <a:r>
              <a:rPr lang="zh-TW" altLang="zh-TW" sz="2400" dirty="0" smtClean="0"/>
              <a:t>參與各科標準設定作業</a:t>
            </a:r>
            <a:endParaRPr lang="en-US" altLang="zh-TW" sz="2400" dirty="0" smtClean="0"/>
          </a:p>
          <a:p>
            <a:pPr eaLnBrk="1" hangingPunct="1">
              <a:defRPr/>
            </a:pPr>
            <a:endParaRPr lang="zh-TW" altLang="zh-TW" sz="2400" dirty="0" smtClean="0"/>
          </a:p>
          <a:p>
            <a:pPr eaLnBrk="1" hangingPunct="1">
              <a:defRPr/>
            </a:pPr>
            <a:endParaRPr lang="zh-TW" altLang="zh-TW"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zh-TW" altLang="en-US" smtClean="0">
                <a:latin typeface="微軟正黑體" pitchFamily="34" charset="-120"/>
              </a:rPr>
              <a:t>常見的問題</a:t>
            </a:r>
          </a:p>
        </p:txBody>
      </p:sp>
      <p:sp>
        <p:nvSpPr>
          <p:cNvPr id="3" name="內容版面配置區 2"/>
          <p:cNvSpPr>
            <a:spLocks noGrp="1"/>
          </p:cNvSpPr>
          <p:nvPr>
            <p:ph idx="1"/>
          </p:nvPr>
        </p:nvSpPr>
        <p:spPr>
          <a:xfrm>
            <a:off x="1258888" y="1600200"/>
            <a:ext cx="7427912" cy="4781550"/>
          </a:xfrm>
        </p:spPr>
        <p:txBody>
          <a:bodyPr/>
          <a:lstStyle/>
          <a:p>
            <a:pPr marL="0" indent="0">
              <a:buFontTx/>
              <a:buNone/>
              <a:defRPr/>
            </a:pPr>
            <a:r>
              <a:rPr lang="en-US" altLang="zh-TW" dirty="0"/>
              <a:t>1</a:t>
            </a:r>
            <a:r>
              <a:rPr lang="en-US" altLang="zh-TW" dirty="0" smtClean="0"/>
              <a:t>. </a:t>
            </a:r>
            <a:r>
              <a:rPr lang="zh-TW" altLang="en-US" dirty="0" smtClean="0"/>
              <a:t>能力</a:t>
            </a:r>
            <a:r>
              <a:rPr lang="zh-TW" altLang="en-US" dirty="0"/>
              <a:t>等級加註</a:t>
            </a:r>
            <a:r>
              <a:rPr lang="zh-TW" altLang="en-US" dirty="0" smtClean="0"/>
              <a:t>標示</a:t>
            </a:r>
            <a:endParaRPr lang="en-US" altLang="zh-TW" dirty="0" smtClean="0"/>
          </a:p>
          <a:p>
            <a:pPr marL="0" indent="0">
              <a:buFontTx/>
              <a:buNone/>
              <a:defRPr/>
            </a:pPr>
            <a:r>
              <a:rPr lang="en-US" altLang="zh-TW" dirty="0"/>
              <a:t>2</a:t>
            </a:r>
            <a:r>
              <a:rPr lang="en-US" altLang="zh-TW" dirty="0" smtClean="0"/>
              <a:t>. </a:t>
            </a:r>
            <a:r>
              <a:rPr lang="zh-TW" altLang="en-US" dirty="0" smtClean="0"/>
              <a:t>不同</a:t>
            </a:r>
            <a:r>
              <a:rPr lang="zh-TW" altLang="en-US" dirty="0"/>
              <a:t>年度標準設定的</a:t>
            </a:r>
            <a:r>
              <a:rPr lang="zh-TW" altLang="en-US" dirty="0" smtClean="0"/>
              <a:t>差異</a:t>
            </a:r>
            <a:endParaRPr lang="en-US" altLang="zh-TW" dirty="0" smtClean="0"/>
          </a:p>
          <a:p>
            <a:pPr marL="0" indent="0">
              <a:buFontTx/>
              <a:buNone/>
              <a:defRPr/>
            </a:pPr>
            <a:r>
              <a:rPr lang="en-US" altLang="zh-TW" dirty="0"/>
              <a:t>3</a:t>
            </a:r>
            <a:r>
              <a:rPr lang="en-US" altLang="zh-TW" dirty="0" smtClean="0"/>
              <a:t>. </a:t>
            </a:r>
            <a:r>
              <a:rPr lang="zh-TW" altLang="en-US" dirty="0" smtClean="0"/>
              <a:t>測驗難度</a:t>
            </a:r>
            <a:endParaRPr lang="en-US" altLang="zh-TW" dirty="0" smtClean="0"/>
          </a:p>
          <a:p>
            <a:pPr marL="0" indent="0">
              <a:buFontTx/>
              <a:buNone/>
              <a:defRPr/>
            </a:pPr>
            <a:r>
              <a:rPr lang="en-US" altLang="zh-TW" dirty="0"/>
              <a:t>4</a:t>
            </a:r>
            <a:r>
              <a:rPr lang="en-US" altLang="zh-TW" dirty="0" smtClean="0"/>
              <a:t>. </a:t>
            </a:r>
            <a:r>
              <a:rPr lang="zh-TW" altLang="en-US" dirty="0" smtClean="0"/>
              <a:t>英語</a:t>
            </a:r>
            <a:r>
              <a:rPr lang="zh-TW" altLang="en-US" dirty="0"/>
              <a:t>科及數學科如何</a:t>
            </a:r>
            <a:r>
              <a:rPr lang="zh-TW" altLang="en-US" dirty="0" smtClean="0"/>
              <a:t>計分</a:t>
            </a:r>
            <a:endParaRPr lang="en-US" altLang="zh-TW" dirty="0" smtClean="0"/>
          </a:p>
          <a:p>
            <a:pPr marL="0" indent="0">
              <a:buFontTx/>
              <a:buNone/>
              <a:defRPr/>
            </a:pPr>
            <a:r>
              <a:rPr lang="en-US" altLang="zh-TW" dirty="0" smtClean="0"/>
              <a:t>5. </a:t>
            </a:r>
            <a:r>
              <a:rPr lang="zh-TW" altLang="en-US" dirty="0" smtClean="0"/>
              <a:t>會考能否不參加</a:t>
            </a:r>
            <a:endParaRPr lang="en-US" altLang="zh-TW" dirty="0" smtClean="0"/>
          </a:p>
          <a:p>
            <a:pPr marL="0" indent="0">
              <a:buFontTx/>
              <a:buNone/>
              <a:defRPr/>
            </a:pPr>
            <a:r>
              <a:rPr lang="en-US" altLang="zh-TW" dirty="0" smtClean="0"/>
              <a:t>6. </a:t>
            </a:r>
            <a:r>
              <a:rPr lang="zh-TW" altLang="en-US" dirty="0" smtClean="0"/>
              <a:t>聽障考生要怎麼考英聽</a:t>
            </a:r>
            <a:endParaRPr lang="zh-TW" altLang="en-US" dirty="0"/>
          </a:p>
          <a:p>
            <a:pPr>
              <a:defRPr/>
            </a:pPr>
            <a:endParaRPr lang="zh-TW" altLang="en-US" dirty="0">
              <a:latin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idx="1"/>
          </p:nvPr>
        </p:nvSpPr>
        <p:spPr>
          <a:xfrm>
            <a:off x="468313" y="1412875"/>
            <a:ext cx="7991475" cy="4608513"/>
          </a:xfrm>
        </p:spPr>
        <p:txBody>
          <a:bodyPr/>
          <a:lstStyle/>
          <a:p>
            <a:pPr marL="800100" indent="-457200" algn="just" eaLnBrk="1">
              <a:buFont typeface="Wingdings" pitchFamily="2" charset="2"/>
              <a:buChar char="ü"/>
            </a:pPr>
            <a:r>
              <a:rPr lang="zh-TW" altLang="en-US" dirty="0" smtClean="0">
                <a:latin typeface="Times New Roman" pitchFamily="18" charset="0"/>
              </a:rPr>
              <a:t>為解決免試入學超額時需大量增額的問題，</a:t>
            </a:r>
            <a:r>
              <a:rPr lang="zh-TW" altLang="en-US" dirty="0" smtClean="0">
                <a:latin typeface="Times New Roman" pitchFamily="18" charset="0"/>
                <a:cs typeface="Times New Roman" pitchFamily="18" charset="0"/>
              </a:rPr>
              <a:t>精熟</a:t>
            </a:r>
            <a:r>
              <a:rPr lang="en-US" altLang="zh-TW" dirty="0" smtClean="0">
                <a:latin typeface="Times New Roman" pitchFamily="18" charset="0"/>
                <a:cs typeface="Times New Roman" pitchFamily="18" charset="0"/>
              </a:rPr>
              <a:t>[A]</a:t>
            </a:r>
            <a:r>
              <a:rPr lang="zh-TW" altLang="en-US" dirty="0" smtClean="0">
                <a:latin typeface="Times New Roman" pitchFamily="18" charset="0"/>
                <a:cs typeface="Times New Roman" pitchFamily="18" charset="0"/>
              </a:rPr>
              <a:t>和基礎</a:t>
            </a:r>
            <a:r>
              <a:rPr lang="en-US" altLang="zh-TW" dirty="0" smtClean="0">
                <a:latin typeface="Times New Roman" pitchFamily="18" charset="0"/>
                <a:cs typeface="Times New Roman" pitchFamily="18" charset="0"/>
              </a:rPr>
              <a:t>[B]</a:t>
            </a:r>
            <a:r>
              <a:rPr lang="zh-TW" altLang="en-US" dirty="0" smtClean="0">
                <a:latin typeface="Times New Roman" pitchFamily="18" charset="0"/>
                <a:cs typeface="Times New Roman" pitchFamily="18" charset="0"/>
              </a:rPr>
              <a:t>加註標示（</a:t>
            </a:r>
            <a:r>
              <a:rPr lang="en-US" altLang="zh-TW" dirty="0" smtClean="0">
                <a:latin typeface="Times New Roman" pitchFamily="18" charset="0"/>
                <a:cs typeface="Times New Roman" pitchFamily="18" charset="0"/>
              </a:rPr>
              <a:t>A</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 A</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B</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B</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），其中</a:t>
            </a:r>
            <a:endParaRPr lang="en-US" altLang="zh-TW" dirty="0" smtClean="0">
              <a:latin typeface="Times New Roman" pitchFamily="18" charset="0"/>
              <a:cs typeface="Times New Roman" pitchFamily="18" charset="0"/>
            </a:endParaRPr>
          </a:p>
          <a:p>
            <a:pPr marL="1200150" lvl="3" indent="0" algn="just" eaLnBrk="1">
              <a:buFontTx/>
              <a:buNone/>
            </a:pPr>
            <a:endParaRPr lang="en-US" altLang="zh-TW" sz="800" dirty="0" smtClean="0">
              <a:latin typeface="Times New Roman" pitchFamily="18" charset="0"/>
            </a:endParaRPr>
          </a:p>
          <a:p>
            <a:pPr marL="1200150" lvl="3" indent="0" algn="just" eaLnBrk="1">
              <a:buFontTx/>
              <a:buNone/>
            </a:pPr>
            <a:r>
              <a:rPr lang="en-US" altLang="zh-TW" sz="2800" dirty="0" smtClean="0">
                <a:latin typeface="Times New Roman" pitchFamily="18" charset="0"/>
              </a:rPr>
              <a:t>A</a:t>
            </a:r>
            <a:r>
              <a:rPr lang="en-US" altLang="zh-TW" sz="2800" baseline="30000" dirty="0" smtClean="0">
                <a:latin typeface="Times New Roman" pitchFamily="18" charset="0"/>
              </a:rPr>
              <a:t>++</a:t>
            </a:r>
            <a:r>
              <a:rPr lang="zh-TW" altLang="en-US" sz="2800" dirty="0" smtClean="0">
                <a:latin typeface="Times New Roman" pitchFamily="18" charset="0"/>
              </a:rPr>
              <a:t>代表</a:t>
            </a:r>
            <a:r>
              <a:rPr lang="zh-TW" altLang="zh-TW" sz="2800" dirty="0" smtClean="0">
                <a:latin typeface="Times New Roman" pitchFamily="18" charset="0"/>
              </a:rPr>
              <a:t>精熟等級前</a:t>
            </a:r>
            <a:r>
              <a:rPr lang="en-US" altLang="zh-TW" sz="2800" dirty="0" smtClean="0">
                <a:latin typeface="Times New Roman" pitchFamily="18" charset="0"/>
              </a:rPr>
              <a:t>25%</a:t>
            </a:r>
          </a:p>
          <a:p>
            <a:pPr marL="1200150" lvl="3" indent="0" algn="just" eaLnBrk="1">
              <a:buFontTx/>
              <a:buNone/>
            </a:pPr>
            <a:r>
              <a:rPr lang="en-US" altLang="zh-TW" sz="2800" dirty="0" smtClean="0">
                <a:latin typeface="Times New Roman" pitchFamily="18" charset="0"/>
              </a:rPr>
              <a:t>A</a:t>
            </a:r>
            <a:r>
              <a:rPr lang="en-US" altLang="zh-TW" sz="2800" baseline="30000" dirty="0" smtClean="0">
                <a:latin typeface="Times New Roman" pitchFamily="18" charset="0"/>
              </a:rPr>
              <a:t>+</a:t>
            </a:r>
            <a:r>
              <a:rPr lang="zh-TW" altLang="en-US" sz="2800" baseline="30000" dirty="0" smtClean="0">
                <a:latin typeface="Times New Roman" pitchFamily="18" charset="0"/>
              </a:rPr>
              <a:t>  </a:t>
            </a:r>
            <a:r>
              <a:rPr lang="zh-TW" altLang="en-US" sz="2800" dirty="0" smtClean="0">
                <a:latin typeface="Times New Roman" pitchFamily="18" charset="0"/>
              </a:rPr>
              <a:t>代表</a:t>
            </a:r>
            <a:r>
              <a:rPr lang="zh-TW" altLang="zh-TW" sz="2800" dirty="0" smtClean="0">
                <a:latin typeface="Times New Roman" pitchFamily="18" charset="0"/>
              </a:rPr>
              <a:t>精熟等級前</a:t>
            </a:r>
            <a:r>
              <a:rPr lang="en-US" altLang="zh-TW" sz="2800" dirty="0" smtClean="0">
                <a:latin typeface="Times New Roman" pitchFamily="18" charset="0"/>
              </a:rPr>
              <a:t>26%</a:t>
            </a:r>
            <a:r>
              <a:rPr lang="zh-TW" altLang="zh-TW" sz="2800" dirty="0" smtClean="0">
                <a:latin typeface="Times New Roman" pitchFamily="18" charset="0"/>
              </a:rPr>
              <a:t>～</a:t>
            </a:r>
            <a:r>
              <a:rPr lang="en-US" altLang="zh-TW" sz="2800" dirty="0" smtClean="0">
                <a:latin typeface="Times New Roman" pitchFamily="18" charset="0"/>
              </a:rPr>
              <a:t>50%</a:t>
            </a:r>
          </a:p>
          <a:p>
            <a:pPr marL="1200150" lvl="3" indent="0" algn="just" eaLnBrk="1">
              <a:buFontTx/>
              <a:buNone/>
            </a:pPr>
            <a:r>
              <a:rPr lang="en-US" altLang="zh-TW" sz="2800" dirty="0" smtClean="0">
                <a:latin typeface="Times New Roman" pitchFamily="18" charset="0"/>
              </a:rPr>
              <a:t>B</a:t>
            </a:r>
            <a:r>
              <a:rPr lang="en-US" altLang="zh-TW" sz="2800" baseline="30000" dirty="0" smtClean="0">
                <a:latin typeface="Times New Roman" pitchFamily="18" charset="0"/>
              </a:rPr>
              <a:t>++</a:t>
            </a:r>
            <a:r>
              <a:rPr lang="zh-TW" altLang="en-US" sz="2800" dirty="0" smtClean="0">
                <a:latin typeface="Times New Roman" pitchFamily="18" charset="0"/>
              </a:rPr>
              <a:t>代表</a:t>
            </a:r>
            <a:r>
              <a:rPr lang="zh-TW" altLang="zh-TW" sz="2800" dirty="0" smtClean="0">
                <a:latin typeface="Times New Roman" pitchFamily="18" charset="0"/>
              </a:rPr>
              <a:t>基礎等級前</a:t>
            </a:r>
            <a:r>
              <a:rPr lang="en-US" altLang="zh-TW" sz="2800" dirty="0" smtClean="0">
                <a:latin typeface="Times New Roman" pitchFamily="18" charset="0"/>
              </a:rPr>
              <a:t>25%</a:t>
            </a:r>
          </a:p>
          <a:p>
            <a:pPr marL="1200150" lvl="3" indent="0" algn="just" eaLnBrk="1">
              <a:buFontTx/>
              <a:buNone/>
            </a:pPr>
            <a:r>
              <a:rPr lang="en-US" altLang="zh-TW" sz="2800" dirty="0" smtClean="0">
                <a:latin typeface="Times New Roman" pitchFamily="18" charset="0"/>
              </a:rPr>
              <a:t>B</a:t>
            </a:r>
            <a:r>
              <a:rPr lang="en-US" altLang="zh-TW" sz="2800" baseline="30000" dirty="0" smtClean="0">
                <a:latin typeface="Times New Roman" pitchFamily="18" charset="0"/>
              </a:rPr>
              <a:t>+</a:t>
            </a:r>
            <a:r>
              <a:rPr lang="zh-TW" altLang="en-US" sz="2800" baseline="30000" dirty="0" smtClean="0">
                <a:latin typeface="Times New Roman" pitchFamily="18" charset="0"/>
              </a:rPr>
              <a:t>  </a:t>
            </a:r>
            <a:r>
              <a:rPr lang="zh-TW" altLang="en-US" sz="2800" dirty="0" smtClean="0">
                <a:latin typeface="Times New Roman" pitchFamily="18" charset="0"/>
              </a:rPr>
              <a:t>代表</a:t>
            </a:r>
            <a:r>
              <a:rPr lang="zh-TW" altLang="zh-TW" sz="2800" dirty="0" smtClean="0">
                <a:latin typeface="Times New Roman" pitchFamily="18" charset="0"/>
              </a:rPr>
              <a:t>基礎等級前</a:t>
            </a:r>
            <a:r>
              <a:rPr lang="en-US" altLang="zh-TW" sz="2800" dirty="0" smtClean="0">
                <a:latin typeface="Times New Roman" pitchFamily="18" charset="0"/>
              </a:rPr>
              <a:t>26%</a:t>
            </a:r>
            <a:r>
              <a:rPr lang="zh-TW" altLang="zh-TW" sz="2800" dirty="0" smtClean="0">
                <a:latin typeface="Times New Roman" pitchFamily="18" charset="0"/>
              </a:rPr>
              <a:t>～</a:t>
            </a:r>
            <a:r>
              <a:rPr lang="en-US" altLang="zh-TW" sz="2800" dirty="0" smtClean="0">
                <a:latin typeface="Times New Roman" pitchFamily="18" charset="0"/>
              </a:rPr>
              <a:t>50%</a:t>
            </a:r>
            <a:endParaRPr lang="zh-TW" altLang="en-US" sz="2800" dirty="0" smtClean="0">
              <a:latin typeface="Times New Roman" pitchFamily="18" charset="0"/>
            </a:endParaRPr>
          </a:p>
        </p:txBody>
      </p:sp>
      <p:sp>
        <p:nvSpPr>
          <p:cNvPr id="4" name="Titre 1"/>
          <p:cNvSpPr txBox="1">
            <a:spLocks/>
          </p:cNvSpPr>
          <p:nvPr/>
        </p:nvSpPr>
        <p:spPr bwMode="auto">
          <a:xfrm>
            <a:off x="1476375" y="260350"/>
            <a:ext cx="6329363" cy="1143000"/>
          </a:xfrm>
          <a:prstGeom prst="rect">
            <a:avLst/>
          </a:prstGeom>
          <a:noFill/>
          <a:ln w="9525">
            <a:noFill/>
            <a:miter lim="800000"/>
            <a:headEnd/>
            <a:tailEnd/>
          </a:ln>
        </p:spPr>
        <p:txBody>
          <a:bodyPr anchor="ctr"/>
          <a:lstStyle/>
          <a:p>
            <a:pPr algn="ctr" eaLnBrk="1" hangingPunct="1">
              <a:defRPr/>
            </a:pPr>
            <a:r>
              <a:rPr lang="en-US" altLang="zh-TW" sz="4400" b="1" kern="0" dirty="0">
                <a:latin typeface="標楷體" pitchFamily="65" charset="-120"/>
                <a:ea typeface="標楷體" pitchFamily="65" charset="-120"/>
                <a:cs typeface="+mj-cs"/>
              </a:rPr>
              <a:t>1.</a:t>
            </a:r>
            <a:r>
              <a:rPr lang="zh-TW" altLang="en-US" sz="4400" b="1" kern="0" dirty="0">
                <a:latin typeface="標楷體" pitchFamily="65" charset="-120"/>
                <a:ea typeface="標楷體" pitchFamily="65" charset="-120"/>
                <a:cs typeface="+mj-cs"/>
              </a:rPr>
              <a:t>能力等級加註標示</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zh-TW" altLang="en-US" smtClean="0">
                <a:latin typeface="微軟正黑體" pitchFamily="34" charset="-120"/>
              </a:rPr>
              <a:t>三等級 四標示</a:t>
            </a:r>
          </a:p>
        </p:txBody>
      </p:sp>
      <p:graphicFrame>
        <p:nvGraphicFramePr>
          <p:cNvPr id="5" name="表格 4"/>
          <p:cNvGraphicFramePr>
            <a:graphicFrameLocks noGrp="1"/>
          </p:cNvGraphicFramePr>
          <p:nvPr>
            <p:extLst>
              <p:ext uri="{D42A27DB-BD31-4B8C-83A1-F6EECF244321}">
                <p14:modId xmlns:p14="http://schemas.microsoft.com/office/powerpoint/2010/main" val="1829536174"/>
              </p:ext>
            </p:extLst>
          </p:nvPr>
        </p:nvGraphicFramePr>
        <p:xfrm>
          <a:off x="827580" y="1417638"/>
          <a:ext cx="7498856" cy="3860802"/>
        </p:xfrm>
        <a:graphic>
          <a:graphicData uri="http://schemas.openxmlformats.org/drawingml/2006/table">
            <a:tbl>
              <a:tblPr firstRow="1" firstCol="1" bandRow="1">
                <a:tableStyleId>{5C22544A-7EE6-4342-B048-85BDC9FD1C3A}</a:tableStyleId>
              </a:tblPr>
              <a:tblGrid>
                <a:gridCol w="937357"/>
                <a:gridCol w="937357"/>
                <a:gridCol w="937357"/>
                <a:gridCol w="937357"/>
                <a:gridCol w="937357"/>
                <a:gridCol w="937357"/>
                <a:gridCol w="937357"/>
                <a:gridCol w="937357"/>
              </a:tblGrid>
              <a:tr h="463116">
                <a:tc gridSpan="2">
                  <a:txBody>
                    <a:bodyPr/>
                    <a:lstStyle/>
                    <a:p>
                      <a:pPr>
                        <a:spcAft>
                          <a:spcPts val="0"/>
                        </a:spcAft>
                      </a:pPr>
                      <a:r>
                        <a:rPr lang="zh-TW" sz="2000" kern="0" dirty="0">
                          <a:solidFill>
                            <a:srgbClr val="0000FF"/>
                          </a:solidFill>
                          <a:effectLst/>
                          <a:latin typeface="標楷體" pitchFamily="65" charset="-120"/>
                          <a:ea typeface="標楷體" pitchFamily="65" charset="-120"/>
                        </a:rPr>
                        <a:t>　</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國文</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社會</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自然</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精熟</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-48</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-63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-63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-54</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49</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基礎</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20-4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1</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24-5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45-5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24-3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718230">
                <a:tc>
                  <a:txBody>
                    <a:bodyPr/>
                    <a:lstStyle/>
                    <a:p>
                      <a:pPr algn="ctr">
                        <a:spcAft>
                          <a:spcPts val="0"/>
                        </a:spcAft>
                      </a:pPr>
                      <a:r>
                        <a:rPr lang="zh-TW" sz="2000" kern="0" dirty="0">
                          <a:solidFill>
                            <a:srgbClr val="0000FF"/>
                          </a:solidFill>
                          <a:effectLst/>
                          <a:latin typeface="標楷體" pitchFamily="65" charset="-120"/>
                          <a:ea typeface="標楷體" pitchFamily="65" charset="-120"/>
                        </a:rPr>
                        <a:t>待加強</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C</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0-23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zh-TW" altLang="en-US" dirty="0" smtClean="0"/>
              <a:t>大綱</a:t>
            </a:r>
          </a:p>
        </p:txBody>
      </p:sp>
      <p:sp>
        <p:nvSpPr>
          <p:cNvPr id="5123" name="內容版面配置區 2"/>
          <p:cNvSpPr>
            <a:spLocks noGrp="1"/>
          </p:cNvSpPr>
          <p:nvPr>
            <p:ph idx="1"/>
          </p:nvPr>
        </p:nvSpPr>
        <p:spPr>
          <a:xfrm>
            <a:off x="1403350" y="1600200"/>
            <a:ext cx="7283450" cy="4781550"/>
          </a:xfrm>
        </p:spPr>
        <p:txBody>
          <a:bodyPr/>
          <a:lstStyle/>
          <a:p>
            <a:pPr marL="514350" indent="-514350">
              <a:buFontTx/>
              <a:buAutoNum type="arabicPeriod"/>
            </a:pPr>
            <a:r>
              <a:rPr lang="zh-TW" altLang="en-US" sz="4000" dirty="0" smtClean="0"/>
              <a:t>會考計分說明</a:t>
            </a:r>
            <a:endParaRPr lang="en-US" altLang="zh-TW" sz="4000" dirty="0" smtClean="0"/>
          </a:p>
          <a:p>
            <a:pPr marL="514350" indent="-514350">
              <a:buFontTx/>
              <a:buAutoNum type="arabicPeriod"/>
            </a:pPr>
            <a:r>
              <a:rPr lang="zh-TW" altLang="en-US" sz="4000" dirty="0" smtClean="0"/>
              <a:t>數學科非選擇題評分說明與作答注意事項</a:t>
            </a:r>
            <a:endParaRPr lang="en-US" altLang="zh-TW" sz="4000" dirty="0" smtClean="0"/>
          </a:p>
          <a:p>
            <a:pPr marL="514350" indent="-514350">
              <a:buFontTx/>
              <a:buAutoNum type="arabicPeriod"/>
            </a:pPr>
            <a:r>
              <a:rPr lang="zh-TW" altLang="en-US" sz="4000" dirty="0" smtClean="0"/>
              <a:t>寫作測驗評分說明與作答注意事項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dirty="0" smtClean="0"/>
              <a:t>2.</a:t>
            </a:r>
            <a:r>
              <a:rPr lang="zh-TW" altLang="en-US" dirty="0" smtClean="0"/>
              <a:t>不同年度標準設定的差異</a:t>
            </a:r>
          </a:p>
        </p:txBody>
      </p:sp>
      <p:sp>
        <p:nvSpPr>
          <p:cNvPr id="31747" name="內容版面配置區 2"/>
          <p:cNvSpPr>
            <a:spLocks noGrp="1"/>
          </p:cNvSpPr>
          <p:nvPr>
            <p:ph idx="1"/>
          </p:nvPr>
        </p:nvSpPr>
        <p:spPr/>
        <p:txBody>
          <a:bodyPr/>
          <a:lstStyle/>
          <a:p>
            <a:endParaRPr lang="zh-TW" altLang="en-US" smtClean="0"/>
          </a:p>
        </p:txBody>
      </p:sp>
      <p:graphicFrame>
        <p:nvGraphicFramePr>
          <p:cNvPr id="4" name="表格 3"/>
          <p:cNvGraphicFramePr>
            <a:graphicFrameLocks noGrp="1"/>
          </p:cNvGraphicFramePr>
          <p:nvPr>
            <p:extLst>
              <p:ext uri="{D42A27DB-BD31-4B8C-83A1-F6EECF244321}">
                <p14:modId xmlns:p14="http://schemas.microsoft.com/office/powerpoint/2010/main" val="1718323715"/>
              </p:ext>
            </p:extLst>
          </p:nvPr>
        </p:nvGraphicFramePr>
        <p:xfrm>
          <a:off x="467544" y="1500188"/>
          <a:ext cx="8429630" cy="4324352"/>
        </p:xfrm>
        <a:graphic>
          <a:graphicData uri="http://schemas.openxmlformats.org/drawingml/2006/table">
            <a:tbl>
              <a:tblPr firstRow="1" firstCol="1" bandRow="1">
                <a:tableStyleId>{5C22544A-7EE6-4342-B048-85BDC9FD1C3A}</a:tableStyleId>
              </a:tblPr>
              <a:tblGrid>
                <a:gridCol w="842963"/>
                <a:gridCol w="842963"/>
                <a:gridCol w="842963"/>
                <a:gridCol w="842963"/>
                <a:gridCol w="842963"/>
                <a:gridCol w="842963"/>
                <a:gridCol w="842963"/>
                <a:gridCol w="842963"/>
                <a:gridCol w="842963"/>
                <a:gridCol w="842963"/>
              </a:tblGrid>
              <a:tr h="463162">
                <a:tc gridSpan="2">
                  <a:txBody>
                    <a:bodyPr/>
                    <a:lstStyle/>
                    <a:p>
                      <a:pPr algn="ctr">
                        <a:spcAft>
                          <a:spcPts val="0"/>
                        </a:spcAft>
                      </a:pPr>
                      <a:r>
                        <a:rPr lang="zh-TW" altLang="en-US" sz="2000" kern="0" baseline="0" dirty="0" smtClean="0">
                          <a:solidFill>
                            <a:srgbClr val="0000FF"/>
                          </a:solidFill>
                          <a:effectLst/>
                          <a:latin typeface="Times New Roman" pitchFamily="18" charset="0"/>
                          <a:ea typeface="標楷體" pitchFamily="65" charset="-120"/>
                        </a:rPr>
                        <a:t>科目</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4">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國文</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4">
                  <a:txBody>
                    <a:bodyPr/>
                    <a:lstStyle/>
                    <a:p>
                      <a:pPr algn="ctr">
                        <a:spcAft>
                          <a:spcPts val="0"/>
                        </a:spcAft>
                      </a:pPr>
                      <a:r>
                        <a:rPr lang="zh-TW" altLang="en-US" sz="2000" kern="100" baseline="0" dirty="0" smtClean="0">
                          <a:solidFill>
                            <a:srgbClr val="0000FF"/>
                          </a:solidFill>
                          <a:effectLst/>
                          <a:latin typeface="Times New Roman" pitchFamily="18" charset="0"/>
                          <a:ea typeface="標楷體" pitchFamily="65" charset="-120"/>
                        </a:rPr>
                        <a:t>自然</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r>
              <a:tr h="463162">
                <a:tc gridSpan="2">
                  <a:txBody>
                    <a:bodyPr/>
                    <a:lstStyle/>
                    <a:p>
                      <a:pPr algn="ctr">
                        <a:spcAft>
                          <a:spcPts val="0"/>
                        </a:spcAft>
                      </a:pPr>
                      <a:r>
                        <a:rPr lang="zh-TW" altLang="en-US" sz="2000" b="1" kern="100" baseline="0" dirty="0" smtClean="0">
                          <a:solidFill>
                            <a:srgbClr val="7030A0"/>
                          </a:solidFill>
                          <a:effectLst/>
                          <a:latin typeface="Times New Roman" pitchFamily="18" charset="0"/>
                          <a:ea typeface="標楷體" pitchFamily="65" charset="-120"/>
                        </a:rPr>
                        <a:t>年度</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精熟</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5</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6</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2</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3</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4</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sz="2000" kern="0" baseline="0" dirty="0" smtClean="0">
                          <a:solidFill>
                            <a:srgbClr val="FF0000"/>
                          </a:solidFill>
                          <a:effectLst/>
                          <a:latin typeface="Times New Roman" pitchFamily="18" charset="0"/>
                          <a:ea typeface="標楷體" pitchFamily="65" charset="-120"/>
                        </a:rPr>
                        <a:t>4</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5</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50</a:t>
                      </a: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1</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49</a:t>
                      </a: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0</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2</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3</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8</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基礎</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20-4</a:t>
                      </a:r>
                      <a:r>
                        <a:rPr lang="en-US" sz="2000" kern="0" baseline="0" dirty="0">
                          <a:solidFill>
                            <a:srgbClr val="FF0000"/>
                          </a:solidFill>
                          <a:effectLst/>
                          <a:latin typeface="Times New Roman" pitchFamily="18" charset="0"/>
                          <a:ea typeface="標楷體" pitchFamily="65" charset="-120"/>
                        </a:rPr>
                        <a:t>0</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5</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cs typeface="+mn-cs"/>
                        </a:rPr>
                        <a:t>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20-4</a:t>
                      </a:r>
                      <a:r>
                        <a:rPr lang="en-US" altLang="zh-TW" sz="2000" kern="0" baseline="0" dirty="0" smtClean="0">
                          <a:solidFill>
                            <a:srgbClr val="FF0000"/>
                          </a:solidFill>
                          <a:effectLst/>
                          <a:latin typeface="Times New Roman" pitchFamily="18" charset="0"/>
                          <a:ea typeface="標楷體" pitchFamily="65" charset="-120"/>
                        </a:rPr>
                        <a:t>1</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1</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6</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0</a:t>
                      </a: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4</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28</a:t>
                      </a: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30</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a:t>
                      </a:r>
                      <a:r>
                        <a:rPr lang="en-US" sz="2000" kern="0" baseline="0" dirty="0">
                          <a:solidFill>
                            <a:srgbClr val="FF0000"/>
                          </a:solidFill>
                          <a:effectLst/>
                          <a:latin typeface="Times New Roman" pitchFamily="18" charset="0"/>
                          <a:ea typeface="標楷體" pitchFamily="65" charset="-120"/>
                          <a:cs typeface="+mn-cs"/>
                        </a:rPr>
                        <a:t>29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a:t>
                      </a:r>
                      <a:r>
                        <a:rPr lang="en-US" altLang="zh-TW" sz="2000" kern="0" baseline="0" dirty="0" smtClean="0">
                          <a:solidFill>
                            <a:srgbClr val="FF0000"/>
                          </a:solidFill>
                          <a:effectLst/>
                          <a:latin typeface="Times New Roman" pitchFamily="18" charset="0"/>
                          <a:ea typeface="標楷體" pitchFamily="65" charset="-120"/>
                          <a:cs typeface="+mn-cs"/>
                        </a:rPr>
                        <a:t>30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-2</a:t>
                      </a:r>
                      <a:r>
                        <a:rPr lang="en-US" altLang="zh-TW" sz="2000" kern="0" baseline="0" dirty="0">
                          <a:solidFill>
                            <a:srgbClr val="FF0000"/>
                          </a:solidFill>
                          <a:effectLst/>
                          <a:latin typeface="Times New Roman" pitchFamily="18" charset="0"/>
                          <a:ea typeface="標楷體" pitchFamily="65" charset="-120"/>
                          <a:cs typeface="+mn-cs"/>
                        </a:rPr>
                        <a:t>7</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-2</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718302">
                <a:tc>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待加強</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C</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100" baseline="0" dirty="0" smtClean="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a:t>
                      </a:r>
                      <a:r>
                        <a:rPr lang="en-US" sz="2000" kern="0" baseline="0" dirty="0">
                          <a:solidFill>
                            <a:srgbClr val="FF0000"/>
                          </a:solidFill>
                          <a:effectLst/>
                          <a:latin typeface="Times New Roman" pitchFamily="18" charset="0"/>
                          <a:ea typeface="標楷體" pitchFamily="65" charset="-120"/>
                        </a:rPr>
                        <a:t>8</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0" baseline="0" dirty="0" smtClean="0">
                          <a:solidFill>
                            <a:schemeClr val="tx1"/>
                          </a:solidFill>
                          <a:effectLst/>
                          <a:latin typeface="Times New Roman" pitchFamily="18" charset="0"/>
                          <a:ea typeface="標楷體" pitchFamily="65" charset="-120"/>
                          <a:cs typeface="+mn-cs"/>
                        </a:rPr>
                        <a:t>0-1</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smtClean="0">
                <a:latin typeface="微軟正黑體" pitchFamily="34" charset="-120"/>
              </a:rPr>
              <a:t>你可能會想問</a:t>
            </a:r>
            <a:r>
              <a:rPr lang="en-US" altLang="zh-TW" smtClean="0">
                <a:latin typeface="微軟正黑體" pitchFamily="34" charset="-120"/>
              </a:rPr>
              <a:t>?</a:t>
            </a:r>
            <a:endParaRPr lang="zh-TW" altLang="en-US" smtClean="0">
              <a:latin typeface="微軟正黑體" pitchFamily="34" charset="-120"/>
            </a:endParaRPr>
          </a:p>
        </p:txBody>
      </p:sp>
      <p:sp>
        <p:nvSpPr>
          <p:cNvPr id="3" name="內容版面配置區 2"/>
          <p:cNvSpPr>
            <a:spLocks noGrp="1"/>
          </p:cNvSpPr>
          <p:nvPr>
            <p:ph idx="1"/>
          </p:nvPr>
        </p:nvSpPr>
        <p:spPr>
          <a:xfrm>
            <a:off x="214313" y="1417638"/>
            <a:ext cx="4357687" cy="4935537"/>
          </a:xfrm>
        </p:spPr>
        <p:txBody>
          <a:bodyPr/>
          <a:lstStyle/>
          <a:p>
            <a:pPr marL="0" indent="0">
              <a:buFontTx/>
              <a:buNone/>
              <a:defRPr/>
            </a:pPr>
            <a:r>
              <a:rPr lang="en-US" altLang="zh-TW" sz="3000" dirty="0" smtClean="0">
                <a:solidFill>
                  <a:srgbClr val="0000FF"/>
                </a:solidFill>
              </a:rPr>
              <a:t>Q</a:t>
            </a:r>
            <a:r>
              <a:rPr lang="zh-TW" altLang="en-US" sz="3000" dirty="0">
                <a:solidFill>
                  <a:srgbClr val="0000FF"/>
                </a:solidFill>
              </a:rPr>
              <a:t>：</a:t>
            </a:r>
            <a:r>
              <a:rPr lang="zh-TW" altLang="en-US" sz="3000" dirty="0" smtClean="0">
                <a:solidFill>
                  <a:srgbClr val="0000FF"/>
                </a:solidFill>
              </a:rPr>
              <a:t>標準</a:t>
            </a:r>
            <a:r>
              <a:rPr lang="zh-TW" altLang="en-US" sz="3000" dirty="0" smtClean="0"/>
              <a:t>不是已</a:t>
            </a:r>
            <a:r>
              <a:rPr lang="zh-TW" altLang="en-US" sz="3000" dirty="0" smtClean="0">
                <a:solidFill>
                  <a:srgbClr val="0000FF"/>
                </a:solidFill>
              </a:rPr>
              <a:t>公佈</a:t>
            </a:r>
            <a:r>
              <a:rPr lang="zh-TW" altLang="en-US" sz="3000" dirty="0" smtClean="0"/>
              <a:t>，為何每年的</a:t>
            </a:r>
            <a:r>
              <a:rPr lang="zh-TW" altLang="en-US" sz="3000" dirty="0" smtClean="0">
                <a:solidFill>
                  <a:srgbClr val="0000FF"/>
                </a:solidFill>
              </a:rPr>
              <a:t>標準</a:t>
            </a:r>
            <a:r>
              <a:rPr lang="en-US" altLang="zh-TW" sz="3000" dirty="0" smtClean="0">
                <a:solidFill>
                  <a:srgbClr val="0000FF"/>
                </a:solidFill>
              </a:rPr>
              <a:t>/</a:t>
            </a:r>
            <a:r>
              <a:rPr lang="zh-TW" altLang="en-US" sz="3000" dirty="0" smtClean="0">
                <a:solidFill>
                  <a:srgbClr val="0000FF"/>
                </a:solidFill>
              </a:rPr>
              <a:t>答對題數</a:t>
            </a:r>
            <a:r>
              <a:rPr lang="zh-TW" altLang="en-US" sz="3000" dirty="0" smtClean="0"/>
              <a:t>都還是</a:t>
            </a:r>
            <a:r>
              <a:rPr lang="zh-TW" altLang="en-US" sz="3000" dirty="0" smtClean="0">
                <a:solidFill>
                  <a:srgbClr val="0000FF"/>
                </a:solidFill>
              </a:rPr>
              <a:t>會變動</a:t>
            </a:r>
            <a:r>
              <a:rPr lang="en-US" altLang="zh-TW" sz="3000" dirty="0" smtClean="0"/>
              <a:t>?</a:t>
            </a:r>
          </a:p>
          <a:p>
            <a:pPr marL="514350" indent="-514350">
              <a:defRPr/>
            </a:pPr>
            <a:r>
              <a:rPr lang="zh-TW" altLang="en-US" sz="2600" b="1" dirty="0" smtClean="0">
                <a:latin typeface="微軟正黑體" panose="020B0604030504040204" pitchFamily="34" charset="-120"/>
              </a:rPr>
              <a:t>如果每年都使用同一份試卷，</a:t>
            </a:r>
            <a:r>
              <a:rPr lang="zh-TW" altLang="en-US" sz="2600" b="1" u="sng" dirty="0" smtClean="0">
                <a:latin typeface="微軟正黑體" panose="020B0604030504040204" pitchFamily="34" charset="-120"/>
              </a:rPr>
              <a:t>標準</a:t>
            </a:r>
            <a:r>
              <a:rPr lang="en-US" altLang="zh-TW" sz="2600" b="1" u="sng" dirty="0" smtClean="0">
                <a:latin typeface="微軟正黑體" panose="020B0604030504040204" pitchFamily="34" charset="-120"/>
              </a:rPr>
              <a:t>/</a:t>
            </a:r>
            <a:r>
              <a:rPr lang="zh-TW" altLang="en-US" sz="2600" b="1" u="sng" dirty="0" smtClean="0">
                <a:latin typeface="微軟正黑體" panose="020B0604030504040204" pitchFamily="34" charset="-120"/>
              </a:rPr>
              <a:t>答對題數</a:t>
            </a:r>
            <a:r>
              <a:rPr lang="zh-TW" altLang="en-US" sz="2600" b="1" dirty="0" smtClean="0">
                <a:latin typeface="微軟正黑體" panose="020B0604030504040204" pitchFamily="34" charset="-120"/>
              </a:rPr>
              <a:t>當然不會變動</a:t>
            </a:r>
            <a:endParaRPr lang="en-US" altLang="zh-TW" sz="2600" b="1" dirty="0">
              <a:latin typeface="微軟正黑體" panose="020B0604030504040204" pitchFamily="34" charset="-120"/>
            </a:endParaRPr>
          </a:p>
          <a:p>
            <a:pPr marL="514350" indent="-514350">
              <a:defRPr/>
            </a:pPr>
            <a:r>
              <a:rPr lang="zh-TW" altLang="en-US" sz="2600" b="1" u="sng" dirty="0" smtClean="0">
                <a:latin typeface="微軟正黑體" panose="020B0604030504040204" pitchFamily="34" charset="-120"/>
              </a:rPr>
              <a:t>高風險考試</a:t>
            </a:r>
            <a:r>
              <a:rPr lang="zh-TW" altLang="en-US" sz="2600" b="1" dirty="0" smtClean="0">
                <a:latin typeface="微軟正黑體" panose="020B0604030504040204" pitchFamily="34" charset="-120"/>
              </a:rPr>
              <a:t>無法每次都使用相同試卷</a:t>
            </a:r>
            <a:endParaRPr lang="en-US" altLang="zh-TW" sz="2600" b="1" dirty="0" smtClean="0">
              <a:latin typeface="微軟正黑體" panose="020B0604030504040204" pitchFamily="34" charset="-120"/>
            </a:endParaRPr>
          </a:p>
          <a:p>
            <a:pPr marL="514350" indent="-514350">
              <a:defRPr/>
            </a:pPr>
            <a:r>
              <a:rPr lang="zh-TW" altLang="en-US" sz="2600" b="1" u="sng" dirty="0">
                <a:latin typeface="微軟正黑體" panose="020B0604030504040204" pitchFamily="34" charset="-120"/>
              </a:rPr>
              <a:t>已</a:t>
            </a:r>
            <a:r>
              <a:rPr lang="zh-TW" altLang="en-US" sz="2600" b="1" u="sng" dirty="0" smtClean="0">
                <a:latin typeface="微軟正黑體" panose="020B0604030504040204" pitchFamily="34" charset="-120"/>
              </a:rPr>
              <a:t>控制試卷難度</a:t>
            </a:r>
            <a:r>
              <a:rPr lang="zh-TW" altLang="en-US" sz="2600" b="1" dirty="0" smtClean="0">
                <a:latin typeface="微軟正黑體" panose="020B0604030504040204" pitchFamily="34" charset="-120"/>
              </a:rPr>
              <a:t>，但仍無法完全一模一樣</a:t>
            </a:r>
            <a:endParaRPr lang="en-US" altLang="zh-TW" sz="2600" b="1" dirty="0" smtClean="0">
              <a:latin typeface="微軟正黑體" panose="020B0604030504040204" pitchFamily="34" charset="-120"/>
            </a:endParaRPr>
          </a:p>
          <a:p>
            <a:pPr marL="514350" indent="-514350">
              <a:defRPr/>
            </a:pPr>
            <a:endParaRPr lang="en-US" altLang="zh-TW" sz="2800" dirty="0" smtClean="0"/>
          </a:p>
        </p:txBody>
      </p:sp>
      <p:graphicFrame>
        <p:nvGraphicFramePr>
          <p:cNvPr id="7" name="表格 6"/>
          <p:cNvGraphicFramePr>
            <a:graphicFrameLocks noGrp="1"/>
          </p:cNvGraphicFramePr>
          <p:nvPr/>
        </p:nvGraphicFramePr>
        <p:xfrm>
          <a:off x="4644009" y="1773238"/>
          <a:ext cx="4372992" cy="3781439"/>
        </p:xfrm>
        <a:graphic>
          <a:graphicData uri="http://schemas.openxmlformats.org/drawingml/2006/table">
            <a:tbl>
              <a:tblPr/>
              <a:tblGrid>
                <a:gridCol w="377685"/>
                <a:gridCol w="471395"/>
                <a:gridCol w="1200546"/>
                <a:gridCol w="1138870"/>
                <a:gridCol w="1184496"/>
              </a:tblGrid>
              <a:tr h="975346">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等級</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考試</a:t>
                      </a:r>
                      <a:endPar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科目</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lnBlToTr>
                      <a:noFill/>
                    </a:lnBlToTr>
                    <a:solidFill>
                      <a:srgbClr val="D7B1D0"/>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精</a:t>
                      </a:r>
                      <a:r>
                        <a:rPr kumimoji="0" lang="en-US"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熟</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基</a:t>
                      </a:r>
                      <a:r>
                        <a:rPr kumimoji="0" lang="en-US"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礎</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待加強</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r>
              <a:tr h="5047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國　文</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能具備與教材</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大致能具備</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僅能具備</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252389">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英語</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聽力</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基礎</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待加強</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38573">
                <a:tc vMerge="1">
                  <a:txBody>
                    <a:bodyPr/>
                    <a:lstStyle/>
                    <a:p>
                      <a:endParaRPr lang="zh-TW" altLang="en-US"/>
                    </a:p>
                  </a:txBody>
                  <a:tcPr/>
                </a:tc>
                <a:tc vMerge="1">
                  <a:txBody>
                    <a:bodyPr/>
                    <a:lstStyle/>
                    <a:p>
                      <a:endParaRPr lang="zh-TW"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至少能聽懂</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僅能聽懂</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50477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閱讀</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能整合</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能理解字句</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僅能有限地理</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503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數　學</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能作數學</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理解基本</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認識基本的</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5047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社　會</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能廣泛且深入</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能大致認識</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能約略的</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503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自　然</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能融會貫通</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能知道及</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能部分知道</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圖片 130"/>
          <p:cNvPicPr>
            <a:picLocks noChangeAspect="1"/>
          </p:cNvPicPr>
          <p:nvPr/>
        </p:nvPicPr>
        <p:blipFill>
          <a:blip r:embed="rId3" cstate="print"/>
          <a:stretch>
            <a:fillRect/>
          </a:stretch>
        </p:blipFill>
        <p:spPr>
          <a:xfrm>
            <a:off x="5907088" y="3365450"/>
            <a:ext cx="1719398" cy="2055218"/>
          </a:xfrm>
          <a:prstGeom prst="rect">
            <a:avLst/>
          </a:prstGeom>
        </p:spPr>
      </p:pic>
      <p:pic>
        <p:nvPicPr>
          <p:cNvPr id="132" name="圖片 131"/>
          <p:cNvPicPr>
            <a:picLocks noChangeAspect="1"/>
          </p:cNvPicPr>
          <p:nvPr/>
        </p:nvPicPr>
        <p:blipFill>
          <a:blip r:embed="rId4" cstate="print"/>
          <a:stretch>
            <a:fillRect/>
          </a:stretch>
        </p:blipFill>
        <p:spPr>
          <a:xfrm>
            <a:off x="3943415" y="3385234"/>
            <a:ext cx="1483799" cy="2059333"/>
          </a:xfrm>
          <a:prstGeom prst="rect">
            <a:avLst/>
          </a:prstGeom>
        </p:spPr>
      </p:pic>
      <p:pic>
        <p:nvPicPr>
          <p:cNvPr id="133" name="圖片 132"/>
          <p:cNvPicPr>
            <a:picLocks noChangeAspect="1"/>
          </p:cNvPicPr>
          <p:nvPr/>
        </p:nvPicPr>
        <p:blipFill>
          <a:blip r:embed="rId5" cstate="print"/>
          <a:stretch>
            <a:fillRect/>
          </a:stretch>
        </p:blipFill>
        <p:spPr>
          <a:xfrm>
            <a:off x="1928459" y="3373839"/>
            <a:ext cx="1596642" cy="2064990"/>
          </a:xfrm>
          <a:prstGeom prst="rect">
            <a:avLst/>
          </a:prstGeom>
        </p:spPr>
      </p:pic>
      <p:sp>
        <p:nvSpPr>
          <p:cNvPr id="134" name="Titre 1"/>
          <p:cNvSpPr>
            <a:spLocks noGrp="1"/>
          </p:cNvSpPr>
          <p:nvPr>
            <p:ph type="title"/>
          </p:nvPr>
        </p:nvSpPr>
        <p:spPr>
          <a:xfrm>
            <a:off x="1338263" y="44450"/>
            <a:ext cx="6329362" cy="1143000"/>
          </a:xfrm>
        </p:spPr>
        <p:txBody>
          <a:bodyPr/>
          <a:lstStyle/>
          <a:p>
            <a:pPr eaLnBrk="1" hangingPunct="1"/>
            <a:r>
              <a:rPr lang="en-US" altLang="zh-TW" dirty="0" smtClean="0"/>
              <a:t>3.</a:t>
            </a:r>
            <a:r>
              <a:rPr lang="zh-TW" altLang="en-US" dirty="0" smtClean="0"/>
              <a:t>測驗難度</a:t>
            </a:r>
          </a:p>
        </p:txBody>
      </p:sp>
      <p:sp>
        <p:nvSpPr>
          <p:cNvPr id="135" name="Espace réservé du contenu 2"/>
          <p:cNvSpPr>
            <a:spLocks noGrp="1"/>
          </p:cNvSpPr>
          <p:nvPr>
            <p:ph idx="1"/>
          </p:nvPr>
        </p:nvSpPr>
        <p:spPr>
          <a:xfrm>
            <a:off x="468313" y="1268760"/>
            <a:ext cx="8280400" cy="922337"/>
          </a:xfrm>
        </p:spPr>
        <p:txBody>
          <a:bodyPr/>
          <a:lstStyle/>
          <a:p>
            <a:pPr algn="just" eaLnBrk="1" hangingPunct="1">
              <a:lnSpc>
                <a:spcPct val="90000"/>
              </a:lnSpc>
              <a:buFont typeface="Wingdings" pitchFamily="2" charset="2"/>
              <a:buChar char="u"/>
            </a:pPr>
            <a:r>
              <a:rPr lang="zh-TW" altLang="en-US" dirty="0" smtClean="0">
                <a:latin typeface="微軟正黑體" pitchFamily="34" charset="-120"/>
              </a:rPr>
              <a:t>目的：將學生</a:t>
            </a:r>
            <a:r>
              <a:rPr lang="zh-TW" altLang="zh-TW" dirty="0" smtClean="0">
                <a:latin typeface="微軟正黑體" pitchFamily="34" charset="-120"/>
              </a:rPr>
              <a:t>分為「</a:t>
            </a:r>
            <a:r>
              <a:rPr lang="zh-TW" altLang="en-US" dirty="0" smtClean="0">
                <a:latin typeface="微軟正黑體" pitchFamily="34" charset="-120"/>
              </a:rPr>
              <a:t>精熟</a:t>
            </a:r>
            <a:r>
              <a:rPr lang="zh-TW" altLang="zh-TW" dirty="0" smtClean="0">
                <a:latin typeface="微軟正黑體" pitchFamily="34" charset="-120"/>
              </a:rPr>
              <a:t>」、「</a:t>
            </a:r>
            <a:r>
              <a:rPr lang="zh-TW" altLang="en-US" dirty="0" smtClean="0">
                <a:latin typeface="微軟正黑體" pitchFamily="34" charset="-120"/>
              </a:rPr>
              <a:t>基礎</a:t>
            </a:r>
            <a:r>
              <a:rPr lang="zh-TW" altLang="zh-TW" dirty="0" smtClean="0">
                <a:latin typeface="微軟正黑體" pitchFamily="34" charset="-120"/>
              </a:rPr>
              <a:t>」及「</a:t>
            </a:r>
            <a:r>
              <a:rPr lang="zh-TW" altLang="en-US" dirty="0" smtClean="0">
                <a:latin typeface="微軟正黑體" pitchFamily="34" charset="-120"/>
              </a:rPr>
              <a:t>待加強</a:t>
            </a:r>
            <a:r>
              <a:rPr lang="zh-TW" altLang="zh-TW" dirty="0" smtClean="0">
                <a:latin typeface="微軟正黑體" pitchFamily="34" charset="-120"/>
              </a:rPr>
              <a:t>」</a:t>
            </a:r>
            <a:r>
              <a:rPr lang="en-US" altLang="zh-TW" dirty="0" smtClean="0">
                <a:latin typeface="Times New Roman" pitchFamily="18" charset="0"/>
                <a:cs typeface="Times New Roman" pitchFamily="18" charset="0"/>
              </a:rPr>
              <a:t>3</a:t>
            </a:r>
            <a:r>
              <a:rPr lang="zh-TW" altLang="en-US" dirty="0" smtClean="0">
                <a:latin typeface="微軟正黑體" pitchFamily="34" charset="-120"/>
              </a:rPr>
              <a:t>等級</a:t>
            </a:r>
            <a:endParaRPr lang="en-US" altLang="zh-TW" dirty="0" smtClean="0">
              <a:latin typeface="微軟正黑體" pitchFamily="34" charset="-120"/>
            </a:endParaRPr>
          </a:p>
        </p:txBody>
      </p:sp>
      <p:graphicFrame>
        <p:nvGraphicFramePr>
          <p:cNvPr id="136" name="表格 135"/>
          <p:cNvGraphicFramePr>
            <a:graphicFrameLocks noGrp="1"/>
          </p:cNvGraphicFramePr>
          <p:nvPr/>
        </p:nvGraphicFramePr>
        <p:xfrm>
          <a:off x="1692275" y="2420888"/>
          <a:ext cx="6096000" cy="827507"/>
        </p:xfrm>
        <a:graphic>
          <a:graphicData uri="http://schemas.openxmlformats.org/drawingml/2006/table">
            <a:tbl>
              <a:tblPr firstRow="1" bandRow="1">
                <a:tableStyleId>{37CE84F3-28C3-443E-9E96-99CF82512B78}</a:tableStyleId>
              </a:tblPr>
              <a:tblGrid>
                <a:gridCol w="2032000"/>
                <a:gridCol w="2032000"/>
                <a:gridCol w="2032000"/>
              </a:tblGrid>
              <a:tr h="456674">
                <a:tc>
                  <a:txBody>
                    <a:bodyPr/>
                    <a:lstStyle/>
                    <a:p>
                      <a:pPr algn="ctr"/>
                      <a:r>
                        <a:rPr lang="zh-TW" altLang="en-US" sz="2400" dirty="0" smtClean="0"/>
                        <a:t>待加強</a:t>
                      </a:r>
                      <a:endParaRPr lang="zh-TW" altLang="en-US" sz="2400" dirty="0">
                        <a:solidFill>
                          <a:schemeClr val="bg1"/>
                        </a:solidFill>
                        <a:latin typeface="華康POP1體W5" pitchFamily="81" charset="-120"/>
                        <a:ea typeface="華康POP1體W5" pitchFamily="81" charset="-120"/>
                      </a:endParaRPr>
                    </a:p>
                  </a:txBody>
                  <a:tcPr marT="45667" marB="45667"/>
                </a:tc>
                <a:tc>
                  <a:txBody>
                    <a:bodyPr/>
                    <a:lstStyle/>
                    <a:p>
                      <a:pPr algn="ctr"/>
                      <a:r>
                        <a:rPr lang="zh-TW" altLang="en-US" sz="2400" dirty="0" smtClean="0"/>
                        <a:t>基礎</a:t>
                      </a:r>
                      <a:endParaRPr lang="zh-TW" altLang="en-US" sz="2400" dirty="0">
                        <a:solidFill>
                          <a:schemeClr val="bg1"/>
                        </a:solidFill>
                        <a:latin typeface="華康POP1體W5" pitchFamily="81" charset="-120"/>
                        <a:ea typeface="華康POP1體W5" pitchFamily="81" charset="-120"/>
                      </a:endParaRPr>
                    </a:p>
                  </a:txBody>
                  <a:tcPr marT="45667" marB="45667"/>
                </a:tc>
                <a:tc>
                  <a:txBody>
                    <a:bodyPr/>
                    <a:lstStyle/>
                    <a:p>
                      <a:pPr algn="ctr"/>
                      <a:r>
                        <a:rPr lang="zh-TW" altLang="en-US" sz="2400" dirty="0" smtClean="0"/>
                        <a:t>精熟</a:t>
                      </a:r>
                      <a:endParaRPr lang="zh-TW" altLang="en-US" sz="2400" dirty="0">
                        <a:solidFill>
                          <a:schemeClr val="bg1"/>
                        </a:solidFill>
                        <a:latin typeface="華康POP1體W5" pitchFamily="81" charset="-120"/>
                        <a:ea typeface="華康POP1體W5" pitchFamily="81" charset="-120"/>
                      </a:endParaRPr>
                    </a:p>
                  </a:txBody>
                  <a:tcPr marT="45667" marB="45667"/>
                </a:tc>
              </a:tr>
              <a:tr h="370413">
                <a:tc>
                  <a:txBody>
                    <a:bodyPr/>
                    <a:lstStyle/>
                    <a:p>
                      <a:endParaRPr lang="zh-TW" altLang="en-US" sz="1800" dirty="0"/>
                    </a:p>
                  </a:txBody>
                  <a:tcPr marT="45667" marB="45667"/>
                </a:tc>
                <a:tc>
                  <a:txBody>
                    <a:bodyPr/>
                    <a:lstStyle/>
                    <a:p>
                      <a:endParaRPr lang="zh-TW" altLang="en-US" sz="1800" dirty="0"/>
                    </a:p>
                  </a:txBody>
                  <a:tcPr marT="45667" marB="45667"/>
                </a:tc>
                <a:tc>
                  <a:txBody>
                    <a:bodyPr/>
                    <a:lstStyle/>
                    <a:p>
                      <a:endParaRPr lang="zh-TW" altLang="en-US" sz="1800" dirty="0"/>
                    </a:p>
                  </a:txBody>
                  <a:tcPr marT="45667" marB="45667"/>
                </a:tc>
              </a:tr>
            </a:tbl>
          </a:graphicData>
        </a:graphic>
      </p:graphicFrame>
      <p:sp>
        <p:nvSpPr>
          <p:cNvPr id="137" name="橢圓 136"/>
          <p:cNvSpPr/>
          <p:nvPr/>
        </p:nvSpPr>
        <p:spPr>
          <a:xfrm>
            <a:off x="4267200"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8" name="圓角矩形 137"/>
          <p:cNvSpPr/>
          <p:nvPr/>
        </p:nvSpPr>
        <p:spPr>
          <a:xfrm>
            <a:off x="4267200"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9" name="橢圓 138"/>
          <p:cNvSpPr/>
          <p:nvPr/>
        </p:nvSpPr>
        <p:spPr>
          <a:xfrm>
            <a:off x="428783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0" name="橢圓 139"/>
          <p:cNvSpPr/>
          <p:nvPr/>
        </p:nvSpPr>
        <p:spPr>
          <a:xfrm>
            <a:off x="43481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1" name="橢圓 140"/>
          <p:cNvSpPr/>
          <p:nvPr/>
        </p:nvSpPr>
        <p:spPr>
          <a:xfrm rot="2700000">
            <a:off x="42227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2" name="橢圓 141"/>
          <p:cNvSpPr/>
          <p:nvPr/>
        </p:nvSpPr>
        <p:spPr>
          <a:xfrm rot="8100000">
            <a:off x="4391025"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 name="橢圓 142"/>
          <p:cNvSpPr/>
          <p:nvPr/>
        </p:nvSpPr>
        <p:spPr>
          <a:xfrm>
            <a:off x="4556125"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4" name="圓角矩形 143"/>
          <p:cNvSpPr/>
          <p:nvPr/>
        </p:nvSpPr>
        <p:spPr>
          <a:xfrm>
            <a:off x="4556125"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5" name="橢圓 144"/>
          <p:cNvSpPr/>
          <p:nvPr/>
        </p:nvSpPr>
        <p:spPr>
          <a:xfrm>
            <a:off x="457517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6" name="橢圓 145"/>
          <p:cNvSpPr/>
          <p:nvPr/>
        </p:nvSpPr>
        <p:spPr>
          <a:xfrm>
            <a:off x="46355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7" name="橢圓 146"/>
          <p:cNvSpPr/>
          <p:nvPr/>
        </p:nvSpPr>
        <p:spPr>
          <a:xfrm rot="2700000">
            <a:off x="4510088"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8" name="橢圓 147"/>
          <p:cNvSpPr/>
          <p:nvPr/>
        </p:nvSpPr>
        <p:spPr>
          <a:xfrm rot="8100000">
            <a:off x="46783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9" name="橢圓 148"/>
          <p:cNvSpPr/>
          <p:nvPr/>
        </p:nvSpPr>
        <p:spPr>
          <a:xfrm>
            <a:off x="4843463"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0" name="圓角矩形 149"/>
          <p:cNvSpPr/>
          <p:nvPr/>
        </p:nvSpPr>
        <p:spPr>
          <a:xfrm>
            <a:off x="4843463"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1" name="橢圓 150"/>
          <p:cNvSpPr/>
          <p:nvPr/>
        </p:nvSpPr>
        <p:spPr>
          <a:xfrm>
            <a:off x="4864100"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2" name="橢圓 151"/>
          <p:cNvSpPr/>
          <p:nvPr/>
        </p:nvSpPr>
        <p:spPr>
          <a:xfrm>
            <a:off x="492442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 name="橢圓 152"/>
          <p:cNvSpPr/>
          <p:nvPr/>
        </p:nvSpPr>
        <p:spPr>
          <a:xfrm rot="2700000">
            <a:off x="4798219" y="292015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4" name="橢圓 153"/>
          <p:cNvSpPr/>
          <p:nvPr/>
        </p:nvSpPr>
        <p:spPr>
          <a:xfrm rot="8100000">
            <a:off x="4965700"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5" name="橢圓 154"/>
          <p:cNvSpPr/>
          <p:nvPr/>
        </p:nvSpPr>
        <p:spPr>
          <a:xfrm>
            <a:off x="513238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6" name="圓角矩形 155"/>
          <p:cNvSpPr/>
          <p:nvPr/>
        </p:nvSpPr>
        <p:spPr>
          <a:xfrm>
            <a:off x="513238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7" name="橢圓 156"/>
          <p:cNvSpPr/>
          <p:nvPr/>
        </p:nvSpPr>
        <p:spPr>
          <a:xfrm>
            <a:off x="51514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8" name="橢圓 157"/>
          <p:cNvSpPr/>
          <p:nvPr/>
        </p:nvSpPr>
        <p:spPr>
          <a:xfrm>
            <a:off x="521176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9" name="橢圓 158"/>
          <p:cNvSpPr/>
          <p:nvPr/>
        </p:nvSpPr>
        <p:spPr>
          <a:xfrm rot="2700000">
            <a:off x="50863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0" name="橢圓 159"/>
          <p:cNvSpPr/>
          <p:nvPr/>
        </p:nvSpPr>
        <p:spPr>
          <a:xfrm rot="8100000">
            <a:off x="525462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1" name="橢圓 160"/>
          <p:cNvSpPr/>
          <p:nvPr/>
        </p:nvSpPr>
        <p:spPr>
          <a:xfrm>
            <a:off x="541972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2" name="圓角矩形 161"/>
          <p:cNvSpPr/>
          <p:nvPr/>
        </p:nvSpPr>
        <p:spPr>
          <a:xfrm>
            <a:off x="541972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3" name="橢圓 162"/>
          <p:cNvSpPr/>
          <p:nvPr/>
        </p:nvSpPr>
        <p:spPr>
          <a:xfrm>
            <a:off x="54403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4" name="橢圓 163"/>
          <p:cNvSpPr/>
          <p:nvPr/>
        </p:nvSpPr>
        <p:spPr>
          <a:xfrm>
            <a:off x="54991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5" name="橢圓 164"/>
          <p:cNvSpPr/>
          <p:nvPr/>
        </p:nvSpPr>
        <p:spPr>
          <a:xfrm rot="2700000">
            <a:off x="537448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6" name="橢圓 165"/>
          <p:cNvSpPr/>
          <p:nvPr/>
        </p:nvSpPr>
        <p:spPr>
          <a:xfrm rot="8100000">
            <a:off x="55419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7" name="橢圓 166"/>
          <p:cNvSpPr/>
          <p:nvPr/>
        </p:nvSpPr>
        <p:spPr>
          <a:xfrm>
            <a:off x="621823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8" name="圓角矩形 167"/>
          <p:cNvSpPr/>
          <p:nvPr/>
        </p:nvSpPr>
        <p:spPr>
          <a:xfrm>
            <a:off x="621823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9" name="橢圓 168"/>
          <p:cNvSpPr/>
          <p:nvPr/>
        </p:nvSpPr>
        <p:spPr>
          <a:xfrm>
            <a:off x="623728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0" name="橢圓 169"/>
          <p:cNvSpPr/>
          <p:nvPr/>
        </p:nvSpPr>
        <p:spPr>
          <a:xfrm>
            <a:off x="62976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1" name="橢圓 170"/>
          <p:cNvSpPr/>
          <p:nvPr/>
        </p:nvSpPr>
        <p:spPr>
          <a:xfrm rot="2700000">
            <a:off x="617220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2" name="橢圓 171"/>
          <p:cNvSpPr/>
          <p:nvPr/>
        </p:nvSpPr>
        <p:spPr>
          <a:xfrm rot="8100000">
            <a:off x="634047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3" name="橢圓 172"/>
          <p:cNvSpPr/>
          <p:nvPr/>
        </p:nvSpPr>
        <p:spPr>
          <a:xfrm>
            <a:off x="650557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4" name="圓角矩形 173"/>
          <p:cNvSpPr/>
          <p:nvPr/>
        </p:nvSpPr>
        <p:spPr>
          <a:xfrm>
            <a:off x="650557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5" name="橢圓 174"/>
          <p:cNvSpPr/>
          <p:nvPr/>
        </p:nvSpPr>
        <p:spPr>
          <a:xfrm>
            <a:off x="652621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6" name="橢圓 175"/>
          <p:cNvSpPr/>
          <p:nvPr/>
        </p:nvSpPr>
        <p:spPr>
          <a:xfrm>
            <a:off x="658495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7" name="橢圓 176"/>
          <p:cNvSpPr/>
          <p:nvPr/>
        </p:nvSpPr>
        <p:spPr>
          <a:xfrm rot="2700000">
            <a:off x="646033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8" name="橢圓 177"/>
          <p:cNvSpPr/>
          <p:nvPr/>
        </p:nvSpPr>
        <p:spPr>
          <a:xfrm rot="8100000">
            <a:off x="662781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9" name="橢圓 178"/>
          <p:cNvSpPr/>
          <p:nvPr/>
        </p:nvSpPr>
        <p:spPr>
          <a:xfrm>
            <a:off x="6794500"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0" name="圓角矩形 179"/>
          <p:cNvSpPr/>
          <p:nvPr/>
        </p:nvSpPr>
        <p:spPr>
          <a:xfrm>
            <a:off x="6794500"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1" name="橢圓 180"/>
          <p:cNvSpPr/>
          <p:nvPr/>
        </p:nvSpPr>
        <p:spPr>
          <a:xfrm>
            <a:off x="681355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2" name="橢圓 181"/>
          <p:cNvSpPr/>
          <p:nvPr/>
        </p:nvSpPr>
        <p:spPr>
          <a:xfrm>
            <a:off x="687387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3" name="橢圓 182"/>
          <p:cNvSpPr/>
          <p:nvPr/>
        </p:nvSpPr>
        <p:spPr>
          <a:xfrm rot="2700000">
            <a:off x="674846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4" name="橢圓 183"/>
          <p:cNvSpPr/>
          <p:nvPr/>
        </p:nvSpPr>
        <p:spPr>
          <a:xfrm rot="8100000">
            <a:off x="6916738" y="290983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5" name="橢圓 184"/>
          <p:cNvSpPr/>
          <p:nvPr/>
        </p:nvSpPr>
        <p:spPr>
          <a:xfrm>
            <a:off x="708183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6" name="圓角矩形 185"/>
          <p:cNvSpPr/>
          <p:nvPr/>
        </p:nvSpPr>
        <p:spPr>
          <a:xfrm>
            <a:off x="708183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7" name="橢圓 186"/>
          <p:cNvSpPr/>
          <p:nvPr/>
        </p:nvSpPr>
        <p:spPr>
          <a:xfrm>
            <a:off x="710247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8" name="橢圓 187"/>
          <p:cNvSpPr/>
          <p:nvPr/>
        </p:nvSpPr>
        <p:spPr>
          <a:xfrm>
            <a:off x="71612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9" name="橢圓 188"/>
          <p:cNvSpPr/>
          <p:nvPr/>
        </p:nvSpPr>
        <p:spPr>
          <a:xfrm rot="2700000">
            <a:off x="7036594" y="292015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0" name="橢圓 189"/>
          <p:cNvSpPr/>
          <p:nvPr/>
        </p:nvSpPr>
        <p:spPr>
          <a:xfrm rot="8100000">
            <a:off x="720407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1" name="橢圓 190"/>
          <p:cNvSpPr/>
          <p:nvPr/>
        </p:nvSpPr>
        <p:spPr>
          <a:xfrm>
            <a:off x="736917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2" name="圓角矩形 191"/>
          <p:cNvSpPr/>
          <p:nvPr/>
        </p:nvSpPr>
        <p:spPr>
          <a:xfrm>
            <a:off x="736917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3" name="橢圓 192"/>
          <p:cNvSpPr/>
          <p:nvPr/>
        </p:nvSpPr>
        <p:spPr>
          <a:xfrm>
            <a:off x="73898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4" name="橢圓 193"/>
          <p:cNvSpPr/>
          <p:nvPr/>
        </p:nvSpPr>
        <p:spPr>
          <a:xfrm>
            <a:off x="745013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5" name="橢圓 194"/>
          <p:cNvSpPr/>
          <p:nvPr/>
        </p:nvSpPr>
        <p:spPr>
          <a:xfrm rot="2700000">
            <a:off x="7324725"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6" name="橢圓 195"/>
          <p:cNvSpPr/>
          <p:nvPr/>
        </p:nvSpPr>
        <p:spPr>
          <a:xfrm rot="8100000">
            <a:off x="7493000"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7" name="橢圓 196"/>
          <p:cNvSpPr/>
          <p:nvPr/>
        </p:nvSpPr>
        <p:spPr>
          <a:xfrm>
            <a:off x="1968500"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8" name="圓角矩形 197"/>
          <p:cNvSpPr/>
          <p:nvPr/>
        </p:nvSpPr>
        <p:spPr>
          <a:xfrm>
            <a:off x="1968500"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9" name="橢圓 198"/>
          <p:cNvSpPr/>
          <p:nvPr/>
        </p:nvSpPr>
        <p:spPr>
          <a:xfrm>
            <a:off x="19891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0" name="橢圓 199"/>
          <p:cNvSpPr/>
          <p:nvPr/>
        </p:nvSpPr>
        <p:spPr>
          <a:xfrm>
            <a:off x="20494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1" name="橢圓 200"/>
          <p:cNvSpPr/>
          <p:nvPr/>
        </p:nvSpPr>
        <p:spPr>
          <a:xfrm rot="2700000">
            <a:off x="19240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2" name="橢圓 201"/>
          <p:cNvSpPr/>
          <p:nvPr/>
        </p:nvSpPr>
        <p:spPr>
          <a:xfrm rot="8100000">
            <a:off x="2092325"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3" name="橢圓 202"/>
          <p:cNvSpPr/>
          <p:nvPr/>
        </p:nvSpPr>
        <p:spPr>
          <a:xfrm>
            <a:off x="2257425"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4" name="圓角矩形 203"/>
          <p:cNvSpPr/>
          <p:nvPr/>
        </p:nvSpPr>
        <p:spPr>
          <a:xfrm>
            <a:off x="2257425"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 name="橢圓 204"/>
          <p:cNvSpPr/>
          <p:nvPr/>
        </p:nvSpPr>
        <p:spPr>
          <a:xfrm>
            <a:off x="227647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6" name="橢圓 205"/>
          <p:cNvSpPr/>
          <p:nvPr/>
        </p:nvSpPr>
        <p:spPr>
          <a:xfrm>
            <a:off x="23368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 name="橢圓 206"/>
          <p:cNvSpPr/>
          <p:nvPr/>
        </p:nvSpPr>
        <p:spPr>
          <a:xfrm rot="2700000">
            <a:off x="2211388"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8" name="橢圓 207"/>
          <p:cNvSpPr/>
          <p:nvPr/>
        </p:nvSpPr>
        <p:spPr>
          <a:xfrm rot="8100000">
            <a:off x="23796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9" name="橢圓 208"/>
          <p:cNvSpPr/>
          <p:nvPr/>
        </p:nvSpPr>
        <p:spPr>
          <a:xfrm>
            <a:off x="2544763"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0" name="圓角矩形 209"/>
          <p:cNvSpPr/>
          <p:nvPr/>
        </p:nvSpPr>
        <p:spPr>
          <a:xfrm>
            <a:off x="2544763"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1" name="橢圓 210"/>
          <p:cNvSpPr/>
          <p:nvPr/>
        </p:nvSpPr>
        <p:spPr>
          <a:xfrm>
            <a:off x="25654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2" name="橢圓 211"/>
          <p:cNvSpPr/>
          <p:nvPr/>
        </p:nvSpPr>
        <p:spPr>
          <a:xfrm>
            <a:off x="262572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3" name="橢圓 212"/>
          <p:cNvSpPr/>
          <p:nvPr/>
        </p:nvSpPr>
        <p:spPr>
          <a:xfrm rot="2700000">
            <a:off x="250031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4" name="橢圓 213"/>
          <p:cNvSpPr/>
          <p:nvPr/>
        </p:nvSpPr>
        <p:spPr>
          <a:xfrm rot="8100000">
            <a:off x="2668588" y="290983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5" name="橢圓 214"/>
          <p:cNvSpPr/>
          <p:nvPr/>
        </p:nvSpPr>
        <p:spPr>
          <a:xfrm>
            <a:off x="283368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6" name="圓角矩形 215"/>
          <p:cNvSpPr/>
          <p:nvPr/>
        </p:nvSpPr>
        <p:spPr>
          <a:xfrm>
            <a:off x="283368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7" name="橢圓 216"/>
          <p:cNvSpPr/>
          <p:nvPr/>
        </p:nvSpPr>
        <p:spPr>
          <a:xfrm>
            <a:off x="28527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8" name="橢圓 217"/>
          <p:cNvSpPr/>
          <p:nvPr/>
        </p:nvSpPr>
        <p:spPr>
          <a:xfrm>
            <a:off x="291306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9" name="橢圓 218"/>
          <p:cNvSpPr/>
          <p:nvPr/>
        </p:nvSpPr>
        <p:spPr>
          <a:xfrm rot="2700000">
            <a:off x="27876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0" name="橢圓 219"/>
          <p:cNvSpPr/>
          <p:nvPr/>
        </p:nvSpPr>
        <p:spPr>
          <a:xfrm rot="8100000">
            <a:off x="295592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1" name="橢圓 220"/>
          <p:cNvSpPr/>
          <p:nvPr/>
        </p:nvSpPr>
        <p:spPr>
          <a:xfrm>
            <a:off x="312102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2" name="圓角矩形 221"/>
          <p:cNvSpPr/>
          <p:nvPr/>
        </p:nvSpPr>
        <p:spPr>
          <a:xfrm>
            <a:off x="312102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3" name="橢圓 222"/>
          <p:cNvSpPr/>
          <p:nvPr/>
        </p:nvSpPr>
        <p:spPr>
          <a:xfrm>
            <a:off x="31416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4" name="橢圓 223"/>
          <p:cNvSpPr/>
          <p:nvPr/>
        </p:nvSpPr>
        <p:spPr>
          <a:xfrm>
            <a:off x="320198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 name="橢圓 224"/>
          <p:cNvSpPr/>
          <p:nvPr/>
        </p:nvSpPr>
        <p:spPr>
          <a:xfrm rot="2700000">
            <a:off x="307578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 name="橢圓 225"/>
          <p:cNvSpPr/>
          <p:nvPr/>
        </p:nvSpPr>
        <p:spPr>
          <a:xfrm rot="8100000">
            <a:off x="32432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7" name="橢圓 226"/>
          <p:cNvSpPr/>
          <p:nvPr/>
        </p:nvSpPr>
        <p:spPr>
          <a:xfrm>
            <a:off x="3409950"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8" name="圓角矩形 227"/>
          <p:cNvSpPr/>
          <p:nvPr/>
        </p:nvSpPr>
        <p:spPr>
          <a:xfrm>
            <a:off x="3409950"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9" name="橢圓 228"/>
          <p:cNvSpPr/>
          <p:nvPr/>
        </p:nvSpPr>
        <p:spPr>
          <a:xfrm>
            <a:off x="34290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0" name="橢圓 229"/>
          <p:cNvSpPr/>
          <p:nvPr/>
        </p:nvSpPr>
        <p:spPr>
          <a:xfrm>
            <a:off x="348932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1" name="橢圓 230"/>
          <p:cNvSpPr/>
          <p:nvPr/>
        </p:nvSpPr>
        <p:spPr>
          <a:xfrm rot="2700000">
            <a:off x="336391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2" name="橢圓 231"/>
          <p:cNvSpPr/>
          <p:nvPr/>
        </p:nvSpPr>
        <p:spPr>
          <a:xfrm rot="8100000">
            <a:off x="3532188"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3" name="橢圓 232"/>
          <p:cNvSpPr/>
          <p:nvPr/>
        </p:nvSpPr>
        <p:spPr>
          <a:xfrm>
            <a:off x="3978275" y="2792363"/>
            <a:ext cx="119063"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4" name="圓角矩形 233"/>
          <p:cNvSpPr/>
          <p:nvPr/>
        </p:nvSpPr>
        <p:spPr>
          <a:xfrm>
            <a:off x="3978275" y="29209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5" name="橢圓 234"/>
          <p:cNvSpPr/>
          <p:nvPr/>
        </p:nvSpPr>
        <p:spPr>
          <a:xfrm>
            <a:off x="3997325" y="31495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6" name="橢圓 235"/>
          <p:cNvSpPr/>
          <p:nvPr/>
        </p:nvSpPr>
        <p:spPr>
          <a:xfrm>
            <a:off x="4057650" y="31495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7" name="橢圓 236"/>
          <p:cNvSpPr/>
          <p:nvPr/>
        </p:nvSpPr>
        <p:spPr>
          <a:xfrm rot="2700000">
            <a:off x="3932238" y="29336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8" name="橢圓 237"/>
          <p:cNvSpPr/>
          <p:nvPr/>
        </p:nvSpPr>
        <p:spPr>
          <a:xfrm rot="8100000">
            <a:off x="4100513" y="29225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9" name="橢圓 238"/>
          <p:cNvSpPr/>
          <p:nvPr/>
        </p:nvSpPr>
        <p:spPr>
          <a:xfrm>
            <a:off x="5907088" y="2792363"/>
            <a:ext cx="119062"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0" name="圓角矩形 239"/>
          <p:cNvSpPr/>
          <p:nvPr/>
        </p:nvSpPr>
        <p:spPr>
          <a:xfrm>
            <a:off x="5907088" y="29209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1" name="橢圓 240"/>
          <p:cNvSpPr/>
          <p:nvPr/>
        </p:nvSpPr>
        <p:spPr>
          <a:xfrm>
            <a:off x="5926138" y="31495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2" name="橢圓 241"/>
          <p:cNvSpPr/>
          <p:nvPr/>
        </p:nvSpPr>
        <p:spPr>
          <a:xfrm>
            <a:off x="5986463" y="31495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3" name="橢圓 242"/>
          <p:cNvSpPr/>
          <p:nvPr/>
        </p:nvSpPr>
        <p:spPr>
          <a:xfrm rot="2700000">
            <a:off x="5861050" y="29336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4" name="橢圓 243"/>
          <p:cNvSpPr/>
          <p:nvPr/>
        </p:nvSpPr>
        <p:spPr>
          <a:xfrm rot="8100000">
            <a:off x="6029325" y="29225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5" name="Espace réservé du contenu 2"/>
          <p:cNvSpPr txBox="1">
            <a:spLocks/>
          </p:cNvSpPr>
          <p:nvPr/>
        </p:nvSpPr>
        <p:spPr bwMode="auto">
          <a:xfrm>
            <a:off x="349250" y="5526088"/>
            <a:ext cx="8280400" cy="922337"/>
          </a:xfrm>
          <a:prstGeom prst="rect">
            <a:avLst/>
          </a:prstGeom>
          <a:noFill/>
          <a:ln w="9525">
            <a:noFill/>
            <a:miter lim="800000"/>
            <a:headEnd/>
            <a:tailEnd/>
          </a:ln>
        </p:spPr>
        <p:txBody>
          <a:bodyPr/>
          <a:lstStyle/>
          <a:p>
            <a:pPr marL="342900" indent="-342900" algn="just" eaLnBrk="1" hangingPunct="1">
              <a:lnSpc>
                <a:spcPct val="90000"/>
              </a:lnSpc>
              <a:spcBef>
                <a:spcPct val="20000"/>
              </a:spcBef>
              <a:buFont typeface="Wingdings" pitchFamily="2" charset="2"/>
              <a:buChar char="u"/>
            </a:pPr>
            <a:r>
              <a:rPr lang="zh-TW" altLang="en-US" sz="3200" dirty="0">
                <a:latin typeface="標楷體" pitchFamily="65" charset="-120"/>
                <a:ea typeface="標楷體" pitchFamily="65" charset="-120"/>
              </a:rPr>
              <a:t>難度「難易適中」，每科的平均通過率為五成至六成。</a:t>
            </a:r>
            <a:endParaRPr lang="en-US" altLang="zh-TW" sz="3200" dirty="0">
              <a:latin typeface="標楷體" pitchFamily="65" charset="-120"/>
              <a:ea typeface="標楷體" pitchFamily="65" charset="-120"/>
            </a:endParaRPr>
          </a:p>
        </p:txBody>
      </p:sp>
      <p:sp>
        <p:nvSpPr>
          <p:cNvPr id="246" name="文字方塊 245"/>
          <p:cNvSpPr txBox="1">
            <a:spLocks noChangeArrowheads="1"/>
          </p:cNvSpPr>
          <p:nvPr/>
        </p:nvSpPr>
        <p:spPr bwMode="auto">
          <a:xfrm>
            <a:off x="1979613" y="5075188"/>
            <a:ext cx="1584325" cy="368300"/>
          </a:xfrm>
          <a:prstGeom prst="rect">
            <a:avLst/>
          </a:prstGeom>
          <a:noFill/>
          <a:ln w="9525">
            <a:noFill/>
            <a:miter lim="800000"/>
            <a:headEnd/>
            <a:tailEnd/>
          </a:ln>
        </p:spPr>
        <p:txBody>
          <a:bodyPr>
            <a:spAutoFit/>
          </a:bodyPr>
          <a:lstStyle/>
          <a:p>
            <a:r>
              <a:rPr lang="zh-TW" altLang="en-US" b="1" dirty="0">
                <a:solidFill>
                  <a:srgbClr val="FF0000"/>
                </a:solidFill>
                <a:latin typeface="微軟正黑體" pitchFamily="34" charset="-120"/>
                <a:ea typeface="微軟正黑體" pitchFamily="34" charset="-120"/>
              </a:rPr>
              <a:t>試題難度：易</a:t>
            </a:r>
          </a:p>
        </p:txBody>
      </p:sp>
      <p:sp>
        <p:nvSpPr>
          <p:cNvPr id="247" name="文字方塊 246"/>
          <p:cNvSpPr txBox="1">
            <a:spLocks noChangeArrowheads="1"/>
          </p:cNvSpPr>
          <p:nvPr/>
        </p:nvSpPr>
        <p:spPr bwMode="auto">
          <a:xfrm>
            <a:off x="3924300" y="5084713"/>
            <a:ext cx="1584325" cy="368300"/>
          </a:xfrm>
          <a:prstGeom prst="rect">
            <a:avLst/>
          </a:prstGeom>
          <a:noFill/>
          <a:ln w="9525">
            <a:noFill/>
            <a:miter lim="800000"/>
            <a:headEnd/>
            <a:tailEnd/>
          </a:ln>
        </p:spPr>
        <p:txBody>
          <a:bodyPr>
            <a:spAutoFit/>
          </a:bodyPr>
          <a:lstStyle/>
          <a:p>
            <a:r>
              <a:rPr lang="zh-TW" altLang="en-US" b="1">
                <a:solidFill>
                  <a:srgbClr val="FF0000"/>
                </a:solidFill>
                <a:latin typeface="微軟正黑體" pitchFamily="34" charset="-120"/>
                <a:ea typeface="微軟正黑體" pitchFamily="34" charset="-120"/>
              </a:rPr>
              <a:t>試題難度：中</a:t>
            </a:r>
          </a:p>
        </p:txBody>
      </p:sp>
      <p:sp>
        <p:nvSpPr>
          <p:cNvPr id="248" name="文字方塊 247"/>
          <p:cNvSpPr txBox="1">
            <a:spLocks noChangeArrowheads="1"/>
          </p:cNvSpPr>
          <p:nvPr/>
        </p:nvSpPr>
        <p:spPr bwMode="auto">
          <a:xfrm>
            <a:off x="5940425" y="5084713"/>
            <a:ext cx="1584325" cy="368300"/>
          </a:xfrm>
          <a:prstGeom prst="rect">
            <a:avLst/>
          </a:prstGeom>
          <a:noFill/>
          <a:ln w="9525">
            <a:noFill/>
            <a:miter lim="800000"/>
            <a:headEnd/>
            <a:tailEnd/>
          </a:ln>
        </p:spPr>
        <p:txBody>
          <a:bodyPr>
            <a:spAutoFit/>
          </a:bodyPr>
          <a:lstStyle/>
          <a:p>
            <a:r>
              <a:rPr lang="zh-TW" altLang="en-US" b="1">
                <a:solidFill>
                  <a:srgbClr val="FF0000"/>
                </a:solidFill>
                <a:latin typeface="微軟正黑體" pitchFamily="34" charset="-120"/>
                <a:ea typeface="微軟正黑體" pitchFamily="34" charset="-120"/>
              </a:rPr>
              <a:t>試題難度：難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linds(horizontal)">
                                      <p:cBhvr>
                                        <p:cTn id="7" dur="500"/>
                                        <p:tgtEl>
                                          <p:spTgt spid="1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blinds(horizontal)">
                                      <p:cBhvr>
                                        <p:cTn id="10" dur="500"/>
                                        <p:tgtEl>
                                          <p:spTgt spid="1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blinds(horizontal)">
                                      <p:cBhvr>
                                        <p:cTn id="16" dur="500"/>
                                        <p:tgtEl>
                                          <p:spTgt spid="13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blinds(horizontal)">
                                      <p:cBhvr>
                                        <p:cTn id="19" dur="500"/>
                                        <p:tgtEl>
                                          <p:spTgt spid="14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blinds(horizontal)">
                                      <p:cBhvr>
                                        <p:cTn id="22" dur="500"/>
                                        <p:tgtEl>
                                          <p:spTgt spid="14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blinds(horizontal)">
                                      <p:cBhvr>
                                        <p:cTn id="25" dur="500"/>
                                        <p:tgtEl>
                                          <p:spTgt spid="14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blinds(horizontal)">
                                      <p:cBhvr>
                                        <p:cTn id="28" dur="500"/>
                                        <p:tgtEl>
                                          <p:spTgt spid="1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blinds(horizontal)">
                                      <p:cBhvr>
                                        <p:cTn id="31" dur="500"/>
                                        <p:tgtEl>
                                          <p:spTgt spid="14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blinds(horizontal)">
                                      <p:cBhvr>
                                        <p:cTn id="34" dur="500"/>
                                        <p:tgtEl>
                                          <p:spTgt spid="14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blinds(horizontal)">
                                      <p:cBhvr>
                                        <p:cTn id="37" dur="500"/>
                                        <p:tgtEl>
                                          <p:spTgt spid="14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blinds(horizontal)">
                                      <p:cBhvr>
                                        <p:cTn id="40" dur="500"/>
                                        <p:tgtEl>
                                          <p:spTgt spid="1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blinds(horizontal)">
                                      <p:cBhvr>
                                        <p:cTn id="43" dur="500"/>
                                        <p:tgtEl>
                                          <p:spTgt spid="14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blinds(horizontal)">
                                      <p:cBhvr>
                                        <p:cTn id="46" dur="500"/>
                                        <p:tgtEl>
                                          <p:spTgt spid="14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blinds(horizontal)">
                                      <p:cBhvr>
                                        <p:cTn id="49" dur="500"/>
                                        <p:tgtEl>
                                          <p:spTgt spid="15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blinds(horizontal)">
                                      <p:cBhvr>
                                        <p:cTn id="52" dur="500"/>
                                        <p:tgtEl>
                                          <p:spTgt spid="15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blinds(horizontal)">
                                      <p:cBhvr>
                                        <p:cTn id="55" dur="500"/>
                                        <p:tgtEl>
                                          <p:spTgt spid="15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blinds(horizontal)">
                                      <p:cBhvr>
                                        <p:cTn id="58" dur="500"/>
                                        <p:tgtEl>
                                          <p:spTgt spid="15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blinds(horizontal)">
                                      <p:cBhvr>
                                        <p:cTn id="61" dur="500"/>
                                        <p:tgtEl>
                                          <p:spTgt spid="15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blinds(horizontal)">
                                      <p:cBhvr>
                                        <p:cTn id="64" dur="500"/>
                                        <p:tgtEl>
                                          <p:spTgt spid="15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blinds(horizontal)">
                                      <p:cBhvr>
                                        <p:cTn id="67" dur="500"/>
                                        <p:tgtEl>
                                          <p:spTgt spid="15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blinds(horizontal)">
                                      <p:cBhvr>
                                        <p:cTn id="70" dur="500"/>
                                        <p:tgtEl>
                                          <p:spTgt spid="157"/>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blinds(horizontal)">
                                      <p:cBhvr>
                                        <p:cTn id="73" dur="500"/>
                                        <p:tgtEl>
                                          <p:spTgt spid="158"/>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blinds(horizontal)">
                                      <p:cBhvr>
                                        <p:cTn id="76" dur="500"/>
                                        <p:tgtEl>
                                          <p:spTgt spid="159"/>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blinds(horizontal)">
                                      <p:cBhvr>
                                        <p:cTn id="79" dur="500"/>
                                        <p:tgtEl>
                                          <p:spTgt spid="16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61"/>
                                        </p:tgtEl>
                                        <p:attrNameLst>
                                          <p:attrName>style.visibility</p:attrName>
                                        </p:attrNameLst>
                                      </p:cBhvr>
                                      <p:to>
                                        <p:strVal val="visible"/>
                                      </p:to>
                                    </p:set>
                                    <p:animEffect transition="in" filter="blinds(horizontal)">
                                      <p:cBhvr>
                                        <p:cTn id="82" dur="500"/>
                                        <p:tgtEl>
                                          <p:spTgt spid="161"/>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blinds(horizontal)">
                                      <p:cBhvr>
                                        <p:cTn id="85" dur="500"/>
                                        <p:tgtEl>
                                          <p:spTgt spid="162"/>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63"/>
                                        </p:tgtEl>
                                        <p:attrNameLst>
                                          <p:attrName>style.visibility</p:attrName>
                                        </p:attrNameLst>
                                      </p:cBhvr>
                                      <p:to>
                                        <p:strVal val="visible"/>
                                      </p:to>
                                    </p:set>
                                    <p:animEffect transition="in" filter="blinds(horizontal)">
                                      <p:cBhvr>
                                        <p:cTn id="88" dur="500"/>
                                        <p:tgtEl>
                                          <p:spTgt spid="16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64"/>
                                        </p:tgtEl>
                                        <p:attrNameLst>
                                          <p:attrName>style.visibility</p:attrName>
                                        </p:attrNameLst>
                                      </p:cBhvr>
                                      <p:to>
                                        <p:strVal val="visible"/>
                                      </p:to>
                                    </p:set>
                                    <p:animEffect transition="in" filter="blinds(horizontal)">
                                      <p:cBhvr>
                                        <p:cTn id="91" dur="500"/>
                                        <p:tgtEl>
                                          <p:spTgt spid="16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65"/>
                                        </p:tgtEl>
                                        <p:attrNameLst>
                                          <p:attrName>style.visibility</p:attrName>
                                        </p:attrNameLst>
                                      </p:cBhvr>
                                      <p:to>
                                        <p:strVal val="visible"/>
                                      </p:to>
                                    </p:set>
                                    <p:animEffect transition="in" filter="blinds(horizontal)">
                                      <p:cBhvr>
                                        <p:cTn id="94" dur="500"/>
                                        <p:tgtEl>
                                          <p:spTgt spid="16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66"/>
                                        </p:tgtEl>
                                        <p:attrNameLst>
                                          <p:attrName>style.visibility</p:attrName>
                                        </p:attrNameLst>
                                      </p:cBhvr>
                                      <p:to>
                                        <p:strVal val="visible"/>
                                      </p:to>
                                    </p:set>
                                    <p:animEffect transition="in" filter="blinds(horizontal)">
                                      <p:cBhvr>
                                        <p:cTn id="97" dur="500"/>
                                        <p:tgtEl>
                                          <p:spTgt spid="166"/>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67"/>
                                        </p:tgtEl>
                                        <p:attrNameLst>
                                          <p:attrName>style.visibility</p:attrName>
                                        </p:attrNameLst>
                                      </p:cBhvr>
                                      <p:to>
                                        <p:strVal val="visible"/>
                                      </p:to>
                                    </p:set>
                                    <p:animEffect transition="in" filter="blinds(horizontal)">
                                      <p:cBhvr>
                                        <p:cTn id="100" dur="500"/>
                                        <p:tgtEl>
                                          <p:spTgt spid="167"/>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blinds(horizontal)">
                                      <p:cBhvr>
                                        <p:cTn id="103" dur="500"/>
                                        <p:tgtEl>
                                          <p:spTgt spid="16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blinds(horizontal)">
                                      <p:cBhvr>
                                        <p:cTn id="106" dur="500"/>
                                        <p:tgtEl>
                                          <p:spTgt spid="16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blinds(horizontal)">
                                      <p:cBhvr>
                                        <p:cTn id="109" dur="500"/>
                                        <p:tgtEl>
                                          <p:spTgt spid="170"/>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71"/>
                                        </p:tgtEl>
                                        <p:attrNameLst>
                                          <p:attrName>style.visibility</p:attrName>
                                        </p:attrNameLst>
                                      </p:cBhvr>
                                      <p:to>
                                        <p:strVal val="visible"/>
                                      </p:to>
                                    </p:set>
                                    <p:animEffect transition="in" filter="blinds(horizontal)">
                                      <p:cBhvr>
                                        <p:cTn id="112" dur="500"/>
                                        <p:tgtEl>
                                          <p:spTgt spid="17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72"/>
                                        </p:tgtEl>
                                        <p:attrNameLst>
                                          <p:attrName>style.visibility</p:attrName>
                                        </p:attrNameLst>
                                      </p:cBhvr>
                                      <p:to>
                                        <p:strVal val="visible"/>
                                      </p:to>
                                    </p:set>
                                    <p:animEffect transition="in" filter="blinds(horizontal)">
                                      <p:cBhvr>
                                        <p:cTn id="115" dur="500"/>
                                        <p:tgtEl>
                                          <p:spTgt spid="172"/>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73"/>
                                        </p:tgtEl>
                                        <p:attrNameLst>
                                          <p:attrName>style.visibility</p:attrName>
                                        </p:attrNameLst>
                                      </p:cBhvr>
                                      <p:to>
                                        <p:strVal val="visible"/>
                                      </p:to>
                                    </p:set>
                                    <p:animEffect transition="in" filter="blinds(horizontal)">
                                      <p:cBhvr>
                                        <p:cTn id="118" dur="500"/>
                                        <p:tgtEl>
                                          <p:spTgt spid="173"/>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174"/>
                                        </p:tgtEl>
                                        <p:attrNameLst>
                                          <p:attrName>style.visibility</p:attrName>
                                        </p:attrNameLst>
                                      </p:cBhvr>
                                      <p:to>
                                        <p:strVal val="visible"/>
                                      </p:to>
                                    </p:set>
                                    <p:animEffect transition="in" filter="blinds(horizontal)">
                                      <p:cBhvr>
                                        <p:cTn id="121" dur="500"/>
                                        <p:tgtEl>
                                          <p:spTgt spid="174"/>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75"/>
                                        </p:tgtEl>
                                        <p:attrNameLst>
                                          <p:attrName>style.visibility</p:attrName>
                                        </p:attrNameLst>
                                      </p:cBhvr>
                                      <p:to>
                                        <p:strVal val="visible"/>
                                      </p:to>
                                    </p:set>
                                    <p:animEffect transition="in" filter="blinds(horizontal)">
                                      <p:cBhvr>
                                        <p:cTn id="124" dur="500"/>
                                        <p:tgtEl>
                                          <p:spTgt spid="175"/>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176"/>
                                        </p:tgtEl>
                                        <p:attrNameLst>
                                          <p:attrName>style.visibility</p:attrName>
                                        </p:attrNameLst>
                                      </p:cBhvr>
                                      <p:to>
                                        <p:strVal val="visible"/>
                                      </p:to>
                                    </p:set>
                                    <p:animEffect transition="in" filter="blinds(horizontal)">
                                      <p:cBhvr>
                                        <p:cTn id="127" dur="500"/>
                                        <p:tgtEl>
                                          <p:spTgt spid="176"/>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77"/>
                                        </p:tgtEl>
                                        <p:attrNameLst>
                                          <p:attrName>style.visibility</p:attrName>
                                        </p:attrNameLst>
                                      </p:cBhvr>
                                      <p:to>
                                        <p:strVal val="visible"/>
                                      </p:to>
                                    </p:set>
                                    <p:animEffect transition="in" filter="blinds(horizontal)">
                                      <p:cBhvr>
                                        <p:cTn id="130" dur="500"/>
                                        <p:tgtEl>
                                          <p:spTgt spid="177"/>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blinds(horizontal)">
                                      <p:cBhvr>
                                        <p:cTn id="133" dur="500"/>
                                        <p:tgtEl>
                                          <p:spTgt spid="178"/>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179"/>
                                        </p:tgtEl>
                                        <p:attrNameLst>
                                          <p:attrName>style.visibility</p:attrName>
                                        </p:attrNameLst>
                                      </p:cBhvr>
                                      <p:to>
                                        <p:strVal val="visible"/>
                                      </p:to>
                                    </p:set>
                                    <p:animEffect transition="in" filter="blinds(horizontal)">
                                      <p:cBhvr>
                                        <p:cTn id="136" dur="500"/>
                                        <p:tgtEl>
                                          <p:spTgt spid="17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180"/>
                                        </p:tgtEl>
                                        <p:attrNameLst>
                                          <p:attrName>style.visibility</p:attrName>
                                        </p:attrNameLst>
                                      </p:cBhvr>
                                      <p:to>
                                        <p:strVal val="visible"/>
                                      </p:to>
                                    </p:set>
                                    <p:animEffect transition="in" filter="blinds(horizontal)">
                                      <p:cBhvr>
                                        <p:cTn id="139" dur="500"/>
                                        <p:tgtEl>
                                          <p:spTgt spid="180"/>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181"/>
                                        </p:tgtEl>
                                        <p:attrNameLst>
                                          <p:attrName>style.visibility</p:attrName>
                                        </p:attrNameLst>
                                      </p:cBhvr>
                                      <p:to>
                                        <p:strVal val="visible"/>
                                      </p:to>
                                    </p:set>
                                    <p:animEffect transition="in" filter="blinds(horizontal)">
                                      <p:cBhvr>
                                        <p:cTn id="142" dur="500"/>
                                        <p:tgtEl>
                                          <p:spTgt spid="181"/>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182"/>
                                        </p:tgtEl>
                                        <p:attrNameLst>
                                          <p:attrName>style.visibility</p:attrName>
                                        </p:attrNameLst>
                                      </p:cBhvr>
                                      <p:to>
                                        <p:strVal val="visible"/>
                                      </p:to>
                                    </p:set>
                                    <p:animEffect transition="in" filter="blinds(horizontal)">
                                      <p:cBhvr>
                                        <p:cTn id="145" dur="500"/>
                                        <p:tgtEl>
                                          <p:spTgt spid="182"/>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blinds(horizontal)">
                                      <p:cBhvr>
                                        <p:cTn id="148" dur="500"/>
                                        <p:tgtEl>
                                          <p:spTgt spid="183"/>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184"/>
                                        </p:tgtEl>
                                        <p:attrNameLst>
                                          <p:attrName>style.visibility</p:attrName>
                                        </p:attrNameLst>
                                      </p:cBhvr>
                                      <p:to>
                                        <p:strVal val="visible"/>
                                      </p:to>
                                    </p:set>
                                    <p:animEffect transition="in" filter="blinds(horizontal)">
                                      <p:cBhvr>
                                        <p:cTn id="151" dur="500"/>
                                        <p:tgtEl>
                                          <p:spTgt spid="184"/>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85"/>
                                        </p:tgtEl>
                                        <p:attrNameLst>
                                          <p:attrName>style.visibility</p:attrName>
                                        </p:attrNameLst>
                                      </p:cBhvr>
                                      <p:to>
                                        <p:strVal val="visible"/>
                                      </p:to>
                                    </p:set>
                                    <p:animEffect transition="in" filter="blinds(horizontal)">
                                      <p:cBhvr>
                                        <p:cTn id="154" dur="500"/>
                                        <p:tgtEl>
                                          <p:spTgt spid="185"/>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186"/>
                                        </p:tgtEl>
                                        <p:attrNameLst>
                                          <p:attrName>style.visibility</p:attrName>
                                        </p:attrNameLst>
                                      </p:cBhvr>
                                      <p:to>
                                        <p:strVal val="visible"/>
                                      </p:to>
                                    </p:set>
                                    <p:animEffect transition="in" filter="blinds(horizontal)">
                                      <p:cBhvr>
                                        <p:cTn id="157" dur="500"/>
                                        <p:tgtEl>
                                          <p:spTgt spid="186"/>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187"/>
                                        </p:tgtEl>
                                        <p:attrNameLst>
                                          <p:attrName>style.visibility</p:attrName>
                                        </p:attrNameLst>
                                      </p:cBhvr>
                                      <p:to>
                                        <p:strVal val="visible"/>
                                      </p:to>
                                    </p:set>
                                    <p:animEffect transition="in" filter="blinds(horizontal)">
                                      <p:cBhvr>
                                        <p:cTn id="160" dur="500"/>
                                        <p:tgtEl>
                                          <p:spTgt spid="187"/>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188"/>
                                        </p:tgtEl>
                                        <p:attrNameLst>
                                          <p:attrName>style.visibility</p:attrName>
                                        </p:attrNameLst>
                                      </p:cBhvr>
                                      <p:to>
                                        <p:strVal val="visible"/>
                                      </p:to>
                                    </p:set>
                                    <p:animEffect transition="in" filter="blinds(horizontal)">
                                      <p:cBhvr>
                                        <p:cTn id="163" dur="500"/>
                                        <p:tgtEl>
                                          <p:spTgt spid="188"/>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189"/>
                                        </p:tgtEl>
                                        <p:attrNameLst>
                                          <p:attrName>style.visibility</p:attrName>
                                        </p:attrNameLst>
                                      </p:cBhvr>
                                      <p:to>
                                        <p:strVal val="visible"/>
                                      </p:to>
                                    </p:set>
                                    <p:animEffect transition="in" filter="blinds(horizontal)">
                                      <p:cBhvr>
                                        <p:cTn id="166" dur="500"/>
                                        <p:tgtEl>
                                          <p:spTgt spid="189"/>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190"/>
                                        </p:tgtEl>
                                        <p:attrNameLst>
                                          <p:attrName>style.visibility</p:attrName>
                                        </p:attrNameLst>
                                      </p:cBhvr>
                                      <p:to>
                                        <p:strVal val="visible"/>
                                      </p:to>
                                    </p:set>
                                    <p:animEffect transition="in" filter="blinds(horizontal)">
                                      <p:cBhvr>
                                        <p:cTn id="169" dur="500"/>
                                        <p:tgtEl>
                                          <p:spTgt spid="190"/>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191"/>
                                        </p:tgtEl>
                                        <p:attrNameLst>
                                          <p:attrName>style.visibility</p:attrName>
                                        </p:attrNameLst>
                                      </p:cBhvr>
                                      <p:to>
                                        <p:strVal val="visible"/>
                                      </p:to>
                                    </p:set>
                                    <p:animEffect transition="in" filter="blinds(horizontal)">
                                      <p:cBhvr>
                                        <p:cTn id="172" dur="500"/>
                                        <p:tgtEl>
                                          <p:spTgt spid="191"/>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192"/>
                                        </p:tgtEl>
                                        <p:attrNameLst>
                                          <p:attrName>style.visibility</p:attrName>
                                        </p:attrNameLst>
                                      </p:cBhvr>
                                      <p:to>
                                        <p:strVal val="visible"/>
                                      </p:to>
                                    </p:set>
                                    <p:animEffect transition="in" filter="blinds(horizontal)">
                                      <p:cBhvr>
                                        <p:cTn id="175" dur="500"/>
                                        <p:tgtEl>
                                          <p:spTgt spid="192"/>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193"/>
                                        </p:tgtEl>
                                        <p:attrNameLst>
                                          <p:attrName>style.visibility</p:attrName>
                                        </p:attrNameLst>
                                      </p:cBhvr>
                                      <p:to>
                                        <p:strVal val="visible"/>
                                      </p:to>
                                    </p:set>
                                    <p:animEffect transition="in" filter="blinds(horizontal)">
                                      <p:cBhvr>
                                        <p:cTn id="178" dur="500"/>
                                        <p:tgtEl>
                                          <p:spTgt spid="193"/>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194"/>
                                        </p:tgtEl>
                                        <p:attrNameLst>
                                          <p:attrName>style.visibility</p:attrName>
                                        </p:attrNameLst>
                                      </p:cBhvr>
                                      <p:to>
                                        <p:strVal val="visible"/>
                                      </p:to>
                                    </p:set>
                                    <p:animEffect transition="in" filter="blinds(horizontal)">
                                      <p:cBhvr>
                                        <p:cTn id="181" dur="500"/>
                                        <p:tgtEl>
                                          <p:spTgt spid="194"/>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195"/>
                                        </p:tgtEl>
                                        <p:attrNameLst>
                                          <p:attrName>style.visibility</p:attrName>
                                        </p:attrNameLst>
                                      </p:cBhvr>
                                      <p:to>
                                        <p:strVal val="visible"/>
                                      </p:to>
                                    </p:set>
                                    <p:animEffect transition="in" filter="blinds(horizontal)">
                                      <p:cBhvr>
                                        <p:cTn id="184" dur="500"/>
                                        <p:tgtEl>
                                          <p:spTgt spid="195"/>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196"/>
                                        </p:tgtEl>
                                        <p:attrNameLst>
                                          <p:attrName>style.visibility</p:attrName>
                                        </p:attrNameLst>
                                      </p:cBhvr>
                                      <p:to>
                                        <p:strVal val="visible"/>
                                      </p:to>
                                    </p:set>
                                    <p:animEffect transition="in" filter="blinds(horizontal)">
                                      <p:cBhvr>
                                        <p:cTn id="187" dur="500"/>
                                        <p:tgtEl>
                                          <p:spTgt spid="196"/>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197"/>
                                        </p:tgtEl>
                                        <p:attrNameLst>
                                          <p:attrName>style.visibility</p:attrName>
                                        </p:attrNameLst>
                                      </p:cBhvr>
                                      <p:to>
                                        <p:strVal val="visible"/>
                                      </p:to>
                                    </p:set>
                                    <p:animEffect transition="in" filter="blinds(horizontal)">
                                      <p:cBhvr>
                                        <p:cTn id="190" dur="500"/>
                                        <p:tgtEl>
                                          <p:spTgt spid="197"/>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198"/>
                                        </p:tgtEl>
                                        <p:attrNameLst>
                                          <p:attrName>style.visibility</p:attrName>
                                        </p:attrNameLst>
                                      </p:cBhvr>
                                      <p:to>
                                        <p:strVal val="visible"/>
                                      </p:to>
                                    </p:set>
                                    <p:animEffect transition="in" filter="blinds(horizontal)">
                                      <p:cBhvr>
                                        <p:cTn id="193" dur="500"/>
                                        <p:tgtEl>
                                          <p:spTgt spid="198"/>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199"/>
                                        </p:tgtEl>
                                        <p:attrNameLst>
                                          <p:attrName>style.visibility</p:attrName>
                                        </p:attrNameLst>
                                      </p:cBhvr>
                                      <p:to>
                                        <p:strVal val="visible"/>
                                      </p:to>
                                    </p:set>
                                    <p:animEffect transition="in" filter="blinds(horizontal)">
                                      <p:cBhvr>
                                        <p:cTn id="196" dur="500"/>
                                        <p:tgtEl>
                                          <p:spTgt spid="199"/>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200"/>
                                        </p:tgtEl>
                                        <p:attrNameLst>
                                          <p:attrName>style.visibility</p:attrName>
                                        </p:attrNameLst>
                                      </p:cBhvr>
                                      <p:to>
                                        <p:strVal val="visible"/>
                                      </p:to>
                                    </p:set>
                                    <p:animEffect transition="in" filter="blinds(horizontal)">
                                      <p:cBhvr>
                                        <p:cTn id="199" dur="500"/>
                                        <p:tgtEl>
                                          <p:spTgt spid="200"/>
                                        </p:tgtEl>
                                      </p:cBhvr>
                                    </p:animEffect>
                                  </p:childTnLst>
                                </p:cTn>
                              </p:par>
                              <p:par>
                                <p:cTn id="200" presetID="3" presetClass="entr" presetSubtype="10" fill="hold" grpId="0" nodeType="withEffect">
                                  <p:stCondLst>
                                    <p:cond delay="0"/>
                                  </p:stCondLst>
                                  <p:childTnLst>
                                    <p:set>
                                      <p:cBhvr>
                                        <p:cTn id="201" dur="1" fill="hold">
                                          <p:stCondLst>
                                            <p:cond delay="0"/>
                                          </p:stCondLst>
                                        </p:cTn>
                                        <p:tgtEl>
                                          <p:spTgt spid="201"/>
                                        </p:tgtEl>
                                        <p:attrNameLst>
                                          <p:attrName>style.visibility</p:attrName>
                                        </p:attrNameLst>
                                      </p:cBhvr>
                                      <p:to>
                                        <p:strVal val="visible"/>
                                      </p:to>
                                    </p:set>
                                    <p:animEffect transition="in" filter="blinds(horizontal)">
                                      <p:cBhvr>
                                        <p:cTn id="202" dur="500"/>
                                        <p:tgtEl>
                                          <p:spTgt spid="201"/>
                                        </p:tgtEl>
                                      </p:cBhvr>
                                    </p:animEffect>
                                  </p:childTnLst>
                                </p:cTn>
                              </p:par>
                              <p:par>
                                <p:cTn id="203" presetID="3" presetClass="entr" presetSubtype="10" fill="hold" grpId="0" nodeType="withEffect">
                                  <p:stCondLst>
                                    <p:cond delay="0"/>
                                  </p:stCondLst>
                                  <p:childTnLst>
                                    <p:set>
                                      <p:cBhvr>
                                        <p:cTn id="204" dur="1" fill="hold">
                                          <p:stCondLst>
                                            <p:cond delay="0"/>
                                          </p:stCondLst>
                                        </p:cTn>
                                        <p:tgtEl>
                                          <p:spTgt spid="202"/>
                                        </p:tgtEl>
                                        <p:attrNameLst>
                                          <p:attrName>style.visibility</p:attrName>
                                        </p:attrNameLst>
                                      </p:cBhvr>
                                      <p:to>
                                        <p:strVal val="visible"/>
                                      </p:to>
                                    </p:set>
                                    <p:animEffect transition="in" filter="blinds(horizontal)">
                                      <p:cBhvr>
                                        <p:cTn id="205" dur="500"/>
                                        <p:tgtEl>
                                          <p:spTgt spid="202"/>
                                        </p:tgtEl>
                                      </p:cBhvr>
                                    </p:animEffect>
                                  </p:childTnLst>
                                </p:cTn>
                              </p:par>
                              <p:par>
                                <p:cTn id="206" presetID="3" presetClass="entr" presetSubtype="10" fill="hold" grpId="0" nodeType="withEffect">
                                  <p:stCondLst>
                                    <p:cond delay="0"/>
                                  </p:stCondLst>
                                  <p:childTnLst>
                                    <p:set>
                                      <p:cBhvr>
                                        <p:cTn id="207" dur="1" fill="hold">
                                          <p:stCondLst>
                                            <p:cond delay="0"/>
                                          </p:stCondLst>
                                        </p:cTn>
                                        <p:tgtEl>
                                          <p:spTgt spid="203"/>
                                        </p:tgtEl>
                                        <p:attrNameLst>
                                          <p:attrName>style.visibility</p:attrName>
                                        </p:attrNameLst>
                                      </p:cBhvr>
                                      <p:to>
                                        <p:strVal val="visible"/>
                                      </p:to>
                                    </p:set>
                                    <p:animEffect transition="in" filter="blinds(horizontal)">
                                      <p:cBhvr>
                                        <p:cTn id="208" dur="500"/>
                                        <p:tgtEl>
                                          <p:spTgt spid="203"/>
                                        </p:tgtEl>
                                      </p:cBhvr>
                                    </p:animEffect>
                                  </p:childTnLst>
                                </p:cTn>
                              </p:par>
                              <p:par>
                                <p:cTn id="209" presetID="3" presetClass="entr" presetSubtype="10" fill="hold" grpId="0" nodeType="withEffect">
                                  <p:stCondLst>
                                    <p:cond delay="0"/>
                                  </p:stCondLst>
                                  <p:childTnLst>
                                    <p:set>
                                      <p:cBhvr>
                                        <p:cTn id="210" dur="1" fill="hold">
                                          <p:stCondLst>
                                            <p:cond delay="0"/>
                                          </p:stCondLst>
                                        </p:cTn>
                                        <p:tgtEl>
                                          <p:spTgt spid="204"/>
                                        </p:tgtEl>
                                        <p:attrNameLst>
                                          <p:attrName>style.visibility</p:attrName>
                                        </p:attrNameLst>
                                      </p:cBhvr>
                                      <p:to>
                                        <p:strVal val="visible"/>
                                      </p:to>
                                    </p:set>
                                    <p:animEffect transition="in" filter="blinds(horizontal)">
                                      <p:cBhvr>
                                        <p:cTn id="211" dur="500"/>
                                        <p:tgtEl>
                                          <p:spTgt spid="204"/>
                                        </p:tgtEl>
                                      </p:cBhvr>
                                    </p:animEffect>
                                  </p:childTnLst>
                                </p:cTn>
                              </p:par>
                              <p:par>
                                <p:cTn id="212" presetID="3" presetClass="entr" presetSubtype="10" fill="hold" grpId="0" nodeType="withEffect">
                                  <p:stCondLst>
                                    <p:cond delay="0"/>
                                  </p:stCondLst>
                                  <p:childTnLst>
                                    <p:set>
                                      <p:cBhvr>
                                        <p:cTn id="213" dur="1" fill="hold">
                                          <p:stCondLst>
                                            <p:cond delay="0"/>
                                          </p:stCondLst>
                                        </p:cTn>
                                        <p:tgtEl>
                                          <p:spTgt spid="205"/>
                                        </p:tgtEl>
                                        <p:attrNameLst>
                                          <p:attrName>style.visibility</p:attrName>
                                        </p:attrNameLst>
                                      </p:cBhvr>
                                      <p:to>
                                        <p:strVal val="visible"/>
                                      </p:to>
                                    </p:set>
                                    <p:animEffect transition="in" filter="blinds(horizontal)">
                                      <p:cBhvr>
                                        <p:cTn id="214" dur="500"/>
                                        <p:tgtEl>
                                          <p:spTgt spid="205"/>
                                        </p:tgtEl>
                                      </p:cBhvr>
                                    </p:animEffect>
                                  </p:childTnLst>
                                </p:cTn>
                              </p:par>
                              <p:par>
                                <p:cTn id="215" presetID="3" presetClass="entr" presetSubtype="10" fill="hold" grpId="0" nodeType="withEffect">
                                  <p:stCondLst>
                                    <p:cond delay="0"/>
                                  </p:stCondLst>
                                  <p:childTnLst>
                                    <p:set>
                                      <p:cBhvr>
                                        <p:cTn id="216" dur="1" fill="hold">
                                          <p:stCondLst>
                                            <p:cond delay="0"/>
                                          </p:stCondLst>
                                        </p:cTn>
                                        <p:tgtEl>
                                          <p:spTgt spid="206"/>
                                        </p:tgtEl>
                                        <p:attrNameLst>
                                          <p:attrName>style.visibility</p:attrName>
                                        </p:attrNameLst>
                                      </p:cBhvr>
                                      <p:to>
                                        <p:strVal val="visible"/>
                                      </p:to>
                                    </p:set>
                                    <p:animEffect transition="in" filter="blinds(horizontal)">
                                      <p:cBhvr>
                                        <p:cTn id="217" dur="500"/>
                                        <p:tgtEl>
                                          <p:spTgt spid="206"/>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207"/>
                                        </p:tgtEl>
                                        <p:attrNameLst>
                                          <p:attrName>style.visibility</p:attrName>
                                        </p:attrNameLst>
                                      </p:cBhvr>
                                      <p:to>
                                        <p:strVal val="visible"/>
                                      </p:to>
                                    </p:set>
                                    <p:animEffect transition="in" filter="blinds(horizontal)">
                                      <p:cBhvr>
                                        <p:cTn id="220" dur="500"/>
                                        <p:tgtEl>
                                          <p:spTgt spid="207"/>
                                        </p:tgtEl>
                                      </p:cBhvr>
                                    </p:animEffect>
                                  </p:childTnLst>
                                </p:cTn>
                              </p:par>
                              <p:par>
                                <p:cTn id="221" presetID="3" presetClass="entr" presetSubtype="10" fill="hold" grpId="0" nodeType="withEffect">
                                  <p:stCondLst>
                                    <p:cond delay="0"/>
                                  </p:stCondLst>
                                  <p:childTnLst>
                                    <p:set>
                                      <p:cBhvr>
                                        <p:cTn id="222" dur="1" fill="hold">
                                          <p:stCondLst>
                                            <p:cond delay="0"/>
                                          </p:stCondLst>
                                        </p:cTn>
                                        <p:tgtEl>
                                          <p:spTgt spid="208"/>
                                        </p:tgtEl>
                                        <p:attrNameLst>
                                          <p:attrName>style.visibility</p:attrName>
                                        </p:attrNameLst>
                                      </p:cBhvr>
                                      <p:to>
                                        <p:strVal val="visible"/>
                                      </p:to>
                                    </p:set>
                                    <p:animEffect transition="in" filter="blinds(horizontal)">
                                      <p:cBhvr>
                                        <p:cTn id="223" dur="500"/>
                                        <p:tgtEl>
                                          <p:spTgt spid="208"/>
                                        </p:tgtEl>
                                      </p:cBhvr>
                                    </p:animEffect>
                                  </p:childTnLst>
                                </p:cTn>
                              </p:par>
                              <p:par>
                                <p:cTn id="224" presetID="3" presetClass="entr" presetSubtype="10" fill="hold" grpId="0" nodeType="withEffect">
                                  <p:stCondLst>
                                    <p:cond delay="0"/>
                                  </p:stCondLst>
                                  <p:childTnLst>
                                    <p:set>
                                      <p:cBhvr>
                                        <p:cTn id="225" dur="1" fill="hold">
                                          <p:stCondLst>
                                            <p:cond delay="0"/>
                                          </p:stCondLst>
                                        </p:cTn>
                                        <p:tgtEl>
                                          <p:spTgt spid="209"/>
                                        </p:tgtEl>
                                        <p:attrNameLst>
                                          <p:attrName>style.visibility</p:attrName>
                                        </p:attrNameLst>
                                      </p:cBhvr>
                                      <p:to>
                                        <p:strVal val="visible"/>
                                      </p:to>
                                    </p:set>
                                    <p:animEffect transition="in" filter="blinds(horizontal)">
                                      <p:cBhvr>
                                        <p:cTn id="226" dur="500"/>
                                        <p:tgtEl>
                                          <p:spTgt spid="209"/>
                                        </p:tgtEl>
                                      </p:cBhvr>
                                    </p:animEffect>
                                  </p:childTnLst>
                                </p:cTn>
                              </p:par>
                              <p:par>
                                <p:cTn id="227" presetID="3" presetClass="entr" presetSubtype="10" fill="hold" grpId="0" nodeType="withEffect">
                                  <p:stCondLst>
                                    <p:cond delay="0"/>
                                  </p:stCondLst>
                                  <p:childTnLst>
                                    <p:set>
                                      <p:cBhvr>
                                        <p:cTn id="228" dur="1" fill="hold">
                                          <p:stCondLst>
                                            <p:cond delay="0"/>
                                          </p:stCondLst>
                                        </p:cTn>
                                        <p:tgtEl>
                                          <p:spTgt spid="210"/>
                                        </p:tgtEl>
                                        <p:attrNameLst>
                                          <p:attrName>style.visibility</p:attrName>
                                        </p:attrNameLst>
                                      </p:cBhvr>
                                      <p:to>
                                        <p:strVal val="visible"/>
                                      </p:to>
                                    </p:set>
                                    <p:animEffect transition="in" filter="blinds(horizontal)">
                                      <p:cBhvr>
                                        <p:cTn id="229" dur="500"/>
                                        <p:tgtEl>
                                          <p:spTgt spid="210"/>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211"/>
                                        </p:tgtEl>
                                        <p:attrNameLst>
                                          <p:attrName>style.visibility</p:attrName>
                                        </p:attrNameLst>
                                      </p:cBhvr>
                                      <p:to>
                                        <p:strVal val="visible"/>
                                      </p:to>
                                    </p:set>
                                    <p:animEffect transition="in" filter="blinds(horizontal)">
                                      <p:cBhvr>
                                        <p:cTn id="232" dur="500"/>
                                        <p:tgtEl>
                                          <p:spTgt spid="211"/>
                                        </p:tgtEl>
                                      </p:cBhvr>
                                    </p:animEffect>
                                  </p:childTnLst>
                                </p:cTn>
                              </p:par>
                              <p:par>
                                <p:cTn id="233" presetID="3" presetClass="entr" presetSubtype="10" fill="hold" grpId="0" nodeType="withEffect">
                                  <p:stCondLst>
                                    <p:cond delay="0"/>
                                  </p:stCondLst>
                                  <p:childTnLst>
                                    <p:set>
                                      <p:cBhvr>
                                        <p:cTn id="234" dur="1" fill="hold">
                                          <p:stCondLst>
                                            <p:cond delay="0"/>
                                          </p:stCondLst>
                                        </p:cTn>
                                        <p:tgtEl>
                                          <p:spTgt spid="212"/>
                                        </p:tgtEl>
                                        <p:attrNameLst>
                                          <p:attrName>style.visibility</p:attrName>
                                        </p:attrNameLst>
                                      </p:cBhvr>
                                      <p:to>
                                        <p:strVal val="visible"/>
                                      </p:to>
                                    </p:set>
                                    <p:animEffect transition="in" filter="blinds(horizontal)">
                                      <p:cBhvr>
                                        <p:cTn id="235" dur="500"/>
                                        <p:tgtEl>
                                          <p:spTgt spid="212"/>
                                        </p:tgtEl>
                                      </p:cBhvr>
                                    </p:animEffect>
                                  </p:childTnLst>
                                </p:cTn>
                              </p:par>
                              <p:par>
                                <p:cTn id="236" presetID="3" presetClass="entr" presetSubtype="10" fill="hold" grpId="0" nodeType="withEffect">
                                  <p:stCondLst>
                                    <p:cond delay="0"/>
                                  </p:stCondLst>
                                  <p:childTnLst>
                                    <p:set>
                                      <p:cBhvr>
                                        <p:cTn id="237" dur="1" fill="hold">
                                          <p:stCondLst>
                                            <p:cond delay="0"/>
                                          </p:stCondLst>
                                        </p:cTn>
                                        <p:tgtEl>
                                          <p:spTgt spid="213"/>
                                        </p:tgtEl>
                                        <p:attrNameLst>
                                          <p:attrName>style.visibility</p:attrName>
                                        </p:attrNameLst>
                                      </p:cBhvr>
                                      <p:to>
                                        <p:strVal val="visible"/>
                                      </p:to>
                                    </p:set>
                                    <p:animEffect transition="in" filter="blinds(horizontal)">
                                      <p:cBhvr>
                                        <p:cTn id="238" dur="500"/>
                                        <p:tgtEl>
                                          <p:spTgt spid="213"/>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214"/>
                                        </p:tgtEl>
                                        <p:attrNameLst>
                                          <p:attrName>style.visibility</p:attrName>
                                        </p:attrNameLst>
                                      </p:cBhvr>
                                      <p:to>
                                        <p:strVal val="visible"/>
                                      </p:to>
                                    </p:set>
                                    <p:animEffect transition="in" filter="blinds(horizontal)">
                                      <p:cBhvr>
                                        <p:cTn id="241" dur="500"/>
                                        <p:tgtEl>
                                          <p:spTgt spid="214"/>
                                        </p:tgtEl>
                                      </p:cBhvr>
                                    </p:animEffect>
                                  </p:childTnLst>
                                </p:cTn>
                              </p:par>
                              <p:par>
                                <p:cTn id="242" presetID="3" presetClass="entr" presetSubtype="10" fill="hold" grpId="0" nodeType="withEffect">
                                  <p:stCondLst>
                                    <p:cond delay="0"/>
                                  </p:stCondLst>
                                  <p:childTnLst>
                                    <p:set>
                                      <p:cBhvr>
                                        <p:cTn id="243" dur="1" fill="hold">
                                          <p:stCondLst>
                                            <p:cond delay="0"/>
                                          </p:stCondLst>
                                        </p:cTn>
                                        <p:tgtEl>
                                          <p:spTgt spid="215"/>
                                        </p:tgtEl>
                                        <p:attrNameLst>
                                          <p:attrName>style.visibility</p:attrName>
                                        </p:attrNameLst>
                                      </p:cBhvr>
                                      <p:to>
                                        <p:strVal val="visible"/>
                                      </p:to>
                                    </p:set>
                                    <p:animEffect transition="in" filter="blinds(horizontal)">
                                      <p:cBhvr>
                                        <p:cTn id="244" dur="500"/>
                                        <p:tgtEl>
                                          <p:spTgt spid="215"/>
                                        </p:tgtEl>
                                      </p:cBhvr>
                                    </p:animEffect>
                                  </p:childTnLst>
                                </p:cTn>
                              </p:par>
                              <p:par>
                                <p:cTn id="245" presetID="3" presetClass="entr" presetSubtype="10" fill="hold" grpId="0" nodeType="withEffect">
                                  <p:stCondLst>
                                    <p:cond delay="0"/>
                                  </p:stCondLst>
                                  <p:childTnLst>
                                    <p:set>
                                      <p:cBhvr>
                                        <p:cTn id="246" dur="1" fill="hold">
                                          <p:stCondLst>
                                            <p:cond delay="0"/>
                                          </p:stCondLst>
                                        </p:cTn>
                                        <p:tgtEl>
                                          <p:spTgt spid="216"/>
                                        </p:tgtEl>
                                        <p:attrNameLst>
                                          <p:attrName>style.visibility</p:attrName>
                                        </p:attrNameLst>
                                      </p:cBhvr>
                                      <p:to>
                                        <p:strVal val="visible"/>
                                      </p:to>
                                    </p:set>
                                    <p:animEffect transition="in" filter="blinds(horizontal)">
                                      <p:cBhvr>
                                        <p:cTn id="247" dur="500"/>
                                        <p:tgtEl>
                                          <p:spTgt spid="216"/>
                                        </p:tgtEl>
                                      </p:cBhvr>
                                    </p:animEffect>
                                  </p:childTnLst>
                                </p:cTn>
                              </p:par>
                              <p:par>
                                <p:cTn id="248" presetID="3" presetClass="entr" presetSubtype="10" fill="hold" grpId="0" nodeType="withEffect">
                                  <p:stCondLst>
                                    <p:cond delay="0"/>
                                  </p:stCondLst>
                                  <p:childTnLst>
                                    <p:set>
                                      <p:cBhvr>
                                        <p:cTn id="249" dur="1" fill="hold">
                                          <p:stCondLst>
                                            <p:cond delay="0"/>
                                          </p:stCondLst>
                                        </p:cTn>
                                        <p:tgtEl>
                                          <p:spTgt spid="217"/>
                                        </p:tgtEl>
                                        <p:attrNameLst>
                                          <p:attrName>style.visibility</p:attrName>
                                        </p:attrNameLst>
                                      </p:cBhvr>
                                      <p:to>
                                        <p:strVal val="visible"/>
                                      </p:to>
                                    </p:set>
                                    <p:animEffect transition="in" filter="blinds(horizontal)">
                                      <p:cBhvr>
                                        <p:cTn id="250" dur="500"/>
                                        <p:tgtEl>
                                          <p:spTgt spid="217"/>
                                        </p:tgtEl>
                                      </p:cBhvr>
                                    </p:animEffect>
                                  </p:childTnLst>
                                </p:cTn>
                              </p:par>
                              <p:par>
                                <p:cTn id="251" presetID="3" presetClass="entr" presetSubtype="10" fill="hold" grpId="0" nodeType="withEffect">
                                  <p:stCondLst>
                                    <p:cond delay="0"/>
                                  </p:stCondLst>
                                  <p:childTnLst>
                                    <p:set>
                                      <p:cBhvr>
                                        <p:cTn id="252" dur="1" fill="hold">
                                          <p:stCondLst>
                                            <p:cond delay="0"/>
                                          </p:stCondLst>
                                        </p:cTn>
                                        <p:tgtEl>
                                          <p:spTgt spid="218"/>
                                        </p:tgtEl>
                                        <p:attrNameLst>
                                          <p:attrName>style.visibility</p:attrName>
                                        </p:attrNameLst>
                                      </p:cBhvr>
                                      <p:to>
                                        <p:strVal val="visible"/>
                                      </p:to>
                                    </p:set>
                                    <p:animEffect transition="in" filter="blinds(horizontal)">
                                      <p:cBhvr>
                                        <p:cTn id="253" dur="500"/>
                                        <p:tgtEl>
                                          <p:spTgt spid="218"/>
                                        </p:tgtEl>
                                      </p:cBhvr>
                                    </p:animEffect>
                                  </p:childTnLst>
                                </p:cTn>
                              </p:par>
                              <p:par>
                                <p:cTn id="254" presetID="3" presetClass="entr" presetSubtype="10" fill="hold" grpId="0" nodeType="withEffect">
                                  <p:stCondLst>
                                    <p:cond delay="0"/>
                                  </p:stCondLst>
                                  <p:childTnLst>
                                    <p:set>
                                      <p:cBhvr>
                                        <p:cTn id="255" dur="1" fill="hold">
                                          <p:stCondLst>
                                            <p:cond delay="0"/>
                                          </p:stCondLst>
                                        </p:cTn>
                                        <p:tgtEl>
                                          <p:spTgt spid="219"/>
                                        </p:tgtEl>
                                        <p:attrNameLst>
                                          <p:attrName>style.visibility</p:attrName>
                                        </p:attrNameLst>
                                      </p:cBhvr>
                                      <p:to>
                                        <p:strVal val="visible"/>
                                      </p:to>
                                    </p:set>
                                    <p:animEffect transition="in" filter="blinds(horizontal)">
                                      <p:cBhvr>
                                        <p:cTn id="256" dur="500"/>
                                        <p:tgtEl>
                                          <p:spTgt spid="219"/>
                                        </p:tgtEl>
                                      </p:cBhvr>
                                    </p:animEffect>
                                  </p:childTnLst>
                                </p:cTn>
                              </p:par>
                              <p:par>
                                <p:cTn id="257" presetID="3" presetClass="entr" presetSubtype="10" fill="hold" grpId="0" nodeType="withEffect">
                                  <p:stCondLst>
                                    <p:cond delay="0"/>
                                  </p:stCondLst>
                                  <p:childTnLst>
                                    <p:set>
                                      <p:cBhvr>
                                        <p:cTn id="258" dur="1" fill="hold">
                                          <p:stCondLst>
                                            <p:cond delay="0"/>
                                          </p:stCondLst>
                                        </p:cTn>
                                        <p:tgtEl>
                                          <p:spTgt spid="220"/>
                                        </p:tgtEl>
                                        <p:attrNameLst>
                                          <p:attrName>style.visibility</p:attrName>
                                        </p:attrNameLst>
                                      </p:cBhvr>
                                      <p:to>
                                        <p:strVal val="visible"/>
                                      </p:to>
                                    </p:set>
                                    <p:animEffect transition="in" filter="blinds(horizontal)">
                                      <p:cBhvr>
                                        <p:cTn id="259" dur="500"/>
                                        <p:tgtEl>
                                          <p:spTgt spid="220"/>
                                        </p:tgtEl>
                                      </p:cBhvr>
                                    </p:animEffect>
                                  </p:childTnLst>
                                </p:cTn>
                              </p:par>
                              <p:par>
                                <p:cTn id="260" presetID="3" presetClass="entr" presetSubtype="10" fill="hold" grpId="0" nodeType="withEffect">
                                  <p:stCondLst>
                                    <p:cond delay="0"/>
                                  </p:stCondLst>
                                  <p:childTnLst>
                                    <p:set>
                                      <p:cBhvr>
                                        <p:cTn id="261" dur="1" fill="hold">
                                          <p:stCondLst>
                                            <p:cond delay="0"/>
                                          </p:stCondLst>
                                        </p:cTn>
                                        <p:tgtEl>
                                          <p:spTgt spid="221"/>
                                        </p:tgtEl>
                                        <p:attrNameLst>
                                          <p:attrName>style.visibility</p:attrName>
                                        </p:attrNameLst>
                                      </p:cBhvr>
                                      <p:to>
                                        <p:strVal val="visible"/>
                                      </p:to>
                                    </p:set>
                                    <p:animEffect transition="in" filter="blinds(horizontal)">
                                      <p:cBhvr>
                                        <p:cTn id="262" dur="500"/>
                                        <p:tgtEl>
                                          <p:spTgt spid="221"/>
                                        </p:tgtEl>
                                      </p:cBhvr>
                                    </p:animEffect>
                                  </p:childTnLst>
                                </p:cTn>
                              </p:par>
                              <p:par>
                                <p:cTn id="263" presetID="3" presetClass="entr" presetSubtype="10" fill="hold" grpId="0" nodeType="withEffect">
                                  <p:stCondLst>
                                    <p:cond delay="0"/>
                                  </p:stCondLst>
                                  <p:childTnLst>
                                    <p:set>
                                      <p:cBhvr>
                                        <p:cTn id="264" dur="1" fill="hold">
                                          <p:stCondLst>
                                            <p:cond delay="0"/>
                                          </p:stCondLst>
                                        </p:cTn>
                                        <p:tgtEl>
                                          <p:spTgt spid="222"/>
                                        </p:tgtEl>
                                        <p:attrNameLst>
                                          <p:attrName>style.visibility</p:attrName>
                                        </p:attrNameLst>
                                      </p:cBhvr>
                                      <p:to>
                                        <p:strVal val="visible"/>
                                      </p:to>
                                    </p:set>
                                    <p:animEffect transition="in" filter="blinds(horizontal)">
                                      <p:cBhvr>
                                        <p:cTn id="265" dur="500"/>
                                        <p:tgtEl>
                                          <p:spTgt spid="222"/>
                                        </p:tgtEl>
                                      </p:cBhvr>
                                    </p:animEffect>
                                  </p:childTnLst>
                                </p:cTn>
                              </p:par>
                              <p:par>
                                <p:cTn id="266" presetID="3" presetClass="entr" presetSubtype="10" fill="hold" grpId="0" nodeType="withEffect">
                                  <p:stCondLst>
                                    <p:cond delay="0"/>
                                  </p:stCondLst>
                                  <p:childTnLst>
                                    <p:set>
                                      <p:cBhvr>
                                        <p:cTn id="267" dur="1" fill="hold">
                                          <p:stCondLst>
                                            <p:cond delay="0"/>
                                          </p:stCondLst>
                                        </p:cTn>
                                        <p:tgtEl>
                                          <p:spTgt spid="223"/>
                                        </p:tgtEl>
                                        <p:attrNameLst>
                                          <p:attrName>style.visibility</p:attrName>
                                        </p:attrNameLst>
                                      </p:cBhvr>
                                      <p:to>
                                        <p:strVal val="visible"/>
                                      </p:to>
                                    </p:set>
                                    <p:animEffect transition="in" filter="blinds(horizontal)">
                                      <p:cBhvr>
                                        <p:cTn id="268" dur="500"/>
                                        <p:tgtEl>
                                          <p:spTgt spid="223"/>
                                        </p:tgtEl>
                                      </p:cBhvr>
                                    </p:animEffect>
                                  </p:childTnLst>
                                </p:cTn>
                              </p:par>
                              <p:par>
                                <p:cTn id="269" presetID="3" presetClass="entr" presetSubtype="10" fill="hold" grpId="0" nodeType="withEffect">
                                  <p:stCondLst>
                                    <p:cond delay="0"/>
                                  </p:stCondLst>
                                  <p:childTnLst>
                                    <p:set>
                                      <p:cBhvr>
                                        <p:cTn id="270" dur="1" fill="hold">
                                          <p:stCondLst>
                                            <p:cond delay="0"/>
                                          </p:stCondLst>
                                        </p:cTn>
                                        <p:tgtEl>
                                          <p:spTgt spid="224"/>
                                        </p:tgtEl>
                                        <p:attrNameLst>
                                          <p:attrName>style.visibility</p:attrName>
                                        </p:attrNameLst>
                                      </p:cBhvr>
                                      <p:to>
                                        <p:strVal val="visible"/>
                                      </p:to>
                                    </p:set>
                                    <p:animEffect transition="in" filter="blinds(horizontal)">
                                      <p:cBhvr>
                                        <p:cTn id="271" dur="500"/>
                                        <p:tgtEl>
                                          <p:spTgt spid="224"/>
                                        </p:tgtEl>
                                      </p:cBhvr>
                                    </p:animEffect>
                                  </p:childTnLst>
                                </p:cTn>
                              </p:par>
                              <p:par>
                                <p:cTn id="272" presetID="3" presetClass="entr" presetSubtype="10" fill="hold" grpId="0" nodeType="withEffect">
                                  <p:stCondLst>
                                    <p:cond delay="0"/>
                                  </p:stCondLst>
                                  <p:childTnLst>
                                    <p:set>
                                      <p:cBhvr>
                                        <p:cTn id="273" dur="1" fill="hold">
                                          <p:stCondLst>
                                            <p:cond delay="0"/>
                                          </p:stCondLst>
                                        </p:cTn>
                                        <p:tgtEl>
                                          <p:spTgt spid="225"/>
                                        </p:tgtEl>
                                        <p:attrNameLst>
                                          <p:attrName>style.visibility</p:attrName>
                                        </p:attrNameLst>
                                      </p:cBhvr>
                                      <p:to>
                                        <p:strVal val="visible"/>
                                      </p:to>
                                    </p:set>
                                    <p:animEffect transition="in" filter="blinds(horizontal)">
                                      <p:cBhvr>
                                        <p:cTn id="274" dur="500"/>
                                        <p:tgtEl>
                                          <p:spTgt spid="225"/>
                                        </p:tgtEl>
                                      </p:cBhvr>
                                    </p:animEffect>
                                  </p:childTnLst>
                                </p:cTn>
                              </p:par>
                              <p:par>
                                <p:cTn id="275" presetID="3" presetClass="entr" presetSubtype="10" fill="hold" grpId="0" nodeType="withEffect">
                                  <p:stCondLst>
                                    <p:cond delay="0"/>
                                  </p:stCondLst>
                                  <p:childTnLst>
                                    <p:set>
                                      <p:cBhvr>
                                        <p:cTn id="276" dur="1" fill="hold">
                                          <p:stCondLst>
                                            <p:cond delay="0"/>
                                          </p:stCondLst>
                                        </p:cTn>
                                        <p:tgtEl>
                                          <p:spTgt spid="226"/>
                                        </p:tgtEl>
                                        <p:attrNameLst>
                                          <p:attrName>style.visibility</p:attrName>
                                        </p:attrNameLst>
                                      </p:cBhvr>
                                      <p:to>
                                        <p:strVal val="visible"/>
                                      </p:to>
                                    </p:set>
                                    <p:animEffect transition="in" filter="blinds(horizontal)">
                                      <p:cBhvr>
                                        <p:cTn id="277" dur="500"/>
                                        <p:tgtEl>
                                          <p:spTgt spid="226"/>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227"/>
                                        </p:tgtEl>
                                        <p:attrNameLst>
                                          <p:attrName>style.visibility</p:attrName>
                                        </p:attrNameLst>
                                      </p:cBhvr>
                                      <p:to>
                                        <p:strVal val="visible"/>
                                      </p:to>
                                    </p:set>
                                    <p:animEffect transition="in" filter="blinds(horizontal)">
                                      <p:cBhvr>
                                        <p:cTn id="280" dur="500"/>
                                        <p:tgtEl>
                                          <p:spTgt spid="227"/>
                                        </p:tgtEl>
                                      </p:cBhvr>
                                    </p:animEffect>
                                  </p:childTnLst>
                                </p:cTn>
                              </p:par>
                              <p:par>
                                <p:cTn id="281" presetID="3" presetClass="entr" presetSubtype="10" fill="hold" grpId="0" nodeType="withEffect">
                                  <p:stCondLst>
                                    <p:cond delay="0"/>
                                  </p:stCondLst>
                                  <p:childTnLst>
                                    <p:set>
                                      <p:cBhvr>
                                        <p:cTn id="282" dur="1" fill="hold">
                                          <p:stCondLst>
                                            <p:cond delay="0"/>
                                          </p:stCondLst>
                                        </p:cTn>
                                        <p:tgtEl>
                                          <p:spTgt spid="228"/>
                                        </p:tgtEl>
                                        <p:attrNameLst>
                                          <p:attrName>style.visibility</p:attrName>
                                        </p:attrNameLst>
                                      </p:cBhvr>
                                      <p:to>
                                        <p:strVal val="visible"/>
                                      </p:to>
                                    </p:set>
                                    <p:animEffect transition="in" filter="blinds(horizontal)">
                                      <p:cBhvr>
                                        <p:cTn id="283" dur="500"/>
                                        <p:tgtEl>
                                          <p:spTgt spid="228"/>
                                        </p:tgtEl>
                                      </p:cBhvr>
                                    </p:animEffect>
                                  </p:childTnLst>
                                </p:cTn>
                              </p:par>
                              <p:par>
                                <p:cTn id="284" presetID="3" presetClass="entr" presetSubtype="10" fill="hold" grpId="0" nodeType="withEffect">
                                  <p:stCondLst>
                                    <p:cond delay="0"/>
                                  </p:stCondLst>
                                  <p:childTnLst>
                                    <p:set>
                                      <p:cBhvr>
                                        <p:cTn id="285" dur="1" fill="hold">
                                          <p:stCondLst>
                                            <p:cond delay="0"/>
                                          </p:stCondLst>
                                        </p:cTn>
                                        <p:tgtEl>
                                          <p:spTgt spid="229"/>
                                        </p:tgtEl>
                                        <p:attrNameLst>
                                          <p:attrName>style.visibility</p:attrName>
                                        </p:attrNameLst>
                                      </p:cBhvr>
                                      <p:to>
                                        <p:strVal val="visible"/>
                                      </p:to>
                                    </p:set>
                                    <p:animEffect transition="in" filter="blinds(horizontal)">
                                      <p:cBhvr>
                                        <p:cTn id="286" dur="500"/>
                                        <p:tgtEl>
                                          <p:spTgt spid="229"/>
                                        </p:tgtEl>
                                      </p:cBhvr>
                                    </p:animEffect>
                                  </p:childTnLst>
                                </p:cTn>
                              </p:par>
                              <p:par>
                                <p:cTn id="287" presetID="3" presetClass="entr" presetSubtype="10" fill="hold" grpId="0" nodeType="withEffect">
                                  <p:stCondLst>
                                    <p:cond delay="0"/>
                                  </p:stCondLst>
                                  <p:childTnLst>
                                    <p:set>
                                      <p:cBhvr>
                                        <p:cTn id="288" dur="1" fill="hold">
                                          <p:stCondLst>
                                            <p:cond delay="0"/>
                                          </p:stCondLst>
                                        </p:cTn>
                                        <p:tgtEl>
                                          <p:spTgt spid="230"/>
                                        </p:tgtEl>
                                        <p:attrNameLst>
                                          <p:attrName>style.visibility</p:attrName>
                                        </p:attrNameLst>
                                      </p:cBhvr>
                                      <p:to>
                                        <p:strVal val="visible"/>
                                      </p:to>
                                    </p:set>
                                    <p:animEffect transition="in" filter="blinds(horizontal)">
                                      <p:cBhvr>
                                        <p:cTn id="289" dur="500"/>
                                        <p:tgtEl>
                                          <p:spTgt spid="230"/>
                                        </p:tgtEl>
                                      </p:cBhvr>
                                    </p:animEffect>
                                  </p:childTnLst>
                                </p:cTn>
                              </p:par>
                              <p:par>
                                <p:cTn id="290" presetID="3" presetClass="entr" presetSubtype="10" fill="hold" grpId="0" nodeType="withEffect">
                                  <p:stCondLst>
                                    <p:cond delay="0"/>
                                  </p:stCondLst>
                                  <p:childTnLst>
                                    <p:set>
                                      <p:cBhvr>
                                        <p:cTn id="291" dur="1" fill="hold">
                                          <p:stCondLst>
                                            <p:cond delay="0"/>
                                          </p:stCondLst>
                                        </p:cTn>
                                        <p:tgtEl>
                                          <p:spTgt spid="231"/>
                                        </p:tgtEl>
                                        <p:attrNameLst>
                                          <p:attrName>style.visibility</p:attrName>
                                        </p:attrNameLst>
                                      </p:cBhvr>
                                      <p:to>
                                        <p:strVal val="visible"/>
                                      </p:to>
                                    </p:set>
                                    <p:animEffect transition="in" filter="blinds(horizontal)">
                                      <p:cBhvr>
                                        <p:cTn id="292" dur="500"/>
                                        <p:tgtEl>
                                          <p:spTgt spid="231"/>
                                        </p:tgtEl>
                                      </p:cBhvr>
                                    </p:animEffect>
                                  </p:childTnLst>
                                </p:cTn>
                              </p:par>
                              <p:par>
                                <p:cTn id="293" presetID="3" presetClass="entr" presetSubtype="10" fill="hold" grpId="0" nodeType="withEffect">
                                  <p:stCondLst>
                                    <p:cond delay="0"/>
                                  </p:stCondLst>
                                  <p:childTnLst>
                                    <p:set>
                                      <p:cBhvr>
                                        <p:cTn id="294" dur="1" fill="hold">
                                          <p:stCondLst>
                                            <p:cond delay="0"/>
                                          </p:stCondLst>
                                        </p:cTn>
                                        <p:tgtEl>
                                          <p:spTgt spid="232"/>
                                        </p:tgtEl>
                                        <p:attrNameLst>
                                          <p:attrName>style.visibility</p:attrName>
                                        </p:attrNameLst>
                                      </p:cBhvr>
                                      <p:to>
                                        <p:strVal val="visible"/>
                                      </p:to>
                                    </p:set>
                                    <p:animEffect transition="in" filter="blinds(horizontal)">
                                      <p:cBhvr>
                                        <p:cTn id="295" dur="500"/>
                                        <p:tgtEl>
                                          <p:spTgt spid="232"/>
                                        </p:tgtEl>
                                      </p:cBhvr>
                                    </p:animEffect>
                                  </p:childTnLst>
                                </p:cTn>
                              </p:par>
                              <p:par>
                                <p:cTn id="296" presetID="3" presetClass="entr" presetSubtype="10" fill="hold" grpId="0" nodeType="withEffect">
                                  <p:stCondLst>
                                    <p:cond delay="0"/>
                                  </p:stCondLst>
                                  <p:childTnLst>
                                    <p:set>
                                      <p:cBhvr>
                                        <p:cTn id="297" dur="1" fill="hold">
                                          <p:stCondLst>
                                            <p:cond delay="0"/>
                                          </p:stCondLst>
                                        </p:cTn>
                                        <p:tgtEl>
                                          <p:spTgt spid="233"/>
                                        </p:tgtEl>
                                        <p:attrNameLst>
                                          <p:attrName>style.visibility</p:attrName>
                                        </p:attrNameLst>
                                      </p:cBhvr>
                                      <p:to>
                                        <p:strVal val="visible"/>
                                      </p:to>
                                    </p:set>
                                    <p:animEffect transition="in" filter="blinds(horizontal)">
                                      <p:cBhvr>
                                        <p:cTn id="298" dur="500"/>
                                        <p:tgtEl>
                                          <p:spTgt spid="233"/>
                                        </p:tgtEl>
                                      </p:cBhvr>
                                    </p:animEffect>
                                  </p:childTnLst>
                                </p:cTn>
                              </p:par>
                              <p:par>
                                <p:cTn id="299" presetID="3" presetClass="entr" presetSubtype="10" fill="hold" grpId="0" nodeType="withEffect">
                                  <p:stCondLst>
                                    <p:cond delay="0"/>
                                  </p:stCondLst>
                                  <p:childTnLst>
                                    <p:set>
                                      <p:cBhvr>
                                        <p:cTn id="300" dur="1" fill="hold">
                                          <p:stCondLst>
                                            <p:cond delay="0"/>
                                          </p:stCondLst>
                                        </p:cTn>
                                        <p:tgtEl>
                                          <p:spTgt spid="234"/>
                                        </p:tgtEl>
                                        <p:attrNameLst>
                                          <p:attrName>style.visibility</p:attrName>
                                        </p:attrNameLst>
                                      </p:cBhvr>
                                      <p:to>
                                        <p:strVal val="visible"/>
                                      </p:to>
                                    </p:set>
                                    <p:animEffect transition="in" filter="blinds(horizontal)">
                                      <p:cBhvr>
                                        <p:cTn id="301" dur="500"/>
                                        <p:tgtEl>
                                          <p:spTgt spid="234"/>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235"/>
                                        </p:tgtEl>
                                        <p:attrNameLst>
                                          <p:attrName>style.visibility</p:attrName>
                                        </p:attrNameLst>
                                      </p:cBhvr>
                                      <p:to>
                                        <p:strVal val="visible"/>
                                      </p:to>
                                    </p:set>
                                    <p:animEffect transition="in" filter="blinds(horizontal)">
                                      <p:cBhvr>
                                        <p:cTn id="304" dur="500"/>
                                        <p:tgtEl>
                                          <p:spTgt spid="235"/>
                                        </p:tgtEl>
                                      </p:cBhvr>
                                    </p:animEffect>
                                  </p:childTnLst>
                                </p:cTn>
                              </p:par>
                              <p:par>
                                <p:cTn id="305" presetID="3" presetClass="entr" presetSubtype="10" fill="hold" grpId="0" nodeType="withEffect">
                                  <p:stCondLst>
                                    <p:cond delay="0"/>
                                  </p:stCondLst>
                                  <p:childTnLst>
                                    <p:set>
                                      <p:cBhvr>
                                        <p:cTn id="306" dur="1" fill="hold">
                                          <p:stCondLst>
                                            <p:cond delay="0"/>
                                          </p:stCondLst>
                                        </p:cTn>
                                        <p:tgtEl>
                                          <p:spTgt spid="236"/>
                                        </p:tgtEl>
                                        <p:attrNameLst>
                                          <p:attrName>style.visibility</p:attrName>
                                        </p:attrNameLst>
                                      </p:cBhvr>
                                      <p:to>
                                        <p:strVal val="visible"/>
                                      </p:to>
                                    </p:set>
                                    <p:animEffect transition="in" filter="blinds(horizontal)">
                                      <p:cBhvr>
                                        <p:cTn id="307" dur="500"/>
                                        <p:tgtEl>
                                          <p:spTgt spid="236"/>
                                        </p:tgtEl>
                                      </p:cBhvr>
                                    </p:animEffect>
                                  </p:childTnLst>
                                </p:cTn>
                              </p:par>
                              <p:par>
                                <p:cTn id="308" presetID="3" presetClass="entr" presetSubtype="10" fill="hold" grpId="0" nodeType="withEffect">
                                  <p:stCondLst>
                                    <p:cond delay="0"/>
                                  </p:stCondLst>
                                  <p:childTnLst>
                                    <p:set>
                                      <p:cBhvr>
                                        <p:cTn id="309" dur="1" fill="hold">
                                          <p:stCondLst>
                                            <p:cond delay="0"/>
                                          </p:stCondLst>
                                        </p:cTn>
                                        <p:tgtEl>
                                          <p:spTgt spid="237"/>
                                        </p:tgtEl>
                                        <p:attrNameLst>
                                          <p:attrName>style.visibility</p:attrName>
                                        </p:attrNameLst>
                                      </p:cBhvr>
                                      <p:to>
                                        <p:strVal val="visible"/>
                                      </p:to>
                                    </p:set>
                                    <p:animEffect transition="in" filter="blinds(horizontal)">
                                      <p:cBhvr>
                                        <p:cTn id="310" dur="500"/>
                                        <p:tgtEl>
                                          <p:spTgt spid="237"/>
                                        </p:tgtEl>
                                      </p:cBhvr>
                                    </p:animEffect>
                                  </p:childTnLst>
                                </p:cTn>
                              </p:par>
                              <p:par>
                                <p:cTn id="311" presetID="3" presetClass="entr" presetSubtype="10" fill="hold" grpId="0" nodeType="withEffect">
                                  <p:stCondLst>
                                    <p:cond delay="0"/>
                                  </p:stCondLst>
                                  <p:childTnLst>
                                    <p:set>
                                      <p:cBhvr>
                                        <p:cTn id="312" dur="1" fill="hold">
                                          <p:stCondLst>
                                            <p:cond delay="0"/>
                                          </p:stCondLst>
                                        </p:cTn>
                                        <p:tgtEl>
                                          <p:spTgt spid="238"/>
                                        </p:tgtEl>
                                        <p:attrNameLst>
                                          <p:attrName>style.visibility</p:attrName>
                                        </p:attrNameLst>
                                      </p:cBhvr>
                                      <p:to>
                                        <p:strVal val="visible"/>
                                      </p:to>
                                    </p:set>
                                    <p:animEffect transition="in" filter="blinds(horizontal)">
                                      <p:cBhvr>
                                        <p:cTn id="313" dur="500"/>
                                        <p:tgtEl>
                                          <p:spTgt spid="238"/>
                                        </p:tgtEl>
                                      </p:cBhvr>
                                    </p:animEffect>
                                  </p:childTnLst>
                                </p:cTn>
                              </p:par>
                              <p:par>
                                <p:cTn id="314" presetID="3" presetClass="entr" presetSubtype="10" fill="hold" grpId="0" nodeType="withEffect">
                                  <p:stCondLst>
                                    <p:cond delay="0"/>
                                  </p:stCondLst>
                                  <p:childTnLst>
                                    <p:set>
                                      <p:cBhvr>
                                        <p:cTn id="315" dur="1" fill="hold">
                                          <p:stCondLst>
                                            <p:cond delay="0"/>
                                          </p:stCondLst>
                                        </p:cTn>
                                        <p:tgtEl>
                                          <p:spTgt spid="239"/>
                                        </p:tgtEl>
                                        <p:attrNameLst>
                                          <p:attrName>style.visibility</p:attrName>
                                        </p:attrNameLst>
                                      </p:cBhvr>
                                      <p:to>
                                        <p:strVal val="visible"/>
                                      </p:to>
                                    </p:set>
                                    <p:animEffect transition="in" filter="blinds(horizontal)">
                                      <p:cBhvr>
                                        <p:cTn id="316" dur="500"/>
                                        <p:tgtEl>
                                          <p:spTgt spid="239"/>
                                        </p:tgtEl>
                                      </p:cBhvr>
                                    </p:animEffect>
                                  </p:childTnLst>
                                </p:cTn>
                              </p:par>
                              <p:par>
                                <p:cTn id="317" presetID="3" presetClass="entr" presetSubtype="10" fill="hold" grpId="0" nodeType="withEffect">
                                  <p:stCondLst>
                                    <p:cond delay="0"/>
                                  </p:stCondLst>
                                  <p:childTnLst>
                                    <p:set>
                                      <p:cBhvr>
                                        <p:cTn id="318" dur="1" fill="hold">
                                          <p:stCondLst>
                                            <p:cond delay="0"/>
                                          </p:stCondLst>
                                        </p:cTn>
                                        <p:tgtEl>
                                          <p:spTgt spid="240"/>
                                        </p:tgtEl>
                                        <p:attrNameLst>
                                          <p:attrName>style.visibility</p:attrName>
                                        </p:attrNameLst>
                                      </p:cBhvr>
                                      <p:to>
                                        <p:strVal val="visible"/>
                                      </p:to>
                                    </p:set>
                                    <p:animEffect transition="in" filter="blinds(horizontal)">
                                      <p:cBhvr>
                                        <p:cTn id="319" dur="500"/>
                                        <p:tgtEl>
                                          <p:spTgt spid="240"/>
                                        </p:tgtEl>
                                      </p:cBhvr>
                                    </p:animEffect>
                                  </p:childTnLst>
                                </p:cTn>
                              </p:par>
                              <p:par>
                                <p:cTn id="320" presetID="3" presetClass="entr" presetSubtype="10" fill="hold" grpId="0" nodeType="withEffect">
                                  <p:stCondLst>
                                    <p:cond delay="0"/>
                                  </p:stCondLst>
                                  <p:childTnLst>
                                    <p:set>
                                      <p:cBhvr>
                                        <p:cTn id="321" dur="1" fill="hold">
                                          <p:stCondLst>
                                            <p:cond delay="0"/>
                                          </p:stCondLst>
                                        </p:cTn>
                                        <p:tgtEl>
                                          <p:spTgt spid="241"/>
                                        </p:tgtEl>
                                        <p:attrNameLst>
                                          <p:attrName>style.visibility</p:attrName>
                                        </p:attrNameLst>
                                      </p:cBhvr>
                                      <p:to>
                                        <p:strVal val="visible"/>
                                      </p:to>
                                    </p:set>
                                    <p:animEffect transition="in" filter="blinds(horizontal)">
                                      <p:cBhvr>
                                        <p:cTn id="322" dur="500"/>
                                        <p:tgtEl>
                                          <p:spTgt spid="241"/>
                                        </p:tgtEl>
                                      </p:cBhvr>
                                    </p:animEffect>
                                  </p:childTnLst>
                                </p:cTn>
                              </p:par>
                              <p:par>
                                <p:cTn id="323" presetID="3" presetClass="entr" presetSubtype="10" fill="hold" grpId="0" nodeType="withEffect">
                                  <p:stCondLst>
                                    <p:cond delay="0"/>
                                  </p:stCondLst>
                                  <p:childTnLst>
                                    <p:set>
                                      <p:cBhvr>
                                        <p:cTn id="324" dur="1" fill="hold">
                                          <p:stCondLst>
                                            <p:cond delay="0"/>
                                          </p:stCondLst>
                                        </p:cTn>
                                        <p:tgtEl>
                                          <p:spTgt spid="242"/>
                                        </p:tgtEl>
                                        <p:attrNameLst>
                                          <p:attrName>style.visibility</p:attrName>
                                        </p:attrNameLst>
                                      </p:cBhvr>
                                      <p:to>
                                        <p:strVal val="visible"/>
                                      </p:to>
                                    </p:set>
                                    <p:animEffect transition="in" filter="blinds(horizontal)">
                                      <p:cBhvr>
                                        <p:cTn id="325" dur="500"/>
                                        <p:tgtEl>
                                          <p:spTgt spid="242"/>
                                        </p:tgtEl>
                                      </p:cBhvr>
                                    </p:animEffect>
                                  </p:childTnLst>
                                </p:cTn>
                              </p:par>
                              <p:par>
                                <p:cTn id="326" presetID="3" presetClass="entr" presetSubtype="10" fill="hold" grpId="0" nodeType="withEffect">
                                  <p:stCondLst>
                                    <p:cond delay="0"/>
                                  </p:stCondLst>
                                  <p:childTnLst>
                                    <p:set>
                                      <p:cBhvr>
                                        <p:cTn id="327" dur="1" fill="hold">
                                          <p:stCondLst>
                                            <p:cond delay="0"/>
                                          </p:stCondLst>
                                        </p:cTn>
                                        <p:tgtEl>
                                          <p:spTgt spid="243"/>
                                        </p:tgtEl>
                                        <p:attrNameLst>
                                          <p:attrName>style.visibility</p:attrName>
                                        </p:attrNameLst>
                                      </p:cBhvr>
                                      <p:to>
                                        <p:strVal val="visible"/>
                                      </p:to>
                                    </p:set>
                                    <p:animEffect transition="in" filter="blinds(horizontal)">
                                      <p:cBhvr>
                                        <p:cTn id="328" dur="500"/>
                                        <p:tgtEl>
                                          <p:spTgt spid="243"/>
                                        </p:tgtEl>
                                      </p:cBhvr>
                                    </p:animEffect>
                                  </p:childTnLst>
                                </p:cTn>
                              </p:par>
                              <p:par>
                                <p:cTn id="329" presetID="3" presetClass="entr" presetSubtype="10" fill="hold" grpId="0" nodeType="withEffect">
                                  <p:stCondLst>
                                    <p:cond delay="0"/>
                                  </p:stCondLst>
                                  <p:childTnLst>
                                    <p:set>
                                      <p:cBhvr>
                                        <p:cTn id="330" dur="1" fill="hold">
                                          <p:stCondLst>
                                            <p:cond delay="0"/>
                                          </p:stCondLst>
                                        </p:cTn>
                                        <p:tgtEl>
                                          <p:spTgt spid="244"/>
                                        </p:tgtEl>
                                        <p:attrNameLst>
                                          <p:attrName>style.visibility</p:attrName>
                                        </p:attrNameLst>
                                      </p:cBhvr>
                                      <p:to>
                                        <p:strVal val="visible"/>
                                      </p:to>
                                    </p:set>
                                    <p:animEffect transition="in" filter="blinds(horizontal)">
                                      <p:cBhvr>
                                        <p:cTn id="331" dur="500"/>
                                        <p:tgtEl>
                                          <p:spTgt spid="244"/>
                                        </p:tgtEl>
                                      </p:cBhvr>
                                    </p:animEffect>
                                  </p:childTnLst>
                                </p:cTn>
                              </p:par>
                              <p:par>
                                <p:cTn id="332" presetID="1" presetClass="entr" presetSubtype="0" fill="hold" nodeType="withEffect">
                                  <p:stCondLst>
                                    <p:cond delay="0"/>
                                  </p:stCondLst>
                                  <p:childTnLst>
                                    <p:set>
                                      <p:cBhvr>
                                        <p:cTn id="333" dur="1" fill="hold">
                                          <p:stCondLst>
                                            <p:cond delay="0"/>
                                          </p:stCondLst>
                                        </p:cTn>
                                        <p:tgtEl>
                                          <p:spTgt spid="133"/>
                                        </p:tgtEl>
                                        <p:attrNameLst>
                                          <p:attrName>style.visibility</p:attrName>
                                        </p:attrNameLst>
                                      </p:cBhvr>
                                      <p:to>
                                        <p:strVal val="visible"/>
                                      </p:to>
                                    </p:set>
                                  </p:childTnLst>
                                </p:cTn>
                              </p:par>
                              <p:par>
                                <p:cTn id="334" presetID="3" presetClass="entr" presetSubtype="10" fill="hold" grpId="0" nodeType="withEffect">
                                  <p:stCondLst>
                                    <p:cond delay="0"/>
                                  </p:stCondLst>
                                  <p:childTnLst>
                                    <p:set>
                                      <p:cBhvr>
                                        <p:cTn id="335" dur="1" fill="hold">
                                          <p:stCondLst>
                                            <p:cond delay="0"/>
                                          </p:stCondLst>
                                        </p:cTn>
                                        <p:tgtEl>
                                          <p:spTgt spid="246"/>
                                        </p:tgtEl>
                                        <p:attrNameLst>
                                          <p:attrName>style.visibility</p:attrName>
                                        </p:attrNameLst>
                                      </p:cBhvr>
                                      <p:to>
                                        <p:strVal val="visible"/>
                                      </p:to>
                                    </p:set>
                                    <p:animEffect transition="in" filter="blinds(horizontal)">
                                      <p:cBhvr>
                                        <p:cTn id="336" dur="500"/>
                                        <p:tgtEl>
                                          <p:spTgt spid="246"/>
                                        </p:tgtEl>
                                      </p:cBhvr>
                                    </p:animEffect>
                                  </p:childTnLst>
                                </p:cTn>
                              </p:par>
                            </p:childTnLst>
                          </p:cTn>
                        </p:par>
                      </p:childTnLst>
                    </p:cTn>
                  </p:par>
                  <p:par>
                    <p:cTn id="337" fill="hold">
                      <p:stCondLst>
                        <p:cond delay="indefinite"/>
                      </p:stCondLst>
                      <p:childTnLst>
                        <p:par>
                          <p:cTn id="338" fill="hold">
                            <p:stCondLst>
                              <p:cond delay="0"/>
                            </p:stCondLst>
                            <p:childTnLst>
                              <p:par>
                                <p:cTn id="339" presetID="1" presetClass="entr" presetSubtype="0" fill="hold" nodeType="clickEffect">
                                  <p:stCondLst>
                                    <p:cond delay="0"/>
                                  </p:stCondLst>
                                  <p:childTnLst>
                                    <p:set>
                                      <p:cBhvr>
                                        <p:cTn id="340" dur="1" fill="hold">
                                          <p:stCondLst>
                                            <p:cond delay="0"/>
                                          </p:stCondLst>
                                        </p:cTn>
                                        <p:tgtEl>
                                          <p:spTgt spid="132"/>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131"/>
                                        </p:tgtEl>
                                        <p:attrNameLst>
                                          <p:attrName>style.visibility</p:attrName>
                                        </p:attrNameLst>
                                      </p:cBhvr>
                                      <p:to>
                                        <p:strVal val="visible"/>
                                      </p:to>
                                    </p:set>
                                  </p:childTnLst>
                                </p:cTn>
                              </p:par>
                              <p:par>
                                <p:cTn id="343" presetID="3" presetClass="entr" presetSubtype="10" fill="hold" grpId="0" nodeType="withEffect">
                                  <p:stCondLst>
                                    <p:cond delay="0"/>
                                  </p:stCondLst>
                                  <p:childTnLst>
                                    <p:set>
                                      <p:cBhvr>
                                        <p:cTn id="344" dur="1" fill="hold">
                                          <p:stCondLst>
                                            <p:cond delay="0"/>
                                          </p:stCondLst>
                                        </p:cTn>
                                        <p:tgtEl>
                                          <p:spTgt spid="247"/>
                                        </p:tgtEl>
                                        <p:attrNameLst>
                                          <p:attrName>style.visibility</p:attrName>
                                        </p:attrNameLst>
                                      </p:cBhvr>
                                      <p:to>
                                        <p:strVal val="visible"/>
                                      </p:to>
                                    </p:set>
                                    <p:animEffect transition="in" filter="blinds(horizontal)">
                                      <p:cBhvr>
                                        <p:cTn id="345" dur="500"/>
                                        <p:tgtEl>
                                          <p:spTgt spid="247"/>
                                        </p:tgtEl>
                                      </p:cBhvr>
                                    </p:animEffect>
                                  </p:childTnLst>
                                </p:cTn>
                              </p:par>
                              <p:par>
                                <p:cTn id="346" presetID="3" presetClass="entr" presetSubtype="10" fill="hold" grpId="0" nodeType="withEffect">
                                  <p:stCondLst>
                                    <p:cond delay="0"/>
                                  </p:stCondLst>
                                  <p:childTnLst>
                                    <p:set>
                                      <p:cBhvr>
                                        <p:cTn id="347" dur="1" fill="hold">
                                          <p:stCondLst>
                                            <p:cond delay="0"/>
                                          </p:stCondLst>
                                        </p:cTn>
                                        <p:tgtEl>
                                          <p:spTgt spid="248"/>
                                        </p:tgtEl>
                                        <p:attrNameLst>
                                          <p:attrName>style.visibility</p:attrName>
                                        </p:attrNameLst>
                                      </p:cBhvr>
                                      <p:to>
                                        <p:strVal val="visible"/>
                                      </p:to>
                                    </p:set>
                                    <p:animEffect transition="in" filter="blinds(horizontal)">
                                      <p:cBhvr>
                                        <p:cTn id="348" dur="500"/>
                                        <p:tgtEl>
                                          <p:spTgt spid="248"/>
                                        </p:tgtEl>
                                      </p:cBhvr>
                                    </p:animEffect>
                                  </p:childTnLst>
                                </p:cTn>
                              </p:par>
                            </p:childTnLst>
                          </p:cTn>
                        </p:par>
                      </p:childTnLst>
                    </p:cTn>
                  </p:par>
                  <p:par>
                    <p:cTn id="349" fill="hold">
                      <p:stCondLst>
                        <p:cond delay="indefinite"/>
                      </p:stCondLst>
                      <p:childTnLst>
                        <p:par>
                          <p:cTn id="350" fill="hold">
                            <p:stCondLst>
                              <p:cond delay="0"/>
                            </p:stCondLst>
                            <p:childTnLst>
                              <p:par>
                                <p:cTn id="351" presetID="1" presetClass="entr" presetSubtype="0" fill="hold" grpId="0" nodeType="clickEffect">
                                  <p:stCondLst>
                                    <p:cond delay="0"/>
                                  </p:stCondLst>
                                  <p:childTnLst>
                                    <p:set>
                                      <p:cBhvr>
                                        <p:cTn id="352"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p:bldP spid="246" grpId="0"/>
      <p:bldP spid="247" grpId="0"/>
      <p:bldP spid="2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dirty="0" smtClean="0"/>
              <a:t>4.</a:t>
            </a:r>
            <a:r>
              <a:rPr lang="zh-TW" altLang="en-US" dirty="0" smtClean="0"/>
              <a:t>英語科及數學科如何計分</a:t>
            </a:r>
          </a:p>
        </p:txBody>
      </p:sp>
      <p:sp>
        <p:nvSpPr>
          <p:cNvPr id="24579" name="內容版面配置區 2"/>
          <p:cNvSpPr>
            <a:spLocks noGrp="1"/>
          </p:cNvSpPr>
          <p:nvPr>
            <p:ph idx="1"/>
          </p:nvPr>
        </p:nvSpPr>
        <p:spPr>
          <a:xfrm>
            <a:off x="1259632" y="1600200"/>
            <a:ext cx="8229600" cy="4781550"/>
          </a:xfrm>
        </p:spPr>
        <p:txBody>
          <a:bodyPr/>
          <a:lstStyle/>
          <a:p>
            <a:pPr>
              <a:buFont typeface="Wingdings" pitchFamily="2" charset="2"/>
              <a:buChar char="u"/>
            </a:pPr>
            <a:r>
              <a:rPr lang="zh-TW" altLang="en-US" dirty="0" smtClean="0"/>
              <a:t>英語科</a:t>
            </a:r>
            <a:r>
              <a:rPr lang="en-US" altLang="zh-TW" dirty="0" smtClean="0">
                <a:latin typeface="Times New Roman" pitchFamily="18" charset="0"/>
                <a:cs typeface="Times New Roman" pitchFamily="18" charset="0"/>
              </a:rPr>
              <a:t>104</a:t>
            </a:r>
            <a:r>
              <a:rPr lang="zh-TW" altLang="en-US" dirty="0" smtClean="0"/>
              <a:t>年起採計聽力測驗成績</a:t>
            </a:r>
            <a:endParaRPr lang="en-US" altLang="zh-TW" dirty="0" smtClean="0"/>
          </a:p>
          <a:p>
            <a:pPr lvl="1">
              <a:buFont typeface="Arial" pitchFamily="34" charset="0"/>
              <a:buChar char="•"/>
            </a:pPr>
            <a:r>
              <a:rPr lang="zh-TW" altLang="en-US" dirty="0" smtClean="0">
                <a:solidFill>
                  <a:srgbClr val="0000FF"/>
                </a:solidFill>
              </a:rPr>
              <a:t>英語成績＝英語閱讀＋英語聽力</a:t>
            </a:r>
            <a:endParaRPr lang="en-US" altLang="zh-TW" dirty="0" smtClean="0">
              <a:solidFill>
                <a:srgbClr val="0000FF"/>
              </a:solidFill>
            </a:endParaRPr>
          </a:p>
          <a:p>
            <a:pPr lvl="1"/>
            <a:endParaRPr lang="en-US" altLang="zh-TW" dirty="0" smtClean="0"/>
          </a:p>
          <a:p>
            <a:pPr>
              <a:buFont typeface="Wingdings" pitchFamily="2" charset="2"/>
              <a:buChar char="u"/>
            </a:pPr>
            <a:r>
              <a:rPr lang="zh-TW" altLang="en-US" dirty="0" smtClean="0"/>
              <a:t>數學科</a:t>
            </a:r>
            <a:r>
              <a:rPr lang="en-US" altLang="zh-TW" dirty="0" smtClean="0">
                <a:latin typeface="Times New Roman" pitchFamily="18" charset="0"/>
                <a:cs typeface="Times New Roman" pitchFamily="18" charset="0"/>
              </a:rPr>
              <a:t>104</a:t>
            </a:r>
            <a:r>
              <a:rPr lang="zh-TW" altLang="en-US" dirty="0" smtClean="0"/>
              <a:t>年起採計非選擇題成績</a:t>
            </a:r>
          </a:p>
          <a:p>
            <a:pPr lvl="1">
              <a:buFont typeface="Arial" pitchFamily="34" charset="0"/>
              <a:buChar char="•"/>
            </a:pPr>
            <a:r>
              <a:rPr lang="zh-TW" altLang="en-US" dirty="0" smtClean="0">
                <a:solidFill>
                  <a:srgbClr val="0000FF"/>
                </a:solidFill>
              </a:rPr>
              <a:t>數學成績＝數學選擇題＋數學非選題</a:t>
            </a:r>
            <a:endParaRPr lang="en-US" altLang="zh-TW" dirty="0" smtClean="0">
              <a:solidFill>
                <a:srgbClr val="0000FF"/>
              </a:solidFill>
            </a:endParaRPr>
          </a:p>
          <a:p>
            <a:pPr lvl="1">
              <a:buNone/>
            </a:pPr>
            <a:endParaRPr lang="en-US" altLang="zh-TW" dirty="0" smtClean="0"/>
          </a:p>
          <a:p>
            <a:pPr>
              <a:buFont typeface="Wingdings" pitchFamily="2" charset="2"/>
              <a:buChar char="u"/>
            </a:pPr>
            <a:r>
              <a:rPr lang="zh-TW" altLang="en-US" dirty="0" smtClean="0">
                <a:solidFill>
                  <a:srgbClr val="0000FF"/>
                </a:solidFill>
              </a:rPr>
              <a:t>加權計分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zh-TW" altLang="zh-TW" smtClean="0">
                <a:latin typeface="微軟正黑體" pitchFamily="34" charset="-120"/>
              </a:rPr>
              <a:t>英語科整體能力</a:t>
            </a:r>
            <a:r>
              <a:rPr lang="zh-TW" altLang="en-US" smtClean="0">
                <a:latin typeface="微軟正黑體" pitchFamily="34" charset="-120"/>
              </a:rPr>
              <a:t>如何計算？</a:t>
            </a:r>
          </a:p>
        </p:txBody>
      </p:sp>
      <p:sp>
        <p:nvSpPr>
          <p:cNvPr id="36867" name="內容版面配置區 2"/>
          <p:cNvSpPr>
            <a:spLocks noGrp="1"/>
          </p:cNvSpPr>
          <p:nvPr>
            <p:ph idx="1"/>
          </p:nvPr>
        </p:nvSpPr>
        <p:spPr/>
        <p:txBody>
          <a:bodyPr/>
          <a:lstStyle/>
          <a:p>
            <a:endParaRPr lang="en-US" altLang="zh-TW" sz="800" dirty="0" smtClean="0">
              <a:latin typeface="微軟正黑體" pitchFamily="34" charset="-120"/>
            </a:endParaRPr>
          </a:p>
          <a:p>
            <a:pPr>
              <a:buFont typeface="Wingdings" pitchFamily="2" charset="2"/>
              <a:buChar char="u"/>
            </a:pPr>
            <a:r>
              <a:rPr lang="zh-TW" altLang="zh-TW" dirty="0" smtClean="0">
                <a:latin typeface="微軟正黑體" pitchFamily="34" charset="-120"/>
              </a:rPr>
              <a:t>加權比重</a:t>
            </a:r>
            <a:r>
              <a:rPr lang="zh-TW" altLang="en-US" dirty="0" smtClean="0">
                <a:latin typeface="微軟正黑體" pitchFamily="34" charset="-120"/>
              </a:rPr>
              <a:t>：</a:t>
            </a:r>
            <a:r>
              <a:rPr lang="zh-TW" altLang="zh-TW" dirty="0" smtClean="0">
                <a:latin typeface="微軟正黑體" pitchFamily="34" charset="-120"/>
              </a:rPr>
              <a:t>聽力占</a:t>
            </a:r>
            <a:r>
              <a:rPr lang="en-US" altLang="zh-TW" dirty="0" smtClean="0">
                <a:latin typeface="Times New Roman" pitchFamily="18" charset="0"/>
                <a:cs typeface="Times New Roman" pitchFamily="18" charset="0"/>
              </a:rPr>
              <a:t>20</a:t>
            </a:r>
            <a:r>
              <a:rPr lang="zh-TW" altLang="zh-TW" dirty="0" smtClean="0">
                <a:latin typeface="Times New Roman" pitchFamily="18" charset="0"/>
                <a:cs typeface="Times New Roman" pitchFamily="18" charset="0"/>
              </a:rPr>
              <a:t>％，閱讀占</a:t>
            </a:r>
            <a:r>
              <a:rPr lang="en-US" altLang="zh-TW" dirty="0" smtClean="0">
                <a:latin typeface="Times New Roman" pitchFamily="18" charset="0"/>
                <a:cs typeface="Times New Roman" pitchFamily="18" charset="0"/>
              </a:rPr>
              <a:t>80</a:t>
            </a:r>
            <a:r>
              <a:rPr lang="zh-TW" altLang="zh-TW"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buFontTx/>
              <a:buNone/>
            </a:pPr>
            <a:endParaRPr lang="en-US" altLang="zh-TW" dirty="0" smtClean="0">
              <a:latin typeface="微軟正黑體" pitchFamily="34" charset="-120"/>
            </a:endParaRPr>
          </a:p>
          <a:p>
            <a:pPr>
              <a:buFontTx/>
              <a:buNone/>
            </a:pPr>
            <a:endParaRPr lang="en-US" altLang="zh-TW" dirty="0" smtClean="0">
              <a:latin typeface="微軟正黑體" pitchFamily="34" charset="-120"/>
            </a:endParaRPr>
          </a:p>
          <a:p>
            <a:pPr>
              <a:buFontTx/>
              <a:buNone/>
            </a:pPr>
            <a:endParaRPr lang="en-US" altLang="zh-TW" dirty="0" smtClean="0">
              <a:latin typeface="微軟正黑體" pitchFamily="34" charset="-120"/>
            </a:endParaRPr>
          </a:p>
          <a:p>
            <a:pPr>
              <a:buFontTx/>
              <a:buNone/>
            </a:pPr>
            <a:endParaRPr lang="en-US" altLang="zh-TW" sz="1200" dirty="0" smtClean="0">
              <a:latin typeface="微軟正黑體" pitchFamily="34" charset="-120"/>
            </a:endParaRPr>
          </a:p>
          <a:p>
            <a:pPr>
              <a:buFontTx/>
              <a:buNone/>
            </a:pPr>
            <a:endParaRPr lang="zh-TW" altLang="en-US" sz="2000" dirty="0" smtClean="0">
              <a:latin typeface="微軟正黑體" pitchFamily="34" charset="-120"/>
            </a:endParaRPr>
          </a:p>
        </p:txBody>
      </p:sp>
      <p:graphicFrame>
        <p:nvGraphicFramePr>
          <p:cNvPr id="25604" name="Object 2"/>
          <p:cNvGraphicFramePr>
            <a:graphicFrameLocks noChangeAspect="1"/>
          </p:cNvGraphicFramePr>
          <p:nvPr/>
        </p:nvGraphicFramePr>
        <p:xfrm>
          <a:off x="323850" y="2997200"/>
          <a:ext cx="8024813" cy="1517650"/>
        </p:xfrm>
        <a:graphic>
          <a:graphicData uri="http://schemas.openxmlformats.org/presentationml/2006/ole">
            <mc:AlternateContent xmlns:mc="http://schemas.openxmlformats.org/markup-compatibility/2006">
              <mc:Choice xmlns:v="urn:schemas-microsoft-com:vml" Requires="v">
                <p:oleObj spid="_x0000_s36884" name="方程式" r:id="rId3" imgW="3352800" imgH="635000" progId="Equation.3">
                  <p:embed/>
                </p:oleObj>
              </mc:Choice>
              <mc:Fallback>
                <p:oleObj name="方程式" r:id="rId3" imgW="3352800" imgH="6350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997200"/>
                        <a:ext cx="8024813"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3"/>
          <p:cNvGraphicFramePr>
            <a:graphicFrameLocks noChangeAspect="1"/>
          </p:cNvGraphicFramePr>
          <p:nvPr/>
        </p:nvGraphicFramePr>
        <p:xfrm>
          <a:off x="376238" y="4160838"/>
          <a:ext cx="8358187" cy="2033587"/>
        </p:xfrm>
        <a:graphic>
          <a:graphicData uri="http://schemas.openxmlformats.org/presentationml/2006/ole">
            <mc:AlternateContent xmlns:mc="http://schemas.openxmlformats.org/markup-compatibility/2006">
              <mc:Choice xmlns:v="urn:schemas-microsoft-com:vml" Requires="v">
                <p:oleObj spid="_x0000_s36885" name="方程式" r:id="rId5" imgW="3492500" imgH="850900" progId="Equation.3">
                  <p:embed/>
                </p:oleObj>
              </mc:Choice>
              <mc:Fallback>
                <p:oleObj name="方程式" r:id="rId5" imgW="3492500" imgH="850900"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8" y="4160838"/>
                        <a:ext cx="8358187" cy="203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橢圓形圖說文字 5"/>
          <p:cNvSpPr/>
          <p:nvPr/>
        </p:nvSpPr>
        <p:spPr>
          <a:xfrm>
            <a:off x="3491880" y="1268760"/>
            <a:ext cx="5328592" cy="295232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mn-ea"/>
              </a:rPr>
              <a:t>分</a:t>
            </a:r>
            <a:endParaRPr lang="en-US" altLang="zh-TW" sz="3200" dirty="0">
              <a:solidFill>
                <a:srgbClr val="0000FF"/>
              </a:solidFill>
              <a:latin typeface="+mn-ea"/>
            </a:endParaRPr>
          </a:p>
          <a:p>
            <a:pPr marL="355600" indent="-355600">
              <a:buFont typeface="Arial" pitchFamily="34" charset="0"/>
              <a:buChar char="•"/>
              <a:defRPr/>
            </a:pPr>
            <a:r>
              <a:rPr lang="zh-TW" altLang="en-US" sz="3200" dirty="0">
                <a:solidFill>
                  <a:srgbClr val="0000FF"/>
                </a:solidFill>
                <a:latin typeface="標楷體" pitchFamily="65" charset="-120"/>
                <a:ea typeface="標楷體" pitchFamily="65" charset="-120"/>
              </a:rPr>
              <a:t>是精熟、基礎、還是待加強</a:t>
            </a:r>
            <a:r>
              <a:rPr lang="en-US" altLang="zh-TW" sz="3200" dirty="0">
                <a:solidFill>
                  <a:srgbClr val="0000FF"/>
                </a:solidFill>
                <a:latin typeface="標楷體" pitchFamily="65" charset="-120"/>
                <a:ea typeface="標楷體" pitchFamily="65" charset="-120"/>
              </a:rPr>
              <a:t>?</a:t>
            </a:r>
          </a:p>
          <a:p>
            <a:pPr marL="355600" indent="-355600">
              <a:buFont typeface="Arial" pitchFamily="34" charset="0"/>
              <a:buChar char="•"/>
              <a:defRPr/>
            </a:pPr>
            <a:r>
              <a:rPr lang="zh-TW" altLang="en-US" sz="3200" dirty="0">
                <a:solidFill>
                  <a:srgbClr val="0000FF"/>
                </a:solidFill>
                <a:latin typeface="標楷體" pitchFamily="65" charset="-120"/>
                <a:ea typeface="標楷體" pitchFamily="65" charset="-120"/>
              </a:rPr>
              <a:t>如果精熟那是</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A</a:t>
            </a:r>
            <a:r>
              <a:rPr lang="zh-TW" altLang="en-US" sz="3200" dirty="0" smtClean="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 A+</a:t>
            </a:r>
            <a:r>
              <a:rPr lang="zh-TW" altLang="en-US" sz="3200" dirty="0" smtClean="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or </a:t>
            </a:r>
            <a:r>
              <a:rPr lang="en-US" altLang="zh-TW" sz="3200" dirty="0">
                <a:solidFill>
                  <a:srgbClr val="0000FF"/>
                </a:solidFill>
                <a:latin typeface="Times New Roman" pitchFamily="18" charset="0"/>
                <a:ea typeface="微軟正黑體" panose="020B0604030504040204" pitchFamily="34" charset="-120"/>
                <a:cs typeface="Times New Roman" pitchFamily="18" charset="0"/>
              </a:rPr>
              <a:t>A++?</a:t>
            </a:r>
            <a:endParaRPr lang="zh-TW" altLang="en-US" sz="3200" dirty="0">
              <a:solidFill>
                <a:srgbClr val="0000FF"/>
              </a:solidFill>
              <a:latin typeface="Times New Roman" pitchFamily="18" charset="0"/>
              <a:ea typeface="微軟正黑體" panose="020B0604030504040204" pitchFamily="34"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468313" y="188913"/>
            <a:ext cx="8229600" cy="1143000"/>
          </a:xfrm>
        </p:spPr>
        <p:txBody>
          <a:bodyPr/>
          <a:lstStyle/>
          <a:p>
            <a:r>
              <a:rPr lang="zh-TW" altLang="zh-TW" smtClean="0">
                <a:latin typeface="微軟正黑體" pitchFamily="34" charset="-120"/>
              </a:rPr>
              <a:t>英語科整體能力等級</a:t>
            </a:r>
            <a:endParaRPr lang="zh-TW" altLang="en-US" smtClean="0">
              <a:latin typeface="微軟正黑體" pitchFamily="34" charset="-120"/>
            </a:endParaRPr>
          </a:p>
        </p:txBody>
      </p:sp>
      <p:sp>
        <p:nvSpPr>
          <p:cNvPr id="37891" name="內容版面配置區 2"/>
          <p:cNvSpPr>
            <a:spLocks noGrp="1"/>
          </p:cNvSpPr>
          <p:nvPr>
            <p:ph idx="1"/>
          </p:nvPr>
        </p:nvSpPr>
        <p:spPr>
          <a:xfrm>
            <a:off x="250825" y="1412776"/>
            <a:ext cx="8893175" cy="2736850"/>
          </a:xfrm>
        </p:spPr>
        <p:txBody>
          <a:bodyPr/>
          <a:lstStyle/>
          <a:p>
            <a:pPr>
              <a:buFontTx/>
              <a:buNone/>
            </a:pPr>
            <a:endParaRPr lang="en-US" altLang="zh-TW" dirty="0" smtClean="0">
              <a:latin typeface="微軟正黑體" pitchFamily="34" charset="-120"/>
            </a:endParaRPr>
          </a:p>
          <a:p>
            <a:pPr>
              <a:buFontTx/>
              <a:buNone/>
            </a:pPr>
            <a:endParaRPr lang="en-US" altLang="zh-TW" sz="800" dirty="0" smtClean="0">
              <a:latin typeface="微軟正黑體" pitchFamily="34" charset="-120"/>
            </a:endParaRPr>
          </a:p>
          <a:p>
            <a:pPr>
              <a:buFontTx/>
              <a:buNone/>
            </a:pPr>
            <a:endParaRPr lang="zh-TW" altLang="en-US" dirty="0" smtClean="0">
              <a:latin typeface="微軟正黑體" pitchFamily="34" charset="-120"/>
            </a:endParaRPr>
          </a:p>
        </p:txBody>
      </p:sp>
      <p:graphicFrame>
        <p:nvGraphicFramePr>
          <p:cNvPr id="3" name="表格 2"/>
          <p:cNvGraphicFramePr>
            <a:graphicFrameLocks noGrp="1"/>
          </p:cNvGraphicFramePr>
          <p:nvPr/>
        </p:nvGraphicFramePr>
        <p:xfrm>
          <a:off x="1835696" y="1628800"/>
          <a:ext cx="5112567" cy="1655764"/>
        </p:xfrm>
        <a:graphic>
          <a:graphicData uri="http://schemas.openxmlformats.org/drawingml/2006/table">
            <a:tbl>
              <a:tblPr firstRow="1" bandRow="1">
                <a:tableStyleId>{5C22544A-7EE6-4342-B048-85BDC9FD1C3A}</a:tableStyleId>
              </a:tblPr>
              <a:tblGrid>
                <a:gridCol w="1704189"/>
                <a:gridCol w="1704189"/>
                <a:gridCol w="1704189"/>
              </a:tblGrid>
              <a:tr h="457168">
                <a:tc>
                  <a:txBody>
                    <a:bodyPr/>
                    <a:lstStyle/>
                    <a:p>
                      <a:pPr algn="ct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閱讀</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聽力</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400" kern="0" dirty="0" smtClean="0">
                          <a:solidFill>
                            <a:srgbClr val="00B050"/>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B050"/>
                          </a:solidFill>
                          <a:effectLst/>
                          <a:latin typeface="Times New Roman" pitchFamily="18" charset="0"/>
                          <a:ea typeface="微軟正黑體" panose="020B0604030504040204" pitchFamily="34" charset="-120"/>
                          <a:cs typeface="Times New Roman" pitchFamily="18" charset="0"/>
                        </a:rPr>
                        <a:t>5</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400" kern="0" dirty="0" smtClean="0">
                          <a:solidFill>
                            <a:srgbClr val="FF0000"/>
                          </a:solidFill>
                          <a:effectLst/>
                          <a:latin typeface="Times New Roman" pitchFamily="18" charset="0"/>
                          <a:ea typeface="微軟正黑體" panose="020B0604030504040204" pitchFamily="34" charset="-120"/>
                          <a:cs typeface="Times New Roman" pitchFamily="18" charset="0"/>
                        </a:rPr>
                        <a:t>14</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r>
                        <a:rPr lang="en-US" sz="2400" kern="0" dirty="0">
                          <a:solidFill>
                            <a:srgbClr val="FF0000"/>
                          </a:solidFill>
                          <a:effectLst/>
                          <a:latin typeface="Times New Roman" pitchFamily="18" charset="0"/>
                          <a:ea typeface="微軟正黑體" panose="020B0604030504040204" pitchFamily="34" charset="-120"/>
                          <a:cs typeface="Times New Roman" pitchFamily="18" charset="0"/>
                        </a:rPr>
                        <a:t>13</a:t>
                      </a: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a:t>
                      </a:r>
                      <a:r>
                        <a:rPr lang="en-US" sz="2400" kern="0" dirty="0">
                          <a:solidFill>
                            <a:srgbClr val="00B050"/>
                          </a:solidFill>
                          <a:effectLst/>
                          <a:latin typeface="Times New Roman" pitchFamily="18" charset="0"/>
                          <a:ea typeface="微軟正黑體" panose="020B0604030504040204" pitchFamily="34" charset="-120"/>
                          <a:cs typeface="Times New Roman" pitchFamily="18" charset="0"/>
                        </a:rPr>
                        <a:t>21</a:t>
                      </a:r>
                      <a:endParaRPr lang="zh-TW" sz="2400" kern="0" dirty="0">
                        <a:solidFill>
                          <a:srgbClr val="00B050"/>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r>
              <a:tr h="457168">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spcAft>
                          <a:spcPts val="0"/>
                        </a:spcAft>
                      </a:pP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0-13</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0-12</a:t>
                      </a:r>
                      <a:endParaRPr lang="zh-TW"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endParaRPr>
                    </a:p>
                  </a:txBody>
                  <a:tcPr marT="45704" marB="45704"/>
                </a:tc>
              </a:tr>
            </a:tbl>
          </a:graphicData>
        </a:graphic>
      </p:graphicFrame>
      <p:graphicFrame>
        <p:nvGraphicFramePr>
          <p:cNvPr id="37914" name="Object 2"/>
          <p:cNvGraphicFramePr>
            <a:graphicFrameLocks noChangeAspect="1"/>
          </p:cNvGraphicFramePr>
          <p:nvPr/>
        </p:nvGraphicFramePr>
        <p:xfrm>
          <a:off x="1021804" y="3797300"/>
          <a:ext cx="6286500" cy="2095500"/>
        </p:xfrm>
        <a:graphic>
          <a:graphicData uri="http://schemas.openxmlformats.org/presentationml/2006/ole">
            <mc:AlternateContent xmlns:mc="http://schemas.openxmlformats.org/markup-compatibility/2006">
              <mc:Choice xmlns:v="urn:schemas-microsoft-com:vml" Requires="v">
                <p:oleObj spid="_x0000_s37922" name="方程式" r:id="rId3" imgW="3073400" imgH="1028700" progId="Equation.3">
                  <p:embed/>
                </p:oleObj>
              </mc:Choice>
              <mc:Fallback>
                <p:oleObj name="方程式" r:id="rId3" imgW="3073400" imgH="1028700" progId="Equation.3">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804" y="3797300"/>
                        <a:ext cx="6286500" cy="209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橢圓形圖說文字 5"/>
          <p:cNvSpPr/>
          <p:nvPr/>
        </p:nvSpPr>
        <p:spPr>
          <a:xfrm>
            <a:off x="6768752" y="2708920"/>
            <a:ext cx="2267744" cy="185339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標楷體" pitchFamily="65" charset="-120"/>
                <a:ea typeface="標楷體" pitchFamily="65" charset="-120"/>
              </a:rPr>
              <a:t>分 </a:t>
            </a:r>
            <a:r>
              <a:rPr lang="en-US" altLang="zh-TW" sz="3200" dirty="0">
                <a:solidFill>
                  <a:srgbClr val="0000FF"/>
                </a:solidFill>
                <a:latin typeface="標楷體" pitchFamily="65" charset="-120"/>
                <a:ea typeface="標楷體" pitchFamily="65" charset="-120"/>
              </a:rPr>
              <a:t/>
            </a:r>
            <a:br>
              <a:rPr lang="en-US" altLang="zh-TW" sz="3200" dirty="0">
                <a:solidFill>
                  <a:srgbClr val="0000FF"/>
                </a:solidFill>
                <a:latin typeface="標楷體" pitchFamily="65" charset="-120"/>
                <a:ea typeface="標楷體" pitchFamily="65" charset="-120"/>
              </a:rPr>
            </a:br>
            <a:r>
              <a:rPr lang="zh-TW" altLang="en-US" sz="3200" dirty="0">
                <a:solidFill>
                  <a:srgbClr val="0000FF"/>
                </a:solidFill>
                <a:latin typeface="標楷體" pitchFamily="65" charset="-120"/>
                <a:ea typeface="標楷體" pitchFamily="65" charset="-120"/>
              </a:rPr>
              <a:t>是</a:t>
            </a:r>
            <a:r>
              <a:rPr lang="zh-TW" altLang="en-US" sz="3200" dirty="0">
                <a:solidFill>
                  <a:srgbClr val="FF0000"/>
                </a:solidFill>
                <a:latin typeface="標楷體" pitchFamily="65" charset="-120"/>
                <a:ea typeface="標楷體" pitchFamily="65" charset="-120"/>
              </a:rPr>
              <a:t>基礎</a:t>
            </a:r>
            <a:endParaRPr lang="zh-TW" altLang="en-US" sz="320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68313" y="188913"/>
            <a:ext cx="8229600" cy="1143000"/>
          </a:xfrm>
        </p:spPr>
        <p:txBody>
          <a:bodyPr/>
          <a:lstStyle/>
          <a:p>
            <a:r>
              <a:rPr lang="zh-TW" altLang="zh-TW" dirty="0" smtClean="0">
                <a:latin typeface="微軟正黑體" pitchFamily="34" charset="-120"/>
              </a:rPr>
              <a:t>英語科</a:t>
            </a:r>
            <a:r>
              <a:rPr lang="zh-TW" altLang="en-US" dirty="0" smtClean="0">
                <a:latin typeface="微軟正黑體" pitchFamily="34" charset="-120"/>
              </a:rPr>
              <a:t>三等級四標示</a:t>
            </a:r>
          </a:p>
        </p:txBody>
      </p:sp>
      <p:sp>
        <p:nvSpPr>
          <p:cNvPr id="38915" name="內容版面配置區 2"/>
          <p:cNvSpPr>
            <a:spLocks noGrp="1"/>
          </p:cNvSpPr>
          <p:nvPr>
            <p:ph idx="1"/>
          </p:nvPr>
        </p:nvSpPr>
        <p:spPr>
          <a:xfrm>
            <a:off x="431800" y="1339850"/>
            <a:ext cx="8893175" cy="2736850"/>
          </a:xfrm>
        </p:spPr>
        <p:txBody>
          <a:bodyPr/>
          <a:lstStyle/>
          <a:p>
            <a:pPr>
              <a:buFontTx/>
              <a:buNone/>
            </a:pPr>
            <a:endParaRPr lang="en-US" altLang="zh-TW" smtClean="0">
              <a:latin typeface="微軟正黑體" pitchFamily="34" charset="-120"/>
            </a:endParaRPr>
          </a:p>
          <a:p>
            <a:pPr>
              <a:buFontTx/>
              <a:buNone/>
            </a:pPr>
            <a:endParaRPr lang="en-US" altLang="zh-TW" sz="800" smtClean="0">
              <a:latin typeface="微軟正黑體" pitchFamily="34" charset="-120"/>
            </a:endParaRPr>
          </a:p>
          <a:p>
            <a:pPr>
              <a:buFontTx/>
              <a:buNone/>
            </a:pPr>
            <a:endParaRPr lang="zh-TW" altLang="en-US" smtClean="0">
              <a:latin typeface="微軟正黑體" pitchFamily="34" charset="-120"/>
            </a:endParaRPr>
          </a:p>
        </p:txBody>
      </p:sp>
      <p:graphicFrame>
        <p:nvGraphicFramePr>
          <p:cNvPr id="2" name="表格 1"/>
          <p:cNvGraphicFramePr>
            <a:graphicFrameLocks noGrp="1"/>
          </p:cNvGraphicFramePr>
          <p:nvPr/>
        </p:nvGraphicFramePr>
        <p:xfrm>
          <a:off x="755576" y="1484313"/>
          <a:ext cx="7748339" cy="3990169"/>
        </p:xfrm>
        <a:graphic>
          <a:graphicData uri="http://schemas.openxmlformats.org/drawingml/2006/table">
            <a:tbl>
              <a:tblPr firstRow="1" firstCol="1" bandRow="1">
                <a:tableStyleId>{5C22544A-7EE6-4342-B048-85BDC9FD1C3A}</a:tableStyleId>
              </a:tblPr>
              <a:tblGrid>
                <a:gridCol w="1298879"/>
                <a:gridCol w="1482658"/>
                <a:gridCol w="2274429"/>
                <a:gridCol w="2692373"/>
              </a:tblGrid>
              <a:tr h="576535">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等級</a:t>
                      </a:r>
                    </a:p>
                  </a:txBody>
                  <a:tcPr marL="17781" marR="17781" marT="0" marB="0" anchor="ctr"/>
                </a:tc>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標示</a:t>
                      </a:r>
                    </a:p>
                  </a:txBody>
                  <a:tcPr marL="17781" marR="17781" marT="0" marB="0" anchor="ctr"/>
                </a:tc>
                <a:tc gridSpan="2">
                  <a:txBody>
                    <a:bodyPr/>
                    <a:lstStyle/>
                    <a:p>
                      <a:pPr algn="ctr">
                        <a:spcAft>
                          <a:spcPts val="0"/>
                        </a:spcAft>
                      </a:pPr>
                      <a:r>
                        <a:rPr lang="zh-TW" altLang="en-US" sz="2800" kern="0" dirty="0" smtClean="0">
                          <a:solidFill>
                            <a:srgbClr val="0000FF"/>
                          </a:solidFill>
                          <a:effectLst/>
                          <a:latin typeface="標楷體" pitchFamily="65" charset="-120"/>
                          <a:ea typeface="標楷體" pitchFamily="65" charset="-120"/>
                          <a:cs typeface="+mn-cs"/>
                        </a:rPr>
                        <a:t>英語科</a:t>
                      </a:r>
                      <a:r>
                        <a:rPr lang="zh-TW" sz="2800" kern="0" dirty="0" smtClean="0">
                          <a:solidFill>
                            <a:srgbClr val="0000FF"/>
                          </a:solidFill>
                          <a:effectLst/>
                          <a:latin typeface="標楷體" pitchFamily="65" charset="-120"/>
                          <a:ea typeface="標楷體" pitchFamily="65" charset="-120"/>
                          <a:cs typeface="+mn-cs"/>
                        </a:rPr>
                        <a:t>加權</a:t>
                      </a:r>
                      <a:r>
                        <a:rPr lang="zh-TW" sz="2800" kern="0" dirty="0">
                          <a:solidFill>
                            <a:srgbClr val="0000FF"/>
                          </a:solidFill>
                          <a:effectLst/>
                          <a:latin typeface="標楷體" pitchFamily="65" charset="-120"/>
                          <a:ea typeface="標楷體" pitchFamily="65" charset="-120"/>
                          <a:cs typeface="+mn-cs"/>
                        </a:rPr>
                        <a:t>分數</a:t>
                      </a:r>
                    </a:p>
                  </a:txBody>
                  <a:tcPr marL="17781" marR="17781" marT="0" marB="0" anchor="ctr"/>
                </a:tc>
                <a:tc hMerge="1">
                  <a:txBody>
                    <a:bodyPr/>
                    <a:lstStyle/>
                    <a:p>
                      <a:endParaRPr lang="zh-TW" altLang="en-US"/>
                    </a:p>
                  </a:txBody>
                  <a:tcPr/>
                </a:tc>
              </a:tr>
              <a:tr h="426693">
                <a:tc rowSpan="3">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精熟</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zh-TW" alt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88</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.29</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-100</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96.10-100</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94</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.15</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95.24</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88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.29</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-93.</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33</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26693">
                <a:tc rowSpan="3">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基礎</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39.70</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87.62</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78.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54</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-87.</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62</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5.92</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-78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.05</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39.70-65.88</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853314">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待加強</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C</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gridSpan="2">
                  <a:txBody>
                    <a:bodyPr/>
                    <a:lstStyle/>
                    <a:p>
                      <a:pPr algn="l">
                        <a:spcAft>
                          <a:spcPts val="0"/>
                        </a:spcAft>
                      </a:pPr>
                      <a:r>
                        <a:rPr lang="zh-TW" alt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0-</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39.65</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r>
            </a:tbl>
          </a:graphicData>
        </a:graphic>
      </p:graphicFrame>
      <p:sp>
        <p:nvSpPr>
          <p:cNvPr id="5" name="橢圓形圖說文字 4"/>
          <p:cNvSpPr/>
          <p:nvPr/>
        </p:nvSpPr>
        <p:spPr>
          <a:xfrm>
            <a:off x="6012160" y="4077072"/>
            <a:ext cx="2928958" cy="2357454"/>
          </a:xfrm>
          <a:prstGeom prst="wedgeEllipseCallout">
            <a:avLst>
              <a:gd name="adj1" fmla="val -19894"/>
              <a:gd name="adj2" fmla="val -6949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標楷體" pitchFamily="65" charset="-120"/>
              </a:rPr>
              <a:t>73.68</a:t>
            </a:r>
            <a:r>
              <a:rPr lang="zh-TW" altLang="en-US" sz="3200" dirty="0">
                <a:solidFill>
                  <a:srgbClr val="0000FF"/>
                </a:solidFill>
                <a:latin typeface="Times New Roman" pitchFamily="18" charset="0"/>
                <a:ea typeface="標楷體" pitchFamily="65" charset="-120"/>
              </a:rPr>
              <a:t>分 </a:t>
            </a:r>
            <a:r>
              <a:rPr lang="en-US" altLang="zh-TW" sz="3200" dirty="0">
                <a:solidFill>
                  <a:srgbClr val="0000FF"/>
                </a:solidFill>
                <a:latin typeface="Times New Roman" pitchFamily="18" charset="0"/>
                <a:ea typeface="標楷體" pitchFamily="65" charset="-120"/>
              </a:rPr>
              <a:t/>
            </a:r>
            <a:br>
              <a:rPr lang="en-US" altLang="zh-TW" sz="3200" dirty="0">
                <a:solidFill>
                  <a:srgbClr val="0000FF"/>
                </a:solidFill>
                <a:latin typeface="Times New Roman" pitchFamily="18" charset="0"/>
                <a:ea typeface="標楷體" pitchFamily="65" charset="-120"/>
              </a:rPr>
            </a:br>
            <a:r>
              <a:rPr lang="zh-TW" altLang="en-US" sz="3200" dirty="0">
                <a:solidFill>
                  <a:srgbClr val="0000FF"/>
                </a:solidFill>
                <a:latin typeface="Times New Roman" pitchFamily="18" charset="0"/>
                <a:ea typeface="標楷體" pitchFamily="65" charset="-120"/>
              </a:rPr>
              <a:t>是</a:t>
            </a:r>
            <a:r>
              <a:rPr lang="en-US" altLang="zh-TW" sz="3200" dirty="0">
                <a:solidFill>
                  <a:srgbClr val="FF0000"/>
                </a:solidFill>
                <a:latin typeface="Times New Roman" pitchFamily="18" charset="0"/>
                <a:ea typeface="標楷體" pitchFamily="65" charset="-120"/>
              </a:rPr>
              <a:t>B+</a:t>
            </a:r>
            <a:endParaRPr lang="zh-TW" altLang="en-US" sz="3200" dirty="0">
              <a:solidFill>
                <a:srgbClr val="0000FF"/>
              </a:solidFill>
              <a:latin typeface="Times New Roman"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cstate="print"/>
          <a:srcRect/>
          <a:stretch>
            <a:fillRect/>
          </a:stretch>
        </p:blipFill>
        <p:spPr bwMode="auto">
          <a:xfrm>
            <a:off x="1042988" y="908720"/>
            <a:ext cx="6811962" cy="5554662"/>
          </a:xfrm>
          <a:prstGeom prst="rect">
            <a:avLst/>
          </a:prstGeom>
          <a:noFill/>
          <a:ln w="9525">
            <a:noFill/>
            <a:miter lim="800000"/>
            <a:headEnd/>
            <a:tailEnd/>
          </a:ln>
        </p:spPr>
      </p:pic>
      <p:sp>
        <p:nvSpPr>
          <p:cNvPr id="39939" name="標題 1"/>
          <p:cNvSpPr>
            <a:spLocks noGrp="1"/>
          </p:cNvSpPr>
          <p:nvPr>
            <p:ph type="title"/>
          </p:nvPr>
        </p:nvSpPr>
        <p:spPr>
          <a:xfrm>
            <a:off x="-171450" y="-99392"/>
            <a:ext cx="9467850" cy="1143000"/>
          </a:xfrm>
        </p:spPr>
        <p:txBody>
          <a:bodyPr/>
          <a:lstStyle/>
          <a:p>
            <a:r>
              <a:rPr lang="zh-TW" altLang="zh-TW" sz="2700" dirty="0" smtClean="0"/>
              <a:t>英語科閱讀與聽力答對題數對應整體能力等級加標示對照</a:t>
            </a:r>
            <a:r>
              <a:rPr lang="en-US" altLang="zh-TW" sz="2700" dirty="0" smtClean="0"/>
              <a:t/>
            </a:r>
            <a:br>
              <a:rPr lang="en-US" altLang="zh-TW" sz="2700" dirty="0" smtClean="0"/>
            </a:br>
            <a:r>
              <a:rPr lang="zh-TW" altLang="en-US" sz="2000" dirty="0" smtClean="0"/>
              <a:t>（</a:t>
            </a:r>
            <a:r>
              <a:rPr lang="zh-TW" altLang="zh-TW" sz="2000" dirty="0" smtClean="0"/>
              <a:t>以</a:t>
            </a:r>
            <a:r>
              <a:rPr lang="en-US" altLang="zh-TW" sz="2000" dirty="0" smtClean="0"/>
              <a:t>105</a:t>
            </a:r>
            <a:r>
              <a:rPr lang="zh-TW" altLang="zh-TW" sz="2000" dirty="0" smtClean="0"/>
              <a:t>年國中教育會考為範例</a:t>
            </a:r>
            <a:r>
              <a:rPr lang="zh-TW" altLang="en-US" sz="2000" dirty="0" smtClean="0"/>
              <a:t>）</a:t>
            </a:r>
          </a:p>
        </p:txBody>
      </p:sp>
      <p:sp>
        <p:nvSpPr>
          <p:cNvPr id="4" name="橢圓 3"/>
          <p:cNvSpPr/>
          <p:nvPr/>
        </p:nvSpPr>
        <p:spPr>
          <a:xfrm>
            <a:off x="6353175" y="5517232"/>
            <a:ext cx="360363" cy="360363"/>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 name="直線單箭頭接點 4"/>
          <p:cNvCxnSpPr/>
          <p:nvPr/>
        </p:nvCxnSpPr>
        <p:spPr>
          <a:xfrm>
            <a:off x="6532563" y="1269082"/>
            <a:ext cx="0" cy="42481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1403350" y="5661695"/>
            <a:ext cx="4949825"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zh-TW" altLang="en-US" smtClean="0">
                <a:latin typeface="微軟正黑體" pitchFamily="34" charset="-120"/>
              </a:rPr>
              <a:t>數學科</a:t>
            </a:r>
            <a:r>
              <a:rPr lang="zh-TW" altLang="zh-TW" smtClean="0">
                <a:latin typeface="微軟正黑體" pitchFamily="34" charset="-120"/>
              </a:rPr>
              <a:t>整體能力</a:t>
            </a:r>
            <a:r>
              <a:rPr lang="zh-TW" altLang="en-US" smtClean="0">
                <a:latin typeface="微軟正黑體" pitchFamily="34" charset="-120"/>
              </a:rPr>
              <a:t>如何計算？</a:t>
            </a:r>
          </a:p>
        </p:txBody>
      </p:sp>
      <p:sp>
        <p:nvSpPr>
          <p:cNvPr id="40963" name="內容版面配置區 2"/>
          <p:cNvSpPr>
            <a:spLocks noGrp="1"/>
          </p:cNvSpPr>
          <p:nvPr>
            <p:ph idx="1"/>
          </p:nvPr>
        </p:nvSpPr>
        <p:spPr>
          <a:xfrm>
            <a:off x="323850" y="1600200"/>
            <a:ext cx="8568630" cy="4781550"/>
          </a:xfrm>
        </p:spPr>
        <p:txBody>
          <a:bodyPr/>
          <a:lstStyle/>
          <a:p>
            <a:endParaRPr lang="en-US" altLang="zh-TW" sz="800" dirty="0" smtClean="0"/>
          </a:p>
          <a:p>
            <a:pPr>
              <a:buFont typeface="Wingdings" pitchFamily="2" charset="2"/>
              <a:buChar char="u"/>
            </a:pPr>
            <a:r>
              <a:rPr lang="zh-TW" altLang="zh-TW" dirty="0" smtClean="0"/>
              <a:t>加權比重</a:t>
            </a:r>
            <a:r>
              <a:rPr lang="zh-TW" altLang="en-US" dirty="0" smtClean="0"/>
              <a:t>：</a:t>
            </a:r>
            <a:r>
              <a:rPr lang="zh-TW" altLang="zh-TW" dirty="0" smtClean="0"/>
              <a:t>選擇題佔</a:t>
            </a:r>
            <a:r>
              <a:rPr lang="en-US" altLang="zh-TW" dirty="0" smtClean="0">
                <a:latin typeface="Times New Roman" pitchFamily="18" charset="0"/>
                <a:cs typeface="Times New Roman" pitchFamily="18" charset="0"/>
              </a:rPr>
              <a:t>85</a:t>
            </a:r>
            <a:r>
              <a:rPr lang="zh-TW" altLang="zh-TW" dirty="0" smtClean="0">
                <a:latin typeface="Times New Roman" pitchFamily="18" charset="0"/>
                <a:cs typeface="Times New Roman" pitchFamily="18" charset="0"/>
              </a:rPr>
              <a:t>％</a:t>
            </a:r>
            <a:r>
              <a:rPr lang="zh-TW" altLang="zh-TW" dirty="0" smtClean="0"/>
              <a:t>，非選擇題佔</a:t>
            </a:r>
            <a:r>
              <a:rPr lang="en-US" altLang="zh-TW" dirty="0" smtClean="0">
                <a:latin typeface="Times New Roman" pitchFamily="18" charset="0"/>
                <a:cs typeface="Times New Roman" pitchFamily="18" charset="0"/>
              </a:rPr>
              <a:t>15</a:t>
            </a:r>
            <a:r>
              <a:rPr lang="zh-TW" altLang="zh-TW"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buFontTx/>
              <a:buNone/>
            </a:pPr>
            <a:endParaRPr lang="en-US" altLang="zh-TW" dirty="0" smtClean="0"/>
          </a:p>
          <a:p>
            <a:pPr>
              <a:buFontTx/>
              <a:buNone/>
            </a:pPr>
            <a:endParaRPr lang="en-US" altLang="zh-TW" dirty="0" smtClean="0"/>
          </a:p>
          <a:p>
            <a:pPr>
              <a:buFontTx/>
              <a:buNone/>
            </a:pPr>
            <a:endParaRPr lang="en-US" altLang="zh-TW" dirty="0" smtClean="0"/>
          </a:p>
          <a:p>
            <a:pPr>
              <a:buFontTx/>
              <a:buNone/>
            </a:pPr>
            <a:endParaRPr lang="en-US" altLang="zh-TW" sz="1200" dirty="0" smtClean="0"/>
          </a:p>
          <a:p>
            <a:pPr>
              <a:buFontTx/>
              <a:buNone/>
            </a:pPr>
            <a:endParaRPr lang="zh-TW" altLang="en-US" sz="2000" dirty="0" smtClean="0"/>
          </a:p>
        </p:txBody>
      </p:sp>
      <p:graphicFrame>
        <p:nvGraphicFramePr>
          <p:cNvPr id="40964" name="Object 2"/>
          <p:cNvGraphicFramePr>
            <a:graphicFrameLocks noChangeAspect="1"/>
          </p:cNvGraphicFramePr>
          <p:nvPr>
            <p:extLst>
              <p:ext uri="{D42A27DB-BD31-4B8C-83A1-F6EECF244321}">
                <p14:modId xmlns:p14="http://schemas.microsoft.com/office/powerpoint/2010/main" val="1024105341"/>
              </p:ext>
            </p:extLst>
          </p:nvPr>
        </p:nvGraphicFramePr>
        <p:xfrm>
          <a:off x="385763" y="2997200"/>
          <a:ext cx="8358187" cy="1517650"/>
        </p:xfrm>
        <a:graphic>
          <a:graphicData uri="http://schemas.openxmlformats.org/presentationml/2006/ole">
            <mc:AlternateContent xmlns:mc="http://schemas.openxmlformats.org/markup-compatibility/2006">
              <mc:Choice xmlns:v="urn:schemas-microsoft-com:vml" Requires="v">
                <p:oleObj spid="_x0000_s40980" name="方程式" r:id="rId3" imgW="3492360" imgH="634680" progId="Equation.3">
                  <p:embed/>
                </p:oleObj>
              </mc:Choice>
              <mc:Fallback>
                <p:oleObj name="方程式" r:id="rId3" imgW="3492360" imgH="63468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2997200"/>
                        <a:ext cx="8358187"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3"/>
          <p:cNvGraphicFramePr>
            <a:graphicFrameLocks noChangeAspect="1"/>
          </p:cNvGraphicFramePr>
          <p:nvPr/>
        </p:nvGraphicFramePr>
        <p:xfrm>
          <a:off x="268288" y="4652963"/>
          <a:ext cx="8480425" cy="2033587"/>
        </p:xfrm>
        <a:graphic>
          <a:graphicData uri="http://schemas.openxmlformats.org/presentationml/2006/ole">
            <mc:AlternateContent xmlns:mc="http://schemas.openxmlformats.org/markup-compatibility/2006">
              <mc:Choice xmlns:v="urn:schemas-microsoft-com:vml" Requires="v">
                <p:oleObj spid="_x0000_s40981" name="方程式" r:id="rId5" imgW="3543300" imgH="850900" progId="Equation.3">
                  <p:embed/>
                </p:oleObj>
              </mc:Choice>
              <mc:Fallback>
                <p:oleObj name="方程式" r:id="rId5" imgW="3543300" imgH="850900"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88" y="4652963"/>
                        <a:ext cx="8480425" cy="203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zh-TW" altLang="en-US" smtClean="0">
                <a:latin typeface="微軟正黑體" pitchFamily="34" charset="-120"/>
              </a:rPr>
              <a:t>數學</a:t>
            </a:r>
            <a:r>
              <a:rPr lang="zh-TW" altLang="zh-TW" smtClean="0">
                <a:latin typeface="微軟正黑體" pitchFamily="34" charset="-120"/>
              </a:rPr>
              <a:t>科</a:t>
            </a:r>
            <a:r>
              <a:rPr lang="zh-TW" altLang="en-US" smtClean="0">
                <a:latin typeface="微軟正黑體" pitchFamily="34" charset="-120"/>
              </a:rPr>
              <a:t> 三等級 四標示</a:t>
            </a:r>
          </a:p>
        </p:txBody>
      </p:sp>
      <p:graphicFrame>
        <p:nvGraphicFramePr>
          <p:cNvPr id="4" name="內容版面配置區 3"/>
          <p:cNvGraphicFramePr>
            <a:graphicFrameLocks noGrp="1"/>
          </p:cNvGraphicFramePr>
          <p:nvPr>
            <p:ph idx="1"/>
          </p:nvPr>
        </p:nvGraphicFramePr>
        <p:xfrm>
          <a:off x="1043608" y="1500188"/>
          <a:ext cx="7272808" cy="4135437"/>
        </p:xfrm>
        <a:graphic>
          <a:graphicData uri="http://schemas.openxmlformats.org/drawingml/2006/table">
            <a:tbl>
              <a:tblPr firstRow="1" firstCol="1" bandRow="1">
                <a:tableStyleId>{5C22544A-7EE6-4342-B048-85BDC9FD1C3A}</a:tableStyleId>
              </a:tblPr>
              <a:tblGrid>
                <a:gridCol w="1378162"/>
                <a:gridCol w="1310486"/>
                <a:gridCol w="2688649"/>
                <a:gridCol w="1895511"/>
              </a:tblGrid>
              <a:tr h="426848">
                <a:tc>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等級</a:t>
                      </a:r>
                    </a:p>
                  </a:txBody>
                  <a:tcPr marL="17780" marR="17780" marT="0" marB="0" anchor="ctr"/>
                </a:tc>
                <a:tc>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標示</a:t>
                      </a:r>
                    </a:p>
                  </a:txBody>
                  <a:tcPr marL="17780" marR="17780" marT="0" marB="0" anchor="ctr"/>
                </a:tc>
                <a:tc gridSpan="2">
                  <a:txBody>
                    <a:bodyPr/>
                    <a:lstStyle/>
                    <a:p>
                      <a:pPr marL="0" algn="ctr" defTabSz="914400" rtl="0" eaLnBrk="1" latinLnBrk="0" hangingPunct="1">
                        <a:spcAft>
                          <a:spcPts val="0"/>
                        </a:spcAft>
                      </a:pPr>
                      <a:r>
                        <a:rPr lang="zh-TW" altLang="en-US" sz="2800" b="1" kern="0" baseline="0" dirty="0" smtClean="0">
                          <a:solidFill>
                            <a:srgbClr val="0000FF"/>
                          </a:solidFill>
                          <a:effectLst/>
                          <a:latin typeface="Times New Roman" pitchFamily="18" charset="0"/>
                          <a:ea typeface="標楷體" pitchFamily="65" charset="-120"/>
                          <a:cs typeface="+mn-cs"/>
                        </a:rPr>
                        <a:t>數學科</a:t>
                      </a:r>
                      <a:r>
                        <a:rPr lang="zh-TW" sz="2800" b="1" kern="0" baseline="0" dirty="0" smtClean="0">
                          <a:solidFill>
                            <a:srgbClr val="0000FF"/>
                          </a:solidFill>
                          <a:effectLst/>
                          <a:latin typeface="Times New Roman" pitchFamily="18" charset="0"/>
                          <a:ea typeface="標楷體" pitchFamily="65" charset="-120"/>
                          <a:cs typeface="+mn-cs"/>
                        </a:rPr>
                        <a:t>加權</a:t>
                      </a:r>
                      <a:r>
                        <a:rPr lang="zh-TW" sz="2800" b="1" kern="0" baseline="0" dirty="0">
                          <a:solidFill>
                            <a:srgbClr val="0000FF"/>
                          </a:solidFill>
                          <a:effectLst/>
                          <a:latin typeface="Times New Roman" pitchFamily="18" charset="0"/>
                          <a:ea typeface="標楷體" pitchFamily="65" charset="-120"/>
                          <a:cs typeface="+mn-cs"/>
                        </a:rPr>
                        <a:t>分數</a:t>
                      </a:r>
                    </a:p>
                  </a:txBody>
                  <a:tcPr marL="17780" marR="17780" marT="0" marB="0" anchor="ctr"/>
                </a:tc>
                <a:tc hMerge="1">
                  <a:txBody>
                    <a:bodyPr/>
                    <a:lstStyle/>
                    <a:p>
                      <a:endParaRPr lang="zh-TW" altLang="en-US"/>
                    </a:p>
                  </a:txBody>
                  <a:tcPr/>
                </a:tc>
              </a:tr>
              <a:tr h="426848">
                <a:tc rowSpan="3">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精熟</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rowSpan="3">
                  <a:txBody>
                    <a:bodyPr/>
                    <a:lstStyle/>
                    <a:p>
                      <a:pPr marL="0" algn="ctr" defTabSz="914400" rtl="0" eaLnBrk="1" latinLnBrk="0" hangingPunct="1">
                        <a:spcAft>
                          <a:spcPts val="0"/>
                        </a:spcAft>
                      </a:pPr>
                      <a:r>
                        <a:rPr lang="en-US" altLang="zh-TW" sz="2800" b="0" kern="0" baseline="0" dirty="0" smtClean="0">
                          <a:solidFill>
                            <a:schemeClr val="tx1"/>
                          </a:solidFill>
                          <a:effectLst/>
                          <a:latin typeface="Times New Roman" pitchFamily="18" charset="0"/>
                          <a:ea typeface="標楷體" pitchFamily="65" charset="-120"/>
                          <a:cs typeface="+mn-cs"/>
                        </a:rPr>
                        <a:t>80.50</a:t>
                      </a:r>
                      <a:r>
                        <a:rPr lang="zh-TW" altLang="en-US" sz="2800" b="0" kern="0" baseline="0" dirty="0" smtClean="0">
                          <a:solidFill>
                            <a:schemeClr val="tx1"/>
                          </a:solidFill>
                          <a:effectLst/>
                          <a:latin typeface="Times New Roman" pitchFamily="18" charset="0"/>
                          <a:ea typeface="標楷體" pitchFamily="65" charset="-120"/>
                          <a:cs typeface="+mn-cs"/>
                        </a:rPr>
                        <a:t>*</a:t>
                      </a:r>
                      <a:r>
                        <a:rPr lang="en-US" sz="2800" b="0" kern="0" baseline="0" dirty="0" smtClean="0">
                          <a:solidFill>
                            <a:schemeClr val="tx1"/>
                          </a:solidFill>
                          <a:effectLst/>
                          <a:latin typeface="Times New Roman" pitchFamily="18" charset="0"/>
                          <a:ea typeface="標楷體" pitchFamily="65" charset="-120"/>
                          <a:cs typeface="+mn-cs"/>
                        </a:rPr>
                        <a:t>-100</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9</a:t>
                      </a:r>
                      <a:r>
                        <a:rPr lang="en-US" altLang="zh-TW" sz="2800" b="0" kern="0" baseline="0" dirty="0" smtClean="0">
                          <a:solidFill>
                            <a:srgbClr val="0000FF"/>
                          </a:solidFill>
                          <a:effectLst/>
                          <a:latin typeface="Times New Roman" pitchFamily="18" charset="0"/>
                          <a:ea typeface="標楷體" pitchFamily="65" charset="-120"/>
                          <a:cs typeface="+mn-cs"/>
                        </a:rPr>
                        <a:t>5.00</a:t>
                      </a:r>
                      <a:r>
                        <a:rPr lang="en-US" sz="2800" b="0" kern="0" baseline="0" dirty="0" smtClean="0">
                          <a:solidFill>
                            <a:srgbClr val="0000FF"/>
                          </a:solidFill>
                          <a:effectLst/>
                          <a:latin typeface="Times New Roman" pitchFamily="18" charset="0"/>
                          <a:ea typeface="標楷體" pitchFamily="65" charset="-120"/>
                          <a:cs typeface="+mn-cs"/>
                        </a:rPr>
                        <a:t>-100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8</a:t>
                      </a:r>
                      <a:r>
                        <a:rPr lang="en-US" altLang="zh-TW" sz="2800" b="0" kern="0" baseline="0" dirty="0" smtClean="0">
                          <a:solidFill>
                            <a:srgbClr val="0000FF"/>
                          </a:solidFill>
                          <a:effectLst/>
                          <a:latin typeface="Times New Roman" pitchFamily="18" charset="0"/>
                          <a:ea typeface="標楷體" pitchFamily="65" charset="-120"/>
                          <a:cs typeface="+mn-cs"/>
                        </a:rPr>
                        <a:t>9.80</a:t>
                      </a:r>
                      <a:r>
                        <a:rPr lang="en-US" sz="2800" b="0" kern="0" baseline="0" dirty="0" smtClean="0">
                          <a:solidFill>
                            <a:srgbClr val="0000FF"/>
                          </a:solidFill>
                          <a:effectLst/>
                          <a:latin typeface="Times New Roman" pitchFamily="18" charset="0"/>
                          <a:ea typeface="標楷體" pitchFamily="65" charset="-120"/>
                          <a:cs typeface="+mn-cs"/>
                        </a:rPr>
                        <a:t>-9</a:t>
                      </a:r>
                      <a:r>
                        <a:rPr lang="en-US" altLang="zh-TW" sz="2800" b="0" kern="0" baseline="0" dirty="0" smtClean="0">
                          <a:solidFill>
                            <a:srgbClr val="0000FF"/>
                          </a:solidFill>
                          <a:effectLst/>
                          <a:latin typeface="Times New Roman" pitchFamily="18" charset="0"/>
                          <a:ea typeface="標楷體" pitchFamily="65" charset="-120"/>
                          <a:cs typeface="+mn-cs"/>
                        </a:rPr>
                        <a:t>4.10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altLang="zh-TW" sz="2800" b="0" kern="0" baseline="0" dirty="0" smtClean="0">
                          <a:solidFill>
                            <a:srgbClr val="0000FF"/>
                          </a:solidFill>
                          <a:effectLst/>
                          <a:latin typeface="Times New Roman" pitchFamily="18" charset="0"/>
                          <a:ea typeface="標楷體" pitchFamily="65" charset="-120"/>
                          <a:cs typeface="+mn-cs"/>
                        </a:rPr>
                        <a:t>80.50</a:t>
                      </a:r>
                      <a:r>
                        <a:rPr lang="en-US" sz="2800" b="0" kern="0" baseline="0" dirty="0" smtClean="0">
                          <a:solidFill>
                            <a:srgbClr val="0000FF"/>
                          </a:solidFill>
                          <a:effectLst/>
                          <a:latin typeface="Times New Roman" pitchFamily="18" charset="0"/>
                          <a:ea typeface="標楷體" pitchFamily="65" charset="-120"/>
                          <a:cs typeface="+mn-cs"/>
                        </a:rPr>
                        <a:t>-</a:t>
                      </a:r>
                      <a:r>
                        <a:rPr lang="en-US" altLang="zh-TW" sz="2800" b="0" kern="0" baseline="0" dirty="0" smtClean="0">
                          <a:solidFill>
                            <a:srgbClr val="0000FF"/>
                          </a:solidFill>
                          <a:effectLst/>
                          <a:latin typeface="Times New Roman" pitchFamily="18" charset="0"/>
                          <a:ea typeface="標楷體" pitchFamily="65" charset="-120"/>
                          <a:cs typeface="+mn-cs"/>
                        </a:rPr>
                        <a:t>89.40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485609">
                <a:tc rowSpan="3">
                  <a:txBody>
                    <a:bodyPr/>
                    <a:lstStyle/>
                    <a:p>
                      <a:pPr marL="0" algn="ctr" defTabSz="914400" rtl="0" eaLnBrk="1" latinLnBrk="0" hangingPunct="1">
                        <a:spcAft>
                          <a:spcPts val="0"/>
                        </a:spcAft>
                      </a:pPr>
                      <a:r>
                        <a:rPr lang="zh-TW" sz="2800" b="1" kern="0" baseline="0">
                          <a:solidFill>
                            <a:srgbClr val="0000FF"/>
                          </a:solidFill>
                          <a:effectLst/>
                          <a:latin typeface="Times New Roman" pitchFamily="18" charset="0"/>
                          <a:ea typeface="標楷體" pitchFamily="65" charset="-120"/>
                          <a:cs typeface="+mn-cs"/>
                        </a:rPr>
                        <a:t>基礎</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rowSpan="3">
                  <a:txBody>
                    <a:bodyPr/>
                    <a:lstStyle/>
                    <a:p>
                      <a:pPr marL="0" algn="ctr" defTabSz="914400" rtl="0" eaLnBrk="1" latinLnBrk="0" hangingPunct="1">
                        <a:spcAft>
                          <a:spcPts val="0"/>
                        </a:spcAft>
                      </a:pPr>
                      <a:r>
                        <a:rPr lang="en-US" sz="2800" b="0" kern="0" baseline="0" dirty="0" smtClean="0">
                          <a:solidFill>
                            <a:schemeClr val="tx1"/>
                          </a:solidFill>
                          <a:effectLst/>
                          <a:latin typeface="Times New Roman" pitchFamily="18" charset="0"/>
                          <a:ea typeface="標楷體" pitchFamily="65" charset="-120"/>
                          <a:cs typeface="+mn-cs"/>
                        </a:rPr>
                        <a:t>36.</a:t>
                      </a:r>
                      <a:r>
                        <a:rPr lang="en-US" altLang="zh-TW" sz="2800" b="0" kern="0" baseline="0" dirty="0" smtClean="0">
                          <a:solidFill>
                            <a:schemeClr val="tx1"/>
                          </a:solidFill>
                          <a:effectLst/>
                          <a:latin typeface="Times New Roman" pitchFamily="18" charset="0"/>
                          <a:ea typeface="標楷體" pitchFamily="65" charset="-120"/>
                          <a:cs typeface="+mn-cs"/>
                        </a:rPr>
                        <a:t>50</a:t>
                      </a:r>
                      <a:r>
                        <a:rPr lang="zh-TW" altLang="en-US" sz="2800" b="0" kern="0" baseline="0" dirty="0" smtClean="0">
                          <a:solidFill>
                            <a:schemeClr val="tx1"/>
                          </a:solidFill>
                          <a:effectLst/>
                          <a:latin typeface="Times New Roman" pitchFamily="18" charset="0"/>
                          <a:ea typeface="標楷體" pitchFamily="65" charset="-120"/>
                          <a:cs typeface="+mn-cs"/>
                        </a:rPr>
                        <a:t>*</a:t>
                      </a:r>
                      <a:r>
                        <a:rPr lang="en-US" sz="2800" b="0" kern="0" baseline="0" dirty="0" smtClean="0">
                          <a:solidFill>
                            <a:schemeClr val="tx1"/>
                          </a:solidFill>
                          <a:effectLst/>
                          <a:latin typeface="Times New Roman" pitchFamily="18" charset="0"/>
                          <a:ea typeface="標楷體" pitchFamily="65" charset="-120"/>
                          <a:cs typeface="+mn-cs"/>
                        </a:rPr>
                        <a:t>-7</a:t>
                      </a:r>
                      <a:r>
                        <a:rPr lang="en-US" altLang="zh-TW" sz="2800" b="0" kern="0" baseline="0" dirty="0" smtClean="0">
                          <a:solidFill>
                            <a:schemeClr val="tx1"/>
                          </a:solidFill>
                          <a:effectLst/>
                          <a:latin typeface="Times New Roman" pitchFamily="18" charset="0"/>
                          <a:ea typeface="標楷體" pitchFamily="65" charset="-120"/>
                          <a:cs typeface="+mn-cs"/>
                        </a:rPr>
                        <a:t>9.80</a:t>
                      </a:r>
                      <a:r>
                        <a:rPr lang="zh-TW" altLang="en-US" sz="2800" b="0" kern="0" baseline="0" dirty="0" smtClean="0">
                          <a:solidFill>
                            <a:schemeClr val="tx1"/>
                          </a:solidFill>
                          <a:effectLst/>
                          <a:latin typeface="Times New Roman" pitchFamily="18" charset="0"/>
                          <a:ea typeface="標楷體" pitchFamily="65" charset="-120"/>
                          <a:cs typeface="+mn-cs"/>
                        </a:rPr>
                        <a:t>*</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6</a:t>
                      </a:r>
                      <a:r>
                        <a:rPr lang="en-US" altLang="zh-TW" sz="2800" b="0" kern="0" baseline="0" dirty="0" smtClean="0">
                          <a:solidFill>
                            <a:srgbClr val="0000FF"/>
                          </a:solidFill>
                          <a:effectLst/>
                          <a:latin typeface="Times New Roman" pitchFamily="18" charset="0"/>
                          <a:ea typeface="標楷體" pitchFamily="65" charset="-120"/>
                          <a:cs typeface="+mn-cs"/>
                        </a:rPr>
                        <a:t>7.80-79.80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5</a:t>
                      </a:r>
                      <a:r>
                        <a:rPr lang="en-US" altLang="zh-TW" sz="2800" b="0" kern="0" baseline="0" dirty="0" smtClean="0">
                          <a:solidFill>
                            <a:srgbClr val="0000FF"/>
                          </a:solidFill>
                          <a:effectLst/>
                          <a:latin typeface="Times New Roman" pitchFamily="18" charset="0"/>
                          <a:ea typeface="標楷體" pitchFamily="65" charset="-120"/>
                          <a:cs typeface="+mn-cs"/>
                        </a:rPr>
                        <a:t>6.00-67.10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36.</a:t>
                      </a:r>
                      <a:r>
                        <a:rPr lang="en-US" altLang="zh-TW" sz="2800" b="0" kern="0" baseline="0" dirty="0" smtClean="0">
                          <a:solidFill>
                            <a:srgbClr val="0000FF"/>
                          </a:solidFill>
                          <a:effectLst/>
                          <a:latin typeface="Times New Roman" pitchFamily="18" charset="0"/>
                          <a:ea typeface="標楷體" pitchFamily="65" charset="-120"/>
                          <a:cs typeface="+mn-cs"/>
                        </a:rPr>
                        <a:t>50</a:t>
                      </a:r>
                      <a:r>
                        <a:rPr lang="en-US" sz="2800" b="0" kern="0" baseline="0" dirty="0" smtClean="0">
                          <a:solidFill>
                            <a:srgbClr val="0000FF"/>
                          </a:solidFill>
                          <a:effectLst/>
                          <a:latin typeface="Times New Roman" pitchFamily="18" charset="0"/>
                          <a:ea typeface="標楷體" pitchFamily="65" charset="-120"/>
                          <a:cs typeface="+mn-cs"/>
                        </a:rPr>
                        <a:t>-5</a:t>
                      </a:r>
                      <a:r>
                        <a:rPr lang="en-US" altLang="zh-TW" sz="2800" b="0" kern="0" baseline="0" dirty="0" smtClean="0">
                          <a:solidFill>
                            <a:srgbClr val="0000FF"/>
                          </a:solidFill>
                          <a:effectLst/>
                          <a:latin typeface="Times New Roman" pitchFamily="18" charset="0"/>
                          <a:ea typeface="標楷體" pitchFamily="65" charset="-120"/>
                          <a:cs typeface="+mn-cs"/>
                        </a:rPr>
                        <a:t>5.80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r>
              <a:tr h="853696">
                <a:tc>
                  <a:txBody>
                    <a:bodyPr/>
                    <a:lstStyle/>
                    <a:p>
                      <a:pPr marL="0" algn="ctr" defTabSz="914400" rtl="0" eaLnBrk="1" latinLnBrk="0" hangingPunct="1">
                        <a:spcAft>
                          <a:spcPts val="0"/>
                        </a:spcAft>
                      </a:pPr>
                      <a:r>
                        <a:rPr lang="zh-TW" sz="2800" b="1" kern="0" baseline="0">
                          <a:solidFill>
                            <a:srgbClr val="0000FF"/>
                          </a:solidFill>
                          <a:effectLst/>
                          <a:latin typeface="Times New Roman" pitchFamily="18" charset="0"/>
                          <a:ea typeface="標楷體" pitchFamily="65" charset="-120"/>
                          <a:cs typeface="+mn-cs"/>
                        </a:rPr>
                        <a:t>待加強</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C</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gridSpan="2">
                  <a:txBody>
                    <a:bodyPr/>
                    <a:lstStyle/>
                    <a:p>
                      <a:pPr marL="0" algn="l" defTabSz="914400" rtl="0" eaLnBrk="1" latinLnBrk="0" hangingPunct="1">
                        <a:spcAft>
                          <a:spcPts val="0"/>
                        </a:spcAft>
                      </a:pPr>
                      <a:r>
                        <a:rPr lang="zh-TW" altLang="en-US" sz="2800" b="0" kern="0" baseline="0" dirty="0" smtClean="0">
                          <a:solidFill>
                            <a:schemeClr val="tx1"/>
                          </a:solidFill>
                          <a:effectLst/>
                          <a:latin typeface="Times New Roman" pitchFamily="18" charset="0"/>
                          <a:ea typeface="標楷體" pitchFamily="65" charset="-120"/>
                          <a:cs typeface="+mn-cs"/>
                        </a:rPr>
                        <a:t>    </a:t>
                      </a:r>
                      <a:r>
                        <a:rPr lang="en-US" sz="2800" b="0" kern="0" baseline="0" dirty="0" smtClean="0">
                          <a:solidFill>
                            <a:schemeClr val="tx1"/>
                          </a:solidFill>
                          <a:effectLst/>
                          <a:latin typeface="Times New Roman" pitchFamily="18" charset="0"/>
                          <a:ea typeface="標楷體" pitchFamily="65" charset="-120"/>
                          <a:cs typeface="+mn-cs"/>
                        </a:rPr>
                        <a:t>0-3</a:t>
                      </a:r>
                      <a:r>
                        <a:rPr lang="en-US" altLang="zh-TW" sz="2800" b="0" kern="0" baseline="0" dirty="0" smtClean="0">
                          <a:solidFill>
                            <a:schemeClr val="tx1"/>
                          </a:solidFill>
                          <a:effectLst/>
                          <a:latin typeface="Times New Roman" pitchFamily="18" charset="0"/>
                          <a:ea typeface="標楷體" pitchFamily="65" charset="-120"/>
                          <a:cs typeface="+mn-cs"/>
                        </a:rPr>
                        <a:t>6.30</a:t>
                      </a:r>
                      <a:r>
                        <a:rPr lang="zh-TW" altLang="en-US" sz="2800" b="0" kern="0" baseline="0" dirty="0" smtClean="0">
                          <a:solidFill>
                            <a:schemeClr val="tx1"/>
                          </a:solidFill>
                          <a:effectLst/>
                          <a:latin typeface="Times New Roman" pitchFamily="18" charset="0"/>
                          <a:ea typeface="標楷體" pitchFamily="65" charset="-120"/>
                          <a:cs typeface="+mn-cs"/>
                        </a:rPr>
                        <a:t>*</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hMerge="1">
                  <a:txBody>
                    <a:bodyPr/>
                    <a:lstStyle/>
                    <a:p>
                      <a:endParaRPr lang="zh-TW" altLang="en-US"/>
                    </a:p>
                  </a:txBody>
                  <a:tcPr/>
                </a:tc>
              </a:tr>
            </a:tbl>
          </a:graphicData>
        </a:graphic>
      </p:graphicFrame>
      <p:sp>
        <p:nvSpPr>
          <p:cNvPr id="42028" name="矩形 4"/>
          <p:cNvSpPr>
            <a:spLocks noChangeArrowheads="1"/>
          </p:cNvSpPr>
          <p:nvPr/>
        </p:nvSpPr>
        <p:spPr bwMode="auto">
          <a:xfrm>
            <a:off x="250825" y="5876925"/>
            <a:ext cx="8893175" cy="523875"/>
          </a:xfrm>
          <a:prstGeom prst="rect">
            <a:avLst/>
          </a:prstGeom>
          <a:noFill/>
          <a:ln w="9525">
            <a:noFill/>
            <a:miter lim="800000"/>
            <a:headEnd/>
            <a:tailEnd/>
          </a:ln>
        </p:spPr>
        <p:txBody>
          <a:bodyPr>
            <a:spAutoFit/>
          </a:bodyPr>
          <a:lstStyle/>
          <a:p>
            <a:r>
              <a:rPr lang="zh-TW" altLang="en-US" sz="2800" b="1" dirty="0"/>
              <a:t>*</a:t>
            </a:r>
            <a:r>
              <a:rPr lang="zh-TW" altLang="en-US" b="1" dirty="0"/>
              <a:t> </a:t>
            </a:r>
            <a:r>
              <a:rPr lang="zh-TW" altLang="en-US" dirty="0"/>
              <a:t> </a:t>
            </a:r>
            <a:r>
              <a:rPr lang="zh-TW" altLang="en-US" dirty="0">
                <a:latin typeface="標楷體" pitchFamily="65" charset="-120"/>
                <a:ea typeface="標楷體" pitchFamily="65" charset="-120"/>
              </a:rPr>
              <a:t>詳細的計算過程請參見</a:t>
            </a:r>
            <a:r>
              <a:rPr lang="zh-TW" altLang="en-US" dirty="0"/>
              <a:t>  </a:t>
            </a:r>
            <a:r>
              <a:rPr lang="en-US" altLang="zh-TW" dirty="0">
                <a:hlinkClick r:id="rId2"/>
              </a:rPr>
              <a:t>http://cap.ntnu.edu.tw/documents/mathscore1031014.pdf</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250825" y="274638"/>
            <a:ext cx="8893175" cy="1143000"/>
          </a:xfrm>
        </p:spPr>
        <p:txBody>
          <a:bodyPr/>
          <a:lstStyle/>
          <a:p>
            <a:r>
              <a:rPr lang="zh-TW" altLang="zh-TW" sz="4000" dirty="0" smtClean="0">
                <a:latin typeface="微軟正黑體" pitchFamily="34" charset="-120"/>
              </a:rPr>
              <a:t>國民小學及國民中學</a:t>
            </a:r>
            <a:r>
              <a:rPr lang="en-US" altLang="zh-TW" sz="4000" dirty="0" smtClean="0">
                <a:latin typeface="微軟正黑體" pitchFamily="34" charset="-120"/>
              </a:rPr>
              <a:t/>
            </a:r>
            <a:br>
              <a:rPr lang="en-US" altLang="zh-TW" sz="4000" dirty="0" smtClean="0">
                <a:latin typeface="微軟正黑體" pitchFamily="34" charset="-120"/>
              </a:rPr>
            </a:br>
            <a:r>
              <a:rPr lang="zh-TW" altLang="zh-TW" sz="4000" dirty="0" smtClean="0">
                <a:latin typeface="微軟正黑體" pitchFamily="34" charset="-120"/>
              </a:rPr>
              <a:t>學生成績評量準則 </a:t>
            </a:r>
            <a:endParaRPr lang="zh-TW" altLang="en-US" sz="4000" dirty="0" smtClean="0">
              <a:latin typeface="微軟正黑體" pitchFamily="34" charset="-120"/>
            </a:endParaRPr>
          </a:p>
        </p:txBody>
      </p:sp>
      <p:sp>
        <p:nvSpPr>
          <p:cNvPr id="6147" name="內容版面配置區 2"/>
          <p:cNvSpPr>
            <a:spLocks noGrp="1"/>
          </p:cNvSpPr>
          <p:nvPr>
            <p:ph idx="1"/>
          </p:nvPr>
        </p:nvSpPr>
        <p:spPr>
          <a:xfrm>
            <a:off x="323850" y="1916113"/>
            <a:ext cx="8362950" cy="4022725"/>
          </a:xfrm>
        </p:spPr>
        <p:txBody>
          <a:bodyPr/>
          <a:lstStyle/>
          <a:p>
            <a:pPr>
              <a:buFont typeface="Wingdings" pitchFamily="2" charset="2"/>
              <a:buChar char="u"/>
            </a:pPr>
            <a:r>
              <a:rPr lang="zh-TW" altLang="zh-TW" sz="2800" dirty="0" smtClean="0"/>
              <a:t>【公布日期】</a:t>
            </a:r>
            <a:r>
              <a:rPr lang="en-US" altLang="zh-TW" sz="2800" dirty="0" smtClean="0">
                <a:latin typeface="Times New Roman" pitchFamily="18" charset="0"/>
                <a:cs typeface="Times New Roman" pitchFamily="18" charset="0"/>
              </a:rPr>
              <a:t>104.01.07</a:t>
            </a:r>
            <a:r>
              <a:rPr lang="en-US" altLang="zh-TW" sz="2800" dirty="0" smtClean="0"/>
              <a:t> </a:t>
            </a:r>
          </a:p>
          <a:p>
            <a:pPr>
              <a:buFont typeface="Wingdings" pitchFamily="2" charset="2"/>
              <a:buChar char="u"/>
            </a:pPr>
            <a:r>
              <a:rPr lang="zh-TW" altLang="zh-TW" sz="2800" dirty="0" smtClean="0"/>
              <a:t>【公布機關】教育部 </a:t>
            </a:r>
            <a:endParaRPr lang="en-US" altLang="zh-TW" sz="2800" dirty="0" smtClean="0"/>
          </a:p>
          <a:p>
            <a:endParaRPr lang="zh-TW" altLang="zh-TW" sz="2800" dirty="0" smtClean="0"/>
          </a:p>
          <a:p>
            <a:pPr>
              <a:buFont typeface="Wingdings" pitchFamily="2" charset="2"/>
              <a:buChar char="u"/>
            </a:pPr>
            <a:r>
              <a:rPr lang="zh-TW" altLang="zh-TW" sz="2800" b="1" dirty="0" smtClean="0"/>
              <a:t>第</a:t>
            </a:r>
            <a:r>
              <a:rPr lang="en-US" altLang="zh-TW" sz="2800" b="1" dirty="0" smtClean="0">
                <a:latin typeface="Times New Roman" pitchFamily="18" charset="0"/>
                <a:cs typeface="Times New Roman" pitchFamily="18" charset="0"/>
              </a:rPr>
              <a:t>13</a:t>
            </a:r>
            <a:r>
              <a:rPr lang="zh-TW" altLang="zh-TW" sz="2800" b="1" dirty="0" smtClean="0"/>
              <a:t>條</a:t>
            </a:r>
            <a:r>
              <a:rPr lang="en-US" altLang="zh-TW" sz="2800" dirty="0" smtClean="0"/>
              <a:t/>
            </a:r>
            <a:br>
              <a:rPr lang="en-US" altLang="zh-TW" sz="2800" dirty="0" smtClean="0"/>
            </a:br>
            <a:r>
              <a:rPr lang="zh-TW" altLang="zh-TW" sz="2800" dirty="0" smtClean="0"/>
              <a:t>為</a:t>
            </a:r>
            <a:r>
              <a:rPr lang="zh-TW" altLang="zh-TW" sz="2800" b="1" dirty="0" smtClean="0"/>
              <a:t>瞭解並確保國民中學學生學力品質</a:t>
            </a:r>
            <a:r>
              <a:rPr lang="zh-TW" altLang="zh-TW" sz="2800" dirty="0" smtClean="0"/>
              <a:t>，應由教育部會同直轄市、縣（市）政府</a:t>
            </a:r>
            <a:r>
              <a:rPr lang="zh-TW" altLang="zh-TW" sz="2800" b="1" dirty="0" smtClean="0"/>
              <a:t>辦理國中教育會考</a:t>
            </a:r>
            <a:r>
              <a:rPr lang="en-US" altLang="zh-TW" sz="2800" dirty="0" smtClean="0"/>
              <a:t>…</a:t>
            </a:r>
          </a:p>
          <a:p>
            <a:endParaRPr lang="zh-TW" altLang="en-US" sz="2800" dirty="0" smtClean="0"/>
          </a:p>
          <a:p>
            <a:endParaRPr lang="zh-TW" alt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2" cstate="print"/>
          <a:srcRect/>
          <a:stretch>
            <a:fillRect/>
          </a:stretch>
        </p:blipFill>
        <p:spPr bwMode="auto">
          <a:xfrm>
            <a:off x="1547813" y="836613"/>
            <a:ext cx="5840412" cy="5595937"/>
          </a:xfrm>
          <a:prstGeom prst="rect">
            <a:avLst/>
          </a:prstGeom>
          <a:noFill/>
          <a:ln w="9525">
            <a:noFill/>
            <a:miter lim="800000"/>
            <a:headEnd/>
            <a:tailEnd/>
          </a:ln>
        </p:spPr>
      </p:pic>
      <p:sp>
        <p:nvSpPr>
          <p:cNvPr id="43011" name="標題 1"/>
          <p:cNvSpPr>
            <a:spLocks noGrp="1"/>
          </p:cNvSpPr>
          <p:nvPr>
            <p:ph type="title"/>
          </p:nvPr>
        </p:nvSpPr>
        <p:spPr>
          <a:xfrm>
            <a:off x="468313" y="-100013"/>
            <a:ext cx="8229600" cy="1143001"/>
          </a:xfrm>
        </p:spPr>
        <p:txBody>
          <a:bodyPr/>
          <a:lstStyle/>
          <a:p>
            <a:r>
              <a:rPr lang="zh-TW" altLang="zh-TW" sz="2400" dirty="0" smtClean="0">
                <a:latin typeface="微軟正黑體" pitchFamily="34" charset="-120"/>
              </a:rPr>
              <a:t>數學科選擇題答對題數與非選擇題分數對應能力等級加標示對照表</a:t>
            </a:r>
            <a:r>
              <a:rPr lang="zh-TW" altLang="en-US" sz="2400" dirty="0" smtClean="0">
                <a:latin typeface="微軟正黑體" pitchFamily="34" charset="-120"/>
              </a:rPr>
              <a:t>（</a:t>
            </a:r>
            <a:r>
              <a:rPr lang="zh-TW" altLang="zh-TW" sz="2400" dirty="0" smtClean="0">
                <a:latin typeface="微軟正黑體" pitchFamily="34" charset="-120"/>
              </a:rPr>
              <a:t>以</a:t>
            </a:r>
            <a:r>
              <a:rPr lang="en-US" altLang="zh-TW" sz="2400" dirty="0" smtClean="0">
                <a:latin typeface="Times New Roman" pitchFamily="18" charset="0"/>
                <a:cs typeface="Times New Roman" pitchFamily="18" charset="0"/>
              </a:rPr>
              <a:t>105</a:t>
            </a:r>
            <a:r>
              <a:rPr lang="zh-TW" altLang="zh-TW" sz="2400" dirty="0" smtClean="0">
                <a:latin typeface="微軟正黑體" pitchFamily="34" charset="-120"/>
              </a:rPr>
              <a:t>年國中教育會考為範例</a:t>
            </a:r>
            <a:r>
              <a:rPr lang="zh-TW" altLang="en-US" sz="2400" dirty="0" smtClean="0">
                <a:latin typeface="微軟正黑體" pitchFamily="34" charset="-120"/>
              </a:rPr>
              <a:t>）</a:t>
            </a:r>
          </a:p>
        </p:txBody>
      </p:sp>
      <p:sp>
        <p:nvSpPr>
          <p:cNvPr id="4" name="橢圓 3"/>
          <p:cNvSpPr/>
          <p:nvPr/>
        </p:nvSpPr>
        <p:spPr>
          <a:xfrm>
            <a:off x="5148263" y="5229225"/>
            <a:ext cx="792162" cy="2159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 name="直線單箭頭接點 4"/>
          <p:cNvCxnSpPr>
            <a:endCxn id="4" idx="0"/>
          </p:cNvCxnSpPr>
          <p:nvPr/>
        </p:nvCxnSpPr>
        <p:spPr>
          <a:xfrm>
            <a:off x="5540375" y="1196975"/>
            <a:ext cx="3175" cy="40322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2124075" y="5302250"/>
            <a:ext cx="3024188"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250825" y="274638"/>
            <a:ext cx="8893175" cy="1143000"/>
          </a:xfrm>
        </p:spPr>
        <p:txBody>
          <a:bodyPr/>
          <a:lstStyle/>
          <a:p>
            <a:r>
              <a:rPr lang="en-US" altLang="zh-TW" sz="4000" dirty="0" smtClean="0">
                <a:latin typeface="+mn-ea"/>
                <a:ea typeface="+mn-ea"/>
              </a:rPr>
              <a:t>5.</a:t>
            </a:r>
            <a:r>
              <a:rPr lang="zh-TW" altLang="en-US" sz="4000" dirty="0" smtClean="0">
                <a:latin typeface="+mn-ea"/>
                <a:ea typeface="+mn-ea"/>
              </a:rPr>
              <a:t>會考可以不要參加嗎</a:t>
            </a:r>
            <a:r>
              <a:rPr lang="en-US" altLang="zh-TW" sz="4000" dirty="0" smtClean="0">
                <a:latin typeface="+mn-ea"/>
                <a:ea typeface="+mn-ea"/>
              </a:rPr>
              <a:t>?</a:t>
            </a:r>
            <a:endParaRPr lang="zh-TW" altLang="en-US" sz="4000" dirty="0" smtClean="0">
              <a:latin typeface="+mn-ea"/>
              <a:ea typeface="+mn-ea"/>
            </a:endParaRPr>
          </a:p>
        </p:txBody>
      </p:sp>
      <p:sp>
        <p:nvSpPr>
          <p:cNvPr id="3" name="內容版面配置區 2"/>
          <p:cNvSpPr>
            <a:spLocks noGrp="1"/>
          </p:cNvSpPr>
          <p:nvPr>
            <p:ph idx="1"/>
          </p:nvPr>
        </p:nvSpPr>
        <p:spPr>
          <a:xfrm>
            <a:off x="745554" y="1772816"/>
            <a:ext cx="8362950" cy="4022725"/>
          </a:xfrm>
        </p:spPr>
        <p:txBody>
          <a:bodyPr/>
          <a:lstStyle/>
          <a:p>
            <a:pPr>
              <a:buFontTx/>
              <a:buNone/>
              <a:defRPr/>
            </a:pPr>
            <a:r>
              <a:rPr lang="zh-TW" altLang="zh-TW" sz="2800" dirty="0" smtClean="0">
                <a:latin typeface="微軟正黑體" panose="020B0604030504040204" pitchFamily="34" charset="-120"/>
              </a:rPr>
              <a:t>國民小學及國民中學學生成績評量準則 </a:t>
            </a:r>
            <a:endParaRPr lang="zh-TW" altLang="zh-TW" sz="2800" dirty="0"/>
          </a:p>
          <a:p>
            <a:pPr>
              <a:defRPr/>
            </a:pPr>
            <a:r>
              <a:rPr lang="zh-TW" altLang="zh-TW" sz="2800" b="1" dirty="0" smtClean="0"/>
              <a:t>第</a:t>
            </a:r>
            <a:r>
              <a:rPr lang="en-US" altLang="zh-TW" sz="2800" b="1" dirty="0"/>
              <a:t>13</a:t>
            </a:r>
            <a:r>
              <a:rPr lang="zh-TW" altLang="zh-TW" sz="2800" b="1" dirty="0"/>
              <a:t>條</a:t>
            </a:r>
            <a:r>
              <a:rPr lang="zh-TW" altLang="en-US" sz="2800" b="1" dirty="0"/>
              <a:t> 第六項</a:t>
            </a:r>
            <a:endParaRPr lang="en-US" altLang="zh-TW" sz="2800" b="1" dirty="0"/>
          </a:p>
          <a:p>
            <a:pPr marL="363538" indent="0">
              <a:buFontTx/>
              <a:buNone/>
              <a:defRPr/>
            </a:pPr>
            <a:r>
              <a:rPr lang="zh-TW" altLang="zh-TW" sz="2800" dirty="0"/>
              <a:t>國民中學學生除經直轄市、縣（市）政府核准者外，</a:t>
            </a:r>
            <a:r>
              <a:rPr lang="zh-TW" altLang="zh-TW" sz="2800" u="sng" dirty="0"/>
              <a:t>應參加教育會考</a:t>
            </a:r>
            <a:r>
              <a:rPr lang="zh-TW" altLang="zh-TW" sz="2800" dirty="0"/>
              <a:t>。</a:t>
            </a:r>
            <a:endParaRPr lang="zh-TW" altLang="en-US" sz="2800" dirty="0"/>
          </a:p>
          <a:p>
            <a:pPr>
              <a:defRPr/>
            </a:pPr>
            <a:endParaRPr lang="zh-TW" alt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250825" y="274638"/>
            <a:ext cx="8893175" cy="1143000"/>
          </a:xfrm>
        </p:spPr>
        <p:txBody>
          <a:bodyPr/>
          <a:lstStyle/>
          <a:p>
            <a:r>
              <a:rPr lang="en-US" altLang="zh-TW" sz="4000" smtClean="0">
                <a:latin typeface="微軟正黑體" pitchFamily="34" charset="-120"/>
              </a:rPr>
              <a:t>6.</a:t>
            </a:r>
            <a:r>
              <a:rPr lang="zh-TW" altLang="en-US" sz="4000" smtClean="0">
                <a:latin typeface="微軟正黑體" pitchFamily="34" charset="-120"/>
              </a:rPr>
              <a:t>聽障考生要怎麼考英聽</a:t>
            </a:r>
          </a:p>
        </p:txBody>
      </p:sp>
      <p:sp>
        <p:nvSpPr>
          <p:cNvPr id="45059" name="內容版面配置區 2"/>
          <p:cNvSpPr>
            <a:spLocks noGrp="1"/>
          </p:cNvSpPr>
          <p:nvPr>
            <p:ph idx="1"/>
          </p:nvPr>
        </p:nvSpPr>
        <p:spPr>
          <a:xfrm>
            <a:off x="323850" y="1916113"/>
            <a:ext cx="8568630" cy="4022725"/>
          </a:xfrm>
        </p:spPr>
        <p:txBody>
          <a:bodyPr/>
          <a:lstStyle/>
          <a:p>
            <a:pPr marL="514350" indent="-514350">
              <a:buFont typeface="Wingdings" pitchFamily="2" charset="2"/>
              <a:buChar char="u"/>
            </a:pPr>
            <a:r>
              <a:rPr lang="zh-TW" altLang="en-US" sz="2800" dirty="0" smtClean="0">
                <a:latin typeface="微軟正黑體" pitchFamily="34" charset="-120"/>
              </a:rPr>
              <a:t>領有身心障礙證明（手冊）或經各級主管機關特殊教育學生鑑定及就學輔導會鑑定為聽覺障礙之考生得予免試免計英語（聽力）。</a:t>
            </a:r>
            <a:endParaRPr lang="en-US" altLang="zh-TW" sz="2800" dirty="0" smtClean="0">
              <a:latin typeface="微軟正黑體" pitchFamily="34" charset="-120"/>
            </a:endParaRPr>
          </a:p>
          <a:p>
            <a:pPr marL="514350" indent="-514350">
              <a:buFont typeface="Wingdings" pitchFamily="2" charset="2"/>
              <a:buChar char="u"/>
            </a:pPr>
            <a:endParaRPr lang="en-US" altLang="zh-TW" sz="2800" dirty="0" smtClean="0">
              <a:latin typeface="微軟正黑體" pitchFamily="34" charset="-120"/>
            </a:endParaRPr>
          </a:p>
          <a:p>
            <a:pPr marL="514350" indent="-514350">
              <a:buFont typeface="Wingdings" pitchFamily="2" charset="2"/>
              <a:buChar char="u"/>
            </a:pPr>
            <a:r>
              <a:rPr lang="zh-TW" altLang="en-US" sz="2800" dirty="0" smtClean="0">
                <a:latin typeface="微軟正黑體" pitchFamily="34" charset="-120"/>
              </a:rPr>
              <a:t>英語（閱讀）成績即為英語整體能力等級，並以英語（閱讀）能力表現依原本定義計算後加標示。</a:t>
            </a:r>
          </a:p>
          <a:p>
            <a:endParaRPr lang="zh-TW" altLang="en-US" sz="2800" dirty="0" smtClean="0">
              <a:latin typeface="微軟正黑體" pitchFamily="34"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TW" altLang="en-US" smtClean="0"/>
              <a:t>數學科非選擇題</a:t>
            </a:r>
            <a:r>
              <a:rPr lang="en-US" altLang="zh-TW" smtClean="0"/>
              <a:t/>
            </a:r>
            <a:br>
              <a:rPr lang="en-US" altLang="zh-TW" smtClean="0"/>
            </a:br>
            <a:r>
              <a:rPr lang="zh-TW" altLang="en-US" smtClean="0"/>
              <a:t>評分說明</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pPr eaLnBrk="1" hangingPunct="1"/>
            <a:r>
              <a:rPr lang="zh-TW" altLang="en-US" smtClean="0">
                <a:latin typeface="微軟正黑體" pitchFamily="34" charset="-120"/>
              </a:rPr>
              <a:t>數學非選擇題評量的能力</a:t>
            </a:r>
          </a:p>
        </p:txBody>
      </p:sp>
      <p:sp>
        <p:nvSpPr>
          <p:cNvPr id="47107" name="內容版面配置區 2"/>
          <p:cNvSpPr>
            <a:spLocks noGrp="1"/>
          </p:cNvSpPr>
          <p:nvPr>
            <p:ph idx="1"/>
          </p:nvPr>
        </p:nvSpPr>
        <p:spPr>
          <a:xfrm>
            <a:off x="479425" y="1383754"/>
            <a:ext cx="8229600" cy="4781550"/>
          </a:xfrm>
        </p:spPr>
        <p:txBody>
          <a:bodyPr/>
          <a:lstStyle/>
          <a:p>
            <a:pPr eaLnBrk="1" hangingPunct="1">
              <a:buFont typeface="Wingdings" pitchFamily="2" charset="2"/>
              <a:buChar char="u"/>
            </a:pPr>
            <a:r>
              <a:rPr lang="zh-TW" altLang="zh-TW" dirty="0" smtClean="0">
                <a:latin typeface="微軟正黑體" pitchFamily="34" charset="-120"/>
              </a:rPr>
              <a:t>評量學生</a:t>
            </a:r>
            <a:r>
              <a:rPr lang="zh-TW" altLang="zh-TW" dirty="0" smtClean="0">
                <a:solidFill>
                  <a:srgbClr val="0000FF"/>
                </a:solidFill>
                <a:latin typeface="微軟正黑體" pitchFamily="34" charset="-120"/>
              </a:rPr>
              <a:t>運用數學知識解題</a:t>
            </a:r>
            <a:r>
              <a:rPr lang="zh-TW" altLang="zh-TW" dirty="0" smtClean="0">
                <a:latin typeface="微軟正黑體" pitchFamily="34" charset="-120"/>
              </a:rPr>
              <a:t>，並</a:t>
            </a:r>
            <a:r>
              <a:rPr lang="zh-TW" altLang="zh-TW" dirty="0" smtClean="0">
                <a:solidFill>
                  <a:srgbClr val="0000FF"/>
                </a:solidFill>
                <a:latin typeface="微軟正黑體" pitchFamily="34" charset="-120"/>
              </a:rPr>
              <a:t>表達其解題思維過程與說明理由的能力</a:t>
            </a:r>
            <a:r>
              <a:rPr lang="zh-TW" altLang="zh-TW" dirty="0" smtClean="0">
                <a:latin typeface="微軟正黑體" pitchFamily="34" charset="-120"/>
              </a:rPr>
              <a:t>。</a:t>
            </a:r>
            <a:endParaRPr lang="en-US" altLang="zh-TW" dirty="0" smtClean="0">
              <a:latin typeface="微軟正黑體" pitchFamily="34" charset="-120"/>
            </a:endParaRPr>
          </a:p>
          <a:p>
            <a:pPr eaLnBrk="1" hangingPunct="1">
              <a:buFont typeface="Wingdings" pitchFamily="2" charset="2"/>
              <a:buChar char="u"/>
            </a:pPr>
            <a:r>
              <a:rPr lang="zh-TW" altLang="zh-TW" dirty="0" smtClean="0">
                <a:latin typeface="微軟正黑體" pitchFamily="34" charset="-120"/>
              </a:rPr>
              <a:t>評分規準</a:t>
            </a:r>
            <a:r>
              <a:rPr lang="zh-TW" altLang="en-US" dirty="0" smtClean="0">
                <a:latin typeface="微軟正黑體" pitchFamily="34" charset="-120"/>
              </a:rPr>
              <a:t>：</a:t>
            </a:r>
            <a:endParaRPr lang="en-US" altLang="zh-TW" dirty="0" smtClean="0">
              <a:latin typeface="微軟正黑體" pitchFamily="34" charset="-120"/>
            </a:endParaRPr>
          </a:p>
          <a:p>
            <a:pPr eaLnBrk="1" hangingPunct="1">
              <a:buFontTx/>
              <a:buNone/>
            </a:pPr>
            <a:r>
              <a:rPr lang="zh-TW" altLang="en-US" dirty="0" smtClean="0">
                <a:latin typeface="微軟正黑體" pitchFamily="34" charset="-120"/>
              </a:rPr>
              <a:t>   評閱</a:t>
            </a:r>
            <a:r>
              <a:rPr lang="zh-TW" altLang="zh-TW" dirty="0" smtClean="0">
                <a:latin typeface="微軟正黑體" pitchFamily="34" charset="-120"/>
              </a:rPr>
              <a:t>學生解題過程中擬定「</a:t>
            </a:r>
            <a:r>
              <a:rPr lang="zh-TW" altLang="zh-TW" dirty="0" smtClean="0">
                <a:solidFill>
                  <a:srgbClr val="0000FF"/>
                </a:solidFill>
                <a:latin typeface="微軟正黑體" pitchFamily="34" charset="-120"/>
              </a:rPr>
              <a:t>策略</a:t>
            </a:r>
            <a:r>
              <a:rPr lang="zh-TW" altLang="zh-TW" dirty="0" smtClean="0">
                <a:latin typeface="微軟正黑體" pitchFamily="34" charset="-120"/>
              </a:rPr>
              <a:t>」的適切性，及過程「</a:t>
            </a:r>
            <a:r>
              <a:rPr lang="zh-TW" altLang="zh-TW" dirty="0" smtClean="0">
                <a:solidFill>
                  <a:srgbClr val="0000FF"/>
                </a:solidFill>
                <a:latin typeface="微軟正黑體" pitchFamily="34" charset="-120"/>
              </a:rPr>
              <a:t>表達</a:t>
            </a:r>
            <a:r>
              <a:rPr lang="zh-TW" altLang="zh-TW" dirty="0" smtClean="0">
                <a:latin typeface="微軟正黑體" pitchFamily="34" charset="-120"/>
              </a:rPr>
              <a:t>」的合理、完整性。</a:t>
            </a:r>
            <a:endParaRPr lang="en-US" altLang="zh-TW" dirty="0" smtClean="0">
              <a:latin typeface="微軟正黑體" pitchFamily="34" charset="-120"/>
            </a:endParaRPr>
          </a:p>
          <a:p>
            <a:pPr lvl="1" eaLnBrk="1" hangingPunct="1">
              <a:buFont typeface="Arial" pitchFamily="34" charset="0"/>
              <a:buChar char="•"/>
            </a:pPr>
            <a:r>
              <a:rPr lang="zh-TW" altLang="en-US" dirty="0" smtClean="0">
                <a:latin typeface="微軟正黑體" pitchFamily="34" charset="-120"/>
              </a:rPr>
              <a:t>「</a:t>
            </a:r>
            <a:r>
              <a:rPr lang="zh-TW" altLang="en-US" dirty="0" smtClean="0">
                <a:solidFill>
                  <a:srgbClr val="0000FF"/>
                </a:solidFill>
                <a:latin typeface="微軟正黑體" pitchFamily="34" charset="-120"/>
              </a:rPr>
              <a:t>策略</a:t>
            </a:r>
            <a:r>
              <a:rPr lang="zh-TW" altLang="en-US" dirty="0" smtClean="0">
                <a:latin typeface="微軟正黑體" pitchFamily="34" charset="-120"/>
              </a:rPr>
              <a:t>」是指學生察覺題目條件要素，將題目轉化成數學問題並擬定解題方法。</a:t>
            </a:r>
            <a:endParaRPr lang="en-US" altLang="zh-TW" dirty="0" smtClean="0">
              <a:latin typeface="微軟正黑體" pitchFamily="34" charset="-120"/>
            </a:endParaRPr>
          </a:p>
          <a:p>
            <a:pPr lvl="1" eaLnBrk="1" hangingPunct="1">
              <a:buFont typeface="Arial" pitchFamily="34" charset="0"/>
              <a:buChar char="•"/>
            </a:pPr>
            <a:r>
              <a:rPr lang="zh-TW" altLang="en-US" dirty="0" smtClean="0">
                <a:latin typeface="微軟正黑體" pitchFamily="34" charset="-120"/>
              </a:rPr>
              <a:t>「</a:t>
            </a:r>
            <a:r>
              <a:rPr lang="zh-TW" altLang="en-US" dirty="0" smtClean="0">
                <a:solidFill>
                  <a:srgbClr val="0000FF"/>
                </a:solidFill>
                <a:latin typeface="微軟正黑體" pitchFamily="34" charset="-120"/>
              </a:rPr>
              <a:t>表達</a:t>
            </a:r>
            <a:r>
              <a:rPr lang="zh-TW" altLang="en-US" dirty="0" smtClean="0">
                <a:latin typeface="微軟正黑體" pitchFamily="34" charset="-120"/>
              </a:rPr>
              <a:t>」是指解題過程的呈現與步驟間合理性的說明。</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pPr eaLnBrk="1" hangingPunct="1"/>
            <a:r>
              <a:rPr lang="zh-TW" altLang="en-US" smtClean="0">
                <a:latin typeface="微軟正黑體" pitchFamily="34" charset="-120"/>
              </a:rPr>
              <a:t>評分規準</a:t>
            </a:r>
          </a:p>
        </p:txBody>
      </p:sp>
      <p:graphicFrame>
        <p:nvGraphicFramePr>
          <p:cNvPr id="4" name="內容版面配置區 3"/>
          <p:cNvGraphicFramePr>
            <a:graphicFrameLocks noGrp="1"/>
          </p:cNvGraphicFramePr>
          <p:nvPr>
            <p:ph idx="1"/>
          </p:nvPr>
        </p:nvGraphicFramePr>
        <p:xfrm>
          <a:off x="323155" y="1628775"/>
          <a:ext cx="8569325" cy="3829049"/>
        </p:xfrm>
        <a:graphic>
          <a:graphicData uri="http://schemas.openxmlformats.org/drawingml/2006/table">
            <a:tbl>
              <a:tblPr firstRow="1" bandRow="1">
                <a:tableStyleId>{5C22544A-7EE6-4342-B048-85BDC9FD1C3A}</a:tableStyleId>
              </a:tblPr>
              <a:tblGrid>
                <a:gridCol w="920817"/>
                <a:gridCol w="7648508"/>
              </a:tblGrid>
              <a:tr h="518199">
                <a:tc>
                  <a:txBody>
                    <a:bodyPr/>
                    <a:lstStyle/>
                    <a:p>
                      <a:r>
                        <a:rPr lang="zh-TW" altLang="en-US" sz="2800" baseline="0" dirty="0" smtClean="0">
                          <a:solidFill>
                            <a:srgbClr val="002060"/>
                          </a:solidFill>
                          <a:latin typeface="Times New Roman" pitchFamily="18" charset="0"/>
                          <a:ea typeface="標楷體" pitchFamily="65" charset="-120"/>
                        </a:rPr>
                        <a:t>分數</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tc>
                  <a:txBody>
                    <a:bodyPr/>
                    <a:lstStyle/>
                    <a:p>
                      <a:pPr algn="ctr"/>
                      <a:r>
                        <a:rPr lang="zh-TW" altLang="en-US" sz="2800" baseline="0" dirty="0" smtClean="0">
                          <a:solidFill>
                            <a:srgbClr val="002060"/>
                          </a:solidFill>
                          <a:latin typeface="Times New Roman" pitchFamily="18" charset="0"/>
                          <a:ea typeface="標楷體" pitchFamily="65" charset="-120"/>
                        </a:rPr>
                        <a:t>評分規準</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3</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策略適切，表達合理、完整。</a:t>
                      </a:r>
                      <a:endParaRPr lang="en-US" altLang="zh-TW" sz="2400" baseline="0" dirty="0" smtClean="0">
                        <a:latin typeface="Times New Roman" pitchFamily="18" charset="0"/>
                        <a:ea typeface="標楷體" pitchFamily="65" charset="-120"/>
                        <a:cs typeface="Times New Roman" pitchFamily="18" charset="0"/>
                      </a:endParaRPr>
                    </a:p>
                  </a:txBody>
                  <a:tcPr marL="91450" marR="91450" marT="45718" marB="45718"/>
                </a:tc>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2</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策略適切，表達雖合理，大致完整，但出現計算錯誤。</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策略適切，表達合理，大致完整，但沒有顯示部分步驟間的合理性。</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1</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策略適切，表達雖大致合理，但出現錯誤的引用。</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策略方向正確，但缺乏嚴謹性，不足以解決題目問題。</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策略方向正確，但未能完全將題目轉化成數學問題。</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0</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策略模糊不清；解題過程空白或與題目無關。</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pPr eaLnBrk="1" hangingPunct="1"/>
            <a:r>
              <a:rPr lang="zh-TW" altLang="en-US" smtClean="0">
                <a:latin typeface="微軟正黑體" pitchFamily="34" charset="-120"/>
              </a:rPr>
              <a:t>評分指引</a:t>
            </a:r>
          </a:p>
        </p:txBody>
      </p:sp>
      <p:sp>
        <p:nvSpPr>
          <p:cNvPr id="3" name="內容版面配置區 2"/>
          <p:cNvSpPr>
            <a:spLocks noGrp="1"/>
          </p:cNvSpPr>
          <p:nvPr>
            <p:ph idx="1"/>
          </p:nvPr>
        </p:nvSpPr>
        <p:spPr/>
        <p:txBody>
          <a:bodyPr>
            <a:normAutofit/>
          </a:bodyPr>
          <a:lstStyle/>
          <a:p>
            <a:pPr algn="just" eaLnBrk="1">
              <a:lnSpc>
                <a:spcPct val="120000"/>
              </a:lnSpc>
              <a:buFont typeface="Wingdings" pitchFamily="2" charset="2"/>
              <a:buChar char="u"/>
              <a:defRPr/>
            </a:pPr>
            <a:r>
              <a:rPr lang="zh-TW" altLang="en-US" dirty="0" smtClean="0">
                <a:latin typeface="標楷體" pitchFamily="65" charset="-120"/>
              </a:rPr>
              <a:t>評分規準為數學非選試題評分的架構</a:t>
            </a:r>
            <a:endParaRPr lang="en-US" altLang="zh-TW" dirty="0" smtClean="0">
              <a:latin typeface="標楷體" pitchFamily="65" charset="-120"/>
            </a:endParaRPr>
          </a:p>
          <a:p>
            <a:pPr algn="just" eaLnBrk="1">
              <a:lnSpc>
                <a:spcPct val="120000"/>
              </a:lnSpc>
              <a:buFont typeface="Wingdings" pitchFamily="2" charset="2"/>
              <a:buChar char="u"/>
              <a:defRPr/>
            </a:pPr>
            <a:r>
              <a:rPr lang="zh-TW" altLang="en-US" dirty="0" smtClean="0">
                <a:latin typeface="標楷體" pitchFamily="65" charset="-120"/>
              </a:rPr>
              <a:t>每一試題依據評分規準及該題評量目標，需訂定每一試題</a:t>
            </a:r>
            <a:r>
              <a:rPr lang="zh-TW" altLang="en-US" dirty="0" smtClean="0">
                <a:solidFill>
                  <a:srgbClr val="0000FF"/>
                </a:solidFill>
                <a:latin typeface="標楷體" pitchFamily="65" charset="-120"/>
              </a:rPr>
              <a:t>評分指引</a:t>
            </a:r>
            <a:endParaRPr lang="en-US" altLang="zh-TW" dirty="0" smtClean="0">
              <a:solidFill>
                <a:srgbClr val="0000FF"/>
              </a:solidFill>
              <a:latin typeface="標楷體" pitchFamily="65" charset="-120"/>
            </a:endParaRPr>
          </a:p>
          <a:p>
            <a:pPr lvl="1" algn="just" eaLnBrk="1">
              <a:lnSpc>
                <a:spcPct val="120000"/>
              </a:lnSpc>
              <a:buFont typeface="Arial" pitchFamily="34" charset="0"/>
              <a:buChar char="•"/>
              <a:defRPr/>
            </a:pPr>
            <a:r>
              <a:rPr lang="zh-TW" altLang="en-US" dirty="0" smtClean="0">
                <a:latin typeface="標楷體" pitchFamily="65" charset="-120"/>
              </a:rPr>
              <a:t>進行閱卷</a:t>
            </a:r>
            <a:endParaRPr lang="en-US" altLang="zh-TW" dirty="0" smtClean="0">
              <a:latin typeface="標楷體" pitchFamily="65" charset="-120"/>
            </a:endParaRPr>
          </a:p>
          <a:p>
            <a:pPr eaLnBrk="1">
              <a:lnSpc>
                <a:spcPct val="120000"/>
              </a:lnSpc>
              <a:buFont typeface="Wingdings" pitchFamily="2" charset="2"/>
              <a:buChar char="u"/>
              <a:defRPr/>
            </a:pPr>
            <a:r>
              <a:rPr lang="zh-TW" altLang="en-US" dirty="0" smtClean="0">
                <a:latin typeface="標楷體" pitchFamily="65" charset="-120"/>
              </a:rPr>
              <a:t>評分指引由</a:t>
            </a:r>
            <a:r>
              <a:rPr lang="en-US" altLang="zh-TW" dirty="0" smtClean="0">
                <a:latin typeface="標楷體" pitchFamily="65" charset="-120"/>
              </a:rPr>
              <a:t>20</a:t>
            </a:r>
            <a:r>
              <a:rPr lang="zh-TW" altLang="en-US" dirty="0" smtClean="0">
                <a:latin typeface="標楷體" pitchFamily="65" charset="-120"/>
              </a:rPr>
              <a:t>幾位核心委員依據評分規準及試題評量目標共同討論訂定</a:t>
            </a:r>
            <a:endParaRPr lang="en-US" altLang="zh-TW" dirty="0" smtClean="0">
              <a:latin typeface="標楷體" pitchFamily="65" charset="-120"/>
            </a:endParaRPr>
          </a:p>
          <a:p>
            <a:pPr lvl="1" eaLnBrk="1">
              <a:lnSpc>
                <a:spcPct val="120000"/>
              </a:lnSpc>
              <a:buFont typeface="Arial" pitchFamily="34" charset="0"/>
              <a:buChar char="•"/>
              <a:defRPr/>
            </a:pPr>
            <a:r>
              <a:rPr lang="zh-TW" altLang="en-US" dirty="0" smtClean="0">
                <a:latin typeface="標楷體" pitchFamily="65" charset="-120"/>
              </a:rPr>
              <a:t>每年進行多次核心</a:t>
            </a:r>
            <a:r>
              <a:rPr lang="zh-TW" altLang="en-US" dirty="0">
                <a:latin typeface="標楷體" pitchFamily="65" charset="-120"/>
              </a:rPr>
              <a:t>教師的培訓會議</a:t>
            </a:r>
            <a:endParaRPr lang="en-US" altLang="zh-TW" dirty="0">
              <a:latin typeface="標楷體" pitchFamily="65" charset="-120"/>
            </a:endParaRPr>
          </a:p>
          <a:p>
            <a:pPr eaLnBrk="1">
              <a:lnSpc>
                <a:spcPct val="120000"/>
              </a:lnSpc>
              <a:defRPr/>
            </a:pPr>
            <a:endParaRPr lang="en-US" altLang="zh-TW" dirty="0" smtClean="0">
              <a:latin typeface="標楷體" pitchFamily="65" charset="-120"/>
            </a:endParaRPr>
          </a:p>
          <a:p>
            <a:pPr eaLnBrk="1">
              <a:lnSpc>
                <a:spcPct val="120000"/>
              </a:lnSpc>
              <a:defRPr/>
            </a:pPr>
            <a:endParaRPr lang="en-US" altLang="zh-TW" dirty="0" smtClean="0">
              <a:latin typeface="標楷體" pitchFamily="65" charset="-120"/>
            </a:endParaRPr>
          </a:p>
          <a:p>
            <a:pPr eaLnBrk="1">
              <a:defRPr/>
            </a:pPr>
            <a:endParaRPr lang="en-US" altLang="zh-TW" dirty="0" smtClean="0">
              <a:latin typeface="標楷體" pitchFamily="65" charset="-120"/>
            </a:endParaRPr>
          </a:p>
          <a:p>
            <a:pPr eaLnBrk="1" hangingPunct="1">
              <a:defRPr/>
            </a:pPr>
            <a:endParaRPr lang="zh-TW" altLang="en-US" dirty="0">
              <a:latin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188" y="692150"/>
            <a:ext cx="8064500" cy="2405063"/>
          </a:xfrm>
          <a:ln w="19050">
            <a:solidFill>
              <a:srgbClr val="0070C0"/>
            </a:solidFill>
          </a:ln>
        </p:spPr>
        <p:txBody>
          <a:bodyPr rtlCol="0">
            <a:noAutofit/>
          </a:bodyPr>
          <a:lstStyle/>
          <a:p>
            <a:pPr marL="0" indent="0" algn="just" eaLnBrk="1" fontAlgn="auto" hangingPunct="1">
              <a:spcAft>
                <a:spcPts val="0"/>
              </a:spcAft>
              <a:buFont typeface="Wingdings" pitchFamily="2" charset="2"/>
              <a:buNone/>
              <a:defRPr/>
            </a:pPr>
            <a:r>
              <a:rPr lang="zh-TW" altLang="en-US" sz="2400" dirty="0" smtClean="0">
                <a:latin typeface="微軟正黑體" panose="020B0604030504040204" pitchFamily="34" charset="-120"/>
              </a:rPr>
              <a:t>         </a:t>
            </a:r>
            <a:r>
              <a:rPr lang="zh-TW" altLang="zh-TW" sz="2400" dirty="0" smtClean="0">
                <a:latin typeface="微軟正黑體" panose="020B0604030504040204" pitchFamily="34" charset="-120"/>
              </a:rPr>
              <a:t>罐頭工廠生產了</a:t>
            </a:r>
            <a:r>
              <a:rPr lang="en-US" altLang="zh-TW" sz="2400" b="1" dirty="0" smtClean="0">
                <a:latin typeface="微軟正黑體" panose="020B0604030504040204" pitchFamily="34" charset="-120"/>
              </a:rPr>
              <a:t>400</a:t>
            </a:r>
            <a:r>
              <a:rPr lang="zh-TW" altLang="zh-TW" sz="2400" dirty="0" smtClean="0">
                <a:latin typeface="微軟正黑體" panose="020B0604030504040204" pitchFamily="34" charset="-120"/>
              </a:rPr>
              <a:t>個罐頭並排成一列，由左至右分別標記號碼</a:t>
            </a:r>
            <a:r>
              <a:rPr lang="en-US" altLang="zh-TW" sz="2400" b="1" dirty="0" smtClean="0">
                <a:latin typeface="微軟正黑體" panose="020B0604030504040204" pitchFamily="34" charset="-120"/>
              </a:rPr>
              <a:t>1~400</a:t>
            </a:r>
            <a:r>
              <a:rPr lang="zh-TW" altLang="zh-TW" sz="2400" dirty="0" smtClean="0">
                <a:latin typeface="微軟正黑體" panose="020B0604030504040204" pitchFamily="34" charset="-120"/>
              </a:rPr>
              <a:t>。檢驗員從中抽出罐頭檢驗，首先抽出</a:t>
            </a:r>
            <a:r>
              <a:rPr lang="en-US" altLang="zh-TW" sz="2400" b="1" dirty="0" smtClean="0">
                <a:latin typeface="微軟正黑體" panose="020B0604030504040204" pitchFamily="34" charset="-120"/>
              </a:rPr>
              <a:t>5</a:t>
            </a:r>
            <a:r>
              <a:rPr lang="zh-TW" altLang="zh-TW" sz="2400" dirty="0" smtClean="0">
                <a:latin typeface="微軟正黑體" panose="020B0604030504040204" pitchFamily="34" charset="-120"/>
              </a:rPr>
              <a:t>號罐頭，之後向右走，並以某固定的間隔陸續抽出罐頭。若此檢驗員抽出</a:t>
            </a:r>
            <a:r>
              <a:rPr lang="en-US" altLang="zh-TW" sz="2400" b="1" dirty="0" smtClean="0">
                <a:latin typeface="微軟正黑體" panose="020B0604030504040204" pitchFamily="34" charset="-120"/>
              </a:rPr>
              <a:t>15</a:t>
            </a:r>
            <a:r>
              <a:rPr lang="zh-TW" altLang="zh-TW" sz="2400" dirty="0" smtClean="0">
                <a:latin typeface="微軟正黑體" panose="020B0604030504040204" pitchFamily="34" charset="-120"/>
              </a:rPr>
              <a:t>個罐頭後，無法再依此方式抽出第</a:t>
            </a:r>
            <a:r>
              <a:rPr lang="en-US" altLang="zh-TW" sz="2400" b="1" dirty="0" smtClean="0">
                <a:latin typeface="微軟正黑體" panose="020B0604030504040204" pitchFamily="34" charset="-120"/>
              </a:rPr>
              <a:t>16</a:t>
            </a:r>
            <a:r>
              <a:rPr lang="zh-TW" altLang="zh-TW" sz="2400" dirty="0" smtClean="0">
                <a:latin typeface="微軟正黑體" panose="020B0604030504040204" pitchFamily="34" charset="-120"/>
              </a:rPr>
              <a:t>個，則最後一個被抽出的罐頭號碼為何？請寫出所有可能的答案與計算過程。</a:t>
            </a:r>
            <a:endParaRPr lang="en-US" altLang="zh-TW" sz="2400" dirty="0" smtClean="0">
              <a:latin typeface="微軟正黑體" panose="020B0604030504040204" pitchFamily="34" charset="-120"/>
            </a:endParaRPr>
          </a:p>
          <a:p>
            <a:pPr eaLnBrk="1" fontAlgn="auto" hangingPunct="1">
              <a:spcAft>
                <a:spcPts val="0"/>
              </a:spcAft>
              <a:buFont typeface="Wingdings" pitchFamily="2" charset="2"/>
              <a:buNone/>
              <a:defRPr/>
            </a:pPr>
            <a:endParaRPr lang="en-US" altLang="zh-TW" sz="2400" dirty="0" smtClean="0">
              <a:latin typeface="微軟正黑體" panose="020B0604030504040204" pitchFamily="34" charset="-120"/>
            </a:endParaRPr>
          </a:p>
        </p:txBody>
      </p:sp>
      <p:graphicFrame>
        <p:nvGraphicFramePr>
          <p:cNvPr id="8" name="表格 7"/>
          <p:cNvGraphicFramePr>
            <a:graphicFrameLocks noGrp="1"/>
          </p:cNvGraphicFramePr>
          <p:nvPr/>
        </p:nvGraphicFramePr>
        <p:xfrm>
          <a:off x="0" y="0"/>
          <a:ext cx="9144000" cy="6858000"/>
        </p:xfrm>
        <a:graphic>
          <a:graphicData uri="http://schemas.openxmlformats.org/drawingml/2006/table">
            <a:tbl>
              <a:tblPr/>
              <a:tblGrid>
                <a:gridCol w="539750"/>
                <a:gridCol w="4319588"/>
                <a:gridCol w="433387"/>
                <a:gridCol w="3851275"/>
              </a:tblGrid>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r>
              <a:tr h="6330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標楷體" pitchFamily="65" charset="-120"/>
                          <a:cs typeface="Times New Roman" pitchFamily="18" charset="0"/>
                        </a:rPr>
                        <a:t>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使用臆測可能間隔代入檢驗的策略找到所有可能的罐頭號碼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，並以計算或說明的方式呈現其它罐頭號碼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項不等式」的策略求出公差的上界</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，並以計算或說明的方式呈現公差的下界</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，或是先求出公差的下界，並以計算或說明的方式呈現公差的上界，找出所有可能的罐頭號碼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 typeface="+mj-lt"/>
                        <a:buNone/>
                        <a:tabLst/>
                      </a:pPr>
                      <a:endPar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使用臆測可能間隔代入檢驗的策略，並以計算或說明的方式呈現其它罐頭號碼</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不可能的原因，但未求出罐頭號碼數或過程中出現計算錯誤。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使用臆測可能間隔代入檢驗的策略，且正確找出間隔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或所有可能的罐頭號碼，但未以計算或說明的方式呈現其它罐頭號碼</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項不等式」的策略求出公差的上界，並以計算或說明的方式呈現公差的下界，或是先求出公差的下界，並以計算或說明的方式呈現公差的上界，但未求出罐頭號碼數或過程中出現計算錯誤。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項不等式」的策略，且正確找出公差</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或所有可能的罐頭號碼，但未以計算或說明的方式呈現公差的下界</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或上界</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222268"/>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rPr>
                        <a:t>1</a:t>
                      </a: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，但間隔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公差</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、首項、項數數值選擇錯誤或忽略未考慮。</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，但間隔只考慮上界或下界之一。</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項不等式」的策略的方向求解，即列出恰當的等差數列公式及不等式的關係式，但公差的上界或下界、首項、項數數值選擇錯誤或忽略未考慮或公式引用錯誤。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含只求出公差的上界或下界之一</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將題目的數值作一些計算，但策略錯誤或模糊。</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只寫出與解題過程無關的內容。</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沒有計算過程只寫出答案。</a:t>
                      </a:r>
                      <a:endParaRPr kumimoji="0" lang="zh-TW" altLang="en-US" sz="1400" b="0" i="0" u="none" strike="noStrike" cap="none" normalizeH="0" baseline="0" dirty="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pPr eaLnBrk="1" hangingPunct="1"/>
            <a:r>
              <a:rPr lang="zh-TW" altLang="en-US" smtClean="0">
                <a:latin typeface="標楷體" pitchFamily="65" charset="-120"/>
              </a:rPr>
              <a:t>評分品質的控管</a:t>
            </a:r>
          </a:p>
        </p:txBody>
      </p:sp>
      <p:sp>
        <p:nvSpPr>
          <p:cNvPr id="51203" name="內容版面配置區 2"/>
          <p:cNvSpPr>
            <a:spLocks noGrp="1"/>
          </p:cNvSpPr>
          <p:nvPr>
            <p:ph idx="1"/>
          </p:nvPr>
        </p:nvSpPr>
        <p:spPr>
          <a:xfrm>
            <a:off x="735013" y="1600200"/>
            <a:ext cx="8229600" cy="4781550"/>
          </a:xfrm>
        </p:spPr>
        <p:txBody>
          <a:bodyPr/>
          <a:lstStyle/>
          <a:p>
            <a:pPr marL="330200" indent="-330200" defTabSz="881063" eaLnBrk="1" hangingPunct="1">
              <a:spcBef>
                <a:spcPts val="1800"/>
              </a:spcBef>
              <a:buFont typeface="Wingdings" pitchFamily="2" charset="2"/>
              <a:buChar char="u"/>
            </a:pPr>
            <a:r>
              <a:rPr lang="zh-TW" altLang="en-US" dirty="0" smtClean="0">
                <a:latin typeface="標楷體" pitchFamily="65" charset="-120"/>
              </a:rPr>
              <a:t>評分規準的建立</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latin typeface="標楷體" pitchFamily="65" charset="-120"/>
              </a:rPr>
              <a:t>評分人員的訓練</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latin typeface="標楷體" pitchFamily="65" charset="-120"/>
              </a:rPr>
              <a:t>線上閱卷</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pPr eaLnBrk="1" hangingPunct="1"/>
            <a:r>
              <a:rPr lang="zh-TW" altLang="en-US" dirty="0" smtClean="0">
                <a:latin typeface="微軟正黑體" pitchFamily="34" charset="-120"/>
              </a:rPr>
              <a:t>閱卷教師的訓練</a:t>
            </a:r>
          </a:p>
        </p:txBody>
      </p:sp>
      <p:sp>
        <p:nvSpPr>
          <p:cNvPr id="3" name="內容版面配置區 2"/>
          <p:cNvSpPr>
            <a:spLocks noGrp="1"/>
          </p:cNvSpPr>
          <p:nvPr>
            <p:ph idx="1"/>
          </p:nvPr>
        </p:nvSpPr>
        <p:spPr>
          <a:xfrm>
            <a:off x="1094928" y="1600200"/>
            <a:ext cx="8229600" cy="4781550"/>
          </a:xfrm>
        </p:spPr>
        <p:txBody>
          <a:bodyPr/>
          <a:lstStyle/>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每年</a:t>
            </a:r>
            <a:r>
              <a:rPr lang="zh-TW" altLang="en-US" dirty="0">
                <a:latin typeface="標楷體" pitchFamily="65" charset="-120"/>
              </a:rPr>
              <a:t>兩</a:t>
            </a:r>
            <a:r>
              <a:rPr lang="zh-TW" altLang="en-US" dirty="0" smtClean="0">
                <a:latin typeface="標楷體" pitchFamily="65" charset="-120"/>
              </a:rPr>
              <a:t>次評閱教師的培訓會議</a:t>
            </a:r>
            <a:endParaRPr lang="en-US" altLang="zh-TW" dirty="0" smtClean="0"/>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使閱卷委員</a:t>
            </a:r>
            <a:endParaRPr lang="en-US" altLang="zh-TW" dirty="0" smtClean="0">
              <a:latin typeface="標楷體" pitchFamily="65" charset="-120"/>
            </a:endParaRPr>
          </a:p>
          <a:p>
            <a:pPr marL="730250" lvl="1" indent="-330200" algn="just" defTabSz="881063" eaLnBrk="1" hangingPunct="1">
              <a:spcBef>
                <a:spcPts val="1800"/>
              </a:spcBef>
              <a:buFont typeface="Arial" pitchFamily="34" charset="0"/>
              <a:buChar char="•"/>
              <a:defRPr/>
            </a:pPr>
            <a:r>
              <a:rPr lang="zh-TW" altLang="en-US" dirty="0" smtClean="0">
                <a:latin typeface="標楷體" pitchFamily="65" charset="-120"/>
              </a:rPr>
              <a:t>了解如何依據評分指引評分</a:t>
            </a:r>
            <a:endParaRPr lang="en-US" altLang="zh-TW" dirty="0" smtClean="0">
              <a:latin typeface="標楷體" pitchFamily="65" charset="-120"/>
            </a:endParaRPr>
          </a:p>
          <a:p>
            <a:pPr marL="730250" lvl="1" indent="-330200" algn="just" defTabSz="881063" eaLnBrk="1" hangingPunct="1">
              <a:spcBef>
                <a:spcPts val="1800"/>
              </a:spcBef>
              <a:buFont typeface="Arial" pitchFamily="34" charset="0"/>
              <a:buChar char="•"/>
              <a:defRPr/>
            </a:pPr>
            <a:r>
              <a:rPr lang="zh-TW" altLang="en-US" dirty="0" smtClean="0">
                <a:latin typeface="標楷體" pitchFamily="65" charset="-120"/>
              </a:rPr>
              <a:t>了解閱卷共識</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從培訓過程中篩選合適的評閱教師</a:t>
            </a: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增加評分者信度</a:t>
            </a:r>
            <a:endParaRPr lang="en-US" altLang="zh-TW" dirty="0" smtClean="0">
              <a:latin typeface="標楷體" pitchFamily="65" charset="-120"/>
            </a:endParaRPr>
          </a:p>
          <a:p>
            <a:pPr eaLnBrk="1" hangingPunct="1">
              <a:defRPr/>
            </a:pP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bwMode="auto">
          <a:xfrm>
            <a:off x="1763713" y="5891213"/>
            <a:ext cx="5400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baseline="0">
                <a:solidFill>
                  <a:schemeClr val="tx1"/>
                </a:solidFill>
                <a:latin typeface="+mn-lt"/>
                <a:ea typeface="微軟正黑體" pitchFamily="34" charset="-120"/>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微軟正黑體" pitchFamily="34" charset="-120"/>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微軟正黑體" pitchFamily="34" charset="-120"/>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zh-TW" altLang="en-US" sz="2800" b="1" kern="0" dirty="0" smtClean="0">
                <a:solidFill>
                  <a:srgbClr val="FF0000"/>
                </a:solidFill>
              </a:rPr>
              <a:t>無法</a:t>
            </a:r>
            <a:r>
              <a:rPr lang="zh-TW" altLang="zh-TW" sz="2800" b="1" kern="0" dirty="0" smtClean="0">
                <a:solidFill>
                  <a:srgbClr val="FF0000"/>
                </a:solidFill>
              </a:rPr>
              <a:t>瞭解國民中學學生學力品質</a:t>
            </a:r>
            <a:endParaRPr lang="zh-TW" altLang="en-US" sz="2800" b="1" kern="0" dirty="0" smtClean="0">
              <a:solidFill>
                <a:srgbClr val="FF0000"/>
              </a:solidFill>
            </a:endParaRPr>
          </a:p>
        </p:txBody>
      </p:sp>
      <p:sp>
        <p:nvSpPr>
          <p:cNvPr id="7" name="標題 6"/>
          <p:cNvSpPr>
            <a:spLocks noGrp="1"/>
          </p:cNvSpPr>
          <p:nvPr>
            <p:ph type="title"/>
          </p:nvPr>
        </p:nvSpPr>
        <p:spPr/>
        <p:txBody>
          <a:bodyPr/>
          <a:lstStyle/>
          <a:p>
            <a:pPr lvl="0"/>
            <a:r>
              <a:rPr lang="zh-TW" altLang="zh-TW" dirty="0" smtClean="0"/>
              <a:t>國民中學學生基本學力測驗</a:t>
            </a:r>
            <a:endParaRPr lang="zh-TW" altLang="en-US" dirty="0"/>
          </a:p>
        </p:txBody>
      </p:sp>
      <p:sp>
        <p:nvSpPr>
          <p:cNvPr id="10" name="標題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zh-TW" sz="4400" b="1" i="0" u="none" strike="noStrike" kern="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graphicFrame>
        <p:nvGraphicFramePr>
          <p:cNvPr id="11" name="內容版面配置區 4"/>
          <p:cNvGraphicFramePr>
            <a:graphicFrameLocks/>
          </p:cNvGraphicFramePr>
          <p:nvPr>
            <p:extLst>
              <p:ext uri="{D42A27DB-BD31-4B8C-83A1-F6EECF244321}">
                <p14:modId xmlns:p14="http://schemas.microsoft.com/office/powerpoint/2010/main" val="3875548388"/>
              </p:ext>
            </p:extLst>
          </p:nvPr>
        </p:nvGraphicFramePr>
        <p:xfrm>
          <a:off x="250825" y="1700213"/>
          <a:ext cx="3540125" cy="3236911"/>
        </p:xfrm>
        <a:graphic>
          <a:graphicData uri="http://schemas.openxmlformats.org/drawingml/2006/table">
            <a:tbl>
              <a:tblPr firstRow="1" bandRow="1">
                <a:tableStyleId>{B301B821-A1FF-4177-AEE7-76D212191A09}</a:tableStyleId>
              </a:tblPr>
              <a:tblGrid>
                <a:gridCol w="2171436"/>
                <a:gridCol w="1368689"/>
              </a:tblGrid>
              <a:tr h="370949">
                <a:tc>
                  <a:txBody>
                    <a:bodyPr/>
                    <a:lstStyle/>
                    <a:p>
                      <a:r>
                        <a:rPr lang="zh-TW" altLang="en-US" sz="1800" dirty="0" smtClean="0">
                          <a:solidFill>
                            <a:srgbClr val="0000FF"/>
                          </a:solidFill>
                          <a:latin typeface="標楷體" pitchFamily="65" charset="-120"/>
                          <a:ea typeface="標楷體" pitchFamily="65" charset="-120"/>
                        </a:rPr>
                        <a:t>測驗學科</a:t>
                      </a:r>
                      <a:endParaRPr lang="zh-TW" altLang="en-US" sz="1800" dirty="0">
                        <a:solidFill>
                          <a:srgbClr val="0000FF"/>
                        </a:solidFill>
                        <a:latin typeface="標楷體" pitchFamily="65" charset="-120"/>
                        <a:ea typeface="標楷體" pitchFamily="65" charset="-120"/>
                      </a:endParaRPr>
                    </a:p>
                  </a:txBody>
                  <a:tcPr marL="91476" marR="91476" marT="45733" marB="45733">
                    <a:solidFill>
                      <a:srgbClr val="FFCCFF"/>
                    </a:solidFill>
                  </a:tcPr>
                </a:tc>
                <a:tc>
                  <a:txBody>
                    <a:bodyPr/>
                    <a:lstStyle/>
                    <a:p>
                      <a:r>
                        <a:rPr lang="zh-TW" altLang="en-US" sz="1800" dirty="0" smtClean="0">
                          <a:solidFill>
                            <a:srgbClr val="0000FF"/>
                          </a:solidFill>
                          <a:latin typeface="標楷體" pitchFamily="65" charset="-120"/>
                          <a:ea typeface="標楷體" pitchFamily="65" charset="-120"/>
                        </a:rPr>
                        <a:t>測驗分數</a:t>
                      </a:r>
                      <a:endParaRPr lang="zh-TW" altLang="en-US" sz="1800" dirty="0">
                        <a:solidFill>
                          <a:srgbClr val="0000FF"/>
                        </a:solidFill>
                        <a:latin typeface="標楷體" pitchFamily="65" charset="-120"/>
                        <a:ea typeface="標楷體" pitchFamily="65" charset="-120"/>
                      </a:endParaRPr>
                    </a:p>
                  </a:txBody>
                  <a:tcPr marL="91476" marR="91476" marT="45733" marB="45733">
                    <a:solidFill>
                      <a:srgbClr val="FFCCFF"/>
                    </a:solidFill>
                  </a:tcPr>
                </a:tc>
              </a:tr>
              <a:tr h="370949">
                <a:tc>
                  <a:txBody>
                    <a:bodyPr/>
                    <a:lstStyle/>
                    <a:p>
                      <a:r>
                        <a:rPr lang="zh-TW" altLang="en-US" sz="1800" dirty="0" smtClean="0">
                          <a:latin typeface="標楷體" pitchFamily="65" charset="-120"/>
                          <a:ea typeface="標楷體" pitchFamily="65" charset="-120"/>
                        </a:rPr>
                        <a:t>寫作測驗</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10</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五級分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國文</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76</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數學</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75</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英語</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74</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社會</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78</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自然</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80</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640268">
                <a:tc>
                  <a:txBody>
                    <a:bodyPr/>
                    <a:lstStyle/>
                    <a:p>
                      <a:r>
                        <a:rPr lang="zh-TW" altLang="en-US" sz="1800" dirty="0" smtClean="0">
                          <a:latin typeface="標楷體" pitchFamily="65" charset="-120"/>
                          <a:ea typeface="標楷體" pitchFamily="65" charset="-120"/>
                        </a:rPr>
                        <a:t>總分</a:t>
                      </a:r>
                      <a:r>
                        <a:rPr lang="en-US" altLang="zh-TW" sz="1800" dirty="0" smtClean="0">
                          <a:latin typeface="標楷體" pitchFamily="65" charset="-120"/>
                          <a:ea typeface="標楷體" pitchFamily="65" charset="-120"/>
                        </a:rPr>
                        <a:t/>
                      </a:r>
                      <a:br>
                        <a:rPr lang="en-US" altLang="zh-TW" sz="1800" dirty="0" smtClean="0">
                          <a:latin typeface="標楷體" pitchFamily="65" charset="-120"/>
                          <a:ea typeface="標楷體" pitchFamily="65" charset="-120"/>
                        </a:rPr>
                      </a:b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全國考生百分等級</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393</a:t>
                      </a:r>
                      <a:br>
                        <a:rPr lang="en-US" altLang="zh-TW" sz="1800" dirty="0" smtClean="0">
                          <a:latin typeface="Times New Roman" pitchFamily="18" charset="0"/>
                          <a:ea typeface="標楷體" pitchFamily="65" charset="-120"/>
                          <a:cs typeface="Times New Roman" pitchFamily="18" charset="0"/>
                        </a:rPr>
                      </a:br>
                      <a:r>
                        <a:rPr lang="en-US" altLang="zh-TW" sz="1800" dirty="0" smtClean="0">
                          <a:latin typeface="Times New Roman" pitchFamily="18" charset="0"/>
                          <a:ea typeface="標楷體" pitchFamily="65" charset="-120"/>
                          <a:cs typeface="Times New Roman" pitchFamily="18" charset="0"/>
                        </a:rPr>
                        <a:t>(</a:t>
                      </a:r>
                      <a:r>
                        <a:rPr lang="en-US" altLang="zh-TW" sz="1800" b="1" dirty="0" smtClean="0">
                          <a:solidFill>
                            <a:srgbClr val="FF0000"/>
                          </a:solidFill>
                          <a:latin typeface="Times New Roman" pitchFamily="18" charset="0"/>
                          <a:ea typeface="標楷體" pitchFamily="65" charset="-120"/>
                          <a:cs typeface="Times New Roman" pitchFamily="18" charset="0"/>
                        </a:rPr>
                        <a:t>PR=95</a:t>
                      </a:r>
                      <a:r>
                        <a:rPr lang="en-US" altLang="zh-TW" sz="1800" dirty="0" smtClean="0">
                          <a:latin typeface="Times New Roman" pitchFamily="18" charset="0"/>
                          <a:ea typeface="標楷體" pitchFamily="65" charset="-120"/>
                          <a:cs typeface="Times New Roman" pitchFamily="18" charset="0"/>
                        </a:rPr>
                        <a:t>)</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bl>
          </a:graphicData>
        </a:graphic>
      </p:graphicFrame>
      <p:sp>
        <p:nvSpPr>
          <p:cNvPr id="12" name="Espace réservé du contenu 2"/>
          <p:cNvSpPr txBox="1">
            <a:spLocks/>
          </p:cNvSpPr>
          <p:nvPr/>
        </p:nvSpPr>
        <p:spPr bwMode="auto">
          <a:xfrm>
            <a:off x="4140200" y="1484313"/>
            <a:ext cx="4752975" cy="4781550"/>
          </a:xfrm>
          <a:prstGeom prst="rect">
            <a:avLst/>
          </a:prstGeom>
          <a:noFill/>
          <a:ln w="9525">
            <a:noFill/>
            <a:miter lim="800000"/>
            <a:headEnd/>
            <a:tailEnd/>
          </a:ln>
        </p:spPr>
        <p:txBody>
          <a:bodyPr/>
          <a:lstStyle/>
          <a:p>
            <a:pPr>
              <a:buFont typeface="Wingdings" pitchFamily="2" charset="2"/>
              <a:buChar char="u"/>
              <a:defRPr/>
            </a:pPr>
            <a:r>
              <a:rPr lang="zh-TW" altLang="en-US" sz="2800" b="1" dirty="0">
                <a:solidFill>
                  <a:schemeClr val="dk1"/>
                </a:solidFill>
                <a:latin typeface="標楷體" pitchFamily="65" charset="-120"/>
                <a:ea typeface="標楷體" pitchFamily="65" charset="-120"/>
              </a:rPr>
              <a:t>測驗目的</a:t>
            </a:r>
          </a:p>
          <a:p>
            <a:pPr>
              <a:buFont typeface="Arial" pitchFamily="34" charset="0"/>
              <a:buChar char="•"/>
              <a:defRPr/>
            </a:pPr>
            <a:r>
              <a:rPr lang="zh-TW" altLang="en-US" sz="2000" dirty="0">
                <a:solidFill>
                  <a:schemeClr val="dk1"/>
                </a:solidFill>
                <a:latin typeface="標楷體" pitchFamily="65" charset="-120"/>
                <a:ea typeface="標楷體" pitchFamily="65" charset="-120"/>
              </a:rPr>
              <a:t>為取得</a:t>
            </a:r>
            <a:r>
              <a:rPr lang="zh-TW" altLang="en-US" sz="2000" b="1" dirty="0">
                <a:solidFill>
                  <a:schemeClr val="dk1"/>
                </a:solidFill>
                <a:latin typeface="標楷體" pitchFamily="65" charset="-120"/>
                <a:ea typeface="標楷體" pitchFamily="65" charset="-120"/>
              </a:rPr>
              <a:t>高級中等學校</a:t>
            </a:r>
            <a:r>
              <a:rPr lang="zh-TW" altLang="en-US" sz="2000" dirty="0">
                <a:solidFill>
                  <a:schemeClr val="dk1"/>
                </a:solidFill>
                <a:latin typeface="標楷體" pitchFamily="65" charset="-120"/>
                <a:ea typeface="標楷體" pitchFamily="65" charset="-120"/>
              </a:rPr>
              <a:t>、</a:t>
            </a:r>
            <a:r>
              <a:rPr lang="zh-TW" altLang="en-US" sz="2000" b="1" dirty="0">
                <a:solidFill>
                  <a:schemeClr val="dk1"/>
                </a:solidFill>
                <a:latin typeface="標楷體" pitchFamily="65" charset="-120"/>
                <a:ea typeface="標楷體" pitchFamily="65" charset="-120"/>
              </a:rPr>
              <a:t>高級職業學校</a:t>
            </a:r>
            <a:r>
              <a:rPr lang="zh-TW" altLang="en-US" sz="2000" dirty="0">
                <a:solidFill>
                  <a:schemeClr val="dk1"/>
                </a:solidFill>
                <a:latin typeface="標楷體" pitchFamily="65" charset="-120"/>
                <a:ea typeface="標楷體" pitchFamily="65" charset="-120"/>
              </a:rPr>
              <a:t>之</a:t>
            </a:r>
            <a:r>
              <a:rPr lang="zh-TW" altLang="en-US" sz="2000" u="sng" dirty="0">
                <a:solidFill>
                  <a:schemeClr val="dk1"/>
                </a:solidFill>
                <a:latin typeface="標楷體" pitchFamily="65" charset="-120"/>
                <a:ea typeface="標楷體" pitchFamily="65" charset="-120"/>
              </a:rPr>
              <a:t>申請入學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甄選入學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登記分發入學</a:t>
            </a:r>
            <a:r>
              <a:rPr lang="zh-TW" altLang="en-US" sz="2000" dirty="0">
                <a:solidFill>
                  <a:schemeClr val="dk1"/>
                </a:solidFill>
                <a:latin typeface="標楷體" pitchFamily="65" charset="-120"/>
                <a:ea typeface="標楷體" pitchFamily="65" charset="-120"/>
              </a:rPr>
              <a:t>等入學成績。</a:t>
            </a:r>
          </a:p>
          <a:p>
            <a:pPr>
              <a:buFont typeface="Arial" pitchFamily="34" charset="0"/>
              <a:buChar char="•"/>
              <a:defRPr/>
            </a:pPr>
            <a:r>
              <a:rPr lang="zh-TW" altLang="en-US" sz="2000" dirty="0">
                <a:solidFill>
                  <a:schemeClr val="dk1"/>
                </a:solidFill>
                <a:latin typeface="標楷體" pitchFamily="65" charset="-120"/>
                <a:ea typeface="標楷體" pitchFamily="65" charset="-120"/>
              </a:rPr>
              <a:t>為取得</a:t>
            </a:r>
            <a:r>
              <a:rPr lang="zh-TW" altLang="en-US" sz="2000" b="1" dirty="0">
                <a:solidFill>
                  <a:schemeClr val="dk1"/>
                </a:solidFill>
                <a:latin typeface="標楷體" pitchFamily="65" charset="-120"/>
                <a:ea typeface="標楷體" pitchFamily="65" charset="-120"/>
              </a:rPr>
              <a:t>五年制專科學校</a:t>
            </a:r>
            <a:r>
              <a:rPr lang="zh-TW" altLang="en-US" sz="2000" dirty="0">
                <a:solidFill>
                  <a:schemeClr val="dk1"/>
                </a:solidFill>
                <a:latin typeface="標楷體" pitchFamily="65" charset="-120"/>
                <a:ea typeface="標楷體" pitchFamily="65" charset="-120"/>
              </a:rPr>
              <a:t>之</a:t>
            </a:r>
            <a:r>
              <a:rPr lang="zh-TW" altLang="en-US" sz="2000" u="sng" dirty="0">
                <a:solidFill>
                  <a:schemeClr val="dk1"/>
                </a:solidFill>
                <a:latin typeface="標楷體" pitchFamily="65" charset="-120"/>
                <a:ea typeface="標楷體" pitchFamily="65" charset="-120"/>
              </a:rPr>
              <a:t>甄選入學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登記分發入學</a:t>
            </a:r>
            <a:r>
              <a:rPr lang="zh-TW" altLang="en-US" sz="2000" dirty="0">
                <a:solidFill>
                  <a:schemeClr val="dk1"/>
                </a:solidFill>
                <a:latin typeface="標楷體" pitchFamily="65" charset="-120"/>
                <a:ea typeface="標楷體" pitchFamily="65" charset="-120"/>
              </a:rPr>
              <a:t>等入學成績。</a:t>
            </a:r>
          </a:p>
          <a:p>
            <a:pPr marL="342900" indent="-342900" eaLnBrk="1" hangingPunct="1">
              <a:lnSpc>
                <a:spcPct val="90000"/>
              </a:lnSpc>
              <a:spcBef>
                <a:spcPct val="20000"/>
              </a:spcBef>
              <a:buFontTx/>
              <a:buChar char="•"/>
              <a:defRPr/>
            </a:pPr>
            <a:endParaRPr lang="zh-TW" altLang="en-US" sz="3200" kern="0" dirty="0">
              <a:latin typeface="標楷體" pitchFamily="65" charset="-120"/>
              <a:ea typeface="標楷體" pitchFamily="65" charset="-120"/>
            </a:endParaRPr>
          </a:p>
          <a:p>
            <a:pPr marL="342900" indent="-342900" eaLnBrk="1" hangingPunct="1">
              <a:spcBef>
                <a:spcPct val="20000"/>
              </a:spcBef>
              <a:buFont typeface="Wingdings" pitchFamily="2" charset="2"/>
              <a:buChar char="u"/>
              <a:defRPr/>
            </a:pPr>
            <a:r>
              <a:rPr lang="zh-TW" altLang="zh-TW" sz="2400" kern="0" dirty="0">
                <a:latin typeface="標楷體" pitchFamily="65" charset="-120"/>
                <a:ea typeface="標楷體" pitchFamily="65" charset="-120"/>
              </a:rPr>
              <a:t>「</a:t>
            </a:r>
            <a:r>
              <a:rPr lang="zh-TW" altLang="zh-TW" sz="2400" b="1" kern="0" dirty="0">
                <a:solidFill>
                  <a:srgbClr val="FF0000"/>
                </a:solidFill>
                <a:latin typeface="標楷體" pitchFamily="65" charset="-120"/>
                <a:ea typeface="標楷體" pitchFamily="65" charset="-120"/>
              </a:rPr>
              <a:t>常模參照</a:t>
            </a:r>
            <a:r>
              <a:rPr lang="zh-TW" altLang="zh-TW" sz="2400" kern="0" dirty="0">
                <a:latin typeface="標楷體" pitchFamily="65" charset="-120"/>
                <a:ea typeface="標楷體" pitchFamily="65" charset="-120"/>
              </a:rPr>
              <a:t>」</a:t>
            </a:r>
            <a:r>
              <a:rPr lang="zh-TW" altLang="en-US" sz="2400" kern="0" dirty="0">
                <a:latin typeface="標楷體" pitchFamily="65" charset="-120"/>
                <a:ea typeface="標楷體" pitchFamily="65" charset="-120"/>
              </a:rPr>
              <a:t>測驗</a:t>
            </a:r>
            <a:r>
              <a:rPr lang="zh-TW" altLang="zh-TW" sz="2400" kern="0" dirty="0">
                <a:latin typeface="標楷體" pitchFamily="65" charset="-120"/>
                <a:ea typeface="標楷體" pitchFamily="65" charset="-120"/>
              </a:rPr>
              <a:t>是注重個人與團體內其他成員的比較，藉由與其他人相比，來瞭解個人表現的優劣程度</a:t>
            </a:r>
            <a:r>
              <a:rPr lang="zh-TW" altLang="en-US" sz="2400" kern="0" dirty="0">
                <a:latin typeface="標楷體" pitchFamily="65" charset="-120"/>
                <a:ea typeface="標楷體" pitchFamily="65" charset="-120"/>
              </a:rPr>
              <a:t>。</a:t>
            </a:r>
            <a:endParaRPr lang="zh-TW" altLang="zh-TW" sz="2400" kern="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4" presetClass="emph" presetSubtype="0" fill="hold" grpId="0" nodeType="afterEffect">
                                  <p:stCondLst>
                                    <p:cond delay="0"/>
                                  </p:stCondLst>
                                  <p:childTnLst>
                                    <p:animClr clrSpc="hsl" dir="cw">
                                      <p:cBhvr override="childStyle">
                                        <p:cTn id="9" dur="500" fill="hold"/>
                                        <p:tgtEl>
                                          <p:spTgt spid="6"/>
                                        </p:tgtEl>
                                        <p:attrNameLst>
                                          <p:attrName>style.color</p:attrName>
                                        </p:attrNameLst>
                                      </p:cBhvr>
                                      <p:by>
                                        <p:hsl h="0" s="-12549" l="-25098"/>
                                      </p:by>
                                    </p:animClr>
                                    <p:animClr clrSpc="hsl" dir="cw">
                                      <p:cBhvr>
                                        <p:cTn id="10" dur="500" fill="hold"/>
                                        <p:tgtEl>
                                          <p:spTgt spid="6"/>
                                        </p:tgtEl>
                                        <p:attrNameLst>
                                          <p:attrName>fillcolor</p:attrName>
                                        </p:attrNameLst>
                                      </p:cBhvr>
                                      <p:by>
                                        <p:hsl h="0" s="-12549" l="-25098"/>
                                      </p:by>
                                    </p:animClr>
                                    <p:animClr clrSpc="hsl" dir="cw">
                                      <p:cBhvr>
                                        <p:cTn id="11" dur="500" fill="hold"/>
                                        <p:tgtEl>
                                          <p:spTgt spid="6"/>
                                        </p:tgtEl>
                                        <p:attrNameLst>
                                          <p:attrName>stroke.color</p:attrName>
                                        </p:attrNameLst>
                                      </p:cBhvr>
                                      <p:by>
                                        <p:hsl h="0" s="-12549" l="-25098"/>
                                      </p:by>
                                    </p:animClr>
                                    <p:set>
                                      <p:cBhvr>
                                        <p:cTn id="12"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a:xfrm>
            <a:off x="468313" y="188913"/>
            <a:ext cx="8229600" cy="1143000"/>
          </a:xfrm>
        </p:spPr>
        <p:txBody>
          <a:bodyPr/>
          <a:lstStyle/>
          <a:p>
            <a:pPr eaLnBrk="1" hangingPunct="1"/>
            <a:r>
              <a:rPr lang="zh-TW" altLang="en-US" smtClean="0">
                <a:latin typeface="微軟正黑體" pitchFamily="34" charset="-120"/>
              </a:rPr>
              <a:t>評分機制</a:t>
            </a:r>
          </a:p>
        </p:txBody>
      </p:sp>
      <p:sp>
        <p:nvSpPr>
          <p:cNvPr id="53251" name="內容版面配置區 2"/>
          <p:cNvSpPr>
            <a:spLocks noGrp="1"/>
          </p:cNvSpPr>
          <p:nvPr>
            <p:ph idx="1"/>
          </p:nvPr>
        </p:nvSpPr>
        <p:spPr>
          <a:xfrm>
            <a:off x="457200" y="1341438"/>
            <a:ext cx="8002588" cy="4784725"/>
          </a:xfrm>
        </p:spPr>
        <p:txBody>
          <a:bodyPr/>
          <a:lstStyle/>
          <a:p>
            <a:pPr algn="just" eaLnBrk="1">
              <a:buFont typeface="Wingdings" pitchFamily="2" charset="2"/>
              <a:buChar char="u"/>
            </a:pPr>
            <a:r>
              <a:rPr lang="zh-TW" altLang="en-US" dirty="0" smtClean="0">
                <a:latin typeface="標楷體" pitchFamily="65" charset="-120"/>
              </a:rPr>
              <a:t>每份試卷皆由兩位評閱委員進行閱卷，當兩閱分數不一致時，則由第三位委員進行複閱。</a:t>
            </a:r>
            <a:endParaRPr lang="en-US" altLang="zh-TW" dirty="0" smtClean="0"/>
          </a:p>
          <a:p>
            <a:pPr algn="just" eaLnBrk="1">
              <a:buFont typeface="Wingdings" pitchFamily="2" charset="2"/>
              <a:buChar char="u"/>
            </a:pPr>
            <a:r>
              <a:rPr lang="zh-TW" altLang="en-US" dirty="0" smtClean="0">
                <a:latin typeface="標楷體" pitchFamily="65" charset="-120"/>
              </a:rPr>
              <a:t>複閱分數與其中一位初閱分數相同時，則以複閱分數作為最後得分。</a:t>
            </a:r>
            <a:endParaRPr lang="en-US" altLang="zh-TW" dirty="0" smtClean="0"/>
          </a:p>
          <a:p>
            <a:pPr algn="just" eaLnBrk="1">
              <a:buFont typeface="Wingdings" pitchFamily="2" charset="2"/>
              <a:buChar char="u"/>
            </a:pPr>
            <a:r>
              <a:rPr lang="zh-TW" altLang="en-US" dirty="0" smtClean="0">
                <a:latin typeface="標楷體" pitchFamily="65" charset="-120"/>
              </a:rPr>
              <a:t>複閱分數若與前兩閱分數不一致時，則為疑問卷，由核心小組開會討論決定最後得分。</a:t>
            </a:r>
            <a:endParaRPr lang="en-US" altLang="zh-TW" dirty="0" smtClean="0">
              <a:latin typeface="標楷體" pitchFamily="65"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a:xfrm>
            <a:off x="530225" y="188913"/>
            <a:ext cx="1017588" cy="6178550"/>
          </a:xfrm>
        </p:spPr>
        <p:txBody>
          <a:bodyPr/>
          <a:lstStyle/>
          <a:p>
            <a:pPr eaLnBrk="1" hangingPunct="1"/>
            <a:r>
              <a:rPr lang="zh-TW" altLang="en-US" dirty="0" smtClean="0">
                <a:latin typeface="微軟正黑體" pitchFamily="34" charset="-120"/>
              </a:rPr>
              <a:t>閱卷流程</a:t>
            </a:r>
          </a:p>
        </p:txBody>
      </p:sp>
      <p:pic>
        <p:nvPicPr>
          <p:cNvPr id="54275" name="Picture 4"/>
          <p:cNvPicPr>
            <a:picLocks noChangeAspect="1" noChangeArrowheads="1"/>
          </p:cNvPicPr>
          <p:nvPr/>
        </p:nvPicPr>
        <p:blipFill>
          <a:blip r:embed="rId2" cstate="print"/>
          <a:srcRect/>
          <a:stretch>
            <a:fillRect/>
          </a:stretch>
        </p:blipFill>
        <p:spPr bwMode="auto">
          <a:xfrm>
            <a:off x="1835150" y="147786"/>
            <a:ext cx="6286500" cy="63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stretch>
            <a:fillRect/>
          </a:stretch>
        </p:blipFill>
        <p:spPr>
          <a:xfrm>
            <a:off x="2232693" y="116632"/>
            <a:ext cx="4543053" cy="6408712"/>
          </a:xfrm>
          <a:prstGeom prst="rect">
            <a:avLst/>
          </a:prstGeom>
        </p:spPr>
      </p:pic>
      <p:sp>
        <p:nvSpPr>
          <p:cNvPr id="5" name="標題 1"/>
          <p:cNvSpPr txBox="1">
            <a:spLocks/>
          </p:cNvSpPr>
          <p:nvPr/>
        </p:nvSpPr>
        <p:spPr bwMode="auto">
          <a:xfrm>
            <a:off x="395288" y="0"/>
            <a:ext cx="1019175" cy="4437063"/>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rPr>
              <a:t>答案卷樣式</a:t>
            </a:r>
            <a:endParaRPr lang="zh-TW" altLang="en-US" sz="4400" b="1" dirty="0">
              <a:latin typeface="標楷體" pitchFamily="65" charset="-120"/>
              <a:ea typeface="標楷體" pitchFamily="65" charset="-120"/>
              <a:cs typeface="+mj-cs"/>
            </a:endParaRPr>
          </a:p>
        </p:txBody>
      </p:sp>
      <p:sp>
        <p:nvSpPr>
          <p:cNvPr id="4" name="矩形圖說文字 3"/>
          <p:cNvSpPr/>
          <p:nvPr/>
        </p:nvSpPr>
        <p:spPr>
          <a:xfrm>
            <a:off x="6337746" y="692150"/>
            <a:ext cx="2698750" cy="1223963"/>
          </a:xfrm>
          <a:prstGeom prst="wedgeRectCallout">
            <a:avLst>
              <a:gd name="adj1" fmla="val -77691"/>
              <a:gd name="adj2" fmla="val 425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zh-TW" altLang="en-US" dirty="0">
                <a:solidFill>
                  <a:schemeClr val="tx1"/>
                </a:solidFill>
              </a:rPr>
              <a:t> 非選擇題作答區每格</a:t>
            </a:r>
            <a:endParaRPr lang="en-US" altLang="zh-TW" dirty="0">
              <a:solidFill>
                <a:schemeClr val="tx1"/>
              </a:solidFill>
            </a:endParaRPr>
          </a:p>
          <a:p>
            <a:pPr indent="98425">
              <a:defRPr/>
            </a:pPr>
            <a:r>
              <a:rPr lang="zh-TW" altLang="en-US" dirty="0">
                <a:solidFill>
                  <a:schemeClr val="tx1"/>
                </a:solidFill>
              </a:rPr>
              <a:t>大小為 </a:t>
            </a:r>
            <a:r>
              <a:rPr lang="en-US" altLang="zh-TW" b="1" u="sng" dirty="0">
                <a:solidFill>
                  <a:schemeClr val="tx1"/>
                </a:solidFill>
              </a:rPr>
              <a:t>12cm*12cm</a:t>
            </a:r>
            <a:endParaRPr lang="en-US" altLang="zh-TW" dirty="0">
              <a:solidFill>
                <a:schemeClr val="tx1"/>
              </a:solidFill>
            </a:endParaRPr>
          </a:p>
          <a:p>
            <a:pPr>
              <a:buFont typeface="Arial" pitchFamily="34" charset="0"/>
              <a:buChar char="•"/>
              <a:defRPr/>
            </a:pPr>
            <a:r>
              <a:rPr lang="zh-TW" altLang="en-US" dirty="0">
                <a:solidFill>
                  <a:schemeClr val="tx1"/>
                </a:solidFill>
              </a:rPr>
              <a:t> 需以</a:t>
            </a:r>
            <a:r>
              <a:rPr lang="zh-TW" altLang="en-US" b="1" u="sng" dirty="0">
                <a:solidFill>
                  <a:schemeClr val="tx1"/>
                </a:solidFill>
              </a:rPr>
              <a:t>黑色墨水的筆</a:t>
            </a:r>
            <a:r>
              <a:rPr lang="zh-TW" altLang="en-US" dirty="0">
                <a:solidFill>
                  <a:schemeClr val="tx1"/>
                </a:solidFill>
              </a:rPr>
              <a:t>書寫</a:t>
            </a:r>
          </a:p>
        </p:txBody>
      </p:sp>
      <p:sp>
        <p:nvSpPr>
          <p:cNvPr id="6" name="矩形圖說文字 5"/>
          <p:cNvSpPr/>
          <p:nvPr/>
        </p:nvSpPr>
        <p:spPr>
          <a:xfrm>
            <a:off x="144462" y="4365625"/>
            <a:ext cx="2124075" cy="1079500"/>
          </a:xfrm>
          <a:prstGeom prst="wedgeRectCallout">
            <a:avLst>
              <a:gd name="adj1" fmla="val 70568"/>
              <a:gd name="adj2" fmla="val -63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rPr>
              <a:t>選擇題作答區，</a:t>
            </a:r>
            <a:endParaRPr lang="en-US" altLang="zh-TW" dirty="0">
              <a:solidFill>
                <a:schemeClr val="tx1"/>
              </a:solidFill>
            </a:endParaRPr>
          </a:p>
          <a:p>
            <a:pPr algn="ctr">
              <a:defRPr/>
            </a:pPr>
            <a:r>
              <a:rPr lang="zh-TW" altLang="en-US" dirty="0">
                <a:solidFill>
                  <a:schemeClr val="tx1"/>
                </a:solidFill>
              </a:rPr>
              <a:t>需以</a:t>
            </a:r>
            <a:r>
              <a:rPr lang="en-US" altLang="zh-TW" dirty="0">
                <a:solidFill>
                  <a:schemeClr val="tx1"/>
                </a:solidFill>
              </a:rPr>
              <a:t>2B</a:t>
            </a:r>
            <a:r>
              <a:rPr lang="zh-TW" altLang="en-US" dirty="0">
                <a:solidFill>
                  <a:schemeClr val="tx1"/>
                </a:solidFill>
              </a:rPr>
              <a:t>鉛筆書寫</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55299" name="內容版面配置區 2"/>
          <p:cNvSpPr>
            <a:spLocks noGrp="1"/>
          </p:cNvSpPr>
          <p:nvPr>
            <p:ph idx="1"/>
          </p:nvPr>
        </p:nvSpPr>
        <p:spPr>
          <a:xfrm>
            <a:off x="468313" y="1268413"/>
            <a:ext cx="8280400" cy="4781550"/>
          </a:xfrm>
        </p:spPr>
        <p:txBody>
          <a:bodyPr/>
          <a:lstStyle/>
          <a:p>
            <a:pPr marL="514350" indent="-514350" eaLnBrk="1" hangingPunct="1">
              <a:buFont typeface="Calibri" panose="020F0502020204030204" pitchFamily="34" charset="0"/>
              <a:buAutoNum type="arabicPeriod"/>
              <a:defRPr/>
            </a:pPr>
            <a:r>
              <a:rPr lang="zh-TW" altLang="zh-TW" sz="2800" dirty="0" smtClean="0">
                <a:latin typeface="Times New Roman" panose="02020603050405020304" pitchFamily="18" charset="0"/>
                <a:cs typeface="Times New Roman" panose="02020603050405020304" pitchFamily="18" charset="0"/>
              </a:rPr>
              <a:t>只寫答案而</a:t>
            </a:r>
            <a:r>
              <a:rPr lang="zh-TW" altLang="zh-TW" sz="2800" dirty="0" smtClean="0">
                <a:solidFill>
                  <a:srgbClr val="FF0000"/>
                </a:solidFill>
                <a:latin typeface="Times New Roman" panose="02020603050405020304" pitchFamily="18" charset="0"/>
                <a:cs typeface="Times New Roman" panose="02020603050405020304" pitchFamily="18" charset="0"/>
              </a:rPr>
              <a:t>無計算過程或說明</a:t>
            </a:r>
            <a:r>
              <a:rPr lang="zh-TW" altLang="zh-TW" sz="2800" dirty="0" smtClean="0">
                <a:latin typeface="Times New Roman" panose="02020603050405020304" pitchFamily="18" charset="0"/>
                <a:cs typeface="Times New Roman" panose="02020603050405020304" pitchFamily="18" charset="0"/>
              </a:rPr>
              <a:t>，無法判斷其</a:t>
            </a:r>
            <a:r>
              <a:rPr lang="zh-TW" altLang="en-US" sz="2800" dirty="0" smtClean="0">
                <a:latin typeface="標楷體" panose="03000509000000000000" pitchFamily="65" charset="-120"/>
              </a:rPr>
              <a:t>「策略」與「表達」</a:t>
            </a:r>
            <a:r>
              <a:rPr lang="zh-TW" altLang="zh-TW" sz="2800" dirty="0" smtClean="0">
                <a:latin typeface="Times New Roman" panose="02020603050405020304" pitchFamily="18" charset="0"/>
                <a:cs typeface="Times New Roman" panose="02020603050405020304" pitchFamily="18" charset="0"/>
              </a:rPr>
              <a:t>能力，</a:t>
            </a:r>
            <a:r>
              <a:rPr lang="zh-TW" altLang="en-US" sz="2800" dirty="0" smtClean="0">
                <a:latin typeface="Times New Roman" panose="02020603050405020304" pitchFamily="18" charset="0"/>
                <a:cs typeface="Times New Roman" panose="02020603050405020304" pitchFamily="18" charset="0"/>
              </a:rPr>
              <a:t>該題以</a:t>
            </a:r>
            <a:r>
              <a:rPr lang="en-US" altLang="zh-TW" sz="2800" dirty="0" smtClean="0">
                <a:latin typeface="Times New Roman" panose="02020603050405020304" pitchFamily="18" charset="0"/>
                <a:cs typeface="Times New Roman" panose="02020603050405020304" pitchFamily="18" charset="0"/>
              </a:rPr>
              <a:t>0</a:t>
            </a:r>
            <a:r>
              <a:rPr lang="zh-TW" altLang="zh-TW" sz="2800" dirty="0" smtClean="0">
                <a:latin typeface="Times New Roman" panose="02020603050405020304" pitchFamily="18" charset="0"/>
                <a:cs typeface="Times New Roman" panose="02020603050405020304" pitchFamily="18" charset="0"/>
              </a:rPr>
              <a:t>分</a:t>
            </a:r>
            <a:r>
              <a:rPr lang="zh-TW" altLang="en-US" sz="2800" dirty="0" smtClean="0">
                <a:latin typeface="Times New Roman" panose="02020603050405020304" pitchFamily="18" charset="0"/>
                <a:cs typeface="Times New Roman" panose="02020603050405020304" pitchFamily="18" charset="0"/>
              </a:rPr>
              <a:t>計</a:t>
            </a:r>
            <a:r>
              <a:rPr lang="zh-TW" altLang="zh-TW"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marL="514350" indent="-514350" eaLnBrk="1" hangingPunct="1">
              <a:buFont typeface="Calibri" panose="020F0502020204030204" pitchFamily="34" charset="0"/>
              <a:buAutoNum type="arabicPeriod"/>
              <a:defRPr/>
            </a:pPr>
            <a:r>
              <a:rPr lang="zh-TW" altLang="en-US" sz="2800" dirty="0" smtClean="0">
                <a:latin typeface="Times New Roman" panose="02020603050405020304" pitchFamily="18" charset="0"/>
                <a:cs typeface="Times New Roman" panose="02020603050405020304" pitchFamily="18" charset="0"/>
              </a:rPr>
              <a:t>使用</a:t>
            </a:r>
            <a:r>
              <a:rPr lang="zh-TW" altLang="en-US" sz="2800" dirty="0" smtClean="0">
                <a:solidFill>
                  <a:srgbClr val="FF0000"/>
                </a:solidFill>
                <a:latin typeface="Times New Roman" panose="02020603050405020304" pitchFamily="18" charset="0"/>
                <a:cs typeface="Times New Roman" panose="02020603050405020304" pitchFamily="18" charset="0"/>
              </a:rPr>
              <a:t>黑色墨水</a:t>
            </a:r>
            <a:r>
              <a:rPr lang="zh-TW" altLang="en-US" sz="2800" dirty="0" smtClean="0">
                <a:latin typeface="Times New Roman" panose="02020603050405020304" pitchFamily="18" charset="0"/>
                <a:cs typeface="Times New Roman" panose="02020603050405020304" pitchFamily="18" charset="0"/>
              </a:rPr>
              <a:t>的筆書寫，</a:t>
            </a:r>
            <a:r>
              <a:rPr lang="zh-TW" altLang="en-US" sz="2800" dirty="0" smtClean="0">
                <a:solidFill>
                  <a:srgbClr val="FF0000"/>
                </a:solidFill>
                <a:latin typeface="標楷體" panose="03000509000000000000" pitchFamily="65" charset="-120"/>
              </a:rPr>
              <a:t>在規定的作答區內書寫</a:t>
            </a:r>
            <a:endParaRPr lang="en-US" altLang="zh-TW" sz="3000" dirty="0" smtClean="0">
              <a:latin typeface="標楷體" panose="03000509000000000000" pitchFamily="65" charset="-120"/>
            </a:endParaRPr>
          </a:p>
          <a:p>
            <a:pPr marL="914400" lvl="1" indent="-514350" eaLnBrk="1" hangingPunct="1">
              <a:buFont typeface="Arial" pitchFamily="34" charset="0"/>
              <a:buChar char="•"/>
              <a:defRPr/>
            </a:pPr>
            <a:r>
              <a:rPr lang="zh-TW" altLang="en-US" sz="2600" dirty="0" smtClean="0">
                <a:latin typeface="標楷體" panose="03000509000000000000" pitchFamily="65" charset="-120"/>
              </a:rPr>
              <a:t>學生作答超出作答區，</a:t>
            </a:r>
            <a:r>
              <a:rPr lang="zh-TW" altLang="en-US" sz="2600" dirty="0" smtClean="0">
                <a:solidFill>
                  <a:srgbClr val="FF0000"/>
                </a:solidFill>
                <a:latin typeface="標楷體" panose="03000509000000000000" pitchFamily="65" charset="-120"/>
              </a:rPr>
              <a:t>僅以作答區內之內容進行評分</a:t>
            </a:r>
            <a:endParaRPr lang="en-US" altLang="zh-TW" sz="2600" dirty="0" smtClean="0"/>
          </a:p>
          <a:p>
            <a:pPr marL="914400" lvl="1" indent="-514350" eaLnBrk="1" hangingPunct="1">
              <a:buFont typeface="Arial" pitchFamily="34" charset="0"/>
              <a:buChar char="•"/>
              <a:defRPr/>
            </a:pPr>
            <a:r>
              <a:rPr lang="zh-TW" altLang="en-US" sz="2600" dirty="0" smtClean="0">
                <a:latin typeface="標楷體" panose="03000509000000000000" pitchFamily="65" charset="-120"/>
              </a:rPr>
              <a:t>學生</a:t>
            </a:r>
            <a:r>
              <a:rPr lang="zh-TW" altLang="en-US" sz="2600" dirty="0">
                <a:latin typeface="標楷體" panose="03000509000000000000" pitchFamily="65" charset="-120"/>
              </a:rPr>
              <a:t>可先行</a:t>
            </a:r>
            <a:r>
              <a:rPr lang="zh-TW" altLang="en-US" sz="2600" dirty="0">
                <a:solidFill>
                  <a:srgbClr val="FF0000"/>
                </a:solidFill>
                <a:latin typeface="標楷體" panose="03000509000000000000" pitchFamily="65" charset="-120"/>
              </a:rPr>
              <a:t>規劃作答方式</a:t>
            </a:r>
            <a:r>
              <a:rPr lang="zh-TW" altLang="en-US" sz="2600" dirty="0">
                <a:latin typeface="標楷體" panose="03000509000000000000" pitchFamily="65" charset="-120"/>
              </a:rPr>
              <a:t>避免超出作答</a:t>
            </a:r>
            <a:r>
              <a:rPr lang="zh-TW" altLang="en-US" sz="2600" dirty="0" smtClean="0">
                <a:latin typeface="標楷體" panose="03000509000000000000" pitchFamily="65" charset="-120"/>
              </a:rPr>
              <a:t>區</a:t>
            </a:r>
            <a:endParaRPr lang="en-US" altLang="zh-TW" sz="2600" dirty="0">
              <a:latin typeface="標楷體" panose="03000509000000000000" pitchFamily="65"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57347" name="內容版面配置區 2"/>
          <p:cNvSpPr>
            <a:spLocks noGrp="1"/>
          </p:cNvSpPr>
          <p:nvPr>
            <p:ph idx="1"/>
          </p:nvPr>
        </p:nvSpPr>
        <p:spPr>
          <a:xfrm>
            <a:off x="468313" y="1268413"/>
            <a:ext cx="8280400" cy="4781550"/>
          </a:xfrm>
        </p:spPr>
        <p:txBody>
          <a:bodyPr/>
          <a:lstStyle/>
          <a:p>
            <a:pPr marL="514350" indent="-514350" algn="just" eaLnBrk="1">
              <a:buFontTx/>
              <a:buAutoNum type="arabicPeriod" startAt="3"/>
            </a:pPr>
            <a:r>
              <a:rPr lang="zh-TW" altLang="en-US" sz="3000" dirty="0" smtClean="0">
                <a:latin typeface="Times New Roman" pitchFamily="18" charset="0"/>
              </a:rPr>
              <a:t>若作答時</a:t>
            </a:r>
            <a:r>
              <a:rPr lang="zh-TW" altLang="en-US" sz="3000" dirty="0" smtClean="0">
                <a:solidFill>
                  <a:srgbClr val="FF0000"/>
                </a:solidFill>
                <a:latin typeface="Times New Roman" pitchFamily="18" charset="0"/>
              </a:rPr>
              <a:t>自行在試題圖形上標示的記號</a:t>
            </a:r>
            <a:r>
              <a:rPr lang="zh-TW" altLang="en-US" sz="3000" dirty="0" smtClean="0">
                <a:latin typeface="Times New Roman" pitchFamily="18" charset="0"/>
              </a:rPr>
              <a:t>，在作答時需要用到，則</a:t>
            </a:r>
            <a:r>
              <a:rPr lang="zh-TW" altLang="en-US" sz="3000" dirty="0" smtClean="0">
                <a:solidFill>
                  <a:srgbClr val="FF0000"/>
                </a:solidFill>
                <a:latin typeface="Times New Roman" pitchFamily="18" charset="0"/>
              </a:rPr>
              <a:t>需將題目圖形畫在作答區內</a:t>
            </a:r>
            <a:r>
              <a:rPr lang="zh-TW" altLang="en-US" sz="3000" dirty="0" smtClean="0">
                <a:latin typeface="Times New Roman" pitchFamily="18" charset="0"/>
              </a:rPr>
              <a:t>，以利閱卷委員進行評分。</a:t>
            </a:r>
            <a:endParaRPr lang="en-US" altLang="zh-TW" sz="3000" dirty="0" smtClean="0">
              <a:latin typeface="Times New Roman" pitchFamily="18" charset="0"/>
            </a:endParaRPr>
          </a:p>
          <a:p>
            <a:pPr marL="514350" indent="-514350" algn="just" eaLnBrk="1">
              <a:buFontTx/>
              <a:buAutoNum type="arabicPeriod" startAt="4"/>
            </a:pPr>
            <a:r>
              <a:rPr lang="zh-TW" altLang="en-US" sz="3000" dirty="0" smtClean="0">
                <a:solidFill>
                  <a:srgbClr val="FF0000"/>
                </a:solidFill>
                <a:latin typeface="Times New Roman" pitchFamily="18" charset="0"/>
              </a:rPr>
              <a:t>違規卷</a:t>
            </a:r>
            <a:r>
              <a:rPr lang="zh-TW" altLang="en-US" sz="3000" dirty="0" smtClean="0">
                <a:latin typeface="Times New Roman" pitchFamily="18" charset="0"/>
              </a:rPr>
              <a:t>包含學生洩漏私人身份（如：姓名、准考證號）、劃記與題目無關的文字、圖形或符號，</a:t>
            </a:r>
            <a:r>
              <a:rPr lang="zh-TW" altLang="en-US" sz="3000" b="1" u="sng" dirty="0" smtClean="0">
                <a:solidFill>
                  <a:srgbClr val="FF0000"/>
                </a:solidFill>
                <a:latin typeface="Times New Roman" pitchFamily="18" charset="0"/>
              </a:rPr>
              <a:t>該科</a:t>
            </a:r>
            <a:r>
              <a:rPr lang="zh-TW" altLang="en-US" sz="3000" dirty="0" smtClean="0">
                <a:solidFill>
                  <a:srgbClr val="FF0000"/>
                </a:solidFill>
                <a:latin typeface="Times New Roman" pitchFamily="18" charset="0"/>
              </a:rPr>
              <a:t>則不計列等級</a:t>
            </a:r>
            <a:r>
              <a:rPr lang="zh-TW" altLang="en-US" sz="3000" dirty="0" smtClean="0">
                <a:latin typeface="Times New Roman" pitchFamily="18" charset="0"/>
              </a:rPr>
              <a:t>。</a:t>
            </a:r>
            <a:endParaRPr lang="en-US" altLang="zh-TW" sz="3000" dirty="0" smtClean="0">
              <a:latin typeface="Times New Roman" pitchFamily="18" charset="0"/>
            </a:endParaRPr>
          </a:p>
          <a:p>
            <a:pPr marL="514350" indent="-514350">
              <a:buFontTx/>
              <a:buAutoNum type="arabicPeriod" startAt="4"/>
            </a:pPr>
            <a:endParaRPr lang="en-US" altLang="zh-TW" dirty="0" smtClean="0">
              <a:latin typeface="標楷體" pitchFamily="65" charset="-120"/>
            </a:endParaRPr>
          </a:p>
          <a:p>
            <a:pPr marL="514350" indent="-514350"/>
            <a:endParaRPr lang="zh-TW"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p:txBody>
          <a:bodyPr/>
          <a:lstStyle/>
          <a:p>
            <a:r>
              <a:rPr lang="zh-TW" altLang="en-US" smtClean="0">
                <a:latin typeface="微軟正黑體" pitchFamily="34" charset="-120"/>
              </a:rPr>
              <a:t>超出作答區</a:t>
            </a:r>
          </a:p>
        </p:txBody>
      </p:sp>
      <p:sp>
        <p:nvSpPr>
          <p:cNvPr id="58371"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58372" name="圖片 1"/>
          <p:cNvPicPr>
            <a:picLocks noChangeAspect="1"/>
          </p:cNvPicPr>
          <p:nvPr/>
        </p:nvPicPr>
        <p:blipFill>
          <a:blip r:embed="rId2" cstate="print"/>
          <a:srcRect/>
          <a:stretch>
            <a:fillRect/>
          </a:stretch>
        </p:blipFill>
        <p:spPr bwMode="auto">
          <a:xfrm>
            <a:off x="323850" y="1304925"/>
            <a:ext cx="4879975"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r>
              <a:rPr lang="zh-TW" altLang="en-US" smtClean="0">
                <a:latin typeface="微軟正黑體" pitchFamily="34" charset="-120"/>
              </a:rPr>
              <a:t>超出作答區</a:t>
            </a:r>
          </a:p>
        </p:txBody>
      </p:sp>
      <p:sp>
        <p:nvSpPr>
          <p:cNvPr id="59395"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59396" name="圖片 2"/>
          <p:cNvPicPr>
            <a:picLocks noChangeAspect="1"/>
          </p:cNvPicPr>
          <p:nvPr/>
        </p:nvPicPr>
        <p:blipFill>
          <a:blip r:embed="rId2" cstate="print"/>
          <a:srcRect/>
          <a:stretch>
            <a:fillRect/>
          </a:stretch>
        </p:blipFill>
        <p:spPr bwMode="auto">
          <a:xfrm>
            <a:off x="344488" y="1392238"/>
            <a:ext cx="4926012" cy="504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r>
              <a:rPr lang="zh-TW" altLang="en-US" smtClean="0">
                <a:latin typeface="微軟正黑體" pitchFamily="34" charset="-120"/>
              </a:rPr>
              <a:t>規劃作答區</a:t>
            </a:r>
          </a:p>
        </p:txBody>
      </p:sp>
      <p:sp>
        <p:nvSpPr>
          <p:cNvPr id="60419" name="內容版面配置區 2"/>
          <p:cNvSpPr>
            <a:spLocks noGrp="1"/>
          </p:cNvSpPr>
          <p:nvPr>
            <p:ph idx="1"/>
          </p:nvPr>
        </p:nvSpPr>
        <p:spPr>
          <a:xfrm>
            <a:off x="5292725" y="1412875"/>
            <a:ext cx="3394075" cy="4781550"/>
          </a:xfrm>
        </p:spPr>
        <p:txBody>
          <a:bodyPr/>
          <a:lstStyle/>
          <a:p>
            <a:r>
              <a:rPr lang="zh-TW" altLang="en-US" smtClean="0"/>
              <a:t>學生標示作答順序，並將作答區區分為左右兩部分作答。</a:t>
            </a:r>
          </a:p>
        </p:txBody>
      </p:sp>
      <p:pic>
        <p:nvPicPr>
          <p:cNvPr id="60420" name="圖片 1"/>
          <p:cNvPicPr>
            <a:picLocks noChangeAspect="1"/>
          </p:cNvPicPr>
          <p:nvPr/>
        </p:nvPicPr>
        <p:blipFill>
          <a:blip r:embed="rId2" cstate="print"/>
          <a:srcRect/>
          <a:stretch>
            <a:fillRect/>
          </a:stretch>
        </p:blipFill>
        <p:spPr bwMode="auto">
          <a:xfrm>
            <a:off x="179388" y="1403350"/>
            <a:ext cx="4981575" cy="510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zh-TW" altLang="en-US" dirty="0" smtClean="0">
                <a:latin typeface="微軟正黑體" pitchFamily="34" charset="-120"/>
              </a:rPr>
              <a:t>規劃作答區</a:t>
            </a:r>
          </a:p>
        </p:txBody>
      </p:sp>
      <p:sp>
        <p:nvSpPr>
          <p:cNvPr id="61443" name="內容版面配置區 2"/>
          <p:cNvSpPr>
            <a:spLocks noGrp="1"/>
          </p:cNvSpPr>
          <p:nvPr>
            <p:ph idx="1"/>
          </p:nvPr>
        </p:nvSpPr>
        <p:spPr>
          <a:xfrm>
            <a:off x="5292725" y="1412875"/>
            <a:ext cx="3178175" cy="4781550"/>
          </a:xfrm>
        </p:spPr>
        <p:txBody>
          <a:bodyPr/>
          <a:lstStyle/>
          <a:p>
            <a:r>
              <a:rPr lang="zh-TW" altLang="en-US" smtClean="0"/>
              <a:t>作答時區分為左右兩部分，避免超出作答區範圍。</a:t>
            </a:r>
          </a:p>
        </p:txBody>
      </p:sp>
      <p:pic>
        <p:nvPicPr>
          <p:cNvPr id="61444" name="圖片 1"/>
          <p:cNvPicPr>
            <a:picLocks noChangeAspect="1"/>
          </p:cNvPicPr>
          <p:nvPr/>
        </p:nvPicPr>
        <p:blipFill>
          <a:blip r:embed="rId2" cstate="print"/>
          <a:srcRect/>
          <a:stretch>
            <a:fillRect/>
          </a:stretch>
        </p:blipFill>
        <p:spPr bwMode="auto">
          <a:xfrm>
            <a:off x="457200" y="1395413"/>
            <a:ext cx="46434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a:xfrm>
            <a:off x="468313" y="176213"/>
            <a:ext cx="8229600" cy="1143000"/>
          </a:xfrm>
        </p:spPr>
        <p:txBody>
          <a:bodyPr/>
          <a:lstStyle/>
          <a:p>
            <a:r>
              <a:rPr lang="zh-TW" altLang="en-US" dirty="0" smtClean="0">
                <a:latin typeface="微軟正黑體" pitchFamily="34" charset="-120"/>
              </a:rPr>
              <a:t>規劃作答區</a:t>
            </a:r>
          </a:p>
        </p:txBody>
      </p:sp>
      <p:sp>
        <p:nvSpPr>
          <p:cNvPr id="62467"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62468" name="圖片 1"/>
          <p:cNvPicPr>
            <a:picLocks noChangeAspect="1"/>
          </p:cNvPicPr>
          <p:nvPr/>
        </p:nvPicPr>
        <p:blipFill>
          <a:blip r:embed="rId2" cstate="print"/>
          <a:srcRect/>
          <a:stretch>
            <a:fillRect/>
          </a:stretch>
        </p:blipFill>
        <p:spPr bwMode="auto">
          <a:xfrm>
            <a:off x="273050" y="1270000"/>
            <a:ext cx="5019675"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457200" y="116632"/>
            <a:ext cx="8229600" cy="1143000"/>
          </a:xfrm>
        </p:spPr>
        <p:txBody>
          <a:bodyPr/>
          <a:lstStyle/>
          <a:p>
            <a:r>
              <a:rPr lang="zh-TW" altLang="en-US" dirty="0" smtClean="0"/>
              <a:t>國中教育會考</a:t>
            </a:r>
          </a:p>
        </p:txBody>
      </p:sp>
      <p:pic>
        <p:nvPicPr>
          <p:cNvPr id="8195" name="Picture 3"/>
          <p:cNvPicPr>
            <a:picLocks noChangeAspect="1" noChangeArrowheads="1"/>
          </p:cNvPicPr>
          <p:nvPr/>
        </p:nvPicPr>
        <p:blipFill>
          <a:blip r:embed="rId2" cstate="print"/>
          <a:srcRect/>
          <a:stretch>
            <a:fillRect/>
          </a:stretch>
        </p:blipFill>
        <p:spPr bwMode="auto">
          <a:xfrm>
            <a:off x="323528" y="1657573"/>
            <a:ext cx="5277172" cy="4831425"/>
          </a:xfrm>
          <a:prstGeom prst="rect">
            <a:avLst/>
          </a:prstGeom>
          <a:noFill/>
          <a:ln w="9525">
            <a:noFill/>
            <a:miter lim="800000"/>
            <a:headEnd/>
            <a:tailEnd/>
          </a:ln>
        </p:spPr>
      </p:pic>
      <p:sp>
        <p:nvSpPr>
          <p:cNvPr id="11268" name="內容版面配置區 2"/>
          <p:cNvSpPr>
            <a:spLocks noGrp="1"/>
          </p:cNvSpPr>
          <p:nvPr>
            <p:ph idx="1"/>
          </p:nvPr>
        </p:nvSpPr>
        <p:spPr>
          <a:xfrm>
            <a:off x="5652120" y="1657573"/>
            <a:ext cx="3419475" cy="3671888"/>
          </a:xfrm>
        </p:spPr>
        <p:txBody>
          <a:bodyPr/>
          <a:lstStyle/>
          <a:p>
            <a:pPr>
              <a:buFont typeface="Wingdings" pitchFamily="2" charset="2"/>
              <a:buChar char="u"/>
            </a:pPr>
            <a:r>
              <a:rPr lang="zh-TW" altLang="en-US" sz="2800" dirty="0" smtClean="0">
                <a:latin typeface="微軟正黑體" pitchFamily="34" charset="-120"/>
              </a:rPr>
              <a:t>提</a:t>
            </a:r>
            <a:r>
              <a:rPr lang="zh-TW" altLang="zh-TW" sz="2800" dirty="0" smtClean="0">
                <a:latin typeface="微軟正黑體" pitchFamily="34" charset="-120"/>
              </a:rPr>
              <a:t>供</a:t>
            </a:r>
            <a:r>
              <a:rPr lang="zh-TW" altLang="zh-TW" sz="2800" u="sng" dirty="0" smtClean="0">
                <a:latin typeface="微軟正黑體" pitchFamily="34" charset="-120"/>
              </a:rPr>
              <a:t>學生</a:t>
            </a:r>
            <a:r>
              <a:rPr lang="zh-TW" altLang="zh-TW" sz="2800" dirty="0" smtClean="0">
                <a:latin typeface="微軟正黑體" pitchFamily="34" charset="-120"/>
              </a:rPr>
              <a:t>、</a:t>
            </a:r>
            <a:r>
              <a:rPr lang="zh-TW" altLang="zh-TW" sz="2800" u="sng" dirty="0" smtClean="0">
                <a:latin typeface="微軟正黑體" pitchFamily="34" charset="-120"/>
              </a:rPr>
              <a:t>教師</a:t>
            </a:r>
            <a:r>
              <a:rPr lang="zh-TW" altLang="zh-TW" sz="2800" dirty="0" smtClean="0">
                <a:latin typeface="微軟正黑體" pitchFamily="34" charset="-120"/>
              </a:rPr>
              <a:t>、</a:t>
            </a:r>
            <a:r>
              <a:rPr lang="zh-TW" altLang="zh-TW" sz="2800" u="sng" dirty="0" smtClean="0">
                <a:latin typeface="微軟正黑體" pitchFamily="34" charset="-120"/>
              </a:rPr>
              <a:t>學校</a:t>
            </a:r>
            <a:r>
              <a:rPr lang="zh-TW" altLang="zh-TW" sz="2800" dirty="0" smtClean="0">
                <a:latin typeface="微軟正黑體" pitchFamily="34" charset="-120"/>
              </a:rPr>
              <a:t>、</a:t>
            </a:r>
            <a:r>
              <a:rPr lang="zh-TW" altLang="zh-TW" sz="2800" u="sng" dirty="0" smtClean="0">
                <a:latin typeface="微軟正黑體" pitchFamily="34" charset="-120"/>
              </a:rPr>
              <a:t>家長</a:t>
            </a:r>
            <a:r>
              <a:rPr lang="zh-TW" altLang="zh-TW" sz="2800" dirty="0" smtClean="0">
                <a:latin typeface="微軟正黑體" pitchFamily="34" charset="-120"/>
              </a:rPr>
              <a:t>及</a:t>
            </a:r>
            <a:r>
              <a:rPr lang="zh-TW" altLang="zh-TW" sz="2800" u="sng" dirty="0" smtClean="0">
                <a:latin typeface="微軟正黑體" pitchFamily="34" charset="-120"/>
              </a:rPr>
              <a:t>主管機關</a:t>
            </a:r>
            <a:r>
              <a:rPr lang="zh-TW" altLang="zh-TW" sz="2800" b="1" dirty="0" smtClean="0">
                <a:latin typeface="微軟正黑體" pitchFamily="34" charset="-120"/>
              </a:rPr>
              <a:t>瞭解</a:t>
            </a:r>
            <a:r>
              <a:rPr lang="zh-TW" altLang="zh-TW" sz="2800" dirty="0" smtClean="0">
                <a:latin typeface="微軟正黑體" pitchFamily="34" charset="-120"/>
              </a:rPr>
              <a:t>學生學習品質</a:t>
            </a:r>
            <a:endParaRPr lang="en-US" altLang="zh-TW" sz="2800" dirty="0" smtClean="0">
              <a:solidFill>
                <a:srgbClr val="0000FF"/>
              </a:solidFill>
              <a:latin typeface="微軟正黑體" pitchFamily="34" charset="-120"/>
            </a:endParaRPr>
          </a:p>
          <a:p>
            <a:endParaRPr lang="en-US" altLang="zh-TW" dirty="0" smtClean="0">
              <a:solidFill>
                <a:srgbClr val="0000FF"/>
              </a:solidFill>
            </a:endParaRPr>
          </a:p>
          <a:p>
            <a:endParaRPr lang="en-US" altLang="zh-TW" dirty="0" smtClean="0"/>
          </a:p>
          <a:p>
            <a:endParaRPr lang="en-US" altLang="zh-TW" dirty="0" smtClean="0"/>
          </a:p>
          <a:p>
            <a:endParaRPr lang="zh-TW" altLang="en-US" dirty="0" smtClean="0"/>
          </a:p>
        </p:txBody>
      </p:sp>
      <p:pic>
        <p:nvPicPr>
          <p:cNvPr id="11269" name="Picture 3"/>
          <p:cNvPicPr>
            <a:picLocks noChangeAspect="1" noChangeArrowheads="1"/>
          </p:cNvPicPr>
          <p:nvPr/>
        </p:nvPicPr>
        <p:blipFill>
          <a:blip r:embed="rId3" cstate="print"/>
          <a:srcRect l="2013" t="-4375" r="4407"/>
          <a:stretch>
            <a:fillRect/>
          </a:stretch>
        </p:blipFill>
        <p:spPr bwMode="auto">
          <a:xfrm>
            <a:off x="5652120" y="3608611"/>
            <a:ext cx="3348038" cy="1717675"/>
          </a:xfrm>
          <a:prstGeom prst="rect">
            <a:avLst/>
          </a:prstGeom>
          <a:noFill/>
          <a:ln w="9525">
            <a:noFill/>
            <a:miter lim="800000"/>
            <a:headEnd/>
            <a:tailEnd/>
          </a:ln>
        </p:spPr>
      </p:pic>
      <p:sp>
        <p:nvSpPr>
          <p:cNvPr id="2" name="矩形圖說文字 1"/>
          <p:cNvSpPr/>
          <p:nvPr/>
        </p:nvSpPr>
        <p:spPr>
          <a:xfrm>
            <a:off x="529183" y="1052736"/>
            <a:ext cx="1522537" cy="431800"/>
          </a:xfrm>
          <a:prstGeom prst="wedgeRectCallout">
            <a:avLst>
              <a:gd name="adj1" fmla="val 16582"/>
              <a:gd name="adj2" fmla="val 10339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latin typeface="標楷體" pitchFamily="65" charset="-120"/>
                <a:ea typeface="標楷體" pitchFamily="65" charset="-120"/>
              </a:rPr>
              <a:t>等級</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級分</a:t>
            </a:r>
            <a:r>
              <a:rPr lang="en-US" altLang="zh-TW" dirty="0">
                <a:solidFill>
                  <a:srgbClr val="FF0000"/>
                </a:solidFill>
                <a:latin typeface="標楷體" pitchFamily="65" charset="-120"/>
                <a:ea typeface="標楷體" pitchFamily="65" charset="-120"/>
              </a:rPr>
              <a:t>)</a:t>
            </a:r>
            <a:endParaRPr lang="zh-TW" altLang="en-US" dirty="0">
              <a:solidFill>
                <a:srgbClr val="FF0000"/>
              </a:solidFill>
              <a:latin typeface="標楷體" pitchFamily="65" charset="-120"/>
              <a:ea typeface="標楷體" pitchFamily="65" charset="-120"/>
            </a:endParaRPr>
          </a:p>
        </p:txBody>
      </p:sp>
      <p:sp>
        <p:nvSpPr>
          <p:cNvPr id="13" name="矩形圖說文字 12"/>
          <p:cNvSpPr/>
          <p:nvPr/>
        </p:nvSpPr>
        <p:spPr>
          <a:xfrm>
            <a:off x="3204518" y="1196206"/>
            <a:ext cx="2087562" cy="431800"/>
          </a:xfrm>
          <a:prstGeom prst="wedgeRectCallout">
            <a:avLst>
              <a:gd name="adj1" fmla="val 4746"/>
              <a:gd name="adj2" fmla="val 987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latin typeface="標楷體" pitchFamily="65" charset="-120"/>
                <a:ea typeface="標楷體" pitchFamily="65" charset="-120"/>
              </a:rPr>
              <a:t>等級</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級分</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說明</a:t>
            </a:r>
          </a:p>
        </p:txBody>
      </p:sp>
      <p:sp>
        <p:nvSpPr>
          <p:cNvPr id="14" name="內容版面配置區 2"/>
          <p:cNvSpPr txBox="1">
            <a:spLocks/>
          </p:cNvSpPr>
          <p:nvPr/>
        </p:nvSpPr>
        <p:spPr bwMode="auto">
          <a:xfrm>
            <a:off x="6084888" y="5642198"/>
            <a:ext cx="34194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baseline="0">
                <a:solidFill>
                  <a:schemeClr val="tx1"/>
                </a:solidFill>
                <a:latin typeface="+mn-lt"/>
                <a:ea typeface="微軟正黑體" pitchFamily="34" charset="-120"/>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微軟正黑體" pitchFamily="34" charset="-120"/>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微軟正黑體" pitchFamily="34" charset="-120"/>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zh-TW" altLang="en-US" sz="2400" b="1" kern="0" dirty="0" smtClean="0">
                <a:solidFill>
                  <a:srgbClr val="FF0000"/>
                </a:solidFill>
                <a:latin typeface="標楷體" pitchFamily="65" charset="-120"/>
                <a:ea typeface="標楷體" pitchFamily="65" charset="-120"/>
              </a:rPr>
              <a:t>「標準參照測驗」</a:t>
            </a:r>
            <a:endParaRPr lang="zh-TW" altLang="en-US" b="1" kern="0" dirty="0" smtClean="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2" grpId="0" animBg="1"/>
      <p:bldP spid="13"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a:xfrm>
            <a:off x="468313" y="176213"/>
            <a:ext cx="8229600" cy="1143000"/>
          </a:xfrm>
        </p:spPr>
        <p:txBody>
          <a:bodyPr/>
          <a:lstStyle/>
          <a:p>
            <a:r>
              <a:rPr lang="zh-TW" altLang="en-US" smtClean="0">
                <a:latin typeface="微軟正黑體" pitchFamily="34" charset="-120"/>
              </a:rPr>
              <a:t>將題目圖形畫在作答區內</a:t>
            </a:r>
          </a:p>
        </p:txBody>
      </p:sp>
      <p:sp>
        <p:nvSpPr>
          <p:cNvPr id="63491"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63492" name="圖片 1"/>
          <p:cNvPicPr>
            <a:picLocks noChangeAspect="1"/>
          </p:cNvPicPr>
          <p:nvPr/>
        </p:nvPicPr>
        <p:blipFill>
          <a:blip r:embed="rId2" cstate="print"/>
          <a:srcRect/>
          <a:stretch>
            <a:fillRect/>
          </a:stretch>
        </p:blipFill>
        <p:spPr bwMode="auto">
          <a:xfrm>
            <a:off x="279400" y="1244600"/>
            <a:ext cx="5016500" cy="511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lstStyle/>
          <a:p>
            <a:r>
              <a:rPr lang="zh-TW" altLang="en-US" smtClean="0">
                <a:latin typeface="微軟正黑體" pitchFamily="34" charset="-120"/>
              </a:rPr>
              <a:t>違規卷</a:t>
            </a:r>
          </a:p>
        </p:txBody>
      </p:sp>
      <p:sp>
        <p:nvSpPr>
          <p:cNvPr id="64515" name="內容版面配置區 2"/>
          <p:cNvSpPr>
            <a:spLocks noGrp="1"/>
          </p:cNvSpPr>
          <p:nvPr>
            <p:ph idx="1"/>
          </p:nvPr>
        </p:nvSpPr>
        <p:spPr>
          <a:xfrm>
            <a:off x="5292725" y="1412875"/>
            <a:ext cx="3178175" cy="4781550"/>
          </a:xfrm>
        </p:spPr>
        <p:txBody>
          <a:bodyPr/>
          <a:lstStyle/>
          <a:p>
            <a:r>
              <a:rPr lang="zh-TW" altLang="en-US" smtClean="0">
                <a:latin typeface="微軟正黑體" pitchFamily="34" charset="-120"/>
              </a:rPr>
              <a:t>作答區中作圖</a:t>
            </a:r>
          </a:p>
        </p:txBody>
      </p:sp>
      <p:pic>
        <p:nvPicPr>
          <p:cNvPr id="64516" name="Picture 2" descr="C:\Documents and Settings\liying\桌面\違規卷\106010826M.jpg"/>
          <p:cNvPicPr>
            <a:picLocks noChangeAspect="1" noChangeArrowheads="1"/>
          </p:cNvPicPr>
          <p:nvPr/>
        </p:nvPicPr>
        <p:blipFill>
          <a:blip r:embed="rId2" cstate="print"/>
          <a:srcRect/>
          <a:stretch>
            <a:fillRect/>
          </a:stretch>
        </p:blipFill>
        <p:spPr bwMode="auto">
          <a:xfrm>
            <a:off x="468313" y="1341438"/>
            <a:ext cx="43561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zh-TW" altLang="en-US" smtClean="0">
                <a:latin typeface="微軟正黑體" pitchFamily="34" charset="-120"/>
              </a:rPr>
              <a:t>違規卷</a:t>
            </a:r>
          </a:p>
        </p:txBody>
      </p:sp>
      <p:sp>
        <p:nvSpPr>
          <p:cNvPr id="65539" name="內容版面配置區 2"/>
          <p:cNvSpPr>
            <a:spLocks noGrp="1"/>
          </p:cNvSpPr>
          <p:nvPr>
            <p:ph idx="1"/>
          </p:nvPr>
        </p:nvSpPr>
        <p:spPr>
          <a:xfrm>
            <a:off x="5292725" y="1412875"/>
            <a:ext cx="3178175" cy="4781550"/>
          </a:xfrm>
        </p:spPr>
        <p:txBody>
          <a:bodyPr/>
          <a:lstStyle/>
          <a:p>
            <a:r>
              <a:rPr lang="zh-TW" altLang="en-US" smtClean="0"/>
              <a:t>作答區中作圖</a:t>
            </a:r>
          </a:p>
        </p:txBody>
      </p:sp>
      <p:pic>
        <p:nvPicPr>
          <p:cNvPr id="65540" name="Picture 2" descr="C:\Documents and Settings\liying\桌面\違規卷\105141212M.jpg"/>
          <p:cNvPicPr>
            <a:picLocks noChangeAspect="1" noChangeArrowheads="1"/>
          </p:cNvPicPr>
          <p:nvPr/>
        </p:nvPicPr>
        <p:blipFill>
          <a:blip r:embed="rId2" cstate="print"/>
          <a:srcRect/>
          <a:stretch>
            <a:fillRect/>
          </a:stretch>
        </p:blipFill>
        <p:spPr bwMode="auto">
          <a:xfrm>
            <a:off x="539750" y="1268413"/>
            <a:ext cx="4556125"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zh-TW" altLang="en-US" smtClean="0"/>
              <a:t>寫作測驗評分說明</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a:xfrm>
            <a:off x="468313" y="260350"/>
            <a:ext cx="8229600" cy="1143000"/>
          </a:xfrm>
        </p:spPr>
        <p:txBody>
          <a:bodyPr/>
          <a:lstStyle/>
          <a:p>
            <a:pPr eaLnBrk="1" hangingPunct="1"/>
            <a:r>
              <a:rPr lang="zh-TW" altLang="en-US" smtClean="0">
                <a:latin typeface="微軟正黑體" pitchFamily="34" charset="-120"/>
              </a:rPr>
              <a:t>寫作測驗評量的能力</a:t>
            </a:r>
          </a:p>
        </p:txBody>
      </p:sp>
      <p:sp>
        <p:nvSpPr>
          <p:cNvPr id="3" name="內容版面配置區 2"/>
          <p:cNvSpPr>
            <a:spLocks noGrp="1"/>
          </p:cNvSpPr>
          <p:nvPr>
            <p:ph idx="1"/>
          </p:nvPr>
        </p:nvSpPr>
        <p:spPr>
          <a:xfrm>
            <a:off x="428625" y="1484313"/>
            <a:ext cx="8229600" cy="4824412"/>
          </a:xfrm>
        </p:spPr>
        <p:txBody>
          <a:bodyPr>
            <a:normAutofit fontScale="92500" lnSpcReduction="10000"/>
          </a:bodyPr>
          <a:lstStyle/>
          <a:p>
            <a:pPr marL="0" indent="0" algn="just" eaLnBrk="1">
              <a:spcAft>
                <a:spcPts val="600"/>
              </a:spcAft>
              <a:buFont typeface="Wingdings" pitchFamily="2" charset="2"/>
              <a:buNone/>
              <a:defRPr/>
            </a:pPr>
            <a:r>
              <a:rPr lang="zh-TW" altLang="en-US" dirty="0" smtClean="0"/>
              <a:t>檢測國中畢業生</a:t>
            </a:r>
            <a:r>
              <a:rPr lang="zh-TW" altLang="en-US" dirty="0" smtClean="0">
                <a:solidFill>
                  <a:srgbClr val="0000FF"/>
                </a:solidFill>
              </a:rPr>
              <a:t>表達經驗見聞</a:t>
            </a:r>
            <a:r>
              <a:rPr lang="zh-TW" altLang="en-US" dirty="0" smtClean="0"/>
              <a:t>和</a:t>
            </a:r>
            <a:r>
              <a:rPr lang="zh-TW" altLang="en-US" dirty="0" smtClean="0">
                <a:solidFill>
                  <a:srgbClr val="0000FF"/>
                </a:solidFill>
              </a:rPr>
              <a:t>情感思想的綜合語文能力。</a:t>
            </a:r>
            <a:endParaRPr lang="zh-TW" altLang="en-US" dirty="0" smtClean="0">
              <a:latin typeface="標楷體" pitchFamily="65" charset="-120"/>
            </a:endParaRPr>
          </a:p>
          <a:p>
            <a:pPr algn="just" eaLnBrk="1">
              <a:spcAft>
                <a:spcPts val="600"/>
              </a:spcAft>
              <a:buFont typeface="Wingdings" pitchFamily="2" charset="2"/>
              <a:buChar char="u"/>
              <a:defRPr/>
            </a:pPr>
            <a:r>
              <a:rPr lang="zh-TW" altLang="en-US" sz="3000" b="1" dirty="0" smtClean="0">
                <a:latin typeface="標楷體" pitchFamily="65" charset="-120"/>
              </a:rPr>
              <a:t>立意與取材</a:t>
            </a:r>
            <a:r>
              <a:rPr lang="zh-TW" altLang="en-US" sz="3000" dirty="0" smtClean="0">
                <a:latin typeface="標楷體" pitchFamily="65" charset="-120"/>
              </a:rPr>
              <a:t>：能依不同的寫作目的，統整閱讀內容、篩選合適素材，以表現個人意念。</a:t>
            </a:r>
          </a:p>
          <a:p>
            <a:pPr algn="just" eaLnBrk="1">
              <a:spcAft>
                <a:spcPts val="600"/>
              </a:spcAft>
              <a:buFont typeface="Wingdings" pitchFamily="2" charset="2"/>
              <a:buChar char="u"/>
              <a:defRPr/>
            </a:pPr>
            <a:r>
              <a:rPr lang="zh-TW" altLang="en-US" sz="3000" b="1" dirty="0" smtClean="0">
                <a:latin typeface="標楷體" pitchFamily="65" charset="-120"/>
              </a:rPr>
              <a:t>結構組織</a:t>
            </a:r>
            <a:r>
              <a:rPr lang="zh-TW" altLang="en-US" sz="3000" dirty="0" smtClean="0">
                <a:latin typeface="標楷體" pitchFamily="65" charset="-120"/>
              </a:rPr>
              <a:t>：能掌握寫作步驟，首尾連貫，組織完整篇章。</a:t>
            </a:r>
          </a:p>
          <a:p>
            <a:pPr algn="just" eaLnBrk="1">
              <a:spcAft>
                <a:spcPts val="600"/>
              </a:spcAft>
              <a:buFont typeface="Wingdings" pitchFamily="2" charset="2"/>
              <a:buChar char="u"/>
              <a:defRPr/>
            </a:pPr>
            <a:r>
              <a:rPr lang="zh-TW" altLang="en-US" sz="3000" b="1" dirty="0" smtClean="0">
                <a:latin typeface="標楷體" pitchFamily="65" charset="-120"/>
              </a:rPr>
              <a:t>遣詞造句</a:t>
            </a:r>
            <a:r>
              <a:rPr lang="zh-TW" altLang="en-US" sz="3000" dirty="0" smtClean="0">
                <a:latin typeface="標楷體" pitchFamily="65" charset="-120"/>
              </a:rPr>
              <a:t>：能正確使用本國語文，</a:t>
            </a:r>
            <a:r>
              <a:rPr lang="zh-TW" altLang="en-US" sz="2800" dirty="0" smtClean="0"/>
              <a:t>適當的遣詞用字、運用各種句型及修辭寫作。</a:t>
            </a:r>
            <a:endParaRPr lang="zh-TW" altLang="en-US" sz="3000" dirty="0" smtClean="0">
              <a:latin typeface="標楷體" pitchFamily="65" charset="-120"/>
            </a:endParaRPr>
          </a:p>
          <a:p>
            <a:pPr algn="just" eaLnBrk="1">
              <a:buFont typeface="Wingdings" pitchFamily="2" charset="2"/>
              <a:buChar char="u"/>
              <a:defRPr/>
            </a:pPr>
            <a:r>
              <a:rPr lang="zh-TW" altLang="en-US" sz="3000" b="1" dirty="0" smtClean="0">
                <a:latin typeface="標楷體" pitchFamily="65" charset="-120"/>
              </a:rPr>
              <a:t>錯別字、格式及標點符號</a:t>
            </a:r>
            <a:r>
              <a:rPr lang="zh-TW" altLang="en-US" sz="3000" dirty="0" smtClean="0">
                <a:latin typeface="標楷體" pitchFamily="65" charset="-120"/>
              </a:rPr>
              <a:t>：能正確運用文字、格式及標點符號。</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a:xfrm>
            <a:off x="376238" y="197768"/>
            <a:ext cx="8229600" cy="1143000"/>
          </a:xfrm>
        </p:spPr>
        <p:txBody>
          <a:bodyPr/>
          <a:lstStyle/>
          <a:p>
            <a:pPr eaLnBrk="1" hangingPunct="1"/>
            <a:r>
              <a:rPr lang="zh-TW" altLang="en-US" dirty="0" smtClean="0">
                <a:latin typeface="微軟正黑體" pitchFamily="34" charset="-120"/>
              </a:rPr>
              <a:t>寫作測驗示例</a:t>
            </a:r>
            <a:endParaRPr lang="zh-TW" altLang="en-US" sz="1200" dirty="0" smtClean="0">
              <a:latin typeface="微軟正黑體" pitchFamily="34" charset="-120"/>
            </a:endParaRPr>
          </a:p>
        </p:txBody>
      </p:sp>
      <p:sp>
        <p:nvSpPr>
          <p:cNvPr id="3" name="內容版面配置區 2"/>
          <p:cNvSpPr>
            <a:spLocks noGrp="1"/>
          </p:cNvSpPr>
          <p:nvPr>
            <p:ph idx="1"/>
          </p:nvPr>
        </p:nvSpPr>
        <p:spPr>
          <a:xfrm>
            <a:off x="1043608" y="1340768"/>
            <a:ext cx="7129462" cy="4536504"/>
          </a:xfrm>
          <a:solidFill>
            <a:schemeClr val="bg1"/>
          </a:solidFill>
          <a:ln w="19050">
            <a:solidFill>
              <a:schemeClr val="bg1"/>
            </a:solidFill>
          </a:ln>
        </p:spPr>
        <p:txBody>
          <a:bodyPr rtlCol="0">
            <a:noAutofit/>
          </a:bodyPr>
          <a:lstStyle/>
          <a:p>
            <a:pPr marL="0" indent="0" defTabSz="698236" eaLnBrk="1" fontAlgn="auto">
              <a:spcBef>
                <a:spcPct val="0"/>
              </a:spcBef>
              <a:spcAft>
                <a:spcPts val="600"/>
              </a:spcAft>
              <a:buFontTx/>
              <a:buNone/>
              <a:tabLst>
                <a:tab pos="4468224" algn="l"/>
              </a:tabLst>
              <a:defRPr/>
            </a:pPr>
            <a:r>
              <a:rPr lang="zh-TW" altLang="zh-TW" sz="2400" b="1" dirty="0" smtClean="0">
                <a:latin typeface="+mj-lt"/>
                <a:cs typeface="Times New Roman" pitchFamily="18" charset="0"/>
              </a:rPr>
              <a:t>題目：</a:t>
            </a:r>
            <a:r>
              <a:rPr lang="zh-TW" altLang="zh-TW" sz="2400" b="1" dirty="0" smtClean="0"/>
              <a:t>從陌生到熟悉</a:t>
            </a:r>
            <a:r>
              <a:rPr lang="en-US" altLang="zh-TW" sz="1200" dirty="0" smtClean="0"/>
              <a:t>(105</a:t>
            </a:r>
            <a:r>
              <a:rPr lang="zh-TW" altLang="en-US" sz="1200" dirty="0" smtClean="0"/>
              <a:t>年正式題</a:t>
            </a:r>
            <a:r>
              <a:rPr lang="en-US" altLang="zh-TW" sz="1200" dirty="0" smtClean="0"/>
              <a:t>)</a:t>
            </a:r>
            <a:endParaRPr lang="en-US" altLang="zh-TW" sz="2400" b="1" dirty="0" smtClean="0">
              <a:latin typeface="Times New Roman" pitchFamily="18" charset="0"/>
              <a:cs typeface="Times New Roman" pitchFamily="18" charset="0"/>
            </a:endParaRPr>
          </a:p>
          <a:p>
            <a:pPr marL="923925" indent="-923925">
              <a:buNone/>
            </a:pPr>
            <a:r>
              <a:rPr lang="zh-TW" altLang="zh-TW" sz="2400" dirty="0" smtClean="0"/>
              <a:t>說明：也許是來到一個全新的環境，從分不清東南西北，最後對所有的巷弄瞭若指掌；也許是加入一個團體，從剛開始找不到對象說話，到漸漸認識志同道合的朋友，暢談彼此的夢想；也許是接觸新事物或者學習 新技能，從獨自摸索、反覆嘗試，到終於駕輕就熟，而有深切體會……。從陌生到熟悉，其中有著苦甜的滋味，也帶給我們許多思考。</a:t>
            </a:r>
            <a:r>
              <a:rPr lang="zh-TW" altLang="zh-TW" sz="2400" b="1" dirty="0" smtClean="0"/>
              <a:t>請以「從陌生到熟悉」為題，寫下你的經驗、感受或想法。</a:t>
            </a:r>
            <a:endParaRPr lang="zh-TW" altLang="zh-TW" sz="2400" dirty="0" smtClean="0"/>
          </a:p>
          <a:p>
            <a:pPr marL="896938" indent="-896938" algn="just" defTabSz="698236" eaLnBrk="1" fontAlgn="auto" hangingPunct="1">
              <a:spcBef>
                <a:spcPct val="0"/>
              </a:spcBef>
              <a:spcAft>
                <a:spcPts val="0"/>
              </a:spcAft>
              <a:buFont typeface="Arial" panose="020B0604020202020204" pitchFamily="34" charset="0"/>
              <a:buNone/>
              <a:tabLst>
                <a:tab pos="4468224" algn="l"/>
              </a:tabLst>
              <a:defRPr/>
            </a:pPr>
            <a:endParaRPr lang="en-US" altLang="zh-TW" sz="2400" b="1" dirty="0" smtClean="0">
              <a:latin typeface="標楷體" pitchFamily="65" charset="-120"/>
              <a:cs typeface="Times New Roman" pitchFamily="18" charset="0"/>
            </a:endParaRPr>
          </a:p>
          <a:p>
            <a:pPr marL="0" indent="0" defTabSz="698236" eaLnBrk="1" fontAlgn="auto" hangingPunct="1">
              <a:spcBef>
                <a:spcPct val="0"/>
              </a:spcBef>
              <a:spcAft>
                <a:spcPts val="0"/>
              </a:spcAft>
              <a:buFont typeface="Arial" panose="020B0604020202020204" pitchFamily="34" charset="0"/>
              <a:buNone/>
              <a:tabLst>
                <a:tab pos="4468224" algn="l"/>
              </a:tabLst>
              <a:defRPr/>
            </a:pPr>
            <a:endParaRPr lang="en-US" altLang="zh-TW" sz="2400" dirty="0" smtClean="0">
              <a:latin typeface="+mj-lt"/>
              <a:cs typeface="Times New Roman" pitchFamily="18" charset="0"/>
            </a:endParaRPr>
          </a:p>
          <a:p>
            <a:pPr eaLnBrk="1" fontAlgn="auto" hangingPunct="1">
              <a:spcAft>
                <a:spcPts val="0"/>
              </a:spcAft>
              <a:buFont typeface="Wingdings" pitchFamily="2" charset="2"/>
              <a:buNone/>
              <a:defRPr/>
            </a:pPr>
            <a:endParaRPr lang="zh-TW" altLang="en-US" sz="2400" dirty="0">
              <a:latin typeface="+mj-lt"/>
            </a:endParaRPr>
          </a:p>
        </p:txBody>
      </p:sp>
      <p:sp>
        <p:nvSpPr>
          <p:cNvPr id="68612" name="Rectangle 3"/>
          <p:cNvSpPr>
            <a:spLocks noChangeArrowheads="1"/>
          </p:cNvSpPr>
          <p:nvPr/>
        </p:nvSpPr>
        <p:spPr bwMode="auto">
          <a:xfrm>
            <a:off x="0" y="46038"/>
            <a:ext cx="376238" cy="623887"/>
          </a:xfrm>
          <a:prstGeom prst="rect">
            <a:avLst/>
          </a:prstGeom>
          <a:noFill/>
          <a:ln w="9525">
            <a:noFill/>
            <a:miter lim="800000"/>
            <a:headEnd/>
            <a:tailEnd/>
          </a:ln>
        </p:spPr>
        <p:txBody>
          <a:bodyPr wrap="none" lIns="69824" tIns="34912" rIns="69824" bIns="34912" anchor="ctr">
            <a:spAutoFit/>
          </a:bodyPr>
          <a:lstStyle/>
          <a:p>
            <a:pPr indent="231775"/>
            <a:r>
              <a:rPr lang="zh-TW" altLang="zh-TW">
                <a:solidFill>
                  <a:srgbClr val="000000"/>
                </a:solidFill>
                <a:ea typeface="標楷體" pitchFamily="65" charset="-120"/>
              </a:rPr>
              <a:t/>
            </a:r>
            <a:br>
              <a:rPr lang="zh-TW" altLang="zh-TW">
                <a:solidFill>
                  <a:srgbClr val="000000"/>
                </a:solidFill>
                <a:ea typeface="標楷體" pitchFamily="65" charset="-120"/>
              </a:rPr>
            </a:br>
            <a:endParaRPr lang="zh-TW" altLang="zh-TW">
              <a:solidFill>
                <a:srgbClr val="000000"/>
              </a:solidFill>
              <a:ea typeface="標楷體" pitchFamily="65" charset="-12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zh-TW" altLang="en-US" smtClean="0">
                <a:latin typeface="微軟正黑體" pitchFamily="34" charset="-120"/>
              </a:rPr>
              <a:t>答案卷樣式</a:t>
            </a:r>
            <a:endParaRPr lang="zh-TW" altLang="en-US" smtClean="0"/>
          </a:p>
        </p:txBody>
      </p:sp>
      <p:pic>
        <p:nvPicPr>
          <p:cNvPr id="69636" name="圖片 6" descr="會考_寫作測驗答案卷_0917_一般卷_頁面_1.png"/>
          <p:cNvPicPr>
            <a:picLocks noChangeAspect="1"/>
          </p:cNvPicPr>
          <p:nvPr/>
        </p:nvPicPr>
        <p:blipFill>
          <a:blip r:embed="rId2" cstate="print"/>
          <a:srcRect/>
          <a:stretch>
            <a:fillRect/>
          </a:stretch>
        </p:blipFill>
        <p:spPr bwMode="auto">
          <a:xfrm>
            <a:off x="129480" y="2133600"/>
            <a:ext cx="4373563" cy="3125788"/>
          </a:xfrm>
          <a:prstGeom prst="rect">
            <a:avLst/>
          </a:prstGeom>
          <a:noFill/>
          <a:ln w="9525">
            <a:noFill/>
            <a:miter lim="800000"/>
            <a:headEnd/>
            <a:tailEnd/>
          </a:ln>
        </p:spPr>
      </p:pic>
      <p:pic>
        <p:nvPicPr>
          <p:cNvPr id="69637" name="圖片 6" descr="會考_寫作測驗答案卷_0826_反面.jpg"/>
          <p:cNvPicPr>
            <a:picLocks noChangeAspect="1"/>
          </p:cNvPicPr>
          <p:nvPr/>
        </p:nvPicPr>
        <p:blipFill>
          <a:blip r:embed="rId3" cstate="print"/>
          <a:srcRect/>
          <a:stretch>
            <a:fillRect/>
          </a:stretch>
        </p:blipFill>
        <p:spPr bwMode="auto">
          <a:xfrm>
            <a:off x="4647059" y="2157413"/>
            <a:ext cx="4389437" cy="3101975"/>
          </a:xfrm>
          <a:prstGeom prst="rect">
            <a:avLst/>
          </a:prstGeom>
          <a:noFill/>
          <a:ln w="9525">
            <a:noFill/>
            <a:miter lim="800000"/>
            <a:headEnd/>
            <a:tailEnd/>
          </a:ln>
        </p:spPr>
      </p:pic>
      <p:sp>
        <p:nvSpPr>
          <p:cNvPr id="7" name="矩形 6"/>
          <p:cNvSpPr/>
          <p:nvPr/>
        </p:nvSpPr>
        <p:spPr>
          <a:xfrm>
            <a:off x="3883918" y="4365625"/>
            <a:ext cx="431800" cy="893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8380859" y="4365625"/>
            <a:ext cx="431800" cy="893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3668018" y="2127250"/>
            <a:ext cx="431800" cy="895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p:txBody>
          <a:bodyPr/>
          <a:lstStyle/>
          <a:p>
            <a:pPr eaLnBrk="1" hangingPunct="1"/>
            <a:r>
              <a:rPr lang="zh-TW" altLang="en-US" smtClean="0">
                <a:latin typeface="標楷體" pitchFamily="65" charset="-120"/>
              </a:rPr>
              <a:t>評分品質的控管</a:t>
            </a:r>
          </a:p>
        </p:txBody>
      </p:sp>
      <p:sp>
        <p:nvSpPr>
          <p:cNvPr id="70659" name="內容版面配置區 2"/>
          <p:cNvSpPr>
            <a:spLocks noGrp="1"/>
          </p:cNvSpPr>
          <p:nvPr>
            <p:ph idx="1"/>
          </p:nvPr>
        </p:nvSpPr>
        <p:spPr>
          <a:xfrm>
            <a:off x="735013" y="1600200"/>
            <a:ext cx="8229600" cy="4781550"/>
          </a:xfrm>
        </p:spPr>
        <p:txBody>
          <a:bodyPr/>
          <a:lstStyle/>
          <a:p>
            <a:pPr marL="330200" indent="-330200" defTabSz="881063" eaLnBrk="1" hangingPunct="1">
              <a:spcBef>
                <a:spcPts val="1800"/>
              </a:spcBef>
              <a:buFont typeface="Wingdings" pitchFamily="2" charset="2"/>
              <a:buChar char="u"/>
            </a:pPr>
            <a:r>
              <a:rPr lang="zh-TW" altLang="en-US" dirty="0" smtClean="0">
                <a:latin typeface="標楷體" pitchFamily="65" charset="-120"/>
              </a:rPr>
              <a:t>評分規準的建立</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latin typeface="標楷體" pitchFamily="65" charset="-120"/>
              </a:rPr>
              <a:t>評分人員的訓練</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latin typeface="標楷體" pitchFamily="65" charset="-120"/>
              </a:rPr>
              <a:t>線上閱卷</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pPr eaLnBrk="1" hangingPunct="1"/>
            <a:r>
              <a:rPr lang="zh-TW" altLang="en-US" smtClean="0">
                <a:latin typeface="微軟正黑體" pitchFamily="34" charset="-120"/>
              </a:rPr>
              <a:t>評分方式</a:t>
            </a:r>
          </a:p>
        </p:txBody>
      </p:sp>
      <p:sp>
        <p:nvSpPr>
          <p:cNvPr id="3" name="內容版面配置區 2"/>
          <p:cNvSpPr>
            <a:spLocks noGrp="1"/>
          </p:cNvSpPr>
          <p:nvPr>
            <p:ph idx="1"/>
          </p:nvPr>
        </p:nvSpPr>
        <p:spPr>
          <a:xfrm>
            <a:off x="457200" y="1412776"/>
            <a:ext cx="8229600" cy="4924425"/>
          </a:xfrm>
        </p:spPr>
        <p:txBody>
          <a:bodyPr>
            <a:noAutofit/>
          </a:bodyPr>
          <a:lstStyle/>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評分方式採級分制，將學生寫作能力由劣至優區分為</a:t>
            </a:r>
            <a:r>
              <a:rPr lang="zh-TW" altLang="en-US" sz="3000" b="1" dirty="0" smtClean="0">
                <a:latin typeface="標楷體" pitchFamily="65" charset="-120"/>
              </a:rPr>
              <a:t>一至六等級</a:t>
            </a:r>
            <a:r>
              <a:rPr lang="zh-TW" altLang="en-US" sz="3000" dirty="0" smtClean="0">
                <a:latin typeface="標楷體" pitchFamily="65" charset="-120"/>
              </a:rPr>
              <a:t>，</a:t>
            </a:r>
            <a:r>
              <a:rPr lang="zh-TW" altLang="en-US" sz="3000" b="1" dirty="0" smtClean="0">
                <a:latin typeface="標楷體" pitchFamily="65" charset="-120"/>
              </a:rPr>
              <a:t>四級分達一般水準</a:t>
            </a:r>
            <a:r>
              <a:rPr lang="zh-TW" altLang="en-US" sz="3000" dirty="0" smtClean="0">
                <a:latin typeface="標楷體" pitchFamily="65" charset="-120"/>
              </a:rPr>
              <a:t>。</a:t>
            </a:r>
            <a:endParaRPr lang="en-US" altLang="zh-TW" sz="3000" dirty="0" smtClean="0"/>
          </a:p>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一篇文章由兩位評閱委員分別評閱，若兩位委員評定</a:t>
            </a:r>
            <a:r>
              <a:rPr lang="zh-TW" altLang="en-US" sz="3000" b="1" dirty="0" smtClean="0">
                <a:latin typeface="標楷體" pitchFamily="65" charset="-120"/>
              </a:rPr>
              <a:t>結果相差二級分以上</a:t>
            </a:r>
            <a:r>
              <a:rPr lang="en-US" altLang="zh-TW" sz="3000" dirty="0" smtClean="0">
                <a:latin typeface="標楷體" pitchFamily="65" charset="-120"/>
              </a:rPr>
              <a:t>(</a:t>
            </a:r>
            <a:r>
              <a:rPr lang="zh-TW" altLang="en-US" sz="3000" dirty="0" smtClean="0">
                <a:latin typeface="標楷體" pitchFamily="65" charset="-120"/>
              </a:rPr>
              <a:t>包含二級分</a:t>
            </a:r>
            <a:r>
              <a:rPr lang="en-US" altLang="zh-TW" sz="3000" dirty="0" smtClean="0">
                <a:latin typeface="標楷體" pitchFamily="65" charset="-120"/>
              </a:rPr>
              <a:t>)</a:t>
            </a:r>
            <a:r>
              <a:rPr lang="zh-TW" altLang="en-US" sz="3000" dirty="0" smtClean="0">
                <a:latin typeface="標楷體" pitchFamily="65" charset="-120"/>
              </a:rPr>
              <a:t>，或</a:t>
            </a:r>
            <a:r>
              <a:rPr lang="zh-TW" altLang="en-US" sz="3000" b="1" dirty="0" smtClean="0">
                <a:latin typeface="標楷體" pitchFamily="65" charset="-120"/>
              </a:rPr>
              <a:t>其中一閱分數為零級分</a:t>
            </a:r>
            <a:r>
              <a:rPr lang="zh-TW" altLang="en-US" sz="3000" dirty="0" smtClean="0">
                <a:latin typeface="標楷體" pitchFamily="65" charset="-120"/>
              </a:rPr>
              <a:t>時，則再請核心委員進行複閱。</a:t>
            </a:r>
            <a:endParaRPr lang="en-US" altLang="zh-TW" sz="3000" dirty="0" smtClean="0">
              <a:latin typeface="標楷體" pitchFamily="65" charset="-120"/>
            </a:endParaRPr>
          </a:p>
          <a:p>
            <a:pPr marL="431800" indent="-431800" algn="just" defTabSz="1154113" eaLnBrk="1">
              <a:buClr>
                <a:schemeClr val="accent4"/>
              </a:buClr>
              <a:buFont typeface="Wingdings" pitchFamily="2" charset="2"/>
              <a:buChar char="u"/>
              <a:defRPr/>
            </a:pPr>
            <a:r>
              <a:rPr lang="zh-TW" altLang="en-US" sz="3000" b="1" dirty="0" smtClean="0">
                <a:latin typeface="標楷體" pitchFamily="65" charset="-120"/>
              </a:rPr>
              <a:t>字體</a:t>
            </a:r>
            <a:r>
              <a:rPr lang="zh-TW" altLang="en-US" sz="3000" b="1" dirty="0">
                <a:latin typeface="標楷體" pitchFamily="65" charset="-120"/>
              </a:rPr>
              <a:t>美醜</a:t>
            </a:r>
            <a:r>
              <a:rPr lang="zh-TW" altLang="en-US" sz="3000" dirty="0">
                <a:latin typeface="標楷體" pitchFamily="65" charset="-120"/>
              </a:rPr>
              <a:t>、</a:t>
            </a:r>
            <a:r>
              <a:rPr lang="zh-TW" altLang="en-US" sz="3000" b="1" dirty="0">
                <a:latin typeface="標楷體" pitchFamily="65" charset="-120"/>
              </a:rPr>
              <a:t>文章長度</a:t>
            </a:r>
            <a:r>
              <a:rPr lang="zh-TW" altLang="en-US" sz="3000" dirty="0">
                <a:latin typeface="標楷體" pitchFamily="65" charset="-120"/>
              </a:rPr>
              <a:t>不在評分規準中</a:t>
            </a:r>
            <a:r>
              <a:rPr lang="zh-TW" altLang="en-US" sz="3000" dirty="0" smtClean="0">
                <a:latin typeface="標楷體" pitchFamily="65" charset="-120"/>
              </a:rPr>
              <a:t>。</a:t>
            </a:r>
            <a:endParaRPr lang="en-US" altLang="zh-TW" sz="3000" dirty="0" smtClean="0"/>
          </a:p>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另</a:t>
            </a:r>
            <a:r>
              <a:rPr lang="zh-TW" altLang="en-US" sz="3000" dirty="0">
                <a:latin typeface="標楷體" pitchFamily="65" charset="-120"/>
              </a:rPr>
              <a:t>針對使用</a:t>
            </a:r>
            <a:r>
              <a:rPr lang="zh-TW" altLang="en-US" sz="3000" b="1" dirty="0">
                <a:latin typeface="標楷體" pitchFamily="65" charset="-120"/>
              </a:rPr>
              <a:t>詩歌體</a:t>
            </a:r>
            <a:r>
              <a:rPr lang="zh-TW" altLang="en-US" sz="3000" dirty="0">
                <a:latin typeface="標楷體" pitchFamily="65" charset="-120"/>
              </a:rPr>
              <a:t>、</a:t>
            </a:r>
            <a:r>
              <a:rPr lang="zh-TW" altLang="en-US" sz="3000" b="1" dirty="0">
                <a:latin typeface="標楷體" pitchFamily="65" charset="-120"/>
              </a:rPr>
              <a:t>完全離題</a:t>
            </a:r>
            <a:r>
              <a:rPr lang="zh-TW" altLang="en-US" sz="3000" dirty="0">
                <a:latin typeface="標楷體" pitchFamily="65" charset="-120"/>
              </a:rPr>
              <a:t>、</a:t>
            </a:r>
            <a:r>
              <a:rPr lang="zh-TW" altLang="en-US" sz="3000" b="1" dirty="0">
                <a:latin typeface="標楷體" pitchFamily="65" charset="-120"/>
              </a:rPr>
              <a:t>只抄寫題目或說明</a:t>
            </a:r>
            <a:r>
              <a:rPr lang="zh-TW" altLang="en-US" sz="3000" dirty="0">
                <a:latin typeface="標楷體" pitchFamily="65" charset="-120"/>
              </a:rPr>
              <a:t>及</a:t>
            </a:r>
            <a:r>
              <a:rPr lang="zh-TW" altLang="en-US" sz="3000" b="1" dirty="0">
                <a:latin typeface="標楷體" pitchFamily="65" charset="-120"/>
              </a:rPr>
              <a:t>空白卷</a:t>
            </a:r>
            <a:r>
              <a:rPr lang="zh-TW" altLang="en-US" sz="3000" dirty="0">
                <a:latin typeface="標楷體" pitchFamily="65" charset="-120"/>
              </a:rPr>
              <a:t>等考生，因</a:t>
            </a:r>
            <a:r>
              <a:rPr lang="zh-TW" altLang="en-US" sz="3000" u="sng" dirty="0">
                <a:latin typeface="標楷體" pitchFamily="65" charset="-120"/>
              </a:rPr>
              <a:t>無法判斷其寫作能力</a:t>
            </a:r>
            <a:r>
              <a:rPr lang="zh-TW" altLang="en-US" sz="3000" dirty="0">
                <a:latin typeface="標楷體" pitchFamily="65" charset="-120"/>
              </a:rPr>
              <a:t>，給予其零級分</a:t>
            </a:r>
            <a:r>
              <a:rPr lang="zh-TW" altLang="en-US" sz="3000" dirty="0" smtClean="0">
                <a:latin typeface="標楷體" pitchFamily="65" charset="-120"/>
              </a:rPr>
              <a:t>。</a:t>
            </a:r>
            <a:endParaRPr lang="zh-TW" altLang="en-US" sz="3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p:cNvSpPr>
            <a:spLocks noGrp="1"/>
          </p:cNvSpPr>
          <p:nvPr>
            <p:ph type="title"/>
          </p:nvPr>
        </p:nvSpPr>
        <p:spPr/>
        <p:txBody>
          <a:bodyPr/>
          <a:lstStyle/>
          <a:p>
            <a:pPr eaLnBrk="1" hangingPunct="1"/>
            <a:r>
              <a:rPr lang="zh-TW" altLang="en-US" smtClean="0">
                <a:latin typeface="微軟正黑體" pitchFamily="34" charset="-120"/>
              </a:rPr>
              <a:t>閱卷教師的訓練</a:t>
            </a:r>
          </a:p>
        </p:txBody>
      </p:sp>
      <p:sp>
        <p:nvSpPr>
          <p:cNvPr id="3" name="內容版面配置區 2"/>
          <p:cNvSpPr>
            <a:spLocks noGrp="1"/>
          </p:cNvSpPr>
          <p:nvPr>
            <p:ph idx="1"/>
          </p:nvPr>
        </p:nvSpPr>
        <p:spPr/>
        <p:txBody>
          <a:bodyPr/>
          <a:lstStyle/>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透過事前對於評分規準與樣卷對照之專業訓練，使閱卷委員更能掌握各級分間的差異，增加評分者信度。</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樣卷挑選</a:t>
            </a:r>
            <a:r>
              <a:rPr lang="zh-TW" altLang="en-US" dirty="0" smtClean="0"/>
              <a:t>會議。</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訓練評閱</a:t>
            </a:r>
            <a:r>
              <a:rPr lang="zh-TW" altLang="en-US" dirty="0" smtClean="0"/>
              <a:t>委員。</a:t>
            </a:r>
            <a:endParaRPr lang="zh-TW" altLang="en-US" dirty="0" smtClean="0">
              <a:latin typeface="標楷體" pitchFamily="65" charset="-120"/>
            </a:endParaRPr>
          </a:p>
          <a:p>
            <a:pPr eaLnBrk="1" hangingPunct="1">
              <a:defRPr/>
            </a:pP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24744"/>
            <a:ext cx="8229600" cy="5328939"/>
          </a:xfrm>
        </p:spPr>
        <p:txBody>
          <a:bodyPr/>
          <a:lstStyle/>
          <a:p>
            <a:pPr>
              <a:buFont typeface="Wingdings" pitchFamily="2" charset="2"/>
              <a:buChar char="u"/>
              <a:defRPr/>
            </a:pPr>
            <a:r>
              <a:rPr lang="zh-TW" altLang="en-US" sz="2800" dirty="0">
                <a:latin typeface="微軟正黑體" pitchFamily="34" charset="-120"/>
              </a:rPr>
              <a:t>標準參照</a:t>
            </a:r>
            <a:r>
              <a:rPr lang="zh-TW" altLang="en-US" sz="2800" dirty="0" smtClean="0">
                <a:latin typeface="微軟正黑體" pitchFamily="34" charset="-120"/>
              </a:rPr>
              <a:t>測驗</a:t>
            </a:r>
            <a:endParaRPr lang="en-US" altLang="zh-TW" sz="2800" dirty="0" smtClean="0"/>
          </a:p>
          <a:p>
            <a:pPr lvl="1">
              <a:buFont typeface="Arial" pitchFamily="34" charset="0"/>
              <a:buChar char="•"/>
              <a:defRPr/>
            </a:pPr>
            <a:r>
              <a:rPr lang="zh-TW" altLang="en-US" sz="2400" dirty="0" smtClean="0">
                <a:latin typeface="微軟正黑體" pitchFamily="34" charset="-120"/>
              </a:rPr>
              <a:t>在</a:t>
            </a:r>
            <a:r>
              <a:rPr lang="zh-TW" altLang="en-US" sz="2400" dirty="0">
                <a:solidFill>
                  <a:srgbClr val="0000FF"/>
                </a:solidFill>
                <a:latin typeface="微軟正黑體" pitchFamily="34" charset="-120"/>
              </a:rPr>
              <a:t>實施測驗之前</a:t>
            </a:r>
            <a:r>
              <a:rPr lang="zh-TW" altLang="en-US" sz="2400" dirty="0">
                <a:latin typeface="微軟正黑體" pitchFamily="34" charset="-120"/>
              </a:rPr>
              <a:t>即已將</a:t>
            </a:r>
            <a:r>
              <a:rPr lang="zh-TW" altLang="en-US" sz="2400" dirty="0">
                <a:solidFill>
                  <a:srgbClr val="0000FF"/>
                </a:solidFill>
                <a:latin typeface="微軟正黑體" pitchFamily="34" charset="-120"/>
              </a:rPr>
              <a:t>標準訂好</a:t>
            </a:r>
            <a:r>
              <a:rPr lang="zh-TW" altLang="en-US" sz="2400" dirty="0">
                <a:latin typeface="微軟正黑體" pitchFamily="34" charset="-120"/>
              </a:rPr>
              <a:t>，</a:t>
            </a:r>
            <a:r>
              <a:rPr lang="zh-TW" altLang="en-US" sz="2400" dirty="0">
                <a:solidFill>
                  <a:srgbClr val="0000FF"/>
                </a:solidFill>
                <a:latin typeface="微軟正黑體" pitchFamily="34" charset="-120"/>
              </a:rPr>
              <a:t>施測後</a:t>
            </a:r>
            <a:r>
              <a:rPr lang="zh-TW" altLang="en-US" sz="2400" dirty="0">
                <a:latin typeface="微軟正黑體" pitchFamily="34" charset="-120"/>
              </a:rPr>
              <a:t>只需根據預定的標準來解釋所測得的分數，從而判定是否達到事先已預定的</a:t>
            </a:r>
            <a:r>
              <a:rPr lang="zh-TW" altLang="en-US" sz="2400" dirty="0" smtClean="0">
                <a:latin typeface="微軟正黑體" pitchFamily="34" charset="-120"/>
              </a:rPr>
              <a:t>標準</a:t>
            </a:r>
            <a:endParaRPr lang="en-US" altLang="zh-TW" sz="2400" dirty="0">
              <a:latin typeface="微軟正黑體" pitchFamily="34" charset="-120"/>
            </a:endParaRPr>
          </a:p>
          <a:p>
            <a:pPr>
              <a:buFont typeface="Wingdings" pitchFamily="2" charset="2"/>
              <a:buChar char="u"/>
              <a:defRPr/>
            </a:pPr>
            <a:r>
              <a:rPr lang="zh-TW" altLang="en-US" sz="2800" dirty="0" smtClean="0">
                <a:latin typeface="微軟正黑體" pitchFamily="34" charset="-120"/>
              </a:rPr>
              <a:t>目的</a:t>
            </a:r>
            <a:endParaRPr lang="en-US" altLang="zh-TW" sz="2800" dirty="0" smtClean="0">
              <a:latin typeface="微軟正黑體" pitchFamily="34" charset="-120"/>
            </a:endParaRPr>
          </a:p>
          <a:p>
            <a:pPr lvl="1">
              <a:buFont typeface="Arial" pitchFamily="34" charset="0"/>
              <a:buChar char="•"/>
              <a:defRPr/>
            </a:pPr>
            <a:r>
              <a:rPr lang="zh-TW" altLang="en-US" sz="2400" dirty="0" smtClean="0">
                <a:solidFill>
                  <a:srgbClr val="0000FF"/>
                </a:solidFill>
                <a:latin typeface="微軟正黑體" pitchFamily="34" charset="-120"/>
              </a:rPr>
              <a:t>了解</a:t>
            </a:r>
            <a:r>
              <a:rPr lang="zh-TW" altLang="en-US" sz="2400" dirty="0">
                <a:solidFill>
                  <a:srgbClr val="0000FF"/>
                </a:solidFill>
                <a:latin typeface="微軟正黑體" pitchFamily="34" charset="-120"/>
              </a:rPr>
              <a:t>學生真正學會的程度</a:t>
            </a:r>
            <a:r>
              <a:rPr lang="zh-TW" altLang="en-US" sz="2400" dirty="0">
                <a:latin typeface="微軟正黑體" pitchFamily="34" charset="-120"/>
              </a:rPr>
              <a:t>，已經</a:t>
            </a:r>
            <a:r>
              <a:rPr lang="zh-TW" altLang="en-US" sz="2400" dirty="0">
                <a:solidFill>
                  <a:srgbClr val="0000FF"/>
                </a:solidFill>
                <a:latin typeface="微軟正黑體" pitchFamily="34" charset="-120"/>
              </a:rPr>
              <a:t>學到些什麼或能做些什麼</a:t>
            </a:r>
            <a:r>
              <a:rPr lang="zh-TW" altLang="en-US" sz="2400" dirty="0">
                <a:latin typeface="微軟正黑體" pitchFamily="34" charset="-120"/>
              </a:rPr>
              <a:t>，所重視的是學生是否已</a:t>
            </a:r>
            <a:r>
              <a:rPr lang="zh-TW" altLang="en-US" sz="2400" dirty="0">
                <a:solidFill>
                  <a:srgbClr val="0000FF"/>
                </a:solidFill>
                <a:latin typeface="微軟正黑體" pitchFamily="34" charset="-120"/>
              </a:rPr>
              <a:t>學會某項知識或技能</a:t>
            </a:r>
            <a:r>
              <a:rPr lang="zh-TW" altLang="en-US" sz="2400" dirty="0">
                <a:latin typeface="微軟正黑體" pitchFamily="34" charset="-120"/>
              </a:rPr>
              <a:t>，</a:t>
            </a:r>
            <a:r>
              <a:rPr lang="zh-TW" altLang="en-US" sz="2400" dirty="0">
                <a:solidFill>
                  <a:srgbClr val="0000FF"/>
                </a:solidFill>
                <a:latin typeface="微軟正黑體" pitchFamily="34" charset="-120"/>
              </a:rPr>
              <a:t>學習是否有什麼困難</a:t>
            </a:r>
            <a:r>
              <a:rPr lang="zh-TW" altLang="en-US" sz="2400" dirty="0">
                <a:latin typeface="微軟正黑體" pitchFamily="34" charset="-120"/>
              </a:rPr>
              <a:t>，以及</a:t>
            </a:r>
            <a:r>
              <a:rPr lang="zh-TW" altLang="en-US" sz="2400" dirty="0">
                <a:solidFill>
                  <a:srgbClr val="0000FF"/>
                </a:solidFill>
                <a:latin typeface="微軟正黑體" pitchFamily="34" charset="-120"/>
              </a:rPr>
              <a:t>學習已經達到教學目標中的哪一個層次</a:t>
            </a:r>
            <a:endParaRPr lang="en-US" altLang="zh-TW" sz="2400" dirty="0">
              <a:solidFill>
                <a:srgbClr val="0000FF"/>
              </a:solidFill>
              <a:latin typeface="微軟正黑體" pitchFamily="34" charset="-120"/>
            </a:endParaRPr>
          </a:p>
          <a:p>
            <a:pPr>
              <a:buFont typeface="Wingdings" pitchFamily="2" charset="2"/>
              <a:buChar char="u"/>
              <a:defRPr/>
            </a:pPr>
            <a:r>
              <a:rPr lang="zh-TW" altLang="en-US" sz="2800" dirty="0" smtClean="0">
                <a:latin typeface="微軟正黑體" pitchFamily="34" charset="-120"/>
              </a:rPr>
              <a:t>功能</a:t>
            </a:r>
            <a:endParaRPr lang="en-US" altLang="zh-TW" sz="2800" dirty="0" smtClean="0">
              <a:latin typeface="微軟正黑體" pitchFamily="34" charset="-120"/>
            </a:endParaRPr>
          </a:p>
          <a:p>
            <a:pPr lvl="1">
              <a:buFont typeface="Arial" pitchFamily="34" charset="0"/>
              <a:buChar char="•"/>
              <a:defRPr/>
            </a:pPr>
            <a:r>
              <a:rPr lang="zh-TW" altLang="en-US" sz="2400" dirty="0" smtClean="0">
                <a:latin typeface="微軟正黑體" pitchFamily="34" charset="-120"/>
              </a:rPr>
              <a:t>在於</a:t>
            </a:r>
            <a:r>
              <a:rPr lang="zh-TW" altLang="en-US" sz="2400" dirty="0">
                <a:solidFill>
                  <a:srgbClr val="0000FF"/>
                </a:solidFill>
                <a:latin typeface="微軟正黑體" pitchFamily="34" charset="-120"/>
              </a:rPr>
              <a:t>診斷學生學習困難</a:t>
            </a:r>
            <a:r>
              <a:rPr lang="zh-TW" altLang="en-US" sz="2400" dirty="0">
                <a:latin typeface="微軟正黑體" pitchFamily="34" charset="-120"/>
              </a:rPr>
              <a:t>的所在，可以</a:t>
            </a:r>
            <a:r>
              <a:rPr lang="zh-TW" altLang="en-US" sz="2400" dirty="0">
                <a:solidFill>
                  <a:srgbClr val="0000FF"/>
                </a:solidFill>
                <a:latin typeface="微軟正黑體" pitchFamily="34" charset="-120"/>
              </a:rPr>
              <a:t>幫助教師了解學生學習</a:t>
            </a:r>
            <a:r>
              <a:rPr lang="zh-TW" altLang="en-US" sz="2400" dirty="0">
                <a:latin typeface="微軟正黑體" pitchFamily="34" charset="-120"/>
              </a:rPr>
              <a:t>的情形，並進而</a:t>
            </a:r>
            <a:r>
              <a:rPr lang="zh-TW" altLang="en-US" sz="2400" dirty="0">
                <a:solidFill>
                  <a:srgbClr val="0000FF"/>
                </a:solidFill>
                <a:latin typeface="微軟正黑體" pitchFamily="34" charset="-120"/>
              </a:rPr>
              <a:t>改進其教學方法</a:t>
            </a:r>
            <a:r>
              <a:rPr lang="zh-TW" altLang="en-US" sz="2400" dirty="0">
                <a:latin typeface="微軟正黑體" pitchFamily="34" charset="-120"/>
              </a:rPr>
              <a:t>，以</a:t>
            </a:r>
            <a:r>
              <a:rPr lang="zh-TW" altLang="en-US" sz="2400" dirty="0">
                <a:solidFill>
                  <a:srgbClr val="0000FF"/>
                </a:solidFill>
                <a:latin typeface="微軟正黑體" pitchFamily="34" charset="-120"/>
              </a:rPr>
              <a:t>提高教學和學習效果</a:t>
            </a:r>
            <a:r>
              <a:rPr lang="zh-TW" altLang="en-US" sz="2400" dirty="0" smtClean="0">
                <a:latin typeface="微軟正黑體" pitchFamily="34" charset="-120"/>
              </a:rPr>
              <a:t>。</a:t>
            </a:r>
            <a:endParaRPr lang="en-US" altLang="zh-TW" sz="2400" dirty="0" smtClean="0">
              <a:latin typeface="微軟正黑體" pitchFamily="34" charset="-120"/>
            </a:endParaRPr>
          </a:p>
          <a:p>
            <a:pPr marL="0" indent="0">
              <a:buFontTx/>
              <a:buNone/>
              <a:defRPr/>
            </a:pPr>
            <a:endParaRPr lang="zh-TW" altLang="en-US" sz="2800" dirty="0"/>
          </a:p>
        </p:txBody>
      </p:sp>
      <p:sp>
        <p:nvSpPr>
          <p:cNvPr id="9219" name="Titre 1"/>
          <p:cNvSpPr>
            <a:spLocks noGrp="1"/>
          </p:cNvSpPr>
          <p:nvPr>
            <p:ph type="title"/>
          </p:nvPr>
        </p:nvSpPr>
        <p:spPr>
          <a:xfrm>
            <a:off x="1476375" y="188640"/>
            <a:ext cx="6329363" cy="1143000"/>
          </a:xfrm>
        </p:spPr>
        <p:txBody>
          <a:bodyPr/>
          <a:lstStyle/>
          <a:p>
            <a:r>
              <a:rPr lang="zh-TW" altLang="en-US" dirty="0" smtClean="0"/>
              <a:t>標準參照測驗</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a:xfrm>
            <a:off x="530225" y="188913"/>
            <a:ext cx="1017588" cy="6178550"/>
          </a:xfrm>
        </p:spPr>
        <p:txBody>
          <a:bodyPr/>
          <a:lstStyle/>
          <a:p>
            <a:pPr eaLnBrk="1" hangingPunct="1"/>
            <a:r>
              <a:rPr lang="zh-TW" altLang="en-US" dirty="0" smtClean="0">
                <a:latin typeface="微軟正黑體" pitchFamily="34" charset="-120"/>
              </a:rPr>
              <a:t>閱卷流程</a:t>
            </a:r>
          </a:p>
        </p:txBody>
      </p:sp>
      <p:pic>
        <p:nvPicPr>
          <p:cNvPr id="73731" name="內容版面配置區 4" descr="閱卷流程.jpg"/>
          <p:cNvPicPr>
            <a:picLocks noGrp="1" noChangeAspect="1"/>
          </p:cNvPicPr>
          <p:nvPr>
            <p:ph idx="1"/>
          </p:nvPr>
        </p:nvPicPr>
        <p:blipFill>
          <a:blip r:embed="rId2" cstate="print"/>
          <a:srcRect b="3801"/>
          <a:stretch>
            <a:fillRect/>
          </a:stretch>
        </p:blipFill>
        <p:spPr>
          <a:xfrm>
            <a:off x="1835150" y="68263"/>
            <a:ext cx="6192838" cy="6456362"/>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a:xfrm>
            <a:off x="457200" y="142875"/>
            <a:ext cx="8229600" cy="1143000"/>
          </a:xfrm>
        </p:spPr>
        <p:txBody>
          <a:bodyPr/>
          <a:lstStyle/>
          <a:p>
            <a:pPr eaLnBrk="1" hangingPunct="1"/>
            <a:r>
              <a:rPr lang="zh-TW" altLang="en-US" dirty="0" smtClean="0">
                <a:latin typeface="微軟正黑體" pitchFamily="34" charset="-120"/>
              </a:rPr>
              <a:t>寫作測驗作答注意事項</a:t>
            </a:r>
          </a:p>
        </p:txBody>
      </p:sp>
      <p:sp>
        <p:nvSpPr>
          <p:cNvPr id="82947" name="內容版面配置區 2"/>
          <p:cNvSpPr>
            <a:spLocks noGrp="1"/>
          </p:cNvSpPr>
          <p:nvPr>
            <p:ph idx="1"/>
          </p:nvPr>
        </p:nvSpPr>
        <p:spPr>
          <a:xfrm>
            <a:off x="179388" y="1268437"/>
            <a:ext cx="8507412" cy="4968875"/>
          </a:xfrm>
        </p:spPr>
        <p:txBody>
          <a:bodyPr/>
          <a:lstStyle/>
          <a:p>
            <a:pPr marL="866775" lvl="1" indent="-565150" defTabSz="1511300" eaLnBrk="1" hangingPunct="1">
              <a:lnSpc>
                <a:spcPct val="95000"/>
              </a:lnSpc>
              <a:buFont typeface="Wingdings" pitchFamily="2" charset="2"/>
              <a:buChar char="u"/>
              <a:defRPr/>
            </a:pPr>
            <a:r>
              <a:rPr lang="zh-TW" altLang="zh-TW" dirty="0" smtClean="0">
                <a:latin typeface="微軟正黑體" panose="020B0604030504040204" pitchFamily="34" charset="-120"/>
              </a:rPr>
              <a:t>作答方式：</a:t>
            </a:r>
            <a:r>
              <a:rPr lang="zh-TW" altLang="en-US" dirty="0" smtClean="0">
                <a:latin typeface="微軟正黑體" panose="020B0604030504040204" pitchFamily="34" charset="-120"/>
              </a:rPr>
              <a:t>必須仔細閱讀完整試題後，撰寫一篇文章。 </a:t>
            </a:r>
            <a:endParaRPr lang="en-US" altLang="zh-TW" dirty="0" smtClean="0">
              <a:latin typeface="微軟正黑體" panose="020B0604030504040204" pitchFamily="34" charset="-120"/>
            </a:endParaRPr>
          </a:p>
          <a:p>
            <a:pPr marL="866775" lvl="1" indent="-565150" defTabSz="1511300" eaLnBrk="1" hangingPunct="1">
              <a:lnSpc>
                <a:spcPct val="95000"/>
              </a:lnSpc>
              <a:buFont typeface="Wingdings" pitchFamily="2" charset="2"/>
              <a:buChar char="u"/>
              <a:defRPr/>
            </a:pPr>
            <a:r>
              <a:rPr lang="zh-TW" altLang="en-US" dirty="0" smtClean="0">
                <a:latin typeface="微軟正黑體" panose="020B0604030504040204" pitchFamily="34" charset="-120"/>
              </a:rPr>
              <a:t>從第一頁右邊第一行開始作答，並不得要求增加答案卷作答。</a:t>
            </a:r>
            <a:endParaRPr lang="en-US" altLang="zh-TW" dirty="0" smtClean="0">
              <a:latin typeface="微軟正黑體" panose="020B0604030504040204" pitchFamily="34" charset="-120"/>
            </a:endParaRPr>
          </a:p>
          <a:p>
            <a:pPr marL="806450" indent="-498475" algn="just" defTabSz="1511300" eaLnBrk="1">
              <a:lnSpc>
                <a:spcPct val="95000"/>
              </a:lnSpc>
              <a:buFont typeface="Wingdings" pitchFamily="2" charset="2"/>
              <a:buChar char="u"/>
              <a:defRPr/>
            </a:pPr>
            <a:r>
              <a:rPr lang="zh-TW" altLang="en-US" sz="2800" b="1" dirty="0" smtClean="0">
                <a:latin typeface="微軟正黑體" panose="020B0604030504040204" pitchFamily="34" charset="-120"/>
              </a:rPr>
              <a:t>以下情形影響作答結果呈現，可能影響得分：</a:t>
            </a:r>
            <a:endParaRPr lang="en-US" altLang="zh-TW" sz="2800" b="1" dirty="0" smtClean="0">
              <a:latin typeface="微軟正黑體" panose="020B0604030504040204" pitchFamily="34" charset="-120"/>
            </a:endParaRPr>
          </a:p>
          <a:p>
            <a:pPr marL="841375" indent="-300038" algn="just" defTabSz="1511300" eaLnBrk="1">
              <a:lnSpc>
                <a:spcPct val="95000"/>
              </a:lnSpc>
              <a:buFontTx/>
              <a:buNone/>
              <a:defRPr/>
            </a:pPr>
            <a:r>
              <a:rPr lang="en-US" altLang="zh-TW" sz="2800" b="1" dirty="0" smtClean="0">
                <a:latin typeface="微軟正黑體" panose="020B0604030504040204" pitchFamily="34" charset="-120"/>
              </a:rPr>
              <a:t>   </a:t>
            </a:r>
            <a:r>
              <a:rPr lang="zh-TW" altLang="en-US" sz="2800" dirty="0" smtClean="0">
                <a:latin typeface="微軟正黑體" panose="020B0604030504040204" pitchFamily="34" charset="-120"/>
              </a:rPr>
              <a:t>未用本國文字書寫（正體字）；未用黑色墨水的筆書寫（</a:t>
            </a:r>
            <a:r>
              <a:rPr lang="zh-TW" altLang="zh-TW" sz="2800" dirty="0" smtClean="0">
                <a:latin typeface="微軟正黑體" panose="020B0604030504040204" pitchFamily="34" charset="-120"/>
              </a:rPr>
              <a:t>建議使用</a:t>
            </a:r>
            <a:r>
              <a:rPr lang="en-US" altLang="zh-TW" sz="2800" dirty="0" smtClean="0">
                <a:latin typeface="Times New Roman" pitchFamily="18" charset="0"/>
                <a:cs typeface="Times New Roman" pitchFamily="18" charset="0"/>
              </a:rPr>
              <a:t>0.5mm</a:t>
            </a:r>
            <a:r>
              <a:rPr lang="zh-TW" altLang="zh-TW" sz="2800" dirty="0" smtClean="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0.7mm</a:t>
            </a:r>
            <a:r>
              <a:rPr lang="zh-TW" altLang="zh-TW" sz="2800" dirty="0" smtClean="0">
                <a:latin typeface="微軟正黑體" panose="020B0604030504040204" pitchFamily="34" charset="-120"/>
              </a:rPr>
              <a:t>之筆尖</a:t>
            </a:r>
            <a:r>
              <a:rPr lang="zh-TW" altLang="en-US" sz="2800" dirty="0" smtClean="0">
                <a:latin typeface="微軟正黑體" panose="020B0604030504040204" pitchFamily="34" charset="-120"/>
              </a:rPr>
              <a:t>，且不得使用鉛筆）；書寫內容超出答案卷格線外框。</a:t>
            </a:r>
          </a:p>
          <a:p>
            <a:pPr marL="796925" indent="-498475" algn="just" defTabSz="1511300" eaLnBrk="1">
              <a:lnSpc>
                <a:spcPct val="95000"/>
              </a:lnSpc>
              <a:buFont typeface="Wingdings" pitchFamily="2" charset="2"/>
              <a:buChar char="u"/>
              <a:defRPr/>
            </a:pPr>
            <a:r>
              <a:rPr lang="zh-TW" altLang="en-US" sz="2800" b="1" dirty="0" smtClean="0">
                <a:latin typeface="微軟正黑體" panose="020B0604030504040204" pitchFamily="34" charset="-120"/>
              </a:rPr>
              <a:t>以下情形違反考場規則，將不予計分：</a:t>
            </a:r>
            <a:endParaRPr lang="en-US" altLang="zh-TW" sz="2800" b="1" dirty="0" smtClean="0">
              <a:latin typeface="微軟正黑體" panose="020B0604030504040204" pitchFamily="34" charset="-120"/>
            </a:endParaRPr>
          </a:p>
          <a:p>
            <a:pPr marL="777875" indent="-506413" algn="just" defTabSz="1511300" eaLnBrk="1">
              <a:lnSpc>
                <a:spcPct val="95000"/>
              </a:lnSpc>
              <a:buFontTx/>
              <a:buNone/>
              <a:tabLst>
                <a:tab pos="803275" algn="l"/>
              </a:tabLst>
              <a:defRPr/>
            </a:pPr>
            <a:r>
              <a:rPr lang="en-US" altLang="zh-TW" sz="2800" b="1" dirty="0" smtClean="0">
                <a:latin typeface="微軟正黑體" panose="020B0604030504040204" pitchFamily="34" charset="-120"/>
              </a:rPr>
              <a:t>   	</a:t>
            </a:r>
            <a:r>
              <a:rPr lang="zh-TW" altLang="en-US" sz="2800" dirty="0" smtClean="0">
                <a:latin typeface="微軟正黑體" panose="020B0604030504040204" pitchFamily="34" charset="-120"/>
              </a:rPr>
              <a:t>於答案紙上透露私人身分；污損答案卷，或於答案卷上作任何標記。</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內容版面配置區 4" descr="105030114A.jpg"/>
          <p:cNvPicPr>
            <a:picLocks noChangeAspect="1"/>
          </p:cNvPicPr>
          <p:nvPr/>
        </p:nvPicPr>
        <p:blipFill>
          <a:blip r:embed="rId2" cstate="print"/>
          <a:srcRect/>
          <a:stretch>
            <a:fillRect/>
          </a:stretch>
        </p:blipFill>
        <p:spPr bwMode="auto">
          <a:xfrm>
            <a:off x="1011238" y="404813"/>
            <a:ext cx="8024812" cy="6048375"/>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墨水不足</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內容版面配置區 4" descr="96260436301-6.JPG"/>
          <p:cNvPicPr>
            <a:picLocks noChangeAspect="1"/>
          </p:cNvPicPr>
          <p:nvPr/>
        </p:nvPicPr>
        <p:blipFill>
          <a:blip r:embed="rId2" cstate="print"/>
          <a:srcRect/>
          <a:stretch>
            <a:fillRect/>
          </a:stretch>
        </p:blipFill>
        <p:spPr bwMode="auto">
          <a:xfrm>
            <a:off x="1042988" y="361950"/>
            <a:ext cx="8027987" cy="6116638"/>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字體太小</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E:\非版面問題卷\113112215B.jpg"/>
          <p:cNvPicPr>
            <a:picLocks noChangeAspect="1" noChangeArrowheads="1"/>
          </p:cNvPicPr>
          <p:nvPr/>
        </p:nvPicPr>
        <p:blipFill>
          <a:blip r:embed="rId2" cstate="print"/>
          <a:srcRect/>
          <a:stretch>
            <a:fillRect/>
          </a:stretch>
        </p:blipFill>
        <p:spPr bwMode="auto">
          <a:xfrm>
            <a:off x="971550" y="404813"/>
            <a:ext cx="7970838" cy="6011862"/>
          </a:xfrm>
          <a:prstGeom prst="rect">
            <a:avLst/>
          </a:prstGeom>
          <a:noFill/>
          <a:ln w="9525">
            <a:noFill/>
            <a:miter lim="800000"/>
            <a:headEnd/>
            <a:tailEnd/>
          </a:ln>
        </p:spPr>
      </p:pic>
      <p:sp>
        <p:nvSpPr>
          <p:cNvPr id="5" name="橢圓 4"/>
          <p:cNvSpPr>
            <a:spLocks noChangeArrowheads="1"/>
          </p:cNvSpPr>
          <p:nvPr/>
        </p:nvSpPr>
        <p:spPr bwMode="auto">
          <a:xfrm>
            <a:off x="8675688" y="2781300"/>
            <a:ext cx="360362" cy="2447925"/>
          </a:xfrm>
          <a:prstGeom prst="ellipse">
            <a:avLst/>
          </a:prstGeom>
          <a:noFill/>
          <a:ln w="25400" algn="ctr">
            <a:solidFill>
              <a:srgbClr val="E70000"/>
            </a:solidFill>
            <a:round/>
            <a:headEnd/>
            <a:tailEnd/>
          </a:ln>
        </p:spPr>
        <p:txBody>
          <a:bodyPr lIns="91435" tIns="45717" rIns="91435" bIns="45717" anchor="ctr"/>
          <a:lstStyle/>
          <a:p>
            <a:pPr algn="ctr" eaLnBrk="1" hangingPunct="1">
              <a:defRPr/>
            </a:pPr>
            <a:endParaRPr lang="zh-TW" altLang="en-US">
              <a:solidFill>
                <a:schemeClr val="dk1"/>
              </a:solidFill>
              <a:latin typeface="+mn-lt"/>
              <a:ea typeface="+mn-ea"/>
            </a:endParaRPr>
          </a:p>
        </p:txBody>
      </p:sp>
      <p:sp>
        <p:nvSpPr>
          <p:cNvPr id="6"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超出格線</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Documents and Settings\joycethw.BCTEST\桌面\圖檔\98-2\202110436\202110436A.jpg"/>
          <p:cNvPicPr>
            <a:picLocks noChangeAspect="1" noChangeArrowheads="1"/>
          </p:cNvPicPr>
          <p:nvPr/>
        </p:nvPicPr>
        <p:blipFill>
          <a:blip r:embed="rId2" cstate="print"/>
          <a:srcRect/>
          <a:stretch>
            <a:fillRect/>
          </a:stretch>
        </p:blipFill>
        <p:spPr bwMode="auto">
          <a:xfrm>
            <a:off x="1044575" y="404813"/>
            <a:ext cx="7796213" cy="5949950"/>
          </a:xfrm>
          <a:prstGeom prst="rect">
            <a:avLst/>
          </a:prstGeom>
          <a:noFill/>
          <a:ln w="9525">
            <a:noFill/>
            <a:miter lim="800000"/>
            <a:headEnd/>
            <a:tailEnd/>
          </a:ln>
        </p:spPr>
      </p:pic>
      <p:sp>
        <p:nvSpPr>
          <p:cNvPr id="78851"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r>
              <a:rPr lang="zh-TW" altLang="en-US" sz="4400" b="1" dirty="0">
                <a:latin typeface="Times New Roman" pitchFamily="18" charset="0"/>
                <a:ea typeface="標楷體" pitchFamily="65" charset="-120"/>
              </a:rPr>
              <a:t>洩漏私人身分</a:t>
            </a:r>
          </a:p>
        </p:txBody>
      </p:sp>
      <p:sp>
        <p:nvSpPr>
          <p:cNvPr id="78852" name="橢圓 5"/>
          <p:cNvSpPr>
            <a:spLocks noChangeArrowheads="1"/>
          </p:cNvSpPr>
          <p:nvPr/>
        </p:nvSpPr>
        <p:spPr bwMode="auto">
          <a:xfrm>
            <a:off x="2339975" y="2205038"/>
            <a:ext cx="431800" cy="1008062"/>
          </a:xfrm>
          <a:prstGeom prst="ellipse">
            <a:avLst/>
          </a:prstGeom>
          <a:noFill/>
          <a:ln w="38100" algn="ctr">
            <a:solidFill>
              <a:srgbClr val="FF0000"/>
            </a:solidFill>
            <a:round/>
            <a:headEnd/>
            <a:tailEnd/>
          </a:ln>
        </p:spPr>
        <p:txBody>
          <a:bodyPr lIns="69824" tIns="34912" rIns="69824" bIns="34912" anchor="ctr"/>
          <a:lstStyle/>
          <a:p>
            <a:pPr algn="ctr" defTabSz="698500" eaLnBrk="1" hangingPunct="1"/>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圖片 4" descr="105131127A.jpg"/>
          <p:cNvPicPr>
            <a:picLocks noChangeAspect="1"/>
          </p:cNvPicPr>
          <p:nvPr/>
        </p:nvPicPr>
        <p:blipFill>
          <a:blip r:embed="rId2" cstate="print"/>
          <a:srcRect/>
          <a:stretch>
            <a:fillRect/>
          </a:stretch>
        </p:blipFill>
        <p:spPr bwMode="auto">
          <a:xfrm>
            <a:off x="936625" y="549275"/>
            <a:ext cx="8099425" cy="5759450"/>
          </a:xfrm>
          <a:prstGeom prst="rect">
            <a:avLst/>
          </a:prstGeom>
          <a:noFill/>
          <a:ln w="9525">
            <a:noFill/>
            <a:miter lim="800000"/>
            <a:headEnd/>
            <a:tailEnd/>
          </a:ln>
        </p:spPr>
      </p:pic>
      <p:sp>
        <p:nvSpPr>
          <p:cNvPr id="7987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r>
              <a:rPr lang="zh-TW" altLang="en-US" sz="4400" b="1" dirty="0">
                <a:latin typeface="Times New Roman" pitchFamily="18" charset="0"/>
                <a:ea typeface="標楷體" pitchFamily="65" charset="-120"/>
              </a:rPr>
              <a:t>洩漏私人身分</a:t>
            </a:r>
          </a:p>
        </p:txBody>
      </p:sp>
      <p:sp>
        <p:nvSpPr>
          <p:cNvPr id="79876" name="橢圓 5"/>
          <p:cNvSpPr>
            <a:spLocks noChangeArrowheads="1"/>
          </p:cNvSpPr>
          <p:nvPr/>
        </p:nvSpPr>
        <p:spPr bwMode="auto">
          <a:xfrm>
            <a:off x="8569325" y="5229225"/>
            <a:ext cx="503238" cy="1152525"/>
          </a:xfrm>
          <a:prstGeom prst="ellipse">
            <a:avLst/>
          </a:prstGeom>
          <a:noFill/>
          <a:ln w="38100" algn="ctr">
            <a:solidFill>
              <a:srgbClr val="FF0000"/>
            </a:solidFill>
            <a:round/>
            <a:headEnd/>
            <a:tailEnd/>
          </a:ln>
        </p:spPr>
        <p:txBody>
          <a:bodyPr lIns="69824" tIns="34912" rIns="69824" bIns="34912" anchor="ctr"/>
          <a:lstStyle/>
          <a:p>
            <a:pPr algn="ctr" defTabSz="698500" eaLnBrk="1" hangingPunct="1"/>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註記</a:t>
            </a:r>
            <a:r>
              <a:rPr lang="zh-TW" altLang="en-US" sz="4400" b="1" dirty="0" smtClean="0">
                <a:latin typeface="標楷體" pitchFamily="65" charset="-120"/>
                <a:ea typeface="標楷體" pitchFamily="65" charset="-120"/>
                <a:cs typeface="+mj-cs"/>
              </a:rPr>
              <a:t>符號</a:t>
            </a:r>
            <a:endParaRPr lang="en-US" altLang="zh-TW" sz="4400" b="1" dirty="0" smtClean="0">
              <a:latin typeface="標楷體" pitchFamily="65" charset="-120"/>
              <a:ea typeface="標楷體" pitchFamily="65" charset="-120"/>
              <a:cs typeface="+mj-cs"/>
            </a:endParaRPr>
          </a:p>
          <a:p>
            <a:pPr algn="ctr">
              <a:defRPr/>
            </a:pPr>
            <a:endParaRPr lang="en-US" altLang="zh-TW" sz="4400" b="1" dirty="0">
              <a:latin typeface="標楷體" pitchFamily="65" charset="-120"/>
              <a:ea typeface="標楷體" pitchFamily="65" charset="-120"/>
              <a:cs typeface="+mj-cs"/>
            </a:endParaRPr>
          </a:p>
          <a:p>
            <a:pPr algn="ctr">
              <a:defRPr/>
            </a:pPr>
            <a:r>
              <a:rPr lang="zh-TW" altLang="en-US" sz="3200" b="1" dirty="0" smtClean="0">
                <a:solidFill>
                  <a:srgbClr val="FF0000"/>
                </a:solidFill>
                <a:latin typeface="標楷體" pitchFamily="65" charset="-120"/>
                <a:ea typeface="標楷體" pitchFamily="65" charset="-120"/>
                <a:cs typeface="+mj-cs"/>
              </a:rPr>
              <a:t>畫</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記</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圖</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形</a:t>
            </a:r>
          </a:p>
        </p:txBody>
      </p:sp>
      <p:pic>
        <p:nvPicPr>
          <p:cNvPr id="80899" name="內容版面配置區 3" descr="101082940A.jpg"/>
          <p:cNvPicPr>
            <a:picLocks noGrp="1" noChangeAspect="1"/>
          </p:cNvPicPr>
          <p:nvPr>
            <p:ph idx="1"/>
          </p:nvPr>
        </p:nvPicPr>
        <p:blipFill>
          <a:blip r:embed="rId2" cstate="print"/>
          <a:srcRect/>
          <a:stretch>
            <a:fillRect/>
          </a:stretch>
        </p:blipFill>
        <p:spPr>
          <a:xfrm>
            <a:off x="900113" y="476250"/>
            <a:ext cx="8064500" cy="5756275"/>
          </a:xfrm>
        </p:spPr>
      </p:pic>
      <p:sp>
        <p:nvSpPr>
          <p:cNvPr id="80900" name="橢圓 5"/>
          <p:cNvSpPr>
            <a:spLocks noChangeArrowheads="1"/>
          </p:cNvSpPr>
          <p:nvPr/>
        </p:nvSpPr>
        <p:spPr bwMode="auto">
          <a:xfrm>
            <a:off x="1187450" y="2997200"/>
            <a:ext cx="431800" cy="431800"/>
          </a:xfrm>
          <a:prstGeom prst="ellipse">
            <a:avLst/>
          </a:prstGeom>
          <a:noFill/>
          <a:ln w="38100" algn="ctr">
            <a:solidFill>
              <a:srgbClr val="FF0000"/>
            </a:solidFill>
            <a:round/>
            <a:headEnd/>
            <a:tailEnd/>
          </a:ln>
        </p:spPr>
        <p:txBody>
          <a:bodyPr lIns="91435" tIns="45717" rIns="91435" bIns="45717" anchor="ctr"/>
          <a:lstStyle/>
          <a:p>
            <a:pPr algn="ctr" eaLnBrk="1" hangingPunct="1"/>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註記符號</a:t>
            </a:r>
            <a:endParaRPr lang="en-US" altLang="zh-TW" sz="4400" b="1" dirty="0">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正</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以</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外</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書</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寫</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不</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相</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關</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字</a:t>
            </a:r>
          </a:p>
        </p:txBody>
      </p:sp>
      <p:pic>
        <p:nvPicPr>
          <p:cNvPr id="81923" name="Picture 4" descr="C:\Users\chou517\AppData\Local\Temp\Rar$DI12.2749\108051628A.jpg"/>
          <p:cNvPicPr>
            <a:picLocks noChangeAspect="1" noChangeArrowheads="1"/>
          </p:cNvPicPr>
          <p:nvPr/>
        </p:nvPicPr>
        <p:blipFill>
          <a:blip r:embed="rId2" cstate="print"/>
          <a:srcRect/>
          <a:stretch>
            <a:fillRect/>
          </a:stretch>
        </p:blipFill>
        <p:spPr bwMode="auto">
          <a:xfrm>
            <a:off x="971550" y="333375"/>
            <a:ext cx="7972425" cy="5881688"/>
          </a:xfrm>
          <a:prstGeom prst="rect">
            <a:avLst/>
          </a:prstGeom>
          <a:noFill/>
          <a:ln w="9525">
            <a:noFill/>
            <a:miter lim="800000"/>
            <a:headEnd/>
            <a:tailEnd/>
          </a:ln>
        </p:spPr>
      </p:pic>
      <p:sp>
        <p:nvSpPr>
          <p:cNvPr id="81924" name="橢圓 5"/>
          <p:cNvSpPr>
            <a:spLocks noChangeArrowheads="1"/>
          </p:cNvSpPr>
          <p:nvPr/>
        </p:nvSpPr>
        <p:spPr bwMode="auto">
          <a:xfrm>
            <a:off x="1835150" y="981075"/>
            <a:ext cx="1008063" cy="4751388"/>
          </a:xfrm>
          <a:prstGeom prst="ellipse">
            <a:avLst/>
          </a:prstGeom>
          <a:noFill/>
          <a:ln w="38100" algn="ctr">
            <a:solidFill>
              <a:srgbClr val="FF0000"/>
            </a:solidFill>
            <a:round/>
            <a:headEnd/>
            <a:tailEnd/>
          </a:ln>
        </p:spPr>
        <p:txBody>
          <a:bodyPr lIns="91435" tIns="45717" rIns="91435" bIns="45717" anchor="ctr"/>
          <a:lstStyle/>
          <a:p>
            <a:pPr algn="ctr" eaLnBrk="1" hangingPunct="1"/>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詩歌體</a:t>
            </a:r>
          </a:p>
        </p:txBody>
      </p:sp>
      <p:pic>
        <p:nvPicPr>
          <p:cNvPr id="82947" name="內容版面配置區 4" descr="105073710A.jpg"/>
          <p:cNvPicPr>
            <a:picLocks noGrp="1" noChangeAspect="1"/>
          </p:cNvPicPr>
          <p:nvPr>
            <p:ph idx="1"/>
          </p:nvPr>
        </p:nvPicPr>
        <p:blipFill>
          <a:blip r:embed="rId2" cstate="print"/>
          <a:srcRect/>
          <a:stretch>
            <a:fillRect/>
          </a:stretch>
        </p:blipFill>
        <p:spPr>
          <a:xfrm>
            <a:off x="1116013" y="476250"/>
            <a:ext cx="7799387" cy="59166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971550" y="333375"/>
            <a:ext cx="7200900" cy="1143000"/>
          </a:xfrm>
        </p:spPr>
        <p:txBody>
          <a:bodyPr/>
          <a:lstStyle/>
          <a:p>
            <a:pPr eaLnBrk="1" hangingPunct="1"/>
            <a:r>
              <a:rPr lang="zh-TW" altLang="en-US" dirty="0" smtClean="0"/>
              <a:t>標準參照 </a:t>
            </a:r>
            <a:r>
              <a:rPr lang="en-US" altLang="zh-TW" dirty="0" err="1" smtClean="0"/>
              <a:t>vs</a:t>
            </a:r>
            <a:r>
              <a:rPr lang="en-US" altLang="zh-TW" dirty="0" smtClean="0"/>
              <a:t> </a:t>
            </a:r>
            <a:r>
              <a:rPr lang="zh-TW" altLang="en-US" dirty="0" smtClean="0"/>
              <a:t>常模參照</a:t>
            </a:r>
          </a:p>
        </p:txBody>
      </p:sp>
      <p:sp>
        <p:nvSpPr>
          <p:cNvPr id="10243" name="Espace réservé du contenu 2"/>
          <p:cNvSpPr>
            <a:spLocks noGrp="1"/>
          </p:cNvSpPr>
          <p:nvPr>
            <p:ph idx="1"/>
          </p:nvPr>
        </p:nvSpPr>
        <p:spPr>
          <a:xfrm>
            <a:off x="827088" y="1557338"/>
            <a:ext cx="7634287" cy="4852987"/>
          </a:xfrm>
        </p:spPr>
        <p:txBody>
          <a:bodyPr/>
          <a:lstStyle/>
          <a:p>
            <a:pPr eaLnBrk="1" hangingPunct="1">
              <a:lnSpc>
                <a:spcPct val="90000"/>
              </a:lnSpc>
              <a:buFont typeface="Wingdings" pitchFamily="2" charset="2"/>
              <a:buChar char="u"/>
            </a:pPr>
            <a:r>
              <a:rPr lang="zh-TW" altLang="zh-TW" dirty="0" smtClean="0"/>
              <a:t>「</a:t>
            </a:r>
            <a:r>
              <a:rPr lang="zh-TW" altLang="zh-TW" dirty="0" smtClean="0">
                <a:solidFill>
                  <a:srgbClr val="FF0000"/>
                </a:solidFill>
              </a:rPr>
              <a:t>標準參照</a:t>
            </a:r>
            <a:r>
              <a:rPr lang="zh-TW" altLang="zh-TW" dirty="0" smtClean="0"/>
              <a:t>」著重在瞭解個人的測驗表現是否達到事先所設定的標準</a:t>
            </a:r>
            <a:r>
              <a:rPr lang="zh-TW" altLang="en-US" dirty="0" smtClean="0"/>
              <a:t>。</a:t>
            </a:r>
            <a:endParaRPr lang="en-US" altLang="zh-TW" dirty="0" smtClean="0"/>
          </a:p>
          <a:p>
            <a:pPr lvl="1" eaLnBrk="1" hangingPunct="1">
              <a:lnSpc>
                <a:spcPct val="90000"/>
              </a:lnSpc>
              <a:buFont typeface="Arial" pitchFamily="34" charset="0"/>
              <a:buChar char="•"/>
            </a:pPr>
            <a:r>
              <a:rPr lang="zh-TW" altLang="en-US" dirty="0" smtClean="0">
                <a:solidFill>
                  <a:srgbClr val="0000FF"/>
                </a:solidFill>
              </a:rPr>
              <a:t>國中教育會考</a:t>
            </a:r>
            <a:endParaRPr lang="en-US" altLang="zh-TW" dirty="0" smtClean="0">
              <a:solidFill>
                <a:srgbClr val="0000FF"/>
              </a:solidFill>
            </a:endParaRPr>
          </a:p>
          <a:p>
            <a:pPr eaLnBrk="1" hangingPunct="1">
              <a:lnSpc>
                <a:spcPct val="90000"/>
              </a:lnSpc>
            </a:pPr>
            <a:endParaRPr lang="zh-TW" altLang="en-US" dirty="0" smtClean="0"/>
          </a:p>
          <a:p>
            <a:pPr eaLnBrk="1" hangingPunct="1">
              <a:buFont typeface="Wingdings" pitchFamily="2" charset="2"/>
              <a:buChar char="u"/>
            </a:pPr>
            <a:r>
              <a:rPr lang="zh-TW" altLang="zh-TW" dirty="0" smtClean="0"/>
              <a:t>「</a:t>
            </a:r>
            <a:r>
              <a:rPr lang="zh-TW" altLang="zh-TW" dirty="0" smtClean="0">
                <a:solidFill>
                  <a:srgbClr val="FF0000"/>
                </a:solidFill>
              </a:rPr>
              <a:t>常模參照</a:t>
            </a:r>
            <a:r>
              <a:rPr lang="zh-TW" altLang="zh-TW" dirty="0" smtClean="0"/>
              <a:t>」則是注重個人與團體內其他成員的比較，藉由與其他人相比，來瞭解個人表現的優劣程度</a:t>
            </a:r>
            <a:r>
              <a:rPr lang="zh-TW" altLang="en-US" dirty="0" smtClean="0"/>
              <a:t>。</a:t>
            </a:r>
            <a:endParaRPr lang="en-US" altLang="zh-TW" dirty="0" smtClean="0"/>
          </a:p>
          <a:p>
            <a:pPr lvl="1" eaLnBrk="1" hangingPunct="1">
              <a:buFont typeface="Arial" pitchFamily="34" charset="0"/>
              <a:buChar char="•"/>
            </a:pPr>
            <a:r>
              <a:rPr lang="zh-TW" altLang="en-US" dirty="0" smtClean="0">
                <a:solidFill>
                  <a:srgbClr val="0000FF"/>
                </a:solidFill>
              </a:rPr>
              <a:t>特招、</a:t>
            </a:r>
            <a:r>
              <a:rPr lang="zh-TW" altLang="zh-TW" dirty="0" smtClean="0">
                <a:solidFill>
                  <a:srgbClr val="0000FF"/>
                </a:solidFill>
              </a:rPr>
              <a:t>基測</a:t>
            </a:r>
            <a:r>
              <a:rPr lang="zh-TW" altLang="en-US" dirty="0" smtClean="0">
                <a:solidFill>
                  <a:srgbClr val="0000FF"/>
                </a:solidFill>
              </a:rPr>
              <a:t>，聯考</a:t>
            </a:r>
            <a:endParaRPr lang="zh-TW" altLang="zh-TW" dirty="0" smtClean="0">
              <a:solidFill>
                <a:srgbClr val="0000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zh-TW" altLang="zh-TW" smtClean="0"/>
          </a:p>
        </p:txBody>
      </p:sp>
      <p:sp>
        <p:nvSpPr>
          <p:cNvPr id="83971" name="Rectangle 3"/>
          <p:cNvSpPr>
            <a:spLocks noGrp="1" noChangeArrowheads="1"/>
          </p:cNvSpPr>
          <p:nvPr>
            <p:ph type="body" idx="1"/>
          </p:nvPr>
        </p:nvSpPr>
        <p:spPr/>
        <p:txBody>
          <a:bodyPr/>
          <a:lstStyle/>
          <a:p>
            <a:pPr eaLnBrk="1" hangingPunct="1"/>
            <a:endParaRPr lang="zh-TW" altLang="zh-TW" smtClean="0"/>
          </a:p>
        </p:txBody>
      </p:sp>
      <p:pic>
        <p:nvPicPr>
          <p:cNvPr id="5" name="圖片 4" descr="季芬說106宣導簡報-感謝.jpg"/>
          <p:cNvPicPr>
            <a:picLocks noChangeAspect="1"/>
          </p:cNvPicPr>
          <p:nvPr/>
        </p:nvPicPr>
        <p:blipFill>
          <a:blip r:embed="rId2" cstate="print"/>
          <a:stretch>
            <a:fillRect/>
          </a:stretch>
        </p:blipFill>
        <p:spPr>
          <a:xfrm>
            <a:off x="505" y="0"/>
            <a:ext cx="914299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539750" y="260350"/>
            <a:ext cx="7777163" cy="1143000"/>
          </a:xfrm>
        </p:spPr>
        <p:txBody>
          <a:bodyPr/>
          <a:lstStyle/>
          <a:p>
            <a:pPr eaLnBrk="1" hangingPunct="1">
              <a:defRPr/>
            </a:pPr>
            <a:r>
              <a:rPr lang="zh-TW" altLang="en-US" dirty="0" smtClean="0">
                <a:latin typeface="+mj-ea"/>
              </a:rPr>
              <a:t>入學考試的變革</a:t>
            </a:r>
            <a:endParaRPr lang="zh-TW" altLang="en-US" sz="3200" dirty="0" smtClean="0">
              <a:latin typeface="+mj-ea"/>
            </a:endParaRPr>
          </a:p>
        </p:txBody>
      </p:sp>
      <p:sp>
        <p:nvSpPr>
          <p:cNvPr id="12291" name="Espace réservé du contenu 2"/>
          <p:cNvSpPr>
            <a:spLocks noGrp="1"/>
          </p:cNvSpPr>
          <p:nvPr>
            <p:ph idx="1"/>
          </p:nvPr>
        </p:nvSpPr>
        <p:spPr>
          <a:xfrm>
            <a:off x="612080" y="1628775"/>
            <a:ext cx="8280400" cy="4895850"/>
          </a:xfrm>
        </p:spPr>
        <p:txBody>
          <a:bodyPr/>
          <a:lstStyle/>
          <a:p>
            <a:pPr marL="0" indent="0" eaLnBrk="1" hangingPunct="1">
              <a:lnSpc>
                <a:spcPct val="90000"/>
              </a:lnSpc>
              <a:buFontTx/>
              <a:buNone/>
            </a:pPr>
            <a:r>
              <a:rPr lang="zh-TW" altLang="en-US" dirty="0" smtClean="0"/>
              <a:t>入學考試的變革必須在「降低壓力以活化學習」和「確保品質以維持競爭力」兩個目標之間求得平衡。具體而言，國中教育會考的目的有下列四項：</a:t>
            </a:r>
            <a:endParaRPr lang="en-US" altLang="zh-TW" dirty="0" smtClean="0"/>
          </a:p>
          <a:p>
            <a:pPr marL="0" indent="0" eaLnBrk="1" hangingPunct="1">
              <a:lnSpc>
                <a:spcPct val="90000"/>
              </a:lnSpc>
            </a:pPr>
            <a:endParaRPr lang="en-US" altLang="zh-TW" dirty="0" smtClean="0"/>
          </a:p>
          <a:p>
            <a:pPr marL="0" indent="0" eaLnBrk="1" hangingPunct="1">
              <a:lnSpc>
                <a:spcPct val="90000"/>
              </a:lnSpc>
              <a:buFontTx/>
              <a:buAutoNum type="arabicPeriod"/>
            </a:pPr>
            <a:r>
              <a:rPr lang="zh-TW" altLang="en-US" dirty="0" smtClean="0"/>
              <a:t>降低考試壓力，活化學生學習</a:t>
            </a:r>
          </a:p>
          <a:p>
            <a:pPr marL="0" indent="0" eaLnBrk="1" hangingPunct="1">
              <a:lnSpc>
                <a:spcPct val="90000"/>
              </a:lnSpc>
              <a:buFontTx/>
              <a:buAutoNum type="arabicPeriod"/>
            </a:pPr>
            <a:r>
              <a:rPr lang="zh-TW" altLang="en-US" dirty="0" smtClean="0"/>
              <a:t>檢視學生學力，確保學習品質</a:t>
            </a:r>
          </a:p>
          <a:p>
            <a:pPr marL="0" indent="0" eaLnBrk="1" hangingPunct="1">
              <a:lnSpc>
                <a:spcPct val="90000"/>
              </a:lnSpc>
              <a:buFontTx/>
              <a:buAutoNum type="arabicPeriod"/>
            </a:pPr>
            <a:r>
              <a:rPr lang="zh-TW" altLang="en-US" dirty="0" smtClean="0"/>
              <a:t>回饋學習成果，強化適性輔導</a:t>
            </a:r>
          </a:p>
          <a:p>
            <a:pPr marL="0" indent="0" eaLnBrk="1" hangingPunct="1">
              <a:lnSpc>
                <a:spcPct val="90000"/>
              </a:lnSpc>
              <a:buFontTx/>
              <a:buAutoNum type="arabicPeriod"/>
            </a:pPr>
            <a:r>
              <a:rPr lang="zh-TW" altLang="en-US" dirty="0" smtClean="0"/>
              <a:t>提供學力資訊，俾利因材施教</a:t>
            </a:r>
            <a:endParaRPr lang="en-US" altLang="zh-TW"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Espace réservé du contenu 2"/>
          <p:cNvSpPr>
            <a:spLocks noGrp="1"/>
          </p:cNvSpPr>
          <p:nvPr>
            <p:ph idx="1"/>
          </p:nvPr>
        </p:nvSpPr>
        <p:spPr>
          <a:xfrm>
            <a:off x="323528" y="1412875"/>
            <a:ext cx="8569448" cy="4679950"/>
          </a:xfrm>
        </p:spPr>
        <p:txBody>
          <a:bodyPr/>
          <a:lstStyle/>
          <a:p>
            <a:pPr marL="457200" lvl="2" indent="-457200" algn="just" eaLnBrk="1">
              <a:lnSpc>
                <a:spcPct val="90000"/>
              </a:lnSpc>
              <a:buFont typeface="Wingdings" pitchFamily="2" charset="2"/>
              <a:buChar char="u"/>
              <a:defRPr/>
            </a:pPr>
            <a:r>
              <a:rPr lang="zh-TW" altLang="en-US" sz="2800" dirty="0" smtClean="0">
                <a:solidFill>
                  <a:srgbClr val="0000FF"/>
                </a:solidFill>
                <a:latin typeface="微軟正黑體" pitchFamily="34" charset="-120"/>
              </a:rPr>
              <a:t>減少各科成績級分，以「降低考試壓力，活化學生學習」</a:t>
            </a:r>
            <a:endParaRPr lang="en-US" altLang="zh-TW" sz="2800" dirty="0" smtClean="0">
              <a:solidFill>
                <a:srgbClr val="0000FF"/>
              </a:solidFill>
              <a:latin typeface="微軟正黑體" pitchFamily="34" charset="-120"/>
            </a:endParaRPr>
          </a:p>
          <a:p>
            <a:pPr marL="457200" lvl="2" indent="-457200" algn="just" eaLnBrk="1">
              <a:lnSpc>
                <a:spcPct val="90000"/>
              </a:lnSpc>
              <a:buFont typeface="Wingdings" pitchFamily="2" charset="2"/>
              <a:buChar char="Ø"/>
              <a:defRPr/>
            </a:pPr>
            <a:endParaRPr lang="en-US" altLang="zh-TW" sz="2800" dirty="0" smtClean="0">
              <a:solidFill>
                <a:srgbClr val="0000FF"/>
              </a:solidFill>
              <a:latin typeface="微軟正黑體" pitchFamily="34" charset="-120"/>
            </a:endParaRPr>
          </a:p>
          <a:p>
            <a:pPr marL="457200" lvl="2" indent="-457200" algn="just" eaLnBrk="1">
              <a:lnSpc>
                <a:spcPct val="90000"/>
              </a:lnSpc>
              <a:buFont typeface="Wingdings" pitchFamily="2" charset="2"/>
              <a:buChar char="u"/>
              <a:defRPr/>
            </a:pPr>
            <a:r>
              <a:rPr lang="zh-TW" altLang="en-US" sz="2800" dirty="0" smtClean="0"/>
              <a:t>使用三個表現等級：「精熟」、「基礎」、 「待加強」</a:t>
            </a:r>
            <a:endParaRPr lang="en-US" altLang="zh-TW" sz="2800" dirty="0" smtClean="0"/>
          </a:p>
          <a:p>
            <a:pPr marL="452438" lvl="1" indent="4763" algn="just" eaLnBrk="1">
              <a:lnSpc>
                <a:spcPct val="90000"/>
              </a:lnSpc>
              <a:buFont typeface="Arial" pitchFamily="34" charset="0"/>
              <a:buChar char="•"/>
              <a:defRPr/>
            </a:pPr>
            <a:r>
              <a:rPr lang="zh-TW" altLang="en-US" sz="2600" dirty="0" smtClean="0"/>
              <a:t>「精熟」：</a:t>
            </a:r>
            <a:r>
              <a:rPr lang="zh-TW" altLang="zh-TW" sz="2400" dirty="0" smtClean="0">
                <a:solidFill>
                  <a:srgbClr val="FF0000"/>
                </a:solidFill>
              </a:rPr>
              <a:t>精通熟習</a:t>
            </a:r>
            <a:r>
              <a:rPr lang="zh-TW" altLang="zh-TW" sz="2400" dirty="0" smtClean="0">
                <a:solidFill>
                  <a:srgbClr val="0000FF"/>
                </a:solidFill>
              </a:rPr>
              <a:t>該科目國中階段所學習的</a:t>
            </a:r>
            <a:r>
              <a:rPr lang="zh-TW" altLang="zh-TW" sz="2400" dirty="0" smtClean="0">
                <a:solidFill>
                  <a:srgbClr val="FF0000"/>
                </a:solidFill>
              </a:rPr>
              <a:t>知識與能力</a:t>
            </a:r>
            <a:endParaRPr lang="en-US" altLang="zh-TW" sz="2600" dirty="0" smtClean="0">
              <a:solidFill>
                <a:srgbClr val="FF0000"/>
              </a:solidFill>
            </a:endParaRPr>
          </a:p>
          <a:p>
            <a:pPr marL="452438" lvl="1" indent="4763" algn="just" eaLnBrk="1">
              <a:lnSpc>
                <a:spcPct val="90000"/>
              </a:lnSpc>
              <a:buFont typeface="Arial" pitchFamily="34" charset="0"/>
              <a:buChar char="•"/>
              <a:defRPr/>
            </a:pPr>
            <a:r>
              <a:rPr lang="zh-TW" altLang="en-US" sz="2600" dirty="0" smtClean="0"/>
              <a:t>「基礎」：</a:t>
            </a:r>
            <a:r>
              <a:rPr lang="zh-TW" altLang="zh-TW" sz="2400" dirty="0" smtClean="0">
                <a:solidFill>
                  <a:srgbClr val="FF0000"/>
                </a:solidFill>
              </a:rPr>
              <a:t>具備</a:t>
            </a:r>
            <a:r>
              <a:rPr lang="zh-TW" altLang="zh-TW" sz="2400" dirty="0" smtClean="0">
                <a:solidFill>
                  <a:srgbClr val="0000FF"/>
                </a:solidFill>
              </a:rPr>
              <a:t>該科目國中階段之</a:t>
            </a:r>
            <a:r>
              <a:rPr lang="zh-TW" altLang="zh-TW" sz="2400" dirty="0" smtClean="0">
                <a:solidFill>
                  <a:srgbClr val="FF0000"/>
                </a:solidFill>
              </a:rPr>
              <a:t>基本學力</a:t>
            </a:r>
            <a:endParaRPr lang="en-US" altLang="zh-TW" sz="2600" dirty="0" smtClean="0">
              <a:solidFill>
                <a:srgbClr val="FF0000"/>
              </a:solidFill>
            </a:endParaRPr>
          </a:p>
          <a:p>
            <a:pPr marL="452438" lvl="1" indent="4763" algn="just" eaLnBrk="1">
              <a:lnSpc>
                <a:spcPct val="90000"/>
              </a:lnSpc>
              <a:buFont typeface="Arial" pitchFamily="34" charset="0"/>
              <a:buChar char="•"/>
              <a:defRPr/>
            </a:pPr>
            <a:r>
              <a:rPr lang="zh-TW" altLang="en-US" sz="2600" dirty="0" smtClean="0"/>
              <a:t>「待加強」：</a:t>
            </a:r>
            <a:r>
              <a:rPr lang="zh-TW" altLang="zh-TW" sz="2400" dirty="0" smtClean="0">
                <a:solidFill>
                  <a:srgbClr val="FF0000"/>
                </a:solidFill>
              </a:rPr>
              <a:t>尚未</a:t>
            </a:r>
            <a:r>
              <a:rPr lang="zh-TW" altLang="zh-TW" sz="2400" dirty="0" smtClean="0">
                <a:solidFill>
                  <a:srgbClr val="0000FF"/>
                </a:solidFill>
              </a:rPr>
              <a:t>具備該科目國中教育階段之</a:t>
            </a:r>
            <a:r>
              <a:rPr lang="zh-TW" altLang="zh-TW" sz="2400" dirty="0" smtClean="0">
                <a:solidFill>
                  <a:srgbClr val="FF0000"/>
                </a:solidFill>
              </a:rPr>
              <a:t>基本學力</a:t>
            </a:r>
            <a:endParaRPr lang="en-US" altLang="zh-TW" sz="2400" dirty="0" smtClean="0">
              <a:solidFill>
                <a:srgbClr val="FF0000"/>
              </a:solidFill>
            </a:endParaRPr>
          </a:p>
          <a:p>
            <a:pPr marL="452438" lvl="1" indent="4763" algn="just" eaLnBrk="1">
              <a:lnSpc>
                <a:spcPct val="90000"/>
              </a:lnSpc>
              <a:buNone/>
              <a:defRPr/>
            </a:pPr>
            <a:endParaRPr lang="en-US" altLang="zh-TW" sz="2400" dirty="0" smtClean="0">
              <a:solidFill>
                <a:srgbClr val="FF0000"/>
              </a:solidFill>
            </a:endParaRPr>
          </a:p>
          <a:p>
            <a:pPr algn="just" eaLnBrk="1">
              <a:lnSpc>
                <a:spcPct val="90000"/>
              </a:lnSpc>
              <a:buFont typeface="Wingdings" pitchFamily="2" charset="2"/>
              <a:buChar char="u"/>
              <a:defRPr/>
            </a:pPr>
            <a:r>
              <a:rPr lang="zh-TW" altLang="en-US" sz="2800" dirty="0" smtClean="0"/>
              <a:t>寫作測驗的評分等級為一至六級分</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7214</TotalTime>
  <Words>5001</Words>
  <Application>Microsoft Office PowerPoint</Application>
  <PresentationFormat>如螢幕大小 (4:3)</PresentationFormat>
  <Paragraphs>719</Paragraphs>
  <Slides>70</Slides>
  <Notes>9</Notes>
  <HiddenSlides>0</HiddenSlides>
  <MMClips>0</MMClips>
  <ScaleCrop>false</ScaleCrop>
  <HeadingPairs>
    <vt:vector size="8" baseType="variant">
      <vt:variant>
        <vt:lpstr>使用字型</vt:lpstr>
      </vt:variant>
      <vt:variant>
        <vt:i4>8</vt:i4>
      </vt:variant>
      <vt:variant>
        <vt:lpstr>佈景主題</vt:lpstr>
      </vt:variant>
      <vt:variant>
        <vt:i4>2</vt:i4>
      </vt:variant>
      <vt:variant>
        <vt:lpstr>內嵌 OLE 伺服程式</vt:lpstr>
      </vt:variant>
      <vt:variant>
        <vt:i4>2</vt:i4>
      </vt:variant>
      <vt:variant>
        <vt:lpstr>投影片標題</vt:lpstr>
      </vt:variant>
      <vt:variant>
        <vt:i4>70</vt:i4>
      </vt:variant>
    </vt:vector>
  </HeadingPairs>
  <TitlesOfParts>
    <vt:vector size="82" baseType="lpstr">
      <vt:lpstr>華康POP1體W5</vt:lpstr>
      <vt:lpstr>微軟正黑體</vt:lpstr>
      <vt:lpstr>新細明體</vt:lpstr>
      <vt:lpstr>標楷體</vt:lpstr>
      <vt:lpstr>Arial</vt:lpstr>
      <vt:lpstr>Calibri</vt:lpstr>
      <vt:lpstr>Times New Roman</vt:lpstr>
      <vt:lpstr>Wingdings</vt:lpstr>
      <vt:lpstr>自訂設計</vt:lpstr>
      <vt:lpstr>預設簡報設計</vt:lpstr>
      <vt:lpstr>WordPad 文件</vt:lpstr>
      <vt:lpstr>方程式</vt:lpstr>
      <vt:lpstr>PowerPoint 簡報</vt:lpstr>
      <vt:lpstr>大綱</vt:lpstr>
      <vt:lpstr>國民小學及國民中學 學生成績評量準則 </vt:lpstr>
      <vt:lpstr>國民中學學生基本學力測驗</vt:lpstr>
      <vt:lpstr>國中教育會考</vt:lpstr>
      <vt:lpstr>標準參照測驗</vt:lpstr>
      <vt:lpstr>標準參照 vs 常模參照</vt:lpstr>
      <vt:lpstr>入學考試的變革</vt:lpstr>
      <vt:lpstr>PowerPoint 簡報</vt:lpstr>
      <vt:lpstr>各科目等級描述</vt:lpstr>
      <vt:lpstr>寫作測驗評分規準</vt:lpstr>
      <vt:lpstr>各科表現等級的制訂</vt:lpstr>
      <vt:lpstr>多元回饋的會考</vt:lpstr>
      <vt:lpstr>成績計算</vt:lpstr>
      <vt:lpstr>105年會考各科標準設定結果</vt:lpstr>
      <vt:lpstr>標準設定小組成員</vt:lpstr>
      <vt:lpstr>常見的問題</vt:lpstr>
      <vt:lpstr>PowerPoint 簡報</vt:lpstr>
      <vt:lpstr>三等級 四標示</vt:lpstr>
      <vt:lpstr>2.不同年度標準設定的差異</vt:lpstr>
      <vt:lpstr>你可能會想問?</vt:lpstr>
      <vt:lpstr>3.測驗難度</vt:lpstr>
      <vt:lpstr>4.英語科及數學科如何計分</vt:lpstr>
      <vt:lpstr>英語科整體能力如何計算？</vt:lpstr>
      <vt:lpstr>英語科整體能力等級</vt:lpstr>
      <vt:lpstr>英語科三等級四標示</vt:lpstr>
      <vt:lpstr>英語科閱讀與聽力答對題數對應整體能力等級加標示對照 （以105年國中教育會考為範例）</vt:lpstr>
      <vt:lpstr>數學科整體能力如何計算？</vt:lpstr>
      <vt:lpstr>數學科 三等級 四標示</vt:lpstr>
      <vt:lpstr>數學科選擇題答對題數與非選擇題分數對應能力等級加標示對照表（以105年國中教育會考為範例）</vt:lpstr>
      <vt:lpstr>5.會考可以不要參加嗎?</vt:lpstr>
      <vt:lpstr>6.聽障考生要怎麼考英聽</vt:lpstr>
      <vt:lpstr>數學科非選擇題 評分說明</vt:lpstr>
      <vt:lpstr>數學非選擇題評量的能力</vt:lpstr>
      <vt:lpstr>評分規準</vt:lpstr>
      <vt:lpstr>評分指引</vt:lpstr>
      <vt:lpstr>PowerPoint 簡報</vt:lpstr>
      <vt:lpstr>評分品質的控管</vt:lpstr>
      <vt:lpstr>閱卷教師的訓練</vt:lpstr>
      <vt:lpstr>評分機制</vt:lpstr>
      <vt:lpstr>閱卷流程</vt:lpstr>
      <vt:lpstr>PowerPoint 簡報</vt:lpstr>
      <vt:lpstr>學生作答注意事項</vt:lpstr>
      <vt:lpstr>學生作答注意事項</vt:lpstr>
      <vt:lpstr>超出作答區</vt:lpstr>
      <vt:lpstr>超出作答區</vt:lpstr>
      <vt:lpstr>規劃作答區</vt:lpstr>
      <vt:lpstr>規劃作答區</vt:lpstr>
      <vt:lpstr>規劃作答區</vt:lpstr>
      <vt:lpstr>將題目圖形畫在作答區內</vt:lpstr>
      <vt:lpstr>違規卷</vt:lpstr>
      <vt:lpstr>違規卷</vt:lpstr>
      <vt:lpstr>寫作測驗評分說明</vt:lpstr>
      <vt:lpstr>寫作測驗評量的能力</vt:lpstr>
      <vt:lpstr>寫作測驗示例</vt:lpstr>
      <vt:lpstr>答案卷樣式</vt:lpstr>
      <vt:lpstr>評分品質的控管</vt:lpstr>
      <vt:lpstr>評分方式</vt:lpstr>
      <vt:lpstr>閱卷教師的訓練</vt:lpstr>
      <vt:lpstr>閱卷流程</vt:lpstr>
      <vt:lpstr>寫作測驗作答注意事項</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National Taiwan Normal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Hazel</dc:creator>
  <cp:lastModifiedBy>cap</cp:lastModifiedBy>
  <cp:revision>426</cp:revision>
  <dcterms:created xsi:type="dcterms:W3CDTF">2010-11-26T07:56:23Z</dcterms:created>
  <dcterms:modified xsi:type="dcterms:W3CDTF">2016-10-17T06:03:22Z</dcterms:modified>
</cp:coreProperties>
</file>