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8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58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727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29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73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04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613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9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78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868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82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9F76-26EA-4A1F-BBAA-7DF2AA93B795}" type="datetimeFigureOut">
              <a:rPr lang="zh-TW" altLang="en-US" smtClean="0"/>
              <a:t>2024/11/4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14DB-3BCB-4118-ADCC-02C1057C77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48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請注意聽和寫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7887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57" y="290512"/>
            <a:ext cx="11643563" cy="4821419"/>
          </a:xfrm>
          <a:prstGeom prst="rect">
            <a:avLst/>
          </a:prstGeom>
        </p:spPr>
      </p:pic>
      <p:sp>
        <p:nvSpPr>
          <p:cNvPr id="5" name="爆炸 2 4"/>
          <p:cNvSpPr/>
          <p:nvPr/>
        </p:nvSpPr>
        <p:spPr>
          <a:xfrm>
            <a:off x="7898672" y="2834345"/>
            <a:ext cx="3039293" cy="227758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故意觸摸</a:t>
            </a:r>
          </a:p>
        </p:txBody>
      </p:sp>
      <p:sp>
        <p:nvSpPr>
          <p:cNvPr id="6" name="矩形 5"/>
          <p:cNvSpPr/>
          <p:nvPr/>
        </p:nvSpPr>
        <p:spPr>
          <a:xfrm>
            <a:off x="3918857" y="5111931"/>
            <a:ext cx="5129349" cy="9579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也同時提醒自己不要對別人做這樣的動作</a:t>
            </a:r>
          </a:p>
        </p:txBody>
      </p:sp>
    </p:spTree>
    <p:extLst>
      <p:ext uri="{BB962C8B-B14F-4D97-AF65-F5344CB8AC3E}">
        <p14:creationId xmlns:p14="http://schemas.microsoft.com/office/powerpoint/2010/main" val="65091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" y="230187"/>
            <a:ext cx="11944214" cy="4803495"/>
          </a:xfrm>
          <a:prstGeom prst="rect">
            <a:avLst/>
          </a:prstGeom>
        </p:spPr>
      </p:pic>
      <p:sp>
        <p:nvSpPr>
          <p:cNvPr id="5" name="爆炸 2 4"/>
          <p:cNvSpPr/>
          <p:nvPr/>
        </p:nvSpPr>
        <p:spPr>
          <a:xfrm>
            <a:off x="8830489" y="2834345"/>
            <a:ext cx="3039293" cy="227758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惡意語言</a:t>
            </a:r>
          </a:p>
        </p:txBody>
      </p:sp>
      <p:sp>
        <p:nvSpPr>
          <p:cNvPr id="6" name="矩形 5"/>
          <p:cNvSpPr/>
          <p:nvPr/>
        </p:nvSpPr>
        <p:spPr>
          <a:xfrm>
            <a:off x="3918857" y="5111931"/>
            <a:ext cx="5129349" cy="9579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也同時提醒自己不要對別人說這樣的語言</a:t>
            </a:r>
          </a:p>
        </p:txBody>
      </p:sp>
    </p:spTree>
    <p:extLst>
      <p:ext uri="{BB962C8B-B14F-4D97-AF65-F5344CB8AC3E}">
        <p14:creationId xmlns:p14="http://schemas.microsoft.com/office/powerpoint/2010/main" val="1278017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8" y="209821"/>
            <a:ext cx="12077972" cy="6722919"/>
          </a:xfrm>
          <a:prstGeom prst="rect">
            <a:avLst/>
          </a:prstGeom>
        </p:spPr>
      </p:pic>
      <p:sp>
        <p:nvSpPr>
          <p:cNvPr id="6" name="矩形圖說文字 5"/>
          <p:cNvSpPr/>
          <p:nvPr/>
        </p:nvSpPr>
        <p:spPr>
          <a:xfrm>
            <a:off x="6614293" y="582499"/>
            <a:ext cx="1292035" cy="1175657"/>
          </a:xfrm>
          <a:prstGeom prst="wedgeRectCallout">
            <a:avLst>
              <a:gd name="adj1" fmla="val -130164"/>
              <a:gd name="adj2" fmla="val 35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寄給別人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7154620" y="3413465"/>
            <a:ext cx="1292035" cy="1175657"/>
          </a:xfrm>
          <a:prstGeom prst="wedgeRectCallout">
            <a:avLst>
              <a:gd name="adj1" fmla="val -130164"/>
              <a:gd name="adj2" fmla="val 359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</a:t>
            </a:r>
          </a:p>
        </p:txBody>
      </p:sp>
    </p:spTree>
    <p:extLst>
      <p:ext uri="{BB962C8B-B14F-4D97-AF65-F5344CB8AC3E}">
        <p14:creationId xmlns:p14="http://schemas.microsoft.com/office/powerpoint/2010/main" val="3729014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162740"/>
            <a:ext cx="10180320" cy="6860919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8692475" y="1027906"/>
            <a:ext cx="2335743" cy="1175657"/>
          </a:xfrm>
          <a:prstGeom prst="wedgeRectCallout">
            <a:avLst>
              <a:gd name="adj1" fmla="val -38484"/>
              <a:gd name="adj2" fmla="val -897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故意觸摸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惡意語言</a:t>
            </a:r>
          </a:p>
        </p:txBody>
      </p:sp>
    </p:spTree>
    <p:extLst>
      <p:ext uri="{BB962C8B-B14F-4D97-AF65-F5344CB8AC3E}">
        <p14:creationId xmlns:p14="http://schemas.microsoft.com/office/powerpoint/2010/main" val="1982742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19" y="129268"/>
            <a:ext cx="10152698" cy="6945946"/>
          </a:xfrm>
          <a:prstGeom prst="rect">
            <a:avLst/>
          </a:prstGeom>
        </p:spPr>
      </p:pic>
      <p:sp>
        <p:nvSpPr>
          <p:cNvPr id="6" name="矩形圖說文字 4">
            <a:extLst>
              <a:ext uri="{FF2B5EF4-FFF2-40B4-BE49-F238E27FC236}">
                <a16:creationId xmlns:a16="http://schemas.microsoft.com/office/drawing/2014/main" id="{01E77AF5-0989-461A-B47D-8ADF1FAE522D}"/>
              </a:ext>
            </a:extLst>
          </p:cNvPr>
          <p:cNvSpPr/>
          <p:nvPr/>
        </p:nvSpPr>
        <p:spPr>
          <a:xfrm>
            <a:off x="8692475" y="1027906"/>
            <a:ext cx="2335743" cy="4351338"/>
          </a:xfrm>
          <a:prstGeom prst="wedgeRectCallout">
            <a:avLst>
              <a:gd name="adj1" fmla="val -198013"/>
              <a:gd name="adj2" fmla="val -2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影響到日常生活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飲食睡眠人際關係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目前尚未解決</a:t>
            </a:r>
          </a:p>
        </p:txBody>
      </p:sp>
    </p:spTree>
    <p:extLst>
      <p:ext uri="{BB962C8B-B14F-4D97-AF65-F5344CB8AC3E}">
        <p14:creationId xmlns:p14="http://schemas.microsoft.com/office/powerpoint/2010/main" val="194941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180" y="148046"/>
            <a:ext cx="7888333" cy="677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690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50" y="169952"/>
            <a:ext cx="7239681" cy="65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28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350"/>
            <a:ext cx="12112625" cy="47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2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713"/>
            <a:ext cx="11973291" cy="3670527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10707782" y="5001306"/>
            <a:ext cx="1292035" cy="1175657"/>
          </a:xfrm>
          <a:prstGeom prst="wedgeRectCallout">
            <a:avLst>
              <a:gd name="adj1" fmla="val -12925"/>
              <a:gd name="adj2" fmla="val -1195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對耶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6890327" y="5001305"/>
            <a:ext cx="1622763" cy="1175657"/>
          </a:xfrm>
          <a:prstGeom prst="wedgeRectCallout">
            <a:avLst>
              <a:gd name="adj1" fmla="val 59360"/>
              <a:gd name="adj2" fmla="val -124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不會呀</a:t>
            </a:r>
          </a:p>
        </p:txBody>
      </p:sp>
      <p:sp>
        <p:nvSpPr>
          <p:cNvPr id="7" name="矩形圖說文字 6"/>
          <p:cNvSpPr/>
          <p:nvPr/>
        </p:nvSpPr>
        <p:spPr>
          <a:xfrm>
            <a:off x="8827555" y="4598969"/>
            <a:ext cx="1622763" cy="1712931"/>
          </a:xfrm>
          <a:prstGeom prst="wedgeRectCallout">
            <a:avLst>
              <a:gd name="adj1" fmla="val 16672"/>
              <a:gd name="adj2" fmla="val -90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不確定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不知道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不一定</a:t>
            </a:r>
          </a:p>
        </p:txBody>
      </p:sp>
    </p:spTree>
    <p:extLst>
      <p:ext uri="{BB962C8B-B14F-4D97-AF65-F5344CB8AC3E}">
        <p14:creationId xmlns:p14="http://schemas.microsoft.com/office/powerpoint/2010/main" val="363957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431"/>
            <a:ext cx="12039365" cy="4147071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>
          <a:xfrm>
            <a:off x="5116945" y="5001305"/>
            <a:ext cx="6236855" cy="1175657"/>
          </a:xfrm>
          <a:prstGeom prst="wedgeRectCallout">
            <a:avLst>
              <a:gd name="adj1" fmla="val -27275"/>
              <a:gd name="adj2" fmla="val -48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普遍而言，不是單一個案</a:t>
            </a:r>
          </a:p>
        </p:txBody>
      </p:sp>
    </p:spTree>
    <p:extLst>
      <p:ext uri="{BB962C8B-B14F-4D97-AF65-F5344CB8AC3E}">
        <p14:creationId xmlns:p14="http://schemas.microsoft.com/office/powerpoint/2010/main" val="244185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04D64F-3F96-44F5-9156-45D81911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2A49DBF-2786-43C4-872D-9C7E3DE79E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82" y="-118678"/>
            <a:ext cx="6802584" cy="6864710"/>
          </a:xfrm>
        </p:spPr>
      </p:pic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50E6B85E-27BD-4FE0-87BF-86258F6A3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6" r="63964" b="27184"/>
          <a:stretch/>
        </p:blipFill>
        <p:spPr>
          <a:xfrm>
            <a:off x="71534" y="0"/>
            <a:ext cx="4108580" cy="720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73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針對「</a:t>
            </a:r>
            <a:r>
              <a:rPr lang="zh-HK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經濟生活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困擾」方面的問題，</a:t>
            </a:r>
            <a:r>
              <a:rPr lang="zh-HK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若有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學生</a:t>
            </a:r>
            <a:r>
              <a:rPr lang="zh-HK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不清楚或不知如何回答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，老師可以說：「如果你</a:t>
            </a:r>
            <a:r>
              <a:rPr lang="zh-HK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覺得目前家裡的經濟狀況</a:t>
            </a:r>
            <a:r>
              <a:rPr lang="zh-TW" altLang="zh-TW" sz="24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「會」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對你有不好的</a:t>
            </a:r>
            <a:r>
              <a:rPr lang="zh-HK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影響或困擾，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HK" altLang="zh-TW" sz="2400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可以勾選</a:t>
            </a:r>
            <a:r>
              <a:rPr lang="en-US" altLang="zh-TW" sz="2400" b="1" u="sng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HK" altLang="zh-TW" sz="2400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2400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HK" altLang="zh-TW" sz="2400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的選項</a:t>
            </a:r>
            <a:r>
              <a:rPr lang="zh-TW" altLang="zh-TW" sz="24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；如果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HK" altLang="zh-TW" sz="24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不會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HK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對你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有不好的</a:t>
            </a:r>
            <a:r>
              <a:rPr lang="zh-HK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影響或困擾，</a:t>
            </a:r>
            <a:r>
              <a:rPr lang="zh-TW" altLang="zh-TW" sz="2400" dirty="0"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HK" altLang="zh-TW" sz="2400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可以勾選</a:t>
            </a:r>
            <a:r>
              <a:rPr lang="en-US" altLang="zh-TW" sz="2400" b="1" u="sng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HK" altLang="zh-TW" sz="2400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以下的選項</a:t>
            </a:r>
            <a:r>
              <a:rPr lang="zh-HK" altLang="zh-TW" sz="2400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zh-TW" altLang="en-US" sz="2400" dirty="0"/>
            </a:b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" y="1825625"/>
            <a:ext cx="12045736" cy="333249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150764" y="5111571"/>
            <a:ext cx="1871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「會」</a:t>
            </a:r>
            <a:r>
              <a:rPr lang="zh-TW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對你有不好的</a:t>
            </a:r>
            <a:r>
              <a:rPr lang="zh-HK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影響或困擾，</a:t>
            </a:r>
            <a:r>
              <a:rPr lang="zh-TW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HK" altLang="zh-TW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可以勾選</a:t>
            </a:r>
            <a:r>
              <a:rPr lang="en-US" altLang="zh-TW" b="1" u="sng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HK" altLang="zh-TW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HK" altLang="zh-TW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的選項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8081817" y="5111571"/>
            <a:ext cx="19737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如果</a:t>
            </a:r>
            <a:r>
              <a:rPr lang="zh-TW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HK" altLang="zh-TW" b="1" dirty="0">
                <a:ea typeface="標楷體" panose="03000509000000000000" pitchFamily="65" charset="-120"/>
                <a:cs typeface="Times New Roman" panose="02020603050405020304" pitchFamily="18" charset="0"/>
              </a:rPr>
              <a:t>不會</a:t>
            </a:r>
            <a:r>
              <a:rPr lang="zh-TW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HK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對你</a:t>
            </a:r>
            <a:r>
              <a:rPr lang="zh-TW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有不好的</a:t>
            </a:r>
            <a:r>
              <a:rPr lang="zh-HK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影響或困擾，</a:t>
            </a:r>
            <a:r>
              <a:rPr lang="zh-TW" altLang="zh-TW" dirty="0">
                <a:ea typeface="標楷體" panose="03000509000000000000" pitchFamily="65" charset="-120"/>
                <a:cs typeface="Times New Roman" panose="02020603050405020304" pitchFamily="18" charset="0"/>
              </a:rPr>
              <a:t>你</a:t>
            </a:r>
            <a:r>
              <a:rPr lang="zh-HK" altLang="zh-TW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可以勾選</a:t>
            </a:r>
            <a:r>
              <a:rPr lang="en-US" altLang="zh-TW" b="1" u="sng" dirty="0">
                <a:solidFill>
                  <a:srgbClr val="00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HK" altLang="zh-TW" b="1" u="sng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以下的選項</a:t>
            </a:r>
            <a:r>
              <a:rPr lang="zh-HK" altLang="zh-TW" dirty="0">
                <a:solidFill>
                  <a:srgbClr val="00000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20292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0AE36E-3100-440A-8381-A8CF4FA32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924DC7C-DBED-4ED6-A126-F1054D62D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1983629" cy="5122255"/>
          </a:xfrm>
        </p:spPr>
      </p:pic>
    </p:spTree>
    <p:extLst>
      <p:ext uri="{BB962C8B-B14F-4D97-AF65-F5344CB8AC3E}">
        <p14:creationId xmlns:p14="http://schemas.microsoft.com/office/powerpoint/2010/main" val="2772690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A785E7-820E-40BC-B294-6F0002FF8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9A72CFA-4873-4C67-B271-E93AE5A3D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44" y="0"/>
            <a:ext cx="6436887" cy="6878635"/>
          </a:xfrm>
        </p:spPr>
      </p:pic>
    </p:spTree>
    <p:extLst>
      <p:ext uri="{BB962C8B-B14F-4D97-AF65-F5344CB8AC3E}">
        <p14:creationId xmlns:p14="http://schemas.microsoft.com/office/powerpoint/2010/main" val="816103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11844E-AEF3-4576-A744-8268CCE7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28A262B-C03F-46A7-8A51-49C654405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57"/>
            <a:ext cx="9199984" cy="6795443"/>
          </a:xfrm>
        </p:spPr>
      </p:pic>
    </p:spTree>
    <p:extLst>
      <p:ext uri="{BB962C8B-B14F-4D97-AF65-F5344CB8AC3E}">
        <p14:creationId xmlns:p14="http://schemas.microsoft.com/office/powerpoint/2010/main" val="26449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9AC05A-70FC-4C29-A168-5F7C34172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A7018A4-B3FB-45C2-ACD4-01755503A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558"/>
            <a:ext cx="11849878" cy="6671442"/>
          </a:xfrm>
        </p:spPr>
      </p:pic>
    </p:spTree>
    <p:extLst>
      <p:ext uri="{BB962C8B-B14F-4D97-AF65-F5344CB8AC3E}">
        <p14:creationId xmlns:p14="http://schemas.microsoft.com/office/powerpoint/2010/main" val="3453266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17AABE-B874-49B6-803B-0C0E0C4A4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149DF24-6A0F-41DE-A57F-254F3C1E8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92"/>
            <a:ext cx="8528180" cy="6828308"/>
          </a:xfrm>
        </p:spPr>
      </p:pic>
    </p:spTree>
    <p:extLst>
      <p:ext uri="{BB962C8B-B14F-4D97-AF65-F5344CB8AC3E}">
        <p14:creationId xmlns:p14="http://schemas.microsoft.com/office/powerpoint/2010/main" val="181692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校園生活問卷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358536"/>
            <a:ext cx="7818120" cy="5225143"/>
          </a:xfrm>
        </p:spPr>
        <p:txBody>
          <a:bodyPr>
            <a:normAutofit fontScale="92500"/>
          </a:bodyPr>
          <a:lstStyle/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問卷填答目的：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同學之間常有一些衝突及糾紛是難免的，但也可能會有一些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持續性不愉快的言語或是故意的肢體動作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，使你對學校環境產生不信任或畏懼感，希望</a:t>
            </a:r>
            <a:r>
              <a:rPr lang="zh-TW" altLang="zh-TW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透過你的作答，讓我們瞭解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你或同學所遭遇的困難，並儘速協助你解決問題。</a:t>
            </a:r>
          </a:p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問卷填答內容：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所有填答內容給予絶對保密與必要性關懷，同學</a:t>
            </a:r>
            <a:r>
              <a:rPr lang="zh-TW" altLang="zh-TW" b="1" u="dbl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應確實並謹慎了解題目意思後作答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lvl="0"/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務必了解題目及回答方式：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若有不懂問卷題目或填答方式的同學，可以舉手請求協助。</a:t>
            </a: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作答時間：約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分鐘，請耐心了解題目及回答方式後，再確實填答，不用急著完成。</a:t>
            </a:r>
          </a:p>
          <a:p>
            <a:pPr lvl="0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是否有其他問題，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施測教師請回答相關問題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8516984" y="2795450"/>
            <a:ext cx="3553097" cy="1175657"/>
          </a:xfrm>
          <a:prstGeom prst="wedgeRectCallout">
            <a:avLst>
              <a:gd name="adj1" fmla="val -101099"/>
              <a:gd name="adj2" fmla="val -47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有反映過或已經處理過不用再寫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8516983" y="770707"/>
            <a:ext cx="3553097" cy="1175657"/>
          </a:xfrm>
          <a:prstGeom prst="wedgeRectCallout">
            <a:avLst>
              <a:gd name="adj1" fmla="val -57962"/>
              <a:gd name="adj2" fmla="val 20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偶發事件不用寫</a:t>
            </a:r>
          </a:p>
        </p:txBody>
      </p:sp>
    </p:spTree>
    <p:extLst>
      <p:ext uri="{BB962C8B-B14F-4D97-AF65-F5344CB8AC3E}">
        <p14:creationId xmlns:p14="http://schemas.microsoft.com/office/powerpoint/2010/main" val="328289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4447903" cy="10382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120" y="0"/>
            <a:ext cx="6600825" cy="6667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35933"/>
            <a:ext cx="4326467" cy="4731567"/>
          </a:xfrm>
          <a:prstGeom prst="rect">
            <a:avLst/>
          </a:prstGeom>
        </p:spPr>
      </p:pic>
      <p:sp>
        <p:nvSpPr>
          <p:cNvPr id="7" name="爆炸 1 6"/>
          <p:cNvSpPr/>
          <p:nvPr/>
        </p:nvSpPr>
        <p:spPr>
          <a:xfrm>
            <a:off x="9622970" y="5704114"/>
            <a:ext cx="2281647" cy="11912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/>
              <a:t>有反映過或處理過不用寫</a:t>
            </a:r>
          </a:p>
        </p:txBody>
      </p:sp>
    </p:spTree>
    <p:extLst>
      <p:ext uri="{BB962C8B-B14F-4D97-AF65-F5344CB8AC3E}">
        <p14:creationId xmlns:p14="http://schemas.microsoft.com/office/powerpoint/2010/main" val="58666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375</Words>
  <Application>Microsoft Office PowerPoint</Application>
  <PresentationFormat>寬螢幕</PresentationFormat>
  <Paragraphs>30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請注意聽和寫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校園生活問卷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針對「經濟生活困擾」方面的問題，若有學生不清楚或不知如何回答，老師可以說：「如果你覺得目前家裡的經濟狀況「會」對你有不好的影響或困擾，你可以勾選4以上的選項；如果「不會」對你有不好的影響或困擾，你可以勾選3以下的選項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5A88</cp:lastModifiedBy>
  <cp:revision>10</cp:revision>
  <dcterms:created xsi:type="dcterms:W3CDTF">2021-04-21T01:22:01Z</dcterms:created>
  <dcterms:modified xsi:type="dcterms:W3CDTF">2024-11-04T04:29:55Z</dcterms:modified>
</cp:coreProperties>
</file>