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71" r:id="rId5"/>
    <p:sldId id="259" r:id="rId6"/>
    <p:sldId id="260" r:id="rId7"/>
    <p:sldId id="274" r:id="rId8"/>
    <p:sldId id="286" r:id="rId9"/>
    <p:sldId id="284" r:id="rId10"/>
    <p:sldId id="262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75" r:id="rId19"/>
    <p:sldId id="270" r:id="rId20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FBA0A-EA58-432A-A471-76C6AE38E40B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32841-BC44-4E1F-B560-9E69D55F1B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32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236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1092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388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499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29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9408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402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170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41264" y="2694431"/>
            <a:ext cx="3602736" cy="4163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58384" y="2142744"/>
            <a:ext cx="3785870" cy="4072254"/>
          </a:xfrm>
          <a:custGeom>
            <a:avLst/>
            <a:gdLst/>
            <a:ahLst/>
            <a:cxnLst/>
            <a:rect l="l" t="t" r="r" b="b"/>
            <a:pathLst>
              <a:path w="3785870" h="4072254">
                <a:moveTo>
                  <a:pt x="0" y="4072128"/>
                </a:moveTo>
                <a:lnTo>
                  <a:pt x="3785616" y="4072128"/>
                </a:lnTo>
                <a:lnTo>
                  <a:pt x="3785616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3503" y="5913120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65795" y="5714"/>
                </a:lnTo>
                <a:lnTo>
                  <a:pt x="298606" y="22258"/>
                </a:lnTo>
                <a:lnTo>
                  <a:pt x="235957" y="48734"/>
                </a:lnTo>
                <a:lnTo>
                  <a:pt x="178746" y="84241"/>
                </a:lnTo>
                <a:lnTo>
                  <a:pt x="127873" y="127882"/>
                </a:lnTo>
                <a:lnTo>
                  <a:pt x="84234" y="178757"/>
                </a:lnTo>
                <a:lnTo>
                  <a:pt x="48729" y="235968"/>
                </a:lnTo>
                <a:lnTo>
                  <a:pt x="22256" y="298616"/>
                </a:lnTo>
                <a:lnTo>
                  <a:pt x="5713" y="365801"/>
                </a:lnTo>
                <a:lnTo>
                  <a:pt x="0" y="436625"/>
                </a:lnTo>
                <a:lnTo>
                  <a:pt x="1447" y="472436"/>
                </a:lnTo>
                <a:lnTo>
                  <a:pt x="12687" y="541554"/>
                </a:lnTo>
                <a:lnTo>
                  <a:pt x="34307" y="606582"/>
                </a:lnTo>
                <a:lnTo>
                  <a:pt x="65409" y="666624"/>
                </a:lnTo>
                <a:lnTo>
                  <a:pt x="105093" y="720779"/>
                </a:lnTo>
                <a:lnTo>
                  <a:pt x="152461" y="768150"/>
                </a:lnTo>
                <a:lnTo>
                  <a:pt x="206616" y="807836"/>
                </a:lnTo>
                <a:lnTo>
                  <a:pt x="266658" y="838940"/>
                </a:lnTo>
                <a:lnTo>
                  <a:pt x="331689" y="860562"/>
                </a:lnTo>
                <a:lnTo>
                  <a:pt x="400811" y="871804"/>
                </a:lnTo>
                <a:lnTo>
                  <a:pt x="436625" y="873251"/>
                </a:lnTo>
                <a:lnTo>
                  <a:pt x="472440" y="871804"/>
                </a:lnTo>
                <a:lnTo>
                  <a:pt x="541562" y="860562"/>
                </a:lnTo>
                <a:lnTo>
                  <a:pt x="606593" y="838940"/>
                </a:lnTo>
                <a:lnTo>
                  <a:pt x="666635" y="807836"/>
                </a:lnTo>
                <a:lnTo>
                  <a:pt x="720790" y="768150"/>
                </a:lnTo>
                <a:lnTo>
                  <a:pt x="768158" y="720779"/>
                </a:lnTo>
                <a:lnTo>
                  <a:pt x="807842" y="666624"/>
                </a:lnTo>
                <a:lnTo>
                  <a:pt x="838944" y="606582"/>
                </a:lnTo>
                <a:lnTo>
                  <a:pt x="860564" y="541554"/>
                </a:lnTo>
                <a:lnTo>
                  <a:pt x="871804" y="472436"/>
                </a:lnTo>
                <a:lnTo>
                  <a:pt x="873251" y="436625"/>
                </a:lnTo>
                <a:lnTo>
                  <a:pt x="871804" y="400815"/>
                </a:lnTo>
                <a:lnTo>
                  <a:pt x="860564" y="331697"/>
                </a:lnTo>
                <a:lnTo>
                  <a:pt x="838944" y="266669"/>
                </a:lnTo>
                <a:lnTo>
                  <a:pt x="807842" y="206627"/>
                </a:lnTo>
                <a:lnTo>
                  <a:pt x="768158" y="152472"/>
                </a:lnTo>
                <a:lnTo>
                  <a:pt x="720790" y="105101"/>
                </a:lnTo>
                <a:lnTo>
                  <a:pt x="666635" y="65415"/>
                </a:lnTo>
                <a:lnTo>
                  <a:pt x="606593" y="34311"/>
                </a:lnTo>
                <a:lnTo>
                  <a:pt x="541562" y="12689"/>
                </a:lnTo>
                <a:lnTo>
                  <a:pt x="472440" y="1447"/>
                </a:lnTo>
                <a:lnTo>
                  <a:pt x="436625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214871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7"/>
                </a:moveTo>
                <a:lnTo>
                  <a:pt x="9144000" y="71627"/>
                </a:lnTo>
                <a:lnTo>
                  <a:pt x="9144000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286499"/>
            <a:ext cx="9144000" cy="571500"/>
          </a:xfrm>
          <a:custGeom>
            <a:avLst/>
            <a:gdLst/>
            <a:ahLst/>
            <a:cxnLst/>
            <a:rect l="l" t="t" r="r" b="b"/>
            <a:pathLst>
              <a:path w="9144000" h="571500">
                <a:moveTo>
                  <a:pt x="0" y="571499"/>
                </a:moveTo>
                <a:lnTo>
                  <a:pt x="9144000" y="571499"/>
                </a:lnTo>
                <a:lnTo>
                  <a:pt x="9144000" y="0"/>
                </a:lnTo>
                <a:lnTo>
                  <a:pt x="0" y="0"/>
                </a:lnTo>
                <a:lnTo>
                  <a:pt x="0" y="571499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3503" y="5984747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65795" y="5714"/>
                </a:lnTo>
                <a:lnTo>
                  <a:pt x="298606" y="22258"/>
                </a:lnTo>
                <a:lnTo>
                  <a:pt x="235957" y="48734"/>
                </a:lnTo>
                <a:lnTo>
                  <a:pt x="178746" y="84241"/>
                </a:lnTo>
                <a:lnTo>
                  <a:pt x="127873" y="127882"/>
                </a:lnTo>
                <a:lnTo>
                  <a:pt x="84234" y="178757"/>
                </a:lnTo>
                <a:lnTo>
                  <a:pt x="48729" y="235968"/>
                </a:lnTo>
                <a:lnTo>
                  <a:pt x="22256" y="298616"/>
                </a:lnTo>
                <a:lnTo>
                  <a:pt x="5713" y="365801"/>
                </a:lnTo>
                <a:lnTo>
                  <a:pt x="0" y="436625"/>
                </a:lnTo>
                <a:lnTo>
                  <a:pt x="1447" y="472435"/>
                </a:lnTo>
                <a:lnTo>
                  <a:pt x="12687" y="541549"/>
                </a:lnTo>
                <a:lnTo>
                  <a:pt x="34307" y="606577"/>
                </a:lnTo>
                <a:lnTo>
                  <a:pt x="65409" y="666618"/>
                </a:lnTo>
                <a:lnTo>
                  <a:pt x="105093" y="720774"/>
                </a:lnTo>
                <a:lnTo>
                  <a:pt x="152461" y="768145"/>
                </a:lnTo>
                <a:lnTo>
                  <a:pt x="206616" y="807833"/>
                </a:lnTo>
                <a:lnTo>
                  <a:pt x="266658" y="838938"/>
                </a:lnTo>
                <a:lnTo>
                  <a:pt x="331689" y="860561"/>
                </a:lnTo>
                <a:lnTo>
                  <a:pt x="400811" y="871803"/>
                </a:lnTo>
                <a:lnTo>
                  <a:pt x="436625" y="873251"/>
                </a:lnTo>
                <a:lnTo>
                  <a:pt x="472440" y="871803"/>
                </a:lnTo>
                <a:lnTo>
                  <a:pt x="541562" y="860561"/>
                </a:lnTo>
                <a:lnTo>
                  <a:pt x="606593" y="838938"/>
                </a:lnTo>
                <a:lnTo>
                  <a:pt x="666635" y="807833"/>
                </a:lnTo>
                <a:lnTo>
                  <a:pt x="720790" y="768145"/>
                </a:lnTo>
                <a:lnTo>
                  <a:pt x="768158" y="720774"/>
                </a:lnTo>
                <a:lnTo>
                  <a:pt x="807842" y="666618"/>
                </a:lnTo>
                <a:lnTo>
                  <a:pt x="838944" y="606577"/>
                </a:lnTo>
                <a:lnTo>
                  <a:pt x="860564" y="541549"/>
                </a:lnTo>
                <a:lnTo>
                  <a:pt x="871804" y="472435"/>
                </a:lnTo>
                <a:lnTo>
                  <a:pt x="873251" y="436625"/>
                </a:lnTo>
                <a:lnTo>
                  <a:pt x="871804" y="400815"/>
                </a:lnTo>
                <a:lnTo>
                  <a:pt x="860564" y="331697"/>
                </a:lnTo>
                <a:lnTo>
                  <a:pt x="838944" y="266669"/>
                </a:lnTo>
                <a:lnTo>
                  <a:pt x="807842" y="206627"/>
                </a:lnTo>
                <a:lnTo>
                  <a:pt x="768158" y="152472"/>
                </a:lnTo>
                <a:lnTo>
                  <a:pt x="720790" y="105101"/>
                </a:lnTo>
                <a:lnTo>
                  <a:pt x="666635" y="65415"/>
                </a:lnTo>
                <a:lnTo>
                  <a:pt x="606593" y="34311"/>
                </a:lnTo>
                <a:lnTo>
                  <a:pt x="541562" y="12689"/>
                </a:lnTo>
                <a:lnTo>
                  <a:pt x="472440" y="1447"/>
                </a:lnTo>
                <a:lnTo>
                  <a:pt x="436625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699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96428" y="5457444"/>
            <a:ext cx="829055" cy="702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41264" y="2357627"/>
            <a:ext cx="3602736" cy="4163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56488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5">
                <a:moveTo>
                  <a:pt x="0" y="71628"/>
                </a:moveTo>
                <a:lnTo>
                  <a:pt x="9144000" y="71628"/>
                </a:lnTo>
                <a:lnTo>
                  <a:pt x="9144000" y="0"/>
                </a:lnTo>
                <a:lnTo>
                  <a:pt x="0" y="0"/>
                </a:lnTo>
                <a:lnTo>
                  <a:pt x="0" y="7162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00500" y="356615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4"/>
                </a:lnTo>
                <a:lnTo>
                  <a:pt x="1937" y="632394"/>
                </a:lnTo>
                <a:lnTo>
                  <a:pt x="7648" y="679267"/>
                </a:lnTo>
                <a:lnTo>
                  <a:pt x="16982" y="724920"/>
                </a:lnTo>
                <a:lnTo>
                  <a:pt x="29791" y="769205"/>
                </a:lnTo>
                <a:lnTo>
                  <a:pt x="45922" y="811970"/>
                </a:lnTo>
                <a:lnTo>
                  <a:pt x="65226" y="853065"/>
                </a:lnTo>
                <a:lnTo>
                  <a:pt x="87552" y="892341"/>
                </a:lnTo>
                <a:lnTo>
                  <a:pt x="112751" y="929646"/>
                </a:lnTo>
                <a:lnTo>
                  <a:pt x="140672" y="964830"/>
                </a:lnTo>
                <a:lnTo>
                  <a:pt x="171164" y="997743"/>
                </a:lnTo>
                <a:lnTo>
                  <a:pt x="204077" y="1028235"/>
                </a:lnTo>
                <a:lnTo>
                  <a:pt x="239261" y="1056156"/>
                </a:lnTo>
                <a:lnTo>
                  <a:pt x="276566" y="1081355"/>
                </a:lnTo>
                <a:lnTo>
                  <a:pt x="315842" y="1103681"/>
                </a:lnTo>
                <a:lnTo>
                  <a:pt x="356937" y="1122985"/>
                </a:lnTo>
                <a:lnTo>
                  <a:pt x="399702" y="1139116"/>
                </a:lnTo>
                <a:lnTo>
                  <a:pt x="443987" y="1151925"/>
                </a:lnTo>
                <a:lnTo>
                  <a:pt x="489640" y="1161259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9"/>
                </a:lnTo>
                <a:lnTo>
                  <a:pt x="724920" y="1151925"/>
                </a:lnTo>
                <a:lnTo>
                  <a:pt x="769205" y="1139116"/>
                </a:lnTo>
                <a:lnTo>
                  <a:pt x="811970" y="1122985"/>
                </a:lnTo>
                <a:lnTo>
                  <a:pt x="853065" y="1103681"/>
                </a:lnTo>
                <a:lnTo>
                  <a:pt x="892341" y="1081355"/>
                </a:lnTo>
                <a:lnTo>
                  <a:pt x="929646" y="1056156"/>
                </a:lnTo>
                <a:lnTo>
                  <a:pt x="964830" y="1028235"/>
                </a:lnTo>
                <a:lnTo>
                  <a:pt x="997743" y="997743"/>
                </a:lnTo>
                <a:lnTo>
                  <a:pt x="1028235" y="964830"/>
                </a:lnTo>
                <a:lnTo>
                  <a:pt x="1056156" y="929646"/>
                </a:lnTo>
                <a:lnTo>
                  <a:pt x="1081355" y="892341"/>
                </a:lnTo>
                <a:lnTo>
                  <a:pt x="1103681" y="853065"/>
                </a:lnTo>
                <a:lnTo>
                  <a:pt x="1122985" y="811970"/>
                </a:lnTo>
                <a:lnTo>
                  <a:pt x="1139116" y="769205"/>
                </a:lnTo>
                <a:lnTo>
                  <a:pt x="1151925" y="724920"/>
                </a:lnTo>
                <a:lnTo>
                  <a:pt x="1161259" y="679267"/>
                </a:lnTo>
                <a:lnTo>
                  <a:pt x="1166970" y="632394"/>
                </a:lnTo>
                <a:lnTo>
                  <a:pt x="1168908" y="584454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14884"/>
            <a:ext cx="9144000" cy="641985"/>
          </a:xfrm>
          <a:custGeom>
            <a:avLst/>
            <a:gdLst/>
            <a:ahLst/>
            <a:cxnLst/>
            <a:rect l="l" t="t" r="r" b="b"/>
            <a:pathLst>
              <a:path w="9144000" h="641985">
                <a:moveTo>
                  <a:pt x="0" y="641604"/>
                </a:moveTo>
                <a:lnTo>
                  <a:pt x="9144000" y="641604"/>
                </a:lnTo>
                <a:lnTo>
                  <a:pt x="9144000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8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00500" y="284988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3"/>
                </a:lnTo>
                <a:lnTo>
                  <a:pt x="1937" y="632394"/>
                </a:lnTo>
                <a:lnTo>
                  <a:pt x="7648" y="679267"/>
                </a:lnTo>
                <a:lnTo>
                  <a:pt x="16982" y="724920"/>
                </a:lnTo>
                <a:lnTo>
                  <a:pt x="29791" y="769205"/>
                </a:lnTo>
                <a:lnTo>
                  <a:pt x="45922" y="811970"/>
                </a:lnTo>
                <a:lnTo>
                  <a:pt x="65226" y="853065"/>
                </a:lnTo>
                <a:lnTo>
                  <a:pt x="87552" y="892341"/>
                </a:lnTo>
                <a:lnTo>
                  <a:pt x="112751" y="929646"/>
                </a:lnTo>
                <a:lnTo>
                  <a:pt x="140672" y="964830"/>
                </a:lnTo>
                <a:lnTo>
                  <a:pt x="171164" y="997743"/>
                </a:lnTo>
                <a:lnTo>
                  <a:pt x="204077" y="1028235"/>
                </a:lnTo>
                <a:lnTo>
                  <a:pt x="239261" y="1056156"/>
                </a:lnTo>
                <a:lnTo>
                  <a:pt x="276566" y="1081355"/>
                </a:lnTo>
                <a:lnTo>
                  <a:pt x="315842" y="1103681"/>
                </a:lnTo>
                <a:lnTo>
                  <a:pt x="356937" y="1122985"/>
                </a:lnTo>
                <a:lnTo>
                  <a:pt x="399702" y="1139116"/>
                </a:lnTo>
                <a:lnTo>
                  <a:pt x="443987" y="1151925"/>
                </a:lnTo>
                <a:lnTo>
                  <a:pt x="489640" y="1161259"/>
                </a:lnTo>
                <a:lnTo>
                  <a:pt x="536513" y="1166970"/>
                </a:lnTo>
                <a:lnTo>
                  <a:pt x="584453" y="1168907"/>
                </a:lnTo>
                <a:lnTo>
                  <a:pt x="632394" y="1166970"/>
                </a:lnTo>
                <a:lnTo>
                  <a:pt x="679267" y="1161259"/>
                </a:lnTo>
                <a:lnTo>
                  <a:pt x="724920" y="1151925"/>
                </a:lnTo>
                <a:lnTo>
                  <a:pt x="769205" y="1139116"/>
                </a:lnTo>
                <a:lnTo>
                  <a:pt x="811970" y="1122985"/>
                </a:lnTo>
                <a:lnTo>
                  <a:pt x="853065" y="1103681"/>
                </a:lnTo>
                <a:lnTo>
                  <a:pt x="892341" y="1081355"/>
                </a:lnTo>
                <a:lnTo>
                  <a:pt x="929646" y="1056156"/>
                </a:lnTo>
                <a:lnTo>
                  <a:pt x="964830" y="1028235"/>
                </a:lnTo>
                <a:lnTo>
                  <a:pt x="997743" y="997743"/>
                </a:lnTo>
                <a:lnTo>
                  <a:pt x="1028235" y="964830"/>
                </a:lnTo>
                <a:lnTo>
                  <a:pt x="1056156" y="929646"/>
                </a:lnTo>
                <a:lnTo>
                  <a:pt x="1081355" y="892341"/>
                </a:lnTo>
                <a:lnTo>
                  <a:pt x="1103681" y="853065"/>
                </a:lnTo>
                <a:lnTo>
                  <a:pt x="1122985" y="811970"/>
                </a:lnTo>
                <a:lnTo>
                  <a:pt x="1139116" y="769205"/>
                </a:lnTo>
                <a:lnTo>
                  <a:pt x="1151925" y="724920"/>
                </a:lnTo>
                <a:lnTo>
                  <a:pt x="1161259" y="679267"/>
                </a:lnTo>
                <a:lnTo>
                  <a:pt x="1166970" y="632394"/>
                </a:lnTo>
                <a:lnTo>
                  <a:pt x="1168908" y="584453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8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5884164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8"/>
                </a:moveTo>
                <a:lnTo>
                  <a:pt x="9144000" y="71628"/>
                </a:lnTo>
                <a:lnTo>
                  <a:pt x="9144000" y="0"/>
                </a:lnTo>
                <a:lnTo>
                  <a:pt x="0" y="0"/>
                </a:lnTo>
                <a:lnTo>
                  <a:pt x="0" y="7162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000500" y="5286755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4"/>
                </a:lnTo>
                <a:lnTo>
                  <a:pt x="1937" y="632388"/>
                </a:lnTo>
                <a:lnTo>
                  <a:pt x="7648" y="679255"/>
                </a:lnTo>
                <a:lnTo>
                  <a:pt x="16982" y="724904"/>
                </a:lnTo>
                <a:lnTo>
                  <a:pt x="29791" y="769185"/>
                </a:lnTo>
                <a:lnTo>
                  <a:pt x="45922" y="811949"/>
                </a:lnTo>
                <a:lnTo>
                  <a:pt x="65226" y="853043"/>
                </a:lnTo>
                <a:lnTo>
                  <a:pt x="87552" y="892318"/>
                </a:lnTo>
                <a:lnTo>
                  <a:pt x="112751" y="929624"/>
                </a:lnTo>
                <a:lnTo>
                  <a:pt x="140672" y="964809"/>
                </a:lnTo>
                <a:lnTo>
                  <a:pt x="171164" y="997724"/>
                </a:lnTo>
                <a:lnTo>
                  <a:pt x="204077" y="1028218"/>
                </a:lnTo>
                <a:lnTo>
                  <a:pt x="239261" y="1056141"/>
                </a:lnTo>
                <a:lnTo>
                  <a:pt x="276566" y="1081342"/>
                </a:lnTo>
                <a:lnTo>
                  <a:pt x="315842" y="1103671"/>
                </a:lnTo>
                <a:lnTo>
                  <a:pt x="356937" y="1122978"/>
                </a:lnTo>
                <a:lnTo>
                  <a:pt x="399702" y="1139111"/>
                </a:lnTo>
                <a:lnTo>
                  <a:pt x="443987" y="1151922"/>
                </a:lnTo>
                <a:lnTo>
                  <a:pt x="489640" y="1161258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8"/>
                </a:lnTo>
                <a:lnTo>
                  <a:pt x="724920" y="1151922"/>
                </a:lnTo>
                <a:lnTo>
                  <a:pt x="769205" y="1139111"/>
                </a:lnTo>
                <a:lnTo>
                  <a:pt x="811970" y="1122978"/>
                </a:lnTo>
                <a:lnTo>
                  <a:pt x="853065" y="1103671"/>
                </a:lnTo>
                <a:lnTo>
                  <a:pt x="892341" y="1081342"/>
                </a:lnTo>
                <a:lnTo>
                  <a:pt x="929646" y="1056141"/>
                </a:lnTo>
                <a:lnTo>
                  <a:pt x="964830" y="1028218"/>
                </a:lnTo>
                <a:lnTo>
                  <a:pt x="997743" y="997724"/>
                </a:lnTo>
                <a:lnTo>
                  <a:pt x="1028235" y="964809"/>
                </a:lnTo>
                <a:lnTo>
                  <a:pt x="1056156" y="929624"/>
                </a:lnTo>
                <a:lnTo>
                  <a:pt x="1081355" y="892318"/>
                </a:lnTo>
                <a:lnTo>
                  <a:pt x="1103681" y="853043"/>
                </a:lnTo>
                <a:lnTo>
                  <a:pt x="1122985" y="811949"/>
                </a:lnTo>
                <a:lnTo>
                  <a:pt x="1139116" y="769185"/>
                </a:lnTo>
                <a:lnTo>
                  <a:pt x="1151925" y="724904"/>
                </a:lnTo>
                <a:lnTo>
                  <a:pt x="1161259" y="679255"/>
                </a:lnTo>
                <a:lnTo>
                  <a:pt x="1166970" y="632388"/>
                </a:lnTo>
                <a:lnTo>
                  <a:pt x="1168908" y="584454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5955791"/>
            <a:ext cx="9144000" cy="641985"/>
          </a:xfrm>
          <a:custGeom>
            <a:avLst/>
            <a:gdLst/>
            <a:ahLst/>
            <a:cxnLst/>
            <a:rect l="l" t="t" r="r" b="b"/>
            <a:pathLst>
              <a:path w="9144000" h="641984">
                <a:moveTo>
                  <a:pt x="0" y="641604"/>
                </a:moveTo>
                <a:lnTo>
                  <a:pt x="9144000" y="641604"/>
                </a:lnTo>
                <a:lnTo>
                  <a:pt x="9144000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000500" y="5358384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4">
                <a:moveTo>
                  <a:pt x="584453" y="0"/>
                </a:moveTo>
                <a:lnTo>
                  <a:pt x="536513" y="1937"/>
                </a:lnTo>
                <a:lnTo>
                  <a:pt x="489640" y="7649"/>
                </a:lnTo>
                <a:lnTo>
                  <a:pt x="443987" y="16985"/>
                </a:lnTo>
                <a:lnTo>
                  <a:pt x="399702" y="29796"/>
                </a:lnTo>
                <a:lnTo>
                  <a:pt x="356937" y="45929"/>
                </a:lnTo>
                <a:lnTo>
                  <a:pt x="315842" y="65236"/>
                </a:lnTo>
                <a:lnTo>
                  <a:pt x="276566" y="87565"/>
                </a:lnTo>
                <a:lnTo>
                  <a:pt x="239261" y="112766"/>
                </a:lnTo>
                <a:lnTo>
                  <a:pt x="204077" y="140689"/>
                </a:lnTo>
                <a:lnTo>
                  <a:pt x="171164" y="171183"/>
                </a:lnTo>
                <a:lnTo>
                  <a:pt x="140672" y="204098"/>
                </a:lnTo>
                <a:lnTo>
                  <a:pt x="112751" y="239283"/>
                </a:lnTo>
                <a:lnTo>
                  <a:pt x="87552" y="276589"/>
                </a:lnTo>
                <a:lnTo>
                  <a:pt x="65226" y="315864"/>
                </a:lnTo>
                <a:lnTo>
                  <a:pt x="45922" y="356958"/>
                </a:lnTo>
                <a:lnTo>
                  <a:pt x="29791" y="399722"/>
                </a:lnTo>
                <a:lnTo>
                  <a:pt x="16982" y="444003"/>
                </a:lnTo>
                <a:lnTo>
                  <a:pt x="7648" y="489652"/>
                </a:lnTo>
                <a:lnTo>
                  <a:pt x="1937" y="536519"/>
                </a:lnTo>
                <a:lnTo>
                  <a:pt x="0" y="584453"/>
                </a:lnTo>
                <a:lnTo>
                  <a:pt x="1937" y="632388"/>
                </a:lnTo>
                <a:lnTo>
                  <a:pt x="7648" y="679255"/>
                </a:lnTo>
                <a:lnTo>
                  <a:pt x="16982" y="724904"/>
                </a:lnTo>
                <a:lnTo>
                  <a:pt x="29791" y="769185"/>
                </a:lnTo>
                <a:lnTo>
                  <a:pt x="45922" y="811949"/>
                </a:lnTo>
                <a:lnTo>
                  <a:pt x="65226" y="853043"/>
                </a:lnTo>
                <a:lnTo>
                  <a:pt x="87552" y="892318"/>
                </a:lnTo>
                <a:lnTo>
                  <a:pt x="112751" y="929624"/>
                </a:lnTo>
                <a:lnTo>
                  <a:pt x="140672" y="964809"/>
                </a:lnTo>
                <a:lnTo>
                  <a:pt x="171164" y="997724"/>
                </a:lnTo>
                <a:lnTo>
                  <a:pt x="204077" y="1028218"/>
                </a:lnTo>
                <a:lnTo>
                  <a:pt x="239261" y="1056141"/>
                </a:lnTo>
                <a:lnTo>
                  <a:pt x="276566" y="1081342"/>
                </a:lnTo>
                <a:lnTo>
                  <a:pt x="315842" y="1103671"/>
                </a:lnTo>
                <a:lnTo>
                  <a:pt x="356937" y="1122978"/>
                </a:lnTo>
                <a:lnTo>
                  <a:pt x="399702" y="1139111"/>
                </a:lnTo>
                <a:lnTo>
                  <a:pt x="443987" y="1151922"/>
                </a:lnTo>
                <a:lnTo>
                  <a:pt x="489640" y="1161258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8"/>
                </a:lnTo>
                <a:lnTo>
                  <a:pt x="724920" y="1151922"/>
                </a:lnTo>
                <a:lnTo>
                  <a:pt x="769205" y="1139111"/>
                </a:lnTo>
                <a:lnTo>
                  <a:pt x="811970" y="1122978"/>
                </a:lnTo>
                <a:lnTo>
                  <a:pt x="853065" y="1103671"/>
                </a:lnTo>
                <a:lnTo>
                  <a:pt x="892341" y="1081342"/>
                </a:lnTo>
                <a:lnTo>
                  <a:pt x="929646" y="1056141"/>
                </a:lnTo>
                <a:lnTo>
                  <a:pt x="964830" y="1028218"/>
                </a:lnTo>
                <a:lnTo>
                  <a:pt x="997743" y="997724"/>
                </a:lnTo>
                <a:lnTo>
                  <a:pt x="1028235" y="964809"/>
                </a:lnTo>
                <a:lnTo>
                  <a:pt x="1056156" y="929624"/>
                </a:lnTo>
                <a:lnTo>
                  <a:pt x="1081355" y="892318"/>
                </a:lnTo>
                <a:lnTo>
                  <a:pt x="1103681" y="853043"/>
                </a:lnTo>
                <a:lnTo>
                  <a:pt x="1122985" y="811949"/>
                </a:lnTo>
                <a:lnTo>
                  <a:pt x="1139116" y="769185"/>
                </a:lnTo>
                <a:lnTo>
                  <a:pt x="1151925" y="724904"/>
                </a:lnTo>
                <a:lnTo>
                  <a:pt x="1161259" y="679255"/>
                </a:lnTo>
                <a:lnTo>
                  <a:pt x="1166970" y="632388"/>
                </a:lnTo>
                <a:lnTo>
                  <a:pt x="1168908" y="584453"/>
                </a:lnTo>
                <a:lnTo>
                  <a:pt x="1166970" y="536519"/>
                </a:lnTo>
                <a:lnTo>
                  <a:pt x="1161259" y="489652"/>
                </a:lnTo>
                <a:lnTo>
                  <a:pt x="1151925" y="444003"/>
                </a:lnTo>
                <a:lnTo>
                  <a:pt x="1139116" y="399722"/>
                </a:lnTo>
                <a:lnTo>
                  <a:pt x="1122985" y="356958"/>
                </a:lnTo>
                <a:lnTo>
                  <a:pt x="1103681" y="315864"/>
                </a:lnTo>
                <a:lnTo>
                  <a:pt x="1081355" y="276589"/>
                </a:lnTo>
                <a:lnTo>
                  <a:pt x="1056156" y="239283"/>
                </a:lnTo>
                <a:lnTo>
                  <a:pt x="1028235" y="204098"/>
                </a:lnTo>
                <a:lnTo>
                  <a:pt x="997743" y="171183"/>
                </a:lnTo>
                <a:lnTo>
                  <a:pt x="964830" y="140689"/>
                </a:lnTo>
                <a:lnTo>
                  <a:pt x="929646" y="112766"/>
                </a:lnTo>
                <a:lnTo>
                  <a:pt x="892341" y="87565"/>
                </a:lnTo>
                <a:lnTo>
                  <a:pt x="853065" y="65236"/>
                </a:lnTo>
                <a:lnTo>
                  <a:pt x="811970" y="45929"/>
                </a:lnTo>
                <a:lnTo>
                  <a:pt x="769205" y="29796"/>
                </a:lnTo>
                <a:lnTo>
                  <a:pt x="724920" y="16985"/>
                </a:lnTo>
                <a:lnTo>
                  <a:pt x="679267" y="7649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30784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652424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83108" y="1868423"/>
            <a:ext cx="5977128" cy="1560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541264" y="2694431"/>
            <a:ext cx="3602736" cy="41635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58384" y="2142744"/>
            <a:ext cx="3785870" cy="4072254"/>
          </a:xfrm>
          <a:custGeom>
            <a:avLst/>
            <a:gdLst/>
            <a:ahLst/>
            <a:cxnLst/>
            <a:rect l="l" t="t" r="r" b="b"/>
            <a:pathLst>
              <a:path w="3785870" h="4072254">
                <a:moveTo>
                  <a:pt x="0" y="4072128"/>
                </a:moveTo>
                <a:lnTo>
                  <a:pt x="3785616" y="4072128"/>
                </a:lnTo>
                <a:lnTo>
                  <a:pt x="3785616" y="0"/>
                </a:lnTo>
                <a:lnTo>
                  <a:pt x="0" y="0"/>
                </a:lnTo>
                <a:lnTo>
                  <a:pt x="0" y="4072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3503" y="5913120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65795" y="5714"/>
                </a:lnTo>
                <a:lnTo>
                  <a:pt x="298606" y="22258"/>
                </a:lnTo>
                <a:lnTo>
                  <a:pt x="235957" y="48734"/>
                </a:lnTo>
                <a:lnTo>
                  <a:pt x="178746" y="84241"/>
                </a:lnTo>
                <a:lnTo>
                  <a:pt x="127873" y="127882"/>
                </a:lnTo>
                <a:lnTo>
                  <a:pt x="84234" y="178757"/>
                </a:lnTo>
                <a:lnTo>
                  <a:pt x="48729" y="235968"/>
                </a:lnTo>
                <a:lnTo>
                  <a:pt x="22256" y="298616"/>
                </a:lnTo>
                <a:lnTo>
                  <a:pt x="5713" y="365801"/>
                </a:lnTo>
                <a:lnTo>
                  <a:pt x="0" y="436625"/>
                </a:lnTo>
                <a:lnTo>
                  <a:pt x="1447" y="472436"/>
                </a:lnTo>
                <a:lnTo>
                  <a:pt x="12687" y="541554"/>
                </a:lnTo>
                <a:lnTo>
                  <a:pt x="34307" y="606582"/>
                </a:lnTo>
                <a:lnTo>
                  <a:pt x="65409" y="666624"/>
                </a:lnTo>
                <a:lnTo>
                  <a:pt x="105093" y="720779"/>
                </a:lnTo>
                <a:lnTo>
                  <a:pt x="152461" y="768150"/>
                </a:lnTo>
                <a:lnTo>
                  <a:pt x="206616" y="807836"/>
                </a:lnTo>
                <a:lnTo>
                  <a:pt x="266658" y="838940"/>
                </a:lnTo>
                <a:lnTo>
                  <a:pt x="331689" y="860562"/>
                </a:lnTo>
                <a:lnTo>
                  <a:pt x="400811" y="871804"/>
                </a:lnTo>
                <a:lnTo>
                  <a:pt x="436625" y="873251"/>
                </a:lnTo>
                <a:lnTo>
                  <a:pt x="472440" y="871804"/>
                </a:lnTo>
                <a:lnTo>
                  <a:pt x="541562" y="860562"/>
                </a:lnTo>
                <a:lnTo>
                  <a:pt x="606593" y="838940"/>
                </a:lnTo>
                <a:lnTo>
                  <a:pt x="666635" y="807836"/>
                </a:lnTo>
                <a:lnTo>
                  <a:pt x="720790" y="768150"/>
                </a:lnTo>
                <a:lnTo>
                  <a:pt x="768158" y="720779"/>
                </a:lnTo>
                <a:lnTo>
                  <a:pt x="807842" y="666624"/>
                </a:lnTo>
                <a:lnTo>
                  <a:pt x="838944" y="606582"/>
                </a:lnTo>
                <a:lnTo>
                  <a:pt x="860564" y="541554"/>
                </a:lnTo>
                <a:lnTo>
                  <a:pt x="871804" y="472436"/>
                </a:lnTo>
                <a:lnTo>
                  <a:pt x="873251" y="436625"/>
                </a:lnTo>
                <a:lnTo>
                  <a:pt x="871804" y="400815"/>
                </a:lnTo>
                <a:lnTo>
                  <a:pt x="860564" y="331697"/>
                </a:lnTo>
                <a:lnTo>
                  <a:pt x="838944" y="266669"/>
                </a:lnTo>
                <a:lnTo>
                  <a:pt x="807842" y="206627"/>
                </a:lnTo>
                <a:lnTo>
                  <a:pt x="768158" y="152472"/>
                </a:lnTo>
                <a:lnTo>
                  <a:pt x="720790" y="105101"/>
                </a:lnTo>
                <a:lnTo>
                  <a:pt x="666635" y="65415"/>
                </a:lnTo>
                <a:lnTo>
                  <a:pt x="606593" y="34311"/>
                </a:lnTo>
                <a:lnTo>
                  <a:pt x="541562" y="12689"/>
                </a:lnTo>
                <a:lnTo>
                  <a:pt x="472440" y="1447"/>
                </a:lnTo>
                <a:lnTo>
                  <a:pt x="436625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214871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7"/>
                </a:moveTo>
                <a:lnTo>
                  <a:pt x="9144000" y="71627"/>
                </a:lnTo>
                <a:lnTo>
                  <a:pt x="9144000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286499"/>
            <a:ext cx="9144000" cy="571500"/>
          </a:xfrm>
          <a:custGeom>
            <a:avLst/>
            <a:gdLst/>
            <a:ahLst/>
            <a:cxnLst/>
            <a:rect l="l" t="t" r="r" b="b"/>
            <a:pathLst>
              <a:path w="9144000" h="571500">
                <a:moveTo>
                  <a:pt x="0" y="571499"/>
                </a:moveTo>
                <a:lnTo>
                  <a:pt x="9144000" y="571499"/>
                </a:lnTo>
                <a:lnTo>
                  <a:pt x="9144000" y="0"/>
                </a:lnTo>
                <a:lnTo>
                  <a:pt x="0" y="0"/>
                </a:lnTo>
                <a:lnTo>
                  <a:pt x="0" y="571499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3503" y="5984747"/>
            <a:ext cx="873760" cy="873760"/>
          </a:xfrm>
          <a:custGeom>
            <a:avLst/>
            <a:gdLst/>
            <a:ahLst/>
            <a:cxnLst/>
            <a:rect l="l" t="t" r="r" b="b"/>
            <a:pathLst>
              <a:path w="873760" h="873759">
                <a:moveTo>
                  <a:pt x="436625" y="0"/>
                </a:moveTo>
                <a:lnTo>
                  <a:pt x="365795" y="5714"/>
                </a:lnTo>
                <a:lnTo>
                  <a:pt x="298606" y="22258"/>
                </a:lnTo>
                <a:lnTo>
                  <a:pt x="235957" y="48734"/>
                </a:lnTo>
                <a:lnTo>
                  <a:pt x="178746" y="84241"/>
                </a:lnTo>
                <a:lnTo>
                  <a:pt x="127873" y="127882"/>
                </a:lnTo>
                <a:lnTo>
                  <a:pt x="84234" y="178757"/>
                </a:lnTo>
                <a:lnTo>
                  <a:pt x="48729" y="235968"/>
                </a:lnTo>
                <a:lnTo>
                  <a:pt x="22256" y="298616"/>
                </a:lnTo>
                <a:lnTo>
                  <a:pt x="5713" y="365801"/>
                </a:lnTo>
                <a:lnTo>
                  <a:pt x="0" y="436625"/>
                </a:lnTo>
                <a:lnTo>
                  <a:pt x="1447" y="472435"/>
                </a:lnTo>
                <a:lnTo>
                  <a:pt x="12687" y="541549"/>
                </a:lnTo>
                <a:lnTo>
                  <a:pt x="34307" y="606577"/>
                </a:lnTo>
                <a:lnTo>
                  <a:pt x="65409" y="666618"/>
                </a:lnTo>
                <a:lnTo>
                  <a:pt x="105093" y="720774"/>
                </a:lnTo>
                <a:lnTo>
                  <a:pt x="152461" y="768145"/>
                </a:lnTo>
                <a:lnTo>
                  <a:pt x="206616" y="807833"/>
                </a:lnTo>
                <a:lnTo>
                  <a:pt x="266658" y="838938"/>
                </a:lnTo>
                <a:lnTo>
                  <a:pt x="331689" y="860561"/>
                </a:lnTo>
                <a:lnTo>
                  <a:pt x="400811" y="871803"/>
                </a:lnTo>
                <a:lnTo>
                  <a:pt x="436625" y="873251"/>
                </a:lnTo>
                <a:lnTo>
                  <a:pt x="472440" y="871803"/>
                </a:lnTo>
                <a:lnTo>
                  <a:pt x="541562" y="860561"/>
                </a:lnTo>
                <a:lnTo>
                  <a:pt x="606593" y="838938"/>
                </a:lnTo>
                <a:lnTo>
                  <a:pt x="666635" y="807833"/>
                </a:lnTo>
                <a:lnTo>
                  <a:pt x="720790" y="768145"/>
                </a:lnTo>
                <a:lnTo>
                  <a:pt x="768158" y="720774"/>
                </a:lnTo>
                <a:lnTo>
                  <a:pt x="807842" y="666618"/>
                </a:lnTo>
                <a:lnTo>
                  <a:pt x="838944" y="606577"/>
                </a:lnTo>
                <a:lnTo>
                  <a:pt x="860564" y="541549"/>
                </a:lnTo>
                <a:lnTo>
                  <a:pt x="871804" y="472435"/>
                </a:lnTo>
                <a:lnTo>
                  <a:pt x="873251" y="436625"/>
                </a:lnTo>
                <a:lnTo>
                  <a:pt x="871804" y="400815"/>
                </a:lnTo>
                <a:lnTo>
                  <a:pt x="860564" y="331697"/>
                </a:lnTo>
                <a:lnTo>
                  <a:pt x="838944" y="266669"/>
                </a:lnTo>
                <a:lnTo>
                  <a:pt x="807842" y="206627"/>
                </a:lnTo>
                <a:lnTo>
                  <a:pt x="768158" y="152472"/>
                </a:lnTo>
                <a:lnTo>
                  <a:pt x="720790" y="105101"/>
                </a:lnTo>
                <a:lnTo>
                  <a:pt x="666635" y="65415"/>
                </a:lnTo>
                <a:lnTo>
                  <a:pt x="606593" y="34311"/>
                </a:lnTo>
                <a:lnTo>
                  <a:pt x="541562" y="12689"/>
                </a:lnTo>
                <a:lnTo>
                  <a:pt x="472440" y="1447"/>
                </a:lnTo>
                <a:lnTo>
                  <a:pt x="436625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638098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6990">
            <a:solidFill>
              <a:srgbClr val="EBF0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4607" y="367607"/>
            <a:ext cx="6034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37359" y="1274843"/>
            <a:ext cx="4669281" cy="307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png"/><Relationship Id="rId50" Type="http://schemas.openxmlformats.org/officeDocument/2006/relationships/image" Target="../media/image54.png"/><Relationship Id="rId55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4" Type="http://schemas.openxmlformats.org/officeDocument/2006/relationships/image" Target="../media/image48.png"/><Relationship Id="rId52" Type="http://schemas.openxmlformats.org/officeDocument/2006/relationships/image" Target="../media/image5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20" Type="http://schemas.openxmlformats.org/officeDocument/2006/relationships/image" Target="../media/image24.png"/><Relationship Id="rId41" Type="http://schemas.openxmlformats.org/officeDocument/2006/relationships/image" Target="../media/image45.png"/><Relationship Id="rId54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49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1264" y="2357627"/>
            <a:ext cx="3602736" cy="41635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6488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5">
                <a:moveTo>
                  <a:pt x="0" y="71628"/>
                </a:moveTo>
                <a:lnTo>
                  <a:pt x="9144000" y="71628"/>
                </a:lnTo>
                <a:lnTo>
                  <a:pt x="9144000" y="0"/>
                </a:lnTo>
                <a:lnTo>
                  <a:pt x="0" y="0"/>
                </a:lnTo>
                <a:lnTo>
                  <a:pt x="0" y="7162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00500" y="356615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4"/>
                </a:lnTo>
                <a:lnTo>
                  <a:pt x="1937" y="632394"/>
                </a:lnTo>
                <a:lnTo>
                  <a:pt x="7648" y="679267"/>
                </a:lnTo>
                <a:lnTo>
                  <a:pt x="16982" y="724920"/>
                </a:lnTo>
                <a:lnTo>
                  <a:pt x="29791" y="769205"/>
                </a:lnTo>
                <a:lnTo>
                  <a:pt x="45922" y="811970"/>
                </a:lnTo>
                <a:lnTo>
                  <a:pt x="65226" y="853065"/>
                </a:lnTo>
                <a:lnTo>
                  <a:pt x="87552" y="892341"/>
                </a:lnTo>
                <a:lnTo>
                  <a:pt x="112751" y="929646"/>
                </a:lnTo>
                <a:lnTo>
                  <a:pt x="140672" y="964830"/>
                </a:lnTo>
                <a:lnTo>
                  <a:pt x="171164" y="997743"/>
                </a:lnTo>
                <a:lnTo>
                  <a:pt x="204077" y="1028235"/>
                </a:lnTo>
                <a:lnTo>
                  <a:pt x="239261" y="1056156"/>
                </a:lnTo>
                <a:lnTo>
                  <a:pt x="276566" y="1081355"/>
                </a:lnTo>
                <a:lnTo>
                  <a:pt x="315842" y="1103681"/>
                </a:lnTo>
                <a:lnTo>
                  <a:pt x="356937" y="1122985"/>
                </a:lnTo>
                <a:lnTo>
                  <a:pt x="399702" y="1139116"/>
                </a:lnTo>
                <a:lnTo>
                  <a:pt x="443987" y="1151925"/>
                </a:lnTo>
                <a:lnTo>
                  <a:pt x="489640" y="1161259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9"/>
                </a:lnTo>
                <a:lnTo>
                  <a:pt x="724920" y="1151925"/>
                </a:lnTo>
                <a:lnTo>
                  <a:pt x="769205" y="1139116"/>
                </a:lnTo>
                <a:lnTo>
                  <a:pt x="811970" y="1122985"/>
                </a:lnTo>
                <a:lnTo>
                  <a:pt x="853065" y="1103681"/>
                </a:lnTo>
                <a:lnTo>
                  <a:pt x="892341" y="1081355"/>
                </a:lnTo>
                <a:lnTo>
                  <a:pt x="929646" y="1056156"/>
                </a:lnTo>
                <a:lnTo>
                  <a:pt x="964830" y="1028235"/>
                </a:lnTo>
                <a:lnTo>
                  <a:pt x="997743" y="997743"/>
                </a:lnTo>
                <a:lnTo>
                  <a:pt x="1028235" y="964830"/>
                </a:lnTo>
                <a:lnTo>
                  <a:pt x="1056156" y="929646"/>
                </a:lnTo>
                <a:lnTo>
                  <a:pt x="1081355" y="892341"/>
                </a:lnTo>
                <a:lnTo>
                  <a:pt x="1103681" y="853065"/>
                </a:lnTo>
                <a:lnTo>
                  <a:pt x="1122985" y="811970"/>
                </a:lnTo>
                <a:lnTo>
                  <a:pt x="1139116" y="769205"/>
                </a:lnTo>
                <a:lnTo>
                  <a:pt x="1151925" y="724920"/>
                </a:lnTo>
                <a:lnTo>
                  <a:pt x="1161259" y="679267"/>
                </a:lnTo>
                <a:lnTo>
                  <a:pt x="1166970" y="632394"/>
                </a:lnTo>
                <a:lnTo>
                  <a:pt x="1168908" y="584454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4884"/>
            <a:ext cx="9144000" cy="641985"/>
          </a:xfrm>
          <a:custGeom>
            <a:avLst/>
            <a:gdLst/>
            <a:ahLst/>
            <a:cxnLst/>
            <a:rect l="l" t="t" r="r" b="b"/>
            <a:pathLst>
              <a:path w="9144000" h="641985">
                <a:moveTo>
                  <a:pt x="0" y="641604"/>
                </a:moveTo>
                <a:lnTo>
                  <a:pt x="9144000" y="641604"/>
                </a:lnTo>
                <a:lnTo>
                  <a:pt x="9144000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8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00500" y="284988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3"/>
                </a:lnTo>
                <a:lnTo>
                  <a:pt x="1937" y="632394"/>
                </a:lnTo>
                <a:lnTo>
                  <a:pt x="7648" y="679267"/>
                </a:lnTo>
                <a:lnTo>
                  <a:pt x="16982" y="724920"/>
                </a:lnTo>
                <a:lnTo>
                  <a:pt x="29791" y="769205"/>
                </a:lnTo>
                <a:lnTo>
                  <a:pt x="45922" y="811970"/>
                </a:lnTo>
                <a:lnTo>
                  <a:pt x="65226" y="853065"/>
                </a:lnTo>
                <a:lnTo>
                  <a:pt x="87552" y="892341"/>
                </a:lnTo>
                <a:lnTo>
                  <a:pt x="112751" y="929646"/>
                </a:lnTo>
                <a:lnTo>
                  <a:pt x="140672" y="964830"/>
                </a:lnTo>
                <a:lnTo>
                  <a:pt x="171164" y="997743"/>
                </a:lnTo>
                <a:lnTo>
                  <a:pt x="204077" y="1028235"/>
                </a:lnTo>
                <a:lnTo>
                  <a:pt x="239261" y="1056156"/>
                </a:lnTo>
                <a:lnTo>
                  <a:pt x="276566" y="1081355"/>
                </a:lnTo>
                <a:lnTo>
                  <a:pt x="315842" y="1103681"/>
                </a:lnTo>
                <a:lnTo>
                  <a:pt x="356937" y="1122985"/>
                </a:lnTo>
                <a:lnTo>
                  <a:pt x="399702" y="1139116"/>
                </a:lnTo>
                <a:lnTo>
                  <a:pt x="443987" y="1151925"/>
                </a:lnTo>
                <a:lnTo>
                  <a:pt x="489640" y="1161259"/>
                </a:lnTo>
                <a:lnTo>
                  <a:pt x="536513" y="1166970"/>
                </a:lnTo>
                <a:lnTo>
                  <a:pt x="584453" y="1168907"/>
                </a:lnTo>
                <a:lnTo>
                  <a:pt x="632394" y="1166970"/>
                </a:lnTo>
                <a:lnTo>
                  <a:pt x="679267" y="1161259"/>
                </a:lnTo>
                <a:lnTo>
                  <a:pt x="724920" y="1151925"/>
                </a:lnTo>
                <a:lnTo>
                  <a:pt x="769205" y="1139116"/>
                </a:lnTo>
                <a:lnTo>
                  <a:pt x="811970" y="1122985"/>
                </a:lnTo>
                <a:lnTo>
                  <a:pt x="853065" y="1103681"/>
                </a:lnTo>
                <a:lnTo>
                  <a:pt x="892341" y="1081355"/>
                </a:lnTo>
                <a:lnTo>
                  <a:pt x="929646" y="1056156"/>
                </a:lnTo>
                <a:lnTo>
                  <a:pt x="964830" y="1028235"/>
                </a:lnTo>
                <a:lnTo>
                  <a:pt x="997743" y="997743"/>
                </a:lnTo>
                <a:lnTo>
                  <a:pt x="1028235" y="964830"/>
                </a:lnTo>
                <a:lnTo>
                  <a:pt x="1056156" y="929646"/>
                </a:lnTo>
                <a:lnTo>
                  <a:pt x="1081355" y="892341"/>
                </a:lnTo>
                <a:lnTo>
                  <a:pt x="1103681" y="853065"/>
                </a:lnTo>
                <a:lnTo>
                  <a:pt x="1122985" y="811970"/>
                </a:lnTo>
                <a:lnTo>
                  <a:pt x="1139116" y="769205"/>
                </a:lnTo>
                <a:lnTo>
                  <a:pt x="1151925" y="724920"/>
                </a:lnTo>
                <a:lnTo>
                  <a:pt x="1161259" y="679267"/>
                </a:lnTo>
                <a:lnTo>
                  <a:pt x="1166970" y="632394"/>
                </a:lnTo>
                <a:lnTo>
                  <a:pt x="1168908" y="584453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82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884164"/>
            <a:ext cx="9144000" cy="71755"/>
          </a:xfrm>
          <a:custGeom>
            <a:avLst/>
            <a:gdLst/>
            <a:ahLst/>
            <a:cxnLst/>
            <a:rect l="l" t="t" r="r" b="b"/>
            <a:pathLst>
              <a:path w="9144000" h="71754">
                <a:moveTo>
                  <a:pt x="0" y="71628"/>
                </a:moveTo>
                <a:lnTo>
                  <a:pt x="9144000" y="71628"/>
                </a:lnTo>
                <a:lnTo>
                  <a:pt x="9144000" y="0"/>
                </a:lnTo>
                <a:lnTo>
                  <a:pt x="0" y="0"/>
                </a:lnTo>
                <a:lnTo>
                  <a:pt x="0" y="7162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0500" y="5286755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5">
                <a:moveTo>
                  <a:pt x="584453" y="0"/>
                </a:moveTo>
                <a:lnTo>
                  <a:pt x="536513" y="1937"/>
                </a:lnTo>
                <a:lnTo>
                  <a:pt x="489640" y="7648"/>
                </a:lnTo>
                <a:lnTo>
                  <a:pt x="443987" y="16982"/>
                </a:lnTo>
                <a:lnTo>
                  <a:pt x="399702" y="29791"/>
                </a:lnTo>
                <a:lnTo>
                  <a:pt x="356937" y="45922"/>
                </a:lnTo>
                <a:lnTo>
                  <a:pt x="315842" y="65226"/>
                </a:lnTo>
                <a:lnTo>
                  <a:pt x="276566" y="87552"/>
                </a:lnTo>
                <a:lnTo>
                  <a:pt x="239261" y="112751"/>
                </a:lnTo>
                <a:lnTo>
                  <a:pt x="204077" y="140672"/>
                </a:lnTo>
                <a:lnTo>
                  <a:pt x="171164" y="171164"/>
                </a:lnTo>
                <a:lnTo>
                  <a:pt x="140672" y="204077"/>
                </a:lnTo>
                <a:lnTo>
                  <a:pt x="112751" y="239261"/>
                </a:lnTo>
                <a:lnTo>
                  <a:pt x="87552" y="276566"/>
                </a:lnTo>
                <a:lnTo>
                  <a:pt x="65226" y="315842"/>
                </a:lnTo>
                <a:lnTo>
                  <a:pt x="45922" y="356937"/>
                </a:lnTo>
                <a:lnTo>
                  <a:pt x="29791" y="399702"/>
                </a:lnTo>
                <a:lnTo>
                  <a:pt x="16982" y="443987"/>
                </a:lnTo>
                <a:lnTo>
                  <a:pt x="7648" y="489640"/>
                </a:lnTo>
                <a:lnTo>
                  <a:pt x="1937" y="536513"/>
                </a:lnTo>
                <a:lnTo>
                  <a:pt x="0" y="584454"/>
                </a:lnTo>
                <a:lnTo>
                  <a:pt x="1937" y="632388"/>
                </a:lnTo>
                <a:lnTo>
                  <a:pt x="7648" y="679255"/>
                </a:lnTo>
                <a:lnTo>
                  <a:pt x="16982" y="724904"/>
                </a:lnTo>
                <a:lnTo>
                  <a:pt x="29791" y="769185"/>
                </a:lnTo>
                <a:lnTo>
                  <a:pt x="45922" y="811949"/>
                </a:lnTo>
                <a:lnTo>
                  <a:pt x="65226" y="853043"/>
                </a:lnTo>
                <a:lnTo>
                  <a:pt x="87552" y="892318"/>
                </a:lnTo>
                <a:lnTo>
                  <a:pt x="112751" y="929624"/>
                </a:lnTo>
                <a:lnTo>
                  <a:pt x="140672" y="964809"/>
                </a:lnTo>
                <a:lnTo>
                  <a:pt x="171164" y="997724"/>
                </a:lnTo>
                <a:lnTo>
                  <a:pt x="204077" y="1028218"/>
                </a:lnTo>
                <a:lnTo>
                  <a:pt x="239261" y="1056141"/>
                </a:lnTo>
                <a:lnTo>
                  <a:pt x="276566" y="1081342"/>
                </a:lnTo>
                <a:lnTo>
                  <a:pt x="315842" y="1103671"/>
                </a:lnTo>
                <a:lnTo>
                  <a:pt x="356937" y="1122978"/>
                </a:lnTo>
                <a:lnTo>
                  <a:pt x="399702" y="1139111"/>
                </a:lnTo>
                <a:lnTo>
                  <a:pt x="443987" y="1151922"/>
                </a:lnTo>
                <a:lnTo>
                  <a:pt x="489640" y="1161258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8"/>
                </a:lnTo>
                <a:lnTo>
                  <a:pt x="724920" y="1151922"/>
                </a:lnTo>
                <a:lnTo>
                  <a:pt x="769205" y="1139111"/>
                </a:lnTo>
                <a:lnTo>
                  <a:pt x="811970" y="1122978"/>
                </a:lnTo>
                <a:lnTo>
                  <a:pt x="853065" y="1103671"/>
                </a:lnTo>
                <a:lnTo>
                  <a:pt x="892341" y="1081342"/>
                </a:lnTo>
                <a:lnTo>
                  <a:pt x="929646" y="1056141"/>
                </a:lnTo>
                <a:lnTo>
                  <a:pt x="964830" y="1028218"/>
                </a:lnTo>
                <a:lnTo>
                  <a:pt x="997743" y="997724"/>
                </a:lnTo>
                <a:lnTo>
                  <a:pt x="1028235" y="964809"/>
                </a:lnTo>
                <a:lnTo>
                  <a:pt x="1056156" y="929624"/>
                </a:lnTo>
                <a:lnTo>
                  <a:pt x="1081355" y="892318"/>
                </a:lnTo>
                <a:lnTo>
                  <a:pt x="1103681" y="853043"/>
                </a:lnTo>
                <a:lnTo>
                  <a:pt x="1122985" y="811949"/>
                </a:lnTo>
                <a:lnTo>
                  <a:pt x="1139116" y="769185"/>
                </a:lnTo>
                <a:lnTo>
                  <a:pt x="1151925" y="724904"/>
                </a:lnTo>
                <a:lnTo>
                  <a:pt x="1161259" y="679255"/>
                </a:lnTo>
                <a:lnTo>
                  <a:pt x="1166970" y="632388"/>
                </a:lnTo>
                <a:lnTo>
                  <a:pt x="1168908" y="584454"/>
                </a:lnTo>
                <a:lnTo>
                  <a:pt x="1166970" y="536513"/>
                </a:lnTo>
                <a:lnTo>
                  <a:pt x="1161259" y="489640"/>
                </a:lnTo>
                <a:lnTo>
                  <a:pt x="1151925" y="443987"/>
                </a:lnTo>
                <a:lnTo>
                  <a:pt x="1139116" y="399702"/>
                </a:lnTo>
                <a:lnTo>
                  <a:pt x="1122985" y="356937"/>
                </a:lnTo>
                <a:lnTo>
                  <a:pt x="1103681" y="315842"/>
                </a:lnTo>
                <a:lnTo>
                  <a:pt x="1081355" y="276566"/>
                </a:lnTo>
                <a:lnTo>
                  <a:pt x="1056156" y="239261"/>
                </a:lnTo>
                <a:lnTo>
                  <a:pt x="1028235" y="204077"/>
                </a:lnTo>
                <a:lnTo>
                  <a:pt x="997743" y="171164"/>
                </a:lnTo>
                <a:lnTo>
                  <a:pt x="964830" y="140672"/>
                </a:lnTo>
                <a:lnTo>
                  <a:pt x="929646" y="112751"/>
                </a:lnTo>
                <a:lnTo>
                  <a:pt x="892341" y="87552"/>
                </a:lnTo>
                <a:lnTo>
                  <a:pt x="853065" y="65226"/>
                </a:lnTo>
                <a:lnTo>
                  <a:pt x="811970" y="45922"/>
                </a:lnTo>
                <a:lnTo>
                  <a:pt x="769205" y="29791"/>
                </a:lnTo>
                <a:lnTo>
                  <a:pt x="724920" y="16982"/>
                </a:lnTo>
                <a:lnTo>
                  <a:pt x="679267" y="7648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5955791"/>
            <a:ext cx="9144000" cy="641985"/>
          </a:xfrm>
          <a:custGeom>
            <a:avLst/>
            <a:gdLst/>
            <a:ahLst/>
            <a:cxnLst/>
            <a:rect l="l" t="t" r="r" b="b"/>
            <a:pathLst>
              <a:path w="9144000" h="641984">
                <a:moveTo>
                  <a:pt x="0" y="641604"/>
                </a:moveTo>
                <a:lnTo>
                  <a:pt x="9144000" y="641604"/>
                </a:lnTo>
                <a:lnTo>
                  <a:pt x="9144000" y="0"/>
                </a:lnTo>
                <a:lnTo>
                  <a:pt x="0" y="0"/>
                </a:lnTo>
                <a:lnTo>
                  <a:pt x="0" y="641604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00500" y="5358384"/>
            <a:ext cx="1169035" cy="1169035"/>
          </a:xfrm>
          <a:custGeom>
            <a:avLst/>
            <a:gdLst/>
            <a:ahLst/>
            <a:cxnLst/>
            <a:rect l="l" t="t" r="r" b="b"/>
            <a:pathLst>
              <a:path w="1169035" h="1169034">
                <a:moveTo>
                  <a:pt x="584453" y="0"/>
                </a:moveTo>
                <a:lnTo>
                  <a:pt x="536513" y="1937"/>
                </a:lnTo>
                <a:lnTo>
                  <a:pt x="489640" y="7649"/>
                </a:lnTo>
                <a:lnTo>
                  <a:pt x="443987" y="16985"/>
                </a:lnTo>
                <a:lnTo>
                  <a:pt x="399702" y="29796"/>
                </a:lnTo>
                <a:lnTo>
                  <a:pt x="356937" y="45929"/>
                </a:lnTo>
                <a:lnTo>
                  <a:pt x="315842" y="65236"/>
                </a:lnTo>
                <a:lnTo>
                  <a:pt x="276566" y="87565"/>
                </a:lnTo>
                <a:lnTo>
                  <a:pt x="239261" y="112766"/>
                </a:lnTo>
                <a:lnTo>
                  <a:pt x="204077" y="140689"/>
                </a:lnTo>
                <a:lnTo>
                  <a:pt x="171164" y="171183"/>
                </a:lnTo>
                <a:lnTo>
                  <a:pt x="140672" y="204098"/>
                </a:lnTo>
                <a:lnTo>
                  <a:pt x="112751" y="239283"/>
                </a:lnTo>
                <a:lnTo>
                  <a:pt x="87552" y="276589"/>
                </a:lnTo>
                <a:lnTo>
                  <a:pt x="65226" y="315864"/>
                </a:lnTo>
                <a:lnTo>
                  <a:pt x="45922" y="356958"/>
                </a:lnTo>
                <a:lnTo>
                  <a:pt x="29791" y="399722"/>
                </a:lnTo>
                <a:lnTo>
                  <a:pt x="16982" y="444003"/>
                </a:lnTo>
                <a:lnTo>
                  <a:pt x="7648" y="489652"/>
                </a:lnTo>
                <a:lnTo>
                  <a:pt x="1937" y="536519"/>
                </a:lnTo>
                <a:lnTo>
                  <a:pt x="0" y="584453"/>
                </a:lnTo>
                <a:lnTo>
                  <a:pt x="1937" y="632388"/>
                </a:lnTo>
                <a:lnTo>
                  <a:pt x="7648" y="679255"/>
                </a:lnTo>
                <a:lnTo>
                  <a:pt x="16982" y="724904"/>
                </a:lnTo>
                <a:lnTo>
                  <a:pt x="29791" y="769185"/>
                </a:lnTo>
                <a:lnTo>
                  <a:pt x="45922" y="811949"/>
                </a:lnTo>
                <a:lnTo>
                  <a:pt x="65226" y="853043"/>
                </a:lnTo>
                <a:lnTo>
                  <a:pt x="87552" y="892318"/>
                </a:lnTo>
                <a:lnTo>
                  <a:pt x="112751" y="929624"/>
                </a:lnTo>
                <a:lnTo>
                  <a:pt x="140672" y="964809"/>
                </a:lnTo>
                <a:lnTo>
                  <a:pt x="171164" y="997724"/>
                </a:lnTo>
                <a:lnTo>
                  <a:pt x="204077" y="1028218"/>
                </a:lnTo>
                <a:lnTo>
                  <a:pt x="239261" y="1056141"/>
                </a:lnTo>
                <a:lnTo>
                  <a:pt x="276566" y="1081342"/>
                </a:lnTo>
                <a:lnTo>
                  <a:pt x="315842" y="1103671"/>
                </a:lnTo>
                <a:lnTo>
                  <a:pt x="356937" y="1122978"/>
                </a:lnTo>
                <a:lnTo>
                  <a:pt x="399702" y="1139111"/>
                </a:lnTo>
                <a:lnTo>
                  <a:pt x="443987" y="1151922"/>
                </a:lnTo>
                <a:lnTo>
                  <a:pt x="489640" y="1161258"/>
                </a:lnTo>
                <a:lnTo>
                  <a:pt x="536513" y="1166970"/>
                </a:lnTo>
                <a:lnTo>
                  <a:pt x="584453" y="1168908"/>
                </a:lnTo>
                <a:lnTo>
                  <a:pt x="632394" y="1166970"/>
                </a:lnTo>
                <a:lnTo>
                  <a:pt x="679267" y="1161258"/>
                </a:lnTo>
                <a:lnTo>
                  <a:pt x="724920" y="1151922"/>
                </a:lnTo>
                <a:lnTo>
                  <a:pt x="769205" y="1139111"/>
                </a:lnTo>
                <a:lnTo>
                  <a:pt x="811970" y="1122978"/>
                </a:lnTo>
                <a:lnTo>
                  <a:pt x="853065" y="1103671"/>
                </a:lnTo>
                <a:lnTo>
                  <a:pt x="892341" y="1081342"/>
                </a:lnTo>
                <a:lnTo>
                  <a:pt x="929646" y="1056141"/>
                </a:lnTo>
                <a:lnTo>
                  <a:pt x="964830" y="1028218"/>
                </a:lnTo>
                <a:lnTo>
                  <a:pt x="997743" y="997724"/>
                </a:lnTo>
                <a:lnTo>
                  <a:pt x="1028235" y="964809"/>
                </a:lnTo>
                <a:lnTo>
                  <a:pt x="1056156" y="929624"/>
                </a:lnTo>
                <a:lnTo>
                  <a:pt x="1081355" y="892318"/>
                </a:lnTo>
                <a:lnTo>
                  <a:pt x="1103681" y="853043"/>
                </a:lnTo>
                <a:lnTo>
                  <a:pt x="1122985" y="811949"/>
                </a:lnTo>
                <a:lnTo>
                  <a:pt x="1139116" y="769185"/>
                </a:lnTo>
                <a:lnTo>
                  <a:pt x="1151925" y="724904"/>
                </a:lnTo>
                <a:lnTo>
                  <a:pt x="1161259" y="679255"/>
                </a:lnTo>
                <a:lnTo>
                  <a:pt x="1166970" y="632388"/>
                </a:lnTo>
                <a:lnTo>
                  <a:pt x="1168908" y="584453"/>
                </a:lnTo>
                <a:lnTo>
                  <a:pt x="1166970" y="536519"/>
                </a:lnTo>
                <a:lnTo>
                  <a:pt x="1161259" y="489652"/>
                </a:lnTo>
                <a:lnTo>
                  <a:pt x="1151925" y="444003"/>
                </a:lnTo>
                <a:lnTo>
                  <a:pt x="1139116" y="399722"/>
                </a:lnTo>
                <a:lnTo>
                  <a:pt x="1122985" y="356958"/>
                </a:lnTo>
                <a:lnTo>
                  <a:pt x="1103681" y="315864"/>
                </a:lnTo>
                <a:lnTo>
                  <a:pt x="1081355" y="276589"/>
                </a:lnTo>
                <a:lnTo>
                  <a:pt x="1056156" y="239283"/>
                </a:lnTo>
                <a:lnTo>
                  <a:pt x="1028235" y="204098"/>
                </a:lnTo>
                <a:lnTo>
                  <a:pt x="997743" y="171183"/>
                </a:lnTo>
                <a:lnTo>
                  <a:pt x="964830" y="140689"/>
                </a:lnTo>
                <a:lnTo>
                  <a:pt x="929646" y="112766"/>
                </a:lnTo>
                <a:lnTo>
                  <a:pt x="892341" y="87565"/>
                </a:lnTo>
                <a:lnTo>
                  <a:pt x="853065" y="65236"/>
                </a:lnTo>
                <a:lnTo>
                  <a:pt x="811970" y="45929"/>
                </a:lnTo>
                <a:lnTo>
                  <a:pt x="769205" y="29796"/>
                </a:lnTo>
                <a:lnTo>
                  <a:pt x="724920" y="16985"/>
                </a:lnTo>
                <a:lnTo>
                  <a:pt x="679267" y="7649"/>
                </a:lnTo>
                <a:lnTo>
                  <a:pt x="632394" y="1937"/>
                </a:lnTo>
                <a:lnTo>
                  <a:pt x="584453" y="0"/>
                </a:lnTo>
                <a:close/>
              </a:path>
            </a:pathLst>
          </a:custGeom>
          <a:solidFill>
            <a:srgbClr val="2F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30784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52424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28800" y="1766737"/>
            <a:ext cx="434340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35"/>
              </a:lnSpc>
            </a:pPr>
            <a:r>
              <a:rPr lang="zh-TW" altLang="en-US" sz="3600" b="1" spc="-5" dirty="0">
                <a:solidFill>
                  <a:srgbClr val="6F2F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臺南市</a:t>
            </a:r>
            <a:r>
              <a:rPr sz="3600" b="1" spc="-30" dirty="0">
                <a:solidFill>
                  <a:srgbClr val="6F2F9F"/>
                </a:solidFill>
                <a:latin typeface="微軟正黑體"/>
                <a:cs typeface="微軟正黑體"/>
              </a:rPr>
              <a:t>107學年度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36447" y="2368364"/>
            <a:ext cx="5511800" cy="10413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lang="zh-TW" altLang="en-US" sz="3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臺南市</a:t>
            </a:r>
            <a:r>
              <a:rPr sz="3600" b="1" dirty="0" err="1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前導學校協作計畫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marL="1905" algn="ctr">
              <a:lnSpc>
                <a:spcPts val="3815"/>
              </a:lnSpc>
              <a:spcBef>
                <a:spcPts val="15"/>
              </a:spcBef>
            </a:pPr>
            <a:r>
              <a:rPr sz="3600" b="1" spc="-5" dirty="0" err="1" smtClean="0">
                <a:solidFill>
                  <a:srgbClr val="6F2F9F"/>
                </a:solidFill>
                <a:latin typeface="微軟正黑體"/>
                <a:cs typeface="微軟正黑體"/>
              </a:rPr>
              <a:t>說明</a:t>
            </a:r>
            <a:r>
              <a:rPr sz="3600" b="1" dirty="0" err="1" smtClean="0">
                <a:solidFill>
                  <a:srgbClr val="6F2F9F"/>
                </a:solidFill>
                <a:latin typeface="微軟正黑體"/>
                <a:cs typeface="微軟正黑體"/>
              </a:rPr>
              <a:t>會</a:t>
            </a:r>
            <a:endParaRPr sz="3600" dirty="0">
              <a:latin typeface="微軟正黑體"/>
              <a:cs typeface="微軟正黑體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8738" y="4322328"/>
            <a:ext cx="467423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2800" b="1" dirty="0" smtClean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新課綱專案辦公室執行秘書</a:t>
            </a:r>
            <a:endParaRPr lang="en-US" altLang="zh-TW" sz="2800" b="1" dirty="0" smtClean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  <a:p>
            <a:pPr algn="ctr">
              <a:lnSpc>
                <a:spcPct val="100000"/>
              </a:lnSpc>
            </a:pPr>
            <a:r>
              <a:rPr lang="zh-TW" altLang="en-US" sz="2800" b="1" dirty="0" smtClean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陳秀卿督學</a:t>
            </a:r>
            <a:endParaRPr sz="2800" b="1" dirty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圖片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083" y="5211306"/>
            <a:ext cx="1335594" cy="94420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240105" y="2999994"/>
            <a:ext cx="7164705" cy="546100"/>
          </a:xfrm>
          <a:custGeom>
            <a:avLst/>
            <a:gdLst/>
            <a:ahLst/>
            <a:cxnLst/>
            <a:rect l="l" t="t" r="r" b="b"/>
            <a:pathLst>
              <a:path w="7164705" h="546100">
                <a:moveTo>
                  <a:pt x="6731000" y="0"/>
                </a:moveTo>
                <a:lnTo>
                  <a:pt x="6731000" y="113919"/>
                </a:lnTo>
                <a:lnTo>
                  <a:pt x="0" y="113919"/>
                </a:lnTo>
                <a:lnTo>
                  <a:pt x="0" y="431673"/>
                </a:lnTo>
                <a:lnTo>
                  <a:pt x="6731000" y="431673"/>
                </a:lnTo>
                <a:lnTo>
                  <a:pt x="6731000" y="545592"/>
                </a:lnTo>
                <a:lnTo>
                  <a:pt x="7164324" y="272796"/>
                </a:lnTo>
                <a:lnTo>
                  <a:pt x="6731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8100" y="2942083"/>
            <a:ext cx="7256780" cy="661670"/>
          </a:xfrm>
          <a:custGeom>
            <a:avLst/>
            <a:gdLst/>
            <a:ahLst/>
            <a:cxnLst/>
            <a:rect l="l" t="t" r="r" b="b"/>
            <a:pathLst>
              <a:path w="7256780" h="661670">
                <a:moveTo>
                  <a:pt x="6731000" y="0"/>
                </a:moveTo>
                <a:lnTo>
                  <a:pt x="6731000" y="139826"/>
                </a:lnTo>
                <a:lnTo>
                  <a:pt x="0" y="139826"/>
                </a:lnTo>
                <a:lnTo>
                  <a:pt x="0" y="521588"/>
                </a:lnTo>
                <a:lnTo>
                  <a:pt x="6731000" y="521588"/>
                </a:lnTo>
                <a:lnTo>
                  <a:pt x="6731000" y="661415"/>
                </a:lnTo>
                <a:lnTo>
                  <a:pt x="6841366" y="591946"/>
                </a:lnTo>
                <a:lnTo>
                  <a:pt x="6769354" y="591946"/>
                </a:lnTo>
                <a:lnTo>
                  <a:pt x="6769354" y="483107"/>
                </a:lnTo>
                <a:lnTo>
                  <a:pt x="38404" y="483107"/>
                </a:lnTo>
                <a:lnTo>
                  <a:pt x="38404" y="178307"/>
                </a:lnTo>
                <a:lnTo>
                  <a:pt x="6769354" y="178307"/>
                </a:lnTo>
                <a:lnTo>
                  <a:pt x="6769354" y="69468"/>
                </a:lnTo>
                <a:lnTo>
                  <a:pt x="6841366" y="69468"/>
                </a:lnTo>
                <a:lnTo>
                  <a:pt x="6731000" y="0"/>
                </a:lnTo>
                <a:close/>
              </a:path>
              <a:path w="7256780" h="661670">
                <a:moveTo>
                  <a:pt x="6841366" y="69468"/>
                </a:moveTo>
                <a:lnTo>
                  <a:pt x="6769354" y="69468"/>
                </a:lnTo>
                <a:lnTo>
                  <a:pt x="7184262" y="330707"/>
                </a:lnTo>
                <a:lnTo>
                  <a:pt x="6769354" y="591946"/>
                </a:lnTo>
                <a:lnTo>
                  <a:pt x="6841366" y="591946"/>
                </a:lnTo>
                <a:lnTo>
                  <a:pt x="7256399" y="330707"/>
                </a:lnTo>
                <a:lnTo>
                  <a:pt x="6841366" y="69468"/>
                </a:lnTo>
                <a:close/>
              </a:path>
              <a:path w="7256780" h="661670">
                <a:moveTo>
                  <a:pt x="6782181" y="92709"/>
                </a:moveTo>
                <a:lnTo>
                  <a:pt x="6782181" y="191007"/>
                </a:lnTo>
                <a:lnTo>
                  <a:pt x="51206" y="191007"/>
                </a:lnTo>
                <a:lnTo>
                  <a:pt x="51206" y="470407"/>
                </a:lnTo>
                <a:lnTo>
                  <a:pt x="6782181" y="470407"/>
                </a:lnTo>
                <a:lnTo>
                  <a:pt x="6782181" y="568705"/>
                </a:lnTo>
                <a:lnTo>
                  <a:pt x="6818899" y="545591"/>
                </a:lnTo>
                <a:lnTo>
                  <a:pt x="6795008" y="545591"/>
                </a:lnTo>
                <a:lnTo>
                  <a:pt x="6795008" y="457580"/>
                </a:lnTo>
                <a:lnTo>
                  <a:pt x="64008" y="457580"/>
                </a:lnTo>
                <a:lnTo>
                  <a:pt x="64008" y="203834"/>
                </a:lnTo>
                <a:lnTo>
                  <a:pt x="6795008" y="203834"/>
                </a:lnTo>
                <a:lnTo>
                  <a:pt x="6795008" y="115823"/>
                </a:lnTo>
                <a:lnTo>
                  <a:pt x="6818899" y="115823"/>
                </a:lnTo>
                <a:lnTo>
                  <a:pt x="6782181" y="92709"/>
                </a:lnTo>
                <a:close/>
              </a:path>
              <a:path w="7256780" h="661670">
                <a:moveTo>
                  <a:pt x="6818899" y="115823"/>
                </a:moveTo>
                <a:lnTo>
                  <a:pt x="6795008" y="115823"/>
                </a:lnTo>
                <a:lnTo>
                  <a:pt x="7136257" y="330707"/>
                </a:lnTo>
                <a:lnTo>
                  <a:pt x="6795008" y="545591"/>
                </a:lnTo>
                <a:lnTo>
                  <a:pt x="6818899" y="545591"/>
                </a:lnTo>
                <a:lnTo>
                  <a:pt x="7160259" y="330707"/>
                </a:lnTo>
                <a:lnTo>
                  <a:pt x="6818899" y="115823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1564" y="3197316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69598" y="0"/>
                </a:moveTo>
                <a:lnTo>
                  <a:pt x="30307" y="15999"/>
                </a:lnTo>
                <a:lnTo>
                  <a:pt x="5348" y="48178"/>
                </a:lnTo>
                <a:lnTo>
                  <a:pt x="0" y="75474"/>
                </a:lnTo>
                <a:lnTo>
                  <a:pt x="895" y="86836"/>
                </a:lnTo>
                <a:lnTo>
                  <a:pt x="18144" y="123462"/>
                </a:lnTo>
                <a:lnTo>
                  <a:pt x="52553" y="146696"/>
                </a:lnTo>
                <a:lnTo>
                  <a:pt x="81903" y="151667"/>
                </a:lnTo>
                <a:lnTo>
                  <a:pt x="96237" y="150266"/>
                </a:lnTo>
                <a:lnTo>
                  <a:pt x="133223" y="132854"/>
                </a:lnTo>
                <a:lnTo>
                  <a:pt x="156459" y="99077"/>
                </a:lnTo>
                <a:lnTo>
                  <a:pt x="161310" y="69658"/>
                </a:lnTo>
                <a:lnTo>
                  <a:pt x="159077" y="56889"/>
                </a:lnTo>
                <a:lnTo>
                  <a:pt x="139257" y="24199"/>
                </a:lnTo>
                <a:lnTo>
                  <a:pt x="102243" y="3980"/>
                </a:lnTo>
                <a:lnTo>
                  <a:pt x="69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1564" y="3197316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0" y="75474"/>
                </a:moveTo>
                <a:lnTo>
                  <a:pt x="11659" y="36047"/>
                </a:lnTo>
                <a:lnTo>
                  <a:pt x="42145" y="8553"/>
                </a:lnTo>
                <a:lnTo>
                  <a:pt x="69598" y="0"/>
                </a:lnTo>
                <a:lnTo>
                  <a:pt x="86638" y="912"/>
                </a:lnTo>
                <a:lnTo>
                  <a:pt x="128671" y="15817"/>
                </a:lnTo>
                <a:lnTo>
                  <a:pt x="154579" y="44927"/>
                </a:lnTo>
                <a:lnTo>
                  <a:pt x="161310" y="69658"/>
                </a:lnTo>
                <a:lnTo>
                  <a:pt x="160098" y="84948"/>
                </a:lnTo>
                <a:lnTo>
                  <a:pt x="142796" y="123194"/>
                </a:lnTo>
                <a:lnTo>
                  <a:pt x="109718" y="146554"/>
                </a:lnTo>
                <a:lnTo>
                  <a:pt x="81903" y="151667"/>
                </a:lnTo>
                <a:lnTo>
                  <a:pt x="66743" y="150387"/>
                </a:lnTo>
                <a:lnTo>
                  <a:pt x="28019" y="133002"/>
                </a:lnTo>
                <a:lnTo>
                  <a:pt x="4347" y="100148"/>
                </a:lnTo>
                <a:lnTo>
                  <a:pt x="0" y="754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6421" y="3461196"/>
            <a:ext cx="693420" cy="782320"/>
          </a:xfrm>
          <a:custGeom>
            <a:avLst/>
            <a:gdLst/>
            <a:ahLst/>
            <a:cxnLst/>
            <a:rect l="l" t="t" r="r" b="b"/>
            <a:pathLst>
              <a:path w="693419" h="782320">
                <a:moveTo>
                  <a:pt x="0" y="781811"/>
                </a:moveTo>
                <a:lnTo>
                  <a:pt x="693419" y="781811"/>
                </a:lnTo>
                <a:lnTo>
                  <a:pt x="693419" y="0"/>
                </a:lnTo>
                <a:lnTo>
                  <a:pt x="0" y="0"/>
                </a:lnTo>
                <a:lnTo>
                  <a:pt x="0" y="781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2614" y="3637473"/>
            <a:ext cx="482600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成立學 校核心 小組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48042" y="4348863"/>
            <a:ext cx="633158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全校教師 認識新課 綱</a:t>
            </a:r>
          </a:p>
        </p:txBody>
      </p:sp>
      <p:sp>
        <p:nvSpPr>
          <p:cNvPr id="10" name="object 10"/>
          <p:cNvSpPr/>
          <p:nvPr/>
        </p:nvSpPr>
        <p:spPr>
          <a:xfrm>
            <a:off x="3155773" y="3580639"/>
            <a:ext cx="698500" cy="960119"/>
          </a:xfrm>
          <a:custGeom>
            <a:avLst/>
            <a:gdLst/>
            <a:ahLst/>
            <a:cxnLst/>
            <a:rect l="l" t="t" r="r" b="b"/>
            <a:pathLst>
              <a:path w="698500" h="960120">
                <a:moveTo>
                  <a:pt x="0" y="960119"/>
                </a:moveTo>
                <a:lnTo>
                  <a:pt x="697991" y="960119"/>
                </a:lnTo>
                <a:lnTo>
                  <a:pt x="697991" y="0"/>
                </a:lnTo>
                <a:lnTo>
                  <a:pt x="0" y="0"/>
                </a:lnTo>
                <a:lnTo>
                  <a:pt x="0" y="9601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65183" y="3623256"/>
            <a:ext cx="482600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spc="-5" dirty="0">
                <a:latin typeface="微軟正黑體"/>
                <a:cs typeface="微軟正黑體"/>
              </a:rPr>
              <a:t>建立學 </a:t>
            </a:r>
            <a:r>
              <a:rPr sz="1200" dirty="0">
                <a:latin typeface="微軟正黑體"/>
                <a:cs typeface="微軟正黑體"/>
              </a:rPr>
              <a:t>校課程 願景</a:t>
            </a:r>
            <a:endParaRPr sz="1200">
              <a:latin typeface="微軟正黑體"/>
              <a:cs typeface="微軟正黑體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40899" y="3621725"/>
            <a:ext cx="482600" cy="909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建立與 校訂課 程架構 與課程 方案</a:t>
            </a:r>
            <a:endParaRPr sz="1200">
              <a:latin typeface="微軟正黑體"/>
              <a:cs typeface="微軟正黑體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43880" y="3530346"/>
            <a:ext cx="698500" cy="962025"/>
          </a:xfrm>
          <a:custGeom>
            <a:avLst/>
            <a:gdLst/>
            <a:ahLst/>
            <a:cxnLst/>
            <a:rect l="l" t="t" r="r" b="b"/>
            <a:pathLst>
              <a:path w="698500" h="962025">
                <a:moveTo>
                  <a:pt x="0" y="961644"/>
                </a:moveTo>
                <a:lnTo>
                  <a:pt x="697991" y="961644"/>
                </a:lnTo>
                <a:lnTo>
                  <a:pt x="697991" y="0"/>
                </a:lnTo>
                <a:lnTo>
                  <a:pt x="0" y="0"/>
                </a:lnTo>
                <a:lnTo>
                  <a:pt x="0" y="961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53927" y="3589975"/>
            <a:ext cx="482600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研擬學 校課程 計畫</a:t>
            </a:r>
            <a:endParaRPr sz="1200">
              <a:latin typeface="微軟正黑體"/>
              <a:cs typeface="微軟正黑體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4401" y="3576958"/>
            <a:ext cx="743356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 err="1" smtClean="0">
                <a:latin typeface="微軟正黑體"/>
                <a:cs typeface="微軟正黑體"/>
              </a:rPr>
              <a:t>教師進行共備觀議課以進行</a:t>
            </a:r>
            <a:r>
              <a:rPr sz="1200" dirty="0" smtClean="0">
                <a:latin typeface="微軟正黑體"/>
                <a:cs typeface="微軟正黑體"/>
              </a:rPr>
              <a:t> </a:t>
            </a:r>
            <a:r>
              <a:rPr sz="1200" spc="-5" dirty="0" err="1" smtClean="0">
                <a:latin typeface="微軟正黑體"/>
                <a:cs typeface="微軟正黑體"/>
              </a:rPr>
              <a:t>領域素</a:t>
            </a:r>
            <a:r>
              <a:rPr sz="1200" dirty="0" err="1" smtClean="0">
                <a:latin typeface="微軟正黑體"/>
                <a:cs typeface="微軟正黑體"/>
              </a:rPr>
              <a:t>養導向教學設計與實</a:t>
            </a:r>
            <a:r>
              <a:rPr sz="1200" dirty="0" smtClean="0">
                <a:latin typeface="微軟正黑體"/>
                <a:cs typeface="微軟正黑體"/>
              </a:rPr>
              <a:t> </a:t>
            </a:r>
            <a:r>
              <a:rPr sz="1200" dirty="0">
                <a:latin typeface="微軟正黑體"/>
                <a:cs typeface="微軟正黑體"/>
              </a:rPr>
              <a:t>施</a:t>
            </a:r>
          </a:p>
        </p:txBody>
      </p:sp>
      <p:sp>
        <p:nvSpPr>
          <p:cNvPr id="16" name="object 16"/>
          <p:cNvSpPr/>
          <p:nvPr/>
        </p:nvSpPr>
        <p:spPr>
          <a:xfrm>
            <a:off x="7104456" y="3699510"/>
            <a:ext cx="698500" cy="841375"/>
          </a:xfrm>
          <a:custGeom>
            <a:avLst/>
            <a:gdLst/>
            <a:ahLst/>
            <a:cxnLst/>
            <a:rect l="l" t="t" r="r" b="b"/>
            <a:pathLst>
              <a:path w="698500" h="841375">
                <a:moveTo>
                  <a:pt x="0" y="841247"/>
                </a:moveTo>
                <a:lnTo>
                  <a:pt x="697992" y="841247"/>
                </a:lnTo>
                <a:lnTo>
                  <a:pt x="697992" y="0"/>
                </a:lnTo>
                <a:lnTo>
                  <a:pt x="0" y="0"/>
                </a:lnTo>
                <a:lnTo>
                  <a:pt x="0" y="841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215392" y="3590864"/>
            <a:ext cx="48260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模擬</a:t>
            </a:r>
            <a:endParaRPr sz="12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微軟正黑體"/>
                <a:cs typeface="微軟正黑體"/>
              </a:rPr>
              <a:t>108</a:t>
            </a:r>
            <a:r>
              <a:rPr sz="1200" dirty="0">
                <a:latin typeface="微軟正黑體"/>
                <a:cs typeface="微軟正黑體"/>
              </a:rPr>
              <a:t>學</a:t>
            </a:r>
            <a:endParaRPr sz="1200">
              <a:latin typeface="微軟正黑體"/>
              <a:cs typeface="微軟正黑體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年排課 方案</a:t>
            </a:r>
            <a:endParaRPr sz="1200">
              <a:latin typeface="微軟正黑體"/>
              <a:cs typeface="微軟正黑體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19453" y="3545587"/>
            <a:ext cx="932815" cy="1853564"/>
          </a:xfrm>
          <a:custGeom>
            <a:avLst/>
            <a:gdLst/>
            <a:ahLst/>
            <a:cxnLst/>
            <a:rect l="l" t="t" r="r" b="b"/>
            <a:pathLst>
              <a:path w="932814" h="1853564">
                <a:moveTo>
                  <a:pt x="0" y="1853183"/>
                </a:moveTo>
                <a:lnTo>
                  <a:pt x="932688" y="1853183"/>
                </a:lnTo>
                <a:lnTo>
                  <a:pt x="932688" y="0"/>
                </a:lnTo>
                <a:lnTo>
                  <a:pt x="0" y="0"/>
                </a:lnTo>
                <a:lnTo>
                  <a:pt x="0" y="18531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28609" y="3619566"/>
            <a:ext cx="635000" cy="1458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重整學校 課程發展 機制； 建立領域 教師專業 社群之共 備觀議課 運作機制</a:t>
            </a:r>
          </a:p>
        </p:txBody>
      </p:sp>
      <p:sp>
        <p:nvSpPr>
          <p:cNvPr id="20" name="object 20"/>
          <p:cNvSpPr/>
          <p:nvPr/>
        </p:nvSpPr>
        <p:spPr>
          <a:xfrm>
            <a:off x="6290641" y="3678174"/>
            <a:ext cx="698500" cy="619125"/>
          </a:xfrm>
          <a:custGeom>
            <a:avLst/>
            <a:gdLst/>
            <a:ahLst/>
            <a:cxnLst/>
            <a:rect l="l" t="t" r="r" b="b"/>
            <a:pathLst>
              <a:path w="698500" h="619125">
                <a:moveTo>
                  <a:pt x="0" y="618744"/>
                </a:moveTo>
                <a:lnTo>
                  <a:pt x="697991" y="618744"/>
                </a:lnTo>
                <a:lnTo>
                  <a:pt x="697991" y="0"/>
                </a:lnTo>
                <a:lnTo>
                  <a:pt x="0" y="0"/>
                </a:lnTo>
                <a:lnTo>
                  <a:pt x="0" y="6187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398591" y="3623891"/>
            <a:ext cx="482600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全校實 施校訂 課程</a:t>
            </a:r>
          </a:p>
        </p:txBody>
      </p:sp>
      <p:sp>
        <p:nvSpPr>
          <p:cNvPr id="23" name="object 23"/>
          <p:cNvSpPr/>
          <p:nvPr/>
        </p:nvSpPr>
        <p:spPr>
          <a:xfrm>
            <a:off x="2387372" y="2567444"/>
            <a:ext cx="3080385" cy="346075"/>
          </a:xfrm>
          <a:custGeom>
            <a:avLst/>
            <a:gdLst/>
            <a:ahLst/>
            <a:cxnLst/>
            <a:rect l="l" t="t" r="r" b="b"/>
            <a:pathLst>
              <a:path w="3080385" h="346075">
                <a:moveTo>
                  <a:pt x="0" y="345948"/>
                </a:moveTo>
                <a:lnTo>
                  <a:pt x="3080004" y="345948"/>
                </a:lnTo>
                <a:lnTo>
                  <a:pt x="3080004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38223" y="2636520"/>
            <a:ext cx="3557004" cy="276999"/>
          </a:xfrm>
          <a:prstGeom prst="rect">
            <a:avLst/>
          </a:prstGeom>
          <a:ln w="32004">
            <a:solidFill>
              <a:srgbClr val="9BBA58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61390">
              <a:lnSpc>
                <a:spcPct val="100000"/>
              </a:lnSpc>
            </a:pPr>
            <a:r>
              <a:rPr b="1" dirty="0">
                <a:latin typeface="微軟正黑體"/>
                <a:cs typeface="微軟正黑體"/>
              </a:rPr>
              <a:t>導入學校</a:t>
            </a:r>
            <a:r>
              <a:rPr b="1" spc="-15" dirty="0">
                <a:latin typeface="微軟正黑體"/>
                <a:cs typeface="微軟正黑體"/>
              </a:rPr>
              <a:t> </a:t>
            </a:r>
            <a:r>
              <a:rPr b="1" spc="-10" dirty="0">
                <a:solidFill>
                  <a:srgbClr val="FF0000"/>
                </a:solidFill>
                <a:latin typeface="微軟正黑體"/>
                <a:cs typeface="微軟正黑體"/>
              </a:rPr>
              <a:t>補助</a:t>
            </a:r>
            <a:r>
              <a:rPr b="1" spc="-20" dirty="0">
                <a:solidFill>
                  <a:srgbClr val="FF0000"/>
                </a:solidFill>
                <a:latin typeface="微軟正黑體"/>
                <a:cs typeface="微軟正黑體"/>
              </a:rPr>
              <a:t>18</a:t>
            </a:r>
            <a:r>
              <a:rPr b="1" spc="-10" dirty="0">
                <a:solidFill>
                  <a:srgbClr val="FF0000"/>
                </a:solidFill>
                <a:latin typeface="微軟正黑體"/>
                <a:cs typeface="微軟正黑體"/>
              </a:rPr>
              <a:t>萬</a:t>
            </a:r>
            <a:endParaRPr dirty="0">
              <a:latin typeface="微軟正黑體"/>
              <a:cs typeface="微軟正黑體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38223" y="2109215"/>
            <a:ext cx="3058795" cy="364490"/>
          </a:xfrm>
          <a:custGeom>
            <a:avLst/>
            <a:gdLst/>
            <a:ahLst/>
            <a:cxnLst/>
            <a:rect l="l" t="t" r="r" b="b"/>
            <a:pathLst>
              <a:path w="3058795" h="364489">
                <a:moveTo>
                  <a:pt x="0" y="364236"/>
                </a:moveTo>
                <a:lnTo>
                  <a:pt x="3058668" y="364236"/>
                </a:lnTo>
                <a:lnTo>
                  <a:pt x="3058668" y="0"/>
                </a:lnTo>
                <a:lnTo>
                  <a:pt x="0" y="0"/>
                </a:lnTo>
                <a:lnTo>
                  <a:pt x="0" y="3642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8222" y="2109215"/>
            <a:ext cx="4193209" cy="276999"/>
          </a:xfrm>
          <a:prstGeom prst="rect">
            <a:avLst/>
          </a:prstGeom>
          <a:ln w="32004">
            <a:solidFill>
              <a:srgbClr val="8063A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1470">
              <a:lnSpc>
                <a:spcPct val="100000"/>
              </a:lnSpc>
            </a:pPr>
            <a:r>
              <a:rPr b="1" dirty="0">
                <a:latin typeface="微軟正黑體"/>
                <a:cs typeface="微軟正黑體"/>
              </a:rPr>
              <a:t>中堅學校（協助導入學校）</a:t>
            </a:r>
            <a:r>
              <a:rPr b="1" spc="-10" dirty="0">
                <a:solidFill>
                  <a:srgbClr val="FF0000"/>
                </a:solidFill>
                <a:latin typeface="微軟正黑體"/>
                <a:cs typeface="微軟正黑體"/>
              </a:rPr>
              <a:t>補助</a:t>
            </a:r>
            <a:r>
              <a:rPr b="1" spc="-20" dirty="0">
                <a:solidFill>
                  <a:srgbClr val="FF0000"/>
                </a:solidFill>
                <a:latin typeface="微軟正黑體"/>
                <a:cs typeface="微軟正黑體"/>
              </a:rPr>
              <a:t>35</a:t>
            </a:r>
            <a:r>
              <a:rPr b="1" spc="-10" dirty="0">
                <a:solidFill>
                  <a:srgbClr val="FF0000"/>
                </a:solidFill>
                <a:latin typeface="微軟正黑體"/>
                <a:cs typeface="微軟正黑體"/>
              </a:rPr>
              <a:t>萬</a:t>
            </a:r>
            <a:endParaRPr dirty="0">
              <a:latin typeface="微軟正黑體"/>
              <a:cs typeface="微軟正黑體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07488" y="3220097"/>
            <a:ext cx="161925" cy="149225"/>
          </a:xfrm>
          <a:custGeom>
            <a:avLst/>
            <a:gdLst/>
            <a:ahLst/>
            <a:cxnLst/>
            <a:rect l="l" t="t" r="r" b="b"/>
            <a:pathLst>
              <a:path w="161925" h="149225">
                <a:moveTo>
                  <a:pt x="70155" y="0"/>
                </a:moveTo>
                <a:lnTo>
                  <a:pt x="30569" y="15702"/>
                </a:lnTo>
                <a:lnTo>
                  <a:pt x="5397" y="47633"/>
                </a:lnTo>
                <a:lnTo>
                  <a:pt x="0" y="74791"/>
                </a:lnTo>
                <a:lnTo>
                  <a:pt x="429" y="82585"/>
                </a:lnTo>
                <a:lnTo>
                  <a:pt x="23468" y="126300"/>
                </a:lnTo>
                <a:lnTo>
                  <a:pt x="61316" y="145490"/>
                </a:lnTo>
                <a:lnTo>
                  <a:pt x="94960" y="149061"/>
                </a:lnTo>
                <a:lnTo>
                  <a:pt x="108679" y="145548"/>
                </a:lnTo>
                <a:lnTo>
                  <a:pt x="142408" y="122684"/>
                </a:lnTo>
                <a:lnTo>
                  <a:pt x="160120" y="85010"/>
                </a:lnTo>
                <a:lnTo>
                  <a:pt x="161381" y="69978"/>
                </a:lnTo>
                <a:lnTo>
                  <a:pt x="159294" y="57177"/>
                </a:lnTo>
                <a:lnTo>
                  <a:pt x="139703" y="24372"/>
                </a:lnTo>
                <a:lnTo>
                  <a:pt x="102755" y="4039"/>
                </a:lnTo>
                <a:lnTo>
                  <a:pt x="701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07488" y="3220097"/>
            <a:ext cx="161925" cy="149225"/>
          </a:xfrm>
          <a:custGeom>
            <a:avLst/>
            <a:gdLst/>
            <a:ahLst/>
            <a:cxnLst/>
            <a:rect l="l" t="t" r="r" b="b"/>
            <a:pathLst>
              <a:path w="161925" h="149225">
                <a:moveTo>
                  <a:pt x="0" y="74791"/>
                </a:moveTo>
                <a:lnTo>
                  <a:pt x="11764" y="35579"/>
                </a:lnTo>
                <a:lnTo>
                  <a:pt x="42500" y="8350"/>
                </a:lnTo>
                <a:lnTo>
                  <a:pt x="70155" y="0"/>
                </a:lnTo>
                <a:lnTo>
                  <a:pt x="87168" y="938"/>
                </a:lnTo>
                <a:lnTo>
                  <a:pt x="129148" y="15950"/>
                </a:lnTo>
                <a:lnTo>
                  <a:pt x="154902" y="45180"/>
                </a:lnTo>
                <a:lnTo>
                  <a:pt x="161381" y="69978"/>
                </a:lnTo>
                <a:lnTo>
                  <a:pt x="160120" y="85010"/>
                </a:lnTo>
                <a:lnTo>
                  <a:pt x="142408" y="122684"/>
                </a:lnTo>
                <a:lnTo>
                  <a:pt x="108679" y="145548"/>
                </a:lnTo>
                <a:lnTo>
                  <a:pt x="94960" y="149061"/>
                </a:lnTo>
                <a:lnTo>
                  <a:pt x="77358" y="148320"/>
                </a:lnTo>
                <a:lnTo>
                  <a:pt x="34278" y="134297"/>
                </a:lnTo>
                <a:lnTo>
                  <a:pt x="7723" y="106422"/>
                </a:lnTo>
                <a:lnTo>
                  <a:pt x="0" y="7479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79801" y="320950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69598" y="0"/>
                </a:moveTo>
                <a:lnTo>
                  <a:pt x="30307" y="15999"/>
                </a:lnTo>
                <a:lnTo>
                  <a:pt x="5348" y="48178"/>
                </a:lnTo>
                <a:lnTo>
                  <a:pt x="0" y="75474"/>
                </a:lnTo>
                <a:lnTo>
                  <a:pt x="895" y="86836"/>
                </a:lnTo>
                <a:lnTo>
                  <a:pt x="18144" y="123462"/>
                </a:lnTo>
                <a:lnTo>
                  <a:pt x="52553" y="146696"/>
                </a:lnTo>
                <a:lnTo>
                  <a:pt x="81903" y="151667"/>
                </a:lnTo>
                <a:lnTo>
                  <a:pt x="96237" y="150266"/>
                </a:lnTo>
                <a:lnTo>
                  <a:pt x="133223" y="132854"/>
                </a:lnTo>
                <a:lnTo>
                  <a:pt x="156459" y="99077"/>
                </a:lnTo>
                <a:lnTo>
                  <a:pt x="161310" y="69658"/>
                </a:lnTo>
                <a:lnTo>
                  <a:pt x="159077" y="56889"/>
                </a:lnTo>
                <a:lnTo>
                  <a:pt x="139257" y="24199"/>
                </a:lnTo>
                <a:lnTo>
                  <a:pt x="102243" y="3980"/>
                </a:lnTo>
                <a:lnTo>
                  <a:pt x="69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9801" y="320950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0" y="75474"/>
                </a:moveTo>
                <a:lnTo>
                  <a:pt x="11659" y="36047"/>
                </a:lnTo>
                <a:lnTo>
                  <a:pt x="42145" y="8553"/>
                </a:lnTo>
                <a:lnTo>
                  <a:pt x="69598" y="0"/>
                </a:lnTo>
                <a:lnTo>
                  <a:pt x="86638" y="912"/>
                </a:lnTo>
                <a:lnTo>
                  <a:pt x="128671" y="15817"/>
                </a:lnTo>
                <a:lnTo>
                  <a:pt x="154579" y="44927"/>
                </a:lnTo>
                <a:lnTo>
                  <a:pt x="161310" y="69658"/>
                </a:lnTo>
                <a:lnTo>
                  <a:pt x="160098" y="84948"/>
                </a:lnTo>
                <a:lnTo>
                  <a:pt x="142796" y="123194"/>
                </a:lnTo>
                <a:lnTo>
                  <a:pt x="109718" y="146554"/>
                </a:lnTo>
                <a:lnTo>
                  <a:pt x="81903" y="151667"/>
                </a:lnTo>
                <a:lnTo>
                  <a:pt x="66743" y="150387"/>
                </a:lnTo>
                <a:lnTo>
                  <a:pt x="28019" y="133002"/>
                </a:lnTo>
                <a:lnTo>
                  <a:pt x="4347" y="100148"/>
                </a:lnTo>
                <a:lnTo>
                  <a:pt x="0" y="754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01237" y="320950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69598" y="0"/>
                </a:moveTo>
                <a:lnTo>
                  <a:pt x="30307" y="15999"/>
                </a:lnTo>
                <a:lnTo>
                  <a:pt x="5348" y="48178"/>
                </a:lnTo>
                <a:lnTo>
                  <a:pt x="0" y="75474"/>
                </a:lnTo>
                <a:lnTo>
                  <a:pt x="895" y="86836"/>
                </a:lnTo>
                <a:lnTo>
                  <a:pt x="18144" y="123462"/>
                </a:lnTo>
                <a:lnTo>
                  <a:pt x="52553" y="146696"/>
                </a:lnTo>
                <a:lnTo>
                  <a:pt x="81903" y="151667"/>
                </a:lnTo>
                <a:lnTo>
                  <a:pt x="96237" y="150266"/>
                </a:lnTo>
                <a:lnTo>
                  <a:pt x="133223" y="132854"/>
                </a:lnTo>
                <a:lnTo>
                  <a:pt x="156459" y="99077"/>
                </a:lnTo>
                <a:lnTo>
                  <a:pt x="161310" y="69658"/>
                </a:lnTo>
                <a:lnTo>
                  <a:pt x="159077" y="56889"/>
                </a:lnTo>
                <a:lnTo>
                  <a:pt x="139257" y="24199"/>
                </a:lnTo>
                <a:lnTo>
                  <a:pt x="102243" y="3980"/>
                </a:lnTo>
                <a:lnTo>
                  <a:pt x="69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01237" y="320950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0" y="75474"/>
                </a:moveTo>
                <a:lnTo>
                  <a:pt x="11659" y="36047"/>
                </a:lnTo>
                <a:lnTo>
                  <a:pt x="42145" y="8553"/>
                </a:lnTo>
                <a:lnTo>
                  <a:pt x="69598" y="0"/>
                </a:lnTo>
                <a:lnTo>
                  <a:pt x="86638" y="912"/>
                </a:lnTo>
                <a:lnTo>
                  <a:pt x="128671" y="15817"/>
                </a:lnTo>
                <a:lnTo>
                  <a:pt x="154579" y="44927"/>
                </a:lnTo>
                <a:lnTo>
                  <a:pt x="161310" y="69658"/>
                </a:lnTo>
                <a:lnTo>
                  <a:pt x="160098" y="84948"/>
                </a:lnTo>
                <a:lnTo>
                  <a:pt x="142796" y="123194"/>
                </a:lnTo>
                <a:lnTo>
                  <a:pt x="109718" y="146554"/>
                </a:lnTo>
                <a:lnTo>
                  <a:pt x="81903" y="151667"/>
                </a:lnTo>
                <a:lnTo>
                  <a:pt x="66743" y="150387"/>
                </a:lnTo>
                <a:lnTo>
                  <a:pt x="28019" y="133002"/>
                </a:lnTo>
                <a:lnTo>
                  <a:pt x="4347" y="100148"/>
                </a:lnTo>
                <a:lnTo>
                  <a:pt x="0" y="754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69332" y="3220097"/>
            <a:ext cx="161925" cy="149225"/>
          </a:xfrm>
          <a:custGeom>
            <a:avLst/>
            <a:gdLst/>
            <a:ahLst/>
            <a:cxnLst/>
            <a:rect l="l" t="t" r="r" b="b"/>
            <a:pathLst>
              <a:path w="161925" h="149225">
                <a:moveTo>
                  <a:pt x="70155" y="0"/>
                </a:moveTo>
                <a:lnTo>
                  <a:pt x="30569" y="15702"/>
                </a:lnTo>
                <a:lnTo>
                  <a:pt x="5397" y="47633"/>
                </a:lnTo>
                <a:lnTo>
                  <a:pt x="0" y="74791"/>
                </a:lnTo>
                <a:lnTo>
                  <a:pt x="429" y="82585"/>
                </a:lnTo>
                <a:lnTo>
                  <a:pt x="23468" y="126300"/>
                </a:lnTo>
                <a:lnTo>
                  <a:pt x="61316" y="145490"/>
                </a:lnTo>
                <a:lnTo>
                  <a:pt x="94960" y="149061"/>
                </a:lnTo>
                <a:lnTo>
                  <a:pt x="108679" y="145548"/>
                </a:lnTo>
                <a:lnTo>
                  <a:pt x="142408" y="122684"/>
                </a:lnTo>
                <a:lnTo>
                  <a:pt x="160120" y="85010"/>
                </a:lnTo>
                <a:lnTo>
                  <a:pt x="161381" y="69978"/>
                </a:lnTo>
                <a:lnTo>
                  <a:pt x="159294" y="57177"/>
                </a:lnTo>
                <a:lnTo>
                  <a:pt x="139703" y="24372"/>
                </a:lnTo>
                <a:lnTo>
                  <a:pt x="102755" y="4039"/>
                </a:lnTo>
                <a:lnTo>
                  <a:pt x="701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69332" y="3220097"/>
            <a:ext cx="161925" cy="149225"/>
          </a:xfrm>
          <a:custGeom>
            <a:avLst/>
            <a:gdLst/>
            <a:ahLst/>
            <a:cxnLst/>
            <a:rect l="l" t="t" r="r" b="b"/>
            <a:pathLst>
              <a:path w="161925" h="149225">
                <a:moveTo>
                  <a:pt x="0" y="74791"/>
                </a:moveTo>
                <a:lnTo>
                  <a:pt x="11764" y="35579"/>
                </a:lnTo>
                <a:lnTo>
                  <a:pt x="42500" y="8350"/>
                </a:lnTo>
                <a:lnTo>
                  <a:pt x="70155" y="0"/>
                </a:lnTo>
                <a:lnTo>
                  <a:pt x="87168" y="938"/>
                </a:lnTo>
                <a:lnTo>
                  <a:pt x="129148" y="15950"/>
                </a:lnTo>
                <a:lnTo>
                  <a:pt x="154902" y="45180"/>
                </a:lnTo>
                <a:lnTo>
                  <a:pt x="161381" y="69978"/>
                </a:lnTo>
                <a:lnTo>
                  <a:pt x="160120" y="85010"/>
                </a:lnTo>
                <a:lnTo>
                  <a:pt x="142408" y="122684"/>
                </a:lnTo>
                <a:lnTo>
                  <a:pt x="108679" y="145548"/>
                </a:lnTo>
                <a:lnTo>
                  <a:pt x="94960" y="149061"/>
                </a:lnTo>
                <a:lnTo>
                  <a:pt x="77358" y="148320"/>
                </a:lnTo>
                <a:lnTo>
                  <a:pt x="34278" y="134297"/>
                </a:lnTo>
                <a:lnTo>
                  <a:pt x="7723" y="106422"/>
                </a:lnTo>
                <a:lnTo>
                  <a:pt x="0" y="7479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78576" y="3220097"/>
            <a:ext cx="161925" cy="149225"/>
          </a:xfrm>
          <a:custGeom>
            <a:avLst/>
            <a:gdLst/>
            <a:ahLst/>
            <a:cxnLst/>
            <a:rect l="l" t="t" r="r" b="b"/>
            <a:pathLst>
              <a:path w="161925" h="149225">
                <a:moveTo>
                  <a:pt x="70155" y="0"/>
                </a:moveTo>
                <a:lnTo>
                  <a:pt x="30569" y="15702"/>
                </a:lnTo>
                <a:lnTo>
                  <a:pt x="5397" y="47633"/>
                </a:lnTo>
                <a:lnTo>
                  <a:pt x="0" y="74791"/>
                </a:lnTo>
                <a:lnTo>
                  <a:pt x="429" y="82585"/>
                </a:lnTo>
                <a:lnTo>
                  <a:pt x="23468" y="126300"/>
                </a:lnTo>
                <a:lnTo>
                  <a:pt x="61316" y="145490"/>
                </a:lnTo>
                <a:lnTo>
                  <a:pt x="94960" y="149061"/>
                </a:lnTo>
                <a:lnTo>
                  <a:pt x="108679" y="145548"/>
                </a:lnTo>
                <a:lnTo>
                  <a:pt x="142408" y="122684"/>
                </a:lnTo>
                <a:lnTo>
                  <a:pt x="160120" y="85010"/>
                </a:lnTo>
                <a:lnTo>
                  <a:pt x="161381" y="69978"/>
                </a:lnTo>
                <a:lnTo>
                  <a:pt x="159294" y="57177"/>
                </a:lnTo>
                <a:lnTo>
                  <a:pt x="139703" y="24372"/>
                </a:lnTo>
                <a:lnTo>
                  <a:pt x="102755" y="4039"/>
                </a:lnTo>
                <a:lnTo>
                  <a:pt x="701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78576" y="3220097"/>
            <a:ext cx="161925" cy="149225"/>
          </a:xfrm>
          <a:custGeom>
            <a:avLst/>
            <a:gdLst/>
            <a:ahLst/>
            <a:cxnLst/>
            <a:rect l="l" t="t" r="r" b="b"/>
            <a:pathLst>
              <a:path w="161925" h="149225">
                <a:moveTo>
                  <a:pt x="0" y="74791"/>
                </a:moveTo>
                <a:lnTo>
                  <a:pt x="11764" y="35579"/>
                </a:lnTo>
                <a:lnTo>
                  <a:pt x="42500" y="8350"/>
                </a:lnTo>
                <a:lnTo>
                  <a:pt x="70155" y="0"/>
                </a:lnTo>
                <a:lnTo>
                  <a:pt x="87168" y="938"/>
                </a:lnTo>
                <a:lnTo>
                  <a:pt x="129148" y="15950"/>
                </a:lnTo>
                <a:lnTo>
                  <a:pt x="154902" y="45180"/>
                </a:lnTo>
                <a:lnTo>
                  <a:pt x="161381" y="69978"/>
                </a:lnTo>
                <a:lnTo>
                  <a:pt x="160120" y="85010"/>
                </a:lnTo>
                <a:lnTo>
                  <a:pt x="142408" y="122684"/>
                </a:lnTo>
                <a:lnTo>
                  <a:pt x="108679" y="145548"/>
                </a:lnTo>
                <a:lnTo>
                  <a:pt x="94960" y="149061"/>
                </a:lnTo>
                <a:lnTo>
                  <a:pt x="77358" y="148320"/>
                </a:lnTo>
                <a:lnTo>
                  <a:pt x="34278" y="134297"/>
                </a:lnTo>
                <a:lnTo>
                  <a:pt x="7723" y="106422"/>
                </a:lnTo>
                <a:lnTo>
                  <a:pt x="0" y="7479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531432" y="320950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69598" y="0"/>
                </a:moveTo>
                <a:lnTo>
                  <a:pt x="30307" y="15999"/>
                </a:lnTo>
                <a:lnTo>
                  <a:pt x="5348" y="48178"/>
                </a:lnTo>
                <a:lnTo>
                  <a:pt x="0" y="75474"/>
                </a:lnTo>
                <a:lnTo>
                  <a:pt x="895" y="86836"/>
                </a:lnTo>
                <a:lnTo>
                  <a:pt x="18144" y="123462"/>
                </a:lnTo>
                <a:lnTo>
                  <a:pt x="52553" y="146696"/>
                </a:lnTo>
                <a:lnTo>
                  <a:pt x="81903" y="151667"/>
                </a:lnTo>
                <a:lnTo>
                  <a:pt x="96237" y="150266"/>
                </a:lnTo>
                <a:lnTo>
                  <a:pt x="133223" y="132854"/>
                </a:lnTo>
                <a:lnTo>
                  <a:pt x="156459" y="99077"/>
                </a:lnTo>
                <a:lnTo>
                  <a:pt x="161310" y="69658"/>
                </a:lnTo>
                <a:lnTo>
                  <a:pt x="159077" y="56889"/>
                </a:lnTo>
                <a:lnTo>
                  <a:pt x="139257" y="24199"/>
                </a:lnTo>
                <a:lnTo>
                  <a:pt x="102243" y="3980"/>
                </a:lnTo>
                <a:lnTo>
                  <a:pt x="69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531432" y="3209507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0" y="75474"/>
                </a:moveTo>
                <a:lnTo>
                  <a:pt x="11659" y="36047"/>
                </a:lnTo>
                <a:lnTo>
                  <a:pt x="42145" y="8553"/>
                </a:lnTo>
                <a:lnTo>
                  <a:pt x="69598" y="0"/>
                </a:lnTo>
                <a:lnTo>
                  <a:pt x="86638" y="912"/>
                </a:lnTo>
                <a:lnTo>
                  <a:pt x="128671" y="15817"/>
                </a:lnTo>
                <a:lnTo>
                  <a:pt x="154579" y="44927"/>
                </a:lnTo>
                <a:lnTo>
                  <a:pt x="161310" y="69658"/>
                </a:lnTo>
                <a:lnTo>
                  <a:pt x="160098" y="84948"/>
                </a:lnTo>
                <a:lnTo>
                  <a:pt x="142796" y="123194"/>
                </a:lnTo>
                <a:lnTo>
                  <a:pt x="109718" y="146554"/>
                </a:lnTo>
                <a:lnTo>
                  <a:pt x="81903" y="151667"/>
                </a:lnTo>
                <a:lnTo>
                  <a:pt x="66743" y="150387"/>
                </a:lnTo>
                <a:lnTo>
                  <a:pt x="28019" y="133002"/>
                </a:lnTo>
                <a:lnTo>
                  <a:pt x="4347" y="100148"/>
                </a:lnTo>
                <a:lnTo>
                  <a:pt x="0" y="754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37628" y="3207984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69598" y="0"/>
                </a:moveTo>
                <a:lnTo>
                  <a:pt x="30307" y="15999"/>
                </a:lnTo>
                <a:lnTo>
                  <a:pt x="5348" y="48178"/>
                </a:lnTo>
                <a:lnTo>
                  <a:pt x="0" y="75474"/>
                </a:lnTo>
                <a:lnTo>
                  <a:pt x="895" y="86836"/>
                </a:lnTo>
                <a:lnTo>
                  <a:pt x="18144" y="123462"/>
                </a:lnTo>
                <a:lnTo>
                  <a:pt x="52553" y="146696"/>
                </a:lnTo>
                <a:lnTo>
                  <a:pt x="81903" y="151667"/>
                </a:lnTo>
                <a:lnTo>
                  <a:pt x="96237" y="150266"/>
                </a:lnTo>
                <a:lnTo>
                  <a:pt x="133223" y="132854"/>
                </a:lnTo>
                <a:lnTo>
                  <a:pt x="156459" y="99077"/>
                </a:lnTo>
                <a:lnTo>
                  <a:pt x="161310" y="69658"/>
                </a:lnTo>
                <a:lnTo>
                  <a:pt x="159077" y="56889"/>
                </a:lnTo>
                <a:lnTo>
                  <a:pt x="139257" y="24199"/>
                </a:lnTo>
                <a:lnTo>
                  <a:pt x="102243" y="3980"/>
                </a:lnTo>
                <a:lnTo>
                  <a:pt x="69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37628" y="3207984"/>
            <a:ext cx="161925" cy="151765"/>
          </a:xfrm>
          <a:custGeom>
            <a:avLst/>
            <a:gdLst/>
            <a:ahLst/>
            <a:cxnLst/>
            <a:rect l="l" t="t" r="r" b="b"/>
            <a:pathLst>
              <a:path w="161925" h="151764">
                <a:moveTo>
                  <a:pt x="0" y="75474"/>
                </a:moveTo>
                <a:lnTo>
                  <a:pt x="11659" y="36047"/>
                </a:lnTo>
                <a:lnTo>
                  <a:pt x="42145" y="8553"/>
                </a:lnTo>
                <a:lnTo>
                  <a:pt x="69598" y="0"/>
                </a:lnTo>
                <a:lnTo>
                  <a:pt x="86638" y="912"/>
                </a:lnTo>
                <a:lnTo>
                  <a:pt x="128671" y="15817"/>
                </a:lnTo>
                <a:lnTo>
                  <a:pt x="154579" y="44927"/>
                </a:lnTo>
                <a:lnTo>
                  <a:pt x="161310" y="69658"/>
                </a:lnTo>
                <a:lnTo>
                  <a:pt x="160098" y="84948"/>
                </a:lnTo>
                <a:lnTo>
                  <a:pt x="142796" y="123194"/>
                </a:lnTo>
                <a:lnTo>
                  <a:pt x="109718" y="146554"/>
                </a:lnTo>
                <a:lnTo>
                  <a:pt x="81903" y="151667"/>
                </a:lnTo>
                <a:lnTo>
                  <a:pt x="66743" y="150387"/>
                </a:lnTo>
                <a:lnTo>
                  <a:pt x="28019" y="133002"/>
                </a:lnTo>
                <a:lnTo>
                  <a:pt x="4347" y="100148"/>
                </a:lnTo>
                <a:lnTo>
                  <a:pt x="0" y="754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38223" y="1686304"/>
            <a:ext cx="3080385" cy="346075"/>
          </a:xfrm>
          <a:custGeom>
            <a:avLst/>
            <a:gdLst/>
            <a:ahLst/>
            <a:cxnLst/>
            <a:rect l="l" t="t" r="r" b="b"/>
            <a:pathLst>
              <a:path w="3080385" h="346075">
                <a:moveTo>
                  <a:pt x="0" y="345948"/>
                </a:moveTo>
                <a:lnTo>
                  <a:pt x="3080004" y="345948"/>
                </a:lnTo>
                <a:lnTo>
                  <a:pt x="3080004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338223" y="1575193"/>
            <a:ext cx="4193210" cy="276999"/>
          </a:xfrm>
          <a:prstGeom prst="rect">
            <a:avLst/>
          </a:prstGeom>
          <a:ln w="32004">
            <a:solidFill>
              <a:srgbClr val="F7954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3535">
              <a:lnSpc>
                <a:spcPct val="100000"/>
              </a:lnSpc>
            </a:pPr>
            <a:r>
              <a:rPr b="1" dirty="0" smtClean="0">
                <a:latin typeface="微軟正黑體"/>
                <a:cs typeface="微軟正黑體"/>
              </a:rPr>
              <a:t>核心學校</a:t>
            </a:r>
            <a:r>
              <a:rPr b="1" dirty="0">
                <a:latin typeface="微軟正黑體"/>
                <a:cs typeface="微軟正黑體"/>
              </a:rPr>
              <a:t>（領導學校群組）</a:t>
            </a:r>
            <a:r>
              <a:rPr b="1" spc="-10" dirty="0">
                <a:solidFill>
                  <a:srgbClr val="FF0000"/>
                </a:solidFill>
                <a:latin typeface="微軟正黑體"/>
                <a:cs typeface="微軟正黑體"/>
              </a:rPr>
              <a:t>補助</a:t>
            </a:r>
            <a:r>
              <a:rPr b="1" spc="-20" dirty="0">
                <a:solidFill>
                  <a:srgbClr val="FF0000"/>
                </a:solidFill>
                <a:latin typeface="微軟正黑體"/>
                <a:cs typeface="微軟正黑體"/>
              </a:rPr>
              <a:t>55</a:t>
            </a:r>
            <a:r>
              <a:rPr sz="1600" b="1" spc="-10" dirty="0" smtClean="0">
                <a:solidFill>
                  <a:srgbClr val="FF0000"/>
                </a:solidFill>
                <a:latin typeface="微軟正黑體"/>
                <a:cs typeface="微軟正黑體"/>
              </a:rPr>
              <a:t>萬</a:t>
            </a:r>
            <a:endParaRPr sz="1600" dirty="0">
              <a:latin typeface="微軟正黑體"/>
              <a:cs typeface="微軟正黑體"/>
            </a:endParaRPr>
          </a:p>
        </p:txBody>
      </p:sp>
      <p:sp>
        <p:nvSpPr>
          <p:cNvPr id="48" name="object 2"/>
          <p:cNvSpPr txBox="1">
            <a:spLocks noGrp="1"/>
          </p:cNvSpPr>
          <p:nvPr>
            <p:ph type="title"/>
          </p:nvPr>
        </p:nvSpPr>
        <p:spPr>
          <a:xfrm>
            <a:off x="1309115" y="457200"/>
            <a:ext cx="6856792" cy="55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TW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107</a:t>
            </a:r>
            <a:r>
              <a:rPr lang="zh-TW" altLang="en-US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學年度</a:t>
            </a:r>
            <a:r>
              <a:rPr sz="3600" b="1" spc="-5" dirty="0" err="1" smtClean="0">
                <a:solidFill>
                  <a:srgbClr val="C00000"/>
                </a:solidFill>
                <a:latin typeface="微軟正黑體"/>
                <a:cs typeface="微軟正黑體"/>
              </a:rPr>
              <a:t>前導學校的組織與運作</a:t>
            </a:r>
            <a:endParaRPr sz="3600" dirty="0">
              <a:latin typeface="微軟正黑體"/>
              <a:cs typeface="微軟正黑體"/>
            </a:endParaRPr>
          </a:p>
        </p:txBody>
      </p:sp>
      <p:sp>
        <p:nvSpPr>
          <p:cNvPr id="49" name="object 124"/>
          <p:cNvSpPr txBox="1"/>
          <p:nvPr/>
        </p:nvSpPr>
        <p:spPr>
          <a:xfrm>
            <a:off x="416051" y="990600"/>
            <a:ext cx="476288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974707"/>
                </a:solidFill>
                <a:latin typeface="微軟正黑體"/>
                <a:cs typeface="微軟正黑體"/>
              </a:rPr>
              <a:t>107</a:t>
            </a:r>
            <a:r>
              <a:rPr sz="2000" b="1" spc="-5" dirty="0" smtClean="0">
                <a:solidFill>
                  <a:srgbClr val="9747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學年度</a:t>
            </a:r>
            <a:r>
              <a:rPr lang="zh-TW" altLang="en-US" sz="2000" b="1" spc="-5" dirty="0" smtClean="0">
                <a:solidFill>
                  <a:srgbClr val="9747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各類</a:t>
            </a:r>
            <a:r>
              <a:rPr sz="2000" b="1" spc="-5" dirty="0" err="1" smtClean="0">
                <a:solidFill>
                  <a:srgbClr val="9747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前導學校</a:t>
            </a:r>
            <a:r>
              <a:rPr lang="zh-TW" altLang="en-US" sz="2000" b="1" spc="-5" dirty="0" smtClean="0">
                <a:solidFill>
                  <a:srgbClr val="9747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之任務</a:t>
            </a:r>
            <a:endParaRPr sz="200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1400950" y="2901721"/>
            <a:ext cx="6070548" cy="28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/>
          <p:nvPr/>
        </p:nvCxnSpPr>
        <p:spPr>
          <a:xfrm flipV="1">
            <a:off x="1348042" y="2371932"/>
            <a:ext cx="6070548" cy="28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1377686" y="1859341"/>
            <a:ext cx="6070548" cy="28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2338223" y="2109215"/>
            <a:ext cx="3058795" cy="364490"/>
          </a:xfrm>
          <a:custGeom>
            <a:avLst/>
            <a:gdLst/>
            <a:ahLst/>
            <a:cxnLst/>
            <a:rect l="l" t="t" r="r" b="b"/>
            <a:pathLst>
              <a:path w="3058795" h="364489">
                <a:moveTo>
                  <a:pt x="0" y="364236"/>
                </a:moveTo>
                <a:lnTo>
                  <a:pt x="3058668" y="364236"/>
                </a:lnTo>
                <a:lnTo>
                  <a:pt x="3058668" y="0"/>
                </a:lnTo>
                <a:lnTo>
                  <a:pt x="0" y="0"/>
                </a:lnTo>
                <a:lnTo>
                  <a:pt x="0" y="3642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2"/>
          <p:cNvSpPr txBox="1">
            <a:spLocks noGrp="1"/>
          </p:cNvSpPr>
          <p:nvPr>
            <p:ph type="title"/>
          </p:nvPr>
        </p:nvSpPr>
        <p:spPr>
          <a:xfrm>
            <a:off x="770725" y="304800"/>
            <a:ext cx="771615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TW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107</a:t>
            </a:r>
            <a:r>
              <a:rPr lang="zh-TW" altLang="en-US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學年度</a:t>
            </a:r>
            <a:r>
              <a:rPr sz="3600" b="1" spc="-5" dirty="0" err="1" smtClean="0">
                <a:solidFill>
                  <a:srgbClr val="C00000"/>
                </a:solidFill>
                <a:latin typeface="微軟正黑體"/>
                <a:cs typeface="微軟正黑體"/>
              </a:rPr>
              <a:t>前導學校的</a:t>
            </a:r>
            <a:r>
              <a:rPr lang="zh-TW" altLang="en-US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</a:t>
            </a:r>
            <a:r>
              <a:rPr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預定成果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0" name="圖片 4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r="11490"/>
          <a:stretch/>
        </p:blipFill>
        <p:spPr>
          <a:xfrm>
            <a:off x="7927848" y="5321808"/>
            <a:ext cx="1063752" cy="937722"/>
          </a:xfrm>
          <a:prstGeom prst="rect">
            <a:avLst/>
          </a:prstGeom>
        </p:spPr>
      </p:pic>
      <p:sp>
        <p:nvSpPr>
          <p:cNvPr id="52" name="橢圓 51"/>
          <p:cNvSpPr/>
          <p:nvPr/>
        </p:nvSpPr>
        <p:spPr>
          <a:xfrm>
            <a:off x="8001000" y="5334000"/>
            <a:ext cx="990600" cy="93772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2087"/>
              </p:ext>
            </p:extLst>
          </p:nvPr>
        </p:nvGraphicFramePr>
        <p:xfrm>
          <a:off x="361604" y="1371600"/>
          <a:ext cx="8534400" cy="4121560"/>
        </p:xfrm>
        <a:graphic>
          <a:graphicData uri="http://schemas.openxmlformats.org/drawingml/2006/table">
            <a:tbl>
              <a:tblPr firstRow="1" firstCol="1" bandRow="1"/>
              <a:tblGrid>
                <a:gridCol w="5257800"/>
                <a:gridCol w="1066800"/>
                <a:gridCol w="1066800"/>
                <a:gridCol w="1143000"/>
              </a:tblGrid>
              <a:tr h="457200"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產出成果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核心）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中堅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導入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872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學校課程發展組織運作模式（課發會、領域小組、教師社群或其他組織）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872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領域課程素養導向單元課程案例（含素養導向教學</a:t>
                      </a: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評量設計）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36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新課綱架構下之學校課程計畫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872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全校彈性學習課程架構與課程方案（含素養導向教學</a:t>
                      </a: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評量設計）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36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跨領域</a:t>
                      </a: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科目協同教學模式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36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社群共備觀議課的</a:t>
                      </a: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know-how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36">
                <a:tc>
                  <a:txBody>
                    <a:bodyPr/>
                    <a:lstStyle/>
                    <a:p>
                      <a:pPr marL="129540" indent="-1295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7.108</a:t>
                      </a: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學年度之全校排課方案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◆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13" marR="53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31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148995"/>
              </p:ext>
            </p:extLst>
          </p:nvPr>
        </p:nvGraphicFramePr>
        <p:xfrm>
          <a:off x="457200" y="152395"/>
          <a:ext cx="8305800" cy="5966553"/>
        </p:xfrm>
        <a:graphic>
          <a:graphicData uri="http://schemas.openxmlformats.org/drawingml/2006/table">
            <a:tbl>
              <a:tblPr/>
              <a:tblGrid>
                <a:gridCol w="404767"/>
                <a:gridCol w="425130"/>
                <a:gridCol w="829897"/>
                <a:gridCol w="1135958"/>
                <a:gridCol w="1096786"/>
                <a:gridCol w="1214299"/>
                <a:gridCol w="979275"/>
                <a:gridCol w="1188185"/>
                <a:gridCol w="1031503"/>
              </a:tblGrid>
              <a:tr h="74309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組長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核心學校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圈長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前導學校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南大附小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崇明國小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文元國小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復興國小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崇學國小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(59)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東光國小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(51)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勝利國小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(48)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裕文國小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(37)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博愛國小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大同國小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德高國小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(24)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協進國小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忠義國小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立人國小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(39)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賢北國小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(35)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大港國小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(33)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進學國小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永福國小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開元國小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公園國小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南大附小</a:t>
                      </a:r>
                    </a:p>
                  </a:txBody>
                  <a:tcPr marL="1618" marR="1618" marT="1618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日新國小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(29)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永華國小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(33)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新興國小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(29)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省躬國小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(27)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喜樹國小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志開實小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培文國小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(25)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大成國小</a:t>
                      </a:r>
                      <a:r>
                        <a:rPr lang="en-US" altLang="zh-TW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(49)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北勢國小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安業國小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文正國小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港尾國小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紀安國小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茄拔國小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大同國小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陽明國小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善糖國小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小新國小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善化國小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復興國小</a:t>
                      </a:r>
                      <a:r>
                        <a:rPr lang="en-US" altLang="zh-TW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(14)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西勢國小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大社國小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(54)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大灣國小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崑山國小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(52)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勝利國小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三村國小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五王國小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(33)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龍潭國小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南科實中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(79)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永信國小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(66)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大橋國小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(54)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618" marR="1618" marT="1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44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06448"/>
              </p:ext>
            </p:extLst>
          </p:nvPr>
        </p:nvGraphicFramePr>
        <p:xfrm>
          <a:off x="457200" y="76200"/>
          <a:ext cx="8610599" cy="5838671"/>
        </p:xfrm>
        <a:graphic>
          <a:graphicData uri="http://schemas.openxmlformats.org/drawingml/2006/table">
            <a:tbl>
              <a:tblPr/>
              <a:tblGrid>
                <a:gridCol w="398216"/>
                <a:gridCol w="569190"/>
                <a:gridCol w="1117577"/>
                <a:gridCol w="1079038"/>
                <a:gridCol w="1194649"/>
                <a:gridCol w="1203930"/>
                <a:gridCol w="1066800"/>
                <a:gridCol w="990600"/>
                <a:gridCol w="990599"/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組長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核心學校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(24)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石門國小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西門實小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土城國小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安佃國小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安平國小</a:t>
                      </a:r>
                      <a:r>
                        <a:rPr lang="en-US" altLang="zh-TW" sz="1400" b="1" i="0" u="none" strike="noStrike" dirty="0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安慶國小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安順國小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和順國小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(47)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(24)</a:t>
                      </a:r>
                    </a:p>
                  </a:txBody>
                  <a:tcPr marL="1472" marR="1472" marT="1472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海東國小</a:t>
                      </a:r>
                      <a:r>
                        <a:rPr lang="en-US" altLang="zh-TW" sz="1400" b="1" i="0" u="none" strike="noStrike" dirty="0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(67)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海佃國小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億載國小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鎮海國小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顯宮國小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南興國小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松林國小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港東國小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後營國小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西港國小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安定國小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南興國小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佳興國小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延平國小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子龍國小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通興國小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篤加國小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塭內國小</a:t>
                      </a:r>
                      <a:r>
                        <a:rPr lang="en-US" altLang="zh-TW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竹橋國小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三股國小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光復實小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七股國小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後港國小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大文國小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樹林國小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東陽國小</a:t>
                      </a:r>
                      <a:r>
                        <a:rPr lang="en-US" altLang="zh-TW" sz="1400" b="1" i="0" u="none" strike="noStrike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仁愛國小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信義國小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學甲國小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佳里國小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錦湖國小</a:t>
                      </a:r>
                      <a:r>
                        <a:rPr lang="en-US" altLang="zh-TW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中洲國小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宅港國小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頂洲國小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北門國小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三慈國小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蚵寮國小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雙春國小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將軍國小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漚汪國小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苓和國小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鯤鯓國小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長平國小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80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88706"/>
              </p:ext>
            </p:extLst>
          </p:nvPr>
        </p:nvGraphicFramePr>
        <p:xfrm>
          <a:off x="304800" y="228600"/>
          <a:ext cx="8686799" cy="5791201"/>
        </p:xfrm>
        <a:graphic>
          <a:graphicData uri="http://schemas.openxmlformats.org/drawingml/2006/table">
            <a:tbl>
              <a:tblPr/>
              <a:tblGrid>
                <a:gridCol w="370413"/>
                <a:gridCol w="543987"/>
                <a:gridCol w="1143000"/>
                <a:gridCol w="1143000"/>
                <a:gridCol w="1066800"/>
                <a:gridCol w="1143000"/>
                <a:gridCol w="1143000"/>
                <a:gridCol w="1106000"/>
                <a:gridCol w="1027599"/>
              </a:tblGrid>
              <a:tr h="64482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組長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核心學校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新進國小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東興國小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(14)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(14)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賀建國小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甲中國小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新橋國小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新興國小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南梓實小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土庫國小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公誠國小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新泰國小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新民國小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鹽水國小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新進國小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(42)</a:t>
                      </a:r>
                    </a:p>
                  </a:txBody>
                  <a:tcPr marL="1472" marR="1472" marT="1472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月津國小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坔頭港國小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竹埔國小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岸內國小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文昌國小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歡雅國小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新東國小</a:t>
                      </a:r>
                      <a:r>
                        <a:rPr lang="en-US" altLang="zh-TW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後壁國小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安溪國小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菁寮國小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樹人國小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竹門國小</a:t>
                      </a:r>
                      <a:r>
                        <a:rPr lang="en-US" altLang="zh-TW" sz="1400" b="1" i="0" u="none" strike="noStrike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白河國小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玉豐國小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內角國小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仙草國小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河東國小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大竹國小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聖賢國小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吉貝耍國小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柳營國小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果毅國小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重溪國小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太康國小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六甲國小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林鳳國小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嘉南國小</a:t>
                      </a:r>
                      <a:r>
                        <a:rPr lang="en-US" altLang="zh-TW" sz="1400" b="1" i="0" u="none" strike="noStrike">
                          <a:solidFill>
                            <a:srgbClr val="0099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隆田國小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官田國小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渡拔國小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87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69763"/>
              </p:ext>
            </p:extLst>
          </p:nvPr>
        </p:nvGraphicFramePr>
        <p:xfrm>
          <a:off x="228600" y="304801"/>
          <a:ext cx="8762999" cy="5562600"/>
        </p:xfrm>
        <a:graphic>
          <a:graphicData uri="http://schemas.openxmlformats.org/drawingml/2006/table">
            <a:tbl>
              <a:tblPr/>
              <a:tblGrid>
                <a:gridCol w="367107"/>
                <a:gridCol w="368638"/>
                <a:gridCol w="1262834"/>
                <a:gridCol w="1153026"/>
                <a:gridCol w="1306763"/>
                <a:gridCol w="1119296"/>
                <a:gridCol w="1077639"/>
                <a:gridCol w="1108407"/>
                <a:gridCol w="999289"/>
              </a:tblGrid>
              <a:tr h="89401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組長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核心學校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保東國小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二溪國小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大內國小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山上國小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層林國小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左鎮國小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光榮國小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9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南化國小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北寮國小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西埔國小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玉山國小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瑞峰國小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玉井國小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楠西國小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新化國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那拔國小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口埤實小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大新國小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正新國小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(24)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關廟國小</a:t>
                      </a:r>
                      <a:r>
                        <a:rPr lang="en-US" altLang="zh-TW" sz="1400" b="1" i="0" u="none" strike="noStrike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龍崎國小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新光國小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崇和國小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文和實小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深坑國小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保東國小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德南國小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五甲國小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歸仁國小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歸南國小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(45)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仁德國小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紅瓦厝國小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保西國小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大潭國小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依仁國小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文賢國小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長興國小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(13)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大甲國小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仁和國小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虎山實小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(8)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18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79959"/>
              </p:ext>
            </p:extLst>
          </p:nvPr>
        </p:nvGraphicFramePr>
        <p:xfrm>
          <a:off x="533400" y="304800"/>
          <a:ext cx="8229601" cy="5638800"/>
        </p:xfrm>
        <a:graphic>
          <a:graphicData uri="http://schemas.openxmlformats.org/drawingml/2006/table">
            <a:tbl>
              <a:tblPr/>
              <a:tblGrid>
                <a:gridCol w="255002"/>
                <a:gridCol w="811798"/>
                <a:gridCol w="1447800"/>
                <a:gridCol w="1600200"/>
                <a:gridCol w="1447800"/>
                <a:gridCol w="1371600"/>
                <a:gridCol w="1295401"/>
              </a:tblGrid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核心學校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東區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復興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北區民德國中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東區後甲國中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東區崇明國中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北區文賢國中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東區復興國中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東區忠孝國中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安平區金城國中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安平區安平國中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北區成功國中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北區延平國中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南區大成國中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南區新興國中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中西區中山國中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中西區建興國中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安南區安南國中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安南區安順國中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安南區和順國中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安南區海佃國中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仁德區仁德國中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仁德區文賢國中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龍崎區龍崎國中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新化區新化國中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新市區新市國中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歸仁區歸仁國中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永康區永康國中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歸仁區沙崙國中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永康區大橋國中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關廟區關廟國中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872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94982"/>
              </p:ext>
            </p:extLst>
          </p:nvPr>
        </p:nvGraphicFramePr>
        <p:xfrm>
          <a:off x="457200" y="381000"/>
          <a:ext cx="8458201" cy="5715000"/>
        </p:xfrm>
        <a:graphic>
          <a:graphicData uri="http://schemas.openxmlformats.org/drawingml/2006/table">
            <a:tbl>
              <a:tblPr/>
              <a:tblGrid>
                <a:gridCol w="381000"/>
                <a:gridCol w="1127537"/>
                <a:gridCol w="1092387"/>
                <a:gridCol w="1238038"/>
                <a:gridCol w="1342076"/>
                <a:gridCol w="1092387"/>
                <a:gridCol w="1113195"/>
                <a:gridCol w="1071581"/>
              </a:tblGrid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核心學校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新營區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新東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新營區新東國中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後壁區後壁國中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東山區東原國中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東山區東山國中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後壁區菁寮國中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柳營區柳營國中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鹽水區鹽水國中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新營區南新國中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學甲區學甲國中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新營區太子國中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白河區白河國中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北門區北門國中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七股區後港國中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佳里區佳興國中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將軍區將軍國中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七股區竹橋國中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六甲區六甲國中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大內區大內國中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下營區下營國中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官田區官田國中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南化區南化國中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山上區山上國中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玉井區玉井國中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左鎮區左鎮國中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楠西區楠西國中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麻豆區麻豆國中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善化區善化國中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安定區安定國中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佳里區佳里國中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西港區西港國中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</a:p>
                  </a:txBody>
                  <a:tcPr marL="1378" marR="1378" marT="13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永康區永仁高中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永康區大灣高中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安南區土城高中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南區南寧高中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南科實中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國中部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1378" marR="1378" marT="1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04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233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4689" y="252397"/>
            <a:ext cx="2263140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45"/>
              </a:lnSpc>
            </a:pPr>
            <a:r>
              <a:rPr sz="4400" b="1" spc="-5" dirty="0">
                <a:solidFill>
                  <a:srgbClr val="943735"/>
                </a:solidFill>
                <a:latin typeface="微軟正黑體"/>
                <a:cs typeface="微軟正黑體"/>
              </a:rPr>
              <a:t>補充說明</a:t>
            </a:r>
            <a:endParaRPr sz="440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4742" y="924563"/>
            <a:ext cx="36836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400" b="1" dirty="0">
                <a:solidFill>
                  <a:srgbClr val="6F2F9F"/>
                </a:solidFill>
                <a:latin typeface="微軟正黑體"/>
                <a:cs typeface="微軟正黑體"/>
              </a:rPr>
              <a:t>學校試</a:t>
            </a:r>
            <a:r>
              <a:rPr sz="2400" b="1" spc="-5" dirty="0">
                <a:solidFill>
                  <a:srgbClr val="6F2F9F"/>
                </a:solidFill>
                <a:latin typeface="微軟正黑體"/>
                <a:cs typeface="微軟正黑體"/>
              </a:rPr>
              <a:t>行</a:t>
            </a:r>
            <a:r>
              <a:rPr sz="2400" b="1" dirty="0">
                <a:solidFill>
                  <a:srgbClr val="6F2F9F"/>
                </a:solidFill>
                <a:latin typeface="微軟正黑體"/>
                <a:cs typeface="微軟正黑體"/>
              </a:rPr>
              <a:t>經驗重要推動計畫</a:t>
            </a:r>
            <a:endParaRPr sz="240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363" y="1432560"/>
            <a:ext cx="3671570" cy="2571115"/>
          </a:xfrm>
          <a:prstGeom prst="rect">
            <a:avLst/>
          </a:prstGeom>
          <a:solidFill>
            <a:srgbClr val="EBF0DE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1800" dirty="0">
                <a:solidFill>
                  <a:srgbClr val="EC7C30"/>
                </a:solidFill>
                <a:latin typeface="Wingdings"/>
                <a:cs typeface="Wingdings"/>
              </a:rPr>
              <a:t></a:t>
            </a:r>
            <a:r>
              <a:rPr sz="180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1800" spc="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EC7C30"/>
                </a:solidFill>
                <a:latin typeface="微軟正黑體"/>
                <a:cs typeface="微軟正黑體"/>
              </a:rPr>
              <a:t>國民中小學活化課程與教學要點</a:t>
            </a:r>
            <a:endParaRPr sz="1800">
              <a:latin typeface="微軟正黑體"/>
              <a:cs typeface="微軟正黑體"/>
            </a:endParaRPr>
          </a:p>
          <a:p>
            <a:pPr marL="262890" indent="-172720">
              <a:lnSpc>
                <a:spcPct val="100000"/>
              </a:lnSpc>
              <a:spcBef>
                <a:spcPts val="120"/>
              </a:spcBef>
            </a:pPr>
            <a:r>
              <a:rPr sz="1800" spc="-5" dirty="0">
                <a:latin typeface="Wingdings"/>
                <a:cs typeface="Wingdings"/>
              </a:rPr>
              <a:t></a:t>
            </a:r>
            <a:r>
              <a:rPr sz="1800" dirty="0">
                <a:latin typeface="微軟正黑體"/>
                <a:cs typeface="微軟正黑體"/>
              </a:rPr>
              <a:t>校內自我增能為主，以形塑學校</a:t>
            </a:r>
            <a:endParaRPr sz="1800">
              <a:latin typeface="微軟正黑體"/>
              <a:cs typeface="微軟正黑體"/>
            </a:endParaRPr>
          </a:p>
          <a:p>
            <a:pPr marL="262890" marR="126364" algn="just">
              <a:lnSpc>
                <a:spcPct val="115799"/>
              </a:lnSpc>
              <a:spcBef>
                <a:spcPts val="5"/>
              </a:spcBef>
            </a:pPr>
            <a:r>
              <a:rPr sz="1800" dirty="0">
                <a:latin typeface="微軟正黑體"/>
                <a:cs typeface="微軟正黑體"/>
              </a:rPr>
              <a:t>願景、課程地圖，規劃統整性主 題</a:t>
            </a:r>
            <a:r>
              <a:rPr sz="1800" spc="-5" dirty="0">
                <a:latin typeface="微軟正黑體"/>
                <a:cs typeface="微軟正黑體"/>
              </a:rPr>
              <a:t>/</a:t>
            </a:r>
            <a:r>
              <a:rPr sz="1800" dirty="0">
                <a:latin typeface="微軟正黑體"/>
                <a:cs typeface="微軟正黑體"/>
              </a:rPr>
              <a:t>專題</a:t>
            </a:r>
            <a:r>
              <a:rPr sz="1800" spc="-5" dirty="0">
                <a:latin typeface="微軟正黑體"/>
                <a:cs typeface="微軟正黑體"/>
              </a:rPr>
              <a:t>/</a:t>
            </a:r>
            <a:r>
              <a:rPr sz="1800" dirty="0">
                <a:latin typeface="微軟正黑體"/>
                <a:cs typeface="微軟正黑體"/>
              </a:rPr>
              <a:t>議題探究之校訂課程</a:t>
            </a:r>
            <a:r>
              <a:rPr sz="1800" spc="-15" dirty="0">
                <a:latin typeface="微軟正黑體"/>
                <a:cs typeface="微軟正黑體"/>
              </a:rPr>
              <a:t>(</a:t>
            </a:r>
            <a:r>
              <a:rPr sz="1800" dirty="0">
                <a:latin typeface="微軟正黑體"/>
                <a:cs typeface="微軟正黑體"/>
              </a:rPr>
              <a:t>彈 性學習課程</a:t>
            </a:r>
            <a:r>
              <a:rPr sz="1800" spc="-15" dirty="0">
                <a:latin typeface="微軟正黑體"/>
                <a:cs typeface="微軟正黑體"/>
              </a:rPr>
              <a:t>)</a:t>
            </a:r>
            <a:r>
              <a:rPr sz="1800" dirty="0">
                <a:latin typeface="微軟正黑體"/>
                <a:cs typeface="微軟正黑體"/>
              </a:rPr>
              <a:t>及發展學校課程計畫 草案為主要辦理事項</a:t>
            </a:r>
            <a:endParaRPr sz="1800">
              <a:latin typeface="微軟正黑體"/>
              <a:cs typeface="微軟正黑體"/>
            </a:endParaRPr>
          </a:p>
          <a:p>
            <a:pPr marL="90805">
              <a:lnSpc>
                <a:spcPct val="100000"/>
              </a:lnSpc>
              <a:spcBef>
                <a:spcPts val="335"/>
              </a:spcBef>
            </a:pPr>
            <a:r>
              <a:rPr sz="1800" spc="-5" dirty="0">
                <a:latin typeface="Wingdings"/>
                <a:cs typeface="Wingdings"/>
              </a:rPr>
              <a:t></a:t>
            </a:r>
            <a:r>
              <a:rPr sz="1800" dirty="0">
                <a:latin typeface="微軟正黑體"/>
                <a:cs typeface="微軟正黑體"/>
              </a:rPr>
              <a:t>退休校長、主任陪伴發展</a:t>
            </a:r>
            <a:endParaRPr sz="1800">
              <a:latin typeface="微軟正黑體"/>
              <a:cs typeface="微軟正黑體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5255" y="1432560"/>
            <a:ext cx="3672840" cy="2571115"/>
          </a:xfrm>
          <a:prstGeom prst="rect">
            <a:avLst/>
          </a:prstGeom>
          <a:solidFill>
            <a:srgbClr val="DBEDF4"/>
          </a:solidFill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ct val="100000"/>
              </a:lnSpc>
            </a:pPr>
            <a:r>
              <a:rPr sz="1800" dirty="0">
                <a:solidFill>
                  <a:srgbClr val="EC7C30"/>
                </a:solidFill>
                <a:latin typeface="Wingdings"/>
                <a:cs typeface="Wingdings"/>
              </a:rPr>
              <a:t></a:t>
            </a:r>
            <a:r>
              <a:rPr sz="180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1800" spc="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EC7C30"/>
                </a:solidFill>
                <a:latin typeface="微軟正黑體"/>
                <a:cs typeface="微軟正黑體"/>
              </a:rPr>
              <a:t>前導學校協作計畫</a:t>
            </a:r>
            <a:endParaRPr sz="1800">
              <a:latin typeface="微軟正黑體"/>
              <a:cs typeface="微軟正黑體"/>
            </a:endParaRPr>
          </a:p>
          <a:p>
            <a:pPr marL="92710">
              <a:lnSpc>
                <a:spcPct val="100000"/>
              </a:lnSpc>
              <a:spcBef>
                <a:spcPts val="120"/>
              </a:spcBef>
            </a:pPr>
            <a:r>
              <a:rPr sz="1800" spc="-5" dirty="0">
                <a:latin typeface="Wingdings"/>
                <a:cs typeface="Wingdings"/>
              </a:rPr>
              <a:t></a:t>
            </a:r>
            <a:r>
              <a:rPr sz="1800" dirty="0">
                <a:latin typeface="微軟正黑體"/>
                <a:cs typeface="微軟正黑體"/>
              </a:rPr>
              <a:t>模組產出及經驗擴散者</a:t>
            </a:r>
            <a:endParaRPr sz="1800">
              <a:latin typeface="微軟正黑體"/>
              <a:cs typeface="微軟正黑體"/>
            </a:endParaRPr>
          </a:p>
          <a:p>
            <a:pPr marL="264795" marR="191135" indent="-172720">
              <a:lnSpc>
                <a:spcPct val="115599"/>
              </a:lnSpc>
              <a:spcBef>
                <a:spcPts val="10"/>
              </a:spcBef>
            </a:pPr>
            <a:r>
              <a:rPr sz="1800" spc="-5" dirty="0">
                <a:latin typeface="Wingdings"/>
                <a:cs typeface="Wingdings"/>
              </a:rPr>
              <a:t></a:t>
            </a:r>
            <a:r>
              <a:rPr sz="1800" dirty="0">
                <a:latin typeface="微軟正黑體"/>
                <a:cs typeface="微軟正黑體"/>
              </a:rPr>
              <a:t>以核心、中堅及導入學校團隊運 作模式相互學習並成長</a:t>
            </a:r>
            <a:endParaRPr sz="1800">
              <a:latin typeface="微軟正黑體"/>
              <a:cs typeface="微軟正黑體"/>
            </a:endParaRPr>
          </a:p>
          <a:p>
            <a:pPr marL="264795" marR="191135" indent="-172720">
              <a:lnSpc>
                <a:spcPts val="2510"/>
              </a:lnSpc>
              <a:spcBef>
                <a:spcPts val="130"/>
              </a:spcBef>
            </a:pPr>
            <a:r>
              <a:rPr sz="1800" spc="-5" dirty="0">
                <a:latin typeface="Wingdings"/>
                <a:cs typeface="Wingdings"/>
              </a:rPr>
              <a:t></a:t>
            </a:r>
            <a:r>
              <a:rPr sz="1800" dirty="0">
                <a:latin typeface="微軟正黑體"/>
                <a:cs typeface="微軟正黑體"/>
              </a:rPr>
              <a:t>紀錄辦理經驗產出課程手冊供其 他學校參考。</a:t>
            </a:r>
            <a:endParaRPr sz="1800">
              <a:latin typeface="微軟正黑體"/>
              <a:cs typeface="微軟正黑體"/>
            </a:endParaRPr>
          </a:p>
          <a:p>
            <a:pPr marL="92710">
              <a:lnSpc>
                <a:spcPct val="100000"/>
              </a:lnSpc>
              <a:spcBef>
                <a:spcPts val="190"/>
              </a:spcBef>
            </a:pPr>
            <a:r>
              <a:rPr sz="1800" spc="-5" dirty="0">
                <a:latin typeface="Wingdings"/>
                <a:cs typeface="Wingdings"/>
              </a:rPr>
              <a:t></a:t>
            </a:r>
            <a:r>
              <a:rPr sz="1800" dirty="0">
                <a:latin typeface="微軟正黑體"/>
                <a:cs typeface="微軟正黑體"/>
              </a:rPr>
              <a:t>專家學者、協作夥伴共同培力</a:t>
            </a:r>
            <a:endParaRPr sz="1800">
              <a:latin typeface="微軟正黑體"/>
              <a:cs typeface="微軟正黑體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799" y="4775457"/>
            <a:ext cx="7951470" cy="83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 algn="ctr">
              <a:lnSpc>
                <a:spcPct val="100000"/>
              </a:lnSpc>
            </a:pPr>
            <a:r>
              <a:rPr sz="2400" b="1" dirty="0">
                <a:solidFill>
                  <a:srgbClr val="C00000"/>
                </a:solidFill>
                <a:latin typeface="微軟正黑體"/>
                <a:cs typeface="微軟正黑體"/>
              </a:rPr>
              <a:t>【請各地方政府視學校課程發展經驗完整佈</a:t>
            </a:r>
            <a:r>
              <a:rPr sz="2400" b="1" spc="5" dirty="0">
                <a:solidFill>
                  <a:srgbClr val="C00000"/>
                </a:solidFill>
                <a:latin typeface="微軟正黑體"/>
                <a:cs typeface="微軟正黑體"/>
              </a:rPr>
              <a:t>局</a:t>
            </a:r>
            <a:r>
              <a:rPr sz="2400" b="1" dirty="0">
                <a:solidFill>
                  <a:srgbClr val="C00000"/>
                </a:solidFill>
                <a:latin typeface="微軟正黑體"/>
                <a:cs typeface="微軟正黑體"/>
              </a:rPr>
              <a:t>】</a:t>
            </a:r>
            <a:endParaRPr sz="2400">
              <a:latin typeface="微軟正黑體"/>
              <a:cs typeface="微軟正黑體"/>
            </a:endParaRPr>
          </a:p>
          <a:p>
            <a:pPr algn="ctr">
              <a:lnSpc>
                <a:spcPct val="100000"/>
              </a:lnSpc>
              <a:spcBef>
                <a:spcPts val="1115"/>
              </a:spcBef>
            </a:pPr>
            <a:r>
              <a:rPr sz="2400" b="1" dirty="0">
                <a:solidFill>
                  <a:srgbClr val="C00000"/>
                </a:solidFill>
                <a:latin typeface="微軟正黑體"/>
                <a:cs typeface="微軟正黑體"/>
              </a:rPr>
              <a:t>【發展完整之學校皆將成為各縣市推動新課綱之學校典</a:t>
            </a:r>
            <a:r>
              <a:rPr sz="2400" b="1" spc="5" dirty="0">
                <a:solidFill>
                  <a:srgbClr val="C00000"/>
                </a:solidFill>
                <a:latin typeface="微軟正黑體"/>
                <a:cs typeface="微軟正黑體"/>
              </a:rPr>
              <a:t>範</a:t>
            </a:r>
            <a:r>
              <a:rPr sz="2400" b="1" dirty="0">
                <a:solidFill>
                  <a:srgbClr val="C00000"/>
                </a:solidFill>
                <a:latin typeface="微軟正黑體"/>
                <a:cs typeface="微軟正黑體"/>
              </a:rPr>
              <a:t>】</a:t>
            </a:r>
            <a:endParaRPr sz="2400">
              <a:latin typeface="微軟正黑體"/>
              <a:cs typeface="微軟正黑體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68317" y="4120134"/>
            <a:ext cx="864235" cy="554990"/>
          </a:xfrm>
          <a:custGeom>
            <a:avLst/>
            <a:gdLst/>
            <a:ahLst/>
            <a:cxnLst/>
            <a:rect l="l" t="t" r="r" b="b"/>
            <a:pathLst>
              <a:path w="864235" h="554989">
                <a:moveTo>
                  <a:pt x="864108" y="277368"/>
                </a:moveTo>
                <a:lnTo>
                  <a:pt x="0" y="277368"/>
                </a:lnTo>
                <a:lnTo>
                  <a:pt x="432054" y="554736"/>
                </a:lnTo>
                <a:lnTo>
                  <a:pt x="864108" y="277368"/>
                </a:lnTo>
                <a:close/>
              </a:path>
              <a:path w="864235" h="554989">
                <a:moveTo>
                  <a:pt x="648081" y="0"/>
                </a:moveTo>
                <a:lnTo>
                  <a:pt x="216027" y="0"/>
                </a:lnTo>
                <a:lnTo>
                  <a:pt x="216027" y="277368"/>
                </a:lnTo>
                <a:lnTo>
                  <a:pt x="648081" y="277368"/>
                </a:lnTo>
                <a:lnTo>
                  <a:pt x="64808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8317" y="4120134"/>
            <a:ext cx="864235" cy="554990"/>
          </a:xfrm>
          <a:custGeom>
            <a:avLst/>
            <a:gdLst/>
            <a:ahLst/>
            <a:cxnLst/>
            <a:rect l="l" t="t" r="r" b="b"/>
            <a:pathLst>
              <a:path w="864235" h="554989">
                <a:moveTo>
                  <a:pt x="0" y="277368"/>
                </a:moveTo>
                <a:lnTo>
                  <a:pt x="216027" y="277368"/>
                </a:lnTo>
                <a:lnTo>
                  <a:pt x="216027" y="0"/>
                </a:lnTo>
                <a:lnTo>
                  <a:pt x="648081" y="0"/>
                </a:lnTo>
                <a:lnTo>
                  <a:pt x="648081" y="277368"/>
                </a:lnTo>
                <a:lnTo>
                  <a:pt x="864108" y="277368"/>
                </a:lnTo>
                <a:lnTo>
                  <a:pt x="432054" y="554736"/>
                </a:lnTo>
                <a:lnTo>
                  <a:pt x="0" y="277368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68779" y="1360932"/>
            <a:ext cx="2798064" cy="932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39109" y="503341"/>
            <a:ext cx="6096000" cy="690880"/>
          </a:xfrm>
          <a:custGeom>
            <a:avLst/>
            <a:gdLst/>
            <a:ahLst/>
            <a:cxnLst/>
            <a:rect l="l" t="t" r="r" b="b"/>
            <a:pathLst>
              <a:path w="6096000" h="690879">
                <a:moveTo>
                  <a:pt x="0" y="115061"/>
                </a:moveTo>
                <a:lnTo>
                  <a:pt x="7971" y="72930"/>
                </a:lnTo>
                <a:lnTo>
                  <a:pt x="29851" y="37776"/>
                </a:lnTo>
                <a:lnTo>
                  <a:pt x="62589" y="12653"/>
                </a:lnTo>
                <a:lnTo>
                  <a:pt x="103131" y="612"/>
                </a:lnTo>
                <a:lnTo>
                  <a:pt x="5980938" y="0"/>
                </a:lnTo>
                <a:lnTo>
                  <a:pt x="5995568" y="923"/>
                </a:lnTo>
                <a:lnTo>
                  <a:pt x="6035713" y="13870"/>
                </a:lnTo>
                <a:lnTo>
                  <a:pt x="6067862" y="39708"/>
                </a:lnTo>
                <a:lnTo>
                  <a:pt x="6088964" y="75386"/>
                </a:lnTo>
                <a:lnTo>
                  <a:pt x="6096000" y="575309"/>
                </a:lnTo>
                <a:lnTo>
                  <a:pt x="6095076" y="589940"/>
                </a:lnTo>
                <a:lnTo>
                  <a:pt x="6082129" y="630085"/>
                </a:lnTo>
                <a:lnTo>
                  <a:pt x="6056291" y="662234"/>
                </a:lnTo>
                <a:lnTo>
                  <a:pt x="6020613" y="683336"/>
                </a:lnTo>
                <a:lnTo>
                  <a:pt x="115062" y="690371"/>
                </a:lnTo>
                <a:lnTo>
                  <a:pt x="100431" y="689448"/>
                </a:lnTo>
                <a:lnTo>
                  <a:pt x="60286" y="676501"/>
                </a:lnTo>
                <a:lnTo>
                  <a:pt x="28137" y="650663"/>
                </a:lnTo>
                <a:lnTo>
                  <a:pt x="7035" y="614985"/>
                </a:lnTo>
                <a:lnTo>
                  <a:pt x="0" y="11506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522725" y="263946"/>
            <a:ext cx="226314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dirty="0">
                <a:solidFill>
                  <a:srgbClr val="C00000"/>
                </a:solidFill>
                <a:latin typeface="微軟正黑體"/>
                <a:cs typeface="微軟正黑體"/>
              </a:rPr>
              <a:t>簡報大綱</a:t>
            </a:r>
            <a:endParaRPr sz="4400" dirty="0">
              <a:latin typeface="微軟正黑體"/>
              <a:cs typeface="微軟正黑體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34000"/>
            <a:ext cx="1122844" cy="793801"/>
          </a:xfrm>
          <a:prstGeom prst="rect">
            <a:avLst/>
          </a:prstGeom>
        </p:spPr>
      </p:pic>
      <p:sp>
        <p:nvSpPr>
          <p:cNvPr id="29" name="AutoShape 4"/>
          <p:cNvSpPr>
            <a:spLocks noChangeArrowheads="1"/>
          </p:cNvSpPr>
          <p:nvPr/>
        </p:nvSpPr>
        <p:spPr bwMode="gray">
          <a:xfrm>
            <a:off x="2087117" y="1368552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A9ED">
                  <a:gamma/>
                  <a:shade val="68627"/>
                  <a:invGamma/>
                </a:srgbClr>
              </a:gs>
              <a:gs pos="50000">
                <a:srgbClr val="65A9ED"/>
              </a:gs>
              <a:gs pos="100000">
                <a:srgbClr val="65A9ED">
                  <a:gamma/>
                  <a:shade val="68627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t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        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1</a:t>
            </a:r>
            <a:r>
              <a:rPr lang="en-US" altLang="zh-TW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. 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學年度申辦現況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gray">
          <a:xfrm>
            <a:off x="2087117" y="2209800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D85E9">
                  <a:gamma/>
                  <a:shade val="46275"/>
                  <a:invGamma/>
                </a:srgbClr>
              </a:gs>
              <a:gs pos="50000">
                <a:srgbClr val="6D85E9"/>
              </a:gs>
              <a:gs pos="100000">
                <a:srgbClr val="6D85E9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        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2.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本市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學年度目標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gray">
          <a:xfrm>
            <a:off x="2091688" y="2971800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00"/>
              </a:gs>
              <a:gs pos="50000">
                <a:srgbClr val="CC6600">
                  <a:gamma/>
                  <a:tint val="51373"/>
                  <a:invGamma/>
                </a:srgbClr>
              </a:gs>
              <a:gs pos="100000">
                <a:srgbClr val="CC6600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anose="02020500000000000000" pitchFamily="18" charset="-120"/>
            </a:endParaRPr>
          </a:p>
          <a:p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3.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前導學校的組織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與任務</a:t>
            </a:r>
            <a:endParaRPr lang="zh-TW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gray">
          <a:xfrm>
            <a:off x="2091688" y="3726180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8B2E"/>
              </a:gs>
              <a:gs pos="50000">
                <a:srgbClr val="A48B2E">
                  <a:gamma/>
                  <a:tint val="51373"/>
                  <a:invGamma/>
                </a:srgbClr>
              </a:gs>
              <a:gs pos="100000">
                <a:srgbClr val="A48B2E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    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  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4.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7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學年度前導</a:t>
            </a:r>
            <a:r>
              <a:rPr lang="zh-TW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學校任務成果</a:t>
            </a:r>
            <a:endParaRPr lang="en-US" altLang="zh-TW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gray">
          <a:xfrm>
            <a:off x="2091688" y="4495800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7A20"/>
              </a:gs>
              <a:gs pos="50000">
                <a:srgbClr val="657A20">
                  <a:gamma/>
                  <a:tint val="51373"/>
                  <a:invGamma/>
                </a:srgbClr>
              </a:gs>
              <a:gs pos="100000">
                <a:srgbClr val="657A20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anose="02020500000000000000" pitchFamily="18" charset="-120"/>
              </a:rPr>
              <a:t>         5.</a:t>
            </a:r>
            <a:r>
              <a:rPr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申請程序與日程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381000"/>
            <a:ext cx="5181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106</a:t>
            </a:r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學年度申辦現況</a:t>
            </a:r>
            <a:endParaRPr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34000"/>
            <a:ext cx="1122844" cy="793801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893722"/>
              </p:ext>
            </p:extLst>
          </p:nvPr>
        </p:nvGraphicFramePr>
        <p:xfrm>
          <a:off x="1676400" y="1104036"/>
          <a:ext cx="6096000" cy="466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</a:t>
                      </a:r>
                      <a:endParaRPr lang="zh-TW" alt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國小</a:t>
                      </a:r>
                      <a:endParaRPr lang="zh-TW" alt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核心學校</a:t>
                      </a:r>
                      <a:endParaRPr lang="zh-TW" alt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南大附小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中堅學校</a:t>
                      </a:r>
                      <a:endParaRPr lang="zh-TW" alt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大成國中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鹽水國中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復興國中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保東國小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新南國小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新進國小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1635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導入學校</a:t>
                      </a:r>
                      <a:endParaRPr lang="zh-TW" alt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六甲國中</a:t>
                      </a:r>
                    </a:p>
                    <a:p>
                      <a:pPr algn="ctr"/>
                      <a:r>
                        <a:rPr lang="zh-TW" altLang="en-US" dirty="0" smtClean="0"/>
                        <a:t>永仁高中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國中部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 smtClean="0"/>
                    </a:p>
                    <a:p>
                      <a:pPr algn="ctr"/>
                      <a:r>
                        <a:rPr lang="zh-TW" altLang="en-US" dirty="0" smtClean="0"/>
                        <a:t>南化國中</a:t>
                      </a:r>
                    </a:p>
                    <a:p>
                      <a:pPr algn="ctr"/>
                      <a:r>
                        <a:rPr lang="zh-TW" altLang="en-US" dirty="0" smtClean="0"/>
                        <a:t>新東國中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竹門國小</a:t>
                      </a:r>
                    </a:p>
                    <a:p>
                      <a:pPr algn="ctr"/>
                      <a:r>
                        <a:rPr lang="zh-TW" altLang="en-US" dirty="0" smtClean="0"/>
                        <a:t>安平國小</a:t>
                      </a:r>
                    </a:p>
                    <a:p>
                      <a:pPr algn="ctr"/>
                      <a:r>
                        <a:rPr lang="zh-TW" altLang="en-US" dirty="0" smtClean="0"/>
                        <a:t>東陽國小</a:t>
                      </a:r>
                    </a:p>
                    <a:p>
                      <a:pPr algn="ctr"/>
                      <a:r>
                        <a:rPr lang="zh-TW" altLang="en-US" dirty="0" smtClean="0"/>
                        <a:t>海東國小</a:t>
                      </a:r>
                    </a:p>
                    <a:p>
                      <a:pPr algn="ctr"/>
                      <a:r>
                        <a:rPr lang="zh-TW" altLang="en-US" dirty="0" smtClean="0"/>
                        <a:t>嘉南國小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共計</a:t>
                      </a:r>
                      <a:endParaRPr lang="zh-TW" alt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7</a:t>
                      </a:r>
                      <a:r>
                        <a:rPr lang="zh-TW" altLang="en-US" sz="2400" dirty="0" smtClean="0"/>
                        <a:t>所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9</a:t>
                      </a:r>
                      <a:r>
                        <a:rPr lang="zh-TW" altLang="en-US" sz="2400" dirty="0" smtClean="0"/>
                        <a:t>所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1143000" y="685800"/>
            <a:ext cx="6034088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6980" algn="ctr">
              <a:lnSpc>
                <a:spcPct val="100000"/>
              </a:lnSpc>
            </a:pPr>
            <a:r>
              <a:rPr lang="zh-TW" altLang="en-US" spc="-25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本市</a:t>
            </a:r>
            <a:r>
              <a:rPr spc="-25" dirty="0"/>
              <a:t>1</a:t>
            </a:r>
            <a:r>
              <a:rPr spc="-25" dirty="0" smtClean="0">
                <a:latin typeface="微軟正黑體"/>
                <a:cs typeface="微軟正黑體"/>
              </a:rPr>
              <a:t>07</a:t>
            </a:r>
            <a:r>
              <a:rPr spc="-25" dirty="0"/>
              <a:t>學年度目標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8125596" cy="376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685800" y="4495800"/>
            <a:ext cx="8125596" cy="381000"/>
          </a:xfrm>
          <a:prstGeom prst="rect">
            <a:avLst/>
          </a:prstGeom>
          <a:solidFill>
            <a:srgbClr val="FF0000">
              <a:alpha val="18824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84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603478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6980" algn="ctr">
              <a:lnSpc>
                <a:spcPct val="100000"/>
              </a:lnSpc>
            </a:pPr>
            <a:r>
              <a:rPr lang="zh-TW" altLang="en-US" spc="-25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本市</a:t>
            </a:r>
            <a:r>
              <a:rPr spc="-25" dirty="0"/>
              <a:t>1</a:t>
            </a:r>
            <a:r>
              <a:rPr spc="-25" dirty="0" smtClean="0">
                <a:latin typeface="微軟正黑體"/>
                <a:cs typeface="微軟正黑體"/>
              </a:rPr>
              <a:t>07</a:t>
            </a:r>
            <a:r>
              <a:rPr spc="-25" dirty="0"/>
              <a:t>學年度目標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1371600"/>
            <a:ext cx="7620000" cy="294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Wingdings"/>
                <a:cs typeface="Wingdings"/>
              </a:rPr>
              <a:t></a:t>
            </a:r>
            <a:r>
              <a:rPr sz="2400" dirty="0" err="1" smtClean="0">
                <a:latin typeface="微軟正黑體"/>
                <a:cs typeface="微軟正黑體"/>
              </a:rPr>
              <a:t>擴增前導學校之校數</a:t>
            </a:r>
            <a:r>
              <a:rPr sz="2400" spc="-20" dirty="0" smtClean="0">
                <a:latin typeface="微軟正黑體"/>
                <a:cs typeface="微軟正黑體"/>
              </a:rPr>
              <a:t>-</a:t>
            </a:r>
            <a:r>
              <a:rPr lang="zh-TW" altLang="en-US" sz="2400" b="1" spc="-20" dirty="0" smtClean="0">
                <a:latin typeface="微軟正黑體"/>
                <a:cs typeface="微軟正黑體"/>
              </a:rPr>
              <a:t>由</a:t>
            </a:r>
            <a:r>
              <a:rPr lang="en-US" altLang="zh-TW" sz="2400" b="1" spc="-20" dirty="0" smtClean="0">
                <a:latin typeface="微軟正黑體"/>
                <a:cs typeface="微軟正黑體"/>
              </a:rPr>
              <a:t>15</a:t>
            </a:r>
            <a:r>
              <a:rPr lang="zh-TW" altLang="en-US" sz="2400" b="1" spc="-20" dirty="0" smtClean="0">
                <a:latin typeface="微軟正黑體"/>
                <a:cs typeface="微軟正黑體"/>
              </a:rPr>
              <a:t>所增加到至少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/>
                <a:cs typeface="微軟正黑體"/>
              </a:rPr>
              <a:t>35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/>
                <a:cs typeface="微軟正黑體"/>
              </a:rPr>
              <a:t>所</a:t>
            </a:r>
            <a:r>
              <a:rPr lang="zh-TW" altLang="en-US" sz="2400" dirty="0" smtClean="0">
                <a:solidFill>
                  <a:srgbClr val="6F2F9F"/>
                </a:solidFill>
                <a:latin typeface="微軟正黑體"/>
                <a:cs typeface="微軟正黑體"/>
              </a:rPr>
              <a:t>。</a:t>
            </a:r>
            <a:endParaRPr lang="en-US" altLang="zh-TW" sz="2400" dirty="0" smtClean="0">
              <a:solidFill>
                <a:srgbClr val="6F2F9F"/>
              </a:solidFill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微軟正黑體"/>
              <a:cs typeface="微軟正黑體"/>
            </a:endParaRPr>
          </a:p>
          <a:p>
            <a:pPr marL="299085" marR="280035" indent="-287020" algn="just">
              <a:lnSpc>
                <a:spcPct val="150000"/>
              </a:lnSpc>
            </a:pPr>
            <a:r>
              <a:rPr sz="2400" spc="-5" dirty="0">
                <a:latin typeface="Wingdings"/>
                <a:cs typeface="Wingdings"/>
              </a:rPr>
              <a:t></a:t>
            </a:r>
            <a:r>
              <a:rPr sz="2400" dirty="0" err="1" smtClean="0">
                <a:latin typeface="微軟正黑體"/>
                <a:cs typeface="微軟正黑體"/>
              </a:rPr>
              <a:t>結合</a:t>
            </a:r>
            <a:r>
              <a:rPr lang="zh-TW" altLang="en-US" sz="2400" b="1" dirty="0">
                <a:latin typeface="微軟正黑體"/>
                <a:cs typeface="微軟正黑體"/>
              </a:rPr>
              <a:t>「</a:t>
            </a:r>
            <a:r>
              <a:rPr lang="zh-TW" altLang="en-US" sz="2400" b="1" dirty="0" smtClean="0">
                <a:latin typeface="微軟正黑體"/>
                <a:cs typeface="微軟正黑體"/>
              </a:rPr>
              <a:t>本市國中小落實</a:t>
            </a:r>
            <a:r>
              <a:rPr lang="zh-TW" altLang="en-US" sz="2400" b="1" dirty="0">
                <a:latin typeface="微軟正黑體"/>
                <a:cs typeface="微軟正黑體"/>
              </a:rPr>
              <a:t>新課綱策略聯盟工作</a:t>
            </a:r>
            <a:r>
              <a:rPr lang="zh-TW" altLang="en-US" sz="2400" b="1" dirty="0" smtClean="0">
                <a:latin typeface="微軟正黑體"/>
                <a:cs typeface="微軟正黑體"/>
              </a:rPr>
              <a:t>圈」</a:t>
            </a:r>
            <a:r>
              <a:rPr sz="2400" dirty="0" smtClean="0">
                <a:latin typeface="微軟正黑體"/>
                <a:cs typeface="微軟正黑體"/>
              </a:rPr>
              <a:t>， </a:t>
            </a:r>
            <a:r>
              <a:rPr sz="2400" dirty="0" err="1" smtClean="0">
                <a:latin typeface="微軟正黑體"/>
                <a:cs typeface="微軟正黑體"/>
              </a:rPr>
              <a:t>整備新課程實施所需之學校課程發展機制與專業發展措施</a:t>
            </a:r>
            <a:r>
              <a:rPr sz="2400" dirty="0">
                <a:latin typeface="微軟正黑體"/>
                <a:cs typeface="微軟正黑體"/>
              </a:rPr>
              <a:t>。</a:t>
            </a: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5" dirty="0" smtClean="0">
                <a:latin typeface="Wingdings"/>
                <a:cs typeface="Wingdings"/>
              </a:rPr>
              <a:t></a:t>
            </a:r>
            <a:r>
              <a:rPr sz="2400" dirty="0" err="1" smtClean="0">
                <a:latin typeface="微軟正黑體"/>
                <a:cs typeface="微軟正黑體"/>
              </a:rPr>
              <a:t>協</a:t>
            </a:r>
            <a:r>
              <a:rPr sz="2400" spc="-5" dirty="0" err="1" smtClean="0">
                <a:latin typeface="微軟正黑體"/>
                <a:cs typeface="微軟正黑體"/>
              </a:rPr>
              <a:t>助</a:t>
            </a:r>
            <a:r>
              <a:rPr lang="zh-TW" altLang="en-US" sz="2400" spc="-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各校</a:t>
            </a:r>
            <a:r>
              <a:rPr sz="2400" spc="-5" dirty="0" err="1" smtClean="0">
                <a:latin typeface="微軟正黑體"/>
                <a:cs typeface="微軟正黑體"/>
              </a:rPr>
              <a:t>推展</a:t>
            </a:r>
            <a:r>
              <a:rPr lang="zh-TW" altLang="en-US" sz="2400" spc="-5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並順利銜接</a:t>
            </a:r>
            <a:r>
              <a:rPr lang="en-US" altLang="zh-TW" sz="2400" spc="-5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108</a:t>
            </a:r>
            <a:r>
              <a:rPr lang="zh-TW" altLang="en-US" sz="2400" spc="-5" dirty="0" smtClean="0">
                <a:latin typeface="微軟正黑體"/>
                <a:cs typeface="微軟正黑體"/>
              </a:rPr>
              <a:t>學年度</a:t>
            </a:r>
            <a:r>
              <a:rPr sz="2400" spc="-5" dirty="0" err="1" smtClean="0">
                <a:latin typeface="微軟正黑體"/>
                <a:cs typeface="微軟正黑體"/>
              </a:rPr>
              <a:t>新課程實施工作</a:t>
            </a:r>
            <a:r>
              <a:rPr sz="2400" spc="-5" dirty="0">
                <a:latin typeface="微軟正黑體"/>
                <a:cs typeface="微軟正黑體"/>
              </a:rPr>
              <a:t>。</a:t>
            </a:r>
            <a:endParaRPr sz="2400" dirty="0">
              <a:latin typeface="微軟正黑體"/>
              <a:cs typeface="微軟正黑體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614" y="5257800"/>
            <a:ext cx="1230630" cy="870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6826" y="381000"/>
            <a:ext cx="708240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TW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107</a:t>
            </a:r>
            <a:r>
              <a:rPr lang="zh-TW" altLang="en-US" sz="3600" b="1" spc="-5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學年度</a:t>
            </a:r>
            <a:r>
              <a:rPr sz="3600" b="1" spc="-5" dirty="0" err="1" smtClean="0">
                <a:solidFill>
                  <a:srgbClr val="C00000"/>
                </a:solidFill>
                <a:latin typeface="微軟正黑體"/>
                <a:cs typeface="微軟正黑體"/>
              </a:rPr>
              <a:t>前導學校的組織與運作</a:t>
            </a:r>
            <a:endParaRPr sz="3600" dirty="0">
              <a:latin typeface="微軟正黑體"/>
              <a:cs typeface="微軟正黑體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56129" y="2535923"/>
            <a:ext cx="2790444" cy="1616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51557" y="2517635"/>
            <a:ext cx="2775585" cy="1602105"/>
          </a:xfrm>
          <a:custGeom>
            <a:avLst/>
            <a:gdLst/>
            <a:ahLst/>
            <a:cxnLst/>
            <a:rect l="l" t="t" r="r" b="b"/>
            <a:pathLst>
              <a:path w="2775585" h="1602104">
                <a:moveTo>
                  <a:pt x="0" y="266953"/>
                </a:moveTo>
                <a:lnTo>
                  <a:pt x="3493" y="223649"/>
                </a:lnTo>
                <a:lnTo>
                  <a:pt x="13608" y="182571"/>
                </a:lnTo>
                <a:lnTo>
                  <a:pt x="29794" y="144267"/>
                </a:lnTo>
                <a:lnTo>
                  <a:pt x="51503" y="109289"/>
                </a:lnTo>
                <a:lnTo>
                  <a:pt x="78184" y="78184"/>
                </a:lnTo>
                <a:lnTo>
                  <a:pt x="109289" y="51503"/>
                </a:lnTo>
                <a:lnTo>
                  <a:pt x="144267" y="29794"/>
                </a:lnTo>
                <a:lnTo>
                  <a:pt x="182571" y="13608"/>
                </a:lnTo>
                <a:lnTo>
                  <a:pt x="223649" y="3493"/>
                </a:lnTo>
                <a:lnTo>
                  <a:pt x="266954" y="0"/>
                </a:lnTo>
                <a:lnTo>
                  <a:pt x="2508250" y="0"/>
                </a:lnTo>
                <a:lnTo>
                  <a:pt x="2551554" y="3493"/>
                </a:lnTo>
                <a:lnTo>
                  <a:pt x="2592632" y="13608"/>
                </a:lnTo>
                <a:lnTo>
                  <a:pt x="2630936" y="29794"/>
                </a:lnTo>
                <a:lnTo>
                  <a:pt x="2665914" y="51503"/>
                </a:lnTo>
                <a:lnTo>
                  <a:pt x="2697019" y="78184"/>
                </a:lnTo>
                <a:lnTo>
                  <a:pt x="2723700" y="109289"/>
                </a:lnTo>
                <a:lnTo>
                  <a:pt x="2745409" y="144267"/>
                </a:lnTo>
                <a:lnTo>
                  <a:pt x="2761595" y="182571"/>
                </a:lnTo>
                <a:lnTo>
                  <a:pt x="2771710" y="223649"/>
                </a:lnTo>
                <a:lnTo>
                  <a:pt x="2775204" y="266953"/>
                </a:lnTo>
                <a:lnTo>
                  <a:pt x="2775204" y="1334769"/>
                </a:lnTo>
                <a:lnTo>
                  <a:pt x="2771710" y="1378074"/>
                </a:lnTo>
                <a:lnTo>
                  <a:pt x="2761595" y="1419152"/>
                </a:lnTo>
                <a:lnTo>
                  <a:pt x="2745409" y="1457456"/>
                </a:lnTo>
                <a:lnTo>
                  <a:pt x="2723700" y="1492434"/>
                </a:lnTo>
                <a:lnTo>
                  <a:pt x="2697019" y="1523539"/>
                </a:lnTo>
                <a:lnTo>
                  <a:pt x="2665914" y="1550220"/>
                </a:lnTo>
                <a:lnTo>
                  <a:pt x="2630936" y="1571929"/>
                </a:lnTo>
                <a:lnTo>
                  <a:pt x="2592632" y="1588115"/>
                </a:lnTo>
                <a:lnTo>
                  <a:pt x="2551554" y="1598230"/>
                </a:lnTo>
                <a:lnTo>
                  <a:pt x="2508250" y="1601723"/>
                </a:lnTo>
                <a:lnTo>
                  <a:pt x="266954" y="1601723"/>
                </a:lnTo>
                <a:lnTo>
                  <a:pt x="223649" y="1598230"/>
                </a:lnTo>
                <a:lnTo>
                  <a:pt x="182571" y="1588115"/>
                </a:lnTo>
                <a:lnTo>
                  <a:pt x="144267" y="1571929"/>
                </a:lnTo>
                <a:lnTo>
                  <a:pt x="109289" y="1550220"/>
                </a:lnTo>
                <a:lnTo>
                  <a:pt x="78184" y="1523539"/>
                </a:lnTo>
                <a:lnTo>
                  <a:pt x="51503" y="1492434"/>
                </a:lnTo>
                <a:lnTo>
                  <a:pt x="29794" y="1457456"/>
                </a:lnTo>
                <a:lnTo>
                  <a:pt x="13608" y="1419152"/>
                </a:lnTo>
                <a:lnTo>
                  <a:pt x="3493" y="1378074"/>
                </a:lnTo>
                <a:lnTo>
                  <a:pt x="0" y="1334769"/>
                </a:lnTo>
                <a:lnTo>
                  <a:pt x="0" y="266953"/>
                </a:lnTo>
                <a:close/>
              </a:path>
            </a:pathLst>
          </a:custGeom>
          <a:ln w="12191">
            <a:solidFill>
              <a:srgbClr val="F9BE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31389" y="2793479"/>
            <a:ext cx="690372" cy="399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44165" y="2859011"/>
            <a:ext cx="451103" cy="2956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26816" y="2775191"/>
            <a:ext cx="675132" cy="384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26816" y="2775191"/>
            <a:ext cx="675640" cy="384175"/>
          </a:xfrm>
          <a:custGeom>
            <a:avLst/>
            <a:gdLst/>
            <a:ahLst/>
            <a:cxnLst/>
            <a:rect l="l" t="t" r="r" b="b"/>
            <a:pathLst>
              <a:path w="675639" h="384175">
                <a:moveTo>
                  <a:pt x="0" y="192024"/>
                </a:moveTo>
                <a:lnTo>
                  <a:pt x="9810" y="145880"/>
                </a:lnTo>
                <a:lnTo>
                  <a:pt x="37677" y="103780"/>
                </a:lnTo>
                <a:lnTo>
                  <a:pt x="81257" y="67059"/>
                </a:lnTo>
                <a:lnTo>
                  <a:pt x="117880" y="46225"/>
                </a:lnTo>
                <a:lnTo>
                  <a:pt x="159749" y="28771"/>
                </a:lnTo>
                <a:lnTo>
                  <a:pt x="206168" y="15091"/>
                </a:lnTo>
                <a:lnTo>
                  <a:pt x="256443" y="5581"/>
                </a:lnTo>
                <a:lnTo>
                  <a:pt x="309879" y="636"/>
                </a:lnTo>
                <a:lnTo>
                  <a:pt x="337566" y="0"/>
                </a:lnTo>
                <a:lnTo>
                  <a:pt x="365252" y="636"/>
                </a:lnTo>
                <a:lnTo>
                  <a:pt x="418688" y="5581"/>
                </a:lnTo>
                <a:lnTo>
                  <a:pt x="468963" y="15091"/>
                </a:lnTo>
                <a:lnTo>
                  <a:pt x="515382" y="28771"/>
                </a:lnTo>
                <a:lnTo>
                  <a:pt x="557251" y="46225"/>
                </a:lnTo>
                <a:lnTo>
                  <a:pt x="593874" y="67059"/>
                </a:lnTo>
                <a:lnTo>
                  <a:pt x="624557" y="90877"/>
                </a:lnTo>
                <a:lnTo>
                  <a:pt x="657922" y="131332"/>
                </a:lnTo>
                <a:lnTo>
                  <a:pt x="674013" y="176275"/>
                </a:lnTo>
                <a:lnTo>
                  <a:pt x="675132" y="192024"/>
                </a:lnTo>
                <a:lnTo>
                  <a:pt x="674013" y="207772"/>
                </a:lnTo>
                <a:lnTo>
                  <a:pt x="657922" y="252715"/>
                </a:lnTo>
                <a:lnTo>
                  <a:pt x="624557" y="293170"/>
                </a:lnTo>
                <a:lnTo>
                  <a:pt x="593874" y="316988"/>
                </a:lnTo>
                <a:lnTo>
                  <a:pt x="557251" y="337822"/>
                </a:lnTo>
                <a:lnTo>
                  <a:pt x="515382" y="355276"/>
                </a:lnTo>
                <a:lnTo>
                  <a:pt x="468963" y="368956"/>
                </a:lnTo>
                <a:lnTo>
                  <a:pt x="418688" y="378466"/>
                </a:lnTo>
                <a:lnTo>
                  <a:pt x="365252" y="383411"/>
                </a:lnTo>
                <a:lnTo>
                  <a:pt x="337566" y="384048"/>
                </a:lnTo>
                <a:lnTo>
                  <a:pt x="309879" y="383411"/>
                </a:lnTo>
                <a:lnTo>
                  <a:pt x="256443" y="378466"/>
                </a:lnTo>
                <a:lnTo>
                  <a:pt x="206168" y="368956"/>
                </a:lnTo>
                <a:lnTo>
                  <a:pt x="159749" y="355276"/>
                </a:lnTo>
                <a:lnTo>
                  <a:pt x="117880" y="337822"/>
                </a:lnTo>
                <a:lnTo>
                  <a:pt x="81257" y="316988"/>
                </a:lnTo>
                <a:lnTo>
                  <a:pt x="50574" y="293170"/>
                </a:lnTo>
                <a:lnTo>
                  <a:pt x="17209" y="252715"/>
                </a:lnTo>
                <a:lnTo>
                  <a:pt x="1118" y="207772"/>
                </a:lnTo>
                <a:lnTo>
                  <a:pt x="0" y="192024"/>
                </a:lnTo>
                <a:close/>
              </a:path>
            </a:pathLst>
          </a:custGeom>
          <a:ln w="12192">
            <a:solidFill>
              <a:srgbClr val="C2D5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04363" y="2887478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中堅</a:t>
            </a:r>
          </a:p>
        </p:txBody>
      </p:sp>
      <p:sp>
        <p:nvSpPr>
          <p:cNvPr id="29" name="object 29"/>
          <p:cNvSpPr/>
          <p:nvPr/>
        </p:nvSpPr>
        <p:spPr>
          <a:xfrm>
            <a:off x="2667380" y="3425938"/>
            <a:ext cx="687324" cy="4297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80157" y="3496043"/>
            <a:ext cx="451103" cy="2956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2809" y="3407650"/>
            <a:ext cx="672083" cy="414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62809" y="3407650"/>
            <a:ext cx="672465" cy="414655"/>
          </a:xfrm>
          <a:custGeom>
            <a:avLst/>
            <a:gdLst/>
            <a:ahLst/>
            <a:cxnLst/>
            <a:rect l="l" t="t" r="r" b="b"/>
            <a:pathLst>
              <a:path w="672464" h="414654">
                <a:moveTo>
                  <a:pt x="0" y="207263"/>
                </a:moveTo>
                <a:lnTo>
                  <a:pt x="9768" y="157469"/>
                </a:lnTo>
                <a:lnTo>
                  <a:pt x="37516" y="112032"/>
                </a:lnTo>
                <a:lnTo>
                  <a:pt x="64849" y="84874"/>
                </a:lnTo>
                <a:lnTo>
                  <a:pt x="98440" y="60721"/>
                </a:lnTo>
                <a:lnTo>
                  <a:pt x="137598" y="40001"/>
                </a:lnTo>
                <a:lnTo>
                  <a:pt x="181630" y="23142"/>
                </a:lnTo>
                <a:lnTo>
                  <a:pt x="229843" y="10570"/>
                </a:lnTo>
                <a:lnTo>
                  <a:pt x="281544" y="2713"/>
                </a:lnTo>
                <a:lnTo>
                  <a:pt x="336041" y="0"/>
                </a:lnTo>
                <a:lnTo>
                  <a:pt x="363596" y="687"/>
                </a:lnTo>
                <a:lnTo>
                  <a:pt x="416782" y="6026"/>
                </a:lnTo>
                <a:lnTo>
                  <a:pt x="466826" y="16293"/>
                </a:lnTo>
                <a:lnTo>
                  <a:pt x="513035" y="31062"/>
                </a:lnTo>
                <a:lnTo>
                  <a:pt x="554716" y="49906"/>
                </a:lnTo>
                <a:lnTo>
                  <a:pt x="591178" y="72395"/>
                </a:lnTo>
                <a:lnTo>
                  <a:pt x="621726" y="98104"/>
                </a:lnTo>
                <a:lnTo>
                  <a:pt x="654948" y="141768"/>
                </a:lnTo>
                <a:lnTo>
                  <a:pt x="670969" y="190270"/>
                </a:lnTo>
                <a:lnTo>
                  <a:pt x="672083" y="207263"/>
                </a:lnTo>
                <a:lnTo>
                  <a:pt x="670969" y="224257"/>
                </a:lnTo>
                <a:lnTo>
                  <a:pt x="654948" y="272759"/>
                </a:lnTo>
                <a:lnTo>
                  <a:pt x="621726" y="316423"/>
                </a:lnTo>
                <a:lnTo>
                  <a:pt x="591178" y="342132"/>
                </a:lnTo>
                <a:lnTo>
                  <a:pt x="554716" y="364621"/>
                </a:lnTo>
                <a:lnTo>
                  <a:pt x="513035" y="383465"/>
                </a:lnTo>
                <a:lnTo>
                  <a:pt x="466826" y="398234"/>
                </a:lnTo>
                <a:lnTo>
                  <a:pt x="416782" y="408501"/>
                </a:lnTo>
                <a:lnTo>
                  <a:pt x="363596" y="413840"/>
                </a:lnTo>
                <a:lnTo>
                  <a:pt x="336041" y="414527"/>
                </a:lnTo>
                <a:lnTo>
                  <a:pt x="308487" y="413840"/>
                </a:lnTo>
                <a:lnTo>
                  <a:pt x="255301" y="408501"/>
                </a:lnTo>
                <a:lnTo>
                  <a:pt x="205257" y="398234"/>
                </a:lnTo>
                <a:lnTo>
                  <a:pt x="159048" y="383465"/>
                </a:lnTo>
                <a:lnTo>
                  <a:pt x="117367" y="364621"/>
                </a:lnTo>
                <a:lnTo>
                  <a:pt x="80905" y="342132"/>
                </a:lnTo>
                <a:lnTo>
                  <a:pt x="50357" y="316423"/>
                </a:lnTo>
                <a:lnTo>
                  <a:pt x="17135" y="272759"/>
                </a:lnTo>
                <a:lnTo>
                  <a:pt x="1114" y="224257"/>
                </a:lnTo>
                <a:lnTo>
                  <a:pt x="0" y="207263"/>
                </a:lnTo>
                <a:close/>
              </a:path>
            </a:pathLst>
          </a:custGeom>
          <a:ln w="12192">
            <a:solidFill>
              <a:srgbClr val="C2D5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840354" y="3524129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中堅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01009" y="2627363"/>
            <a:ext cx="719327" cy="4297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8357" y="2697467"/>
            <a:ext cx="451103" cy="2971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96436" y="2609075"/>
            <a:ext cx="704088" cy="4145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96436" y="2609075"/>
            <a:ext cx="704215" cy="414655"/>
          </a:xfrm>
          <a:custGeom>
            <a:avLst/>
            <a:gdLst/>
            <a:ahLst/>
            <a:cxnLst/>
            <a:rect l="l" t="t" r="r" b="b"/>
            <a:pathLst>
              <a:path w="704214" h="414654">
                <a:moveTo>
                  <a:pt x="0" y="207263"/>
                </a:moveTo>
                <a:lnTo>
                  <a:pt x="10230" y="157469"/>
                </a:lnTo>
                <a:lnTo>
                  <a:pt x="39292" y="112032"/>
                </a:lnTo>
                <a:lnTo>
                  <a:pt x="67921" y="84874"/>
                </a:lnTo>
                <a:lnTo>
                  <a:pt x="103108" y="60721"/>
                </a:lnTo>
                <a:lnTo>
                  <a:pt x="144127" y="40001"/>
                </a:lnTo>
                <a:lnTo>
                  <a:pt x="190255" y="23142"/>
                </a:lnTo>
                <a:lnTo>
                  <a:pt x="240767" y="10570"/>
                </a:lnTo>
                <a:lnTo>
                  <a:pt x="294938" y="2713"/>
                </a:lnTo>
                <a:lnTo>
                  <a:pt x="352043" y="0"/>
                </a:lnTo>
                <a:lnTo>
                  <a:pt x="380918" y="687"/>
                </a:lnTo>
                <a:lnTo>
                  <a:pt x="436647" y="6026"/>
                </a:lnTo>
                <a:lnTo>
                  <a:pt x="489078" y="16293"/>
                </a:lnTo>
                <a:lnTo>
                  <a:pt x="537489" y="31062"/>
                </a:lnTo>
                <a:lnTo>
                  <a:pt x="581153" y="49906"/>
                </a:lnTo>
                <a:lnTo>
                  <a:pt x="619347" y="72395"/>
                </a:lnTo>
                <a:lnTo>
                  <a:pt x="651345" y="98104"/>
                </a:lnTo>
                <a:lnTo>
                  <a:pt x="686141" y="141768"/>
                </a:lnTo>
                <a:lnTo>
                  <a:pt x="702921" y="190270"/>
                </a:lnTo>
                <a:lnTo>
                  <a:pt x="704088" y="207263"/>
                </a:lnTo>
                <a:lnTo>
                  <a:pt x="702921" y="224257"/>
                </a:lnTo>
                <a:lnTo>
                  <a:pt x="686141" y="272759"/>
                </a:lnTo>
                <a:lnTo>
                  <a:pt x="651345" y="316423"/>
                </a:lnTo>
                <a:lnTo>
                  <a:pt x="619347" y="342132"/>
                </a:lnTo>
                <a:lnTo>
                  <a:pt x="581153" y="364621"/>
                </a:lnTo>
                <a:lnTo>
                  <a:pt x="537489" y="383465"/>
                </a:lnTo>
                <a:lnTo>
                  <a:pt x="489078" y="398234"/>
                </a:lnTo>
                <a:lnTo>
                  <a:pt x="436647" y="408501"/>
                </a:lnTo>
                <a:lnTo>
                  <a:pt x="380918" y="413840"/>
                </a:lnTo>
                <a:lnTo>
                  <a:pt x="352043" y="414527"/>
                </a:lnTo>
                <a:lnTo>
                  <a:pt x="323169" y="413840"/>
                </a:lnTo>
                <a:lnTo>
                  <a:pt x="267440" y="408501"/>
                </a:lnTo>
                <a:lnTo>
                  <a:pt x="215009" y="398234"/>
                </a:lnTo>
                <a:lnTo>
                  <a:pt x="166598" y="383465"/>
                </a:lnTo>
                <a:lnTo>
                  <a:pt x="122934" y="364621"/>
                </a:lnTo>
                <a:lnTo>
                  <a:pt x="84740" y="342132"/>
                </a:lnTo>
                <a:lnTo>
                  <a:pt x="52742" y="316423"/>
                </a:lnTo>
                <a:lnTo>
                  <a:pt x="17946" y="272759"/>
                </a:lnTo>
                <a:lnTo>
                  <a:pt x="1166" y="224257"/>
                </a:lnTo>
                <a:lnTo>
                  <a:pt x="0" y="207263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78809" y="2726569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252340" y="2755379"/>
            <a:ext cx="740663" cy="4297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72736" y="2825482"/>
            <a:ext cx="451103" cy="2971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47769" y="2737091"/>
            <a:ext cx="725423" cy="4145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47769" y="2737091"/>
            <a:ext cx="725805" cy="414655"/>
          </a:xfrm>
          <a:custGeom>
            <a:avLst/>
            <a:gdLst/>
            <a:ahLst/>
            <a:cxnLst/>
            <a:rect l="l" t="t" r="r" b="b"/>
            <a:pathLst>
              <a:path w="725804" h="414654">
                <a:moveTo>
                  <a:pt x="0" y="207263"/>
                </a:moveTo>
                <a:lnTo>
                  <a:pt x="10543" y="157469"/>
                </a:lnTo>
                <a:lnTo>
                  <a:pt x="40493" y="112032"/>
                </a:lnTo>
                <a:lnTo>
                  <a:pt x="69994" y="84874"/>
                </a:lnTo>
                <a:lnTo>
                  <a:pt x="106251" y="60721"/>
                </a:lnTo>
                <a:lnTo>
                  <a:pt x="148516" y="40001"/>
                </a:lnTo>
                <a:lnTo>
                  <a:pt x="196043" y="23142"/>
                </a:lnTo>
                <a:lnTo>
                  <a:pt x="248082" y="10570"/>
                </a:lnTo>
                <a:lnTo>
                  <a:pt x="303888" y="2713"/>
                </a:lnTo>
                <a:lnTo>
                  <a:pt x="362711" y="0"/>
                </a:lnTo>
                <a:lnTo>
                  <a:pt x="392454" y="687"/>
                </a:lnTo>
                <a:lnTo>
                  <a:pt x="449862" y="6026"/>
                </a:lnTo>
                <a:lnTo>
                  <a:pt x="503878" y="16293"/>
                </a:lnTo>
                <a:lnTo>
                  <a:pt x="553754" y="31062"/>
                </a:lnTo>
                <a:lnTo>
                  <a:pt x="598744" y="49906"/>
                </a:lnTo>
                <a:lnTo>
                  <a:pt x="638098" y="72395"/>
                </a:lnTo>
                <a:lnTo>
                  <a:pt x="671071" y="98104"/>
                </a:lnTo>
                <a:lnTo>
                  <a:pt x="696914" y="126605"/>
                </a:lnTo>
                <a:lnTo>
                  <a:pt x="720675" y="173654"/>
                </a:lnTo>
                <a:lnTo>
                  <a:pt x="725423" y="207263"/>
                </a:lnTo>
                <a:lnTo>
                  <a:pt x="724221" y="224257"/>
                </a:lnTo>
                <a:lnTo>
                  <a:pt x="706928" y="272759"/>
                </a:lnTo>
                <a:lnTo>
                  <a:pt x="671071" y="316423"/>
                </a:lnTo>
                <a:lnTo>
                  <a:pt x="638098" y="342132"/>
                </a:lnTo>
                <a:lnTo>
                  <a:pt x="598744" y="364621"/>
                </a:lnTo>
                <a:lnTo>
                  <a:pt x="553754" y="383465"/>
                </a:lnTo>
                <a:lnTo>
                  <a:pt x="503878" y="398234"/>
                </a:lnTo>
                <a:lnTo>
                  <a:pt x="449862" y="408501"/>
                </a:lnTo>
                <a:lnTo>
                  <a:pt x="392454" y="413840"/>
                </a:lnTo>
                <a:lnTo>
                  <a:pt x="362711" y="414528"/>
                </a:lnTo>
                <a:lnTo>
                  <a:pt x="332969" y="413840"/>
                </a:lnTo>
                <a:lnTo>
                  <a:pt x="275561" y="408501"/>
                </a:lnTo>
                <a:lnTo>
                  <a:pt x="221545" y="398234"/>
                </a:lnTo>
                <a:lnTo>
                  <a:pt x="171669" y="383465"/>
                </a:lnTo>
                <a:lnTo>
                  <a:pt x="126679" y="364621"/>
                </a:lnTo>
                <a:lnTo>
                  <a:pt x="87325" y="342132"/>
                </a:lnTo>
                <a:lnTo>
                  <a:pt x="54352" y="316423"/>
                </a:lnTo>
                <a:lnTo>
                  <a:pt x="28509" y="287922"/>
                </a:lnTo>
                <a:lnTo>
                  <a:pt x="4748" y="240873"/>
                </a:lnTo>
                <a:lnTo>
                  <a:pt x="0" y="207263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433823" y="2854204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705225" y="3008362"/>
            <a:ext cx="702563" cy="39928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19525" y="3073894"/>
            <a:ext cx="451103" cy="2956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00653" y="2990074"/>
            <a:ext cx="687324" cy="38404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00653" y="2990074"/>
            <a:ext cx="687705" cy="384175"/>
          </a:xfrm>
          <a:custGeom>
            <a:avLst/>
            <a:gdLst/>
            <a:ahLst/>
            <a:cxnLst/>
            <a:rect l="l" t="t" r="r" b="b"/>
            <a:pathLst>
              <a:path w="687704" h="384175">
                <a:moveTo>
                  <a:pt x="0" y="192023"/>
                </a:moveTo>
                <a:lnTo>
                  <a:pt x="9991" y="145880"/>
                </a:lnTo>
                <a:lnTo>
                  <a:pt x="38370" y="103780"/>
                </a:lnTo>
                <a:lnTo>
                  <a:pt x="82746" y="67059"/>
                </a:lnTo>
                <a:lnTo>
                  <a:pt x="120035" y="46225"/>
                </a:lnTo>
                <a:lnTo>
                  <a:pt x="162662" y="28771"/>
                </a:lnTo>
                <a:lnTo>
                  <a:pt x="209919" y="15091"/>
                </a:lnTo>
                <a:lnTo>
                  <a:pt x="261095" y="5581"/>
                </a:lnTo>
                <a:lnTo>
                  <a:pt x="315484" y="636"/>
                </a:lnTo>
                <a:lnTo>
                  <a:pt x="343662" y="0"/>
                </a:lnTo>
                <a:lnTo>
                  <a:pt x="371839" y="636"/>
                </a:lnTo>
                <a:lnTo>
                  <a:pt x="426228" y="5581"/>
                </a:lnTo>
                <a:lnTo>
                  <a:pt x="477404" y="15091"/>
                </a:lnTo>
                <a:lnTo>
                  <a:pt x="524661" y="28771"/>
                </a:lnTo>
                <a:lnTo>
                  <a:pt x="567288" y="46225"/>
                </a:lnTo>
                <a:lnTo>
                  <a:pt x="604577" y="67059"/>
                </a:lnTo>
                <a:lnTo>
                  <a:pt x="635820" y="90877"/>
                </a:lnTo>
                <a:lnTo>
                  <a:pt x="669798" y="131332"/>
                </a:lnTo>
                <a:lnTo>
                  <a:pt x="686184" y="176275"/>
                </a:lnTo>
                <a:lnTo>
                  <a:pt x="687324" y="192023"/>
                </a:lnTo>
                <a:lnTo>
                  <a:pt x="686184" y="207772"/>
                </a:lnTo>
                <a:lnTo>
                  <a:pt x="669798" y="252715"/>
                </a:lnTo>
                <a:lnTo>
                  <a:pt x="635820" y="293170"/>
                </a:lnTo>
                <a:lnTo>
                  <a:pt x="604577" y="316988"/>
                </a:lnTo>
                <a:lnTo>
                  <a:pt x="567288" y="337822"/>
                </a:lnTo>
                <a:lnTo>
                  <a:pt x="524661" y="355276"/>
                </a:lnTo>
                <a:lnTo>
                  <a:pt x="477404" y="368956"/>
                </a:lnTo>
                <a:lnTo>
                  <a:pt x="426228" y="378466"/>
                </a:lnTo>
                <a:lnTo>
                  <a:pt x="371839" y="383411"/>
                </a:lnTo>
                <a:lnTo>
                  <a:pt x="343662" y="384047"/>
                </a:lnTo>
                <a:lnTo>
                  <a:pt x="315484" y="383411"/>
                </a:lnTo>
                <a:lnTo>
                  <a:pt x="261095" y="378466"/>
                </a:lnTo>
                <a:lnTo>
                  <a:pt x="209919" y="368956"/>
                </a:lnTo>
                <a:lnTo>
                  <a:pt x="162662" y="355276"/>
                </a:lnTo>
                <a:lnTo>
                  <a:pt x="120035" y="337822"/>
                </a:lnTo>
                <a:lnTo>
                  <a:pt x="82746" y="316988"/>
                </a:lnTo>
                <a:lnTo>
                  <a:pt x="51503" y="293170"/>
                </a:lnTo>
                <a:lnTo>
                  <a:pt x="17525" y="252715"/>
                </a:lnTo>
                <a:lnTo>
                  <a:pt x="1139" y="207772"/>
                </a:lnTo>
                <a:lnTo>
                  <a:pt x="0" y="192023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880611" y="3101981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619880" y="3433558"/>
            <a:ext cx="702563" cy="4206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34180" y="3502138"/>
            <a:ext cx="451103" cy="29565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15309" y="3415270"/>
            <a:ext cx="687324" cy="4053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15309" y="3415270"/>
            <a:ext cx="687705" cy="405765"/>
          </a:xfrm>
          <a:custGeom>
            <a:avLst/>
            <a:gdLst/>
            <a:ahLst/>
            <a:cxnLst/>
            <a:rect l="l" t="t" r="r" b="b"/>
            <a:pathLst>
              <a:path w="687704" h="405764">
                <a:moveTo>
                  <a:pt x="0" y="202691"/>
                </a:moveTo>
                <a:lnTo>
                  <a:pt x="9991" y="154001"/>
                </a:lnTo>
                <a:lnTo>
                  <a:pt x="38370" y="109568"/>
                </a:lnTo>
                <a:lnTo>
                  <a:pt x="66324" y="83009"/>
                </a:lnTo>
                <a:lnTo>
                  <a:pt x="100679" y="59388"/>
                </a:lnTo>
                <a:lnTo>
                  <a:pt x="140726" y="39124"/>
                </a:lnTo>
                <a:lnTo>
                  <a:pt x="185756" y="22634"/>
                </a:lnTo>
                <a:lnTo>
                  <a:pt x="235061" y="10338"/>
                </a:lnTo>
                <a:lnTo>
                  <a:pt x="287933" y="2654"/>
                </a:lnTo>
                <a:lnTo>
                  <a:pt x="343662" y="0"/>
                </a:lnTo>
                <a:lnTo>
                  <a:pt x="371839" y="672"/>
                </a:lnTo>
                <a:lnTo>
                  <a:pt x="426228" y="5894"/>
                </a:lnTo>
                <a:lnTo>
                  <a:pt x="477404" y="15936"/>
                </a:lnTo>
                <a:lnTo>
                  <a:pt x="524661" y="30381"/>
                </a:lnTo>
                <a:lnTo>
                  <a:pt x="567288" y="48810"/>
                </a:lnTo>
                <a:lnTo>
                  <a:pt x="604577" y="70805"/>
                </a:lnTo>
                <a:lnTo>
                  <a:pt x="635820" y="95947"/>
                </a:lnTo>
                <a:lnTo>
                  <a:pt x="669798" y="138647"/>
                </a:lnTo>
                <a:lnTo>
                  <a:pt x="686184" y="186075"/>
                </a:lnTo>
                <a:lnTo>
                  <a:pt x="687324" y="202691"/>
                </a:lnTo>
                <a:lnTo>
                  <a:pt x="686184" y="219308"/>
                </a:lnTo>
                <a:lnTo>
                  <a:pt x="669798" y="266736"/>
                </a:lnTo>
                <a:lnTo>
                  <a:pt x="635820" y="309436"/>
                </a:lnTo>
                <a:lnTo>
                  <a:pt x="604577" y="334578"/>
                </a:lnTo>
                <a:lnTo>
                  <a:pt x="567288" y="356573"/>
                </a:lnTo>
                <a:lnTo>
                  <a:pt x="524661" y="375002"/>
                </a:lnTo>
                <a:lnTo>
                  <a:pt x="477404" y="389447"/>
                </a:lnTo>
                <a:lnTo>
                  <a:pt x="426228" y="399489"/>
                </a:lnTo>
                <a:lnTo>
                  <a:pt x="371839" y="404711"/>
                </a:lnTo>
                <a:lnTo>
                  <a:pt x="343662" y="405383"/>
                </a:lnTo>
                <a:lnTo>
                  <a:pt x="315484" y="404711"/>
                </a:lnTo>
                <a:lnTo>
                  <a:pt x="261095" y="399489"/>
                </a:lnTo>
                <a:lnTo>
                  <a:pt x="209919" y="389447"/>
                </a:lnTo>
                <a:lnTo>
                  <a:pt x="162662" y="375002"/>
                </a:lnTo>
                <a:lnTo>
                  <a:pt x="120035" y="356573"/>
                </a:lnTo>
                <a:lnTo>
                  <a:pt x="82746" y="334578"/>
                </a:lnTo>
                <a:lnTo>
                  <a:pt x="51503" y="309436"/>
                </a:lnTo>
                <a:lnTo>
                  <a:pt x="17526" y="266736"/>
                </a:lnTo>
                <a:lnTo>
                  <a:pt x="1139" y="219308"/>
                </a:lnTo>
                <a:lnTo>
                  <a:pt x="0" y="202691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794886" y="3530225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41445" y="3703306"/>
            <a:ext cx="694944" cy="39014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55745" y="3767314"/>
            <a:ext cx="451103" cy="29718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36872" y="3685018"/>
            <a:ext cx="679703" cy="37490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36872" y="3685018"/>
            <a:ext cx="680085" cy="375285"/>
          </a:xfrm>
          <a:custGeom>
            <a:avLst/>
            <a:gdLst/>
            <a:ahLst/>
            <a:cxnLst/>
            <a:rect l="l" t="t" r="r" b="b"/>
            <a:pathLst>
              <a:path w="680085" h="375285">
                <a:moveTo>
                  <a:pt x="0" y="187451"/>
                </a:moveTo>
                <a:lnTo>
                  <a:pt x="9876" y="142412"/>
                </a:lnTo>
                <a:lnTo>
                  <a:pt x="37931" y="101316"/>
                </a:lnTo>
                <a:lnTo>
                  <a:pt x="81804" y="65469"/>
                </a:lnTo>
                <a:lnTo>
                  <a:pt x="118675" y="45130"/>
                </a:lnTo>
                <a:lnTo>
                  <a:pt x="160827" y="28089"/>
                </a:lnTo>
                <a:lnTo>
                  <a:pt x="207561" y="14733"/>
                </a:lnTo>
                <a:lnTo>
                  <a:pt x="258178" y="5449"/>
                </a:lnTo>
                <a:lnTo>
                  <a:pt x="311977" y="621"/>
                </a:lnTo>
                <a:lnTo>
                  <a:pt x="339851" y="0"/>
                </a:lnTo>
                <a:lnTo>
                  <a:pt x="367726" y="621"/>
                </a:lnTo>
                <a:lnTo>
                  <a:pt x="421525" y="5449"/>
                </a:lnTo>
                <a:lnTo>
                  <a:pt x="472142" y="14733"/>
                </a:lnTo>
                <a:lnTo>
                  <a:pt x="518876" y="28089"/>
                </a:lnTo>
                <a:lnTo>
                  <a:pt x="561028" y="45130"/>
                </a:lnTo>
                <a:lnTo>
                  <a:pt x="597899" y="65469"/>
                </a:lnTo>
                <a:lnTo>
                  <a:pt x="628788" y="88719"/>
                </a:lnTo>
                <a:lnTo>
                  <a:pt x="662379" y="128211"/>
                </a:lnTo>
                <a:lnTo>
                  <a:pt x="678577" y="172080"/>
                </a:lnTo>
                <a:lnTo>
                  <a:pt x="679703" y="187451"/>
                </a:lnTo>
                <a:lnTo>
                  <a:pt x="678577" y="202823"/>
                </a:lnTo>
                <a:lnTo>
                  <a:pt x="662379" y="246692"/>
                </a:lnTo>
                <a:lnTo>
                  <a:pt x="628788" y="286184"/>
                </a:lnTo>
                <a:lnTo>
                  <a:pt x="597899" y="309434"/>
                </a:lnTo>
                <a:lnTo>
                  <a:pt x="561028" y="329773"/>
                </a:lnTo>
                <a:lnTo>
                  <a:pt x="518876" y="346814"/>
                </a:lnTo>
                <a:lnTo>
                  <a:pt x="472142" y="360170"/>
                </a:lnTo>
                <a:lnTo>
                  <a:pt x="421525" y="369454"/>
                </a:lnTo>
                <a:lnTo>
                  <a:pt x="367726" y="374282"/>
                </a:lnTo>
                <a:lnTo>
                  <a:pt x="339851" y="374903"/>
                </a:lnTo>
                <a:lnTo>
                  <a:pt x="311977" y="374282"/>
                </a:lnTo>
                <a:lnTo>
                  <a:pt x="258178" y="369454"/>
                </a:lnTo>
                <a:lnTo>
                  <a:pt x="207561" y="360170"/>
                </a:lnTo>
                <a:lnTo>
                  <a:pt x="160827" y="346814"/>
                </a:lnTo>
                <a:lnTo>
                  <a:pt x="118675" y="329773"/>
                </a:lnTo>
                <a:lnTo>
                  <a:pt x="81804" y="309434"/>
                </a:lnTo>
                <a:lnTo>
                  <a:pt x="50915" y="286184"/>
                </a:lnTo>
                <a:lnTo>
                  <a:pt x="17324" y="246692"/>
                </a:lnTo>
                <a:lnTo>
                  <a:pt x="1126" y="202823"/>
                </a:lnTo>
                <a:lnTo>
                  <a:pt x="0" y="187451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15942" y="3796417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305680" y="3393935"/>
            <a:ext cx="723900" cy="46024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01109" y="3375647"/>
            <a:ext cx="708660" cy="4450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01109" y="3375647"/>
            <a:ext cx="708660" cy="445134"/>
          </a:xfrm>
          <a:custGeom>
            <a:avLst/>
            <a:gdLst/>
            <a:ahLst/>
            <a:cxnLst/>
            <a:rect l="l" t="t" r="r" b="b"/>
            <a:pathLst>
              <a:path w="708660" h="445135">
                <a:moveTo>
                  <a:pt x="0" y="222503"/>
                </a:moveTo>
                <a:lnTo>
                  <a:pt x="10296" y="169017"/>
                </a:lnTo>
                <a:lnTo>
                  <a:pt x="39546" y="120228"/>
                </a:lnTo>
                <a:lnTo>
                  <a:pt x="68360" y="91074"/>
                </a:lnTo>
                <a:lnTo>
                  <a:pt x="103774" y="65150"/>
                </a:lnTo>
                <a:lnTo>
                  <a:pt x="145060" y="42915"/>
                </a:lnTo>
                <a:lnTo>
                  <a:pt x="191487" y="24825"/>
                </a:lnTo>
                <a:lnTo>
                  <a:pt x="242328" y="11338"/>
                </a:lnTo>
                <a:lnTo>
                  <a:pt x="296851" y="2910"/>
                </a:lnTo>
                <a:lnTo>
                  <a:pt x="354329" y="0"/>
                </a:lnTo>
                <a:lnTo>
                  <a:pt x="383392" y="737"/>
                </a:lnTo>
                <a:lnTo>
                  <a:pt x="439484" y="6463"/>
                </a:lnTo>
                <a:lnTo>
                  <a:pt x="492257" y="17478"/>
                </a:lnTo>
                <a:lnTo>
                  <a:pt x="540982" y="33324"/>
                </a:lnTo>
                <a:lnTo>
                  <a:pt x="584930" y="53543"/>
                </a:lnTo>
                <a:lnTo>
                  <a:pt x="623371" y="77680"/>
                </a:lnTo>
                <a:lnTo>
                  <a:pt x="655577" y="105276"/>
                </a:lnTo>
                <a:lnTo>
                  <a:pt x="680817" y="135874"/>
                </a:lnTo>
                <a:lnTo>
                  <a:pt x="704022" y="186400"/>
                </a:lnTo>
                <a:lnTo>
                  <a:pt x="708660" y="222503"/>
                </a:lnTo>
                <a:lnTo>
                  <a:pt x="707485" y="240759"/>
                </a:lnTo>
                <a:lnTo>
                  <a:pt x="690597" y="292851"/>
                </a:lnTo>
                <a:lnTo>
                  <a:pt x="669113" y="324779"/>
                </a:lnTo>
                <a:lnTo>
                  <a:pt x="640299" y="353933"/>
                </a:lnTo>
                <a:lnTo>
                  <a:pt x="604885" y="379856"/>
                </a:lnTo>
                <a:lnTo>
                  <a:pt x="563599" y="402092"/>
                </a:lnTo>
                <a:lnTo>
                  <a:pt x="517172" y="420182"/>
                </a:lnTo>
                <a:lnTo>
                  <a:pt x="466331" y="433669"/>
                </a:lnTo>
                <a:lnTo>
                  <a:pt x="411808" y="442097"/>
                </a:lnTo>
                <a:lnTo>
                  <a:pt x="354329" y="445007"/>
                </a:lnTo>
                <a:lnTo>
                  <a:pt x="325267" y="444270"/>
                </a:lnTo>
                <a:lnTo>
                  <a:pt x="269175" y="438544"/>
                </a:lnTo>
                <a:lnTo>
                  <a:pt x="216402" y="427529"/>
                </a:lnTo>
                <a:lnTo>
                  <a:pt x="167677" y="411683"/>
                </a:lnTo>
                <a:lnTo>
                  <a:pt x="123729" y="391464"/>
                </a:lnTo>
                <a:lnTo>
                  <a:pt x="85288" y="367327"/>
                </a:lnTo>
                <a:lnTo>
                  <a:pt x="53082" y="339731"/>
                </a:lnTo>
                <a:lnTo>
                  <a:pt x="27842" y="309133"/>
                </a:lnTo>
                <a:lnTo>
                  <a:pt x="4637" y="258607"/>
                </a:lnTo>
                <a:lnTo>
                  <a:pt x="0" y="222503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484370" y="3497078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33369" y="3576814"/>
            <a:ext cx="281940" cy="55244"/>
          </a:xfrm>
          <a:custGeom>
            <a:avLst/>
            <a:gdLst/>
            <a:ahLst/>
            <a:cxnLst/>
            <a:rect l="l" t="t" r="r" b="b"/>
            <a:pathLst>
              <a:path w="281939" h="55245">
                <a:moveTo>
                  <a:pt x="0" y="0"/>
                </a:moveTo>
                <a:lnTo>
                  <a:pt x="140969" y="0"/>
                </a:lnTo>
                <a:lnTo>
                  <a:pt x="140969" y="54863"/>
                </a:lnTo>
                <a:lnTo>
                  <a:pt x="281939" y="5486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56129" y="4227562"/>
            <a:ext cx="2758440" cy="160477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51557" y="4209274"/>
            <a:ext cx="2743200" cy="1590040"/>
          </a:xfrm>
          <a:custGeom>
            <a:avLst/>
            <a:gdLst/>
            <a:ahLst/>
            <a:cxnLst/>
            <a:rect l="l" t="t" r="r" b="b"/>
            <a:pathLst>
              <a:path w="2743200" h="1590039">
                <a:moveTo>
                  <a:pt x="0" y="264921"/>
                </a:moveTo>
                <a:lnTo>
                  <a:pt x="3467" y="221952"/>
                </a:lnTo>
                <a:lnTo>
                  <a:pt x="13506" y="181189"/>
                </a:lnTo>
                <a:lnTo>
                  <a:pt x="29571" y="143178"/>
                </a:lnTo>
                <a:lnTo>
                  <a:pt x="51116" y="108466"/>
                </a:lnTo>
                <a:lnTo>
                  <a:pt x="77596" y="77597"/>
                </a:lnTo>
                <a:lnTo>
                  <a:pt x="108466" y="51116"/>
                </a:lnTo>
                <a:lnTo>
                  <a:pt x="143178" y="29571"/>
                </a:lnTo>
                <a:lnTo>
                  <a:pt x="181189" y="13506"/>
                </a:lnTo>
                <a:lnTo>
                  <a:pt x="221952" y="3467"/>
                </a:lnTo>
                <a:lnTo>
                  <a:pt x="264921" y="0"/>
                </a:lnTo>
                <a:lnTo>
                  <a:pt x="2478278" y="0"/>
                </a:lnTo>
                <a:lnTo>
                  <a:pt x="2521247" y="3467"/>
                </a:lnTo>
                <a:lnTo>
                  <a:pt x="2562010" y="13506"/>
                </a:lnTo>
                <a:lnTo>
                  <a:pt x="2600021" y="29571"/>
                </a:lnTo>
                <a:lnTo>
                  <a:pt x="2634733" y="51116"/>
                </a:lnTo>
                <a:lnTo>
                  <a:pt x="2665602" y="77596"/>
                </a:lnTo>
                <a:lnTo>
                  <a:pt x="2692083" y="108466"/>
                </a:lnTo>
                <a:lnTo>
                  <a:pt x="2713628" y="143178"/>
                </a:lnTo>
                <a:lnTo>
                  <a:pt x="2729693" y="181189"/>
                </a:lnTo>
                <a:lnTo>
                  <a:pt x="2739732" y="221952"/>
                </a:lnTo>
                <a:lnTo>
                  <a:pt x="2743200" y="264921"/>
                </a:lnTo>
                <a:lnTo>
                  <a:pt x="2743200" y="1324609"/>
                </a:lnTo>
                <a:lnTo>
                  <a:pt x="2739732" y="1367579"/>
                </a:lnTo>
                <a:lnTo>
                  <a:pt x="2729693" y="1408342"/>
                </a:lnTo>
                <a:lnTo>
                  <a:pt x="2713628" y="1446353"/>
                </a:lnTo>
                <a:lnTo>
                  <a:pt x="2692083" y="1481065"/>
                </a:lnTo>
                <a:lnTo>
                  <a:pt x="2665603" y="1511934"/>
                </a:lnTo>
                <a:lnTo>
                  <a:pt x="2634733" y="1538415"/>
                </a:lnTo>
                <a:lnTo>
                  <a:pt x="2600021" y="1559960"/>
                </a:lnTo>
                <a:lnTo>
                  <a:pt x="2562010" y="1576025"/>
                </a:lnTo>
                <a:lnTo>
                  <a:pt x="2521247" y="1586064"/>
                </a:lnTo>
                <a:lnTo>
                  <a:pt x="2478278" y="1589532"/>
                </a:lnTo>
                <a:lnTo>
                  <a:pt x="264921" y="1589532"/>
                </a:lnTo>
                <a:lnTo>
                  <a:pt x="221952" y="1586064"/>
                </a:lnTo>
                <a:lnTo>
                  <a:pt x="181189" y="1576025"/>
                </a:lnTo>
                <a:lnTo>
                  <a:pt x="143178" y="1559960"/>
                </a:lnTo>
                <a:lnTo>
                  <a:pt x="108466" y="1538415"/>
                </a:lnTo>
                <a:lnTo>
                  <a:pt x="77596" y="1511934"/>
                </a:lnTo>
                <a:lnTo>
                  <a:pt x="51116" y="1481065"/>
                </a:lnTo>
                <a:lnTo>
                  <a:pt x="29571" y="1446353"/>
                </a:lnTo>
                <a:lnTo>
                  <a:pt x="13506" y="1408342"/>
                </a:lnTo>
                <a:lnTo>
                  <a:pt x="3467" y="1367579"/>
                </a:lnTo>
                <a:lnTo>
                  <a:pt x="0" y="1324609"/>
                </a:lnTo>
                <a:lnTo>
                  <a:pt x="0" y="264921"/>
                </a:lnTo>
                <a:close/>
              </a:path>
            </a:pathLst>
          </a:custGeom>
          <a:ln w="12192">
            <a:solidFill>
              <a:srgbClr val="F9BE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01620" y="323848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18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31060" y="4802111"/>
            <a:ext cx="775715" cy="43586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48408" y="4870691"/>
            <a:ext cx="490728" cy="32308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26489" y="4783823"/>
            <a:ext cx="760476" cy="42062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26489" y="4783823"/>
            <a:ext cx="760730" cy="421005"/>
          </a:xfrm>
          <a:custGeom>
            <a:avLst/>
            <a:gdLst/>
            <a:ahLst/>
            <a:cxnLst/>
            <a:rect l="l" t="t" r="r" b="b"/>
            <a:pathLst>
              <a:path w="760730" h="421004">
                <a:moveTo>
                  <a:pt x="0" y="210311"/>
                </a:moveTo>
                <a:lnTo>
                  <a:pt x="11047" y="159754"/>
                </a:lnTo>
                <a:lnTo>
                  <a:pt x="42430" y="113638"/>
                </a:lnTo>
                <a:lnTo>
                  <a:pt x="73347" y="86081"/>
                </a:lnTo>
                <a:lnTo>
                  <a:pt x="111347" y="61579"/>
                </a:lnTo>
                <a:lnTo>
                  <a:pt x="155649" y="40562"/>
                </a:lnTo>
                <a:lnTo>
                  <a:pt x="205471" y="23464"/>
                </a:lnTo>
                <a:lnTo>
                  <a:pt x="260030" y="10716"/>
                </a:lnTo>
                <a:lnTo>
                  <a:pt x="318547" y="2751"/>
                </a:lnTo>
                <a:lnTo>
                  <a:pt x="380238" y="0"/>
                </a:lnTo>
                <a:lnTo>
                  <a:pt x="411431" y="696"/>
                </a:lnTo>
                <a:lnTo>
                  <a:pt x="471632" y="6109"/>
                </a:lnTo>
                <a:lnTo>
                  <a:pt x="528268" y="16519"/>
                </a:lnTo>
                <a:lnTo>
                  <a:pt x="580557" y="31496"/>
                </a:lnTo>
                <a:lnTo>
                  <a:pt x="627716" y="50608"/>
                </a:lnTo>
                <a:lnTo>
                  <a:pt x="668965" y="73421"/>
                </a:lnTo>
                <a:lnTo>
                  <a:pt x="703521" y="99505"/>
                </a:lnTo>
                <a:lnTo>
                  <a:pt x="730603" y="128426"/>
                </a:lnTo>
                <a:lnTo>
                  <a:pt x="755500" y="176185"/>
                </a:lnTo>
                <a:lnTo>
                  <a:pt x="760476" y="210311"/>
                </a:lnTo>
                <a:lnTo>
                  <a:pt x="759215" y="227561"/>
                </a:lnTo>
                <a:lnTo>
                  <a:pt x="741096" y="276787"/>
                </a:lnTo>
                <a:lnTo>
                  <a:pt x="703521" y="321096"/>
                </a:lnTo>
                <a:lnTo>
                  <a:pt x="668965" y="347181"/>
                </a:lnTo>
                <a:lnTo>
                  <a:pt x="627716" y="369998"/>
                </a:lnTo>
                <a:lnTo>
                  <a:pt x="580557" y="389114"/>
                </a:lnTo>
                <a:lnTo>
                  <a:pt x="528268" y="404096"/>
                </a:lnTo>
                <a:lnTo>
                  <a:pt x="471632" y="414511"/>
                </a:lnTo>
                <a:lnTo>
                  <a:pt x="411431" y="419926"/>
                </a:lnTo>
                <a:lnTo>
                  <a:pt x="380238" y="420623"/>
                </a:lnTo>
                <a:lnTo>
                  <a:pt x="349044" y="419926"/>
                </a:lnTo>
                <a:lnTo>
                  <a:pt x="288843" y="414511"/>
                </a:lnTo>
                <a:lnTo>
                  <a:pt x="232207" y="404096"/>
                </a:lnTo>
                <a:lnTo>
                  <a:pt x="179918" y="389114"/>
                </a:lnTo>
                <a:lnTo>
                  <a:pt x="132759" y="369998"/>
                </a:lnTo>
                <a:lnTo>
                  <a:pt x="91510" y="347181"/>
                </a:lnTo>
                <a:lnTo>
                  <a:pt x="56954" y="321096"/>
                </a:lnTo>
                <a:lnTo>
                  <a:pt x="29872" y="292175"/>
                </a:lnTo>
                <a:lnTo>
                  <a:pt x="4975" y="244426"/>
                </a:lnTo>
                <a:lnTo>
                  <a:pt x="0" y="210311"/>
                </a:lnTo>
                <a:close/>
              </a:path>
            </a:pathLst>
          </a:custGeom>
          <a:ln w="12192">
            <a:solidFill>
              <a:srgbClr val="F9BE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816735" y="4905173"/>
            <a:ext cx="330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核心</a:t>
            </a:r>
            <a:endParaRPr sz="1200">
              <a:latin typeface="微軟正黑體"/>
              <a:cs typeface="微軟正黑體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734436" y="4439399"/>
            <a:ext cx="687324" cy="39014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47213" y="4503406"/>
            <a:ext cx="451103" cy="29717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29865" y="4421111"/>
            <a:ext cx="672084" cy="37490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29865" y="4421111"/>
            <a:ext cx="672465" cy="375285"/>
          </a:xfrm>
          <a:custGeom>
            <a:avLst/>
            <a:gdLst/>
            <a:ahLst/>
            <a:cxnLst/>
            <a:rect l="l" t="t" r="r" b="b"/>
            <a:pathLst>
              <a:path w="672464" h="375285">
                <a:moveTo>
                  <a:pt x="0" y="187452"/>
                </a:moveTo>
                <a:lnTo>
                  <a:pt x="9768" y="142412"/>
                </a:lnTo>
                <a:lnTo>
                  <a:pt x="37516" y="101316"/>
                </a:lnTo>
                <a:lnTo>
                  <a:pt x="80905" y="65469"/>
                </a:lnTo>
                <a:lnTo>
                  <a:pt x="117367" y="45130"/>
                </a:lnTo>
                <a:lnTo>
                  <a:pt x="159048" y="28089"/>
                </a:lnTo>
                <a:lnTo>
                  <a:pt x="205257" y="14733"/>
                </a:lnTo>
                <a:lnTo>
                  <a:pt x="255301" y="5449"/>
                </a:lnTo>
                <a:lnTo>
                  <a:pt x="308487" y="621"/>
                </a:lnTo>
                <a:lnTo>
                  <a:pt x="336042" y="0"/>
                </a:lnTo>
                <a:lnTo>
                  <a:pt x="363596" y="621"/>
                </a:lnTo>
                <a:lnTo>
                  <a:pt x="416782" y="5449"/>
                </a:lnTo>
                <a:lnTo>
                  <a:pt x="466826" y="14733"/>
                </a:lnTo>
                <a:lnTo>
                  <a:pt x="513035" y="28089"/>
                </a:lnTo>
                <a:lnTo>
                  <a:pt x="554716" y="45130"/>
                </a:lnTo>
                <a:lnTo>
                  <a:pt x="591178" y="65469"/>
                </a:lnTo>
                <a:lnTo>
                  <a:pt x="621726" y="88719"/>
                </a:lnTo>
                <a:lnTo>
                  <a:pt x="654948" y="128211"/>
                </a:lnTo>
                <a:lnTo>
                  <a:pt x="670969" y="172080"/>
                </a:lnTo>
                <a:lnTo>
                  <a:pt x="672084" y="187452"/>
                </a:lnTo>
                <a:lnTo>
                  <a:pt x="670969" y="202823"/>
                </a:lnTo>
                <a:lnTo>
                  <a:pt x="654948" y="246692"/>
                </a:lnTo>
                <a:lnTo>
                  <a:pt x="621726" y="286184"/>
                </a:lnTo>
                <a:lnTo>
                  <a:pt x="591178" y="309434"/>
                </a:lnTo>
                <a:lnTo>
                  <a:pt x="554716" y="329773"/>
                </a:lnTo>
                <a:lnTo>
                  <a:pt x="513035" y="346814"/>
                </a:lnTo>
                <a:lnTo>
                  <a:pt x="466826" y="360170"/>
                </a:lnTo>
                <a:lnTo>
                  <a:pt x="416782" y="369454"/>
                </a:lnTo>
                <a:lnTo>
                  <a:pt x="363596" y="374282"/>
                </a:lnTo>
                <a:lnTo>
                  <a:pt x="336042" y="374904"/>
                </a:lnTo>
                <a:lnTo>
                  <a:pt x="308487" y="374282"/>
                </a:lnTo>
                <a:lnTo>
                  <a:pt x="255301" y="369454"/>
                </a:lnTo>
                <a:lnTo>
                  <a:pt x="205257" y="360170"/>
                </a:lnTo>
                <a:lnTo>
                  <a:pt x="159048" y="346814"/>
                </a:lnTo>
                <a:lnTo>
                  <a:pt x="117367" y="329773"/>
                </a:lnTo>
                <a:lnTo>
                  <a:pt x="80905" y="309434"/>
                </a:lnTo>
                <a:lnTo>
                  <a:pt x="50357" y="286184"/>
                </a:lnTo>
                <a:lnTo>
                  <a:pt x="17135" y="246692"/>
                </a:lnTo>
                <a:lnTo>
                  <a:pt x="1114" y="202823"/>
                </a:lnTo>
                <a:lnTo>
                  <a:pt x="0" y="187452"/>
                </a:lnTo>
                <a:close/>
              </a:path>
            </a:pathLst>
          </a:custGeom>
          <a:ln w="12192">
            <a:solidFill>
              <a:srgbClr val="C2D5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907029" y="4532509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中堅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635377" y="5222735"/>
            <a:ext cx="719327" cy="46024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30804" y="5204447"/>
            <a:ext cx="704088" cy="44500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30804" y="5204447"/>
            <a:ext cx="704215" cy="445134"/>
          </a:xfrm>
          <a:custGeom>
            <a:avLst/>
            <a:gdLst/>
            <a:ahLst/>
            <a:cxnLst/>
            <a:rect l="l" t="t" r="r" b="b"/>
            <a:pathLst>
              <a:path w="704214" h="445135">
                <a:moveTo>
                  <a:pt x="0" y="222503"/>
                </a:moveTo>
                <a:lnTo>
                  <a:pt x="10230" y="169033"/>
                </a:lnTo>
                <a:lnTo>
                  <a:pt x="39292" y="120250"/>
                </a:lnTo>
                <a:lnTo>
                  <a:pt x="67921" y="91096"/>
                </a:lnTo>
                <a:lnTo>
                  <a:pt x="103108" y="65170"/>
                </a:lnTo>
                <a:lnTo>
                  <a:pt x="144127" y="42930"/>
                </a:lnTo>
                <a:lnTo>
                  <a:pt x="190255" y="24835"/>
                </a:lnTo>
                <a:lnTo>
                  <a:pt x="240767" y="11343"/>
                </a:lnTo>
                <a:lnTo>
                  <a:pt x="294938" y="2912"/>
                </a:lnTo>
                <a:lnTo>
                  <a:pt x="352044" y="0"/>
                </a:lnTo>
                <a:lnTo>
                  <a:pt x="380918" y="737"/>
                </a:lnTo>
                <a:lnTo>
                  <a:pt x="436647" y="6466"/>
                </a:lnTo>
                <a:lnTo>
                  <a:pt x="489078" y="17485"/>
                </a:lnTo>
                <a:lnTo>
                  <a:pt x="537489" y="33336"/>
                </a:lnTo>
                <a:lnTo>
                  <a:pt x="581153" y="53560"/>
                </a:lnTo>
                <a:lnTo>
                  <a:pt x="619347" y="77700"/>
                </a:lnTo>
                <a:lnTo>
                  <a:pt x="651345" y="105298"/>
                </a:lnTo>
                <a:lnTo>
                  <a:pt x="676423" y="135895"/>
                </a:lnTo>
                <a:lnTo>
                  <a:pt x="699480" y="186412"/>
                </a:lnTo>
                <a:lnTo>
                  <a:pt x="704088" y="222503"/>
                </a:lnTo>
                <a:lnTo>
                  <a:pt x="702921" y="240752"/>
                </a:lnTo>
                <a:lnTo>
                  <a:pt x="686141" y="292832"/>
                </a:lnTo>
                <a:lnTo>
                  <a:pt x="664795" y="324757"/>
                </a:lnTo>
                <a:lnTo>
                  <a:pt x="636166" y="353911"/>
                </a:lnTo>
                <a:lnTo>
                  <a:pt x="600979" y="379837"/>
                </a:lnTo>
                <a:lnTo>
                  <a:pt x="559960" y="402077"/>
                </a:lnTo>
                <a:lnTo>
                  <a:pt x="513832" y="420172"/>
                </a:lnTo>
                <a:lnTo>
                  <a:pt x="463320" y="433664"/>
                </a:lnTo>
                <a:lnTo>
                  <a:pt x="409149" y="442095"/>
                </a:lnTo>
                <a:lnTo>
                  <a:pt x="352044" y="445007"/>
                </a:lnTo>
                <a:lnTo>
                  <a:pt x="323169" y="444270"/>
                </a:lnTo>
                <a:lnTo>
                  <a:pt x="267440" y="438541"/>
                </a:lnTo>
                <a:lnTo>
                  <a:pt x="215009" y="427522"/>
                </a:lnTo>
                <a:lnTo>
                  <a:pt x="166598" y="411671"/>
                </a:lnTo>
                <a:lnTo>
                  <a:pt x="122934" y="391447"/>
                </a:lnTo>
                <a:lnTo>
                  <a:pt x="84740" y="367307"/>
                </a:lnTo>
                <a:lnTo>
                  <a:pt x="52742" y="339709"/>
                </a:lnTo>
                <a:lnTo>
                  <a:pt x="27664" y="309112"/>
                </a:lnTo>
                <a:lnTo>
                  <a:pt x="4607" y="258595"/>
                </a:lnTo>
                <a:lnTo>
                  <a:pt x="0" y="222503"/>
                </a:lnTo>
                <a:close/>
              </a:path>
            </a:pathLst>
          </a:custGeom>
          <a:ln w="12191">
            <a:solidFill>
              <a:srgbClr val="C2D5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813430" y="5327072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中堅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07204" y="4364723"/>
            <a:ext cx="678179" cy="39166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18457" y="4430255"/>
            <a:ext cx="451103" cy="29565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302633" y="4346435"/>
            <a:ext cx="662939" cy="37642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02633" y="4346435"/>
            <a:ext cx="662940" cy="376555"/>
          </a:xfrm>
          <a:custGeom>
            <a:avLst/>
            <a:gdLst/>
            <a:ahLst/>
            <a:cxnLst/>
            <a:rect l="l" t="t" r="r" b="b"/>
            <a:pathLst>
              <a:path w="662939" h="376554">
                <a:moveTo>
                  <a:pt x="0" y="188214"/>
                </a:moveTo>
                <a:lnTo>
                  <a:pt x="9636" y="143004"/>
                </a:lnTo>
                <a:lnTo>
                  <a:pt x="37009" y="101746"/>
                </a:lnTo>
                <a:lnTo>
                  <a:pt x="79810" y="65751"/>
                </a:lnTo>
                <a:lnTo>
                  <a:pt x="115776" y="45327"/>
                </a:lnTo>
                <a:lnTo>
                  <a:pt x="156891" y="28213"/>
                </a:lnTo>
                <a:lnTo>
                  <a:pt x="202471" y="14799"/>
                </a:lnTo>
                <a:lnTo>
                  <a:pt x="251833" y="5473"/>
                </a:lnTo>
                <a:lnTo>
                  <a:pt x="304292" y="624"/>
                </a:lnTo>
                <a:lnTo>
                  <a:pt x="331469" y="0"/>
                </a:lnTo>
                <a:lnTo>
                  <a:pt x="358647" y="624"/>
                </a:lnTo>
                <a:lnTo>
                  <a:pt x="411106" y="5473"/>
                </a:lnTo>
                <a:lnTo>
                  <a:pt x="460468" y="14799"/>
                </a:lnTo>
                <a:lnTo>
                  <a:pt x="506048" y="28213"/>
                </a:lnTo>
                <a:lnTo>
                  <a:pt x="547163" y="45327"/>
                </a:lnTo>
                <a:lnTo>
                  <a:pt x="583129" y="65751"/>
                </a:lnTo>
                <a:lnTo>
                  <a:pt x="613264" y="89098"/>
                </a:lnTo>
                <a:lnTo>
                  <a:pt x="646035" y="128747"/>
                </a:lnTo>
                <a:lnTo>
                  <a:pt x="661840" y="172785"/>
                </a:lnTo>
                <a:lnTo>
                  <a:pt x="662939" y="188214"/>
                </a:lnTo>
                <a:lnTo>
                  <a:pt x="661840" y="203642"/>
                </a:lnTo>
                <a:lnTo>
                  <a:pt x="646035" y="247680"/>
                </a:lnTo>
                <a:lnTo>
                  <a:pt x="613264" y="287329"/>
                </a:lnTo>
                <a:lnTo>
                  <a:pt x="583129" y="310676"/>
                </a:lnTo>
                <a:lnTo>
                  <a:pt x="547163" y="331100"/>
                </a:lnTo>
                <a:lnTo>
                  <a:pt x="506048" y="348214"/>
                </a:lnTo>
                <a:lnTo>
                  <a:pt x="460468" y="361628"/>
                </a:lnTo>
                <a:lnTo>
                  <a:pt x="411106" y="370954"/>
                </a:lnTo>
                <a:lnTo>
                  <a:pt x="358647" y="375803"/>
                </a:lnTo>
                <a:lnTo>
                  <a:pt x="331469" y="376428"/>
                </a:lnTo>
                <a:lnTo>
                  <a:pt x="304292" y="375803"/>
                </a:lnTo>
                <a:lnTo>
                  <a:pt x="251833" y="370954"/>
                </a:lnTo>
                <a:lnTo>
                  <a:pt x="202471" y="361628"/>
                </a:lnTo>
                <a:lnTo>
                  <a:pt x="156891" y="348214"/>
                </a:lnTo>
                <a:lnTo>
                  <a:pt x="115776" y="331100"/>
                </a:lnTo>
                <a:lnTo>
                  <a:pt x="79810" y="310676"/>
                </a:lnTo>
                <a:lnTo>
                  <a:pt x="49675" y="287329"/>
                </a:lnTo>
                <a:lnTo>
                  <a:pt x="16904" y="247680"/>
                </a:lnTo>
                <a:lnTo>
                  <a:pt x="1099" y="203642"/>
                </a:lnTo>
                <a:lnTo>
                  <a:pt x="0" y="188214"/>
                </a:lnTo>
                <a:close/>
              </a:path>
            </a:pathLst>
          </a:custGeom>
          <a:ln w="12191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479163" y="4458341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583304" y="5103862"/>
            <a:ext cx="719327" cy="4297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00653" y="5173967"/>
            <a:ext cx="451103" cy="29565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78733" y="5085574"/>
            <a:ext cx="704088" cy="4145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78733" y="5085574"/>
            <a:ext cx="704215" cy="414655"/>
          </a:xfrm>
          <a:custGeom>
            <a:avLst/>
            <a:gdLst/>
            <a:ahLst/>
            <a:cxnLst/>
            <a:rect l="l" t="t" r="r" b="b"/>
            <a:pathLst>
              <a:path w="704214" h="414654">
                <a:moveTo>
                  <a:pt x="0" y="207263"/>
                </a:moveTo>
                <a:lnTo>
                  <a:pt x="10230" y="157457"/>
                </a:lnTo>
                <a:lnTo>
                  <a:pt x="39292" y="112015"/>
                </a:lnTo>
                <a:lnTo>
                  <a:pt x="67921" y="84858"/>
                </a:lnTo>
                <a:lnTo>
                  <a:pt x="103108" y="60707"/>
                </a:lnTo>
                <a:lnTo>
                  <a:pt x="144127" y="39990"/>
                </a:lnTo>
                <a:lnTo>
                  <a:pt x="190255" y="23135"/>
                </a:lnTo>
                <a:lnTo>
                  <a:pt x="240767" y="10566"/>
                </a:lnTo>
                <a:lnTo>
                  <a:pt x="294938" y="2712"/>
                </a:lnTo>
                <a:lnTo>
                  <a:pt x="352043" y="0"/>
                </a:lnTo>
                <a:lnTo>
                  <a:pt x="380918" y="687"/>
                </a:lnTo>
                <a:lnTo>
                  <a:pt x="436647" y="6023"/>
                </a:lnTo>
                <a:lnTo>
                  <a:pt x="489078" y="16288"/>
                </a:lnTo>
                <a:lnTo>
                  <a:pt x="537489" y="31053"/>
                </a:lnTo>
                <a:lnTo>
                  <a:pt x="581153" y="49893"/>
                </a:lnTo>
                <a:lnTo>
                  <a:pt x="619347" y="72380"/>
                </a:lnTo>
                <a:lnTo>
                  <a:pt x="651345" y="98087"/>
                </a:lnTo>
                <a:lnTo>
                  <a:pt x="686141" y="141753"/>
                </a:lnTo>
                <a:lnTo>
                  <a:pt x="702921" y="190265"/>
                </a:lnTo>
                <a:lnTo>
                  <a:pt x="704088" y="207263"/>
                </a:lnTo>
                <a:lnTo>
                  <a:pt x="702921" y="224262"/>
                </a:lnTo>
                <a:lnTo>
                  <a:pt x="686141" y="272774"/>
                </a:lnTo>
                <a:lnTo>
                  <a:pt x="651345" y="316440"/>
                </a:lnTo>
                <a:lnTo>
                  <a:pt x="619347" y="342147"/>
                </a:lnTo>
                <a:lnTo>
                  <a:pt x="581153" y="364634"/>
                </a:lnTo>
                <a:lnTo>
                  <a:pt x="537489" y="383474"/>
                </a:lnTo>
                <a:lnTo>
                  <a:pt x="489078" y="398239"/>
                </a:lnTo>
                <a:lnTo>
                  <a:pt x="436647" y="408504"/>
                </a:lnTo>
                <a:lnTo>
                  <a:pt x="380918" y="413840"/>
                </a:lnTo>
                <a:lnTo>
                  <a:pt x="352043" y="414527"/>
                </a:lnTo>
                <a:lnTo>
                  <a:pt x="323169" y="413840"/>
                </a:lnTo>
                <a:lnTo>
                  <a:pt x="267440" y="408504"/>
                </a:lnTo>
                <a:lnTo>
                  <a:pt x="215009" y="398239"/>
                </a:lnTo>
                <a:lnTo>
                  <a:pt x="166598" y="383474"/>
                </a:lnTo>
                <a:lnTo>
                  <a:pt x="122934" y="364634"/>
                </a:lnTo>
                <a:lnTo>
                  <a:pt x="84740" y="342147"/>
                </a:lnTo>
                <a:lnTo>
                  <a:pt x="52742" y="316440"/>
                </a:lnTo>
                <a:lnTo>
                  <a:pt x="17946" y="272774"/>
                </a:lnTo>
                <a:lnTo>
                  <a:pt x="1166" y="224262"/>
                </a:lnTo>
                <a:lnTo>
                  <a:pt x="0" y="207263"/>
                </a:lnTo>
                <a:close/>
              </a:path>
            </a:pathLst>
          </a:custGeom>
          <a:ln w="12191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3761359" y="5202409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471796" y="5141962"/>
            <a:ext cx="708660" cy="40538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87621" y="5209018"/>
            <a:ext cx="451103" cy="29565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467225" y="5123674"/>
            <a:ext cx="693420" cy="39014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67225" y="5123674"/>
            <a:ext cx="693420" cy="390525"/>
          </a:xfrm>
          <a:custGeom>
            <a:avLst/>
            <a:gdLst/>
            <a:ahLst/>
            <a:cxnLst/>
            <a:rect l="l" t="t" r="r" b="b"/>
            <a:pathLst>
              <a:path w="693420" h="390525">
                <a:moveTo>
                  <a:pt x="0" y="195071"/>
                </a:moveTo>
                <a:lnTo>
                  <a:pt x="10074" y="148194"/>
                </a:lnTo>
                <a:lnTo>
                  <a:pt x="38692" y="105425"/>
                </a:lnTo>
                <a:lnTo>
                  <a:pt x="83448" y="68121"/>
                </a:lnTo>
                <a:lnTo>
                  <a:pt x="121061" y="46957"/>
                </a:lnTo>
                <a:lnTo>
                  <a:pt x="164063" y="29226"/>
                </a:lnTo>
                <a:lnTo>
                  <a:pt x="211740" y="15329"/>
                </a:lnTo>
                <a:lnTo>
                  <a:pt x="263380" y="5669"/>
                </a:lnTo>
                <a:lnTo>
                  <a:pt x="318269" y="646"/>
                </a:lnTo>
                <a:lnTo>
                  <a:pt x="346710" y="0"/>
                </a:lnTo>
                <a:lnTo>
                  <a:pt x="375150" y="646"/>
                </a:lnTo>
                <a:lnTo>
                  <a:pt x="430039" y="5669"/>
                </a:lnTo>
                <a:lnTo>
                  <a:pt x="481679" y="15329"/>
                </a:lnTo>
                <a:lnTo>
                  <a:pt x="529356" y="29226"/>
                </a:lnTo>
                <a:lnTo>
                  <a:pt x="572358" y="46957"/>
                </a:lnTo>
                <a:lnTo>
                  <a:pt x="609971" y="68121"/>
                </a:lnTo>
                <a:lnTo>
                  <a:pt x="641482" y="92316"/>
                </a:lnTo>
                <a:lnTo>
                  <a:pt x="675747" y="133414"/>
                </a:lnTo>
                <a:lnTo>
                  <a:pt x="692270" y="179073"/>
                </a:lnTo>
                <a:lnTo>
                  <a:pt x="693420" y="195071"/>
                </a:lnTo>
                <a:lnTo>
                  <a:pt x="692270" y="211070"/>
                </a:lnTo>
                <a:lnTo>
                  <a:pt x="675747" y="256729"/>
                </a:lnTo>
                <a:lnTo>
                  <a:pt x="641482" y="297827"/>
                </a:lnTo>
                <a:lnTo>
                  <a:pt x="609971" y="322022"/>
                </a:lnTo>
                <a:lnTo>
                  <a:pt x="572358" y="343186"/>
                </a:lnTo>
                <a:lnTo>
                  <a:pt x="529356" y="360917"/>
                </a:lnTo>
                <a:lnTo>
                  <a:pt x="481679" y="374814"/>
                </a:lnTo>
                <a:lnTo>
                  <a:pt x="430039" y="384474"/>
                </a:lnTo>
                <a:lnTo>
                  <a:pt x="375150" y="389497"/>
                </a:lnTo>
                <a:lnTo>
                  <a:pt x="346710" y="390143"/>
                </a:lnTo>
                <a:lnTo>
                  <a:pt x="318269" y="389497"/>
                </a:lnTo>
                <a:lnTo>
                  <a:pt x="263380" y="384474"/>
                </a:lnTo>
                <a:lnTo>
                  <a:pt x="211740" y="374814"/>
                </a:lnTo>
                <a:lnTo>
                  <a:pt x="164063" y="360917"/>
                </a:lnTo>
                <a:lnTo>
                  <a:pt x="121061" y="343186"/>
                </a:lnTo>
                <a:lnTo>
                  <a:pt x="83448" y="322022"/>
                </a:lnTo>
                <a:lnTo>
                  <a:pt x="51937" y="297827"/>
                </a:lnTo>
                <a:lnTo>
                  <a:pt x="17672" y="256729"/>
                </a:lnTo>
                <a:lnTo>
                  <a:pt x="1149" y="211070"/>
                </a:lnTo>
                <a:lnTo>
                  <a:pt x="0" y="195071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648327" y="5237765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971925" y="4856974"/>
            <a:ext cx="717803" cy="41452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089272" y="4924031"/>
            <a:ext cx="451103" cy="29717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67353" y="4838687"/>
            <a:ext cx="702563" cy="39928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67353" y="4838687"/>
            <a:ext cx="702945" cy="399415"/>
          </a:xfrm>
          <a:custGeom>
            <a:avLst/>
            <a:gdLst/>
            <a:ahLst/>
            <a:cxnLst/>
            <a:rect l="l" t="t" r="r" b="b"/>
            <a:pathLst>
              <a:path w="702945" h="399414">
                <a:moveTo>
                  <a:pt x="0" y="199643"/>
                </a:moveTo>
                <a:lnTo>
                  <a:pt x="10206" y="151675"/>
                </a:lnTo>
                <a:lnTo>
                  <a:pt x="39200" y="107906"/>
                </a:lnTo>
                <a:lnTo>
                  <a:pt x="67763" y="81747"/>
                </a:lnTo>
                <a:lnTo>
                  <a:pt x="102870" y="58483"/>
                </a:lnTo>
                <a:lnTo>
                  <a:pt x="143798" y="38526"/>
                </a:lnTo>
                <a:lnTo>
                  <a:pt x="189826" y="22288"/>
                </a:lnTo>
                <a:lnTo>
                  <a:pt x="240231" y="10180"/>
                </a:lnTo>
                <a:lnTo>
                  <a:pt x="294290" y="2613"/>
                </a:lnTo>
                <a:lnTo>
                  <a:pt x="351282" y="0"/>
                </a:lnTo>
                <a:lnTo>
                  <a:pt x="380099" y="661"/>
                </a:lnTo>
                <a:lnTo>
                  <a:pt x="435714" y="5803"/>
                </a:lnTo>
                <a:lnTo>
                  <a:pt x="488037" y="15692"/>
                </a:lnTo>
                <a:lnTo>
                  <a:pt x="536343" y="29917"/>
                </a:lnTo>
                <a:lnTo>
                  <a:pt x="579912" y="48066"/>
                </a:lnTo>
                <a:lnTo>
                  <a:pt x="618020" y="69727"/>
                </a:lnTo>
                <a:lnTo>
                  <a:pt x="649945" y="94490"/>
                </a:lnTo>
                <a:lnTo>
                  <a:pt x="684660" y="136550"/>
                </a:lnTo>
                <a:lnTo>
                  <a:pt x="701399" y="183273"/>
                </a:lnTo>
                <a:lnTo>
                  <a:pt x="702563" y="199643"/>
                </a:lnTo>
                <a:lnTo>
                  <a:pt x="701399" y="216018"/>
                </a:lnTo>
                <a:lnTo>
                  <a:pt x="684660" y="262747"/>
                </a:lnTo>
                <a:lnTo>
                  <a:pt x="649945" y="304808"/>
                </a:lnTo>
                <a:lnTo>
                  <a:pt x="618020" y="329570"/>
                </a:lnTo>
                <a:lnTo>
                  <a:pt x="579912" y="351230"/>
                </a:lnTo>
                <a:lnTo>
                  <a:pt x="536343" y="369376"/>
                </a:lnTo>
                <a:lnTo>
                  <a:pt x="488037" y="383599"/>
                </a:lnTo>
                <a:lnTo>
                  <a:pt x="435714" y="393485"/>
                </a:lnTo>
                <a:lnTo>
                  <a:pt x="380099" y="398626"/>
                </a:lnTo>
                <a:lnTo>
                  <a:pt x="351282" y="399287"/>
                </a:lnTo>
                <a:lnTo>
                  <a:pt x="322464" y="398626"/>
                </a:lnTo>
                <a:lnTo>
                  <a:pt x="266849" y="393485"/>
                </a:lnTo>
                <a:lnTo>
                  <a:pt x="214526" y="383599"/>
                </a:lnTo>
                <a:lnTo>
                  <a:pt x="166220" y="369376"/>
                </a:lnTo>
                <a:lnTo>
                  <a:pt x="122651" y="351230"/>
                </a:lnTo>
                <a:lnTo>
                  <a:pt x="84543" y="329570"/>
                </a:lnTo>
                <a:lnTo>
                  <a:pt x="52618" y="304808"/>
                </a:lnTo>
                <a:lnTo>
                  <a:pt x="17903" y="262747"/>
                </a:lnTo>
                <a:lnTo>
                  <a:pt x="1164" y="216018"/>
                </a:lnTo>
                <a:lnTo>
                  <a:pt x="0" y="199643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149725" y="4953387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386709" y="3008362"/>
            <a:ext cx="403860" cy="41275"/>
          </a:xfrm>
          <a:custGeom>
            <a:avLst/>
            <a:gdLst/>
            <a:ahLst/>
            <a:cxnLst/>
            <a:rect l="l" t="t" r="r" b="b"/>
            <a:pathLst>
              <a:path w="403860" h="41275">
                <a:moveTo>
                  <a:pt x="0" y="0"/>
                </a:moveTo>
                <a:lnTo>
                  <a:pt x="403860" y="4114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394328" y="4602467"/>
            <a:ext cx="436245" cy="0"/>
          </a:xfrm>
          <a:custGeom>
            <a:avLst/>
            <a:gdLst/>
            <a:ahLst/>
            <a:cxnLst/>
            <a:rect l="l" t="t" r="r" b="b"/>
            <a:pathLst>
              <a:path w="436245">
                <a:moveTo>
                  <a:pt x="0" y="0"/>
                </a:moveTo>
                <a:lnTo>
                  <a:pt x="4358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33369" y="5500103"/>
            <a:ext cx="558165" cy="44450"/>
          </a:xfrm>
          <a:custGeom>
            <a:avLst/>
            <a:gdLst/>
            <a:ahLst/>
            <a:cxnLst/>
            <a:rect l="l" t="t" r="r" b="b"/>
            <a:pathLst>
              <a:path w="558164" h="44450">
                <a:moveTo>
                  <a:pt x="0" y="0"/>
                </a:moveTo>
                <a:lnTo>
                  <a:pt x="278891" y="0"/>
                </a:lnTo>
                <a:lnTo>
                  <a:pt x="278891" y="44195"/>
                </a:lnTo>
                <a:lnTo>
                  <a:pt x="557783" y="4419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93060" y="5006326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793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011042" y="1600200"/>
            <a:ext cx="3119628" cy="59671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896360" y="1749551"/>
            <a:ext cx="1557527" cy="323088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018662" y="1600200"/>
            <a:ext cx="3104388" cy="54863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3678809" y="1822195"/>
            <a:ext cx="177507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本</a:t>
            </a:r>
            <a:r>
              <a:rPr sz="1600" dirty="0" err="1" smtClean="0">
                <a:latin typeface="微軟正黑體"/>
                <a:cs typeface="微軟正黑體"/>
              </a:rPr>
              <a:t>市前導學校群組</a:t>
            </a:r>
            <a:endParaRPr sz="1600" dirty="0">
              <a:latin typeface="微軟正黑體"/>
              <a:cs typeface="微軟正黑體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600580" y="3046462"/>
            <a:ext cx="755904" cy="43586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716404" y="3115043"/>
            <a:ext cx="490728" cy="32308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96008" y="3028174"/>
            <a:ext cx="740664" cy="42062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96008" y="3028174"/>
            <a:ext cx="741045" cy="421005"/>
          </a:xfrm>
          <a:custGeom>
            <a:avLst/>
            <a:gdLst/>
            <a:ahLst/>
            <a:cxnLst/>
            <a:rect l="l" t="t" r="r" b="b"/>
            <a:pathLst>
              <a:path w="741044" h="421004">
                <a:moveTo>
                  <a:pt x="0" y="210311"/>
                </a:moveTo>
                <a:lnTo>
                  <a:pt x="10766" y="159754"/>
                </a:lnTo>
                <a:lnTo>
                  <a:pt x="41346" y="113638"/>
                </a:lnTo>
                <a:lnTo>
                  <a:pt x="71469" y="86081"/>
                </a:lnTo>
                <a:lnTo>
                  <a:pt x="108489" y="61579"/>
                </a:lnTo>
                <a:lnTo>
                  <a:pt x="151644" y="40562"/>
                </a:lnTo>
                <a:lnTo>
                  <a:pt x="200169" y="23464"/>
                </a:lnTo>
                <a:lnTo>
                  <a:pt x="253300" y="10716"/>
                </a:lnTo>
                <a:lnTo>
                  <a:pt x="310276" y="2751"/>
                </a:lnTo>
                <a:lnTo>
                  <a:pt x="370332" y="0"/>
                </a:lnTo>
                <a:lnTo>
                  <a:pt x="400697" y="696"/>
                </a:lnTo>
                <a:lnTo>
                  <a:pt x="459307" y="6109"/>
                </a:lnTo>
                <a:lnTo>
                  <a:pt x="514457" y="16519"/>
                </a:lnTo>
                <a:lnTo>
                  <a:pt x="565381" y="31496"/>
                </a:lnTo>
                <a:lnTo>
                  <a:pt x="611316" y="50608"/>
                </a:lnTo>
                <a:lnTo>
                  <a:pt x="651498" y="73421"/>
                </a:lnTo>
                <a:lnTo>
                  <a:pt x="685165" y="99505"/>
                </a:lnTo>
                <a:lnTo>
                  <a:pt x="711553" y="128426"/>
                </a:lnTo>
                <a:lnTo>
                  <a:pt x="735815" y="176185"/>
                </a:lnTo>
                <a:lnTo>
                  <a:pt x="740664" y="210311"/>
                </a:lnTo>
                <a:lnTo>
                  <a:pt x="739435" y="227568"/>
                </a:lnTo>
                <a:lnTo>
                  <a:pt x="721778" y="276807"/>
                </a:lnTo>
                <a:lnTo>
                  <a:pt x="685165" y="321118"/>
                </a:lnTo>
                <a:lnTo>
                  <a:pt x="651498" y="347202"/>
                </a:lnTo>
                <a:lnTo>
                  <a:pt x="611316" y="370015"/>
                </a:lnTo>
                <a:lnTo>
                  <a:pt x="565381" y="389127"/>
                </a:lnTo>
                <a:lnTo>
                  <a:pt x="514457" y="404104"/>
                </a:lnTo>
                <a:lnTo>
                  <a:pt x="459307" y="414514"/>
                </a:lnTo>
                <a:lnTo>
                  <a:pt x="400697" y="419927"/>
                </a:lnTo>
                <a:lnTo>
                  <a:pt x="370332" y="420623"/>
                </a:lnTo>
                <a:lnTo>
                  <a:pt x="339966" y="419927"/>
                </a:lnTo>
                <a:lnTo>
                  <a:pt x="281356" y="414514"/>
                </a:lnTo>
                <a:lnTo>
                  <a:pt x="226206" y="404104"/>
                </a:lnTo>
                <a:lnTo>
                  <a:pt x="175282" y="389127"/>
                </a:lnTo>
                <a:lnTo>
                  <a:pt x="129347" y="370015"/>
                </a:lnTo>
                <a:lnTo>
                  <a:pt x="89165" y="347202"/>
                </a:lnTo>
                <a:lnTo>
                  <a:pt x="55498" y="321118"/>
                </a:lnTo>
                <a:lnTo>
                  <a:pt x="29110" y="292197"/>
                </a:lnTo>
                <a:lnTo>
                  <a:pt x="4848" y="244438"/>
                </a:lnTo>
                <a:lnTo>
                  <a:pt x="0" y="210311"/>
                </a:lnTo>
                <a:close/>
              </a:path>
            </a:pathLst>
          </a:custGeom>
          <a:ln w="12192">
            <a:solidFill>
              <a:srgbClr val="F9BE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784223" y="3148890"/>
            <a:ext cx="330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微軟正黑體"/>
                <a:cs typeface="微軟正黑體"/>
              </a:rPr>
              <a:t>核心</a:t>
            </a:r>
          </a:p>
        </p:txBody>
      </p:sp>
      <p:sp>
        <p:nvSpPr>
          <p:cNvPr id="119" name="object 119"/>
          <p:cNvSpPr/>
          <p:nvPr/>
        </p:nvSpPr>
        <p:spPr>
          <a:xfrm>
            <a:off x="3705225" y="4306811"/>
            <a:ext cx="687324" cy="406908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818001" y="4373867"/>
            <a:ext cx="451103" cy="29718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00653" y="4288523"/>
            <a:ext cx="672084" cy="391668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00653" y="4288523"/>
            <a:ext cx="672465" cy="391795"/>
          </a:xfrm>
          <a:custGeom>
            <a:avLst/>
            <a:gdLst/>
            <a:ahLst/>
            <a:cxnLst/>
            <a:rect l="l" t="t" r="r" b="b"/>
            <a:pathLst>
              <a:path w="672464" h="391795">
                <a:moveTo>
                  <a:pt x="0" y="195833"/>
                </a:moveTo>
                <a:lnTo>
                  <a:pt x="9768" y="148757"/>
                </a:lnTo>
                <a:lnTo>
                  <a:pt x="37516" y="105815"/>
                </a:lnTo>
                <a:lnTo>
                  <a:pt x="80905" y="68367"/>
                </a:lnTo>
                <a:lnTo>
                  <a:pt x="117367" y="47124"/>
                </a:lnTo>
                <a:lnTo>
                  <a:pt x="159048" y="29328"/>
                </a:lnTo>
                <a:lnTo>
                  <a:pt x="205257" y="15382"/>
                </a:lnTo>
                <a:lnTo>
                  <a:pt x="255301" y="5688"/>
                </a:lnTo>
                <a:lnTo>
                  <a:pt x="308487" y="648"/>
                </a:lnTo>
                <a:lnTo>
                  <a:pt x="336042" y="0"/>
                </a:lnTo>
                <a:lnTo>
                  <a:pt x="363596" y="648"/>
                </a:lnTo>
                <a:lnTo>
                  <a:pt x="416782" y="5688"/>
                </a:lnTo>
                <a:lnTo>
                  <a:pt x="466826" y="15382"/>
                </a:lnTo>
                <a:lnTo>
                  <a:pt x="513035" y="29328"/>
                </a:lnTo>
                <a:lnTo>
                  <a:pt x="554716" y="47124"/>
                </a:lnTo>
                <a:lnTo>
                  <a:pt x="591178" y="68367"/>
                </a:lnTo>
                <a:lnTo>
                  <a:pt x="621726" y="92655"/>
                </a:lnTo>
                <a:lnTo>
                  <a:pt x="654948" y="133916"/>
                </a:lnTo>
                <a:lnTo>
                  <a:pt x="670969" y="179766"/>
                </a:lnTo>
                <a:lnTo>
                  <a:pt x="672084" y="195833"/>
                </a:lnTo>
                <a:lnTo>
                  <a:pt x="670969" y="211901"/>
                </a:lnTo>
                <a:lnTo>
                  <a:pt x="654948" y="257751"/>
                </a:lnTo>
                <a:lnTo>
                  <a:pt x="621726" y="299012"/>
                </a:lnTo>
                <a:lnTo>
                  <a:pt x="591178" y="323300"/>
                </a:lnTo>
                <a:lnTo>
                  <a:pt x="554716" y="344543"/>
                </a:lnTo>
                <a:lnTo>
                  <a:pt x="513035" y="362339"/>
                </a:lnTo>
                <a:lnTo>
                  <a:pt x="466826" y="376285"/>
                </a:lnTo>
                <a:lnTo>
                  <a:pt x="416782" y="385979"/>
                </a:lnTo>
                <a:lnTo>
                  <a:pt x="363596" y="391019"/>
                </a:lnTo>
                <a:lnTo>
                  <a:pt x="336042" y="391667"/>
                </a:lnTo>
                <a:lnTo>
                  <a:pt x="308487" y="391019"/>
                </a:lnTo>
                <a:lnTo>
                  <a:pt x="255301" y="385979"/>
                </a:lnTo>
                <a:lnTo>
                  <a:pt x="205257" y="376285"/>
                </a:lnTo>
                <a:lnTo>
                  <a:pt x="159048" y="362339"/>
                </a:lnTo>
                <a:lnTo>
                  <a:pt x="117367" y="344543"/>
                </a:lnTo>
                <a:lnTo>
                  <a:pt x="80905" y="323300"/>
                </a:lnTo>
                <a:lnTo>
                  <a:pt x="50357" y="299012"/>
                </a:lnTo>
                <a:lnTo>
                  <a:pt x="17135" y="257751"/>
                </a:lnTo>
                <a:lnTo>
                  <a:pt x="1114" y="211901"/>
                </a:lnTo>
                <a:lnTo>
                  <a:pt x="0" y="195833"/>
                </a:lnTo>
                <a:close/>
              </a:path>
            </a:pathLst>
          </a:custGeom>
          <a:ln w="12192">
            <a:solidFill>
              <a:srgbClr val="D99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3878198" y="4402969"/>
            <a:ext cx="3060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微軟正黑體"/>
                <a:cs typeface="微軟正黑體"/>
              </a:rPr>
              <a:t>導入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97763" y="1086231"/>
            <a:ext cx="476288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974707"/>
                </a:solidFill>
                <a:latin typeface="微軟正黑體"/>
                <a:cs typeface="微軟正黑體"/>
              </a:rPr>
              <a:t>107</a:t>
            </a:r>
            <a:r>
              <a:rPr sz="2000" b="1" spc="-5" dirty="0" smtClean="0">
                <a:solidFill>
                  <a:srgbClr val="974707"/>
                </a:solidFill>
                <a:latin typeface="微軟正黑體"/>
                <a:cs typeface="微軟正黑體"/>
              </a:rPr>
              <a:t>學年度前導學校協作計</a:t>
            </a:r>
            <a:r>
              <a:rPr sz="2000" b="1" spc="-15" dirty="0" smtClean="0">
                <a:solidFill>
                  <a:srgbClr val="974707"/>
                </a:solidFill>
                <a:latin typeface="微軟正黑體"/>
                <a:cs typeface="微軟正黑體"/>
              </a:rPr>
              <a:t>畫</a:t>
            </a:r>
            <a:r>
              <a:rPr lang="zh-TW" altLang="en-US" sz="2000" b="1" spc="-15" dirty="0" smtClean="0">
                <a:solidFill>
                  <a:srgbClr val="9747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組織</a:t>
            </a:r>
            <a:r>
              <a:rPr sz="2000" b="1" spc="-5" dirty="0" err="1" smtClean="0">
                <a:solidFill>
                  <a:srgbClr val="974707"/>
                </a:solidFill>
                <a:latin typeface="微軟正黑體"/>
                <a:cs typeface="微軟正黑體"/>
              </a:rPr>
              <a:t>架構圖</a:t>
            </a:r>
            <a:endParaRPr sz="2000" dirty="0">
              <a:latin typeface="微軟正黑體"/>
              <a:cs typeface="微軟正黑體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407914" y="2191512"/>
            <a:ext cx="236982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1F487C"/>
                </a:solidFill>
                <a:latin typeface="Wingdings"/>
                <a:cs typeface="Wingdings"/>
              </a:rPr>
              <a:t></a:t>
            </a:r>
            <a:r>
              <a:rPr sz="1800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zh-TW" altLang="en-US" b="1" dirty="0">
                <a:solidFill>
                  <a:srgbClr val="1F487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本市</a:t>
            </a:r>
            <a:r>
              <a:rPr sz="1800" b="1" dirty="0" err="1" smtClean="0">
                <a:solidFill>
                  <a:srgbClr val="1F487C"/>
                </a:solidFill>
                <a:latin typeface="微軟正黑體"/>
                <a:cs typeface="微軟正黑體"/>
              </a:rPr>
              <a:t>前導學校群組</a:t>
            </a:r>
            <a:endParaRPr sz="1800" dirty="0">
              <a:latin typeface="微軟正黑體"/>
              <a:cs typeface="微軟正黑體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407914" y="2503333"/>
            <a:ext cx="2951480" cy="2926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177800" indent="-287020" algn="just">
              <a:lnSpc>
                <a:spcPct val="120100"/>
              </a:lnSpc>
            </a:pPr>
            <a:r>
              <a:rPr sz="1600" spc="-15" dirty="0">
                <a:solidFill>
                  <a:srgbClr val="FF0000"/>
                </a:solidFill>
                <a:latin typeface="Wingdings"/>
                <a:cs typeface="Wingdings"/>
              </a:rPr>
              <a:t>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600" spc="-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0000"/>
                </a:solidFill>
                <a:latin typeface="微軟正黑體"/>
                <a:cs typeface="微軟正黑體"/>
              </a:rPr>
              <a:t>每一群組</a:t>
            </a:r>
            <a:r>
              <a:rPr sz="1600" spc="-20" dirty="0">
                <a:latin typeface="微軟正黑體"/>
                <a:cs typeface="微軟正黑體"/>
              </a:rPr>
              <a:t>大</a:t>
            </a:r>
            <a:r>
              <a:rPr sz="1600" spc="-25" dirty="0">
                <a:latin typeface="微軟正黑體"/>
                <a:cs typeface="微軟正黑體"/>
              </a:rPr>
              <a:t>約</a:t>
            </a:r>
            <a:r>
              <a:rPr sz="1600" spc="-15" dirty="0">
                <a:solidFill>
                  <a:srgbClr val="FF0000"/>
                </a:solidFill>
                <a:latin typeface="微軟正黑體"/>
                <a:cs typeface="微軟正黑體"/>
              </a:rPr>
              <a:t>7</a:t>
            </a:r>
            <a:r>
              <a:rPr sz="1600" spc="-20" dirty="0">
                <a:solidFill>
                  <a:srgbClr val="FF0000"/>
                </a:solidFill>
                <a:latin typeface="微軟正黑體"/>
                <a:cs typeface="微軟正黑體"/>
              </a:rPr>
              <a:t>-</a:t>
            </a:r>
            <a:r>
              <a:rPr sz="1600" spc="-15" dirty="0">
                <a:solidFill>
                  <a:srgbClr val="FF0000"/>
                </a:solidFill>
                <a:latin typeface="微軟正黑體"/>
                <a:cs typeface="微軟正黑體"/>
              </a:rPr>
              <a:t>16</a:t>
            </a:r>
            <a:r>
              <a:rPr sz="1600" spc="-25" dirty="0">
                <a:solidFill>
                  <a:srgbClr val="FF0000"/>
                </a:solidFill>
                <a:latin typeface="微軟正黑體"/>
                <a:cs typeface="微軟正黑體"/>
              </a:rPr>
              <a:t>校</a:t>
            </a:r>
            <a:r>
              <a:rPr sz="1600" spc="-25" dirty="0">
                <a:latin typeface="微軟正黑體"/>
                <a:cs typeface="微軟正黑體"/>
              </a:rPr>
              <a:t>，包含</a:t>
            </a:r>
            <a:r>
              <a:rPr sz="1600" spc="-10" dirty="0">
                <a:latin typeface="微軟正黑體"/>
                <a:cs typeface="微軟正黑體"/>
              </a:rPr>
              <a:t> </a:t>
            </a:r>
            <a:r>
              <a:rPr sz="1600" spc="-20" dirty="0">
                <a:latin typeface="微軟正黑體"/>
                <a:cs typeface="微軟正黑體"/>
              </a:rPr>
              <a:t>核心學校、中堅學校、導入</a:t>
            </a:r>
            <a:r>
              <a:rPr sz="1600" spc="-15" dirty="0">
                <a:latin typeface="微軟正黑體"/>
                <a:cs typeface="微軟正黑體"/>
              </a:rPr>
              <a:t> 學校三種類型。</a:t>
            </a:r>
            <a:endParaRPr sz="1600" dirty="0">
              <a:latin typeface="微軟正黑體"/>
              <a:cs typeface="微軟正黑體"/>
            </a:endParaRPr>
          </a:p>
          <a:p>
            <a:pPr marL="299085" marR="5080" indent="-287020">
              <a:lnSpc>
                <a:spcPts val="2300"/>
              </a:lnSpc>
              <a:spcBef>
                <a:spcPts val="130"/>
              </a:spcBef>
              <a:tabLst>
                <a:tab pos="299085" algn="l"/>
              </a:tabLst>
            </a:pPr>
            <a:r>
              <a:rPr sz="1600" spc="-15" dirty="0">
                <a:latin typeface="Wingdings"/>
                <a:cs typeface="Wingdings"/>
              </a:rPr>
              <a:t></a:t>
            </a:r>
            <a:r>
              <a:rPr sz="1600" spc="-15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微軟正黑體"/>
                <a:cs typeface="微軟正黑體"/>
              </a:rPr>
              <a:t>每一個</a:t>
            </a:r>
            <a:r>
              <a:rPr sz="1600" spc="-10" dirty="0">
                <a:latin typeface="微軟正黑體"/>
                <a:cs typeface="微軟正黑體"/>
              </a:rPr>
              <a:t>群</a:t>
            </a:r>
            <a:r>
              <a:rPr sz="1600" spc="-20" dirty="0">
                <a:latin typeface="微軟正黑體"/>
                <a:cs typeface="微軟正黑體"/>
              </a:rPr>
              <a:t>組設</a:t>
            </a:r>
            <a:r>
              <a:rPr sz="1600" spc="-10" dirty="0">
                <a:latin typeface="微軟正黑體"/>
                <a:cs typeface="微軟正黑體"/>
              </a:rPr>
              <a:t>核</a:t>
            </a:r>
            <a:r>
              <a:rPr sz="1600" spc="-20" dirty="0">
                <a:latin typeface="微軟正黑體"/>
                <a:cs typeface="微軟正黑體"/>
              </a:rPr>
              <a:t>心學校</a:t>
            </a:r>
            <a:r>
              <a:rPr sz="1600" spc="-10" dirty="0">
                <a:latin typeface="微軟正黑體"/>
                <a:cs typeface="微軟正黑體"/>
              </a:rPr>
              <a:t>一</a:t>
            </a:r>
            <a:r>
              <a:rPr sz="1600" spc="-20" dirty="0">
                <a:latin typeface="微軟正黑體"/>
                <a:cs typeface="微軟正黑體"/>
              </a:rPr>
              <a:t>所，</a:t>
            </a:r>
            <a:r>
              <a:rPr sz="1600" spc="-5" dirty="0">
                <a:latin typeface="微軟正黑體"/>
                <a:cs typeface="微軟正黑體"/>
              </a:rPr>
              <a:t> </a:t>
            </a:r>
            <a:r>
              <a:rPr sz="1600" spc="-20" dirty="0">
                <a:solidFill>
                  <a:srgbClr val="FF0000"/>
                </a:solidFill>
                <a:latin typeface="微軟正黑體"/>
                <a:cs typeface="微軟正黑體"/>
              </a:rPr>
              <a:t>中堅學校</a:t>
            </a:r>
            <a:r>
              <a:rPr sz="1600" spc="-10" dirty="0">
                <a:solidFill>
                  <a:srgbClr val="FF0000"/>
                </a:solidFill>
                <a:latin typeface="微軟正黑體"/>
                <a:cs typeface="微軟正黑體"/>
              </a:rPr>
              <a:t>2</a:t>
            </a:r>
            <a:r>
              <a:rPr sz="1600" spc="-15" dirty="0">
                <a:solidFill>
                  <a:srgbClr val="FF0000"/>
                </a:solidFill>
                <a:latin typeface="微軟正黑體"/>
                <a:cs typeface="微軟正黑體"/>
              </a:rPr>
              <a:t>-3</a:t>
            </a:r>
            <a:r>
              <a:rPr sz="1600" spc="-20" dirty="0">
                <a:solidFill>
                  <a:srgbClr val="FF0000"/>
                </a:solidFill>
                <a:latin typeface="微軟正黑體"/>
                <a:cs typeface="微軟正黑體"/>
              </a:rPr>
              <a:t>所</a:t>
            </a:r>
            <a:r>
              <a:rPr sz="1600" spc="-20" dirty="0">
                <a:latin typeface="微軟正黑體"/>
                <a:cs typeface="微軟正黑體"/>
              </a:rPr>
              <a:t>；</a:t>
            </a:r>
            <a:r>
              <a:rPr sz="1600" spc="-20" dirty="0">
                <a:solidFill>
                  <a:srgbClr val="FF0000"/>
                </a:solidFill>
                <a:latin typeface="微軟正黑體"/>
                <a:cs typeface="微軟正黑體"/>
              </a:rPr>
              <a:t>每一所中堅</a:t>
            </a:r>
            <a:endParaRPr sz="1600" dirty="0">
              <a:latin typeface="微軟正黑體"/>
              <a:cs typeface="微軟正黑體"/>
            </a:endParaRPr>
          </a:p>
          <a:p>
            <a:pPr marL="299085">
              <a:lnSpc>
                <a:spcPct val="100000"/>
              </a:lnSpc>
              <a:spcBef>
                <a:spcPts val="245"/>
              </a:spcBef>
            </a:pPr>
            <a:r>
              <a:rPr sz="1600" spc="-20" dirty="0">
                <a:solidFill>
                  <a:srgbClr val="FF0000"/>
                </a:solidFill>
                <a:latin typeface="微軟正黑體"/>
                <a:cs typeface="微軟正黑體"/>
              </a:rPr>
              <a:t>學校帶領</a:t>
            </a:r>
            <a:r>
              <a:rPr sz="1600" spc="-10" dirty="0">
                <a:solidFill>
                  <a:srgbClr val="FF0000"/>
                </a:solidFill>
                <a:latin typeface="微軟正黑體"/>
                <a:cs typeface="微軟正黑體"/>
              </a:rPr>
              <a:t>2</a:t>
            </a:r>
            <a:r>
              <a:rPr sz="1600" spc="-15" dirty="0">
                <a:solidFill>
                  <a:srgbClr val="FF0000"/>
                </a:solidFill>
                <a:latin typeface="微軟正黑體"/>
                <a:cs typeface="微軟正黑體"/>
              </a:rPr>
              <a:t>-4</a:t>
            </a:r>
            <a:r>
              <a:rPr sz="1600" spc="-20" dirty="0">
                <a:solidFill>
                  <a:srgbClr val="FF0000"/>
                </a:solidFill>
                <a:latin typeface="微軟正黑體"/>
                <a:cs typeface="微軟正黑體"/>
              </a:rPr>
              <a:t>所導入學校</a:t>
            </a:r>
            <a:r>
              <a:rPr sz="1600" spc="-20" dirty="0">
                <a:latin typeface="微軟正黑體"/>
                <a:cs typeface="微軟正黑體"/>
              </a:rPr>
              <a:t>。</a:t>
            </a:r>
            <a:endParaRPr sz="1600" dirty="0">
              <a:latin typeface="微軟正黑體"/>
              <a:cs typeface="微軟正黑體"/>
            </a:endParaRPr>
          </a:p>
          <a:p>
            <a:pPr marL="299085" marR="5080" indent="-287020">
              <a:lnSpc>
                <a:spcPts val="2300"/>
              </a:lnSpc>
              <a:spcBef>
                <a:spcPts val="130"/>
              </a:spcBef>
              <a:tabLst>
                <a:tab pos="299085" algn="l"/>
              </a:tabLst>
            </a:pPr>
            <a:r>
              <a:rPr sz="1600" spc="-15" dirty="0">
                <a:latin typeface="Wingdings"/>
                <a:cs typeface="Wingdings"/>
              </a:rPr>
              <a:t></a:t>
            </a:r>
            <a:r>
              <a:rPr sz="1600" spc="-15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微軟正黑體"/>
                <a:cs typeface="微軟正黑體"/>
              </a:rPr>
              <a:t>核心學校與導入學校為每一 群組之必要學校類型，中堅</a:t>
            </a:r>
            <a:endParaRPr sz="1600" dirty="0">
              <a:latin typeface="微軟正黑體"/>
              <a:cs typeface="微軟正黑體"/>
            </a:endParaRPr>
          </a:p>
          <a:p>
            <a:pPr marL="299085" marR="5080">
              <a:lnSpc>
                <a:spcPts val="2290"/>
              </a:lnSpc>
              <a:spcBef>
                <a:spcPts val="10"/>
              </a:spcBef>
            </a:pPr>
            <a:r>
              <a:rPr sz="1600" spc="-20" dirty="0" err="1" smtClean="0">
                <a:latin typeface="微軟正黑體"/>
                <a:cs typeface="微軟正黑體"/>
              </a:rPr>
              <a:t>學校可視學校資源</a:t>
            </a:r>
            <a:r>
              <a:rPr sz="1600" spc="-10" dirty="0" err="1" smtClean="0">
                <a:latin typeface="微軟正黑體"/>
                <a:cs typeface="微軟正黑體"/>
              </a:rPr>
              <a:t>及</a:t>
            </a:r>
            <a:r>
              <a:rPr sz="1600" spc="-20" dirty="0" err="1" smtClean="0">
                <a:latin typeface="微軟正黑體"/>
                <a:cs typeface="微軟正黑體"/>
              </a:rPr>
              <a:t>地理</a:t>
            </a:r>
            <a:r>
              <a:rPr sz="1600" spc="-10" dirty="0" err="1" smtClean="0">
                <a:latin typeface="微軟正黑體"/>
                <a:cs typeface="微軟正黑體"/>
              </a:rPr>
              <a:t>位</a:t>
            </a:r>
            <a:r>
              <a:rPr sz="1600" spc="-20" dirty="0" err="1" smtClean="0">
                <a:latin typeface="微軟正黑體"/>
                <a:cs typeface="微軟正黑體"/>
              </a:rPr>
              <a:t>置彈性</a:t>
            </a:r>
            <a:r>
              <a:rPr sz="1600" spc="-10" dirty="0" err="1" smtClean="0">
                <a:latin typeface="微軟正黑體"/>
                <a:cs typeface="微軟正黑體"/>
              </a:rPr>
              <a:t>調</a:t>
            </a:r>
            <a:r>
              <a:rPr sz="1600" spc="-20" dirty="0" err="1" smtClean="0">
                <a:latin typeface="微軟正黑體"/>
                <a:cs typeface="微軟正黑體"/>
              </a:rPr>
              <a:t>整</a:t>
            </a:r>
            <a:r>
              <a:rPr sz="1600" spc="-20" dirty="0">
                <a:latin typeface="微軟正黑體"/>
                <a:cs typeface="微軟正黑體"/>
              </a:rPr>
              <a:t>。</a:t>
            </a:r>
            <a:endParaRPr sz="1600" dirty="0">
              <a:latin typeface="微軟正黑體"/>
              <a:cs typeface="微軟正黑體"/>
            </a:endParaRPr>
          </a:p>
        </p:txBody>
      </p:sp>
      <p:pic>
        <p:nvPicPr>
          <p:cNvPr id="127" name="圖片 126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614" y="5257800"/>
            <a:ext cx="1230630" cy="8700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6934200" cy="553998"/>
          </a:xfrm>
        </p:spPr>
        <p:txBody>
          <a:bodyPr/>
          <a:lstStyle/>
          <a:p>
            <a:r>
              <a:rPr lang="zh-TW" altLang="en-US" dirty="0" smtClean="0"/>
              <a:t>壹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學年度前導學校協作規劃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498049" y="1066800"/>
            <a:ext cx="8610600" cy="5386090"/>
          </a:xfrm>
        </p:spPr>
        <p:txBody>
          <a:bodyPr/>
          <a:lstStyle/>
          <a:p>
            <a:pPr marL="342900" lvl="0" indent="-342900">
              <a:lnSpc>
                <a:spcPts val="3000"/>
              </a:lnSpc>
              <a:spcAft>
                <a:spcPts val="0"/>
              </a:spcAft>
              <a:buFont typeface="+mj-ea"/>
              <a:buAutoNum type="ea1ChtPlain"/>
            </a:pPr>
            <a:r>
              <a:rPr lang="zh-TW" altLang="en-US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核心學校</a:t>
            </a: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國中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：復興國中、新東國中</a:t>
            </a:r>
          </a:p>
          <a:p>
            <a:pPr marL="342900" lvl="0" indent="-342900">
              <a:lnSpc>
                <a:spcPts val="3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國小：南大附小、保東國小、新南國小、新進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</a:t>
            </a: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>
              <a:lnSpc>
                <a:spcPts val="3000"/>
              </a:lnSpc>
              <a:spcAft>
                <a:spcPts val="0"/>
              </a:spcAft>
            </a:pPr>
            <a:endParaRPr lang="zh-TW" altLang="zh-TW" sz="2800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>
              <a:lnSpc>
                <a:spcPts val="3000"/>
              </a:lnSpc>
              <a:spcAft>
                <a:spcPts val="0"/>
              </a:spcAft>
            </a:pPr>
            <a:r>
              <a:rPr lang="zh-TW" altLang="en-US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二、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中堅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學校：</a:t>
            </a: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各個策略聯盟工作圈互推產生一所學校提出申請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r>
              <a:rPr lang="en-US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4/25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</a:t>
            </a:r>
            <a:r>
              <a:rPr lang="en-US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email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辦公室馬薏茹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小姐</a:t>
            </a: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endParaRPr lang="zh-TW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>
              <a:lnSpc>
                <a:spcPts val="3000"/>
              </a:lnSpc>
              <a:spcAft>
                <a:spcPts val="0"/>
              </a:spcAft>
            </a:pPr>
            <a:r>
              <a:rPr lang="zh-TW" altLang="en-US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導入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學校：</a:t>
            </a: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非前二項學校，有意願申請者，</a:t>
            </a:r>
            <a:r>
              <a:rPr lang="en-US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4/30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</a:t>
            </a:r>
            <a:r>
              <a:rPr lang="en-US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email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辦公室</a:t>
            </a:r>
            <a:r>
              <a:rPr lang="zh-TW" altLang="zh-TW" sz="28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馬薏茹</a:t>
            </a:r>
            <a:r>
              <a:rPr lang="zh-TW" altLang="zh-TW" sz="2800" kern="1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小姐</a:t>
            </a: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endParaRPr lang="en-US" altLang="zh-TW" sz="2800" kern="1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04800">
              <a:lnSpc>
                <a:spcPts val="3000"/>
              </a:lnSpc>
              <a:spcAft>
                <a:spcPts val="0"/>
              </a:spcAft>
            </a:pPr>
            <a:r>
              <a:rPr lang="zh-TW" altLang="zh-TW" sz="28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將</a:t>
            </a:r>
            <a:r>
              <a:rPr lang="zh-TW" altLang="zh-TW" sz="28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另擇期召開計畫撰寫說明</a:t>
            </a:r>
            <a:r>
              <a:rPr lang="zh-TW" altLang="zh-TW" sz="28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</a:t>
            </a:r>
            <a:endParaRPr lang="zh-TW" altLang="zh-TW" sz="2800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241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385029"/>
              </p:ext>
            </p:extLst>
          </p:nvPr>
        </p:nvGraphicFramePr>
        <p:xfrm>
          <a:off x="304800" y="152400"/>
          <a:ext cx="8229600" cy="6096000"/>
        </p:xfrm>
        <a:graphic>
          <a:graphicData uri="http://schemas.openxmlformats.org/drawingml/2006/table">
            <a:tbl>
              <a:tblPr firstRow="1" firstCol="1" bandRow="1"/>
              <a:tblGrid>
                <a:gridCol w="1363995"/>
                <a:gridCol w="6865605"/>
              </a:tblGrid>
              <a:tr h="519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480" algn="l"/>
                        </a:tabLs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類型</a:t>
                      </a:r>
                    </a:p>
                  </a:txBody>
                  <a:tcPr marL="60801" marR="60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角色任務</a:t>
                      </a: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核心</a:t>
                      </a:r>
                      <a:endParaRPr lang="en-US" altLang="zh-TW" sz="28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試行新課綱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於該組中辦理組長之角色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協助辦理組內聚會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帶領該組成長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辦理增能研習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並分享辦理經驗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並協助產出課程試行經驗。</a:t>
                      </a: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中堅</a:t>
                      </a:r>
                      <a:endParaRPr lang="en-US" altLang="zh-TW" sz="2800" b="1" kern="100" dirty="0" smtClean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</a:t>
                      </a:r>
                      <a:endParaRPr lang="zh-TW" sz="2800" b="1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試行新課綱</a:t>
                      </a:r>
                      <a:r>
                        <a:rPr lang="en-US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除增加學校本身推動課程能力外</a:t>
                      </a:r>
                      <a:r>
                        <a:rPr lang="en-US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並應辦理該工作圈增能研習、跨校社群</a:t>
                      </a:r>
                      <a:r>
                        <a:rPr lang="en-US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TW" sz="2800" b="1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等，並辦理圈內成長經驗分享，陪伴或協助圈內夥伴共同成長。</a:t>
                      </a: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導入</a:t>
                      </a:r>
                      <a:endParaRPr lang="en-US" altLang="zh-TW" sz="28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試行新課綱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除增加學校本身推動課程能力外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並應辦理該工作圈增能研習、跨校社群</a:t>
                      </a:r>
                      <a:r>
                        <a:rPr lang="en-US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等，陪伴或協助圈內夥伴共同成長</a:t>
                      </a: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其他</a:t>
                      </a:r>
                      <a:endParaRPr lang="en-US" altLang="zh-TW" sz="28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學校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01" marR="608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參與圈內前導學校辦理之增能研習、共備社群。並提出成長需求，透由策略聯盟工作圈夥伴共學成長，解決問題。</a:t>
                      </a:r>
                    </a:p>
                  </a:txBody>
                  <a:tcPr marL="60801" marR="60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3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4607" y="367607"/>
            <a:ext cx="6034785" cy="1107996"/>
          </a:xfrm>
        </p:spPr>
        <p:txBody>
          <a:bodyPr/>
          <a:lstStyle/>
          <a:p>
            <a:r>
              <a:rPr lang="zh-TW" altLang="zh-TW" dirty="0"/>
              <a:t>貳、陪伴機制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7315200" cy="4185761"/>
          </a:xfrm>
        </p:spPr>
        <p:txBody>
          <a:bodyPr/>
          <a:lstStyle/>
          <a:p>
            <a:pPr marL="179388" indent="-179388"/>
            <a:r>
              <a:rPr lang="zh-TW" altLang="en-US" dirty="0" smtClean="0"/>
              <a:t>*</a:t>
            </a:r>
            <a:r>
              <a:rPr lang="zh-TW" altLang="zh-TW" dirty="0" smtClean="0"/>
              <a:t>本</a:t>
            </a:r>
            <a:r>
              <a:rPr lang="zh-TW" altLang="zh-TW" dirty="0">
                <a:solidFill>
                  <a:srgbClr val="002060"/>
                </a:solidFill>
              </a:rPr>
              <a:t>市培訓新課綱輔導團成員</a:t>
            </a:r>
            <a:r>
              <a:rPr lang="en-US" altLang="zh-TW" dirty="0">
                <a:solidFill>
                  <a:srgbClr val="002060"/>
                </a:solidFill>
              </a:rPr>
              <a:t>250</a:t>
            </a:r>
            <a:r>
              <a:rPr lang="zh-TW" altLang="zh-TW" dirty="0">
                <a:solidFill>
                  <a:srgbClr val="002060"/>
                </a:solidFill>
              </a:rPr>
              <a:t>位，每工作圈分配</a:t>
            </a:r>
            <a:r>
              <a:rPr lang="en-US" altLang="zh-TW" dirty="0">
                <a:solidFill>
                  <a:srgbClr val="002060"/>
                </a:solidFill>
              </a:rPr>
              <a:t>4</a:t>
            </a:r>
            <a:r>
              <a:rPr lang="zh-TW" altLang="zh-TW" dirty="0" smtClean="0">
                <a:solidFill>
                  <a:srgbClr val="002060"/>
                </a:solidFill>
              </a:rPr>
              <a:t>位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179388" indent="-179388"/>
            <a:endParaRPr lang="en-US" altLang="zh-TW" dirty="0">
              <a:solidFill>
                <a:srgbClr val="002060"/>
              </a:solidFill>
            </a:endParaRPr>
          </a:p>
          <a:p>
            <a:pPr marL="179388" indent="-179388"/>
            <a:r>
              <a:rPr lang="zh-TW" altLang="en-US" dirty="0"/>
              <a:t>*</a:t>
            </a:r>
            <a:r>
              <a:rPr lang="zh-TW" altLang="zh-TW" dirty="0" smtClean="0">
                <a:solidFill>
                  <a:srgbClr val="002060"/>
                </a:solidFill>
              </a:rPr>
              <a:t>協助</a:t>
            </a:r>
            <a:r>
              <a:rPr lang="zh-TW" altLang="zh-TW" dirty="0">
                <a:solidFill>
                  <a:srgbClr val="002060"/>
                </a:solidFill>
              </a:rPr>
              <a:t>各圈進行校本課程發展、發展彈性學習課程、素養導向教學與評量設計、公開授課專業回饋</a:t>
            </a:r>
            <a:r>
              <a:rPr lang="en-US" altLang="zh-TW" dirty="0">
                <a:solidFill>
                  <a:srgbClr val="002060"/>
                </a:solidFill>
              </a:rPr>
              <a:t>…</a:t>
            </a:r>
            <a:r>
              <a:rPr lang="zh-TW" altLang="zh-TW" dirty="0">
                <a:solidFill>
                  <a:srgbClr val="002060"/>
                </a:solidFill>
              </a:rPr>
              <a:t>等專業知能</a:t>
            </a:r>
            <a:r>
              <a:rPr lang="zh-TW" altLang="zh-TW" dirty="0" smtClean="0">
                <a:solidFill>
                  <a:srgbClr val="002060"/>
                </a:solidFill>
              </a:rPr>
              <a:t>成長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179388" indent="-179388"/>
            <a:endParaRPr lang="en-US" altLang="zh-TW" dirty="0">
              <a:solidFill>
                <a:srgbClr val="002060"/>
              </a:solidFill>
            </a:endParaRPr>
          </a:p>
          <a:p>
            <a:pPr marL="179388" indent="-179388"/>
            <a:r>
              <a:rPr lang="zh-TW" altLang="en-US" dirty="0"/>
              <a:t>*</a:t>
            </a:r>
            <a:r>
              <a:rPr lang="zh-TW" altLang="zh-TW" dirty="0" smtClean="0">
                <a:solidFill>
                  <a:srgbClr val="002060"/>
                </a:solidFill>
              </a:rPr>
              <a:t>辦理</a:t>
            </a:r>
            <a:r>
              <a:rPr lang="zh-TW" altLang="zh-TW" dirty="0">
                <a:solidFill>
                  <a:srgbClr val="002060"/>
                </a:solidFill>
              </a:rPr>
              <a:t>圈內專業成長或個別學校增能，以邀請本市新課綱輔導團成員為優先</a:t>
            </a:r>
            <a:r>
              <a:rPr lang="zh-TW" altLang="zh-TW" dirty="0" smtClean="0">
                <a:solidFill>
                  <a:srgbClr val="002060"/>
                </a:solidFill>
              </a:rPr>
              <a:t>。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pPr marL="179388" indent="-179388"/>
            <a:endParaRPr lang="en-US" altLang="zh-TW" dirty="0">
              <a:solidFill>
                <a:srgbClr val="002060"/>
              </a:solidFill>
            </a:endParaRPr>
          </a:p>
          <a:p>
            <a:pPr marL="179388" indent="-179388"/>
            <a:r>
              <a:rPr lang="zh-TW" altLang="en-US" sz="32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協助提供國內專家學者名單資料庫</a:t>
            </a:r>
            <a:endParaRPr lang="zh-TW" altLang="zh-TW" sz="32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503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2453</Words>
  <Application>Microsoft Office PowerPoint</Application>
  <PresentationFormat>如螢幕大小 (4:3)</PresentationFormat>
  <Paragraphs>655</Paragraphs>
  <Slides>19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微軟正黑體</vt:lpstr>
      <vt:lpstr>新細明體</vt:lpstr>
      <vt:lpstr>Arial</vt:lpstr>
      <vt:lpstr>Calibri</vt:lpstr>
      <vt:lpstr>Times New Roman</vt:lpstr>
      <vt:lpstr>Wingdings</vt:lpstr>
      <vt:lpstr>Office Theme</vt:lpstr>
      <vt:lpstr>PowerPoint 簡報</vt:lpstr>
      <vt:lpstr>PowerPoint 簡報</vt:lpstr>
      <vt:lpstr>PowerPoint 簡報</vt:lpstr>
      <vt:lpstr>本市107學年度目標</vt:lpstr>
      <vt:lpstr>本市107學年度目標</vt:lpstr>
      <vt:lpstr>PowerPoint 簡報</vt:lpstr>
      <vt:lpstr>壹、107學年度前導學校協作規劃</vt:lpstr>
      <vt:lpstr>PowerPoint 簡報</vt:lpstr>
      <vt:lpstr>貳、陪伴機制 </vt:lpstr>
      <vt:lpstr>107學年度前導學校的組織與運作</vt:lpstr>
      <vt:lpstr>107學年度前導學校的任務與預定成果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董柏伶</dc:creator>
  <cp:lastModifiedBy>student</cp:lastModifiedBy>
  <cp:revision>69</cp:revision>
  <dcterms:created xsi:type="dcterms:W3CDTF">2018-04-18T23:18:03Z</dcterms:created>
  <dcterms:modified xsi:type="dcterms:W3CDTF">2018-04-20T03:00:57Z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2018-04-02T00:00:00Z</vt:filetime>
  </property>
  <property fmtid="{D5CDD505-2E9C-101B-9397-08002B2CF9AE}" pid="3" name="LastSaved">
    <vt:filetime>2018-04-18T00:00:00Z</vt:filetime>
  </property>
</Properties>
</file>