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71" r:id="rId3"/>
    <p:sldId id="272" r:id="rId4"/>
    <p:sldId id="273" r:id="rId5"/>
    <p:sldId id="275" r:id="rId6"/>
    <p:sldId id="274" r:id="rId7"/>
    <p:sldId id="267" r:id="rId8"/>
    <p:sldId id="268" r:id="rId9"/>
    <p:sldId id="269" r:id="rId10"/>
    <p:sldId id="270" r:id="rId11"/>
    <p:sldId id="276" r:id="rId12"/>
    <p:sldId id="277" r:id="rId13"/>
    <p:sldId id="278" r:id="rId14"/>
    <p:sldId id="279" r:id="rId15"/>
    <p:sldId id="280" r:id="rId16"/>
    <p:sldId id="281" r:id="rId17"/>
    <p:sldId id="282"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p:cViewPr varScale="1">
        <p:scale>
          <a:sx n="69" d="100"/>
          <a:sy n="69" d="100"/>
        </p:scale>
        <p:origin x="3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56F46-0F5C-403C-BC01-07C41674978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TW" altLang="en-US"/>
        </a:p>
      </dgm:t>
    </dgm:pt>
    <dgm:pt modelId="{9ED4F799-03A8-4D73-B4C9-5ABE521216E7}">
      <dgm:prSet phldrT="[文字]"/>
      <dgm:spPr/>
      <dgm:t>
        <a:bodyPr/>
        <a:lstStyle/>
        <a:p>
          <a:pPr algn="l"/>
          <a:r>
            <a:rPr lang="zh-TW" altLang="en-US" dirty="0" smtClean="0"/>
            <a:t>     受傷地點前</a:t>
          </a:r>
          <a:r>
            <a:rPr lang="en-US" altLang="zh-TW" dirty="0" smtClean="0"/>
            <a:t>3</a:t>
          </a:r>
          <a:r>
            <a:rPr lang="zh-TW" altLang="en-US" dirty="0" smtClean="0"/>
            <a:t>名依序為教室、體育館或活動中心、走廊。</a:t>
          </a:r>
          <a:endParaRPr lang="zh-TW" altLang="en-US" dirty="0"/>
        </a:p>
      </dgm:t>
    </dgm:pt>
    <dgm:pt modelId="{1B42717A-8E85-4842-8EBD-16184AFD96E7}" type="parTrans" cxnId="{78F5E7E4-EF22-44EA-BFD6-3025665D17C4}">
      <dgm:prSet/>
      <dgm:spPr/>
      <dgm:t>
        <a:bodyPr/>
        <a:lstStyle/>
        <a:p>
          <a:endParaRPr lang="zh-TW" altLang="en-US"/>
        </a:p>
      </dgm:t>
    </dgm:pt>
    <dgm:pt modelId="{DB1BC9CE-590F-4DFE-8B3C-003C50CE8648}" type="sibTrans" cxnId="{78F5E7E4-EF22-44EA-BFD6-3025665D17C4}">
      <dgm:prSet/>
      <dgm:spPr/>
      <dgm:t>
        <a:bodyPr/>
        <a:lstStyle/>
        <a:p>
          <a:endParaRPr lang="zh-TW" altLang="en-US"/>
        </a:p>
      </dgm:t>
    </dgm:pt>
    <dgm:pt modelId="{DCB8E5A3-454E-4B10-8595-B93A9C39C0F3}">
      <dgm:prSet phldrT="[文字]"/>
      <dgm:spPr/>
      <dgm:t>
        <a:bodyPr/>
        <a:lstStyle/>
        <a:p>
          <a:pPr algn="l"/>
          <a:r>
            <a:rPr lang="zh-TW" altLang="en-US" dirty="0" smtClean="0"/>
            <a:t>      受傷部位前</a:t>
          </a:r>
          <a:r>
            <a:rPr lang="en-US" altLang="zh-TW" dirty="0" smtClean="0"/>
            <a:t>3</a:t>
          </a:r>
          <a:r>
            <a:rPr lang="zh-TW" altLang="en-US" dirty="0" smtClean="0"/>
            <a:t>名依序為下肢、上肢、頭部。</a:t>
          </a:r>
          <a:endParaRPr lang="zh-TW" altLang="en-US" dirty="0"/>
        </a:p>
      </dgm:t>
    </dgm:pt>
    <dgm:pt modelId="{8CB9B03F-9550-48B4-814C-5F0B52BEB387}" type="parTrans" cxnId="{621B350A-6865-414D-BCE0-F4D6FE486D76}">
      <dgm:prSet/>
      <dgm:spPr/>
      <dgm:t>
        <a:bodyPr/>
        <a:lstStyle/>
        <a:p>
          <a:endParaRPr lang="zh-TW" altLang="en-US"/>
        </a:p>
      </dgm:t>
    </dgm:pt>
    <dgm:pt modelId="{C43CB82C-467B-45EB-8739-462B1E54BC7C}" type="sibTrans" cxnId="{621B350A-6865-414D-BCE0-F4D6FE486D76}">
      <dgm:prSet/>
      <dgm:spPr/>
      <dgm:t>
        <a:bodyPr/>
        <a:lstStyle/>
        <a:p>
          <a:endParaRPr lang="zh-TW" altLang="en-US"/>
        </a:p>
      </dgm:t>
    </dgm:pt>
    <dgm:pt modelId="{6457870D-8208-4081-8338-FD313A9C103E}">
      <dgm:prSet phldrT="[文字]"/>
      <dgm:spPr/>
      <dgm:t>
        <a:bodyPr/>
        <a:lstStyle/>
        <a:p>
          <a:pPr algn="l"/>
          <a:r>
            <a:rPr lang="zh-TW" altLang="en-US" dirty="0" smtClean="0"/>
            <a:t>       意外傷害最多前</a:t>
          </a:r>
          <a:r>
            <a:rPr lang="en-US" altLang="zh-TW" dirty="0" smtClean="0"/>
            <a:t>3</a:t>
          </a:r>
          <a:r>
            <a:rPr lang="zh-TW" altLang="en-US" dirty="0" smtClean="0"/>
            <a:t>名依序為挫撞傷、舊傷、擦傷</a:t>
          </a:r>
          <a:endParaRPr lang="zh-TW" altLang="en-US" dirty="0"/>
        </a:p>
      </dgm:t>
    </dgm:pt>
    <dgm:pt modelId="{F055196D-E09C-4B55-BBE6-7299FA4905C6}" type="parTrans" cxnId="{912096A1-21F9-49CD-91BB-A97C8C9DA8C5}">
      <dgm:prSet/>
      <dgm:spPr/>
      <dgm:t>
        <a:bodyPr/>
        <a:lstStyle/>
        <a:p>
          <a:endParaRPr lang="zh-TW" altLang="en-US"/>
        </a:p>
      </dgm:t>
    </dgm:pt>
    <dgm:pt modelId="{EE9CB5E5-3906-410F-92CE-A97571CB56AD}" type="sibTrans" cxnId="{912096A1-21F9-49CD-91BB-A97C8C9DA8C5}">
      <dgm:prSet/>
      <dgm:spPr/>
      <dgm:t>
        <a:bodyPr/>
        <a:lstStyle/>
        <a:p>
          <a:endParaRPr lang="zh-TW" altLang="en-US"/>
        </a:p>
      </dgm:t>
    </dgm:pt>
    <dgm:pt modelId="{80D2836A-3172-47B8-8B56-A7C0A4ECFED5}">
      <dgm:prSet phldrT="[文字]"/>
      <dgm:spPr/>
      <dgm:t>
        <a:bodyPr/>
        <a:lstStyle/>
        <a:p>
          <a:pPr algn="l"/>
          <a:r>
            <a:rPr lang="zh-TW" altLang="en-US" dirty="0" smtClean="0"/>
            <a:t>       生病最多前</a:t>
          </a:r>
          <a:r>
            <a:rPr lang="en-US" altLang="zh-TW" dirty="0" smtClean="0"/>
            <a:t>3</a:t>
          </a:r>
          <a:r>
            <a:rPr lang="zh-TW" altLang="en-US" dirty="0" smtClean="0"/>
            <a:t>名依序為腹痛、頭痛、暈眩</a:t>
          </a:r>
          <a:endParaRPr lang="zh-TW" altLang="en-US" dirty="0"/>
        </a:p>
      </dgm:t>
    </dgm:pt>
    <dgm:pt modelId="{07795ED8-AA76-4686-B626-E78ACB0EAF4F}" type="parTrans" cxnId="{29962E9E-307F-4C64-98DB-1F2A2A0E81DD}">
      <dgm:prSet/>
      <dgm:spPr/>
      <dgm:t>
        <a:bodyPr/>
        <a:lstStyle/>
        <a:p>
          <a:endParaRPr lang="zh-TW" altLang="en-US"/>
        </a:p>
      </dgm:t>
    </dgm:pt>
    <dgm:pt modelId="{BC503C7B-C7BA-4F0E-BC14-661D0B1FE7E4}" type="sibTrans" cxnId="{29962E9E-307F-4C64-98DB-1F2A2A0E81DD}">
      <dgm:prSet/>
      <dgm:spPr/>
      <dgm:t>
        <a:bodyPr/>
        <a:lstStyle/>
        <a:p>
          <a:endParaRPr lang="zh-TW" altLang="en-US"/>
        </a:p>
      </dgm:t>
    </dgm:pt>
    <dgm:pt modelId="{FE23986C-F3A6-4202-A6D5-13B5A7A9F0B9}">
      <dgm:prSet phldrT="[文字]"/>
      <dgm:spPr/>
      <dgm:t>
        <a:bodyPr/>
        <a:lstStyle/>
        <a:p>
          <a:pPr algn="l"/>
          <a:r>
            <a:rPr lang="zh-TW" altLang="en-US" dirty="0" smtClean="0"/>
            <a:t>       </a:t>
          </a:r>
          <a:r>
            <a:rPr lang="en-US" altLang="zh-TW" dirty="0" smtClean="0"/>
            <a:t>105</a:t>
          </a:r>
          <a:r>
            <a:rPr lang="zh-TW" altLang="en-US" dirty="0" smtClean="0"/>
            <a:t>下學期校安通報腸病毒</a:t>
          </a:r>
          <a:r>
            <a:rPr lang="en-US" altLang="zh-TW" dirty="0" smtClean="0"/>
            <a:t>9</a:t>
          </a:r>
          <a:r>
            <a:rPr lang="zh-TW" altLang="en-US" dirty="0" smtClean="0"/>
            <a:t>人、諾羅病毒</a:t>
          </a:r>
          <a:r>
            <a:rPr lang="en-US" altLang="zh-TW" dirty="0" smtClean="0"/>
            <a:t>39</a:t>
          </a:r>
          <a:r>
            <a:rPr lang="zh-TW" altLang="en-US" dirty="0" smtClean="0"/>
            <a:t>人，腮腺炎</a:t>
          </a:r>
          <a:r>
            <a:rPr lang="en-US" altLang="zh-TW" dirty="0" smtClean="0"/>
            <a:t>1</a:t>
          </a:r>
          <a:r>
            <a:rPr lang="zh-TW" altLang="en-US" dirty="0" smtClean="0"/>
            <a:t>人、流感</a:t>
          </a:r>
          <a:r>
            <a:rPr lang="en-US" altLang="zh-TW" dirty="0" smtClean="0"/>
            <a:t>44</a:t>
          </a:r>
          <a:r>
            <a:rPr lang="zh-TW" altLang="en-US" dirty="0" smtClean="0"/>
            <a:t>人，意外運動傷害</a:t>
          </a:r>
          <a:r>
            <a:rPr lang="en-US" altLang="zh-TW" dirty="0" smtClean="0"/>
            <a:t>5</a:t>
          </a:r>
          <a:r>
            <a:rPr lang="zh-TW" altLang="en-US" dirty="0" smtClean="0"/>
            <a:t>人。 </a:t>
          </a:r>
          <a:endParaRPr lang="zh-TW" altLang="en-US" dirty="0"/>
        </a:p>
      </dgm:t>
    </dgm:pt>
    <dgm:pt modelId="{D1ED420F-7878-499B-84A2-58AA95BF3556}" type="parTrans" cxnId="{AC8D46E6-FBF8-4C38-A5CB-19BF8CA5AFB9}">
      <dgm:prSet/>
      <dgm:spPr/>
      <dgm:t>
        <a:bodyPr/>
        <a:lstStyle/>
        <a:p>
          <a:endParaRPr lang="zh-TW" altLang="en-US"/>
        </a:p>
      </dgm:t>
    </dgm:pt>
    <dgm:pt modelId="{9D44AE38-838B-4F8F-B44B-0C564EB7F14F}" type="sibTrans" cxnId="{AC8D46E6-FBF8-4C38-A5CB-19BF8CA5AFB9}">
      <dgm:prSet/>
      <dgm:spPr/>
      <dgm:t>
        <a:bodyPr/>
        <a:lstStyle/>
        <a:p>
          <a:endParaRPr lang="zh-TW" altLang="en-US"/>
        </a:p>
      </dgm:t>
    </dgm:pt>
    <dgm:pt modelId="{F5F3DD56-CEA9-4FE8-880B-B3F6115555EC}" type="pres">
      <dgm:prSet presAssocID="{4F356F46-0F5C-403C-BC01-07C41674978D}" presName="linearFlow" presStyleCnt="0">
        <dgm:presLayoutVars>
          <dgm:dir/>
          <dgm:resizeHandles val="exact"/>
        </dgm:presLayoutVars>
      </dgm:prSet>
      <dgm:spPr/>
      <dgm:t>
        <a:bodyPr/>
        <a:lstStyle/>
        <a:p>
          <a:endParaRPr lang="zh-TW" altLang="en-US"/>
        </a:p>
      </dgm:t>
    </dgm:pt>
    <dgm:pt modelId="{4F46FA92-9624-485C-B0F0-E59AF9EFC780}" type="pres">
      <dgm:prSet presAssocID="{9ED4F799-03A8-4D73-B4C9-5ABE521216E7}" presName="composite" presStyleCnt="0"/>
      <dgm:spPr/>
    </dgm:pt>
    <dgm:pt modelId="{AEDDFE2A-516B-494E-A64C-B0265DB62B23}" type="pres">
      <dgm:prSet presAssocID="{9ED4F799-03A8-4D73-B4C9-5ABE521216E7}" presName="imgShp" presStyleLbl="fgImgPlace1" presStyleIdx="0" presStyleCnt="5" custLinFactX="-100000" custLinFactNeighborX="-100980" custLinFactNeighborY="626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0AF24FA1-B6C5-4B32-9097-97391D4C74FC}" type="pres">
      <dgm:prSet presAssocID="{9ED4F799-03A8-4D73-B4C9-5ABE521216E7}" presName="txShp" presStyleLbl="node1" presStyleIdx="0" presStyleCnt="5" custScaleX="143970">
        <dgm:presLayoutVars>
          <dgm:bulletEnabled val="1"/>
        </dgm:presLayoutVars>
      </dgm:prSet>
      <dgm:spPr/>
      <dgm:t>
        <a:bodyPr/>
        <a:lstStyle/>
        <a:p>
          <a:endParaRPr lang="zh-TW" altLang="en-US"/>
        </a:p>
      </dgm:t>
    </dgm:pt>
    <dgm:pt modelId="{B9BF9579-EB69-4987-878F-F10CCAB0D83D}" type="pres">
      <dgm:prSet presAssocID="{DB1BC9CE-590F-4DFE-8B3C-003C50CE8648}" presName="spacing" presStyleCnt="0"/>
      <dgm:spPr/>
    </dgm:pt>
    <dgm:pt modelId="{A21FAB74-BC70-4BAC-A7F0-91CF59601E88}" type="pres">
      <dgm:prSet presAssocID="{DCB8E5A3-454E-4B10-8595-B93A9C39C0F3}" presName="composite" presStyleCnt="0"/>
      <dgm:spPr/>
    </dgm:pt>
    <dgm:pt modelId="{53AC1D0D-6B34-4A38-A76D-CB417612B34E}" type="pres">
      <dgm:prSet presAssocID="{DCB8E5A3-454E-4B10-8595-B93A9C39C0F3}" presName="imgShp" presStyleLbl="fgImgPlace1" presStyleIdx="1" presStyleCnt="5" custLinFactX="-100000" custLinFactNeighborX="-100980" custLinFactNeighborY="11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BE4AF49B-4554-4150-B51B-08751B357B87}" type="pres">
      <dgm:prSet presAssocID="{DCB8E5A3-454E-4B10-8595-B93A9C39C0F3}" presName="txShp" presStyleLbl="node1" presStyleIdx="1" presStyleCnt="5" custScaleX="143177">
        <dgm:presLayoutVars>
          <dgm:bulletEnabled val="1"/>
        </dgm:presLayoutVars>
      </dgm:prSet>
      <dgm:spPr/>
      <dgm:t>
        <a:bodyPr/>
        <a:lstStyle/>
        <a:p>
          <a:endParaRPr lang="zh-TW" altLang="en-US"/>
        </a:p>
      </dgm:t>
    </dgm:pt>
    <dgm:pt modelId="{8876ABA8-B0B3-470C-9352-E971FB78DB0B}" type="pres">
      <dgm:prSet presAssocID="{C43CB82C-467B-45EB-8739-462B1E54BC7C}" presName="spacing" presStyleCnt="0"/>
      <dgm:spPr/>
    </dgm:pt>
    <dgm:pt modelId="{E1CAFC55-3522-43BC-A47D-F8E088E3EB26}" type="pres">
      <dgm:prSet presAssocID="{6457870D-8208-4081-8338-FD313A9C103E}" presName="composite" presStyleCnt="0"/>
      <dgm:spPr/>
    </dgm:pt>
    <dgm:pt modelId="{7F8B16A3-907C-4FE0-B0A1-9677722B3814}" type="pres">
      <dgm:prSet presAssocID="{6457870D-8208-4081-8338-FD313A9C103E}" presName="imgShp" presStyleLbl="fgImgPlace1" presStyleIdx="2" presStyleCnt="5" custLinFactX="-100000" custLinFactNeighborX="-100980" custLinFactNeighborY="305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014A4E43-098F-4E14-9189-94FA640134D2}" type="pres">
      <dgm:prSet presAssocID="{6457870D-8208-4081-8338-FD313A9C103E}" presName="txShp" presStyleLbl="node1" presStyleIdx="2" presStyleCnt="5" custScaleX="144234">
        <dgm:presLayoutVars>
          <dgm:bulletEnabled val="1"/>
        </dgm:presLayoutVars>
      </dgm:prSet>
      <dgm:spPr/>
      <dgm:t>
        <a:bodyPr/>
        <a:lstStyle/>
        <a:p>
          <a:endParaRPr lang="zh-TW" altLang="en-US"/>
        </a:p>
      </dgm:t>
    </dgm:pt>
    <dgm:pt modelId="{49D15588-1A3B-4636-B8E5-2FA8D67A466D}" type="pres">
      <dgm:prSet presAssocID="{EE9CB5E5-3906-410F-92CE-A97571CB56AD}" presName="spacing" presStyleCnt="0"/>
      <dgm:spPr/>
    </dgm:pt>
    <dgm:pt modelId="{894D4EBE-59F9-43BE-B80D-FF9863011680}" type="pres">
      <dgm:prSet presAssocID="{80D2836A-3172-47B8-8B56-A7C0A4ECFED5}" presName="composite" presStyleCnt="0"/>
      <dgm:spPr/>
    </dgm:pt>
    <dgm:pt modelId="{CEED83AF-38C5-4E93-A9EF-FF768633B693}" type="pres">
      <dgm:prSet presAssocID="{80D2836A-3172-47B8-8B56-A7C0A4ECFED5}" presName="imgShp" presStyleLbl="fgImgPlace1" presStyleIdx="3" presStyleCnt="5" custLinFactX="-100000" custLinFactNeighborX="-100980" custLinFactNeighborY="648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7298CD18-A081-454C-A1D9-F5704D6F6298}" type="pres">
      <dgm:prSet presAssocID="{80D2836A-3172-47B8-8B56-A7C0A4ECFED5}" presName="txShp" presStyleLbl="node1" presStyleIdx="3" presStyleCnt="5" custScaleX="145291">
        <dgm:presLayoutVars>
          <dgm:bulletEnabled val="1"/>
        </dgm:presLayoutVars>
      </dgm:prSet>
      <dgm:spPr/>
      <dgm:t>
        <a:bodyPr/>
        <a:lstStyle/>
        <a:p>
          <a:endParaRPr lang="zh-TW" altLang="en-US"/>
        </a:p>
      </dgm:t>
    </dgm:pt>
    <dgm:pt modelId="{32C7C393-46DD-44EC-975B-7288921F576F}" type="pres">
      <dgm:prSet presAssocID="{BC503C7B-C7BA-4F0E-BC14-661D0B1FE7E4}" presName="spacing" presStyleCnt="0"/>
      <dgm:spPr/>
    </dgm:pt>
    <dgm:pt modelId="{EE08F824-483A-482B-A34A-276AC182F1C5}" type="pres">
      <dgm:prSet presAssocID="{FE23986C-F3A6-4202-A6D5-13B5A7A9F0B9}" presName="composite" presStyleCnt="0"/>
      <dgm:spPr/>
    </dgm:pt>
    <dgm:pt modelId="{74959E79-9933-4680-99C5-5F48EF67A2DA}" type="pres">
      <dgm:prSet presAssocID="{FE23986C-F3A6-4202-A6D5-13B5A7A9F0B9}" presName="imgShp" presStyleLbl="fgImgPlace1" presStyleIdx="4" presStyleCnt="5" custLinFactX="-90836" custLinFactNeighborX="-100000" custLinFactNeighborY="-131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A97CC0A0-2691-4654-AC7E-38C1CE253472}" type="pres">
      <dgm:prSet presAssocID="{FE23986C-F3A6-4202-A6D5-13B5A7A9F0B9}" presName="txShp" presStyleLbl="node1" presStyleIdx="4" presStyleCnt="5" custScaleX="146347">
        <dgm:presLayoutVars>
          <dgm:bulletEnabled val="1"/>
        </dgm:presLayoutVars>
      </dgm:prSet>
      <dgm:spPr/>
      <dgm:t>
        <a:bodyPr/>
        <a:lstStyle/>
        <a:p>
          <a:endParaRPr lang="zh-TW" altLang="en-US"/>
        </a:p>
      </dgm:t>
    </dgm:pt>
  </dgm:ptLst>
  <dgm:cxnLst>
    <dgm:cxn modelId="{78F5E7E4-EF22-44EA-BFD6-3025665D17C4}" srcId="{4F356F46-0F5C-403C-BC01-07C41674978D}" destId="{9ED4F799-03A8-4D73-B4C9-5ABE521216E7}" srcOrd="0" destOrd="0" parTransId="{1B42717A-8E85-4842-8EBD-16184AFD96E7}" sibTransId="{DB1BC9CE-590F-4DFE-8B3C-003C50CE8648}"/>
    <dgm:cxn modelId="{621B350A-6865-414D-BCE0-F4D6FE486D76}" srcId="{4F356F46-0F5C-403C-BC01-07C41674978D}" destId="{DCB8E5A3-454E-4B10-8595-B93A9C39C0F3}" srcOrd="1" destOrd="0" parTransId="{8CB9B03F-9550-48B4-814C-5F0B52BEB387}" sibTransId="{C43CB82C-467B-45EB-8739-462B1E54BC7C}"/>
    <dgm:cxn modelId="{C2E41756-42E0-4DD6-B433-8D4D1CCFB83E}" type="presOf" srcId="{80D2836A-3172-47B8-8B56-A7C0A4ECFED5}" destId="{7298CD18-A081-454C-A1D9-F5704D6F6298}" srcOrd="0" destOrd="0" presId="urn:microsoft.com/office/officeart/2005/8/layout/vList3"/>
    <dgm:cxn modelId="{8D681AFD-5A99-47E5-8E93-A212410A7E4F}" type="presOf" srcId="{4F356F46-0F5C-403C-BC01-07C41674978D}" destId="{F5F3DD56-CEA9-4FE8-880B-B3F6115555EC}" srcOrd="0" destOrd="0" presId="urn:microsoft.com/office/officeart/2005/8/layout/vList3"/>
    <dgm:cxn modelId="{74231E7A-2C76-4C26-98A4-FAFAE4D0EF2C}" type="presOf" srcId="{DCB8E5A3-454E-4B10-8595-B93A9C39C0F3}" destId="{BE4AF49B-4554-4150-B51B-08751B357B87}" srcOrd="0" destOrd="0" presId="urn:microsoft.com/office/officeart/2005/8/layout/vList3"/>
    <dgm:cxn modelId="{AC8D46E6-FBF8-4C38-A5CB-19BF8CA5AFB9}" srcId="{4F356F46-0F5C-403C-BC01-07C41674978D}" destId="{FE23986C-F3A6-4202-A6D5-13B5A7A9F0B9}" srcOrd="4" destOrd="0" parTransId="{D1ED420F-7878-499B-84A2-58AA95BF3556}" sibTransId="{9D44AE38-838B-4F8F-B44B-0C564EB7F14F}"/>
    <dgm:cxn modelId="{4DB2A44C-1B5A-44D9-97CB-C05F36639966}" type="presOf" srcId="{6457870D-8208-4081-8338-FD313A9C103E}" destId="{014A4E43-098F-4E14-9189-94FA640134D2}" srcOrd="0" destOrd="0" presId="urn:microsoft.com/office/officeart/2005/8/layout/vList3"/>
    <dgm:cxn modelId="{0758758B-5D49-4AA2-AB62-D10E4336992D}" type="presOf" srcId="{9ED4F799-03A8-4D73-B4C9-5ABE521216E7}" destId="{0AF24FA1-B6C5-4B32-9097-97391D4C74FC}" srcOrd="0" destOrd="0" presId="urn:microsoft.com/office/officeart/2005/8/layout/vList3"/>
    <dgm:cxn modelId="{912096A1-21F9-49CD-91BB-A97C8C9DA8C5}" srcId="{4F356F46-0F5C-403C-BC01-07C41674978D}" destId="{6457870D-8208-4081-8338-FD313A9C103E}" srcOrd="2" destOrd="0" parTransId="{F055196D-E09C-4B55-BBE6-7299FA4905C6}" sibTransId="{EE9CB5E5-3906-410F-92CE-A97571CB56AD}"/>
    <dgm:cxn modelId="{29962E9E-307F-4C64-98DB-1F2A2A0E81DD}" srcId="{4F356F46-0F5C-403C-BC01-07C41674978D}" destId="{80D2836A-3172-47B8-8B56-A7C0A4ECFED5}" srcOrd="3" destOrd="0" parTransId="{07795ED8-AA76-4686-B626-E78ACB0EAF4F}" sibTransId="{BC503C7B-C7BA-4F0E-BC14-661D0B1FE7E4}"/>
    <dgm:cxn modelId="{FFFB13A5-3650-4FB2-BA03-ABA056B2B8FD}" type="presOf" srcId="{FE23986C-F3A6-4202-A6D5-13B5A7A9F0B9}" destId="{A97CC0A0-2691-4654-AC7E-38C1CE253472}" srcOrd="0" destOrd="0" presId="urn:microsoft.com/office/officeart/2005/8/layout/vList3"/>
    <dgm:cxn modelId="{4AD0B1D8-5749-4430-B580-FB23F067036B}" type="presParOf" srcId="{F5F3DD56-CEA9-4FE8-880B-B3F6115555EC}" destId="{4F46FA92-9624-485C-B0F0-E59AF9EFC780}" srcOrd="0" destOrd="0" presId="urn:microsoft.com/office/officeart/2005/8/layout/vList3"/>
    <dgm:cxn modelId="{6C0AE36E-797C-4456-86BC-9E49848FB5AC}" type="presParOf" srcId="{4F46FA92-9624-485C-B0F0-E59AF9EFC780}" destId="{AEDDFE2A-516B-494E-A64C-B0265DB62B23}" srcOrd="0" destOrd="0" presId="urn:microsoft.com/office/officeart/2005/8/layout/vList3"/>
    <dgm:cxn modelId="{69B36C5B-44BC-4E07-BDD3-29AB723D1886}" type="presParOf" srcId="{4F46FA92-9624-485C-B0F0-E59AF9EFC780}" destId="{0AF24FA1-B6C5-4B32-9097-97391D4C74FC}" srcOrd="1" destOrd="0" presId="urn:microsoft.com/office/officeart/2005/8/layout/vList3"/>
    <dgm:cxn modelId="{5BC29D7A-D021-451B-90E4-357308CBD61D}" type="presParOf" srcId="{F5F3DD56-CEA9-4FE8-880B-B3F6115555EC}" destId="{B9BF9579-EB69-4987-878F-F10CCAB0D83D}" srcOrd="1" destOrd="0" presId="urn:microsoft.com/office/officeart/2005/8/layout/vList3"/>
    <dgm:cxn modelId="{FBF4D475-281A-4A8C-842B-E5AB21F6100D}" type="presParOf" srcId="{F5F3DD56-CEA9-4FE8-880B-B3F6115555EC}" destId="{A21FAB74-BC70-4BAC-A7F0-91CF59601E88}" srcOrd="2" destOrd="0" presId="urn:microsoft.com/office/officeart/2005/8/layout/vList3"/>
    <dgm:cxn modelId="{7CFB8B4B-6630-426A-AA02-E1145525F0BA}" type="presParOf" srcId="{A21FAB74-BC70-4BAC-A7F0-91CF59601E88}" destId="{53AC1D0D-6B34-4A38-A76D-CB417612B34E}" srcOrd="0" destOrd="0" presId="urn:microsoft.com/office/officeart/2005/8/layout/vList3"/>
    <dgm:cxn modelId="{49144BE3-09C6-413E-B25B-D56A9B1775A1}" type="presParOf" srcId="{A21FAB74-BC70-4BAC-A7F0-91CF59601E88}" destId="{BE4AF49B-4554-4150-B51B-08751B357B87}" srcOrd="1" destOrd="0" presId="urn:microsoft.com/office/officeart/2005/8/layout/vList3"/>
    <dgm:cxn modelId="{53C42FF4-E2D0-4191-9426-DBAF49DD2C1B}" type="presParOf" srcId="{F5F3DD56-CEA9-4FE8-880B-B3F6115555EC}" destId="{8876ABA8-B0B3-470C-9352-E971FB78DB0B}" srcOrd="3" destOrd="0" presId="urn:microsoft.com/office/officeart/2005/8/layout/vList3"/>
    <dgm:cxn modelId="{D49EA8DB-5FE2-4B88-8E46-D11A77007D33}" type="presParOf" srcId="{F5F3DD56-CEA9-4FE8-880B-B3F6115555EC}" destId="{E1CAFC55-3522-43BC-A47D-F8E088E3EB26}" srcOrd="4" destOrd="0" presId="urn:microsoft.com/office/officeart/2005/8/layout/vList3"/>
    <dgm:cxn modelId="{F0FE1CD5-4B21-48F4-B086-92BFB49FA1C9}" type="presParOf" srcId="{E1CAFC55-3522-43BC-A47D-F8E088E3EB26}" destId="{7F8B16A3-907C-4FE0-B0A1-9677722B3814}" srcOrd="0" destOrd="0" presId="urn:microsoft.com/office/officeart/2005/8/layout/vList3"/>
    <dgm:cxn modelId="{56EE881A-CEA6-4677-8371-6B4BFE3DBD0F}" type="presParOf" srcId="{E1CAFC55-3522-43BC-A47D-F8E088E3EB26}" destId="{014A4E43-098F-4E14-9189-94FA640134D2}" srcOrd="1" destOrd="0" presId="urn:microsoft.com/office/officeart/2005/8/layout/vList3"/>
    <dgm:cxn modelId="{CCA9E447-D87E-47FB-B1AA-8F157D602177}" type="presParOf" srcId="{F5F3DD56-CEA9-4FE8-880B-B3F6115555EC}" destId="{49D15588-1A3B-4636-B8E5-2FA8D67A466D}" srcOrd="5" destOrd="0" presId="urn:microsoft.com/office/officeart/2005/8/layout/vList3"/>
    <dgm:cxn modelId="{55043B48-CDF2-43B1-A32F-5A14CE7D84C6}" type="presParOf" srcId="{F5F3DD56-CEA9-4FE8-880B-B3F6115555EC}" destId="{894D4EBE-59F9-43BE-B80D-FF9863011680}" srcOrd="6" destOrd="0" presId="urn:microsoft.com/office/officeart/2005/8/layout/vList3"/>
    <dgm:cxn modelId="{4E470B05-35A4-4307-9487-4661E8C830EC}" type="presParOf" srcId="{894D4EBE-59F9-43BE-B80D-FF9863011680}" destId="{CEED83AF-38C5-4E93-A9EF-FF768633B693}" srcOrd="0" destOrd="0" presId="urn:microsoft.com/office/officeart/2005/8/layout/vList3"/>
    <dgm:cxn modelId="{4D247474-9EEA-4F47-B9FA-70272E8782D5}" type="presParOf" srcId="{894D4EBE-59F9-43BE-B80D-FF9863011680}" destId="{7298CD18-A081-454C-A1D9-F5704D6F6298}" srcOrd="1" destOrd="0" presId="urn:microsoft.com/office/officeart/2005/8/layout/vList3"/>
    <dgm:cxn modelId="{D1090FE0-E075-45C4-9058-3B4217E6C63D}" type="presParOf" srcId="{F5F3DD56-CEA9-4FE8-880B-B3F6115555EC}" destId="{32C7C393-46DD-44EC-975B-7288921F576F}" srcOrd="7" destOrd="0" presId="urn:microsoft.com/office/officeart/2005/8/layout/vList3"/>
    <dgm:cxn modelId="{D2DB725A-346A-43D5-BCB7-B2205107EF32}" type="presParOf" srcId="{F5F3DD56-CEA9-4FE8-880B-B3F6115555EC}" destId="{EE08F824-483A-482B-A34A-276AC182F1C5}" srcOrd="8" destOrd="0" presId="urn:microsoft.com/office/officeart/2005/8/layout/vList3"/>
    <dgm:cxn modelId="{E79DF41D-FA4A-4133-B55E-613B34E0A2B5}" type="presParOf" srcId="{EE08F824-483A-482B-A34A-276AC182F1C5}" destId="{74959E79-9933-4680-99C5-5F48EF67A2DA}" srcOrd="0" destOrd="0" presId="urn:microsoft.com/office/officeart/2005/8/layout/vList3"/>
    <dgm:cxn modelId="{22DBCCB3-6D2F-4C6D-85FE-C4EEB83A9B98}" type="presParOf" srcId="{EE08F824-483A-482B-A34A-276AC182F1C5}" destId="{A97CC0A0-2691-4654-AC7E-38C1CE25347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24FA1-B6C5-4B32-9097-97391D4C74FC}">
      <dsp:nvSpPr>
        <dsp:cNvPr id="0" name=""/>
        <dsp:cNvSpPr/>
      </dsp:nvSpPr>
      <dsp:spPr>
        <a:xfrm rot="10800000">
          <a:off x="189895" y="1241"/>
          <a:ext cx="8535608" cy="609581"/>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09" tIns="57150" rIns="106680" bIns="57150" numCol="1" spcCol="1270" anchor="ctr" anchorCtr="0">
          <a:noAutofit/>
        </a:bodyPr>
        <a:lstStyle/>
        <a:p>
          <a:pPr lvl="0" algn="l" defTabSz="666750">
            <a:lnSpc>
              <a:spcPct val="90000"/>
            </a:lnSpc>
            <a:spcBef>
              <a:spcPct val="0"/>
            </a:spcBef>
            <a:spcAft>
              <a:spcPct val="35000"/>
            </a:spcAft>
          </a:pPr>
          <a:r>
            <a:rPr lang="zh-TW" altLang="en-US" sz="1500" kern="1200" dirty="0" smtClean="0"/>
            <a:t>     受傷地點前</a:t>
          </a:r>
          <a:r>
            <a:rPr lang="en-US" altLang="zh-TW" sz="1500" kern="1200" dirty="0" smtClean="0"/>
            <a:t>3</a:t>
          </a:r>
          <a:r>
            <a:rPr lang="zh-TW" altLang="en-US" sz="1500" kern="1200" dirty="0" smtClean="0"/>
            <a:t>名依序為教室、體育館或活動中心、走廊。</a:t>
          </a:r>
          <a:endParaRPr lang="zh-TW" altLang="en-US" sz="1500" kern="1200" dirty="0"/>
        </a:p>
      </dsp:txBody>
      <dsp:txXfrm rot="10800000">
        <a:off x="342290" y="1241"/>
        <a:ext cx="8383213" cy="609581"/>
      </dsp:txXfrm>
    </dsp:sp>
    <dsp:sp modelId="{AEDDFE2A-516B-494E-A64C-B0265DB62B23}">
      <dsp:nvSpPr>
        <dsp:cNvPr id="0" name=""/>
        <dsp:cNvSpPr/>
      </dsp:nvSpPr>
      <dsp:spPr>
        <a:xfrm>
          <a:off x="0" y="39437"/>
          <a:ext cx="609581" cy="6095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AF49B-4554-4150-B51B-08751B357B87}">
      <dsp:nvSpPr>
        <dsp:cNvPr id="0" name=""/>
        <dsp:cNvSpPr/>
      </dsp:nvSpPr>
      <dsp:spPr>
        <a:xfrm rot="10800000">
          <a:off x="213403" y="792787"/>
          <a:ext cx="8488593" cy="609581"/>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09" tIns="57150" rIns="106680" bIns="57150" numCol="1" spcCol="1270" anchor="ctr" anchorCtr="0">
          <a:noAutofit/>
        </a:bodyPr>
        <a:lstStyle/>
        <a:p>
          <a:pPr lvl="0" algn="l" defTabSz="666750">
            <a:lnSpc>
              <a:spcPct val="90000"/>
            </a:lnSpc>
            <a:spcBef>
              <a:spcPct val="0"/>
            </a:spcBef>
            <a:spcAft>
              <a:spcPct val="35000"/>
            </a:spcAft>
          </a:pPr>
          <a:r>
            <a:rPr lang="zh-TW" altLang="en-US" sz="1500" kern="1200" dirty="0" smtClean="0"/>
            <a:t>      受傷部位前</a:t>
          </a:r>
          <a:r>
            <a:rPr lang="en-US" altLang="zh-TW" sz="1500" kern="1200" dirty="0" smtClean="0"/>
            <a:t>3</a:t>
          </a:r>
          <a:r>
            <a:rPr lang="zh-TW" altLang="en-US" sz="1500" kern="1200" dirty="0" smtClean="0"/>
            <a:t>名依序為下肢、上肢、頭部。</a:t>
          </a:r>
          <a:endParaRPr lang="zh-TW" altLang="en-US" sz="1500" kern="1200" dirty="0"/>
        </a:p>
      </dsp:txBody>
      <dsp:txXfrm rot="10800000">
        <a:off x="365798" y="792787"/>
        <a:ext cx="8336198" cy="609581"/>
      </dsp:txXfrm>
    </dsp:sp>
    <dsp:sp modelId="{53AC1D0D-6B34-4A38-A76D-CB417612B34E}">
      <dsp:nvSpPr>
        <dsp:cNvPr id="0" name=""/>
        <dsp:cNvSpPr/>
      </dsp:nvSpPr>
      <dsp:spPr>
        <a:xfrm>
          <a:off x="0" y="859841"/>
          <a:ext cx="609581" cy="6095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4A4E43-098F-4E14-9189-94FA640134D2}">
      <dsp:nvSpPr>
        <dsp:cNvPr id="0" name=""/>
        <dsp:cNvSpPr/>
      </dsp:nvSpPr>
      <dsp:spPr>
        <a:xfrm rot="10800000">
          <a:off x="182069" y="1584334"/>
          <a:ext cx="8551260" cy="609581"/>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09" tIns="57150" rIns="106680" bIns="57150" numCol="1" spcCol="1270" anchor="ctr" anchorCtr="0">
          <a:noAutofit/>
        </a:bodyPr>
        <a:lstStyle/>
        <a:p>
          <a:pPr lvl="0" algn="l" defTabSz="666750">
            <a:lnSpc>
              <a:spcPct val="90000"/>
            </a:lnSpc>
            <a:spcBef>
              <a:spcPct val="0"/>
            </a:spcBef>
            <a:spcAft>
              <a:spcPct val="35000"/>
            </a:spcAft>
          </a:pPr>
          <a:r>
            <a:rPr lang="zh-TW" altLang="en-US" sz="1500" kern="1200" dirty="0" smtClean="0"/>
            <a:t>       意外傷害最多前</a:t>
          </a:r>
          <a:r>
            <a:rPr lang="en-US" altLang="zh-TW" sz="1500" kern="1200" dirty="0" smtClean="0"/>
            <a:t>3</a:t>
          </a:r>
          <a:r>
            <a:rPr lang="zh-TW" altLang="en-US" sz="1500" kern="1200" dirty="0" smtClean="0"/>
            <a:t>名依序為挫撞傷、舊傷、擦傷</a:t>
          </a:r>
          <a:endParaRPr lang="zh-TW" altLang="en-US" sz="1500" kern="1200" dirty="0"/>
        </a:p>
      </dsp:txBody>
      <dsp:txXfrm rot="10800000">
        <a:off x="334464" y="1584334"/>
        <a:ext cx="8398865" cy="609581"/>
      </dsp:txXfrm>
    </dsp:sp>
    <dsp:sp modelId="{7F8B16A3-907C-4FE0-B0A1-9677722B3814}">
      <dsp:nvSpPr>
        <dsp:cNvPr id="0" name=""/>
        <dsp:cNvSpPr/>
      </dsp:nvSpPr>
      <dsp:spPr>
        <a:xfrm>
          <a:off x="0" y="1602956"/>
          <a:ext cx="609581" cy="6095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8CD18-A081-454C-A1D9-F5704D6F6298}">
      <dsp:nvSpPr>
        <dsp:cNvPr id="0" name=""/>
        <dsp:cNvSpPr/>
      </dsp:nvSpPr>
      <dsp:spPr>
        <a:xfrm rot="10800000">
          <a:off x="150736" y="2375880"/>
          <a:ext cx="8613927" cy="609581"/>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09" tIns="57150" rIns="106680" bIns="57150" numCol="1" spcCol="1270" anchor="ctr" anchorCtr="0">
          <a:noAutofit/>
        </a:bodyPr>
        <a:lstStyle/>
        <a:p>
          <a:pPr lvl="0" algn="l" defTabSz="666750">
            <a:lnSpc>
              <a:spcPct val="90000"/>
            </a:lnSpc>
            <a:spcBef>
              <a:spcPct val="0"/>
            </a:spcBef>
            <a:spcAft>
              <a:spcPct val="35000"/>
            </a:spcAft>
          </a:pPr>
          <a:r>
            <a:rPr lang="zh-TW" altLang="en-US" sz="1500" kern="1200" dirty="0" smtClean="0"/>
            <a:t>       生病最多前</a:t>
          </a:r>
          <a:r>
            <a:rPr lang="en-US" altLang="zh-TW" sz="1500" kern="1200" dirty="0" smtClean="0"/>
            <a:t>3</a:t>
          </a:r>
          <a:r>
            <a:rPr lang="zh-TW" altLang="en-US" sz="1500" kern="1200" dirty="0" smtClean="0"/>
            <a:t>名依序為腹痛、頭痛、暈眩</a:t>
          </a:r>
          <a:endParaRPr lang="zh-TW" altLang="en-US" sz="1500" kern="1200" dirty="0"/>
        </a:p>
      </dsp:txBody>
      <dsp:txXfrm rot="10800000">
        <a:off x="303131" y="2375880"/>
        <a:ext cx="8461532" cy="609581"/>
      </dsp:txXfrm>
    </dsp:sp>
    <dsp:sp modelId="{CEED83AF-38C5-4E93-A9EF-FF768633B693}">
      <dsp:nvSpPr>
        <dsp:cNvPr id="0" name=""/>
        <dsp:cNvSpPr/>
      </dsp:nvSpPr>
      <dsp:spPr>
        <a:xfrm>
          <a:off x="0" y="2415411"/>
          <a:ext cx="609581" cy="6095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7CC0A0-2691-4654-AC7E-38C1CE253472}">
      <dsp:nvSpPr>
        <dsp:cNvPr id="0" name=""/>
        <dsp:cNvSpPr/>
      </dsp:nvSpPr>
      <dsp:spPr>
        <a:xfrm rot="10800000">
          <a:off x="119432" y="3167427"/>
          <a:ext cx="8676534" cy="609581"/>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09" tIns="57150" rIns="106680" bIns="57150" numCol="1" spcCol="1270" anchor="ctr" anchorCtr="0">
          <a:noAutofit/>
        </a:bodyPr>
        <a:lstStyle/>
        <a:p>
          <a:pPr lvl="0" algn="l" defTabSz="666750">
            <a:lnSpc>
              <a:spcPct val="90000"/>
            </a:lnSpc>
            <a:spcBef>
              <a:spcPct val="0"/>
            </a:spcBef>
            <a:spcAft>
              <a:spcPct val="35000"/>
            </a:spcAft>
          </a:pPr>
          <a:r>
            <a:rPr lang="zh-TW" altLang="en-US" sz="1500" kern="1200" dirty="0" smtClean="0"/>
            <a:t>       </a:t>
          </a:r>
          <a:r>
            <a:rPr lang="en-US" altLang="zh-TW" sz="1500" kern="1200" dirty="0" smtClean="0"/>
            <a:t>105</a:t>
          </a:r>
          <a:r>
            <a:rPr lang="zh-TW" altLang="en-US" sz="1500" kern="1200" dirty="0" smtClean="0"/>
            <a:t>下學期校安通報腸病毒</a:t>
          </a:r>
          <a:r>
            <a:rPr lang="en-US" altLang="zh-TW" sz="1500" kern="1200" dirty="0" smtClean="0"/>
            <a:t>9</a:t>
          </a:r>
          <a:r>
            <a:rPr lang="zh-TW" altLang="en-US" sz="1500" kern="1200" dirty="0" smtClean="0"/>
            <a:t>人、諾羅病毒</a:t>
          </a:r>
          <a:r>
            <a:rPr lang="en-US" altLang="zh-TW" sz="1500" kern="1200" dirty="0" smtClean="0"/>
            <a:t>39</a:t>
          </a:r>
          <a:r>
            <a:rPr lang="zh-TW" altLang="en-US" sz="1500" kern="1200" dirty="0" smtClean="0"/>
            <a:t>人，腮腺炎</a:t>
          </a:r>
          <a:r>
            <a:rPr lang="en-US" altLang="zh-TW" sz="1500" kern="1200" dirty="0" smtClean="0"/>
            <a:t>1</a:t>
          </a:r>
          <a:r>
            <a:rPr lang="zh-TW" altLang="en-US" sz="1500" kern="1200" dirty="0" smtClean="0"/>
            <a:t>人、流感</a:t>
          </a:r>
          <a:r>
            <a:rPr lang="en-US" altLang="zh-TW" sz="1500" kern="1200" dirty="0" smtClean="0"/>
            <a:t>44</a:t>
          </a:r>
          <a:r>
            <a:rPr lang="zh-TW" altLang="en-US" sz="1500" kern="1200" dirty="0" smtClean="0"/>
            <a:t>人，意外運動傷害</a:t>
          </a:r>
          <a:r>
            <a:rPr lang="en-US" altLang="zh-TW" sz="1500" kern="1200" dirty="0" smtClean="0"/>
            <a:t>5</a:t>
          </a:r>
          <a:r>
            <a:rPr lang="zh-TW" altLang="en-US" sz="1500" kern="1200" dirty="0" smtClean="0"/>
            <a:t>人。 </a:t>
          </a:r>
          <a:endParaRPr lang="zh-TW" altLang="en-US" sz="1500" kern="1200" dirty="0"/>
        </a:p>
      </dsp:txBody>
      <dsp:txXfrm rot="10800000">
        <a:off x="271827" y="3167427"/>
        <a:ext cx="8524139" cy="609581"/>
      </dsp:txXfrm>
    </dsp:sp>
    <dsp:sp modelId="{74959E79-9933-4680-99C5-5F48EF67A2DA}">
      <dsp:nvSpPr>
        <dsp:cNvPr id="0" name=""/>
        <dsp:cNvSpPr/>
      </dsp:nvSpPr>
      <dsp:spPr>
        <a:xfrm>
          <a:off x="25237" y="3159404"/>
          <a:ext cx="609581" cy="6095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25988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115604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A50BDF-A2A7-4D6C-8188-AF3C32ADA403}"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5628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382963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A50BDF-A2A7-4D6C-8188-AF3C32ADA403}"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7161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3384189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89025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273918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349050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274892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396175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386813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245044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41807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357573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7A9AA21-887C-497F-8960-D3EB156F8EDA}" type="datetimeFigureOut">
              <a:rPr lang="zh-TW" altLang="en-US" smtClean="0"/>
              <a:t>2018/3/7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32636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A9AA21-887C-497F-8960-D3EB156F8EDA}" type="datetimeFigureOut">
              <a:rPr lang="zh-TW" altLang="en-US" smtClean="0"/>
              <a:t>2018/3/7</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2A50BDF-A2A7-4D6C-8188-AF3C32ADA403}" type="slidenum">
              <a:rPr lang="zh-TW" altLang="en-US" smtClean="0"/>
              <a:t>‹#›</a:t>
            </a:fld>
            <a:endParaRPr lang="zh-TW" altLang="en-US"/>
          </a:p>
        </p:txBody>
      </p:sp>
    </p:spTree>
    <p:extLst>
      <p:ext uri="{BB962C8B-B14F-4D97-AF65-F5344CB8AC3E}">
        <p14:creationId xmlns:p14="http://schemas.microsoft.com/office/powerpoint/2010/main" val="7498546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510988"/>
            <a:ext cx="9144000" cy="2998975"/>
          </a:xfrm>
        </p:spPr>
        <p:txBody>
          <a:bodyPr>
            <a:normAutofit/>
          </a:bodyPr>
          <a:lstStyle/>
          <a:p>
            <a:r>
              <a:rPr lang="zh-TW" altLang="en-US" dirty="0" smtClean="0"/>
              <a:t/>
            </a:r>
            <a:br>
              <a:rPr lang="zh-TW" altLang="en-US" dirty="0" smtClean="0"/>
            </a:br>
            <a:r>
              <a:rPr lang="zh-TW" altLang="en-US" dirty="0" smtClean="0"/>
              <a:t> 文元國小緊急</a:t>
            </a:r>
            <a:r>
              <a:rPr lang="zh-TW" altLang="en-US" dirty="0"/>
              <a:t>傷病處理知能及流程 </a:t>
            </a:r>
            <a:r>
              <a:rPr lang="zh-TW" altLang="en-US" dirty="0" smtClean="0"/>
              <a:t>教育</a:t>
            </a:r>
            <a:r>
              <a:rPr lang="zh-TW" altLang="en-US" dirty="0"/>
              <a:t>宣導</a:t>
            </a:r>
            <a:r>
              <a:rPr lang="zh-TW" altLang="en-US" dirty="0" smtClean="0"/>
              <a:t>活動</a:t>
            </a:r>
            <a:endParaRPr lang="zh-TW" altLang="en-US" dirty="0"/>
          </a:p>
        </p:txBody>
      </p:sp>
      <p:sp>
        <p:nvSpPr>
          <p:cNvPr id="3" name="副標題 2"/>
          <p:cNvSpPr>
            <a:spLocks noGrp="1"/>
          </p:cNvSpPr>
          <p:nvPr>
            <p:ph type="subTitle" idx="1"/>
          </p:nvPr>
        </p:nvSpPr>
        <p:spPr/>
        <p:txBody>
          <a:bodyPr/>
          <a:lstStyle/>
          <a:p>
            <a:r>
              <a:rPr lang="zh-TW" altLang="en-US" dirty="0" smtClean="0"/>
              <a:t>學務處衛生組</a:t>
            </a:r>
            <a:endParaRPr lang="zh-TW" altLang="en-US" dirty="0"/>
          </a:p>
        </p:txBody>
      </p:sp>
    </p:spTree>
    <p:extLst>
      <p:ext uri="{BB962C8B-B14F-4D97-AF65-F5344CB8AC3E}">
        <p14:creationId xmlns:p14="http://schemas.microsoft.com/office/powerpoint/2010/main" val="3274320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0654" y="365125"/>
            <a:ext cx="10863146" cy="1325563"/>
          </a:xfrm>
        </p:spPr>
        <p:txBody>
          <a:bodyPr>
            <a:normAutofit/>
          </a:bodyPr>
          <a:lstStyle/>
          <a:p>
            <a:r>
              <a:rPr lang="zh-TW" altLang="zh-TW" dirty="0"/>
              <a:t>檢傷分類救護處理程序</a:t>
            </a:r>
          </a:p>
        </p:txBody>
      </p:sp>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66644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anose="03000509000000000000" pitchFamily="65" charset="-120"/>
                <a:ea typeface="標楷體" panose="03000509000000000000" pitchFamily="65" charset="-120"/>
              </a:rPr>
              <a:t>學童生病通報步驟  </a:t>
            </a:r>
            <a:endParaRPr lang="zh-TW" altLang="en-US" dirty="0">
              <a:latin typeface="標楷體" panose="03000509000000000000" pitchFamily="65" charset="-120"/>
              <a:ea typeface="標楷體" panose="03000509000000000000" pitchFamily="65" charset="-120"/>
            </a:endParaRPr>
          </a:p>
        </p:txBody>
      </p:sp>
      <p:pic>
        <p:nvPicPr>
          <p:cNvPr id="9" name="內容版面配置區 8"/>
          <p:cNvPicPr>
            <a:picLocks noGrp="1" noChangeAspect="1"/>
          </p:cNvPicPr>
          <p:nvPr>
            <p:ph idx="1"/>
          </p:nvPr>
        </p:nvPicPr>
        <p:blipFill rotWithShape="1">
          <a:blip r:embed="rId2"/>
          <a:stretch/>
        </p:blipFill>
        <p:spPr>
          <a:xfrm>
            <a:off x="3688469" y="2133600"/>
            <a:ext cx="6716888" cy="3778250"/>
          </a:xfrm>
          <a:prstGeom prst="rect">
            <a:avLst/>
          </a:prstGeom>
        </p:spPr>
      </p:pic>
    </p:spTree>
    <p:extLst>
      <p:ext uri="{BB962C8B-B14F-4D97-AF65-F5344CB8AC3E}">
        <p14:creationId xmlns:p14="http://schemas.microsoft.com/office/powerpoint/2010/main" val="289919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4294967295"/>
          </p:nvPr>
        </p:nvPicPr>
        <p:blipFill rotWithShape="1">
          <a:blip r:embed="rId2"/>
          <a:srcRect l="9437" t="13582" r="10234" b="6364"/>
          <a:stretch/>
        </p:blipFill>
        <p:spPr>
          <a:xfrm>
            <a:off x="0" y="57150"/>
            <a:ext cx="12192000" cy="6800850"/>
          </a:xfrm>
          <a:prstGeom prst="rect">
            <a:avLst/>
          </a:prstGeom>
        </p:spPr>
      </p:pic>
    </p:spTree>
    <p:extLst>
      <p:ext uri="{BB962C8B-B14F-4D97-AF65-F5344CB8AC3E}">
        <p14:creationId xmlns:p14="http://schemas.microsoft.com/office/powerpoint/2010/main" val="89281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4294967295"/>
          </p:nvPr>
        </p:nvPicPr>
        <p:blipFill rotWithShape="1">
          <a:blip r:embed="rId2"/>
          <a:srcRect l="2718" t="12331" r="3420" b="6113"/>
          <a:stretch/>
        </p:blipFill>
        <p:spPr>
          <a:xfrm>
            <a:off x="0" y="0"/>
            <a:ext cx="12430125" cy="6858000"/>
          </a:xfrm>
          <a:prstGeom prst="rect">
            <a:avLst/>
          </a:prstGeom>
        </p:spPr>
      </p:pic>
    </p:spTree>
    <p:extLst>
      <p:ext uri="{BB962C8B-B14F-4D97-AF65-F5344CB8AC3E}">
        <p14:creationId xmlns:p14="http://schemas.microsoft.com/office/powerpoint/2010/main" val="54413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4294967295"/>
          </p:nvPr>
        </p:nvPicPr>
        <p:blipFill rotWithShape="1">
          <a:blip r:embed="rId2"/>
          <a:srcRect l="2252" t="14082" r="4011" b="5363"/>
          <a:stretch/>
        </p:blipFill>
        <p:spPr>
          <a:xfrm>
            <a:off x="0" y="0"/>
            <a:ext cx="12220575" cy="6858000"/>
          </a:xfrm>
          <a:prstGeom prst="rect">
            <a:avLst/>
          </a:prstGeom>
        </p:spPr>
      </p:pic>
    </p:spTree>
    <p:extLst>
      <p:ext uri="{BB962C8B-B14F-4D97-AF65-F5344CB8AC3E}">
        <p14:creationId xmlns:p14="http://schemas.microsoft.com/office/powerpoint/2010/main" val="17662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4294967295"/>
          </p:nvPr>
        </p:nvPicPr>
        <p:blipFill rotWithShape="1">
          <a:blip r:embed="rId2"/>
          <a:srcRect l="1971" t="13332" r="3448" b="5364"/>
          <a:stretch/>
        </p:blipFill>
        <p:spPr>
          <a:xfrm>
            <a:off x="0" y="0"/>
            <a:ext cx="12193588" cy="6858000"/>
          </a:xfrm>
          <a:prstGeom prst="rect">
            <a:avLst/>
          </a:prstGeom>
        </p:spPr>
      </p:pic>
    </p:spTree>
    <p:extLst>
      <p:ext uri="{BB962C8B-B14F-4D97-AF65-F5344CB8AC3E}">
        <p14:creationId xmlns:p14="http://schemas.microsoft.com/office/powerpoint/2010/main" val="276059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rotWithShape="1">
          <a:blip r:embed="rId2"/>
          <a:srcRect l="1972" t="12965" r="3383" b="4634"/>
          <a:stretch/>
        </p:blipFill>
        <p:spPr>
          <a:xfrm>
            <a:off x="141514" y="6673"/>
            <a:ext cx="12081620" cy="6851327"/>
          </a:xfrm>
          <a:prstGeom prst="rect">
            <a:avLst/>
          </a:prstGeom>
        </p:spPr>
      </p:pic>
    </p:spTree>
    <p:extLst>
      <p:ext uri="{BB962C8B-B14F-4D97-AF65-F5344CB8AC3E}">
        <p14:creationId xmlns:p14="http://schemas.microsoft.com/office/powerpoint/2010/main" val="334404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323092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105</a:t>
            </a:r>
            <a:r>
              <a:rPr lang="zh-TW" altLang="en-US" dirty="0" smtClean="0"/>
              <a:t>學年度學生傷病統計</a:t>
            </a:r>
            <a:endParaRPr lang="zh-TW" altLang="en-US"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734655083"/>
              </p:ext>
            </p:extLst>
          </p:nvPr>
        </p:nvGraphicFramePr>
        <p:xfrm>
          <a:off x="838200" y="1819562"/>
          <a:ext cx="10515600" cy="4784440"/>
        </p:xfrm>
        <a:graphic>
          <a:graphicData uri="http://schemas.openxmlformats.org/drawingml/2006/table">
            <a:tbl>
              <a:tblPr/>
              <a:tblGrid>
                <a:gridCol w="1271724">
                  <a:extLst>
                    <a:ext uri="{9D8B030D-6E8A-4147-A177-3AD203B41FA5}">
                      <a16:colId xmlns:a16="http://schemas.microsoft.com/office/drawing/2014/main" val="1364151377"/>
                    </a:ext>
                  </a:extLst>
                </a:gridCol>
                <a:gridCol w="1162317">
                  <a:extLst>
                    <a:ext uri="{9D8B030D-6E8A-4147-A177-3AD203B41FA5}">
                      <a16:colId xmlns:a16="http://schemas.microsoft.com/office/drawing/2014/main" val="2534781632"/>
                    </a:ext>
                  </a:extLst>
                </a:gridCol>
                <a:gridCol w="1162317">
                  <a:extLst>
                    <a:ext uri="{9D8B030D-6E8A-4147-A177-3AD203B41FA5}">
                      <a16:colId xmlns:a16="http://schemas.microsoft.com/office/drawing/2014/main" val="41907145"/>
                    </a:ext>
                  </a:extLst>
                </a:gridCol>
                <a:gridCol w="1162317">
                  <a:extLst>
                    <a:ext uri="{9D8B030D-6E8A-4147-A177-3AD203B41FA5}">
                      <a16:colId xmlns:a16="http://schemas.microsoft.com/office/drawing/2014/main" val="3236857561"/>
                    </a:ext>
                  </a:extLst>
                </a:gridCol>
                <a:gridCol w="1151385">
                  <a:extLst>
                    <a:ext uri="{9D8B030D-6E8A-4147-A177-3AD203B41FA5}">
                      <a16:colId xmlns:a16="http://schemas.microsoft.com/office/drawing/2014/main" val="1658390401"/>
                    </a:ext>
                  </a:extLst>
                </a:gridCol>
                <a:gridCol w="1151385">
                  <a:extLst>
                    <a:ext uri="{9D8B030D-6E8A-4147-A177-3AD203B41FA5}">
                      <a16:colId xmlns:a16="http://schemas.microsoft.com/office/drawing/2014/main" val="684349791"/>
                    </a:ext>
                  </a:extLst>
                </a:gridCol>
                <a:gridCol w="1151385">
                  <a:extLst>
                    <a:ext uri="{9D8B030D-6E8A-4147-A177-3AD203B41FA5}">
                      <a16:colId xmlns:a16="http://schemas.microsoft.com/office/drawing/2014/main" val="430848139"/>
                    </a:ext>
                  </a:extLst>
                </a:gridCol>
                <a:gridCol w="1151385">
                  <a:extLst>
                    <a:ext uri="{9D8B030D-6E8A-4147-A177-3AD203B41FA5}">
                      <a16:colId xmlns:a16="http://schemas.microsoft.com/office/drawing/2014/main" val="4145242831"/>
                    </a:ext>
                  </a:extLst>
                </a:gridCol>
                <a:gridCol w="1151385">
                  <a:extLst>
                    <a:ext uri="{9D8B030D-6E8A-4147-A177-3AD203B41FA5}">
                      <a16:colId xmlns:a16="http://schemas.microsoft.com/office/drawing/2014/main" val="1744734325"/>
                    </a:ext>
                  </a:extLst>
                </a:gridCol>
              </a:tblGrid>
              <a:tr h="1041780">
                <a:tc>
                  <a:txBody>
                    <a:bodyPr/>
                    <a:lstStyle/>
                    <a:p>
                      <a:pPr algn="ctr"/>
                      <a:r>
                        <a:rPr lang="zh-TW" altLang="en-US" sz="1400" dirty="0">
                          <a:solidFill>
                            <a:srgbClr val="FFFFFF"/>
                          </a:solidFill>
                          <a:effectLst/>
                          <a:latin typeface="+mn-lt"/>
                        </a:rPr>
                        <a:t>年級</a:t>
                      </a:r>
                      <a:endParaRPr lang="zh-TW" altLang="en-US" sz="1400" dirty="0">
                        <a:effectLst/>
                        <a:latin typeface="+mn-lt"/>
                      </a:endParaRPr>
                    </a:p>
                  </a:txBody>
                  <a:tcPr marL="33731" marR="33731" marT="16866" marB="16866" anchor="ctr">
                    <a:lnL>
                      <a:noFill/>
                    </a:lnL>
                    <a:lnR>
                      <a:noFill/>
                    </a:lnR>
                    <a:lnT>
                      <a:noFill/>
                    </a:lnT>
                    <a:lnB>
                      <a:noFill/>
                    </a:lnB>
                    <a:solidFill>
                      <a:srgbClr val="0099FF"/>
                    </a:solidFill>
                  </a:tcPr>
                </a:tc>
                <a:tc>
                  <a:txBody>
                    <a:bodyPr/>
                    <a:lstStyle/>
                    <a:p>
                      <a:pPr algn="ctr"/>
                      <a:r>
                        <a:rPr lang="zh-TW" altLang="en-US" sz="1400" dirty="0">
                          <a:solidFill>
                            <a:srgbClr val="FFFFFF"/>
                          </a:solidFill>
                          <a:effectLst/>
                          <a:latin typeface="+mn-lt"/>
                        </a:rPr>
                        <a:t>性別</a:t>
                      </a:r>
                      <a:endParaRPr lang="zh-TW" altLang="en-US" sz="1400" dirty="0">
                        <a:effectLst/>
                        <a:latin typeface="+mn-lt"/>
                      </a:endParaRPr>
                    </a:p>
                  </a:txBody>
                  <a:tcPr marL="33731" marR="33731" marT="16866" marB="16866" anchor="ctr">
                    <a:lnL>
                      <a:noFill/>
                    </a:lnL>
                    <a:lnR>
                      <a:noFill/>
                    </a:lnR>
                    <a:lnT>
                      <a:noFill/>
                    </a:lnT>
                    <a:lnB>
                      <a:noFill/>
                    </a:lnB>
                    <a:solidFill>
                      <a:srgbClr val="0099FF"/>
                    </a:solidFill>
                  </a:tcPr>
                </a:tc>
                <a:tc>
                  <a:txBody>
                    <a:bodyPr/>
                    <a:lstStyle/>
                    <a:p>
                      <a:pPr algn="ctr"/>
                      <a:r>
                        <a:rPr lang="zh-TW" altLang="en-US" sz="1400" dirty="0">
                          <a:solidFill>
                            <a:srgbClr val="FFFFFF"/>
                          </a:solidFill>
                          <a:effectLst/>
                          <a:latin typeface="+mn-lt"/>
                        </a:rPr>
                        <a:t>外科</a:t>
                      </a:r>
                      <a:br>
                        <a:rPr lang="zh-TW" altLang="en-US" sz="1400" dirty="0">
                          <a:solidFill>
                            <a:srgbClr val="FFFFFF"/>
                          </a:solidFill>
                          <a:effectLst/>
                          <a:latin typeface="+mn-lt"/>
                        </a:rPr>
                      </a:br>
                      <a:r>
                        <a:rPr lang="en-US" altLang="zh-TW" sz="1400" dirty="0">
                          <a:solidFill>
                            <a:srgbClr val="FFFFFF"/>
                          </a:solidFill>
                          <a:effectLst/>
                          <a:latin typeface="+mn-lt"/>
                        </a:rPr>
                        <a:t>(</a:t>
                      </a:r>
                      <a:r>
                        <a:rPr lang="zh-TW" altLang="en-US" sz="1400" dirty="0">
                          <a:solidFill>
                            <a:srgbClr val="FFFFFF"/>
                          </a:solidFill>
                          <a:effectLst/>
                          <a:latin typeface="+mn-lt"/>
                        </a:rPr>
                        <a:t>新傷</a:t>
                      </a:r>
                      <a:r>
                        <a:rPr lang="en-US" altLang="zh-TW" sz="1400" dirty="0">
                          <a:solidFill>
                            <a:srgbClr val="FFFFFF"/>
                          </a:solidFill>
                          <a:effectLst/>
                          <a:latin typeface="+mn-lt"/>
                        </a:rPr>
                        <a:t>)</a:t>
                      </a:r>
                      <a:endParaRPr lang="zh-TW" altLang="en-US" sz="1400" dirty="0">
                        <a:effectLst/>
                        <a:latin typeface="+mn-lt"/>
                      </a:endParaRPr>
                    </a:p>
                  </a:txBody>
                  <a:tcPr marL="33731" marR="33731" marT="16866" marB="16866" anchor="ctr">
                    <a:lnL>
                      <a:noFill/>
                    </a:lnL>
                    <a:lnR>
                      <a:noFill/>
                    </a:lnR>
                    <a:lnT>
                      <a:noFill/>
                    </a:lnT>
                    <a:lnB>
                      <a:noFill/>
                    </a:lnB>
                    <a:solidFill>
                      <a:srgbClr val="0099FF"/>
                    </a:solidFill>
                  </a:tcPr>
                </a:tc>
                <a:tc>
                  <a:txBody>
                    <a:bodyPr/>
                    <a:lstStyle/>
                    <a:p>
                      <a:pPr algn="ctr"/>
                      <a:r>
                        <a:rPr lang="zh-TW" altLang="en-US" sz="1400" dirty="0">
                          <a:solidFill>
                            <a:srgbClr val="FFFFFF"/>
                          </a:solidFill>
                          <a:effectLst/>
                          <a:latin typeface="+mn-lt"/>
                        </a:rPr>
                        <a:t>外科</a:t>
                      </a:r>
                      <a:br>
                        <a:rPr lang="zh-TW" altLang="en-US" sz="1400" dirty="0">
                          <a:solidFill>
                            <a:srgbClr val="FFFFFF"/>
                          </a:solidFill>
                          <a:effectLst/>
                          <a:latin typeface="+mn-lt"/>
                        </a:rPr>
                      </a:br>
                      <a:r>
                        <a:rPr lang="en-US" altLang="zh-TW" sz="1400" dirty="0">
                          <a:solidFill>
                            <a:srgbClr val="FFFFFF"/>
                          </a:solidFill>
                          <a:effectLst/>
                          <a:latin typeface="+mn-lt"/>
                        </a:rPr>
                        <a:t>(</a:t>
                      </a:r>
                      <a:r>
                        <a:rPr lang="zh-TW" altLang="en-US" sz="1400" dirty="0">
                          <a:solidFill>
                            <a:srgbClr val="FFFFFF"/>
                          </a:solidFill>
                          <a:effectLst/>
                          <a:latin typeface="+mn-lt"/>
                        </a:rPr>
                        <a:t>舊傷換藥</a:t>
                      </a:r>
                      <a:r>
                        <a:rPr lang="en-US" altLang="zh-TW" sz="1400" dirty="0">
                          <a:solidFill>
                            <a:srgbClr val="FFFFFF"/>
                          </a:solidFill>
                          <a:effectLst/>
                          <a:latin typeface="+mn-lt"/>
                        </a:rPr>
                        <a:t>)</a:t>
                      </a:r>
                      <a:endParaRPr lang="zh-TW" altLang="en-US" sz="1400" dirty="0">
                        <a:effectLst/>
                        <a:latin typeface="+mn-lt"/>
                      </a:endParaRPr>
                    </a:p>
                  </a:txBody>
                  <a:tcPr marL="33731" marR="33731" marT="16866" marB="16866" anchor="ctr">
                    <a:lnL>
                      <a:noFill/>
                    </a:lnL>
                    <a:lnR>
                      <a:noFill/>
                    </a:lnR>
                    <a:lnT>
                      <a:noFill/>
                    </a:lnT>
                    <a:lnB>
                      <a:noFill/>
                    </a:lnB>
                    <a:solidFill>
                      <a:srgbClr val="0099FF"/>
                    </a:solidFill>
                  </a:tcPr>
                </a:tc>
                <a:tc>
                  <a:txBody>
                    <a:bodyPr/>
                    <a:lstStyle/>
                    <a:p>
                      <a:pPr algn="ctr"/>
                      <a:r>
                        <a:rPr lang="zh-TW" altLang="en-US" sz="1400" dirty="0">
                          <a:solidFill>
                            <a:srgbClr val="FFFFFF"/>
                          </a:solidFill>
                          <a:effectLst/>
                          <a:latin typeface="+mn-lt"/>
                        </a:rPr>
                        <a:t>內科</a:t>
                      </a:r>
                      <a:br>
                        <a:rPr lang="zh-TW" altLang="en-US" sz="1400" dirty="0">
                          <a:solidFill>
                            <a:srgbClr val="FFFFFF"/>
                          </a:solidFill>
                          <a:effectLst/>
                          <a:latin typeface="+mn-lt"/>
                        </a:rPr>
                      </a:br>
                      <a:r>
                        <a:rPr lang="en-US" altLang="zh-TW" sz="1400" dirty="0">
                          <a:solidFill>
                            <a:srgbClr val="FFFFFF"/>
                          </a:solidFill>
                          <a:effectLst/>
                          <a:latin typeface="+mn-lt"/>
                        </a:rPr>
                        <a:t>(</a:t>
                      </a:r>
                      <a:r>
                        <a:rPr lang="zh-TW" altLang="en-US" sz="1400" dirty="0">
                          <a:solidFill>
                            <a:srgbClr val="FFFFFF"/>
                          </a:solidFill>
                          <a:effectLst/>
                          <a:latin typeface="+mn-lt"/>
                        </a:rPr>
                        <a:t>身體不適</a:t>
                      </a:r>
                      <a:r>
                        <a:rPr lang="en-US" altLang="zh-TW" sz="1400" dirty="0">
                          <a:solidFill>
                            <a:srgbClr val="FFFFFF"/>
                          </a:solidFill>
                          <a:effectLst/>
                          <a:latin typeface="+mn-lt"/>
                        </a:rPr>
                        <a:t>)</a:t>
                      </a:r>
                      <a:endParaRPr lang="zh-TW" altLang="en-US" sz="1400" dirty="0">
                        <a:effectLst/>
                        <a:latin typeface="+mn-lt"/>
                      </a:endParaRPr>
                    </a:p>
                  </a:txBody>
                  <a:tcPr marL="33731" marR="33731" marT="16866" marB="16866" anchor="ctr">
                    <a:lnL>
                      <a:noFill/>
                    </a:lnL>
                    <a:lnR>
                      <a:noFill/>
                    </a:lnR>
                    <a:lnT>
                      <a:noFill/>
                    </a:lnT>
                    <a:lnB>
                      <a:noFill/>
                    </a:lnB>
                    <a:solidFill>
                      <a:srgbClr val="0099FF"/>
                    </a:solidFill>
                  </a:tcPr>
                </a:tc>
                <a:tc>
                  <a:txBody>
                    <a:bodyPr/>
                    <a:lstStyle/>
                    <a:p>
                      <a:pPr algn="ctr"/>
                      <a:r>
                        <a:rPr lang="zh-TW" altLang="en-US" sz="1400" dirty="0">
                          <a:solidFill>
                            <a:srgbClr val="FFFFFF"/>
                          </a:solidFill>
                          <a:effectLst/>
                          <a:latin typeface="+mn-lt"/>
                        </a:rPr>
                        <a:t>小計</a:t>
                      </a:r>
                      <a:endParaRPr lang="zh-TW" altLang="en-US" sz="1400" dirty="0">
                        <a:effectLst/>
                        <a:latin typeface="+mn-lt"/>
                      </a:endParaRPr>
                    </a:p>
                  </a:txBody>
                  <a:tcPr marL="33731" marR="33731" marT="16866" marB="16866" anchor="ctr">
                    <a:lnL>
                      <a:noFill/>
                    </a:lnL>
                    <a:lnR>
                      <a:noFill/>
                    </a:lnR>
                    <a:lnT>
                      <a:noFill/>
                    </a:lnT>
                    <a:lnB>
                      <a:noFill/>
                    </a:lnB>
                    <a:solidFill>
                      <a:srgbClr val="0099FF"/>
                    </a:solidFill>
                  </a:tcPr>
                </a:tc>
                <a:tc>
                  <a:txBody>
                    <a:bodyPr/>
                    <a:lstStyle/>
                    <a:p>
                      <a:pPr algn="ctr"/>
                      <a:r>
                        <a:rPr lang="zh-TW" altLang="en-US" sz="1400" dirty="0">
                          <a:solidFill>
                            <a:srgbClr val="FFFFFF"/>
                          </a:solidFill>
                          <a:effectLst/>
                          <a:latin typeface="+mn-lt"/>
                        </a:rPr>
                        <a:t>年級合計</a:t>
                      </a:r>
                      <a:endParaRPr lang="zh-TW" altLang="en-US" sz="1400" dirty="0">
                        <a:effectLst/>
                        <a:latin typeface="+mn-lt"/>
                      </a:endParaRPr>
                    </a:p>
                  </a:txBody>
                  <a:tcPr marL="33731" marR="33731" marT="16866" marB="16866" anchor="ctr">
                    <a:lnL>
                      <a:noFill/>
                    </a:lnL>
                    <a:lnR>
                      <a:noFill/>
                    </a:lnR>
                    <a:lnT>
                      <a:noFill/>
                    </a:lnT>
                    <a:lnB>
                      <a:noFill/>
                    </a:lnB>
                    <a:solidFill>
                      <a:srgbClr val="0099FF"/>
                    </a:solidFill>
                  </a:tcPr>
                </a:tc>
                <a:tc>
                  <a:txBody>
                    <a:bodyPr/>
                    <a:lstStyle/>
                    <a:p>
                      <a:pPr algn="ctr"/>
                      <a:r>
                        <a:rPr lang="zh-TW" altLang="en-US" sz="1400" dirty="0">
                          <a:solidFill>
                            <a:srgbClr val="FFFFFF"/>
                          </a:solidFill>
                          <a:effectLst/>
                          <a:latin typeface="+mn-lt"/>
                        </a:rPr>
                        <a:t>意外傷害</a:t>
                      </a:r>
                      <a:br>
                        <a:rPr lang="zh-TW" altLang="en-US" sz="1400" dirty="0">
                          <a:solidFill>
                            <a:srgbClr val="FFFFFF"/>
                          </a:solidFill>
                          <a:effectLst/>
                          <a:latin typeface="+mn-lt"/>
                        </a:rPr>
                      </a:br>
                      <a:r>
                        <a:rPr lang="en-US" altLang="zh-TW" sz="1400" dirty="0">
                          <a:solidFill>
                            <a:srgbClr val="FFFFFF"/>
                          </a:solidFill>
                          <a:effectLst/>
                          <a:latin typeface="+mn-lt"/>
                        </a:rPr>
                        <a:t>(</a:t>
                      </a:r>
                      <a:r>
                        <a:rPr lang="zh-TW" altLang="en-US" sz="1400" dirty="0">
                          <a:solidFill>
                            <a:srgbClr val="FFFFFF"/>
                          </a:solidFill>
                          <a:effectLst/>
                          <a:latin typeface="+mn-lt"/>
                        </a:rPr>
                        <a:t>外科新傷</a:t>
                      </a:r>
                      <a:r>
                        <a:rPr lang="en-US" altLang="zh-TW" sz="1400" dirty="0">
                          <a:solidFill>
                            <a:srgbClr val="FFFFFF"/>
                          </a:solidFill>
                          <a:effectLst/>
                          <a:latin typeface="+mn-lt"/>
                        </a:rPr>
                        <a:t>)</a:t>
                      </a:r>
                      <a:endParaRPr lang="zh-TW" altLang="en-US" sz="1400" dirty="0">
                        <a:effectLst/>
                        <a:latin typeface="+mn-lt"/>
                      </a:endParaRPr>
                    </a:p>
                  </a:txBody>
                  <a:tcPr marL="33731" marR="33731" marT="16866" marB="16866" anchor="ctr">
                    <a:lnL>
                      <a:noFill/>
                    </a:lnL>
                    <a:lnR>
                      <a:noFill/>
                    </a:lnR>
                    <a:lnT>
                      <a:noFill/>
                    </a:lnT>
                    <a:lnB>
                      <a:noFill/>
                    </a:lnB>
                    <a:solidFill>
                      <a:srgbClr val="0099FF"/>
                    </a:solidFill>
                  </a:tcPr>
                </a:tc>
                <a:tc>
                  <a:txBody>
                    <a:bodyPr/>
                    <a:lstStyle/>
                    <a:p>
                      <a:pPr algn="ctr"/>
                      <a:r>
                        <a:rPr lang="zh-TW" altLang="en-US" sz="1400" dirty="0">
                          <a:solidFill>
                            <a:srgbClr val="FFFFFF"/>
                          </a:solidFill>
                          <a:effectLst/>
                          <a:latin typeface="+mn-lt"/>
                        </a:rPr>
                        <a:t>一般護理</a:t>
                      </a:r>
                      <a:br>
                        <a:rPr lang="zh-TW" altLang="en-US" sz="1400" dirty="0">
                          <a:solidFill>
                            <a:srgbClr val="FFFFFF"/>
                          </a:solidFill>
                          <a:effectLst/>
                          <a:latin typeface="+mn-lt"/>
                        </a:rPr>
                      </a:br>
                      <a:r>
                        <a:rPr lang="en-US" altLang="zh-TW" sz="1400" dirty="0">
                          <a:solidFill>
                            <a:srgbClr val="FFFFFF"/>
                          </a:solidFill>
                          <a:effectLst/>
                          <a:latin typeface="+mn-lt"/>
                        </a:rPr>
                        <a:t>(</a:t>
                      </a:r>
                      <a:r>
                        <a:rPr lang="zh-TW" altLang="en-US" sz="1400" dirty="0">
                          <a:solidFill>
                            <a:srgbClr val="FFFFFF"/>
                          </a:solidFill>
                          <a:effectLst/>
                          <a:latin typeface="+mn-lt"/>
                        </a:rPr>
                        <a:t>舊傷換藥</a:t>
                      </a:r>
                      <a:r>
                        <a:rPr lang="en-US" altLang="zh-TW" sz="1400" dirty="0">
                          <a:solidFill>
                            <a:srgbClr val="FFFFFF"/>
                          </a:solidFill>
                          <a:effectLst/>
                          <a:latin typeface="+mn-lt"/>
                        </a:rPr>
                        <a:t>+</a:t>
                      </a:r>
                      <a:r>
                        <a:rPr lang="zh-TW" altLang="en-US" sz="1400" dirty="0">
                          <a:solidFill>
                            <a:srgbClr val="FFFFFF"/>
                          </a:solidFill>
                          <a:effectLst/>
                          <a:latin typeface="+mn-lt"/>
                        </a:rPr>
                        <a:t>內科</a:t>
                      </a:r>
                      <a:r>
                        <a:rPr lang="en-US" altLang="zh-TW" sz="1400" dirty="0">
                          <a:solidFill>
                            <a:srgbClr val="FFFFFF"/>
                          </a:solidFill>
                          <a:effectLst/>
                          <a:latin typeface="+mn-lt"/>
                        </a:rPr>
                        <a:t>)</a:t>
                      </a:r>
                      <a:endParaRPr lang="zh-TW" altLang="en-US" sz="1400" dirty="0">
                        <a:effectLst/>
                        <a:latin typeface="+mn-lt"/>
                      </a:endParaRPr>
                    </a:p>
                  </a:txBody>
                  <a:tcPr marL="33731" marR="33731" marT="16866" marB="16866" anchor="ctr">
                    <a:lnL>
                      <a:noFill/>
                    </a:lnL>
                    <a:lnR>
                      <a:noFill/>
                    </a:lnR>
                    <a:lnT>
                      <a:noFill/>
                    </a:lnT>
                    <a:lnB>
                      <a:noFill/>
                    </a:lnB>
                    <a:solidFill>
                      <a:srgbClr val="0099FF"/>
                    </a:solidFill>
                  </a:tcPr>
                </a:tc>
                <a:extLst>
                  <a:ext uri="{0D108BD9-81ED-4DB2-BD59-A6C34878D82A}">
                    <a16:rowId xmlns:a16="http://schemas.microsoft.com/office/drawing/2014/main" val="673878879"/>
                  </a:ext>
                </a:extLst>
              </a:tr>
              <a:tr h="267217">
                <a:tc rowSpan="2">
                  <a:txBody>
                    <a:bodyPr/>
                    <a:lstStyle/>
                    <a:p>
                      <a:pPr algn="ctr"/>
                      <a:r>
                        <a:rPr lang="en-US" altLang="zh-TW" sz="1400" dirty="0">
                          <a:latin typeface="+mn-lt"/>
                        </a:rPr>
                        <a:t>1</a:t>
                      </a:r>
                      <a:r>
                        <a:rPr lang="zh-TW" altLang="en-US" sz="1400" dirty="0">
                          <a:latin typeface="+mn-lt"/>
                        </a:rPr>
                        <a:t>年級</a:t>
                      </a:r>
                    </a:p>
                  </a:txBody>
                  <a:tcPr marL="33731" marR="33731" marT="16866" marB="16866" anchor="ctr">
                    <a:lnL>
                      <a:noFill/>
                    </a:lnL>
                    <a:lnR>
                      <a:noFill/>
                    </a:lnR>
                    <a:lnT>
                      <a:noFill/>
                    </a:lnT>
                    <a:lnB>
                      <a:noFill/>
                    </a:lnB>
                    <a:solidFill>
                      <a:srgbClr val="E8FFE8"/>
                    </a:solidFill>
                  </a:tcPr>
                </a:tc>
                <a:tc>
                  <a:txBody>
                    <a:bodyPr/>
                    <a:lstStyle/>
                    <a:p>
                      <a:pPr algn="ctr"/>
                      <a:r>
                        <a:rPr lang="zh-TW" altLang="en-US" sz="1400">
                          <a:latin typeface="+mn-lt"/>
                        </a:rPr>
                        <a:t>男</a:t>
                      </a: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752</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82</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244</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dirty="0">
                          <a:solidFill>
                            <a:srgbClr val="0000FF"/>
                          </a:solidFill>
                          <a:effectLst/>
                          <a:latin typeface="+mn-lt"/>
                        </a:rPr>
                        <a:t>1078</a:t>
                      </a:r>
                      <a:endParaRPr lang="zh-TW" altLang="en-US" sz="1400" dirty="0">
                        <a:latin typeface="+mn-lt"/>
                      </a:endParaRPr>
                    </a:p>
                  </a:txBody>
                  <a:tcPr marL="33731" marR="33731" marT="16866" marB="16866" anchor="ctr">
                    <a:lnL>
                      <a:noFill/>
                    </a:lnL>
                    <a:lnR>
                      <a:noFill/>
                    </a:lnR>
                    <a:lnT>
                      <a:noFill/>
                    </a:lnT>
                    <a:lnB>
                      <a:noFill/>
                    </a:lnB>
                    <a:solidFill>
                      <a:srgbClr val="E8FFE8"/>
                    </a:solidFill>
                  </a:tcPr>
                </a:tc>
                <a:tc rowSpan="2">
                  <a:txBody>
                    <a:bodyPr/>
                    <a:lstStyle/>
                    <a:p>
                      <a:pPr algn="ctr"/>
                      <a:r>
                        <a:rPr lang="en-US" altLang="zh-TW" sz="1400">
                          <a:solidFill>
                            <a:srgbClr val="0000FF"/>
                          </a:solidFill>
                          <a:effectLst/>
                          <a:latin typeface="+mn-lt"/>
                        </a:rPr>
                        <a:t>2373</a:t>
                      </a:r>
                      <a:br>
                        <a:rPr lang="en-US" altLang="zh-TW" sz="1400">
                          <a:solidFill>
                            <a:srgbClr val="0000FF"/>
                          </a:solidFill>
                          <a:effectLst/>
                          <a:latin typeface="+mn-lt"/>
                        </a:rPr>
                      </a:br>
                      <a:r>
                        <a:rPr lang="en-US" altLang="zh-TW" sz="1400">
                          <a:solidFill>
                            <a:srgbClr val="0000FF"/>
                          </a:solidFill>
                          <a:effectLst/>
                          <a:latin typeface="+mn-lt"/>
                        </a:rPr>
                        <a:t>13.0%</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752</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326</a:t>
                      </a:r>
                      <a:endParaRPr lang="zh-TW" altLang="en-US" sz="1400">
                        <a:latin typeface="+mn-lt"/>
                      </a:endParaRPr>
                    </a:p>
                  </a:txBody>
                  <a:tcPr marL="33731" marR="33731" marT="16866" marB="16866" anchor="ctr">
                    <a:lnL>
                      <a:noFill/>
                    </a:lnL>
                    <a:lnR>
                      <a:noFill/>
                    </a:lnR>
                    <a:lnT>
                      <a:noFill/>
                    </a:lnT>
                    <a:lnB>
                      <a:noFill/>
                    </a:lnB>
                    <a:solidFill>
                      <a:srgbClr val="E8FFE8"/>
                    </a:solidFill>
                  </a:tcPr>
                </a:tc>
                <a:extLst>
                  <a:ext uri="{0D108BD9-81ED-4DB2-BD59-A6C34878D82A}">
                    <a16:rowId xmlns:a16="http://schemas.microsoft.com/office/drawing/2014/main" val="2140308276"/>
                  </a:ext>
                </a:extLst>
              </a:tr>
              <a:tr h="268839">
                <a:tc vMerge="1">
                  <a:txBody>
                    <a:bodyPr/>
                    <a:lstStyle/>
                    <a:p>
                      <a:endParaRPr lang="zh-TW" altLang="en-US"/>
                    </a:p>
                  </a:txBody>
                  <a:tcPr/>
                </a:tc>
                <a:tc>
                  <a:txBody>
                    <a:bodyPr/>
                    <a:lstStyle/>
                    <a:p>
                      <a:pPr algn="ctr"/>
                      <a:r>
                        <a:rPr lang="zh-TW" altLang="en-US" sz="1400" dirty="0">
                          <a:latin typeface="+mn-lt"/>
                        </a:rPr>
                        <a:t>女</a:t>
                      </a:r>
                    </a:p>
                  </a:txBody>
                  <a:tcPr marL="33731" marR="33731" marT="16866" marB="16866" anchor="ctr">
                    <a:lnL>
                      <a:noFill/>
                    </a:lnL>
                    <a:lnR>
                      <a:noFill/>
                    </a:lnR>
                    <a:lnT>
                      <a:noFill/>
                    </a:lnT>
                    <a:lnB>
                      <a:noFill/>
                    </a:lnB>
                    <a:solidFill>
                      <a:srgbClr val="CCFFFF"/>
                    </a:solidFill>
                  </a:tcPr>
                </a:tc>
                <a:tc>
                  <a:txBody>
                    <a:bodyPr/>
                    <a:lstStyle/>
                    <a:p>
                      <a:pPr algn="ctr"/>
                      <a:r>
                        <a:rPr lang="en-US" altLang="zh-TW" sz="1400" dirty="0">
                          <a:solidFill>
                            <a:srgbClr val="0000FF"/>
                          </a:solidFill>
                          <a:effectLst/>
                          <a:latin typeface="+mn-lt"/>
                        </a:rPr>
                        <a:t>799</a:t>
                      </a:r>
                      <a:endParaRPr lang="zh-TW" altLang="en-US" sz="1400" dirty="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dirty="0">
                          <a:solidFill>
                            <a:srgbClr val="0000FF"/>
                          </a:solidFill>
                          <a:effectLst/>
                          <a:latin typeface="+mn-lt"/>
                        </a:rPr>
                        <a:t>124</a:t>
                      </a:r>
                      <a:endParaRPr lang="zh-TW" altLang="en-US" sz="1400" dirty="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dirty="0">
                          <a:solidFill>
                            <a:srgbClr val="0000FF"/>
                          </a:solidFill>
                          <a:effectLst/>
                          <a:latin typeface="+mn-lt"/>
                        </a:rPr>
                        <a:t>372</a:t>
                      </a:r>
                      <a:endParaRPr lang="zh-TW" altLang="en-US" sz="1400" dirty="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dirty="0">
                          <a:solidFill>
                            <a:srgbClr val="0000FF"/>
                          </a:solidFill>
                          <a:effectLst/>
                          <a:latin typeface="+mn-lt"/>
                        </a:rPr>
                        <a:t>1295</a:t>
                      </a:r>
                      <a:endParaRPr lang="zh-TW" altLang="en-US" sz="1400" dirty="0">
                        <a:latin typeface="+mn-lt"/>
                      </a:endParaRPr>
                    </a:p>
                  </a:txBody>
                  <a:tcPr marL="33731" marR="33731" marT="16866" marB="16866" anchor="ctr">
                    <a:lnL>
                      <a:noFill/>
                    </a:lnL>
                    <a:lnR>
                      <a:noFill/>
                    </a:lnR>
                    <a:lnT>
                      <a:noFill/>
                    </a:lnT>
                    <a:lnB>
                      <a:noFill/>
                    </a:lnB>
                    <a:solidFill>
                      <a:srgbClr val="CCFFFF"/>
                    </a:solidFill>
                  </a:tcPr>
                </a:tc>
                <a:tc vMerge="1">
                  <a:txBody>
                    <a:bodyPr/>
                    <a:lstStyle/>
                    <a:p>
                      <a:endParaRPr lang="zh-TW" altLang="en-US"/>
                    </a:p>
                  </a:txBody>
                  <a:tcPr/>
                </a:tc>
                <a:tc>
                  <a:txBody>
                    <a:bodyPr/>
                    <a:lstStyle/>
                    <a:p>
                      <a:pPr algn="ctr"/>
                      <a:r>
                        <a:rPr lang="en-US" altLang="zh-TW" sz="1400" dirty="0">
                          <a:solidFill>
                            <a:srgbClr val="0000FF"/>
                          </a:solidFill>
                          <a:effectLst/>
                          <a:latin typeface="+mn-lt"/>
                        </a:rPr>
                        <a:t>799</a:t>
                      </a:r>
                      <a:endParaRPr lang="zh-TW" altLang="en-US" sz="1400" dirty="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dirty="0">
                          <a:solidFill>
                            <a:srgbClr val="0000FF"/>
                          </a:solidFill>
                          <a:effectLst/>
                          <a:latin typeface="+mn-lt"/>
                        </a:rPr>
                        <a:t>496</a:t>
                      </a:r>
                      <a:endParaRPr lang="zh-TW" altLang="en-US" sz="1400" dirty="0">
                        <a:latin typeface="+mn-lt"/>
                      </a:endParaRPr>
                    </a:p>
                  </a:txBody>
                  <a:tcPr marL="33731" marR="33731" marT="16866" marB="16866" anchor="ctr">
                    <a:lnL>
                      <a:noFill/>
                    </a:lnL>
                    <a:lnR>
                      <a:noFill/>
                    </a:lnR>
                    <a:lnT>
                      <a:noFill/>
                    </a:lnT>
                    <a:lnB>
                      <a:noFill/>
                    </a:lnB>
                    <a:solidFill>
                      <a:srgbClr val="CCFFFF"/>
                    </a:solidFill>
                  </a:tcPr>
                </a:tc>
                <a:extLst>
                  <a:ext uri="{0D108BD9-81ED-4DB2-BD59-A6C34878D82A}">
                    <a16:rowId xmlns:a16="http://schemas.microsoft.com/office/drawing/2014/main" val="1599745944"/>
                  </a:ext>
                </a:extLst>
              </a:tr>
              <a:tr h="267217">
                <a:tc rowSpan="2">
                  <a:txBody>
                    <a:bodyPr/>
                    <a:lstStyle/>
                    <a:p>
                      <a:pPr algn="ctr"/>
                      <a:r>
                        <a:rPr lang="en-US" altLang="zh-TW" sz="1400">
                          <a:latin typeface="+mn-lt"/>
                        </a:rPr>
                        <a:t>2</a:t>
                      </a:r>
                      <a:r>
                        <a:rPr lang="zh-TW" altLang="en-US" sz="1400">
                          <a:latin typeface="+mn-lt"/>
                        </a:rPr>
                        <a:t>年級</a:t>
                      </a:r>
                    </a:p>
                  </a:txBody>
                  <a:tcPr marL="33731" marR="33731" marT="16866" marB="16866" anchor="ctr">
                    <a:lnL>
                      <a:noFill/>
                    </a:lnL>
                    <a:lnR>
                      <a:noFill/>
                    </a:lnR>
                    <a:lnT>
                      <a:noFill/>
                    </a:lnT>
                    <a:lnB>
                      <a:noFill/>
                    </a:lnB>
                    <a:solidFill>
                      <a:srgbClr val="E8FFE8"/>
                    </a:solidFill>
                  </a:tcPr>
                </a:tc>
                <a:tc>
                  <a:txBody>
                    <a:bodyPr/>
                    <a:lstStyle/>
                    <a:p>
                      <a:pPr algn="ctr"/>
                      <a:r>
                        <a:rPr lang="zh-TW" altLang="en-US" sz="1400">
                          <a:latin typeface="+mn-lt"/>
                        </a:rPr>
                        <a:t>男</a:t>
                      </a: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707</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99</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330</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dirty="0">
                          <a:solidFill>
                            <a:srgbClr val="0000FF"/>
                          </a:solidFill>
                          <a:effectLst/>
                          <a:latin typeface="+mn-lt"/>
                        </a:rPr>
                        <a:t>1136</a:t>
                      </a:r>
                      <a:endParaRPr lang="zh-TW" altLang="en-US" sz="1400" dirty="0">
                        <a:latin typeface="+mn-lt"/>
                      </a:endParaRPr>
                    </a:p>
                  </a:txBody>
                  <a:tcPr marL="33731" marR="33731" marT="16866" marB="16866" anchor="ctr">
                    <a:lnL>
                      <a:noFill/>
                    </a:lnL>
                    <a:lnR>
                      <a:noFill/>
                    </a:lnR>
                    <a:lnT>
                      <a:noFill/>
                    </a:lnT>
                    <a:lnB>
                      <a:noFill/>
                    </a:lnB>
                    <a:solidFill>
                      <a:srgbClr val="E8FFE8"/>
                    </a:solidFill>
                  </a:tcPr>
                </a:tc>
                <a:tc rowSpan="2">
                  <a:txBody>
                    <a:bodyPr/>
                    <a:lstStyle/>
                    <a:p>
                      <a:pPr algn="ctr"/>
                      <a:r>
                        <a:rPr lang="en-US" altLang="zh-TW" sz="1400" dirty="0">
                          <a:solidFill>
                            <a:srgbClr val="0000FF"/>
                          </a:solidFill>
                          <a:effectLst/>
                          <a:latin typeface="+mn-lt"/>
                        </a:rPr>
                        <a:t>2231</a:t>
                      </a:r>
                      <a:br>
                        <a:rPr lang="en-US" altLang="zh-TW" sz="1400" dirty="0">
                          <a:solidFill>
                            <a:srgbClr val="0000FF"/>
                          </a:solidFill>
                          <a:effectLst/>
                          <a:latin typeface="+mn-lt"/>
                        </a:rPr>
                      </a:br>
                      <a:r>
                        <a:rPr lang="en-US" altLang="zh-TW" sz="1400" dirty="0">
                          <a:solidFill>
                            <a:srgbClr val="0000FF"/>
                          </a:solidFill>
                          <a:effectLst/>
                          <a:latin typeface="+mn-lt"/>
                        </a:rPr>
                        <a:t>12.2%</a:t>
                      </a:r>
                      <a:endParaRPr lang="zh-TW" altLang="en-US" sz="1400" dirty="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dirty="0">
                          <a:solidFill>
                            <a:srgbClr val="0000FF"/>
                          </a:solidFill>
                          <a:effectLst/>
                          <a:latin typeface="+mn-lt"/>
                        </a:rPr>
                        <a:t>707</a:t>
                      </a:r>
                      <a:endParaRPr lang="zh-TW" altLang="en-US" sz="1400" dirty="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dirty="0">
                          <a:solidFill>
                            <a:srgbClr val="0000FF"/>
                          </a:solidFill>
                          <a:effectLst/>
                          <a:latin typeface="+mn-lt"/>
                        </a:rPr>
                        <a:t>429</a:t>
                      </a:r>
                      <a:endParaRPr lang="zh-TW" altLang="en-US" sz="1400" dirty="0">
                        <a:latin typeface="+mn-lt"/>
                      </a:endParaRPr>
                    </a:p>
                  </a:txBody>
                  <a:tcPr marL="33731" marR="33731" marT="16866" marB="16866" anchor="ctr">
                    <a:lnL>
                      <a:noFill/>
                    </a:lnL>
                    <a:lnR>
                      <a:noFill/>
                    </a:lnR>
                    <a:lnT>
                      <a:noFill/>
                    </a:lnT>
                    <a:lnB>
                      <a:noFill/>
                    </a:lnB>
                    <a:solidFill>
                      <a:srgbClr val="E8FFE8"/>
                    </a:solidFill>
                  </a:tcPr>
                </a:tc>
                <a:extLst>
                  <a:ext uri="{0D108BD9-81ED-4DB2-BD59-A6C34878D82A}">
                    <a16:rowId xmlns:a16="http://schemas.microsoft.com/office/drawing/2014/main" val="2071040323"/>
                  </a:ext>
                </a:extLst>
              </a:tr>
              <a:tr h="267217">
                <a:tc vMerge="1">
                  <a:txBody>
                    <a:bodyPr/>
                    <a:lstStyle/>
                    <a:p>
                      <a:endParaRPr lang="zh-TW" altLang="en-US"/>
                    </a:p>
                  </a:txBody>
                  <a:tcPr/>
                </a:tc>
                <a:tc>
                  <a:txBody>
                    <a:bodyPr/>
                    <a:lstStyle/>
                    <a:p>
                      <a:pPr algn="ctr"/>
                      <a:r>
                        <a:rPr lang="zh-TW" altLang="en-US" sz="1400">
                          <a:latin typeface="+mn-lt"/>
                        </a:rPr>
                        <a:t>女</a:t>
                      </a: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610</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107</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378</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dirty="0">
                          <a:solidFill>
                            <a:srgbClr val="0000FF"/>
                          </a:solidFill>
                          <a:effectLst/>
                          <a:latin typeface="+mn-lt"/>
                        </a:rPr>
                        <a:t>1095</a:t>
                      </a:r>
                      <a:endParaRPr lang="zh-TW" altLang="en-US" sz="1400" dirty="0">
                        <a:latin typeface="+mn-lt"/>
                      </a:endParaRPr>
                    </a:p>
                  </a:txBody>
                  <a:tcPr marL="33731" marR="33731" marT="16866" marB="16866" anchor="ctr">
                    <a:lnL>
                      <a:noFill/>
                    </a:lnL>
                    <a:lnR>
                      <a:noFill/>
                    </a:lnR>
                    <a:lnT>
                      <a:noFill/>
                    </a:lnT>
                    <a:lnB>
                      <a:noFill/>
                    </a:lnB>
                    <a:solidFill>
                      <a:srgbClr val="CCFFFF"/>
                    </a:solidFill>
                  </a:tcPr>
                </a:tc>
                <a:tc vMerge="1">
                  <a:txBody>
                    <a:bodyPr/>
                    <a:lstStyle/>
                    <a:p>
                      <a:endParaRPr lang="zh-TW" altLang="en-US"/>
                    </a:p>
                  </a:txBody>
                  <a:tcPr/>
                </a:tc>
                <a:tc>
                  <a:txBody>
                    <a:bodyPr/>
                    <a:lstStyle/>
                    <a:p>
                      <a:pPr algn="ctr"/>
                      <a:r>
                        <a:rPr lang="en-US" altLang="zh-TW" sz="1400">
                          <a:solidFill>
                            <a:srgbClr val="0000FF"/>
                          </a:solidFill>
                          <a:effectLst/>
                          <a:latin typeface="+mn-lt"/>
                        </a:rPr>
                        <a:t>610</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485</a:t>
                      </a:r>
                      <a:endParaRPr lang="zh-TW" altLang="en-US" sz="1400">
                        <a:latin typeface="+mn-lt"/>
                      </a:endParaRPr>
                    </a:p>
                  </a:txBody>
                  <a:tcPr marL="33731" marR="33731" marT="16866" marB="16866" anchor="ctr">
                    <a:lnL>
                      <a:noFill/>
                    </a:lnL>
                    <a:lnR>
                      <a:noFill/>
                    </a:lnR>
                    <a:lnT>
                      <a:noFill/>
                    </a:lnT>
                    <a:lnB>
                      <a:noFill/>
                    </a:lnB>
                    <a:solidFill>
                      <a:srgbClr val="CCFFFF"/>
                    </a:solidFill>
                  </a:tcPr>
                </a:tc>
                <a:extLst>
                  <a:ext uri="{0D108BD9-81ED-4DB2-BD59-A6C34878D82A}">
                    <a16:rowId xmlns:a16="http://schemas.microsoft.com/office/drawing/2014/main" val="3945965955"/>
                  </a:ext>
                </a:extLst>
              </a:tr>
              <a:tr h="267217">
                <a:tc rowSpan="2">
                  <a:txBody>
                    <a:bodyPr/>
                    <a:lstStyle/>
                    <a:p>
                      <a:pPr algn="ctr"/>
                      <a:r>
                        <a:rPr lang="en-US" altLang="zh-TW" sz="1400">
                          <a:latin typeface="+mn-lt"/>
                        </a:rPr>
                        <a:t>3</a:t>
                      </a:r>
                      <a:r>
                        <a:rPr lang="zh-TW" altLang="en-US" sz="1400">
                          <a:latin typeface="+mn-lt"/>
                        </a:rPr>
                        <a:t>年級</a:t>
                      </a:r>
                    </a:p>
                  </a:txBody>
                  <a:tcPr marL="33731" marR="33731" marT="16866" marB="16866" anchor="ctr">
                    <a:lnL>
                      <a:noFill/>
                    </a:lnL>
                    <a:lnR>
                      <a:noFill/>
                    </a:lnR>
                    <a:lnT>
                      <a:noFill/>
                    </a:lnT>
                    <a:lnB>
                      <a:noFill/>
                    </a:lnB>
                    <a:solidFill>
                      <a:srgbClr val="E8FFE8"/>
                    </a:solidFill>
                  </a:tcPr>
                </a:tc>
                <a:tc>
                  <a:txBody>
                    <a:bodyPr/>
                    <a:lstStyle/>
                    <a:p>
                      <a:pPr algn="ctr"/>
                      <a:r>
                        <a:rPr lang="zh-TW" altLang="en-US" sz="1400">
                          <a:latin typeface="+mn-lt"/>
                        </a:rPr>
                        <a:t>男</a:t>
                      </a: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707</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91</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353</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1151</a:t>
                      </a:r>
                      <a:endParaRPr lang="zh-TW" altLang="en-US" sz="1400">
                        <a:latin typeface="+mn-lt"/>
                      </a:endParaRPr>
                    </a:p>
                  </a:txBody>
                  <a:tcPr marL="33731" marR="33731" marT="16866" marB="16866" anchor="ctr">
                    <a:lnL>
                      <a:noFill/>
                    </a:lnL>
                    <a:lnR>
                      <a:noFill/>
                    </a:lnR>
                    <a:lnT>
                      <a:noFill/>
                    </a:lnT>
                    <a:lnB>
                      <a:noFill/>
                    </a:lnB>
                    <a:solidFill>
                      <a:srgbClr val="E8FFE8"/>
                    </a:solidFill>
                  </a:tcPr>
                </a:tc>
                <a:tc rowSpan="2">
                  <a:txBody>
                    <a:bodyPr/>
                    <a:lstStyle/>
                    <a:p>
                      <a:pPr algn="ctr"/>
                      <a:r>
                        <a:rPr lang="en-US" altLang="zh-TW" sz="1400" dirty="0">
                          <a:solidFill>
                            <a:srgbClr val="0000FF"/>
                          </a:solidFill>
                          <a:effectLst/>
                          <a:latin typeface="+mn-lt"/>
                        </a:rPr>
                        <a:t>2910</a:t>
                      </a:r>
                      <a:br>
                        <a:rPr lang="en-US" altLang="zh-TW" sz="1400" dirty="0">
                          <a:solidFill>
                            <a:srgbClr val="0000FF"/>
                          </a:solidFill>
                          <a:effectLst/>
                          <a:latin typeface="+mn-lt"/>
                        </a:rPr>
                      </a:br>
                      <a:r>
                        <a:rPr lang="en-US" altLang="zh-TW" sz="1400" dirty="0">
                          <a:solidFill>
                            <a:srgbClr val="0000FF"/>
                          </a:solidFill>
                          <a:effectLst/>
                          <a:latin typeface="+mn-lt"/>
                        </a:rPr>
                        <a:t>15.9%</a:t>
                      </a:r>
                      <a:endParaRPr lang="zh-TW" altLang="en-US" sz="1400" dirty="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707</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444</a:t>
                      </a:r>
                      <a:endParaRPr lang="zh-TW" altLang="en-US" sz="1400">
                        <a:latin typeface="+mn-lt"/>
                      </a:endParaRPr>
                    </a:p>
                  </a:txBody>
                  <a:tcPr marL="33731" marR="33731" marT="16866" marB="16866" anchor="ctr">
                    <a:lnL>
                      <a:noFill/>
                    </a:lnL>
                    <a:lnR>
                      <a:noFill/>
                    </a:lnR>
                    <a:lnT>
                      <a:noFill/>
                    </a:lnT>
                    <a:lnB>
                      <a:noFill/>
                    </a:lnB>
                    <a:solidFill>
                      <a:srgbClr val="E8FFE8"/>
                    </a:solidFill>
                  </a:tcPr>
                </a:tc>
                <a:extLst>
                  <a:ext uri="{0D108BD9-81ED-4DB2-BD59-A6C34878D82A}">
                    <a16:rowId xmlns:a16="http://schemas.microsoft.com/office/drawing/2014/main" val="3318203384"/>
                  </a:ext>
                </a:extLst>
              </a:tr>
              <a:tr h="267217">
                <a:tc vMerge="1">
                  <a:txBody>
                    <a:bodyPr/>
                    <a:lstStyle/>
                    <a:p>
                      <a:endParaRPr lang="zh-TW" altLang="en-US"/>
                    </a:p>
                  </a:txBody>
                  <a:tcPr/>
                </a:tc>
                <a:tc>
                  <a:txBody>
                    <a:bodyPr/>
                    <a:lstStyle/>
                    <a:p>
                      <a:pPr algn="ctr"/>
                      <a:r>
                        <a:rPr lang="zh-TW" altLang="en-US" sz="1400">
                          <a:latin typeface="+mn-lt"/>
                        </a:rPr>
                        <a:t>女</a:t>
                      </a: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919</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163</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677</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dirty="0">
                          <a:solidFill>
                            <a:srgbClr val="0000FF"/>
                          </a:solidFill>
                          <a:effectLst/>
                          <a:latin typeface="+mn-lt"/>
                        </a:rPr>
                        <a:t>1759</a:t>
                      </a:r>
                      <a:endParaRPr lang="zh-TW" altLang="en-US" sz="1400" dirty="0">
                        <a:latin typeface="+mn-lt"/>
                      </a:endParaRPr>
                    </a:p>
                  </a:txBody>
                  <a:tcPr marL="33731" marR="33731" marT="16866" marB="16866" anchor="ctr">
                    <a:lnL>
                      <a:noFill/>
                    </a:lnL>
                    <a:lnR>
                      <a:noFill/>
                    </a:lnR>
                    <a:lnT>
                      <a:noFill/>
                    </a:lnT>
                    <a:lnB>
                      <a:noFill/>
                    </a:lnB>
                    <a:solidFill>
                      <a:srgbClr val="CCFFFF"/>
                    </a:solidFill>
                  </a:tcPr>
                </a:tc>
                <a:tc vMerge="1">
                  <a:txBody>
                    <a:bodyPr/>
                    <a:lstStyle/>
                    <a:p>
                      <a:endParaRPr lang="zh-TW" altLang="en-US"/>
                    </a:p>
                  </a:txBody>
                  <a:tcPr/>
                </a:tc>
                <a:tc>
                  <a:txBody>
                    <a:bodyPr/>
                    <a:lstStyle/>
                    <a:p>
                      <a:pPr algn="ctr"/>
                      <a:r>
                        <a:rPr lang="en-US" altLang="zh-TW" sz="1400">
                          <a:solidFill>
                            <a:srgbClr val="0000FF"/>
                          </a:solidFill>
                          <a:effectLst/>
                          <a:latin typeface="+mn-lt"/>
                        </a:rPr>
                        <a:t>919</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840</a:t>
                      </a:r>
                      <a:endParaRPr lang="zh-TW" altLang="en-US" sz="1400">
                        <a:latin typeface="+mn-lt"/>
                      </a:endParaRPr>
                    </a:p>
                  </a:txBody>
                  <a:tcPr marL="33731" marR="33731" marT="16866" marB="16866" anchor="ctr">
                    <a:lnL>
                      <a:noFill/>
                    </a:lnL>
                    <a:lnR>
                      <a:noFill/>
                    </a:lnR>
                    <a:lnT>
                      <a:noFill/>
                    </a:lnT>
                    <a:lnB>
                      <a:noFill/>
                    </a:lnB>
                    <a:solidFill>
                      <a:srgbClr val="CCFFFF"/>
                    </a:solidFill>
                  </a:tcPr>
                </a:tc>
                <a:extLst>
                  <a:ext uri="{0D108BD9-81ED-4DB2-BD59-A6C34878D82A}">
                    <a16:rowId xmlns:a16="http://schemas.microsoft.com/office/drawing/2014/main" val="1893056237"/>
                  </a:ext>
                </a:extLst>
              </a:tr>
              <a:tr h="267217">
                <a:tc rowSpan="2">
                  <a:txBody>
                    <a:bodyPr/>
                    <a:lstStyle/>
                    <a:p>
                      <a:pPr algn="ctr"/>
                      <a:r>
                        <a:rPr lang="en-US" altLang="zh-TW" sz="1400">
                          <a:latin typeface="+mn-lt"/>
                        </a:rPr>
                        <a:t>4</a:t>
                      </a:r>
                      <a:r>
                        <a:rPr lang="zh-TW" altLang="en-US" sz="1400">
                          <a:latin typeface="+mn-lt"/>
                        </a:rPr>
                        <a:t>年級</a:t>
                      </a:r>
                    </a:p>
                  </a:txBody>
                  <a:tcPr marL="33731" marR="33731" marT="16866" marB="16866" anchor="ctr">
                    <a:lnL>
                      <a:noFill/>
                    </a:lnL>
                    <a:lnR>
                      <a:noFill/>
                    </a:lnR>
                    <a:lnT>
                      <a:noFill/>
                    </a:lnT>
                    <a:lnB>
                      <a:noFill/>
                    </a:lnB>
                    <a:solidFill>
                      <a:srgbClr val="E8FFE8"/>
                    </a:solidFill>
                  </a:tcPr>
                </a:tc>
                <a:tc>
                  <a:txBody>
                    <a:bodyPr/>
                    <a:lstStyle/>
                    <a:p>
                      <a:pPr algn="ctr"/>
                      <a:r>
                        <a:rPr lang="zh-TW" altLang="en-US" sz="1400">
                          <a:latin typeface="+mn-lt"/>
                        </a:rPr>
                        <a:t>男</a:t>
                      </a: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1017</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207</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849</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2073</a:t>
                      </a:r>
                      <a:endParaRPr lang="zh-TW" altLang="en-US" sz="1400">
                        <a:latin typeface="+mn-lt"/>
                      </a:endParaRPr>
                    </a:p>
                  </a:txBody>
                  <a:tcPr marL="33731" marR="33731" marT="16866" marB="16866" anchor="ctr">
                    <a:lnL>
                      <a:noFill/>
                    </a:lnL>
                    <a:lnR>
                      <a:noFill/>
                    </a:lnR>
                    <a:lnT>
                      <a:noFill/>
                    </a:lnT>
                    <a:lnB>
                      <a:noFill/>
                    </a:lnB>
                    <a:solidFill>
                      <a:srgbClr val="E8FFE8"/>
                    </a:solidFill>
                  </a:tcPr>
                </a:tc>
                <a:tc rowSpan="2">
                  <a:txBody>
                    <a:bodyPr/>
                    <a:lstStyle/>
                    <a:p>
                      <a:pPr algn="ctr"/>
                      <a:r>
                        <a:rPr lang="en-US" altLang="zh-TW" sz="1400">
                          <a:solidFill>
                            <a:srgbClr val="0000FF"/>
                          </a:solidFill>
                          <a:effectLst/>
                          <a:latin typeface="+mn-lt"/>
                        </a:rPr>
                        <a:t>3858</a:t>
                      </a:r>
                      <a:br>
                        <a:rPr lang="en-US" altLang="zh-TW" sz="1400">
                          <a:solidFill>
                            <a:srgbClr val="0000FF"/>
                          </a:solidFill>
                          <a:effectLst/>
                          <a:latin typeface="+mn-lt"/>
                        </a:rPr>
                      </a:br>
                      <a:r>
                        <a:rPr lang="en-US" altLang="zh-TW" sz="1400">
                          <a:solidFill>
                            <a:srgbClr val="0000FF"/>
                          </a:solidFill>
                          <a:effectLst/>
                          <a:latin typeface="+mn-lt"/>
                        </a:rPr>
                        <a:t>21.1%</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dirty="0">
                          <a:solidFill>
                            <a:srgbClr val="0000FF"/>
                          </a:solidFill>
                          <a:effectLst/>
                          <a:latin typeface="+mn-lt"/>
                        </a:rPr>
                        <a:t>1017</a:t>
                      </a:r>
                      <a:endParaRPr lang="zh-TW" altLang="en-US" sz="1400" dirty="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1056</a:t>
                      </a:r>
                      <a:endParaRPr lang="zh-TW" altLang="en-US" sz="1400">
                        <a:latin typeface="+mn-lt"/>
                      </a:endParaRPr>
                    </a:p>
                  </a:txBody>
                  <a:tcPr marL="33731" marR="33731" marT="16866" marB="16866" anchor="ctr">
                    <a:lnL>
                      <a:noFill/>
                    </a:lnL>
                    <a:lnR>
                      <a:noFill/>
                    </a:lnR>
                    <a:lnT>
                      <a:noFill/>
                    </a:lnT>
                    <a:lnB>
                      <a:noFill/>
                    </a:lnB>
                    <a:solidFill>
                      <a:srgbClr val="E8FFE8"/>
                    </a:solidFill>
                  </a:tcPr>
                </a:tc>
                <a:extLst>
                  <a:ext uri="{0D108BD9-81ED-4DB2-BD59-A6C34878D82A}">
                    <a16:rowId xmlns:a16="http://schemas.microsoft.com/office/drawing/2014/main" val="3908760834"/>
                  </a:ext>
                </a:extLst>
              </a:tr>
              <a:tr h="267217">
                <a:tc vMerge="1">
                  <a:txBody>
                    <a:bodyPr/>
                    <a:lstStyle/>
                    <a:p>
                      <a:endParaRPr lang="zh-TW" altLang="en-US"/>
                    </a:p>
                  </a:txBody>
                  <a:tcPr/>
                </a:tc>
                <a:tc>
                  <a:txBody>
                    <a:bodyPr/>
                    <a:lstStyle/>
                    <a:p>
                      <a:pPr algn="ctr"/>
                      <a:r>
                        <a:rPr lang="zh-TW" altLang="en-US" sz="1400">
                          <a:latin typeface="+mn-lt"/>
                        </a:rPr>
                        <a:t>女</a:t>
                      </a: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740</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113</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932</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1785</a:t>
                      </a:r>
                      <a:endParaRPr lang="zh-TW" altLang="en-US" sz="1400">
                        <a:latin typeface="+mn-lt"/>
                      </a:endParaRPr>
                    </a:p>
                  </a:txBody>
                  <a:tcPr marL="33731" marR="33731" marT="16866" marB="16866" anchor="ctr">
                    <a:lnL>
                      <a:noFill/>
                    </a:lnL>
                    <a:lnR>
                      <a:noFill/>
                    </a:lnR>
                    <a:lnT>
                      <a:noFill/>
                    </a:lnT>
                    <a:lnB>
                      <a:noFill/>
                    </a:lnB>
                    <a:solidFill>
                      <a:srgbClr val="CCFFFF"/>
                    </a:solidFill>
                  </a:tcPr>
                </a:tc>
                <a:tc vMerge="1">
                  <a:txBody>
                    <a:bodyPr/>
                    <a:lstStyle/>
                    <a:p>
                      <a:endParaRPr lang="zh-TW" altLang="en-US"/>
                    </a:p>
                  </a:txBody>
                  <a:tcPr/>
                </a:tc>
                <a:tc>
                  <a:txBody>
                    <a:bodyPr/>
                    <a:lstStyle/>
                    <a:p>
                      <a:pPr algn="ctr"/>
                      <a:r>
                        <a:rPr lang="en-US" altLang="zh-TW" sz="1400">
                          <a:solidFill>
                            <a:srgbClr val="0000FF"/>
                          </a:solidFill>
                          <a:effectLst/>
                          <a:latin typeface="+mn-lt"/>
                        </a:rPr>
                        <a:t>740</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1045</a:t>
                      </a:r>
                      <a:endParaRPr lang="zh-TW" altLang="en-US" sz="1400">
                        <a:latin typeface="+mn-lt"/>
                      </a:endParaRPr>
                    </a:p>
                  </a:txBody>
                  <a:tcPr marL="33731" marR="33731" marT="16866" marB="16866" anchor="ctr">
                    <a:lnL>
                      <a:noFill/>
                    </a:lnL>
                    <a:lnR>
                      <a:noFill/>
                    </a:lnR>
                    <a:lnT>
                      <a:noFill/>
                    </a:lnT>
                    <a:lnB>
                      <a:noFill/>
                    </a:lnB>
                    <a:solidFill>
                      <a:srgbClr val="CCFFFF"/>
                    </a:solidFill>
                  </a:tcPr>
                </a:tc>
                <a:extLst>
                  <a:ext uri="{0D108BD9-81ED-4DB2-BD59-A6C34878D82A}">
                    <a16:rowId xmlns:a16="http://schemas.microsoft.com/office/drawing/2014/main" val="3439850478"/>
                  </a:ext>
                </a:extLst>
              </a:tr>
              <a:tr h="267217">
                <a:tc rowSpan="2">
                  <a:txBody>
                    <a:bodyPr/>
                    <a:lstStyle/>
                    <a:p>
                      <a:pPr algn="ctr"/>
                      <a:r>
                        <a:rPr lang="en-US" altLang="zh-TW" sz="1400">
                          <a:latin typeface="+mn-lt"/>
                        </a:rPr>
                        <a:t>5</a:t>
                      </a:r>
                      <a:r>
                        <a:rPr lang="zh-TW" altLang="en-US" sz="1400">
                          <a:latin typeface="+mn-lt"/>
                        </a:rPr>
                        <a:t>年級</a:t>
                      </a:r>
                    </a:p>
                  </a:txBody>
                  <a:tcPr marL="33731" marR="33731" marT="16866" marB="16866" anchor="ctr">
                    <a:lnL>
                      <a:noFill/>
                    </a:lnL>
                    <a:lnR>
                      <a:noFill/>
                    </a:lnR>
                    <a:lnT>
                      <a:noFill/>
                    </a:lnT>
                    <a:lnB>
                      <a:noFill/>
                    </a:lnB>
                    <a:solidFill>
                      <a:srgbClr val="E8FFE8"/>
                    </a:solidFill>
                  </a:tcPr>
                </a:tc>
                <a:tc>
                  <a:txBody>
                    <a:bodyPr/>
                    <a:lstStyle/>
                    <a:p>
                      <a:pPr algn="ctr"/>
                      <a:r>
                        <a:rPr lang="zh-TW" altLang="en-US" sz="1400">
                          <a:latin typeface="+mn-lt"/>
                        </a:rPr>
                        <a:t>男</a:t>
                      </a: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1217</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214</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681</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2112</a:t>
                      </a:r>
                      <a:endParaRPr lang="zh-TW" altLang="en-US" sz="1400">
                        <a:latin typeface="+mn-lt"/>
                      </a:endParaRPr>
                    </a:p>
                  </a:txBody>
                  <a:tcPr marL="33731" marR="33731" marT="16866" marB="16866" anchor="ctr">
                    <a:lnL>
                      <a:noFill/>
                    </a:lnL>
                    <a:lnR>
                      <a:noFill/>
                    </a:lnR>
                    <a:lnT>
                      <a:noFill/>
                    </a:lnT>
                    <a:lnB>
                      <a:noFill/>
                    </a:lnB>
                    <a:solidFill>
                      <a:srgbClr val="E8FFE8"/>
                    </a:solidFill>
                  </a:tcPr>
                </a:tc>
                <a:tc rowSpan="2">
                  <a:txBody>
                    <a:bodyPr/>
                    <a:lstStyle/>
                    <a:p>
                      <a:pPr algn="ctr"/>
                      <a:r>
                        <a:rPr lang="en-US" altLang="zh-TW" sz="1400">
                          <a:solidFill>
                            <a:srgbClr val="0000FF"/>
                          </a:solidFill>
                          <a:effectLst/>
                          <a:latin typeface="+mn-lt"/>
                        </a:rPr>
                        <a:t>4035</a:t>
                      </a:r>
                      <a:br>
                        <a:rPr lang="en-US" altLang="zh-TW" sz="1400">
                          <a:solidFill>
                            <a:srgbClr val="0000FF"/>
                          </a:solidFill>
                          <a:effectLst/>
                          <a:latin typeface="+mn-lt"/>
                        </a:rPr>
                      </a:br>
                      <a:r>
                        <a:rPr lang="en-US" altLang="zh-TW" sz="1400">
                          <a:solidFill>
                            <a:srgbClr val="0000FF"/>
                          </a:solidFill>
                          <a:effectLst/>
                          <a:latin typeface="+mn-lt"/>
                        </a:rPr>
                        <a:t>22.1%</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dirty="0">
                          <a:solidFill>
                            <a:srgbClr val="0000FF"/>
                          </a:solidFill>
                          <a:effectLst/>
                          <a:latin typeface="+mn-lt"/>
                        </a:rPr>
                        <a:t>1217</a:t>
                      </a:r>
                      <a:endParaRPr lang="zh-TW" altLang="en-US" sz="1400" dirty="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895</a:t>
                      </a:r>
                      <a:endParaRPr lang="zh-TW" altLang="en-US" sz="1400">
                        <a:latin typeface="+mn-lt"/>
                      </a:endParaRPr>
                    </a:p>
                  </a:txBody>
                  <a:tcPr marL="33731" marR="33731" marT="16866" marB="16866" anchor="ctr">
                    <a:lnL>
                      <a:noFill/>
                    </a:lnL>
                    <a:lnR>
                      <a:noFill/>
                    </a:lnR>
                    <a:lnT>
                      <a:noFill/>
                    </a:lnT>
                    <a:lnB>
                      <a:noFill/>
                    </a:lnB>
                    <a:solidFill>
                      <a:srgbClr val="E8FFE8"/>
                    </a:solidFill>
                  </a:tcPr>
                </a:tc>
                <a:extLst>
                  <a:ext uri="{0D108BD9-81ED-4DB2-BD59-A6C34878D82A}">
                    <a16:rowId xmlns:a16="http://schemas.microsoft.com/office/drawing/2014/main" val="2948535249"/>
                  </a:ext>
                </a:extLst>
              </a:tr>
              <a:tr h="267217">
                <a:tc vMerge="1">
                  <a:txBody>
                    <a:bodyPr/>
                    <a:lstStyle/>
                    <a:p>
                      <a:endParaRPr lang="zh-TW" altLang="en-US"/>
                    </a:p>
                  </a:txBody>
                  <a:tcPr/>
                </a:tc>
                <a:tc>
                  <a:txBody>
                    <a:bodyPr/>
                    <a:lstStyle/>
                    <a:p>
                      <a:pPr algn="ctr"/>
                      <a:r>
                        <a:rPr lang="zh-TW" altLang="en-US" sz="1400">
                          <a:latin typeface="+mn-lt"/>
                        </a:rPr>
                        <a:t>女</a:t>
                      </a: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963</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178</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782</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1923</a:t>
                      </a:r>
                      <a:endParaRPr lang="zh-TW" altLang="en-US" sz="1400">
                        <a:latin typeface="+mn-lt"/>
                      </a:endParaRPr>
                    </a:p>
                  </a:txBody>
                  <a:tcPr marL="33731" marR="33731" marT="16866" marB="16866" anchor="ctr">
                    <a:lnL>
                      <a:noFill/>
                    </a:lnL>
                    <a:lnR>
                      <a:noFill/>
                    </a:lnR>
                    <a:lnT>
                      <a:noFill/>
                    </a:lnT>
                    <a:lnB>
                      <a:noFill/>
                    </a:lnB>
                    <a:solidFill>
                      <a:srgbClr val="CCFFFF"/>
                    </a:solidFill>
                  </a:tcPr>
                </a:tc>
                <a:tc vMerge="1">
                  <a:txBody>
                    <a:bodyPr/>
                    <a:lstStyle/>
                    <a:p>
                      <a:endParaRPr lang="zh-TW" altLang="en-US"/>
                    </a:p>
                  </a:txBody>
                  <a:tcPr/>
                </a:tc>
                <a:tc>
                  <a:txBody>
                    <a:bodyPr/>
                    <a:lstStyle/>
                    <a:p>
                      <a:pPr algn="ctr"/>
                      <a:r>
                        <a:rPr lang="en-US" altLang="zh-TW" sz="1400" dirty="0">
                          <a:solidFill>
                            <a:srgbClr val="0000FF"/>
                          </a:solidFill>
                          <a:effectLst/>
                          <a:latin typeface="+mn-lt"/>
                        </a:rPr>
                        <a:t>963</a:t>
                      </a:r>
                      <a:endParaRPr lang="zh-TW" altLang="en-US" sz="1400" dirty="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dirty="0">
                          <a:solidFill>
                            <a:srgbClr val="0000FF"/>
                          </a:solidFill>
                          <a:effectLst/>
                          <a:latin typeface="+mn-lt"/>
                        </a:rPr>
                        <a:t>960</a:t>
                      </a:r>
                      <a:endParaRPr lang="zh-TW" altLang="en-US" sz="1400" dirty="0">
                        <a:latin typeface="+mn-lt"/>
                      </a:endParaRPr>
                    </a:p>
                  </a:txBody>
                  <a:tcPr marL="33731" marR="33731" marT="16866" marB="16866" anchor="ctr">
                    <a:lnL>
                      <a:noFill/>
                    </a:lnL>
                    <a:lnR>
                      <a:noFill/>
                    </a:lnR>
                    <a:lnT>
                      <a:noFill/>
                    </a:lnT>
                    <a:lnB>
                      <a:noFill/>
                    </a:lnB>
                    <a:solidFill>
                      <a:srgbClr val="CCFFFF"/>
                    </a:solidFill>
                  </a:tcPr>
                </a:tc>
                <a:extLst>
                  <a:ext uri="{0D108BD9-81ED-4DB2-BD59-A6C34878D82A}">
                    <a16:rowId xmlns:a16="http://schemas.microsoft.com/office/drawing/2014/main" val="1063773719"/>
                  </a:ext>
                </a:extLst>
              </a:tr>
              <a:tr h="267217">
                <a:tc rowSpan="2">
                  <a:txBody>
                    <a:bodyPr/>
                    <a:lstStyle/>
                    <a:p>
                      <a:pPr algn="ctr"/>
                      <a:r>
                        <a:rPr lang="en-US" altLang="zh-TW" sz="1400">
                          <a:latin typeface="+mn-lt"/>
                        </a:rPr>
                        <a:t>6</a:t>
                      </a:r>
                      <a:r>
                        <a:rPr lang="zh-TW" altLang="en-US" sz="1400">
                          <a:latin typeface="+mn-lt"/>
                        </a:rPr>
                        <a:t>年級</a:t>
                      </a:r>
                    </a:p>
                  </a:txBody>
                  <a:tcPr marL="33731" marR="33731" marT="16866" marB="16866" anchor="ctr">
                    <a:lnL>
                      <a:noFill/>
                    </a:lnL>
                    <a:lnR>
                      <a:noFill/>
                    </a:lnR>
                    <a:lnT>
                      <a:noFill/>
                    </a:lnT>
                    <a:lnB>
                      <a:noFill/>
                    </a:lnB>
                    <a:solidFill>
                      <a:srgbClr val="E8FFE8"/>
                    </a:solidFill>
                  </a:tcPr>
                </a:tc>
                <a:tc>
                  <a:txBody>
                    <a:bodyPr/>
                    <a:lstStyle/>
                    <a:p>
                      <a:pPr algn="ctr"/>
                      <a:r>
                        <a:rPr lang="zh-TW" altLang="en-US" sz="1400">
                          <a:latin typeface="+mn-lt"/>
                        </a:rPr>
                        <a:t>男</a:t>
                      </a: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833</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203</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469</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1505</a:t>
                      </a:r>
                      <a:endParaRPr lang="zh-TW" altLang="en-US" sz="1400">
                        <a:latin typeface="+mn-lt"/>
                      </a:endParaRPr>
                    </a:p>
                  </a:txBody>
                  <a:tcPr marL="33731" marR="33731" marT="16866" marB="16866" anchor="ctr">
                    <a:lnL>
                      <a:noFill/>
                    </a:lnL>
                    <a:lnR>
                      <a:noFill/>
                    </a:lnR>
                    <a:lnT>
                      <a:noFill/>
                    </a:lnT>
                    <a:lnB>
                      <a:noFill/>
                    </a:lnB>
                    <a:solidFill>
                      <a:srgbClr val="E8FFE8"/>
                    </a:solidFill>
                  </a:tcPr>
                </a:tc>
                <a:tc rowSpan="2">
                  <a:txBody>
                    <a:bodyPr/>
                    <a:lstStyle/>
                    <a:p>
                      <a:pPr algn="ctr"/>
                      <a:r>
                        <a:rPr lang="en-US" altLang="zh-TW" sz="1400">
                          <a:solidFill>
                            <a:srgbClr val="0000FF"/>
                          </a:solidFill>
                          <a:effectLst/>
                          <a:latin typeface="+mn-lt"/>
                        </a:rPr>
                        <a:t>2853</a:t>
                      </a:r>
                      <a:br>
                        <a:rPr lang="en-US" altLang="zh-TW" sz="1400">
                          <a:solidFill>
                            <a:srgbClr val="0000FF"/>
                          </a:solidFill>
                          <a:effectLst/>
                          <a:latin typeface="+mn-lt"/>
                        </a:rPr>
                      </a:br>
                      <a:r>
                        <a:rPr lang="en-US" altLang="zh-TW" sz="1400">
                          <a:solidFill>
                            <a:srgbClr val="0000FF"/>
                          </a:solidFill>
                          <a:effectLst/>
                          <a:latin typeface="+mn-lt"/>
                        </a:rPr>
                        <a:t>15.6%</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833</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dirty="0">
                          <a:solidFill>
                            <a:srgbClr val="0000FF"/>
                          </a:solidFill>
                          <a:effectLst/>
                          <a:latin typeface="+mn-lt"/>
                        </a:rPr>
                        <a:t>672</a:t>
                      </a:r>
                      <a:endParaRPr lang="zh-TW" altLang="en-US" sz="1400" dirty="0">
                        <a:latin typeface="+mn-lt"/>
                      </a:endParaRPr>
                    </a:p>
                  </a:txBody>
                  <a:tcPr marL="33731" marR="33731" marT="16866" marB="16866" anchor="ctr">
                    <a:lnL>
                      <a:noFill/>
                    </a:lnL>
                    <a:lnR>
                      <a:noFill/>
                    </a:lnR>
                    <a:lnT>
                      <a:noFill/>
                    </a:lnT>
                    <a:lnB>
                      <a:noFill/>
                    </a:lnB>
                    <a:solidFill>
                      <a:srgbClr val="E8FFE8"/>
                    </a:solidFill>
                  </a:tcPr>
                </a:tc>
                <a:extLst>
                  <a:ext uri="{0D108BD9-81ED-4DB2-BD59-A6C34878D82A}">
                    <a16:rowId xmlns:a16="http://schemas.microsoft.com/office/drawing/2014/main" val="1086993799"/>
                  </a:ext>
                </a:extLst>
              </a:tr>
              <a:tr h="267217">
                <a:tc vMerge="1">
                  <a:txBody>
                    <a:bodyPr/>
                    <a:lstStyle/>
                    <a:p>
                      <a:endParaRPr lang="zh-TW" altLang="en-US"/>
                    </a:p>
                  </a:txBody>
                  <a:tcPr/>
                </a:tc>
                <a:tc>
                  <a:txBody>
                    <a:bodyPr/>
                    <a:lstStyle/>
                    <a:p>
                      <a:pPr algn="ctr"/>
                      <a:r>
                        <a:rPr lang="zh-TW" altLang="en-US" sz="1400">
                          <a:latin typeface="+mn-lt"/>
                        </a:rPr>
                        <a:t>女</a:t>
                      </a: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615</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147</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586</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1348</a:t>
                      </a:r>
                      <a:endParaRPr lang="zh-TW" altLang="en-US" sz="1400">
                        <a:latin typeface="+mn-lt"/>
                      </a:endParaRPr>
                    </a:p>
                  </a:txBody>
                  <a:tcPr marL="33731" marR="33731" marT="16866" marB="16866" anchor="ctr">
                    <a:lnL>
                      <a:noFill/>
                    </a:lnL>
                    <a:lnR>
                      <a:noFill/>
                    </a:lnR>
                    <a:lnT>
                      <a:noFill/>
                    </a:lnT>
                    <a:lnB>
                      <a:noFill/>
                    </a:lnB>
                    <a:solidFill>
                      <a:srgbClr val="CCFFFF"/>
                    </a:solidFill>
                  </a:tcPr>
                </a:tc>
                <a:tc vMerge="1">
                  <a:txBody>
                    <a:bodyPr/>
                    <a:lstStyle/>
                    <a:p>
                      <a:endParaRPr lang="zh-TW" altLang="en-US"/>
                    </a:p>
                  </a:txBody>
                  <a:tcPr/>
                </a:tc>
                <a:tc>
                  <a:txBody>
                    <a:bodyPr/>
                    <a:lstStyle/>
                    <a:p>
                      <a:pPr algn="ctr"/>
                      <a:r>
                        <a:rPr lang="en-US" altLang="zh-TW" sz="1400">
                          <a:solidFill>
                            <a:srgbClr val="0000FF"/>
                          </a:solidFill>
                          <a:effectLst/>
                          <a:latin typeface="+mn-lt"/>
                        </a:rPr>
                        <a:t>615</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dirty="0">
                          <a:solidFill>
                            <a:srgbClr val="0000FF"/>
                          </a:solidFill>
                          <a:effectLst/>
                          <a:latin typeface="+mn-lt"/>
                        </a:rPr>
                        <a:t>733</a:t>
                      </a:r>
                      <a:endParaRPr lang="zh-TW" altLang="en-US" sz="1400" dirty="0">
                        <a:latin typeface="+mn-lt"/>
                      </a:endParaRPr>
                    </a:p>
                  </a:txBody>
                  <a:tcPr marL="33731" marR="33731" marT="16866" marB="16866" anchor="ctr">
                    <a:lnL>
                      <a:noFill/>
                    </a:lnL>
                    <a:lnR>
                      <a:noFill/>
                    </a:lnR>
                    <a:lnT>
                      <a:noFill/>
                    </a:lnT>
                    <a:lnB>
                      <a:noFill/>
                    </a:lnB>
                    <a:solidFill>
                      <a:srgbClr val="CCFFFF"/>
                    </a:solidFill>
                  </a:tcPr>
                </a:tc>
                <a:extLst>
                  <a:ext uri="{0D108BD9-81ED-4DB2-BD59-A6C34878D82A}">
                    <a16:rowId xmlns:a16="http://schemas.microsoft.com/office/drawing/2014/main" val="3896699165"/>
                  </a:ext>
                </a:extLst>
              </a:tr>
              <a:tr h="267217">
                <a:tc rowSpan="2">
                  <a:txBody>
                    <a:bodyPr/>
                    <a:lstStyle/>
                    <a:p>
                      <a:pPr algn="ctr"/>
                      <a:r>
                        <a:rPr lang="zh-TW" altLang="en-US" sz="1400">
                          <a:latin typeface="+mn-lt"/>
                        </a:rPr>
                        <a:t>全校</a:t>
                      </a:r>
                    </a:p>
                  </a:txBody>
                  <a:tcPr marL="33731" marR="33731" marT="16866" marB="16866" anchor="ctr">
                    <a:lnL>
                      <a:noFill/>
                    </a:lnL>
                    <a:lnR>
                      <a:noFill/>
                    </a:lnR>
                    <a:lnT>
                      <a:noFill/>
                    </a:lnT>
                    <a:lnB>
                      <a:noFill/>
                    </a:lnB>
                    <a:solidFill>
                      <a:srgbClr val="E8FFE8"/>
                    </a:solidFill>
                  </a:tcPr>
                </a:tc>
                <a:tc>
                  <a:txBody>
                    <a:bodyPr/>
                    <a:lstStyle/>
                    <a:p>
                      <a:pPr algn="ctr"/>
                      <a:r>
                        <a:rPr lang="zh-TW" altLang="en-US" sz="1400">
                          <a:latin typeface="+mn-lt"/>
                        </a:rPr>
                        <a:t>男</a:t>
                      </a: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5233</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896</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2926</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9055</a:t>
                      </a:r>
                      <a:endParaRPr lang="zh-TW" altLang="en-US" sz="1400">
                        <a:latin typeface="+mn-lt"/>
                      </a:endParaRPr>
                    </a:p>
                  </a:txBody>
                  <a:tcPr marL="33731" marR="33731" marT="16866" marB="16866" anchor="ctr">
                    <a:lnL>
                      <a:noFill/>
                    </a:lnL>
                    <a:lnR>
                      <a:noFill/>
                    </a:lnR>
                    <a:lnT>
                      <a:noFill/>
                    </a:lnT>
                    <a:lnB>
                      <a:noFill/>
                    </a:lnB>
                    <a:solidFill>
                      <a:srgbClr val="E8FFE8"/>
                    </a:solidFill>
                  </a:tcPr>
                </a:tc>
                <a:tc rowSpan="2">
                  <a:txBody>
                    <a:bodyPr/>
                    <a:lstStyle/>
                    <a:p>
                      <a:pPr algn="ctr"/>
                      <a:r>
                        <a:rPr lang="en-US" altLang="zh-TW" sz="1400">
                          <a:solidFill>
                            <a:srgbClr val="0000FF"/>
                          </a:solidFill>
                          <a:effectLst/>
                          <a:latin typeface="+mn-lt"/>
                        </a:rPr>
                        <a:t>18260</a:t>
                      </a:r>
                      <a:br>
                        <a:rPr lang="en-US" altLang="zh-TW" sz="1400">
                          <a:solidFill>
                            <a:srgbClr val="0000FF"/>
                          </a:solidFill>
                          <a:effectLst/>
                          <a:latin typeface="+mn-lt"/>
                        </a:rPr>
                      </a:br>
                      <a:r>
                        <a:rPr lang="en-US" altLang="zh-TW" sz="1400">
                          <a:solidFill>
                            <a:srgbClr val="0000FF"/>
                          </a:solidFill>
                          <a:effectLst/>
                          <a:latin typeface="+mn-lt"/>
                        </a:rPr>
                        <a:t>100%</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a:solidFill>
                            <a:srgbClr val="0000FF"/>
                          </a:solidFill>
                          <a:effectLst/>
                          <a:latin typeface="+mn-lt"/>
                        </a:rPr>
                        <a:t>5233</a:t>
                      </a:r>
                      <a:endParaRPr lang="zh-TW" altLang="en-US" sz="1400">
                        <a:latin typeface="+mn-lt"/>
                      </a:endParaRPr>
                    </a:p>
                  </a:txBody>
                  <a:tcPr marL="33731" marR="33731" marT="16866" marB="16866" anchor="ctr">
                    <a:lnL>
                      <a:noFill/>
                    </a:lnL>
                    <a:lnR>
                      <a:noFill/>
                    </a:lnR>
                    <a:lnT>
                      <a:noFill/>
                    </a:lnT>
                    <a:lnB>
                      <a:noFill/>
                    </a:lnB>
                    <a:solidFill>
                      <a:srgbClr val="E8FFE8"/>
                    </a:solidFill>
                  </a:tcPr>
                </a:tc>
                <a:tc>
                  <a:txBody>
                    <a:bodyPr/>
                    <a:lstStyle/>
                    <a:p>
                      <a:pPr algn="ctr"/>
                      <a:r>
                        <a:rPr lang="en-US" altLang="zh-TW" sz="1400" dirty="0">
                          <a:solidFill>
                            <a:srgbClr val="0000FF"/>
                          </a:solidFill>
                          <a:effectLst/>
                          <a:latin typeface="+mn-lt"/>
                        </a:rPr>
                        <a:t>3822</a:t>
                      </a:r>
                      <a:endParaRPr lang="zh-TW" altLang="en-US" sz="1400" dirty="0">
                        <a:latin typeface="+mn-lt"/>
                      </a:endParaRPr>
                    </a:p>
                  </a:txBody>
                  <a:tcPr marL="33731" marR="33731" marT="16866" marB="16866" anchor="ctr">
                    <a:lnL>
                      <a:noFill/>
                    </a:lnL>
                    <a:lnR>
                      <a:noFill/>
                    </a:lnR>
                    <a:lnT>
                      <a:noFill/>
                    </a:lnT>
                    <a:lnB>
                      <a:noFill/>
                    </a:lnB>
                    <a:solidFill>
                      <a:srgbClr val="E8FFE8"/>
                    </a:solidFill>
                  </a:tcPr>
                </a:tc>
                <a:extLst>
                  <a:ext uri="{0D108BD9-81ED-4DB2-BD59-A6C34878D82A}">
                    <a16:rowId xmlns:a16="http://schemas.microsoft.com/office/drawing/2014/main" val="2063874201"/>
                  </a:ext>
                </a:extLst>
              </a:tr>
              <a:tr h="267217">
                <a:tc vMerge="1">
                  <a:txBody>
                    <a:bodyPr/>
                    <a:lstStyle/>
                    <a:p>
                      <a:endParaRPr lang="zh-TW" altLang="en-US"/>
                    </a:p>
                  </a:txBody>
                  <a:tcPr/>
                </a:tc>
                <a:tc>
                  <a:txBody>
                    <a:bodyPr/>
                    <a:lstStyle/>
                    <a:p>
                      <a:pPr algn="ctr"/>
                      <a:r>
                        <a:rPr lang="zh-TW" altLang="en-US" sz="1400">
                          <a:latin typeface="+mn-lt"/>
                        </a:rPr>
                        <a:t>女</a:t>
                      </a: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4646</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832</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3727</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a:solidFill>
                            <a:srgbClr val="0000FF"/>
                          </a:solidFill>
                          <a:effectLst/>
                          <a:latin typeface="+mn-lt"/>
                        </a:rPr>
                        <a:t>9205</a:t>
                      </a:r>
                      <a:endParaRPr lang="zh-TW" altLang="en-US" sz="1400">
                        <a:latin typeface="+mn-lt"/>
                      </a:endParaRPr>
                    </a:p>
                  </a:txBody>
                  <a:tcPr marL="33731" marR="33731" marT="16866" marB="16866" anchor="ctr">
                    <a:lnL>
                      <a:noFill/>
                    </a:lnL>
                    <a:lnR>
                      <a:noFill/>
                    </a:lnR>
                    <a:lnT>
                      <a:noFill/>
                    </a:lnT>
                    <a:lnB>
                      <a:noFill/>
                    </a:lnB>
                    <a:solidFill>
                      <a:srgbClr val="CCFFFF"/>
                    </a:solidFill>
                  </a:tcPr>
                </a:tc>
                <a:tc vMerge="1">
                  <a:txBody>
                    <a:bodyPr/>
                    <a:lstStyle/>
                    <a:p>
                      <a:endParaRPr lang="zh-TW" altLang="en-US"/>
                    </a:p>
                  </a:txBody>
                  <a:tcPr/>
                </a:tc>
                <a:tc>
                  <a:txBody>
                    <a:bodyPr/>
                    <a:lstStyle/>
                    <a:p>
                      <a:pPr algn="ctr"/>
                      <a:r>
                        <a:rPr lang="en-US" altLang="zh-TW" sz="1400">
                          <a:solidFill>
                            <a:srgbClr val="0000FF"/>
                          </a:solidFill>
                          <a:effectLst/>
                          <a:latin typeface="+mn-lt"/>
                        </a:rPr>
                        <a:t>4646</a:t>
                      </a:r>
                      <a:endParaRPr lang="zh-TW" altLang="en-US" sz="1400">
                        <a:latin typeface="+mn-lt"/>
                      </a:endParaRPr>
                    </a:p>
                  </a:txBody>
                  <a:tcPr marL="33731" marR="33731" marT="16866" marB="16866" anchor="ctr">
                    <a:lnL>
                      <a:noFill/>
                    </a:lnL>
                    <a:lnR>
                      <a:noFill/>
                    </a:lnR>
                    <a:lnT>
                      <a:noFill/>
                    </a:lnT>
                    <a:lnB>
                      <a:noFill/>
                    </a:lnB>
                    <a:solidFill>
                      <a:srgbClr val="CCFFFF"/>
                    </a:solidFill>
                  </a:tcPr>
                </a:tc>
                <a:tc>
                  <a:txBody>
                    <a:bodyPr/>
                    <a:lstStyle/>
                    <a:p>
                      <a:pPr algn="ctr"/>
                      <a:r>
                        <a:rPr lang="en-US" altLang="zh-TW" sz="1400" dirty="0">
                          <a:solidFill>
                            <a:srgbClr val="0000FF"/>
                          </a:solidFill>
                          <a:effectLst/>
                          <a:latin typeface="+mn-lt"/>
                        </a:rPr>
                        <a:t>4559</a:t>
                      </a:r>
                      <a:endParaRPr lang="zh-TW" altLang="en-US" sz="1400" dirty="0">
                        <a:latin typeface="+mn-lt"/>
                      </a:endParaRPr>
                    </a:p>
                  </a:txBody>
                  <a:tcPr marL="33731" marR="33731" marT="16866" marB="16866" anchor="ctr">
                    <a:lnL>
                      <a:noFill/>
                    </a:lnL>
                    <a:lnR>
                      <a:noFill/>
                    </a:lnR>
                    <a:lnT>
                      <a:noFill/>
                    </a:lnT>
                    <a:lnB>
                      <a:noFill/>
                    </a:lnB>
                    <a:solidFill>
                      <a:srgbClr val="CCFFFF"/>
                    </a:solidFill>
                  </a:tcPr>
                </a:tc>
                <a:extLst>
                  <a:ext uri="{0D108BD9-81ED-4DB2-BD59-A6C34878D82A}">
                    <a16:rowId xmlns:a16="http://schemas.microsoft.com/office/drawing/2014/main" val="804244848"/>
                  </a:ext>
                </a:extLst>
              </a:tr>
            </a:tbl>
          </a:graphicData>
        </a:graphic>
      </p:graphicFrame>
    </p:spTree>
    <p:extLst>
      <p:ext uri="{BB962C8B-B14F-4D97-AF65-F5344CB8AC3E}">
        <p14:creationId xmlns:p14="http://schemas.microsoft.com/office/powerpoint/2010/main" val="55031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894388375"/>
              </p:ext>
            </p:extLst>
          </p:nvPr>
        </p:nvGraphicFramePr>
        <p:xfrm>
          <a:off x="2" y="7"/>
          <a:ext cx="12191998" cy="6857992"/>
        </p:xfrm>
        <a:graphic>
          <a:graphicData uri="http://schemas.openxmlformats.org/drawingml/2006/table">
            <a:tbl>
              <a:tblPr/>
              <a:tblGrid>
                <a:gridCol w="1199860">
                  <a:extLst>
                    <a:ext uri="{9D8B030D-6E8A-4147-A177-3AD203B41FA5}">
                      <a16:colId xmlns:a16="http://schemas.microsoft.com/office/drawing/2014/main" val="3909105984"/>
                    </a:ext>
                  </a:extLst>
                </a:gridCol>
                <a:gridCol w="6263042">
                  <a:extLst>
                    <a:ext uri="{9D8B030D-6E8A-4147-A177-3AD203B41FA5}">
                      <a16:colId xmlns:a16="http://schemas.microsoft.com/office/drawing/2014/main" val="508693971"/>
                    </a:ext>
                  </a:extLst>
                </a:gridCol>
                <a:gridCol w="1182274">
                  <a:extLst>
                    <a:ext uri="{9D8B030D-6E8A-4147-A177-3AD203B41FA5}">
                      <a16:colId xmlns:a16="http://schemas.microsoft.com/office/drawing/2014/main" val="2385115571"/>
                    </a:ext>
                  </a:extLst>
                </a:gridCol>
                <a:gridCol w="1182274">
                  <a:extLst>
                    <a:ext uri="{9D8B030D-6E8A-4147-A177-3AD203B41FA5}">
                      <a16:colId xmlns:a16="http://schemas.microsoft.com/office/drawing/2014/main" val="235453870"/>
                    </a:ext>
                  </a:extLst>
                </a:gridCol>
                <a:gridCol w="1182274">
                  <a:extLst>
                    <a:ext uri="{9D8B030D-6E8A-4147-A177-3AD203B41FA5}">
                      <a16:colId xmlns:a16="http://schemas.microsoft.com/office/drawing/2014/main" val="1164576158"/>
                    </a:ext>
                  </a:extLst>
                </a:gridCol>
                <a:gridCol w="1182274">
                  <a:extLst>
                    <a:ext uri="{9D8B030D-6E8A-4147-A177-3AD203B41FA5}">
                      <a16:colId xmlns:a16="http://schemas.microsoft.com/office/drawing/2014/main" val="2323840960"/>
                    </a:ext>
                  </a:extLst>
                </a:gridCol>
              </a:tblGrid>
              <a:tr h="450270">
                <a:tc>
                  <a:txBody>
                    <a:bodyPr/>
                    <a:lstStyle/>
                    <a:p>
                      <a:pPr algn="ctr"/>
                      <a:r>
                        <a:rPr lang="zh-TW" altLang="en-US" sz="1800" dirty="0">
                          <a:solidFill>
                            <a:srgbClr val="FFFFFF"/>
                          </a:solidFill>
                          <a:effectLst/>
                        </a:rPr>
                        <a:t>編碼</a:t>
                      </a:r>
                      <a:endParaRPr lang="zh-TW" altLang="en-US" sz="1800" dirty="0">
                        <a:effectLst/>
                      </a:endParaRPr>
                    </a:p>
                  </a:txBody>
                  <a:tcPr marL="20622" marR="20622" marT="10311" marB="10311" anchor="ctr">
                    <a:lnL>
                      <a:noFill/>
                    </a:lnL>
                    <a:lnR>
                      <a:noFill/>
                    </a:lnR>
                    <a:lnT>
                      <a:noFill/>
                    </a:lnT>
                    <a:lnB>
                      <a:noFill/>
                    </a:lnB>
                    <a:solidFill>
                      <a:srgbClr val="0099FF"/>
                    </a:solidFill>
                  </a:tcPr>
                </a:tc>
                <a:tc>
                  <a:txBody>
                    <a:bodyPr/>
                    <a:lstStyle/>
                    <a:p>
                      <a:pPr algn="ctr"/>
                      <a:r>
                        <a:rPr lang="zh-TW" altLang="en-US" sz="1800" dirty="0">
                          <a:solidFill>
                            <a:srgbClr val="FFFFFF"/>
                          </a:solidFill>
                          <a:effectLst/>
                        </a:rPr>
                        <a:t>受傷部位</a:t>
                      </a:r>
                      <a:endParaRPr lang="zh-TW" altLang="en-US" sz="1800" dirty="0">
                        <a:effectLst/>
                      </a:endParaRPr>
                    </a:p>
                  </a:txBody>
                  <a:tcPr marL="20622" marR="20622" marT="10311" marB="10311" anchor="ctr">
                    <a:lnL>
                      <a:noFill/>
                    </a:lnL>
                    <a:lnR>
                      <a:noFill/>
                    </a:lnR>
                    <a:lnT>
                      <a:noFill/>
                    </a:lnT>
                    <a:lnB>
                      <a:noFill/>
                    </a:lnB>
                    <a:solidFill>
                      <a:srgbClr val="0099FF"/>
                    </a:solidFill>
                  </a:tcPr>
                </a:tc>
                <a:tc>
                  <a:txBody>
                    <a:bodyPr/>
                    <a:lstStyle/>
                    <a:p>
                      <a:pPr algn="ctr"/>
                      <a:r>
                        <a:rPr lang="zh-TW" altLang="en-US" sz="1800" dirty="0">
                          <a:solidFill>
                            <a:srgbClr val="FFFFFF"/>
                          </a:solidFill>
                          <a:effectLst/>
                        </a:rPr>
                        <a:t>男</a:t>
                      </a:r>
                      <a:endParaRPr lang="zh-TW" altLang="en-US" sz="1800" dirty="0">
                        <a:effectLst/>
                      </a:endParaRPr>
                    </a:p>
                  </a:txBody>
                  <a:tcPr marL="20622" marR="20622" marT="10311" marB="10311" anchor="ctr">
                    <a:lnL>
                      <a:noFill/>
                    </a:lnL>
                    <a:lnR>
                      <a:noFill/>
                    </a:lnR>
                    <a:lnT>
                      <a:noFill/>
                    </a:lnT>
                    <a:lnB>
                      <a:noFill/>
                    </a:lnB>
                    <a:solidFill>
                      <a:srgbClr val="0099FF"/>
                    </a:solidFill>
                  </a:tcPr>
                </a:tc>
                <a:tc>
                  <a:txBody>
                    <a:bodyPr/>
                    <a:lstStyle/>
                    <a:p>
                      <a:pPr algn="ctr"/>
                      <a:r>
                        <a:rPr lang="zh-TW" altLang="en-US" sz="1800" dirty="0">
                          <a:solidFill>
                            <a:srgbClr val="FFFFFF"/>
                          </a:solidFill>
                          <a:effectLst/>
                        </a:rPr>
                        <a:t>女</a:t>
                      </a:r>
                      <a:endParaRPr lang="zh-TW" altLang="en-US" sz="1800" dirty="0">
                        <a:effectLst/>
                      </a:endParaRPr>
                    </a:p>
                  </a:txBody>
                  <a:tcPr marL="20622" marR="20622" marT="10311" marB="10311" anchor="ctr">
                    <a:lnL>
                      <a:noFill/>
                    </a:lnL>
                    <a:lnR>
                      <a:noFill/>
                    </a:lnR>
                    <a:lnT>
                      <a:noFill/>
                    </a:lnT>
                    <a:lnB>
                      <a:noFill/>
                    </a:lnB>
                    <a:solidFill>
                      <a:srgbClr val="0099FF"/>
                    </a:solidFill>
                  </a:tcPr>
                </a:tc>
                <a:tc>
                  <a:txBody>
                    <a:bodyPr/>
                    <a:lstStyle/>
                    <a:p>
                      <a:pPr algn="ctr"/>
                      <a:r>
                        <a:rPr lang="zh-TW" altLang="en-US" sz="1800" dirty="0">
                          <a:solidFill>
                            <a:srgbClr val="FFFFFF"/>
                          </a:solidFill>
                          <a:effectLst/>
                        </a:rPr>
                        <a:t>小計</a:t>
                      </a:r>
                      <a:endParaRPr lang="zh-TW" altLang="en-US" sz="1800" dirty="0">
                        <a:effectLst/>
                      </a:endParaRPr>
                    </a:p>
                  </a:txBody>
                  <a:tcPr marL="20622" marR="20622" marT="10311" marB="10311" anchor="ctr">
                    <a:lnL>
                      <a:noFill/>
                    </a:lnL>
                    <a:lnR>
                      <a:noFill/>
                    </a:lnR>
                    <a:lnT>
                      <a:noFill/>
                    </a:lnT>
                    <a:lnB>
                      <a:noFill/>
                    </a:lnB>
                    <a:solidFill>
                      <a:srgbClr val="0099FF"/>
                    </a:solidFill>
                  </a:tcPr>
                </a:tc>
                <a:tc>
                  <a:txBody>
                    <a:bodyPr/>
                    <a:lstStyle/>
                    <a:p>
                      <a:pPr algn="ctr"/>
                      <a:r>
                        <a:rPr lang="zh-TW" altLang="en-US" sz="1800" dirty="0">
                          <a:solidFill>
                            <a:srgbClr val="FFFFFF"/>
                          </a:solidFill>
                          <a:effectLst/>
                        </a:rPr>
                        <a:t>比率</a:t>
                      </a:r>
                      <a:r>
                        <a:rPr lang="en-US" altLang="zh-TW" sz="1800" dirty="0">
                          <a:solidFill>
                            <a:srgbClr val="FFFFFF"/>
                          </a:solidFill>
                          <a:effectLst/>
                        </a:rPr>
                        <a:t>(%)</a:t>
                      </a:r>
                      <a:endParaRPr lang="zh-TW" altLang="en-US" sz="1800" dirty="0">
                        <a:effectLst/>
                      </a:endParaRPr>
                    </a:p>
                  </a:txBody>
                  <a:tcPr marL="20622" marR="20622" marT="10311" marB="10311" anchor="ctr">
                    <a:lnL>
                      <a:noFill/>
                    </a:lnL>
                    <a:lnR>
                      <a:noFill/>
                    </a:lnR>
                    <a:lnT>
                      <a:noFill/>
                    </a:lnT>
                    <a:lnB>
                      <a:noFill/>
                    </a:lnB>
                    <a:solidFill>
                      <a:srgbClr val="0099FF"/>
                    </a:solidFill>
                  </a:tcPr>
                </a:tc>
                <a:extLst>
                  <a:ext uri="{0D108BD9-81ED-4DB2-BD59-A6C34878D82A}">
                    <a16:rowId xmlns:a16="http://schemas.microsoft.com/office/drawing/2014/main" val="3106950727"/>
                  </a:ext>
                </a:extLst>
              </a:tr>
              <a:tr h="450270">
                <a:tc>
                  <a:txBody>
                    <a:bodyPr/>
                    <a:lstStyle/>
                    <a:p>
                      <a:pPr algn="ctr"/>
                      <a:r>
                        <a:rPr lang="en-US" altLang="zh-TW" sz="1800" dirty="0"/>
                        <a:t>1</a:t>
                      </a:r>
                    </a:p>
                  </a:txBody>
                  <a:tcPr marL="20622" marR="20622" marT="10311" marB="10311" anchor="ctr">
                    <a:lnL>
                      <a:noFill/>
                    </a:lnL>
                    <a:lnR>
                      <a:noFill/>
                    </a:lnR>
                    <a:lnT>
                      <a:noFill/>
                    </a:lnT>
                    <a:lnB>
                      <a:noFill/>
                    </a:lnB>
                    <a:solidFill>
                      <a:srgbClr val="CCFFFF"/>
                    </a:solidFill>
                  </a:tcPr>
                </a:tc>
                <a:tc>
                  <a:txBody>
                    <a:bodyPr/>
                    <a:lstStyle/>
                    <a:p>
                      <a:pPr algn="ctr"/>
                      <a:r>
                        <a:rPr lang="zh-TW" altLang="en-US" sz="1800" dirty="0"/>
                        <a:t>頭</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571</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466</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1037</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8.2%</a:t>
                      </a:r>
                    </a:p>
                  </a:txBody>
                  <a:tcPr marL="20622" marR="20622" marT="10311" marB="10311" anchor="ctr">
                    <a:lnL>
                      <a:noFill/>
                    </a:lnL>
                    <a:lnR>
                      <a:noFill/>
                    </a:lnR>
                    <a:lnT>
                      <a:noFill/>
                    </a:lnT>
                    <a:lnB>
                      <a:noFill/>
                    </a:lnB>
                    <a:solidFill>
                      <a:srgbClr val="CCFFFF"/>
                    </a:solidFill>
                  </a:tcPr>
                </a:tc>
                <a:extLst>
                  <a:ext uri="{0D108BD9-81ED-4DB2-BD59-A6C34878D82A}">
                    <a16:rowId xmlns:a16="http://schemas.microsoft.com/office/drawing/2014/main" val="4154639786"/>
                  </a:ext>
                </a:extLst>
              </a:tr>
              <a:tr h="346364">
                <a:tc>
                  <a:txBody>
                    <a:bodyPr/>
                    <a:lstStyle/>
                    <a:p>
                      <a:pPr algn="ctr"/>
                      <a:r>
                        <a:rPr lang="en-US" altLang="zh-TW" sz="1800"/>
                        <a:t>2</a:t>
                      </a:r>
                    </a:p>
                  </a:txBody>
                  <a:tcPr marL="20622" marR="20622" marT="10311" marB="10311" anchor="ctr">
                    <a:lnL>
                      <a:noFill/>
                    </a:lnL>
                    <a:lnR>
                      <a:noFill/>
                    </a:lnR>
                    <a:lnT>
                      <a:noFill/>
                    </a:lnT>
                    <a:lnB>
                      <a:noFill/>
                    </a:lnB>
                    <a:solidFill>
                      <a:srgbClr val="E8FFE8"/>
                    </a:solidFill>
                  </a:tcPr>
                </a:tc>
                <a:tc>
                  <a:txBody>
                    <a:bodyPr/>
                    <a:lstStyle/>
                    <a:p>
                      <a:pPr algn="ctr"/>
                      <a:r>
                        <a:rPr lang="zh-TW" altLang="en-US" sz="1800" dirty="0"/>
                        <a:t>眼</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337</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294</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631</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5.0%</a:t>
                      </a:r>
                    </a:p>
                  </a:txBody>
                  <a:tcPr marL="20622" marR="20622" marT="10311" marB="10311" anchor="ctr">
                    <a:lnL>
                      <a:noFill/>
                    </a:lnL>
                    <a:lnR>
                      <a:noFill/>
                    </a:lnR>
                    <a:lnT>
                      <a:noFill/>
                    </a:lnT>
                    <a:lnB>
                      <a:noFill/>
                    </a:lnB>
                    <a:solidFill>
                      <a:srgbClr val="E8FFE8"/>
                    </a:solidFill>
                  </a:tcPr>
                </a:tc>
                <a:extLst>
                  <a:ext uri="{0D108BD9-81ED-4DB2-BD59-A6C34878D82A}">
                    <a16:rowId xmlns:a16="http://schemas.microsoft.com/office/drawing/2014/main" val="90485823"/>
                  </a:ext>
                </a:extLst>
              </a:tr>
              <a:tr h="346364">
                <a:tc>
                  <a:txBody>
                    <a:bodyPr/>
                    <a:lstStyle/>
                    <a:p>
                      <a:pPr algn="ctr"/>
                      <a:r>
                        <a:rPr lang="en-US" altLang="zh-TW" sz="1800"/>
                        <a:t>3</a:t>
                      </a:r>
                    </a:p>
                  </a:txBody>
                  <a:tcPr marL="20622" marR="20622" marT="10311" marB="10311" anchor="ctr">
                    <a:lnL>
                      <a:noFill/>
                    </a:lnL>
                    <a:lnR>
                      <a:noFill/>
                    </a:lnR>
                    <a:lnT>
                      <a:noFill/>
                    </a:lnT>
                    <a:lnB>
                      <a:noFill/>
                    </a:lnB>
                    <a:solidFill>
                      <a:srgbClr val="CCFFFF"/>
                    </a:solidFill>
                  </a:tcPr>
                </a:tc>
                <a:tc>
                  <a:txBody>
                    <a:bodyPr/>
                    <a:lstStyle/>
                    <a:p>
                      <a:pPr algn="ctr"/>
                      <a:r>
                        <a:rPr lang="zh-TW" altLang="en-US" sz="1800" dirty="0"/>
                        <a:t>口腔</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275</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236</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511</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4.1%</a:t>
                      </a:r>
                    </a:p>
                  </a:txBody>
                  <a:tcPr marL="20622" marR="20622" marT="10311" marB="10311" anchor="ctr">
                    <a:lnL>
                      <a:noFill/>
                    </a:lnL>
                    <a:lnR>
                      <a:noFill/>
                    </a:lnR>
                    <a:lnT>
                      <a:noFill/>
                    </a:lnT>
                    <a:lnB>
                      <a:noFill/>
                    </a:lnB>
                    <a:solidFill>
                      <a:srgbClr val="CCFFFF"/>
                    </a:solidFill>
                  </a:tcPr>
                </a:tc>
                <a:extLst>
                  <a:ext uri="{0D108BD9-81ED-4DB2-BD59-A6C34878D82A}">
                    <a16:rowId xmlns:a16="http://schemas.microsoft.com/office/drawing/2014/main" val="2321401535"/>
                  </a:ext>
                </a:extLst>
              </a:tr>
              <a:tr h="346364">
                <a:tc>
                  <a:txBody>
                    <a:bodyPr/>
                    <a:lstStyle/>
                    <a:p>
                      <a:pPr algn="ctr"/>
                      <a:r>
                        <a:rPr lang="en-US" altLang="zh-TW" sz="1800"/>
                        <a:t>4</a:t>
                      </a:r>
                    </a:p>
                  </a:txBody>
                  <a:tcPr marL="20622" marR="20622" marT="10311" marB="10311" anchor="ctr">
                    <a:lnL>
                      <a:noFill/>
                    </a:lnL>
                    <a:lnR>
                      <a:noFill/>
                    </a:lnR>
                    <a:lnT>
                      <a:noFill/>
                    </a:lnT>
                    <a:lnB>
                      <a:noFill/>
                    </a:lnB>
                    <a:solidFill>
                      <a:srgbClr val="E8FFE8"/>
                    </a:solidFill>
                  </a:tcPr>
                </a:tc>
                <a:tc>
                  <a:txBody>
                    <a:bodyPr/>
                    <a:lstStyle/>
                    <a:p>
                      <a:pPr algn="ctr"/>
                      <a:r>
                        <a:rPr lang="zh-TW" altLang="en-US" sz="1800" dirty="0"/>
                        <a:t>顏面</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306</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276</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582</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4.6%</a:t>
                      </a:r>
                    </a:p>
                  </a:txBody>
                  <a:tcPr marL="20622" marR="20622" marT="10311" marB="10311" anchor="ctr">
                    <a:lnL>
                      <a:noFill/>
                    </a:lnL>
                    <a:lnR>
                      <a:noFill/>
                    </a:lnR>
                    <a:lnT>
                      <a:noFill/>
                    </a:lnT>
                    <a:lnB>
                      <a:noFill/>
                    </a:lnB>
                    <a:solidFill>
                      <a:srgbClr val="E8FFE8"/>
                    </a:solidFill>
                  </a:tcPr>
                </a:tc>
                <a:extLst>
                  <a:ext uri="{0D108BD9-81ED-4DB2-BD59-A6C34878D82A}">
                    <a16:rowId xmlns:a16="http://schemas.microsoft.com/office/drawing/2014/main" val="1192479467"/>
                  </a:ext>
                </a:extLst>
              </a:tr>
              <a:tr h="346364">
                <a:tc>
                  <a:txBody>
                    <a:bodyPr/>
                    <a:lstStyle/>
                    <a:p>
                      <a:pPr algn="ctr"/>
                      <a:r>
                        <a:rPr lang="en-US" altLang="zh-TW" sz="1800"/>
                        <a:t>5</a:t>
                      </a:r>
                    </a:p>
                  </a:txBody>
                  <a:tcPr marL="20622" marR="20622" marT="10311" marB="10311" anchor="ctr">
                    <a:lnL>
                      <a:noFill/>
                    </a:lnL>
                    <a:lnR>
                      <a:noFill/>
                    </a:lnR>
                    <a:lnT>
                      <a:noFill/>
                    </a:lnT>
                    <a:lnB>
                      <a:noFill/>
                    </a:lnB>
                    <a:solidFill>
                      <a:srgbClr val="CCFFFF"/>
                    </a:solidFill>
                  </a:tcPr>
                </a:tc>
                <a:tc>
                  <a:txBody>
                    <a:bodyPr/>
                    <a:lstStyle/>
                    <a:p>
                      <a:pPr algn="ctr"/>
                      <a:r>
                        <a:rPr lang="zh-TW" altLang="en-US" sz="1800" dirty="0"/>
                        <a:t>耳鼻喉</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175</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109</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284</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2.3%</a:t>
                      </a:r>
                    </a:p>
                  </a:txBody>
                  <a:tcPr marL="20622" marR="20622" marT="10311" marB="10311" anchor="ctr">
                    <a:lnL>
                      <a:noFill/>
                    </a:lnL>
                    <a:lnR>
                      <a:noFill/>
                    </a:lnR>
                    <a:lnT>
                      <a:noFill/>
                    </a:lnT>
                    <a:lnB>
                      <a:noFill/>
                    </a:lnB>
                    <a:solidFill>
                      <a:srgbClr val="CCFFFF"/>
                    </a:solidFill>
                  </a:tcPr>
                </a:tc>
                <a:extLst>
                  <a:ext uri="{0D108BD9-81ED-4DB2-BD59-A6C34878D82A}">
                    <a16:rowId xmlns:a16="http://schemas.microsoft.com/office/drawing/2014/main" val="933538301"/>
                  </a:ext>
                </a:extLst>
              </a:tr>
              <a:tr h="346364">
                <a:tc>
                  <a:txBody>
                    <a:bodyPr/>
                    <a:lstStyle/>
                    <a:p>
                      <a:pPr algn="ctr"/>
                      <a:r>
                        <a:rPr lang="en-US" altLang="zh-TW" sz="1800"/>
                        <a:t>6</a:t>
                      </a:r>
                    </a:p>
                  </a:txBody>
                  <a:tcPr marL="20622" marR="20622" marT="10311" marB="10311" anchor="ctr">
                    <a:lnL>
                      <a:noFill/>
                    </a:lnL>
                    <a:lnR>
                      <a:noFill/>
                    </a:lnR>
                    <a:lnT>
                      <a:noFill/>
                    </a:lnT>
                    <a:lnB>
                      <a:noFill/>
                    </a:lnB>
                    <a:solidFill>
                      <a:srgbClr val="E8FFE8"/>
                    </a:solidFill>
                  </a:tcPr>
                </a:tc>
                <a:tc>
                  <a:txBody>
                    <a:bodyPr/>
                    <a:lstStyle/>
                    <a:p>
                      <a:pPr algn="ctr"/>
                      <a:r>
                        <a:rPr lang="zh-TW" altLang="en-US" sz="1800" dirty="0"/>
                        <a:t>胸</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49</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36</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85</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0.7%</a:t>
                      </a:r>
                    </a:p>
                  </a:txBody>
                  <a:tcPr marL="20622" marR="20622" marT="10311" marB="10311" anchor="ctr">
                    <a:lnL>
                      <a:noFill/>
                    </a:lnL>
                    <a:lnR>
                      <a:noFill/>
                    </a:lnR>
                    <a:lnT>
                      <a:noFill/>
                    </a:lnT>
                    <a:lnB>
                      <a:noFill/>
                    </a:lnB>
                    <a:solidFill>
                      <a:srgbClr val="E8FFE8"/>
                    </a:solidFill>
                  </a:tcPr>
                </a:tc>
                <a:extLst>
                  <a:ext uri="{0D108BD9-81ED-4DB2-BD59-A6C34878D82A}">
                    <a16:rowId xmlns:a16="http://schemas.microsoft.com/office/drawing/2014/main" val="2876042863"/>
                  </a:ext>
                </a:extLst>
              </a:tr>
              <a:tr h="346364">
                <a:tc>
                  <a:txBody>
                    <a:bodyPr/>
                    <a:lstStyle/>
                    <a:p>
                      <a:pPr algn="ctr"/>
                      <a:r>
                        <a:rPr lang="en-US" altLang="zh-TW" sz="1800"/>
                        <a:t>7</a:t>
                      </a:r>
                    </a:p>
                  </a:txBody>
                  <a:tcPr marL="20622" marR="20622" marT="10311" marB="10311" anchor="ctr">
                    <a:lnL>
                      <a:noFill/>
                    </a:lnL>
                    <a:lnR>
                      <a:noFill/>
                    </a:lnR>
                    <a:lnT>
                      <a:noFill/>
                    </a:lnT>
                    <a:lnB>
                      <a:noFill/>
                    </a:lnB>
                    <a:solidFill>
                      <a:srgbClr val="CCFFFF"/>
                    </a:solidFill>
                  </a:tcPr>
                </a:tc>
                <a:tc>
                  <a:txBody>
                    <a:bodyPr/>
                    <a:lstStyle/>
                    <a:p>
                      <a:pPr algn="ctr"/>
                      <a:r>
                        <a:rPr lang="zh-TW" altLang="en-US" sz="1800" dirty="0"/>
                        <a:t>腹</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92</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73</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165</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1.3%</a:t>
                      </a:r>
                    </a:p>
                  </a:txBody>
                  <a:tcPr marL="20622" marR="20622" marT="10311" marB="10311" anchor="ctr">
                    <a:lnL>
                      <a:noFill/>
                    </a:lnL>
                    <a:lnR>
                      <a:noFill/>
                    </a:lnR>
                    <a:lnT>
                      <a:noFill/>
                    </a:lnT>
                    <a:lnB>
                      <a:noFill/>
                    </a:lnB>
                    <a:solidFill>
                      <a:srgbClr val="CCFFFF"/>
                    </a:solidFill>
                  </a:tcPr>
                </a:tc>
                <a:extLst>
                  <a:ext uri="{0D108BD9-81ED-4DB2-BD59-A6C34878D82A}">
                    <a16:rowId xmlns:a16="http://schemas.microsoft.com/office/drawing/2014/main" val="4280499455"/>
                  </a:ext>
                </a:extLst>
              </a:tr>
              <a:tr h="346364">
                <a:tc>
                  <a:txBody>
                    <a:bodyPr/>
                    <a:lstStyle/>
                    <a:p>
                      <a:pPr algn="ctr"/>
                      <a:r>
                        <a:rPr lang="en-US" altLang="zh-TW" sz="1800"/>
                        <a:t>8</a:t>
                      </a:r>
                    </a:p>
                  </a:txBody>
                  <a:tcPr marL="20622" marR="20622" marT="10311" marB="10311" anchor="ctr">
                    <a:lnL>
                      <a:noFill/>
                    </a:lnL>
                    <a:lnR>
                      <a:noFill/>
                    </a:lnR>
                    <a:lnT>
                      <a:noFill/>
                    </a:lnT>
                    <a:lnB>
                      <a:noFill/>
                    </a:lnB>
                    <a:solidFill>
                      <a:srgbClr val="E8FFE8"/>
                    </a:solidFill>
                  </a:tcPr>
                </a:tc>
                <a:tc>
                  <a:txBody>
                    <a:bodyPr/>
                    <a:lstStyle/>
                    <a:p>
                      <a:pPr algn="ctr"/>
                      <a:r>
                        <a:rPr lang="zh-TW" altLang="en-US" sz="1800" dirty="0"/>
                        <a:t>背</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72</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49</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121</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1.0%</a:t>
                      </a:r>
                    </a:p>
                  </a:txBody>
                  <a:tcPr marL="20622" marR="20622" marT="10311" marB="10311" anchor="ctr">
                    <a:lnL>
                      <a:noFill/>
                    </a:lnL>
                    <a:lnR>
                      <a:noFill/>
                    </a:lnR>
                    <a:lnT>
                      <a:noFill/>
                    </a:lnT>
                    <a:lnB>
                      <a:noFill/>
                    </a:lnB>
                    <a:solidFill>
                      <a:srgbClr val="E8FFE8"/>
                    </a:solidFill>
                  </a:tcPr>
                </a:tc>
                <a:extLst>
                  <a:ext uri="{0D108BD9-81ED-4DB2-BD59-A6C34878D82A}">
                    <a16:rowId xmlns:a16="http://schemas.microsoft.com/office/drawing/2014/main" val="790544693"/>
                  </a:ext>
                </a:extLst>
              </a:tr>
              <a:tr h="346364">
                <a:tc>
                  <a:txBody>
                    <a:bodyPr/>
                    <a:lstStyle/>
                    <a:p>
                      <a:pPr algn="ctr"/>
                      <a:r>
                        <a:rPr lang="en-US" altLang="zh-TW" sz="1800"/>
                        <a:t>9</a:t>
                      </a:r>
                    </a:p>
                  </a:txBody>
                  <a:tcPr marL="20622" marR="20622" marT="10311" marB="10311" anchor="ctr">
                    <a:lnL>
                      <a:noFill/>
                    </a:lnL>
                    <a:lnR>
                      <a:noFill/>
                    </a:lnR>
                    <a:lnT>
                      <a:noFill/>
                    </a:lnT>
                    <a:lnB>
                      <a:noFill/>
                    </a:lnB>
                    <a:solidFill>
                      <a:srgbClr val="CCFFFF"/>
                    </a:solidFill>
                  </a:tcPr>
                </a:tc>
                <a:tc>
                  <a:txBody>
                    <a:bodyPr/>
                    <a:lstStyle/>
                    <a:p>
                      <a:pPr algn="ctr"/>
                      <a:r>
                        <a:rPr lang="zh-TW" altLang="en-US" sz="1800" dirty="0"/>
                        <a:t>肩</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92</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82</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174</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1.4%</a:t>
                      </a:r>
                    </a:p>
                  </a:txBody>
                  <a:tcPr marL="20622" marR="20622" marT="10311" marB="10311" anchor="ctr">
                    <a:lnL>
                      <a:noFill/>
                    </a:lnL>
                    <a:lnR>
                      <a:noFill/>
                    </a:lnR>
                    <a:lnT>
                      <a:noFill/>
                    </a:lnT>
                    <a:lnB>
                      <a:noFill/>
                    </a:lnB>
                    <a:solidFill>
                      <a:srgbClr val="CCFFFF"/>
                    </a:solidFill>
                  </a:tcPr>
                </a:tc>
                <a:extLst>
                  <a:ext uri="{0D108BD9-81ED-4DB2-BD59-A6C34878D82A}">
                    <a16:rowId xmlns:a16="http://schemas.microsoft.com/office/drawing/2014/main" val="3038021245"/>
                  </a:ext>
                </a:extLst>
              </a:tr>
              <a:tr h="450270">
                <a:tc>
                  <a:txBody>
                    <a:bodyPr/>
                    <a:lstStyle/>
                    <a:p>
                      <a:pPr algn="ctr"/>
                      <a:r>
                        <a:rPr lang="en-US" altLang="zh-TW" sz="1800"/>
                        <a:t>10</a:t>
                      </a:r>
                    </a:p>
                  </a:txBody>
                  <a:tcPr marL="20622" marR="20622" marT="10311" marB="10311" anchor="ctr">
                    <a:lnL>
                      <a:noFill/>
                    </a:lnL>
                    <a:lnR>
                      <a:noFill/>
                    </a:lnR>
                    <a:lnT>
                      <a:noFill/>
                    </a:lnT>
                    <a:lnB>
                      <a:noFill/>
                    </a:lnB>
                    <a:solidFill>
                      <a:srgbClr val="E8FFE8"/>
                    </a:solidFill>
                  </a:tcPr>
                </a:tc>
                <a:tc>
                  <a:txBody>
                    <a:bodyPr/>
                    <a:lstStyle/>
                    <a:p>
                      <a:pPr algn="ctr"/>
                      <a:r>
                        <a:rPr lang="zh-TW" altLang="en-US" sz="1800" dirty="0"/>
                        <a:t>上肢</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1965</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1808</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3773</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29.9%</a:t>
                      </a:r>
                    </a:p>
                  </a:txBody>
                  <a:tcPr marL="20622" marR="20622" marT="10311" marB="10311" anchor="ctr">
                    <a:lnL>
                      <a:noFill/>
                    </a:lnL>
                    <a:lnR>
                      <a:noFill/>
                    </a:lnR>
                    <a:lnT>
                      <a:noFill/>
                    </a:lnT>
                    <a:lnB>
                      <a:noFill/>
                    </a:lnB>
                    <a:solidFill>
                      <a:srgbClr val="E8FFE8"/>
                    </a:solidFill>
                  </a:tcPr>
                </a:tc>
                <a:extLst>
                  <a:ext uri="{0D108BD9-81ED-4DB2-BD59-A6C34878D82A}">
                    <a16:rowId xmlns:a16="http://schemas.microsoft.com/office/drawing/2014/main" val="1198484669"/>
                  </a:ext>
                </a:extLst>
              </a:tr>
              <a:tr h="346364">
                <a:tc>
                  <a:txBody>
                    <a:bodyPr/>
                    <a:lstStyle/>
                    <a:p>
                      <a:pPr algn="ctr"/>
                      <a:r>
                        <a:rPr lang="en-US" altLang="zh-TW" sz="1800"/>
                        <a:t>11</a:t>
                      </a:r>
                    </a:p>
                  </a:txBody>
                  <a:tcPr marL="20622" marR="20622" marT="10311" marB="10311" anchor="ctr">
                    <a:lnL>
                      <a:noFill/>
                    </a:lnL>
                    <a:lnR>
                      <a:noFill/>
                    </a:lnR>
                    <a:lnT>
                      <a:noFill/>
                    </a:lnT>
                    <a:lnB>
                      <a:noFill/>
                    </a:lnB>
                    <a:solidFill>
                      <a:srgbClr val="CCFFFF"/>
                    </a:solidFill>
                  </a:tcPr>
                </a:tc>
                <a:tc>
                  <a:txBody>
                    <a:bodyPr/>
                    <a:lstStyle/>
                    <a:p>
                      <a:pPr algn="ctr"/>
                      <a:r>
                        <a:rPr lang="zh-TW" altLang="en-US" sz="1800" dirty="0"/>
                        <a:t>腰</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113</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107</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220</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1.7%</a:t>
                      </a:r>
                    </a:p>
                  </a:txBody>
                  <a:tcPr marL="20622" marR="20622" marT="10311" marB="10311" anchor="ctr">
                    <a:lnL>
                      <a:noFill/>
                    </a:lnL>
                    <a:lnR>
                      <a:noFill/>
                    </a:lnR>
                    <a:lnT>
                      <a:noFill/>
                    </a:lnT>
                    <a:lnB>
                      <a:noFill/>
                    </a:lnB>
                    <a:solidFill>
                      <a:srgbClr val="CCFFFF"/>
                    </a:solidFill>
                  </a:tcPr>
                </a:tc>
                <a:extLst>
                  <a:ext uri="{0D108BD9-81ED-4DB2-BD59-A6C34878D82A}">
                    <a16:rowId xmlns:a16="http://schemas.microsoft.com/office/drawing/2014/main" val="1768735501"/>
                  </a:ext>
                </a:extLst>
              </a:tr>
              <a:tr h="450270">
                <a:tc>
                  <a:txBody>
                    <a:bodyPr/>
                    <a:lstStyle/>
                    <a:p>
                      <a:pPr algn="ctr"/>
                      <a:r>
                        <a:rPr lang="en-US" altLang="zh-TW" sz="1800"/>
                        <a:t>12</a:t>
                      </a:r>
                    </a:p>
                  </a:txBody>
                  <a:tcPr marL="20622" marR="20622" marT="10311" marB="10311" anchor="ctr">
                    <a:lnL>
                      <a:noFill/>
                    </a:lnL>
                    <a:lnR>
                      <a:noFill/>
                    </a:lnR>
                    <a:lnT>
                      <a:noFill/>
                    </a:lnT>
                    <a:lnB>
                      <a:noFill/>
                    </a:lnB>
                    <a:solidFill>
                      <a:srgbClr val="E8FFE8"/>
                    </a:solidFill>
                  </a:tcPr>
                </a:tc>
                <a:tc>
                  <a:txBody>
                    <a:bodyPr/>
                    <a:lstStyle/>
                    <a:p>
                      <a:pPr algn="ctr"/>
                      <a:r>
                        <a:rPr lang="zh-TW" altLang="en-US" sz="1800" dirty="0"/>
                        <a:t>下肢</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2365</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2261</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4626</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36.7%</a:t>
                      </a:r>
                    </a:p>
                  </a:txBody>
                  <a:tcPr marL="20622" marR="20622" marT="10311" marB="10311" anchor="ctr">
                    <a:lnL>
                      <a:noFill/>
                    </a:lnL>
                    <a:lnR>
                      <a:noFill/>
                    </a:lnR>
                    <a:lnT>
                      <a:noFill/>
                    </a:lnT>
                    <a:lnB>
                      <a:noFill/>
                    </a:lnB>
                    <a:solidFill>
                      <a:srgbClr val="E8FFE8"/>
                    </a:solidFill>
                  </a:tcPr>
                </a:tc>
                <a:extLst>
                  <a:ext uri="{0D108BD9-81ED-4DB2-BD59-A6C34878D82A}">
                    <a16:rowId xmlns:a16="http://schemas.microsoft.com/office/drawing/2014/main" val="4111465996"/>
                  </a:ext>
                </a:extLst>
              </a:tr>
              <a:tr h="346364">
                <a:tc>
                  <a:txBody>
                    <a:bodyPr/>
                    <a:lstStyle/>
                    <a:p>
                      <a:pPr algn="ctr"/>
                      <a:r>
                        <a:rPr lang="en-US" altLang="zh-TW" sz="1800"/>
                        <a:t>13</a:t>
                      </a:r>
                    </a:p>
                  </a:txBody>
                  <a:tcPr marL="20622" marR="20622" marT="10311" marB="10311" anchor="ctr">
                    <a:lnL>
                      <a:noFill/>
                    </a:lnL>
                    <a:lnR>
                      <a:noFill/>
                    </a:lnR>
                    <a:lnT>
                      <a:noFill/>
                    </a:lnT>
                    <a:lnB>
                      <a:noFill/>
                    </a:lnB>
                    <a:solidFill>
                      <a:srgbClr val="CCFFFF"/>
                    </a:solidFill>
                  </a:tcPr>
                </a:tc>
                <a:tc>
                  <a:txBody>
                    <a:bodyPr/>
                    <a:lstStyle/>
                    <a:p>
                      <a:pPr algn="ctr"/>
                      <a:r>
                        <a:rPr lang="zh-TW" altLang="en-US" sz="1800" dirty="0"/>
                        <a:t>頸部</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68</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74</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142</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1.1%</a:t>
                      </a:r>
                    </a:p>
                  </a:txBody>
                  <a:tcPr marL="20622" marR="20622" marT="10311" marB="10311" anchor="ctr">
                    <a:lnL>
                      <a:noFill/>
                    </a:lnL>
                    <a:lnR>
                      <a:noFill/>
                    </a:lnR>
                    <a:lnT>
                      <a:noFill/>
                    </a:lnT>
                    <a:lnB>
                      <a:noFill/>
                    </a:lnB>
                    <a:solidFill>
                      <a:srgbClr val="CCFFFF"/>
                    </a:solidFill>
                  </a:tcPr>
                </a:tc>
                <a:extLst>
                  <a:ext uri="{0D108BD9-81ED-4DB2-BD59-A6C34878D82A}">
                    <a16:rowId xmlns:a16="http://schemas.microsoft.com/office/drawing/2014/main" val="2749982439"/>
                  </a:ext>
                </a:extLst>
              </a:tr>
              <a:tr h="346364">
                <a:tc>
                  <a:txBody>
                    <a:bodyPr/>
                    <a:lstStyle/>
                    <a:p>
                      <a:pPr algn="ctr"/>
                      <a:r>
                        <a:rPr lang="en-US" altLang="zh-TW" sz="1800"/>
                        <a:t>14</a:t>
                      </a:r>
                    </a:p>
                  </a:txBody>
                  <a:tcPr marL="20622" marR="20622" marT="10311" marB="10311" anchor="ctr">
                    <a:lnL>
                      <a:noFill/>
                    </a:lnL>
                    <a:lnR>
                      <a:noFill/>
                    </a:lnR>
                    <a:lnT>
                      <a:noFill/>
                    </a:lnT>
                    <a:lnB>
                      <a:noFill/>
                    </a:lnB>
                    <a:solidFill>
                      <a:srgbClr val="E8FFE8"/>
                    </a:solidFill>
                  </a:tcPr>
                </a:tc>
                <a:tc>
                  <a:txBody>
                    <a:bodyPr/>
                    <a:lstStyle/>
                    <a:p>
                      <a:pPr algn="ctr"/>
                      <a:r>
                        <a:rPr lang="zh-TW" altLang="en-US" sz="1800" dirty="0"/>
                        <a:t>臀部</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42</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49</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91</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0.7%</a:t>
                      </a:r>
                    </a:p>
                  </a:txBody>
                  <a:tcPr marL="20622" marR="20622" marT="10311" marB="10311" anchor="ctr">
                    <a:lnL>
                      <a:noFill/>
                    </a:lnL>
                    <a:lnR>
                      <a:noFill/>
                    </a:lnR>
                    <a:lnT>
                      <a:noFill/>
                    </a:lnT>
                    <a:lnB>
                      <a:noFill/>
                    </a:lnB>
                    <a:solidFill>
                      <a:srgbClr val="E8FFE8"/>
                    </a:solidFill>
                  </a:tcPr>
                </a:tc>
                <a:extLst>
                  <a:ext uri="{0D108BD9-81ED-4DB2-BD59-A6C34878D82A}">
                    <a16:rowId xmlns:a16="http://schemas.microsoft.com/office/drawing/2014/main" val="842900364"/>
                  </a:ext>
                </a:extLst>
              </a:tr>
              <a:tr h="346364">
                <a:tc>
                  <a:txBody>
                    <a:bodyPr/>
                    <a:lstStyle/>
                    <a:p>
                      <a:pPr algn="ctr"/>
                      <a:r>
                        <a:rPr lang="en-US" altLang="zh-TW" sz="1800"/>
                        <a:t>15</a:t>
                      </a:r>
                    </a:p>
                  </a:txBody>
                  <a:tcPr marL="20622" marR="20622" marT="10311" marB="10311" anchor="ctr">
                    <a:lnL>
                      <a:noFill/>
                    </a:lnL>
                    <a:lnR>
                      <a:noFill/>
                    </a:lnR>
                    <a:lnT>
                      <a:noFill/>
                    </a:lnT>
                    <a:lnB>
                      <a:noFill/>
                    </a:lnB>
                    <a:solidFill>
                      <a:srgbClr val="CCFFFF"/>
                    </a:solidFill>
                  </a:tcPr>
                </a:tc>
                <a:tc>
                  <a:txBody>
                    <a:bodyPr/>
                    <a:lstStyle/>
                    <a:p>
                      <a:pPr algn="ctr"/>
                      <a:r>
                        <a:rPr lang="zh-TW" altLang="en-US" sz="1800" dirty="0"/>
                        <a:t>會陰部</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19</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5</a:t>
                      </a:r>
                    </a:p>
                  </a:txBody>
                  <a:tcPr marL="20622" marR="20622" marT="10311" marB="10311" anchor="ctr">
                    <a:lnL>
                      <a:noFill/>
                    </a:lnL>
                    <a:lnR>
                      <a:noFill/>
                    </a:lnR>
                    <a:lnT>
                      <a:noFill/>
                    </a:lnT>
                    <a:lnB>
                      <a:noFill/>
                    </a:lnB>
                    <a:solidFill>
                      <a:srgbClr val="CCFFFF"/>
                    </a:solidFill>
                  </a:tcPr>
                </a:tc>
                <a:tc>
                  <a:txBody>
                    <a:bodyPr/>
                    <a:lstStyle/>
                    <a:p>
                      <a:pPr algn="ctr"/>
                      <a:r>
                        <a:rPr lang="en-US" altLang="zh-TW" sz="1800"/>
                        <a:t>24</a:t>
                      </a:r>
                    </a:p>
                  </a:txBody>
                  <a:tcPr marL="20622" marR="20622" marT="10311" marB="10311" anchor="ctr">
                    <a:lnL>
                      <a:noFill/>
                    </a:lnL>
                    <a:lnR>
                      <a:noFill/>
                    </a:lnR>
                    <a:lnT>
                      <a:noFill/>
                    </a:lnT>
                    <a:lnB>
                      <a:noFill/>
                    </a:lnB>
                    <a:solidFill>
                      <a:srgbClr val="CCFFFF"/>
                    </a:solidFill>
                  </a:tcPr>
                </a:tc>
                <a:tc>
                  <a:txBody>
                    <a:bodyPr/>
                    <a:lstStyle/>
                    <a:p>
                      <a:pPr algn="ctr"/>
                      <a:r>
                        <a:rPr lang="en-US" altLang="zh-TW" sz="1800" dirty="0"/>
                        <a:t>0.2%</a:t>
                      </a:r>
                    </a:p>
                  </a:txBody>
                  <a:tcPr marL="20622" marR="20622" marT="10311" marB="10311" anchor="ctr">
                    <a:lnL>
                      <a:noFill/>
                    </a:lnL>
                    <a:lnR>
                      <a:noFill/>
                    </a:lnR>
                    <a:lnT>
                      <a:noFill/>
                    </a:lnT>
                    <a:lnB>
                      <a:noFill/>
                    </a:lnB>
                    <a:solidFill>
                      <a:srgbClr val="CCFFFF"/>
                    </a:solidFill>
                  </a:tcPr>
                </a:tc>
                <a:extLst>
                  <a:ext uri="{0D108BD9-81ED-4DB2-BD59-A6C34878D82A}">
                    <a16:rowId xmlns:a16="http://schemas.microsoft.com/office/drawing/2014/main" val="1011165234"/>
                  </a:ext>
                </a:extLst>
              </a:tr>
              <a:tr h="346364">
                <a:tc>
                  <a:txBody>
                    <a:bodyPr/>
                    <a:lstStyle/>
                    <a:p>
                      <a:pPr algn="ctr"/>
                      <a:r>
                        <a:rPr lang="en-US" altLang="zh-TW" sz="1800"/>
                        <a:t>99</a:t>
                      </a:r>
                    </a:p>
                  </a:txBody>
                  <a:tcPr marL="20622" marR="20622" marT="10311" marB="10311" anchor="ctr">
                    <a:lnL>
                      <a:noFill/>
                    </a:lnL>
                    <a:lnR>
                      <a:noFill/>
                    </a:lnR>
                    <a:lnT>
                      <a:noFill/>
                    </a:lnT>
                    <a:lnB>
                      <a:noFill/>
                    </a:lnB>
                    <a:solidFill>
                      <a:srgbClr val="E8FFE8"/>
                    </a:solidFill>
                  </a:tcPr>
                </a:tc>
                <a:tc>
                  <a:txBody>
                    <a:bodyPr/>
                    <a:lstStyle/>
                    <a:p>
                      <a:pPr algn="ctr"/>
                      <a:r>
                        <a:rPr lang="zh-TW" altLang="en-US" sz="1800" dirty="0"/>
                        <a:t>其它</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73</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64</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137</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1.1%</a:t>
                      </a:r>
                    </a:p>
                  </a:txBody>
                  <a:tcPr marL="20622" marR="20622" marT="10311" marB="10311" anchor="ctr">
                    <a:lnL>
                      <a:noFill/>
                    </a:lnL>
                    <a:lnR>
                      <a:noFill/>
                    </a:lnR>
                    <a:lnT>
                      <a:noFill/>
                    </a:lnT>
                    <a:lnB>
                      <a:noFill/>
                    </a:lnB>
                    <a:solidFill>
                      <a:srgbClr val="E8FFE8"/>
                    </a:solidFill>
                  </a:tcPr>
                </a:tc>
                <a:extLst>
                  <a:ext uri="{0D108BD9-81ED-4DB2-BD59-A6C34878D82A}">
                    <a16:rowId xmlns:a16="http://schemas.microsoft.com/office/drawing/2014/main" val="2792160726"/>
                  </a:ext>
                </a:extLst>
              </a:tr>
              <a:tr h="554180">
                <a:tc>
                  <a:txBody>
                    <a:bodyPr/>
                    <a:lstStyle/>
                    <a:p>
                      <a:pPr algn="ctr"/>
                      <a:r>
                        <a:rPr lang="zh-TW" altLang="en-US" sz="1800" dirty="0"/>
                        <a:t> </a:t>
                      </a:r>
                    </a:p>
                  </a:txBody>
                  <a:tcPr marL="20622" marR="20622" marT="10311" marB="10311" anchor="ctr">
                    <a:lnL>
                      <a:noFill/>
                    </a:lnL>
                    <a:lnR>
                      <a:noFill/>
                    </a:lnR>
                    <a:lnT>
                      <a:noFill/>
                    </a:lnT>
                    <a:lnB>
                      <a:noFill/>
                    </a:lnB>
                    <a:solidFill>
                      <a:srgbClr val="E8FFE8"/>
                    </a:solidFill>
                  </a:tcPr>
                </a:tc>
                <a:tc>
                  <a:txBody>
                    <a:bodyPr/>
                    <a:lstStyle/>
                    <a:p>
                      <a:pPr algn="ctr"/>
                      <a:r>
                        <a:rPr lang="zh-TW" altLang="en-US" sz="1800" dirty="0"/>
                        <a:t>合計</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6614</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5989</a:t>
                      </a:r>
                    </a:p>
                  </a:txBody>
                  <a:tcPr marL="20622" marR="20622" marT="10311" marB="10311" anchor="ctr">
                    <a:lnL>
                      <a:noFill/>
                    </a:lnL>
                    <a:lnR>
                      <a:noFill/>
                    </a:lnR>
                    <a:lnT>
                      <a:noFill/>
                    </a:lnT>
                    <a:lnB>
                      <a:noFill/>
                    </a:lnB>
                    <a:solidFill>
                      <a:srgbClr val="E8FFE8"/>
                    </a:solidFill>
                  </a:tcPr>
                </a:tc>
                <a:tc>
                  <a:txBody>
                    <a:bodyPr/>
                    <a:lstStyle/>
                    <a:p>
                      <a:pPr algn="ctr"/>
                      <a:r>
                        <a:rPr lang="en-US" altLang="zh-TW" sz="1800"/>
                        <a:t>12603</a:t>
                      </a:r>
                    </a:p>
                  </a:txBody>
                  <a:tcPr marL="20622" marR="20622" marT="10311" marB="10311" anchor="ctr">
                    <a:lnL>
                      <a:noFill/>
                    </a:lnL>
                    <a:lnR>
                      <a:noFill/>
                    </a:lnR>
                    <a:lnT>
                      <a:noFill/>
                    </a:lnT>
                    <a:lnB>
                      <a:noFill/>
                    </a:lnB>
                    <a:solidFill>
                      <a:srgbClr val="E8FFE8"/>
                    </a:solidFill>
                  </a:tcPr>
                </a:tc>
                <a:tc>
                  <a:txBody>
                    <a:bodyPr/>
                    <a:lstStyle/>
                    <a:p>
                      <a:pPr algn="ctr"/>
                      <a:r>
                        <a:rPr lang="en-US" altLang="zh-TW" sz="1800" dirty="0"/>
                        <a:t>100%</a:t>
                      </a:r>
                    </a:p>
                  </a:txBody>
                  <a:tcPr marL="20622" marR="20622" marT="10311" marB="10311" anchor="ctr">
                    <a:lnL>
                      <a:noFill/>
                    </a:lnL>
                    <a:lnR>
                      <a:noFill/>
                    </a:lnR>
                    <a:lnT>
                      <a:noFill/>
                    </a:lnT>
                    <a:lnB>
                      <a:noFill/>
                    </a:lnB>
                    <a:solidFill>
                      <a:srgbClr val="E8FFE8"/>
                    </a:solidFill>
                  </a:tcPr>
                </a:tc>
                <a:extLst>
                  <a:ext uri="{0D108BD9-81ED-4DB2-BD59-A6C34878D82A}">
                    <a16:rowId xmlns:a16="http://schemas.microsoft.com/office/drawing/2014/main" val="427093676"/>
                  </a:ext>
                </a:extLst>
              </a:tr>
            </a:tbl>
          </a:graphicData>
        </a:graphic>
      </p:graphicFrame>
    </p:spTree>
    <p:extLst>
      <p:ext uri="{BB962C8B-B14F-4D97-AF65-F5344CB8AC3E}">
        <p14:creationId xmlns:p14="http://schemas.microsoft.com/office/powerpoint/2010/main" val="93196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pPr algn="ctr"/>
            <a:r>
              <a:rPr lang="en-US" altLang="zh-TW" dirty="0" smtClean="0"/>
              <a:t>105</a:t>
            </a:r>
            <a:r>
              <a:rPr lang="zh-TW" altLang="en-US" dirty="0" smtClean="0"/>
              <a:t>學年度傷病分析</a:t>
            </a:r>
            <a:r>
              <a:rPr lang="en-US" altLang="zh-TW" dirty="0" smtClean="0"/>
              <a:t>(</a:t>
            </a:r>
            <a:r>
              <a:rPr lang="zh-TW" altLang="en-US" dirty="0" smtClean="0"/>
              <a:t>整年度共</a:t>
            </a:r>
            <a:r>
              <a:rPr lang="en-US" altLang="zh-TW" dirty="0" smtClean="0"/>
              <a:t>18167</a:t>
            </a:r>
            <a:r>
              <a:rPr lang="zh-TW" altLang="en-US" dirty="0" smtClean="0"/>
              <a:t>人次</a:t>
            </a:r>
            <a:r>
              <a:rPr lang="en-US" altLang="zh-TW" dirty="0" smtClean="0"/>
              <a:t>)</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760154011"/>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885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83598"/>
            <a:ext cx="10515600" cy="1325563"/>
          </a:xfrm>
        </p:spPr>
        <p:txBody>
          <a:bodyPr>
            <a:normAutofit/>
          </a:bodyPr>
          <a:lstStyle/>
          <a:p>
            <a:pPr algn="ctr"/>
            <a:r>
              <a:rPr lang="zh-TW" altLang="zh-TW" b="1" dirty="0">
                <a:latin typeface="標楷體" panose="03000509000000000000" pitchFamily="65" charset="-120"/>
                <a:ea typeface="標楷體" panose="03000509000000000000" pitchFamily="65" charset="-120"/>
              </a:rPr>
              <a:t>台南市文元國小學生緊急傷病處理</a:t>
            </a:r>
            <a:r>
              <a:rPr lang="zh-TW" altLang="zh-TW" b="1" dirty="0" smtClean="0">
                <a:latin typeface="標楷體" panose="03000509000000000000" pitchFamily="65" charset="-120"/>
                <a:ea typeface="標楷體" panose="03000509000000000000" pitchFamily="65" charset="-120"/>
              </a:rPr>
              <a:t>辦法</a:t>
            </a:r>
            <a:r>
              <a:rPr lang="zh-TW" altLang="zh-TW" dirty="0"/>
              <a:t/>
            </a:r>
            <a:br>
              <a:rPr lang="zh-TW" altLang="zh-TW" dirty="0"/>
            </a:br>
            <a:r>
              <a:rPr lang="zh-TW" altLang="en-US" dirty="0" smtClean="0"/>
              <a:t>                                                                         </a:t>
            </a:r>
            <a:r>
              <a:rPr lang="en-US" altLang="zh-TW" sz="1200" dirty="0" smtClean="0">
                <a:latin typeface="標楷體" panose="03000509000000000000" pitchFamily="65" charset="-120"/>
                <a:ea typeface="標楷體" panose="03000509000000000000" pitchFamily="65" charset="-120"/>
              </a:rPr>
              <a:t>101.08</a:t>
            </a:r>
            <a:r>
              <a:rPr lang="en-US" altLang="zh-TW" sz="1200" dirty="0">
                <a:latin typeface="標楷體" panose="03000509000000000000" pitchFamily="65" charset="-120"/>
                <a:ea typeface="標楷體" panose="03000509000000000000" pitchFamily="65" charset="-120"/>
              </a:rPr>
              <a:t>.</a:t>
            </a:r>
            <a:r>
              <a:rPr lang="zh-TW" altLang="zh-TW" sz="1200" dirty="0">
                <a:latin typeface="標楷體" panose="03000509000000000000" pitchFamily="65" charset="-120"/>
                <a:ea typeface="標楷體" panose="03000509000000000000" pitchFamily="65" charset="-120"/>
              </a:rPr>
              <a:t>訂定</a:t>
            </a:r>
            <a:endParaRPr lang="zh-TW" altLang="en-US" sz="1200" dirty="0"/>
          </a:p>
        </p:txBody>
      </p:sp>
      <p:sp>
        <p:nvSpPr>
          <p:cNvPr id="3" name="內容版面配置區 2"/>
          <p:cNvSpPr>
            <a:spLocks noGrp="1"/>
          </p:cNvSpPr>
          <p:nvPr>
            <p:ph idx="1"/>
          </p:nvPr>
        </p:nvSpPr>
        <p:spPr>
          <a:xfrm>
            <a:off x="838200" y="1496290"/>
            <a:ext cx="10515600" cy="4996873"/>
          </a:xfrm>
        </p:spPr>
        <p:txBody>
          <a:bodyPr>
            <a:normAutofit fontScale="47500" lnSpcReduction="20000"/>
          </a:bodyPr>
          <a:lstStyle/>
          <a:p>
            <a:pPr marL="0" indent="0">
              <a:buNone/>
            </a:pPr>
            <a:r>
              <a:rPr lang="zh-TW" altLang="en-US" dirty="0" smtClean="0"/>
              <a:t> </a:t>
            </a:r>
            <a:endParaRPr lang="zh-TW" altLang="zh-TW" dirty="0"/>
          </a:p>
          <a:p>
            <a:pPr marL="0" indent="0">
              <a:buNone/>
            </a:pPr>
            <a:r>
              <a:rPr lang="zh-TW" altLang="zh-TW" sz="2900" dirty="0">
                <a:latin typeface="標楷體" panose="03000509000000000000" pitchFamily="65" charset="-120"/>
                <a:ea typeface="標楷體" panose="03000509000000000000" pitchFamily="65" charset="-120"/>
              </a:rPr>
              <a:t>一、學生發生緊急傷病時，任課教師或在場發現之教職員工先行急救，並視傷病狀況將學生送至健康中心或請</a:t>
            </a:r>
            <a:r>
              <a:rPr lang="zh-TW" altLang="zh-TW" sz="2900" dirty="0" smtClean="0">
                <a:latin typeface="標楷體" panose="03000509000000000000" pitchFamily="65" charset="-120"/>
                <a:ea typeface="標楷體" panose="03000509000000000000" pitchFamily="65" charset="-120"/>
              </a:rPr>
              <a:t>護理</a:t>
            </a:r>
            <a:endParaRPr lang="en-US" altLang="zh-TW" sz="2900" dirty="0" smtClean="0">
              <a:latin typeface="標楷體" panose="03000509000000000000" pitchFamily="65" charset="-120"/>
              <a:ea typeface="標楷體" panose="03000509000000000000" pitchFamily="65" charset="-120"/>
            </a:endParaRPr>
          </a:p>
          <a:p>
            <a:pPr marL="0" indent="0">
              <a:buNone/>
            </a:pPr>
            <a:r>
              <a:rPr lang="zh-TW" altLang="en-US" sz="2900" dirty="0">
                <a:latin typeface="標楷體" panose="03000509000000000000" pitchFamily="65" charset="-120"/>
                <a:ea typeface="標楷體" panose="03000509000000000000" pitchFamily="65" charset="-120"/>
              </a:rPr>
              <a:t> </a:t>
            </a:r>
            <a:r>
              <a:rPr lang="zh-TW" altLang="en-US" sz="2900" dirty="0" smtClean="0">
                <a:latin typeface="標楷體" panose="03000509000000000000" pitchFamily="65" charset="-120"/>
                <a:ea typeface="標楷體" panose="03000509000000000000" pitchFamily="65" charset="-120"/>
              </a:rPr>
              <a:t>   </a:t>
            </a:r>
            <a:r>
              <a:rPr lang="zh-TW" altLang="zh-TW" sz="2900" dirty="0" smtClean="0">
                <a:latin typeface="標楷體" panose="03000509000000000000" pitchFamily="65" charset="-120"/>
                <a:ea typeface="標楷體" panose="03000509000000000000" pitchFamily="65" charset="-120"/>
              </a:rPr>
              <a:t>師</a:t>
            </a:r>
            <a:r>
              <a:rPr lang="zh-TW" altLang="zh-TW" sz="2900" dirty="0">
                <a:latin typeface="標楷體" panose="03000509000000000000" pitchFamily="65" charset="-120"/>
                <a:ea typeface="標楷體" panose="03000509000000000000" pitchFamily="65" charset="-120"/>
              </a:rPr>
              <a:t>到場共同處理。如遇護理師不在時，任課教師應通知行政主管單位（學務處）妥善處理並送醫。</a:t>
            </a:r>
          </a:p>
          <a:p>
            <a:pPr marL="0" indent="0">
              <a:buNone/>
            </a:pPr>
            <a:r>
              <a:rPr lang="zh-TW" altLang="zh-TW" sz="2900" dirty="0">
                <a:latin typeface="標楷體" panose="03000509000000000000" pitchFamily="65" charset="-120"/>
                <a:ea typeface="標楷體" panose="03000509000000000000" pitchFamily="65" charset="-120"/>
              </a:rPr>
              <a:t>二、事故傷害或緊急傷病發生時，由導師負責與家長聯繫，任課教師協助現場處理，學務處給予協助。</a:t>
            </a:r>
          </a:p>
          <a:p>
            <a:pPr marL="0" indent="0">
              <a:buNone/>
            </a:pPr>
            <a:r>
              <a:rPr lang="zh-TW" altLang="zh-TW" sz="2900" dirty="0">
                <a:latin typeface="標楷體" panose="03000509000000000000" pitchFamily="65" charset="-120"/>
                <a:ea typeface="標楷體" panose="03000509000000000000" pitchFamily="65" charset="-120"/>
              </a:rPr>
              <a:t>三、學生事故傷害或緊急傷病處理原則：</a:t>
            </a:r>
          </a:p>
          <a:p>
            <a:pPr marL="0" indent="0">
              <a:buNone/>
            </a:pPr>
            <a:r>
              <a:rPr lang="zh-TW" altLang="en-US" sz="2900" dirty="0">
                <a:latin typeface="標楷體" panose="03000509000000000000" pitchFamily="65" charset="-120"/>
                <a:ea typeface="標楷體" panose="03000509000000000000" pitchFamily="65" charset="-120"/>
              </a:rPr>
              <a:t> </a:t>
            </a:r>
            <a:r>
              <a:rPr lang="zh-TW" altLang="en-US" sz="2900" dirty="0" smtClean="0">
                <a:latin typeface="標楷體" panose="03000509000000000000" pitchFamily="65" charset="-120"/>
                <a:ea typeface="標楷體" panose="03000509000000000000" pitchFamily="65" charset="-120"/>
              </a:rPr>
              <a:t>   </a:t>
            </a:r>
            <a:r>
              <a:rPr lang="en-US" altLang="zh-TW" sz="2900" dirty="0" smtClean="0">
                <a:latin typeface="標楷體" panose="03000509000000000000" pitchFamily="65" charset="-120"/>
                <a:ea typeface="標楷體" panose="03000509000000000000" pitchFamily="65" charset="-120"/>
              </a:rPr>
              <a:t>1.</a:t>
            </a:r>
            <a:r>
              <a:rPr lang="zh-TW" altLang="zh-TW" sz="2900" dirty="0" smtClean="0">
                <a:latin typeface="標楷體" panose="03000509000000000000" pitchFamily="65" charset="-120"/>
                <a:ea typeface="標楷體" panose="03000509000000000000" pitchFamily="65" charset="-120"/>
              </a:rPr>
              <a:t>一般</a:t>
            </a:r>
            <a:r>
              <a:rPr lang="zh-TW" altLang="zh-TW" sz="2900" dirty="0">
                <a:latin typeface="標楷體" panose="03000509000000000000" pitchFamily="65" charset="-120"/>
                <a:ea typeface="標楷體" panose="03000509000000000000" pitchFamily="65" charset="-120"/>
              </a:rPr>
              <a:t>狀況</a:t>
            </a:r>
            <a:r>
              <a:rPr lang="en-US" altLang="zh-TW" sz="2900" dirty="0">
                <a:latin typeface="標楷體" panose="03000509000000000000" pitchFamily="65" charset="-120"/>
                <a:ea typeface="標楷體" panose="03000509000000000000" pitchFamily="65" charset="-120"/>
              </a:rPr>
              <a:t>(</a:t>
            </a:r>
            <a:r>
              <a:rPr lang="zh-TW" altLang="zh-TW" sz="2900" dirty="0">
                <a:latin typeface="標楷體" panose="03000509000000000000" pitchFamily="65" charset="-120"/>
                <a:ea typeface="標楷體" panose="03000509000000000000" pitchFamily="65" charset="-120"/>
              </a:rPr>
              <a:t>輕、中度無立即性及繼續性傷害之傷病</a:t>
            </a:r>
            <a:r>
              <a:rPr lang="en-US" altLang="zh-TW" sz="2900" dirty="0">
                <a:latin typeface="標楷體" panose="03000509000000000000" pitchFamily="65" charset="-120"/>
                <a:ea typeface="標楷體" panose="03000509000000000000" pitchFamily="65" charset="-120"/>
              </a:rPr>
              <a:t>)</a:t>
            </a:r>
            <a:r>
              <a:rPr lang="zh-TW" altLang="zh-TW" sz="2900" dirty="0">
                <a:latin typeface="標楷體" panose="03000509000000000000" pitchFamily="65" charset="-120"/>
                <a:ea typeface="標楷體" panose="03000509000000000000" pitchFamily="65" charset="-120"/>
              </a:rPr>
              <a:t>：</a:t>
            </a:r>
          </a:p>
          <a:p>
            <a:pPr marL="0" indent="0">
              <a:buNone/>
            </a:pPr>
            <a:r>
              <a:rPr lang="zh-TW" altLang="en-US" sz="2900" dirty="0" smtClean="0">
                <a:latin typeface="標楷體" panose="03000509000000000000" pitchFamily="65" charset="-120"/>
                <a:ea typeface="標楷體" panose="03000509000000000000" pitchFamily="65" charset="-120"/>
              </a:rPr>
              <a:t>    </a:t>
            </a:r>
            <a:r>
              <a:rPr lang="en-US" altLang="zh-TW" sz="2900" dirty="0" smtClean="0">
                <a:latin typeface="標楷體" panose="03000509000000000000" pitchFamily="65" charset="-120"/>
                <a:ea typeface="標楷體" panose="03000509000000000000" pitchFamily="65" charset="-120"/>
              </a:rPr>
              <a:t>2.</a:t>
            </a:r>
            <a:r>
              <a:rPr lang="zh-TW" altLang="zh-TW" sz="2900" dirty="0" smtClean="0">
                <a:latin typeface="標楷體" panose="03000509000000000000" pitchFamily="65" charset="-120"/>
                <a:ea typeface="標楷體" panose="03000509000000000000" pitchFamily="65" charset="-120"/>
              </a:rPr>
              <a:t>由</a:t>
            </a:r>
            <a:r>
              <a:rPr lang="zh-TW" altLang="zh-TW" sz="2900" dirty="0">
                <a:latin typeface="標楷體" panose="03000509000000000000" pitchFamily="65" charset="-120"/>
                <a:ea typeface="標楷體" panose="03000509000000000000" pitchFamily="65" charset="-120"/>
              </a:rPr>
              <a:t>老師通知家長前來帶回就醫，若家長無法前來，由學務處派人送醫或暫留健康中心由護理師照顧。暫留</a:t>
            </a:r>
            <a:r>
              <a:rPr lang="zh-TW" altLang="zh-TW" sz="2900" dirty="0" smtClean="0">
                <a:latin typeface="標楷體" panose="03000509000000000000" pitchFamily="65" charset="-120"/>
                <a:ea typeface="標楷體" panose="03000509000000000000" pitchFamily="65" charset="-120"/>
              </a:rPr>
              <a:t>時</a:t>
            </a:r>
            <a:endParaRPr lang="en-US" altLang="zh-TW" sz="2900" dirty="0" smtClean="0">
              <a:latin typeface="標楷體" panose="03000509000000000000" pitchFamily="65" charset="-120"/>
              <a:ea typeface="標楷體" panose="03000509000000000000" pitchFamily="65" charset="-120"/>
            </a:endParaRPr>
          </a:p>
          <a:p>
            <a:pPr marL="0" indent="0">
              <a:buNone/>
            </a:pPr>
            <a:r>
              <a:rPr lang="zh-TW" altLang="en-US" sz="2900" dirty="0">
                <a:latin typeface="標楷體" panose="03000509000000000000" pitchFamily="65" charset="-120"/>
                <a:ea typeface="標楷體" panose="03000509000000000000" pitchFamily="65" charset="-120"/>
              </a:rPr>
              <a:t> </a:t>
            </a:r>
            <a:r>
              <a:rPr lang="zh-TW" altLang="en-US" sz="2900" dirty="0" smtClean="0">
                <a:latin typeface="標楷體" panose="03000509000000000000" pitchFamily="65" charset="-120"/>
                <a:ea typeface="標楷體" panose="03000509000000000000" pitchFamily="65" charset="-120"/>
              </a:rPr>
              <a:t>     </a:t>
            </a:r>
            <a:r>
              <a:rPr lang="zh-TW" altLang="zh-TW" sz="2900" dirty="0" smtClean="0">
                <a:latin typeface="標楷體" panose="03000509000000000000" pitchFamily="65" charset="-120"/>
                <a:ea typeface="標楷體" panose="03000509000000000000" pitchFamily="65" charset="-120"/>
              </a:rPr>
              <a:t>間</a:t>
            </a:r>
            <a:r>
              <a:rPr lang="zh-TW" altLang="zh-TW" sz="2900" dirty="0">
                <a:latin typeface="標楷體" panose="03000509000000000000" pitchFamily="65" charset="-120"/>
                <a:ea typeface="標楷體" panose="03000509000000000000" pitchFamily="65" charset="-120"/>
              </a:rPr>
              <a:t>由護理師依其專業判斷之，以不超過一節課為原則。</a:t>
            </a:r>
          </a:p>
          <a:p>
            <a:pPr marL="0" indent="0">
              <a:buNone/>
            </a:pPr>
            <a:r>
              <a:rPr lang="zh-TW" altLang="en-US" sz="2900" dirty="0">
                <a:latin typeface="標楷體" panose="03000509000000000000" pitchFamily="65" charset="-120"/>
                <a:ea typeface="標楷體" panose="03000509000000000000" pitchFamily="65" charset="-120"/>
              </a:rPr>
              <a:t> </a:t>
            </a:r>
            <a:r>
              <a:rPr lang="zh-TW" altLang="en-US" sz="2900" dirty="0" smtClean="0">
                <a:latin typeface="標楷體" panose="03000509000000000000" pitchFamily="65" charset="-120"/>
                <a:ea typeface="標楷體" panose="03000509000000000000" pitchFamily="65" charset="-120"/>
              </a:rPr>
              <a:t>   </a:t>
            </a:r>
            <a:r>
              <a:rPr lang="en-US" altLang="zh-TW" sz="2900" dirty="0" smtClean="0">
                <a:latin typeface="標楷體" panose="03000509000000000000" pitchFamily="65" charset="-120"/>
                <a:ea typeface="標楷體" panose="03000509000000000000" pitchFamily="65" charset="-120"/>
              </a:rPr>
              <a:t>3.</a:t>
            </a:r>
            <a:r>
              <a:rPr lang="zh-TW" altLang="zh-TW" sz="2900" dirty="0" smtClean="0">
                <a:latin typeface="標楷體" panose="03000509000000000000" pitchFamily="65" charset="-120"/>
                <a:ea typeface="標楷體" panose="03000509000000000000" pitchFamily="65" charset="-120"/>
              </a:rPr>
              <a:t>特殊</a:t>
            </a:r>
            <a:r>
              <a:rPr lang="zh-TW" altLang="zh-TW" sz="2900" dirty="0">
                <a:latin typeface="標楷體" panose="03000509000000000000" pitchFamily="65" charset="-120"/>
                <a:ea typeface="標楷體" panose="03000509000000000000" pitchFamily="65" charset="-120"/>
              </a:rPr>
              <a:t>狀況</a:t>
            </a:r>
            <a:r>
              <a:rPr lang="en-US" altLang="zh-TW" sz="2900" dirty="0">
                <a:latin typeface="標楷體" panose="03000509000000000000" pitchFamily="65" charset="-120"/>
                <a:ea typeface="標楷體" panose="03000509000000000000" pitchFamily="65" charset="-120"/>
              </a:rPr>
              <a:t>(</a:t>
            </a:r>
            <a:r>
              <a:rPr lang="zh-TW" altLang="zh-TW" sz="2900" dirty="0">
                <a:latin typeface="標楷體" panose="03000509000000000000" pitchFamily="65" charset="-120"/>
                <a:ea typeface="標楷體" panose="03000509000000000000" pitchFamily="65" charset="-120"/>
              </a:rPr>
              <a:t>重度與極重度有立即性及繼續性傷害或危及生命之虞者</a:t>
            </a:r>
            <a:r>
              <a:rPr lang="en-US" altLang="zh-TW" sz="2900" dirty="0">
                <a:latin typeface="標楷體" panose="03000509000000000000" pitchFamily="65" charset="-120"/>
                <a:ea typeface="標楷體" panose="03000509000000000000" pitchFamily="65" charset="-120"/>
              </a:rPr>
              <a:t>)</a:t>
            </a:r>
            <a:r>
              <a:rPr lang="zh-TW" altLang="zh-TW" sz="2900" dirty="0">
                <a:latin typeface="標楷體" panose="03000509000000000000" pitchFamily="65" charset="-120"/>
                <a:ea typeface="標楷體" panose="03000509000000000000" pitchFamily="65" charset="-120"/>
              </a:rPr>
              <a:t>：</a:t>
            </a:r>
          </a:p>
          <a:p>
            <a:pPr marL="0" indent="0">
              <a:buNone/>
            </a:pPr>
            <a:r>
              <a:rPr lang="zh-TW" altLang="en-US" sz="2900" dirty="0" smtClean="0">
                <a:latin typeface="標楷體" panose="03000509000000000000" pitchFamily="65" charset="-120"/>
                <a:ea typeface="標楷體" panose="03000509000000000000" pitchFamily="65" charset="-120"/>
              </a:rPr>
              <a:t>    </a:t>
            </a:r>
            <a:r>
              <a:rPr lang="en-US" altLang="zh-TW" sz="2900" dirty="0" smtClean="0">
                <a:latin typeface="標楷體" panose="03000509000000000000" pitchFamily="65" charset="-120"/>
                <a:ea typeface="標楷體" panose="03000509000000000000" pitchFamily="65" charset="-120"/>
              </a:rPr>
              <a:t>4.</a:t>
            </a:r>
            <a:r>
              <a:rPr lang="zh-TW" altLang="zh-TW" sz="2900" dirty="0" smtClean="0">
                <a:latin typeface="標楷體" panose="03000509000000000000" pitchFamily="65" charset="-120"/>
                <a:ea typeface="標楷體" panose="03000509000000000000" pitchFamily="65" charset="-120"/>
              </a:rPr>
              <a:t>第一</a:t>
            </a:r>
            <a:r>
              <a:rPr lang="zh-TW" altLang="zh-TW" sz="2900" dirty="0">
                <a:latin typeface="標楷體" panose="03000509000000000000" pitchFamily="65" charset="-120"/>
                <a:ea typeface="標楷體" panose="03000509000000000000" pitchFamily="65" charset="-120"/>
              </a:rPr>
              <a:t>現場人員應先予以適當就護處置，繼而由護理師或學務處協調適當人員做好必要之急救處理，並隨同</a:t>
            </a:r>
            <a:r>
              <a:rPr lang="zh-TW" altLang="zh-TW" sz="2900" dirty="0" smtClean="0">
                <a:latin typeface="標楷體" panose="03000509000000000000" pitchFamily="65" charset="-120"/>
                <a:ea typeface="標楷體" panose="03000509000000000000" pitchFamily="65" charset="-120"/>
              </a:rPr>
              <a:t>護</a:t>
            </a:r>
            <a:endParaRPr lang="en-US" altLang="zh-TW" sz="2900" dirty="0" smtClean="0">
              <a:latin typeface="標楷體" panose="03000509000000000000" pitchFamily="65" charset="-120"/>
              <a:ea typeface="標楷體" panose="03000509000000000000" pitchFamily="65" charset="-120"/>
            </a:endParaRPr>
          </a:p>
          <a:p>
            <a:pPr marL="0" indent="0">
              <a:buNone/>
            </a:pPr>
            <a:r>
              <a:rPr lang="zh-TW" altLang="en-US" sz="2900" dirty="0">
                <a:latin typeface="標楷體" panose="03000509000000000000" pitchFamily="65" charset="-120"/>
                <a:ea typeface="標楷體" panose="03000509000000000000" pitchFamily="65" charset="-120"/>
              </a:rPr>
              <a:t> </a:t>
            </a:r>
            <a:r>
              <a:rPr lang="zh-TW" altLang="en-US" sz="2900" dirty="0" smtClean="0">
                <a:latin typeface="標楷體" panose="03000509000000000000" pitchFamily="65" charset="-120"/>
                <a:ea typeface="標楷體" panose="03000509000000000000" pitchFamily="65" charset="-120"/>
              </a:rPr>
              <a:t>     </a:t>
            </a:r>
            <a:r>
              <a:rPr lang="zh-TW" altLang="zh-TW" sz="2900" dirty="0" smtClean="0">
                <a:latin typeface="標楷體" panose="03000509000000000000" pitchFamily="65" charset="-120"/>
                <a:ea typeface="標楷體" panose="03000509000000000000" pitchFamily="65" charset="-120"/>
              </a:rPr>
              <a:t>送</a:t>
            </a:r>
            <a:r>
              <a:rPr lang="zh-TW" altLang="zh-TW" sz="2900" dirty="0">
                <a:latin typeface="標楷體" panose="03000509000000000000" pitchFamily="65" charset="-120"/>
                <a:ea typeface="標楷體" panose="03000509000000000000" pitchFamily="65" charset="-120"/>
              </a:rPr>
              <a:t>就醫，老師負責與家長聯繫、溝通說明。</a:t>
            </a:r>
          </a:p>
          <a:p>
            <a:pPr marL="0" indent="0">
              <a:buNone/>
            </a:pPr>
            <a:r>
              <a:rPr lang="zh-TW" altLang="en-US" sz="2900" dirty="0">
                <a:latin typeface="標楷體" panose="03000509000000000000" pitchFamily="65" charset="-120"/>
                <a:ea typeface="標楷體" panose="03000509000000000000" pitchFamily="65" charset="-120"/>
              </a:rPr>
              <a:t> </a:t>
            </a:r>
            <a:r>
              <a:rPr lang="zh-TW" altLang="en-US" sz="2900" dirty="0" smtClean="0">
                <a:latin typeface="標楷體" panose="03000509000000000000" pitchFamily="65" charset="-120"/>
                <a:ea typeface="標楷體" panose="03000509000000000000" pitchFamily="65" charset="-120"/>
              </a:rPr>
              <a:t>   </a:t>
            </a:r>
            <a:r>
              <a:rPr lang="en-US" altLang="zh-TW" sz="2900" dirty="0" smtClean="0">
                <a:latin typeface="標楷體" panose="03000509000000000000" pitchFamily="65" charset="-120"/>
                <a:ea typeface="標楷體" panose="03000509000000000000" pitchFamily="65" charset="-120"/>
              </a:rPr>
              <a:t>5.</a:t>
            </a:r>
            <a:r>
              <a:rPr lang="zh-TW" altLang="zh-TW" sz="2900" dirty="0" smtClean="0">
                <a:latin typeface="標楷體" panose="03000509000000000000" pitchFamily="65" charset="-120"/>
                <a:ea typeface="標楷體" panose="03000509000000000000" pitchFamily="65" charset="-120"/>
              </a:rPr>
              <a:t>傷</a:t>
            </a:r>
            <a:r>
              <a:rPr lang="zh-TW" altLang="zh-TW" sz="2900" dirty="0">
                <a:latin typeface="標楷體" panose="03000509000000000000" pitchFamily="65" charset="-120"/>
                <a:ea typeface="標楷體" panose="03000509000000000000" pitchFamily="65" charset="-120"/>
              </a:rPr>
              <a:t>病屬一般狀況或特殊狀況參照教育部學校衛生委員所訂定之檢傷分類救護處理程序判定之。</a:t>
            </a:r>
          </a:p>
          <a:p>
            <a:pPr marL="0" indent="0">
              <a:buNone/>
            </a:pPr>
            <a:r>
              <a:rPr lang="zh-TW" altLang="en-US" sz="2900" dirty="0">
                <a:latin typeface="標楷體" panose="03000509000000000000" pitchFamily="65" charset="-120"/>
                <a:ea typeface="標楷體" panose="03000509000000000000" pitchFamily="65" charset="-120"/>
              </a:rPr>
              <a:t> </a:t>
            </a:r>
            <a:r>
              <a:rPr lang="zh-TW" altLang="en-US" sz="2900" dirty="0" smtClean="0">
                <a:latin typeface="標楷體" panose="03000509000000000000" pitchFamily="65" charset="-120"/>
                <a:ea typeface="標楷體" panose="03000509000000000000" pitchFamily="65" charset="-120"/>
              </a:rPr>
              <a:t>   </a:t>
            </a:r>
            <a:r>
              <a:rPr lang="en-US" altLang="zh-TW" sz="2900" dirty="0" smtClean="0">
                <a:latin typeface="標楷體" panose="03000509000000000000" pitchFamily="65" charset="-120"/>
                <a:ea typeface="標楷體" panose="03000509000000000000" pitchFamily="65" charset="-120"/>
              </a:rPr>
              <a:t>6.</a:t>
            </a:r>
            <a:r>
              <a:rPr lang="zh-TW" altLang="zh-TW" sz="2900" dirty="0" smtClean="0">
                <a:latin typeface="標楷體" panose="03000509000000000000" pitchFamily="65" charset="-120"/>
                <a:ea typeface="標楷體" panose="03000509000000000000" pitchFamily="65" charset="-120"/>
              </a:rPr>
              <a:t>護送</a:t>
            </a:r>
            <a:r>
              <a:rPr lang="zh-TW" altLang="zh-TW" sz="2900" dirty="0">
                <a:latin typeface="標楷體" panose="03000509000000000000" pitchFamily="65" charset="-120"/>
                <a:ea typeface="標楷體" panose="03000509000000000000" pitchFamily="65" charset="-120"/>
              </a:rPr>
              <a:t>人員准予公出，其職務由主管處室安排代理，送醫相關費用由學校協調家長支出。</a:t>
            </a:r>
          </a:p>
          <a:p>
            <a:pPr marL="0" indent="0">
              <a:buNone/>
            </a:pPr>
            <a:r>
              <a:rPr lang="zh-TW" altLang="zh-TW" sz="2900" dirty="0">
                <a:latin typeface="標楷體" panose="03000509000000000000" pitchFamily="65" charset="-120"/>
                <a:ea typeface="標楷體" panose="03000509000000000000" pitchFamily="65" charset="-120"/>
              </a:rPr>
              <a:t>四、護送就醫之醫院除特殊疾病之需求外，本校因地利及時間考量，以送往奇美醫院就診為原則。</a:t>
            </a:r>
          </a:p>
          <a:p>
            <a:pPr marL="0" indent="0">
              <a:buNone/>
            </a:pPr>
            <a:r>
              <a:rPr lang="zh-TW" altLang="zh-TW" sz="2900" dirty="0">
                <a:latin typeface="標楷體" panose="03000509000000000000" pitchFamily="65" charset="-120"/>
                <a:ea typeface="標楷體" panose="03000509000000000000" pitchFamily="65" charset="-120"/>
              </a:rPr>
              <a:t>五、緊急傷病發生之時間、地點、狀況及處理過程等有關資料，應詳實記錄，陳會主管及相關人員。</a:t>
            </a:r>
          </a:p>
          <a:p>
            <a:pPr marL="0" indent="0">
              <a:buNone/>
            </a:pPr>
            <a:r>
              <a:rPr lang="zh-TW" altLang="zh-TW" sz="2900" dirty="0">
                <a:latin typeface="標楷體" panose="03000509000000000000" pitchFamily="65" charset="-120"/>
                <a:ea typeface="標楷體" panose="03000509000000000000" pitchFamily="65" charset="-120"/>
              </a:rPr>
              <a:t>六、本辦法併同「台南市文元國小學生緊急傷病處理流程」實施。</a:t>
            </a:r>
          </a:p>
          <a:p>
            <a:endParaRPr lang="zh-TW" altLang="en-US" dirty="0"/>
          </a:p>
        </p:txBody>
      </p:sp>
    </p:spTree>
    <p:extLst>
      <p:ext uri="{BB962C8B-B14F-4D97-AF65-F5344CB8AC3E}">
        <p14:creationId xmlns:p14="http://schemas.microsoft.com/office/powerpoint/2010/main" val="200779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1"/>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5" name="Group 1"/>
          <p:cNvGrpSpPr>
            <a:grpSpLocks noChangeAspect="1"/>
          </p:cNvGrpSpPr>
          <p:nvPr/>
        </p:nvGrpSpPr>
        <p:grpSpPr bwMode="auto">
          <a:xfrm>
            <a:off x="678872" y="119581"/>
            <a:ext cx="10109201" cy="6710710"/>
            <a:chOff x="4496" y="3046"/>
            <a:chExt cx="7470" cy="4959"/>
          </a:xfrm>
        </p:grpSpPr>
        <p:sp>
          <p:nvSpPr>
            <p:cNvPr id="6" name="AutoShape 50"/>
            <p:cNvSpPr>
              <a:spLocks noChangeAspect="1" noChangeArrowheads="1" noTextEdit="1"/>
            </p:cNvSpPr>
            <p:nvPr/>
          </p:nvSpPr>
          <p:spPr bwMode="auto">
            <a:xfrm>
              <a:off x="4496" y="3046"/>
              <a:ext cx="7470" cy="49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Text Box 49"/>
            <p:cNvSpPr txBox="1">
              <a:spLocks noChangeArrowheads="1"/>
            </p:cNvSpPr>
            <p:nvPr/>
          </p:nvSpPr>
          <p:spPr bwMode="auto">
            <a:xfrm>
              <a:off x="7736" y="3856"/>
              <a:ext cx="63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重度</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8" name="Text Box 48"/>
            <p:cNvSpPr txBox="1">
              <a:spLocks noChangeArrowheads="1"/>
            </p:cNvSpPr>
            <p:nvPr/>
          </p:nvSpPr>
          <p:spPr bwMode="auto">
            <a:xfrm>
              <a:off x="6926" y="4036"/>
              <a:ext cx="36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老師</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9" name="Text Box 47"/>
            <p:cNvSpPr txBox="1">
              <a:spLocks noChangeArrowheads="1"/>
            </p:cNvSpPr>
            <p:nvPr/>
          </p:nvSpPr>
          <p:spPr bwMode="auto">
            <a:xfrm>
              <a:off x="10886" y="3766"/>
              <a:ext cx="450" cy="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Text Box 46"/>
            <p:cNvSpPr txBox="1">
              <a:spLocks noChangeArrowheads="1"/>
            </p:cNvSpPr>
            <p:nvPr/>
          </p:nvSpPr>
          <p:spPr bwMode="auto">
            <a:xfrm>
              <a:off x="10436" y="3856"/>
              <a:ext cx="450" cy="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11" name="Text Box 45"/>
            <p:cNvSpPr txBox="1">
              <a:spLocks noChangeArrowheads="1"/>
            </p:cNvSpPr>
            <p:nvPr/>
          </p:nvSpPr>
          <p:spPr bwMode="auto">
            <a:xfrm>
              <a:off x="8816" y="3380"/>
              <a:ext cx="988" cy="4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老師或同學協助送至健康中心</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2" name="Text Box 44"/>
            <p:cNvSpPr txBox="1">
              <a:spLocks noChangeArrowheads="1"/>
            </p:cNvSpPr>
            <p:nvPr/>
          </p:nvSpPr>
          <p:spPr bwMode="auto">
            <a:xfrm>
              <a:off x="4830" y="3922"/>
              <a:ext cx="360"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護理師</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3" name="Text Box 43"/>
            <p:cNvSpPr txBox="1">
              <a:spLocks noChangeArrowheads="1"/>
            </p:cNvSpPr>
            <p:nvPr/>
          </p:nvSpPr>
          <p:spPr bwMode="auto">
            <a:xfrm>
              <a:off x="9176" y="5746"/>
              <a:ext cx="540" cy="450"/>
            </a:xfrm>
            <a:prstGeom prst="rect">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dist"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在家</a:t>
              </a:r>
              <a:endParaRPr kumimoji="0" lang="zh-TW" altLang="zh-TW"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不在家</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4" name="Line 42"/>
            <p:cNvSpPr>
              <a:spLocks noChangeShapeType="1"/>
            </p:cNvSpPr>
            <p:nvPr/>
          </p:nvSpPr>
          <p:spPr bwMode="auto">
            <a:xfrm flipH="1">
              <a:off x="9447" y="5746"/>
              <a:ext cx="1"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5" name="Text Box 41"/>
            <p:cNvSpPr txBox="1">
              <a:spLocks noChangeArrowheads="1"/>
            </p:cNvSpPr>
            <p:nvPr/>
          </p:nvSpPr>
          <p:spPr bwMode="auto">
            <a:xfrm>
              <a:off x="7213" y="3382"/>
              <a:ext cx="1063"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請學生通知最近距離的老師協助</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6" name="Line 40"/>
            <p:cNvSpPr>
              <a:spLocks noChangeShapeType="1"/>
            </p:cNvSpPr>
            <p:nvPr/>
          </p:nvSpPr>
          <p:spPr bwMode="auto">
            <a:xfrm flipV="1">
              <a:off x="5846" y="3856"/>
              <a:ext cx="2488"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 name="Line 39"/>
            <p:cNvSpPr>
              <a:spLocks noChangeShapeType="1"/>
            </p:cNvSpPr>
            <p:nvPr/>
          </p:nvSpPr>
          <p:spPr bwMode="auto">
            <a:xfrm>
              <a:off x="9446" y="3856"/>
              <a:ext cx="1763" cy="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 name="Line 38"/>
            <p:cNvSpPr>
              <a:spLocks noChangeShapeType="1"/>
            </p:cNvSpPr>
            <p:nvPr/>
          </p:nvSpPr>
          <p:spPr bwMode="auto">
            <a:xfrm>
              <a:off x="5216" y="4216"/>
              <a:ext cx="1684"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Line 37"/>
            <p:cNvSpPr>
              <a:spLocks noChangeShapeType="1"/>
            </p:cNvSpPr>
            <p:nvPr/>
          </p:nvSpPr>
          <p:spPr bwMode="auto">
            <a:xfrm flipH="1">
              <a:off x="6882" y="4216"/>
              <a:ext cx="9" cy="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0" name="Line 36"/>
            <p:cNvSpPr>
              <a:spLocks noChangeShapeType="1"/>
            </p:cNvSpPr>
            <p:nvPr/>
          </p:nvSpPr>
          <p:spPr bwMode="auto">
            <a:xfrm>
              <a:off x="5228" y="4216"/>
              <a:ext cx="12" cy="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 name="Text Box 35"/>
            <p:cNvSpPr txBox="1">
              <a:spLocks noChangeArrowheads="1"/>
            </p:cNvSpPr>
            <p:nvPr/>
          </p:nvSpPr>
          <p:spPr bwMode="auto">
            <a:xfrm>
              <a:off x="4496" y="4384"/>
              <a:ext cx="1440" cy="26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執行到院前緊急救護</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評估觀察</a:t>
              </a: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生命徵象、意識、出血、身體受傷情況、問病史、再次評估。</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偕同老師共同急救</a:t>
              </a: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實施</a:t>
              </a: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C.P.R</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等維持生命徵象。</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4.</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施救至救護車到達並接手救護及送醫。</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Text Box 34"/>
            <p:cNvSpPr txBox="1">
              <a:spLocks noChangeArrowheads="1"/>
            </p:cNvSpPr>
            <p:nvPr/>
          </p:nvSpPr>
          <p:spPr bwMode="auto">
            <a:xfrm>
              <a:off x="6206" y="4396"/>
              <a:ext cx="1440" cy="26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評估觀察</a:t>
              </a: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呼吸、出血、意識、身體受傷情況。</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勿移動傷者，指派旁人撥</a:t>
              </a: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119</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求援。</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實施</a:t>
              </a: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C.P.R</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4.</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請旁人通知護理師</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5.</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請旁人通知學務處</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6.</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護理師到後共同處理。</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7.</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通知家長。</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8.</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救護車到後與救護人員送往醫院。</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Text Box 33"/>
            <p:cNvSpPr txBox="1">
              <a:spLocks noChangeArrowheads="1"/>
            </p:cNvSpPr>
            <p:nvPr/>
          </p:nvSpPr>
          <p:spPr bwMode="auto">
            <a:xfrm>
              <a:off x="9176" y="4846"/>
              <a:ext cx="540" cy="6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導</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師聯繫家長</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Text Box 32"/>
            <p:cNvSpPr txBox="1">
              <a:spLocks noChangeArrowheads="1"/>
            </p:cNvSpPr>
            <p:nvPr/>
          </p:nvSpPr>
          <p:spPr bwMode="auto">
            <a:xfrm>
              <a:off x="9446" y="3946"/>
              <a:ext cx="5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中度</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25" name="Text Box 31"/>
            <p:cNvSpPr txBox="1">
              <a:spLocks noChangeArrowheads="1"/>
            </p:cNvSpPr>
            <p:nvPr/>
          </p:nvSpPr>
          <p:spPr bwMode="auto">
            <a:xfrm>
              <a:off x="9806" y="3406"/>
              <a:ext cx="1170" cy="2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健康中心觀察評估</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26" name="Text Box 30"/>
            <p:cNvSpPr txBox="1">
              <a:spLocks noChangeArrowheads="1"/>
            </p:cNvSpPr>
            <p:nvPr/>
          </p:nvSpPr>
          <p:spPr bwMode="auto">
            <a:xfrm>
              <a:off x="10902" y="5296"/>
              <a:ext cx="786" cy="2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回教室上課</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27" name="Text Box 29"/>
            <p:cNvSpPr txBox="1">
              <a:spLocks noChangeArrowheads="1"/>
            </p:cNvSpPr>
            <p:nvPr/>
          </p:nvSpPr>
          <p:spPr bwMode="auto">
            <a:xfrm>
              <a:off x="9978" y="5296"/>
              <a:ext cx="774" cy="3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通知老師</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28" name="Text Box 28"/>
            <p:cNvSpPr txBox="1">
              <a:spLocks noChangeArrowheads="1"/>
            </p:cNvSpPr>
            <p:nvPr/>
          </p:nvSpPr>
          <p:spPr bwMode="auto">
            <a:xfrm>
              <a:off x="10886" y="4378"/>
              <a:ext cx="720" cy="4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傷病處理擦藥包紮</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29" name="Text Box 27"/>
            <p:cNvSpPr txBox="1">
              <a:spLocks noChangeArrowheads="1"/>
            </p:cNvSpPr>
            <p:nvPr/>
          </p:nvSpPr>
          <p:spPr bwMode="auto">
            <a:xfrm>
              <a:off x="9986" y="4396"/>
              <a:ext cx="720"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觀察休息</a:t>
              </a:r>
              <a:r>
                <a:rPr kumimoji="0" lang="en-US" altLang="zh-TW" sz="1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限</a:t>
              </a:r>
              <a:r>
                <a:rPr kumimoji="0" lang="en-US" altLang="zh-TW" sz="1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1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小時</a:t>
              </a:r>
              <a:r>
                <a:rPr kumimoji="0" lang="en-US" altLang="zh-TW" sz="1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30" name="Line 26"/>
            <p:cNvSpPr>
              <a:spLocks noChangeShapeType="1"/>
            </p:cNvSpPr>
            <p:nvPr/>
          </p:nvSpPr>
          <p:spPr bwMode="auto">
            <a:xfrm flipH="1" flipV="1">
              <a:off x="9446" y="4756"/>
              <a:ext cx="1"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 name="Text Box 25"/>
            <p:cNvSpPr txBox="1">
              <a:spLocks noChangeArrowheads="1"/>
            </p:cNvSpPr>
            <p:nvPr/>
          </p:nvSpPr>
          <p:spPr bwMode="auto">
            <a:xfrm>
              <a:off x="9086" y="4396"/>
              <a:ext cx="810"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返回家休息或就醫</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2" name="Line 24"/>
            <p:cNvSpPr>
              <a:spLocks noChangeShapeType="1"/>
            </p:cNvSpPr>
            <p:nvPr/>
          </p:nvSpPr>
          <p:spPr bwMode="auto">
            <a:xfrm flipV="1">
              <a:off x="10698" y="4606"/>
              <a:ext cx="169"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3" name="Text Box 23"/>
            <p:cNvSpPr txBox="1">
              <a:spLocks noChangeArrowheads="1"/>
            </p:cNvSpPr>
            <p:nvPr/>
          </p:nvSpPr>
          <p:spPr bwMode="auto">
            <a:xfrm>
              <a:off x="9176" y="5476"/>
              <a:ext cx="540" cy="2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dist"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家 長</a:t>
              </a:r>
              <a:endParaRPr kumimoji="0" lang="zh-TW" altLang="zh-TW"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Text Box 22"/>
            <p:cNvSpPr txBox="1">
              <a:spLocks noChangeArrowheads="1"/>
            </p:cNvSpPr>
            <p:nvPr/>
          </p:nvSpPr>
          <p:spPr bwMode="auto">
            <a:xfrm>
              <a:off x="6386" y="3406"/>
              <a:ext cx="777" cy="2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緊急送醫</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5" name="Line 21"/>
            <p:cNvSpPr>
              <a:spLocks noChangeShapeType="1"/>
            </p:cNvSpPr>
            <p:nvPr/>
          </p:nvSpPr>
          <p:spPr bwMode="auto">
            <a:xfrm flipV="1">
              <a:off x="5040" y="7082"/>
              <a:ext cx="1717"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6" name="Line 20"/>
            <p:cNvSpPr>
              <a:spLocks noChangeShapeType="1"/>
            </p:cNvSpPr>
            <p:nvPr/>
          </p:nvSpPr>
          <p:spPr bwMode="auto">
            <a:xfrm>
              <a:off x="5846" y="7104"/>
              <a:ext cx="1" cy="8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7" name="Text Box 19"/>
            <p:cNvSpPr txBox="1">
              <a:spLocks noChangeArrowheads="1"/>
            </p:cNvSpPr>
            <p:nvPr/>
          </p:nvSpPr>
          <p:spPr bwMode="auto">
            <a:xfrm>
              <a:off x="5036" y="7186"/>
              <a:ext cx="1800"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啟動校內、外通報程序</a:t>
              </a:r>
              <a:endParaRPr kumimoji="0" lang="zh-TW" altLang="zh-TW"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啟動緊急傷病應變處理小組</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8" name="Text Box 18"/>
            <p:cNvSpPr txBox="1">
              <a:spLocks noChangeArrowheads="1"/>
            </p:cNvSpPr>
            <p:nvPr/>
          </p:nvSpPr>
          <p:spPr bwMode="auto">
            <a:xfrm>
              <a:off x="5846" y="3946"/>
              <a:ext cx="720" cy="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3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極重度</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9" name="Line 17"/>
            <p:cNvSpPr>
              <a:spLocks noChangeShapeType="1"/>
            </p:cNvSpPr>
            <p:nvPr/>
          </p:nvSpPr>
          <p:spPr bwMode="auto">
            <a:xfrm flipV="1">
              <a:off x="6738" y="6996"/>
              <a:ext cx="1"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 name="Line 16"/>
            <p:cNvSpPr>
              <a:spLocks noChangeShapeType="1"/>
            </p:cNvSpPr>
            <p:nvPr/>
          </p:nvSpPr>
          <p:spPr bwMode="auto">
            <a:xfrm flipV="1">
              <a:off x="5028" y="6982"/>
              <a:ext cx="11" cy="1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1" name="Text Box 15"/>
            <p:cNvSpPr txBox="1">
              <a:spLocks noChangeArrowheads="1"/>
            </p:cNvSpPr>
            <p:nvPr/>
          </p:nvSpPr>
          <p:spPr bwMode="auto">
            <a:xfrm>
              <a:off x="7736" y="4408"/>
              <a:ext cx="1264" cy="23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評估意識呼吸生命徵象。</a:t>
              </a:r>
              <a:endParaRPr kumimoji="0" lang="zh-TW" altLang="zh-TW"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老師或同學協助送至健康中心或通知護理師前往處理。</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撥</a:t>
              </a: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119</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求援 。</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4.</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護理師做必要之急症處置。</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5.</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請老師或學生通知學務處。</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6.</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通知家長。</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7.</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啟動校內、外通報程序。</a:t>
              </a:r>
              <a:endParaRPr kumimoji="0" lang="zh-TW"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8.</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啟動緊急傷病應。變。處理小組</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Text Box 14"/>
            <p:cNvSpPr txBox="1">
              <a:spLocks noChangeArrowheads="1"/>
            </p:cNvSpPr>
            <p:nvPr/>
          </p:nvSpPr>
          <p:spPr bwMode="auto">
            <a:xfrm>
              <a:off x="8006" y="3136"/>
              <a:ext cx="900" cy="2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學生事故傷害</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43" name="Line 13"/>
            <p:cNvSpPr>
              <a:spLocks noChangeShapeType="1"/>
            </p:cNvSpPr>
            <p:nvPr/>
          </p:nvSpPr>
          <p:spPr bwMode="auto">
            <a:xfrm>
              <a:off x="8456" y="3406"/>
              <a:ext cx="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4" name="Line 12"/>
            <p:cNvSpPr>
              <a:spLocks noChangeShapeType="1"/>
            </p:cNvSpPr>
            <p:nvPr/>
          </p:nvSpPr>
          <p:spPr bwMode="auto">
            <a:xfrm>
              <a:off x="7196" y="3586"/>
              <a:ext cx="261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5" name="Line 11"/>
            <p:cNvSpPr>
              <a:spLocks noChangeShapeType="1"/>
            </p:cNvSpPr>
            <p:nvPr/>
          </p:nvSpPr>
          <p:spPr bwMode="auto">
            <a:xfrm>
              <a:off x="10346" y="3676"/>
              <a:ext cx="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6" name="Text Box 10"/>
            <p:cNvSpPr txBox="1">
              <a:spLocks noChangeArrowheads="1"/>
            </p:cNvSpPr>
            <p:nvPr/>
          </p:nvSpPr>
          <p:spPr bwMode="auto">
            <a:xfrm>
              <a:off x="10616" y="3946"/>
              <a:ext cx="5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輕度</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47" name="Line 9"/>
            <p:cNvSpPr>
              <a:spLocks noChangeShapeType="1"/>
            </p:cNvSpPr>
            <p:nvPr/>
          </p:nvSpPr>
          <p:spPr bwMode="auto">
            <a:xfrm>
              <a:off x="11206" y="3832"/>
              <a:ext cx="5"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8" name="Line 8"/>
            <p:cNvSpPr>
              <a:spLocks noChangeShapeType="1"/>
            </p:cNvSpPr>
            <p:nvPr/>
          </p:nvSpPr>
          <p:spPr bwMode="auto">
            <a:xfrm>
              <a:off x="10320" y="4858"/>
              <a:ext cx="1" cy="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9" name="Line 7"/>
            <p:cNvSpPr>
              <a:spLocks noChangeShapeType="1"/>
            </p:cNvSpPr>
            <p:nvPr/>
          </p:nvSpPr>
          <p:spPr bwMode="auto">
            <a:xfrm>
              <a:off x="11238" y="4870"/>
              <a:ext cx="3" cy="4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0" name="Line 6"/>
            <p:cNvSpPr>
              <a:spLocks noChangeShapeType="1"/>
            </p:cNvSpPr>
            <p:nvPr/>
          </p:nvSpPr>
          <p:spPr bwMode="auto">
            <a:xfrm>
              <a:off x="9446" y="3856"/>
              <a:ext cx="1"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1" name="Line 5"/>
            <p:cNvSpPr>
              <a:spLocks noChangeShapeType="1"/>
            </p:cNvSpPr>
            <p:nvPr/>
          </p:nvSpPr>
          <p:spPr bwMode="auto">
            <a:xfrm flipH="1">
              <a:off x="8305" y="3844"/>
              <a:ext cx="5" cy="5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2" name="Line 4"/>
            <p:cNvSpPr>
              <a:spLocks noChangeShapeType="1"/>
            </p:cNvSpPr>
            <p:nvPr/>
          </p:nvSpPr>
          <p:spPr bwMode="auto">
            <a:xfrm>
              <a:off x="6746" y="3676"/>
              <a:ext cx="1"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3" name="Line 3"/>
            <p:cNvSpPr>
              <a:spLocks noChangeShapeType="1"/>
            </p:cNvSpPr>
            <p:nvPr/>
          </p:nvSpPr>
          <p:spPr bwMode="auto">
            <a:xfrm>
              <a:off x="5846" y="3856"/>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4" name="Text Box 2"/>
            <p:cNvSpPr txBox="1">
              <a:spLocks noChangeArrowheads="1"/>
            </p:cNvSpPr>
            <p:nvPr/>
          </p:nvSpPr>
          <p:spPr bwMode="auto">
            <a:xfrm>
              <a:off x="8448" y="6982"/>
              <a:ext cx="1530" cy="959"/>
            </a:xfrm>
            <a:prstGeom prst="rect">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返家休息或就醫</a:t>
              </a:r>
              <a:endParaRPr kumimoji="0" lang="zh-TW" altLang="zh-TW"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______________</a:t>
              </a:r>
              <a:r>
                <a:rPr kumimoji="0" lang="zh-TW" altLang="en-US"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休息或由學務處派人送醫並繼續     連絡家長</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6884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5009" y="487788"/>
            <a:ext cx="10515600" cy="1325563"/>
          </a:xfrm>
        </p:spPr>
        <p:txBody>
          <a:bodyPr>
            <a:normAutofit/>
          </a:bodyPr>
          <a:lstStyle/>
          <a:p>
            <a:pPr algn="ctr"/>
            <a:r>
              <a:rPr lang="zh-TW" altLang="zh-TW" dirty="0"/>
              <a:t>檢傷分類救護處理</a:t>
            </a:r>
            <a:r>
              <a:rPr lang="zh-TW" altLang="zh-TW" dirty="0" smtClean="0"/>
              <a:t>程序</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281384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5176" y="142100"/>
            <a:ext cx="10515600" cy="1325563"/>
          </a:xfrm>
        </p:spPr>
        <p:txBody>
          <a:bodyPr>
            <a:normAutofit/>
          </a:bodyPr>
          <a:lstStyle/>
          <a:p>
            <a:r>
              <a:rPr lang="zh-TW" altLang="zh-TW" dirty="0"/>
              <a:t>檢傷分類救護處理程序</a:t>
            </a:r>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312140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7561" y="365125"/>
            <a:ext cx="10796239" cy="1325563"/>
          </a:xfrm>
        </p:spPr>
        <p:txBody>
          <a:bodyPr>
            <a:normAutofit/>
          </a:bodyPr>
          <a:lstStyle/>
          <a:p>
            <a:r>
              <a:rPr lang="zh-TW" altLang="zh-TW" dirty="0"/>
              <a:t>檢傷分類救護處理程序</a:t>
            </a:r>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445901355"/>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438</TotalTime>
  <Words>1133</Words>
  <Application>Microsoft Office PowerPoint</Application>
  <PresentationFormat>寬螢幕</PresentationFormat>
  <Paragraphs>305</Paragraphs>
  <Slides>17</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17</vt:i4>
      </vt:variant>
    </vt:vector>
  </HeadingPairs>
  <TitlesOfParts>
    <vt:vector size="25" baseType="lpstr">
      <vt:lpstr>微軟正黑體</vt:lpstr>
      <vt:lpstr>新細明體</vt:lpstr>
      <vt:lpstr>標楷體</vt:lpstr>
      <vt:lpstr>Arial</vt:lpstr>
      <vt:lpstr>Century Gothic</vt:lpstr>
      <vt:lpstr>Times New Roman</vt:lpstr>
      <vt:lpstr>Wingdings 3</vt:lpstr>
      <vt:lpstr>絲縷</vt:lpstr>
      <vt:lpstr>  文元國小緊急傷病處理知能及流程 教育宣導活動</vt:lpstr>
      <vt:lpstr>105學年度學生傷病統計</vt:lpstr>
      <vt:lpstr>PowerPoint 簡報</vt:lpstr>
      <vt:lpstr>105學年度傷病分析(整年度共18167人次)</vt:lpstr>
      <vt:lpstr>台南市文元國小學生緊急傷病處理辦法                                                                          101.08.訂定</vt:lpstr>
      <vt:lpstr>PowerPoint 簡報</vt:lpstr>
      <vt:lpstr>檢傷分類救護處理程序 </vt:lpstr>
      <vt:lpstr>檢傷分類救護處理程序</vt:lpstr>
      <vt:lpstr>檢傷分類救護處理程序</vt:lpstr>
      <vt:lpstr>檢傷分類救護處理程序</vt:lpstr>
      <vt:lpstr>學童生病通報步驟  </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新興國小緊急傷病處理知能及流程  教育宣導活動</dc:title>
  <dc:creator>pcuser</dc:creator>
  <cp:lastModifiedBy>Windows 使用者</cp:lastModifiedBy>
  <cp:revision>26</cp:revision>
  <dcterms:created xsi:type="dcterms:W3CDTF">2018-03-02T00:47:30Z</dcterms:created>
  <dcterms:modified xsi:type="dcterms:W3CDTF">2018-03-07T08:29:09Z</dcterms:modified>
</cp:coreProperties>
</file>