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5" r:id="rId2"/>
    <p:sldId id="316" r:id="rId3"/>
    <p:sldId id="322" r:id="rId4"/>
    <p:sldId id="325" r:id="rId5"/>
    <p:sldId id="326" r:id="rId6"/>
    <p:sldId id="327" r:id="rId7"/>
    <p:sldId id="329" r:id="rId8"/>
    <p:sldId id="330" r:id="rId9"/>
    <p:sldId id="331" r:id="rId10"/>
    <p:sldId id="377" r:id="rId11"/>
    <p:sldId id="334" r:id="rId12"/>
    <p:sldId id="335" r:id="rId13"/>
    <p:sldId id="336" r:id="rId14"/>
    <p:sldId id="337" r:id="rId15"/>
    <p:sldId id="339" r:id="rId16"/>
    <p:sldId id="378" r:id="rId17"/>
    <p:sldId id="340" r:id="rId18"/>
    <p:sldId id="346" r:id="rId19"/>
    <p:sldId id="342" r:id="rId20"/>
    <p:sldId id="345" r:id="rId21"/>
    <p:sldId id="379" r:id="rId22"/>
    <p:sldId id="347" r:id="rId23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203864"/>
    <a:srgbClr val="2D6B81"/>
    <a:srgbClr val="FE4052"/>
    <a:srgbClr val="FF99CC"/>
    <a:srgbClr val="2AB7AE"/>
    <a:srgbClr val="FA6A31"/>
    <a:srgbClr val="30BAA0"/>
    <a:srgbClr val="EB3F32"/>
    <a:srgbClr val="95DA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0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144" y="102"/>
      </p:cViewPr>
      <p:guideLst>
        <p:guide orient="horz" pos="220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63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D99B61-1965-4EFE-8CC7-B07ABC51CE77}" type="datetimeFigureOut">
              <a:rPr lang="zh-CN" altLang="en-US" smtClean="0"/>
              <a:t>2020/9/1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278BB-0B43-4416-AB87-665455D97D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353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49462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9071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0137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1121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353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3451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2428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940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5058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348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227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86945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9027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3675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673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345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908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993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297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483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114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E88861-68FC-4AEA-98F9-FBF694DA10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63D7916-F8D3-4CB7-9890-7D1913FD68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B0A1E82-8289-4819-87B3-D5CF14621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AA19-1DBA-4536-AE77-3798F5218B94}" type="datetimeFigureOut">
              <a:rPr lang="zh-CN" altLang="en-US" smtClean="0"/>
              <a:t>2020/9/1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CE3385B-2A41-4B18-A839-B90FC4CC3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5BAC0C-7DC4-44E4-9D06-DCEBB439F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0597-647B-4160-821B-B765FEAFEA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182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E619EA-7A11-47CE-9AF5-C5FB5D1FC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9E5FD84-4A4A-4290-B403-A9D7A4A9E6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7AF4ED-4C3E-4180-9D88-7D0873928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AA19-1DBA-4536-AE77-3798F5218B94}" type="datetimeFigureOut">
              <a:rPr lang="zh-CN" altLang="en-US" smtClean="0"/>
              <a:t>2020/9/1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1914C0-378C-4FE5-BFB6-5379D6E6C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0FB46C3-02BE-4AC5-9F71-2A9E21383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0597-647B-4160-821B-B765FEAFEA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213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14F8FCB-C639-40CE-86BD-4E0CE340D0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1DD7DC9-1CE5-4C14-B7BD-8EC2E10D25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48B0A06-FC06-4823-8603-C0364D656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AA19-1DBA-4536-AE77-3798F5218B94}" type="datetimeFigureOut">
              <a:rPr lang="zh-CN" altLang="en-US" smtClean="0"/>
              <a:t>2020/9/1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3100C9-490F-4558-8943-204AA3D4A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3B3501E-E940-48FB-AB13-F9291694E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0597-647B-4160-821B-B765FEAFEA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219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9B1DED-71D3-44ED-BBBA-1199D4253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7ABC780-8EB3-4FCE-8D78-5DADB618C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EA04F2D-4621-4D12-AF80-7CF919118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AA19-1DBA-4536-AE77-3798F5218B94}" type="datetimeFigureOut">
              <a:rPr lang="zh-CN" altLang="en-US" smtClean="0"/>
              <a:t>2020/9/1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1B307D-A64B-4D17-8216-570E8466E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36CC741-DA88-4931-A911-CC83CEE16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0597-647B-4160-821B-B765FEAFEA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480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2E0300-5CB3-490D-B59F-DC6BFC4F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6EF1CBE-6614-4528-8FE7-CFA7CF5F15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6B9B41-2EAC-4F02-88F2-30EDB08CD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AA19-1DBA-4536-AE77-3798F5218B94}" type="datetimeFigureOut">
              <a:rPr lang="zh-CN" altLang="en-US" smtClean="0"/>
              <a:t>2020/9/1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6D9E8BF-193D-4C26-90C2-0D6567541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866AAF-78AB-4C94-A72F-4626CBC19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0597-647B-4160-821B-B765FEAFEA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575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C46C37-1CC0-4E79-A303-5FE1FE61D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3F43B52-DE3D-4704-A451-2C1DD7F539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7F87157-C606-43B7-8644-413B0F677C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B7EDE8C-1226-4CC9-BF1D-9A8E7F584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AA19-1DBA-4536-AE77-3798F5218B94}" type="datetimeFigureOut">
              <a:rPr lang="zh-CN" altLang="en-US" smtClean="0"/>
              <a:t>2020/9/1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AEC4466-A7D5-493B-A252-17D2EB3A9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DADDE1C-B312-4857-9F40-72D60E8C3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0597-647B-4160-821B-B765FEAFEA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2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831FD0-4521-4B71-B496-BB6ABBC7C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4B6BAE6-2929-40B3-95B4-D610842479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2440283-92CC-479D-B868-60B4691D7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2A9FCD4-FD55-43CF-BEAD-A00C18D48B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F993449-B850-4555-9455-E8C808E5D9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A31BE21-9AB7-466F-8A8C-2BCEB0C0C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AA19-1DBA-4536-AE77-3798F5218B94}" type="datetimeFigureOut">
              <a:rPr lang="zh-CN" altLang="en-US" smtClean="0"/>
              <a:t>2020/9/1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777BA08-F043-43CF-B237-DE4A77F86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43694DC-BBB8-4536-AB04-B49E4C527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0597-647B-4160-821B-B765FEAFEA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965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08A976-83E7-4489-A678-CFE5AE229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B7C0FD6-C8AE-4FD3-821A-03EA1CA02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AA19-1DBA-4536-AE77-3798F5218B94}" type="datetimeFigureOut">
              <a:rPr lang="zh-CN" altLang="en-US" smtClean="0"/>
              <a:t>2020/9/1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47F1A97-0A44-4284-88E3-D5FB3C54A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C4D4369-2FAF-40E0-AAB3-F7D94EEFA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0597-647B-4160-821B-B765FEAFEA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340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C384350-9C43-4B24-B53A-555039222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AA19-1DBA-4536-AE77-3798F5218B94}" type="datetimeFigureOut">
              <a:rPr lang="zh-CN" altLang="en-US" smtClean="0"/>
              <a:t>2020/9/1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874CF69-4B84-44E7-9E3E-C39A4982C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5BA9226-E063-4B0A-A098-478BF975B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0597-647B-4160-821B-B765FEAFEA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749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DA02CA-EA6E-49DE-BD85-F43173128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AA70FF3-1FD3-4767-AC15-CD6D6064A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9A21953-4705-4247-8447-0EFB8B56F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1D485AD-FEB3-4674-9E4F-C54274D3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AA19-1DBA-4536-AE77-3798F5218B94}" type="datetimeFigureOut">
              <a:rPr lang="zh-CN" altLang="en-US" smtClean="0"/>
              <a:t>2020/9/1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02BE61E-D0C7-4683-BF15-0D95F9E47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BD21329-A680-4994-840A-3BE6FE23B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0597-647B-4160-821B-B765FEAFEA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457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1B958D-E7D2-4696-A2F1-07B8EBFFC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EBA68FB-1216-4EE6-ADCA-E305C9C20B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F6DD553-6ACA-48E9-8128-57D4805007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12D663D-A04D-40FB-94E7-5EC1B1DA4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AA19-1DBA-4536-AE77-3798F5218B94}" type="datetimeFigureOut">
              <a:rPr lang="zh-CN" altLang="en-US" smtClean="0"/>
              <a:t>2020/9/1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583008E-0D5F-477C-B143-1D70B2233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FEF557A-6F52-43D0-82F0-23E954047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0597-647B-4160-821B-B765FEAFEA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90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l"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ACF0C81-D217-4AB9-9823-AED8BBC8E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72DA104-FE93-41A2-BE69-BBEE47829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B8E6C3-D9DD-4997-B5D5-77AC230047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5AA19-1DBA-4536-AE77-3798F5218B94}" type="datetimeFigureOut">
              <a:rPr lang="zh-CN" altLang="en-US" smtClean="0"/>
              <a:t>2020/9/1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F265C50-E409-434E-B1FA-1B6391672D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9F7AF10-A73C-47B3-B489-584DC1E8BD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40597-647B-4160-821B-B765FEAFEA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3959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l"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watch/?v=2107872006144843" TargetMode="External"/><Relationship Id="rId2" Type="http://schemas.openxmlformats.org/officeDocument/2006/relationships/hyperlink" Target="https://www.youtube.com/watch?v=Yi4ywIf8QQ0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2DA4D4F-4FE0-4D38-9AA4-8E8D5325F4E2}"/>
              </a:ext>
            </a:extLst>
          </p:cNvPr>
          <p:cNvSpPr/>
          <p:nvPr/>
        </p:nvSpPr>
        <p:spPr>
          <a:xfrm>
            <a:off x="236958" y="300849"/>
            <a:ext cx="11568021" cy="6204544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rgbClr val="20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D5783824-1293-4FCE-94BC-95AADE5B5C34}"/>
              </a:ext>
            </a:extLst>
          </p:cNvPr>
          <p:cNvSpPr txBox="1"/>
          <p:nvPr/>
        </p:nvSpPr>
        <p:spPr>
          <a:xfrm>
            <a:off x="1764894" y="1356243"/>
            <a:ext cx="8642081" cy="2831538"/>
          </a:xfrm>
          <a:prstGeom prst="rect">
            <a:avLst/>
          </a:prstGeom>
          <a:noFill/>
        </p:spPr>
        <p:txBody>
          <a:bodyPr wrap="square" lIns="121915" tIns="60957" rIns="121915" bIns="60957" rtlCol="0">
            <a:spAutoFit/>
          </a:bodyPr>
          <a:lstStyle/>
          <a:p>
            <a:pPr algn="ctr">
              <a:defRPr/>
            </a:pPr>
            <a:r>
              <a:rPr lang="zh-CN" altLang="en-US" sz="8800" b="1" spc="300" dirty="0" smtClean="0">
                <a:solidFill>
                  <a:srgbClr val="203864"/>
                </a:solidFill>
                <a:latin typeface="Arial"/>
                <a:ea typeface="微软雅黑"/>
                <a:sym typeface="Arial"/>
              </a:rPr>
              <a:t>性別平等教育</a:t>
            </a:r>
            <a:endParaRPr lang="en-US" altLang="zh-CN" sz="8800" b="1" spc="300" dirty="0" smtClean="0">
              <a:solidFill>
                <a:srgbClr val="203864"/>
              </a:solidFill>
              <a:latin typeface="Arial"/>
              <a:ea typeface="微软雅黑"/>
              <a:sym typeface="Arial"/>
            </a:endParaRPr>
          </a:p>
          <a:p>
            <a:pPr algn="ctr">
              <a:defRPr/>
            </a:pPr>
            <a:r>
              <a:rPr lang="zh-CN" altLang="en-US" sz="8800" b="1" spc="300" dirty="0" smtClean="0">
                <a:solidFill>
                  <a:srgbClr val="203864"/>
                </a:solidFill>
                <a:latin typeface="Arial"/>
                <a:ea typeface="微软雅黑"/>
                <a:sym typeface="Arial"/>
              </a:rPr>
              <a:t>宣導</a:t>
            </a:r>
            <a:endParaRPr lang="zh-CN" altLang="en-US" sz="6600" b="1" dirty="0">
              <a:solidFill>
                <a:srgbClr val="203864"/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58" name="组合 55">
            <a:extLst>
              <a:ext uri="{FF2B5EF4-FFF2-40B4-BE49-F238E27FC236}">
                <a16:creationId xmlns:a16="http://schemas.microsoft.com/office/drawing/2014/main" id="{7722F249-784B-4638-A995-FAF815261C45}"/>
              </a:ext>
            </a:extLst>
          </p:cNvPr>
          <p:cNvGrpSpPr/>
          <p:nvPr/>
        </p:nvGrpSpPr>
        <p:grpSpPr bwMode="auto">
          <a:xfrm>
            <a:off x="4234437" y="4529431"/>
            <a:ext cx="3573066" cy="696102"/>
            <a:chOff x="3791205" y="5346441"/>
            <a:chExt cx="5833188" cy="1152192"/>
          </a:xfrm>
        </p:grpSpPr>
        <p:sp>
          <p:nvSpPr>
            <p:cNvPr id="59" name="圆角矩形 165">
              <a:extLst>
                <a:ext uri="{FF2B5EF4-FFF2-40B4-BE49-F238E27FC236}">
                  <a16:creationId xmlns:a16="http://schemas.microsoft.com/office/drawing/2014/main" id="{E0721AED-B578-4DE2-AA27-209E12A85960}"/>
                </a:ext>
              </a:extLst>
            </p:cNvPr>
            <p:cNvSpPr/>
            <p:nvPr/>
          </p:nvSpPr>
          <p:spPr>
            <a:xfrm>
              <a:off x="4007769" y="5518708"/>
              <a:ext cx="5400600" cy="807659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50000"/>
              </a:schemeClr>
            </a:solidFill>
            <a:ln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91" dirty="0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60" name="任意多边形 166">
              <a:extLst>
                <a:ext uri="{FF2B5EF4-FFF2-40B4-BE49-F238E27FC236}">
                  <a16:creationId xmlns:a16="http://schemas.microsoft.com/office/drawing/2014/main" id="{1A582EE6-1499-4CBC-9F33-3655C04D1301}"/>
                </a:ext>
              </a:extLst>
            </p:cNvPr>
            <p:cNvSpPr/>
            <p:nvPr/>
          </p:nvSpPr>
          <p:spPr>
            <a:xfrm>
              <a:off x="3791205" y="5346441"/>
              <a:ext cx="5833186" cy="1152192"/>
            </a:xfrm>
            <a:custGeom>
              <a:avLst/>
              <a:gdLst>
                <a:gd name="connsiteX0" fmla="*/ 619854 w 5832648"/>
                <a:gd name="connsiteY0" fmla="*/ 172234 h 1152128"/>
                <a:gd name="connsiteX1" fmla="*/ 247759 w 5832648"/>
                <a:gd name="connsiteY1" fmla="*/ 418875 h 1152128"/>
                <a:gd name="connsiteX2" fmla="*/ 216024 w 5832648"/>
                <a:gd name="connsiteY2" fmla="*/ 576064 h 1152128"/>
                <a:gd name="connsiteX3" fmla="*/ 216024 w 5832648"/>
                <a:gd name="connsiteY3" fmla="*/ 576063 h 1152128"/>
                <a:gd name="connsiteX4" fmla="*/ 216024 w 5832648"/>
                <a:gd name="connsiteY4" fmla="*/ 576064 h 1152128"/>
                <a:gd name="connsiteX5" fmla="*/ 216024 w 5832648"/>
                <a:gd name="connsiteY5" fmla="*/ 576064 h 1152128"/>
                <a:gd name="connsiteX6" fmla="*/ 247759 w 5832648"/>
                <a:gd name="connsiteY6" fmla="*/ 733252 h 1152128"/>
                <a:gd name="connsiteX7" fmla="*/ 619854 w 5832648"/>
                <a:gd name="connsiteY7" fmla="*/ 979893 h 1152128"/>
                <a:gd name="connsiteX8" fmla="*/ 5212794 w 5832648"/>
                <a:gd name="connsiteY8" fmla="*/ 979894 h 1152128"/>
                <a:gd name="connsiteX9" fmla="*/ 5616624 w 5832648"/>
                <a:gd name="connsiteY9" fmla="*/ 576064 h 1152128"/>
                <a:gd name="connsiteX10" fmla="*/ 5616625 w 5832648"/>
                <a:gd name="connsiteY10" fmla="*/ 576064 h 1152128"/>
                <a:gd name="connsiteX11" fmla="*/ 5212795 w 5832648"/>
                <a:gd name="connsiteY11" fmla="*/ 172234 h 1152128"/>
                <a:gd name="connsiteX12" fmla="*/ 576064 w 5832648"/>
                <a:gd name="connsiteY12" fmla="*/ 0 h 1152128"/>
                <a:gd name="connsiteX13" fmla="*/ 5256584 w 5832648"/>
                <a:gd name="connsiteY13" fmla="*/ 0 h 1152128"/>
                <a:gd name="connsiteX14" fmla="*/ 5832648 w 5832648"/>
                <a:gd name="connsiteY14" fmla="*/ 576064 h 1152128"/>
                <a:gd name="connsiteX15" fmla="*/ 5256584 w 5832648"/>
                <a:gd name="connsiteY15" fmla="*/ 1152128 h 1152128"/>
                <a:gd name="connsiteX16" fmla="*/ 576064 w 5832648"/>
                <a:gd name="connsiteY16" fmla="*/ 1152128 h 1152128"/>
                <a:gd name="connsiteX17" fmla="*/ 0 w 5832648"/>
                <a:gd name="connsiteY17" fmla="*/ 576064 h 1152128"/>
                <a:gd name="connsiteX18" fmla="*/ 576064 w 5832648"/>
                <a:gd name="connsiteY18" fmla="*/ 0 h 115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832648" h="1152128">
                  <a:moveTo>
                    <a:pt x="619854" y="172234"/>
                  </a:moveTo>
                  <a:cubicBezTo>
                    <a:pt x="452583" y="172234"/>
                    <a:pt x="309064" y="273935"/>
                    <a:pt x="247759" y="418875"/>
                  </a:cubicBezTo>
                  <a:lnTo>
                    <a:pt x="216024" y="576064"/>
                  </a:lnTo>
                  <a:lnTo>
                    <a:pt x="216024" y="576063"/>
                  </a:lnTo>
                  <a:lnTo>
                    <a:pt x="216024" y="576064"/>
                  </a:lnTo>
                  <a:lnTo>
                    <a:pt x="216024" y="576064"/>
                  </a:lnTo>
                  <a:lnTo>
                    <a:pt x="247759" y="733252"/>
                  </a:lnTo>
                  <a:cubicBezTo>
                    <a:pt x="309064" y="878193"/>
                    <a:pt x="452583" y="979893"/>
                    <a:pt x="619854" y="979893"/>
                  </a:cubicBezTo>
                  <a:lnTo>
                    <a:pt x="5212794" y="979894"/>
                  </a:lnTo>
                  <a:cubicBezTo>
                    <a:pt x="5435823" y="979894"/>
                    <a:pt x="5616624" y="799093"/>
                    <a:pt x="5616624" y="576064"/>
                  </a:cubicBezTo>
                  <a:lnTo>
                    <a:pt x="5616625" y="576064"/>
                  </a:lnTo>
                  <a:cubicBezTo>
                    <a:pt x="5616625" y="353035"/>
                    <a:pt x="5435824" y="172234"/>
                    <a:pt x="5212795" y="172234"/>
                  </a:cubicBezTo>
                  <a:close/>
                  <a:moveTo>
                    <a:pt x="576064" y="0"/>
                  </a:moveTo>
                  <a:lnTo>
                    <a:pt x="5256584" y="0"/>
                  </a:lnTo>
                  <a:cubicBezTo>
                    <a:pt x="5574735" y="0"/>
                    <a:pt x="5832648" y="257913"/>
                    <a:pt x="5832648" y="576064"/>
                  </a:cubicBezTo>
                  <a:cubicBezTo>
                    <a:pt x="5832648" y="894215"/>
                    <a:pt x="5574735" y="1152128"/>
                    <a:pt x="5256584" y="1152128"/>
                  </a:cubicBezTo>
                  <a:lnTo>
                    <a:pt x="576064" y="1152128"/>
                  </a:lnTo>
                  <a:cubicBezTo>
                    <a:pt x="257913" y="1152128"/>
                    <a:pt x="0" y="894215"/>
                    <a:pt x="0" y="576064"/>
                  </a:cubicBezTo>
                  <a:cubicBezTo>
                    <a:pt x="0" y="257913"/>
                    <a:pt x="257913" y="0"/>
                    <a:pt x="57606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889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91" dirty="0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61" name="圆角矩形 167">
              <a:extLst>
                <a:ext uri="{FF2B5EF4-FFF2-40B4-BE49-F238E27FC236}">
                  <a16:creationId xmlns:a16="http://schemas.microsoft.com/office/drawing/2014/main" id="{FF1442A9-071F-4ACA-8812-96E2A3392E4B}"/>
                </a:ext>
              </a:extLst>
            </p:cNvPr>
            <p:cNvSpPr/>
            <p:nvPr/>
          </p:nvSpPr>
          <p:spPr>
            <a:xfrm>
              <a:off x="3791744" y="5346472"/>
              <a:ext cx="5832649" cy="1152127"/>
            </a:xfrm>
            <a:prstGeom prst="roundRect">
              <a:avLst>
                <a:gd name="adj" fmla="val 50000"/>
              </a:avLst>
            </a:prstGeom>
            <a:noFill/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91"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62" name="矩形 61">
            <a:extLst>
              <a:ext uri="{FF2B5EF4-FFF2-40B4-BE49-F238E27FC236}">
                <a16:creationId xmlns:a16="http://schemas.microsoft.com/office/drawing/2014/main" id="{C9E33410-7114-4E30-8838-7852FBC9E729}"/>
              </a:ext>
            </a:extLst>
          </p:cNvPr>
          <p:cNvSpPr/>
          <p:nvPr/>
        </p:nvSpPr>
        <p:spPr>
          <a:xfrm>
            <a:off x="4927604" y="4676323"/>
            <a:ext cx="2316660" cy="4308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2200" dirty="0" smtClean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國小 低年級 模組</a:t>
            </a:r>
            <a:endParaRPr lang="zh-CN" altLang="en-US" sz="2200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9" name="文本框 51">
            <a:extLst>
              <a:ext uri="{FF2B5EF4-FFF2-40B4-BE49-F238E27FC236}">
                <a16:creationId xmlns:a16="http://schemas.microsoft.com/office/drawing/2014/main" id="{D5783824-1293-4FCE-94BC-95AADE5B5C34}"/>
              </a:ext>
            </a:extLst>
          </p:cNvPr>
          <p:cNvSpPr txBox="1"/>
          <p:nvPr/>
        </p:nvSpPr>
        <p:spPr>
          <a:xfrm>
            <a:off x="1418722" y="5343856"/>
            <a:ext cx="9334424" cy="984879"/>
          </a:xfrm>
          <a:prstGeom prst="rect">
            <a:avLst/>
          </a:prstGeom>
          <a:noFill/>
        </p:spPr>
        <p:txBody>
          <a:bodyPr wrap="square" lIns="121915" tIns="60957" rIns="121915" bIns="60957" rtlCol="0">
            <a:spAutoFit/>
          </a:bodyPr>
          <a:lstStyle/>
          <a:p>
            <a:pPr algn="ctr">
              <a:defRPr/>
            </a:pPr>
            <a:r>
              <a:rPr lang="zh-TW" altLang="en-US" sz="2800" b="1" spc="300" dirty="0" smtClean="0">
                <a:solidFill>
                  <a:srgbClr val="7030A0"/>
                </a:solidFill>
                <a:latin typeface="Arial"/>
                <a:ea typeface="微软雅黑"/>
                <a:sym typeface="Arial"/>
              </a:rPr>
              <a:t>臺南市文元國小</a:t>
            </a:r>
            <a:endParaRPr lang="en-US" altLang="zh-TW" sz="2800" b="1" spc="300" dirty="0" smtClean="0">
              <a:solidFill>
                <a:srgbClr val="7030A0"/>
              </a:solidFill>
              <a:latin typeface="Arial"/>
              <a:ea typeface="微软雅黑"/>
              <a:sym typeface="Arial"/>
            </a:endParaRPr>
          </a:p>
          <a:p>
            <a:pPr algn="ctr">
              <a:defRPr/>
            </a:pPr>
            <a:r>
              <a:rPr lang="zh-TW" altLang="en-US" sz="2800" b="1" dirty="0" smtClean="0">
                <a:solidFill>
                  <a:srgbClr val="7030A0"/>
                </a:solidFill>
                <a:latin typeface="Arial"/>
                <a:ea typeface="微软雅黑"/>
                <a:sym typeface="Arial"/>
              </a:rPr>
              <a:t>資料提供</a:t>
            </a:r>
            <a:r>
              <a:rPr lang="en-US" altLang="zh-TW" sz="2800" b="1" dirty="0" smtClean="0">
                <a:solidFill>
                  <a:srgbClr val="7030A0"/>
                </a:solidFill>
                <a:latin typeface="Arial"/>
                <a:ea typeface="微软雅黑"/>
                <a:sym typeface="Arial"/>
              </a:rPr>
              <a:t>:</a:t>
            </a:r>
            <a:r>
              <a:rPr lang="zh-TW" altLang="en-US" sz="2800" b="1" dirty="0" smtClean="0">
                <a:solidFill>
                  <a:srgbClr val="7030A0"/>
                </a:solidFill>
                <a:latin typeface="Arial"/>
                <a:ea typeface="微软雅黑"/>
              </a:rPr>
              <a:t>勵</a:t>
            </a:r>
            <a:r>
              <a:rPr lang="zh-TW" altLang="en-US" sz="2800" b="1" dirty="0">
                <a:solidFill>
                  <a:srgbClr val="7030A0"/>
                </a:solidFill>
                <a:latin typeface="Arial"/>
                <a:ea typeface="微软雅黑"/>
              </a:rPr>
              <a:t>馨基金會公民對話部倡議組</a:t>
            </a:r>
            <a:endParaRPr lang="zh-CN" altLang="en-US" sz="2800" b="1" dirty="0">
              <a:solidFill>
                <a:srgbClr val="7030A0"/>
              </a:solidFill>
              <a:latin typeface="Arial"/>
              <a:ea typeface="微软雅黑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157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id="{3E412583-10A7-40A2-A54F-C80BB0B54EA6}"/>
              </a:ext>
            </a:extLst>
          </p:cNvPr>
          <p:cNvSpPr/>
          <p:nvPr/>
        </p:nvSpPr>
        <p:spPr bwMode="auto">
          <a:xfrm>
            <a:off x="-2661984" y="-445444"/>
            <a:ext cx="9163045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7200" b="1" dirty="0" smtClean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界限是</a:t>
            </a:r>
            <a:endParaRPr lang="zh-CN" altLang="en-US" sz="7200" b="1" dirty="0">
              <a:solidFill>
                <a:srgbClr val="2D6B8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7" name="文本框 72">
            <a:extLst>
              <a:ext uri="{FF2B5EF4-FFF2-40B4-BE49-F238E27FC236}">
                <a16:creationId xmlns:a16="http://schemas.microsoft.com/office/drawing/2014/main" id="{B75E05CE-8466-48F5-8EA9-49AB3C3C4D50}"/>
              </a:ext>
            </a:extLst>
          </p:cNvPr>
          <p:cNvSpPr txBox="1"/>
          <p:nvPr/>
        </p:nvSpPr>
        <p:spPr>
          <a:xfrm>
            <a:off x="288759" y="1782215"/>
            <a:ext cx="11903241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40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「</a:t>
            </a:r>
            <a:r>
              <a:rPr lang="zh-TW" altLang="en-US" sz="40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界限」</a:t>
            </a:r>
            <a:r>
              <a:rPr lang="zh-TW" altLang="en-US" sz="40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好比你們家的圍牆，</a:t>
            </a:r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劃定一個範圍，杜絕別人擅闖你的家。</a:t>
            </a:r>
          </a:p>
          <a:p>
            <a:pPr marL="571500" indent="-5715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40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有些</a:t>
            </a:r>
            <a:r>
              <a:rPr lang="zh-TW" altLang="en-US" sz="40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範圍是一般朋友鄰居可以到的（譬如客廳及餐廳），有些範圍卻只有特定的人可以進入（如你的房間）</a:t>
            </a:r>
            <a:r>
              <a:rPr lang="zh-TW" altLang="en-US" sz="40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。</a:t>
            </a:r>
            <a:endParaRPr lang="zh-TW" altLang="en-US" sz="40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21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id="{3E412583-10A7-40A2-A54F-C80BB0B54EA6}"/>
              </a:ext>
            </a:extLst>
          </p:cNvPr>
          <p:cNvSpPr/>
          <p:nvPr/>
        </p:nvSpPr>
        <p:spPr bwMode="auto">
          <a:xfrm>
            <a:off x="297337" y="-364788"/>
            <a:ext cx="9163045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6600" b="1" dirty="0" smtClean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我的身體界限在哪裡？</a:t>
            </a:r>
            <a:endParaRPr lang="zh-CN" altLang="en-US" sz="6600" b="1" dirty="0">
              <a:solidFill>
                <a:srgbClr val="2D6B8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7" name="圆角矩形 165">
            <a:extLst>
              <a:ext uri="{FF2B5EF4-FFF2-40B4-BE49-F238E27FC236}">
                <a16:creationId xmlns:a16="http://schemas.microsoft.com/office/drawing/2014/main" id="{3E412583-10A7-40A2-A54F-C80BB0B54EA6}"/>
              </a:ext>
            </a:extLst>
          </p:cNvPr>
          <p:cNvSpPr/>
          <p:nvPr/>
        </p:nvSpPr>
        <p:spPr bwMode="auto">
          <a:xfrm>
            <a:off x="1657077" y="2504584"/>
            <a:ext cx="9163045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6600" b="1" dirty="0" smtClean="0">
                <a:solidFill>
                  <a:schemeClr val="accent4">
                    <a:lumMod val="50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好</a:t>
            </a:r>
            <a:r>
              <a:rPr lang="en-US" altLang="zh-CN" sz="6600" b="1" dirty="0" smtClean="0">
                <a:solidFill>
                  <a:schemeClr val="accent4">
                    <a:lumMod val="50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&amp;</a:t>
            </a:r>
            <a:r>
              <a:rPr lang="zh-CN" altLang="en-US" sz="6600" b="1" dirty="0" smtClean="0">
                <a:solidFill>
                  <a:schemeClr val="accent4">
                    <a:lumMod val="50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不好的觸碰</a:t>
            </a:r>
            <a:endParaRPr lang="zh-CN" altLang="en-US" sz="6600" b="1" dirty="0">
              <a:solidFill>
                <a:schemeClr val="accent4">
                  <a:lumMod val="50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18" y="1823118"/>
            <a:ext cx="2950972" cy="1963738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257538"/>
            <a:ext cx="3903133" cy="260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3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id="{3E412583-10A7-40A2-A54F-C80BB0B54EA6}"/>
              </a:ext>
            </a:extLst>
          </p:cNvPr>
          <p:cNvSpPr/>
          <p:nvPr/>
        </p:nvSpPr>
        <p:spPr bwMode="auto">
          <a:xfrm>
            <a:off x="297337" y="-364788"/>
            <a:ext cx="9163045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6600" b="1" dirty="0" smtClean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我的身體界限在哪裡？</a:t>
            </a:r>
            <a:endParaRPr lang="zh-CN" altLang="en-US" sz="6600" b="1" dirty="0">
              <a:solidFill>
                <a:srgbClr val="2D6B8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0" name="圆角矩形 165">
            <a:extLst>
              <a:ext uri="{FF2B5EF4-FFF2-40B4-BE49-F238E27FC236}">
                <a16:creationId xmlns:a16="http://schemas.microsoft.com/office/drawing/2014/main" id="{3E412583-10A7-40A2-A54F-C80BB0B54EA6}"/>
              </a:ext>
            </a:extLst>
          </p:cNvPr>
          <p:cNvSpPr/>
          <p:nvPr/>
        </p:nvSpPr>
        <p:spPr bwMode="auto">
          <a:xfrm>
            <a:off x="1657077" y="2504584"/>
            <a:ext cx="9163045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6600" b="1" dirty="0" smtClean="0">
                <a:solidFill>
                  <a:schemeClr val="accent4">
                    <a:lumMod val="50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被觸碰的反應</a:t>
            </a:r>
            <a:endParaRPr lang="zh-CN" altLang="en-US" sz="6600" b="1" dirty="0">
              <a:solidFill>
                <a:schemeClr val="accent4">
                  <a:lumMod val="50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7417"/>
            <a:ext cx="3733800" cy="2074334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453" y="4154631"/>
            <a:ext cx="2538413" cy="2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34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id="{3E412583-10A7-40A2-A54F-C80BB0B54EA6}"/>
              </a:ext>
            </a:extLst>
          </p:cNvPr>
          <p:cNvSpPr/>
          <p:nvPr/>
        </p:nvSpPr>
        <p:spPr bwMode="auto">
          <a:xfrm>
            <a:off x="-328305" y="-749797"/>
            <a:ext cx="11509652" cy="341278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6600" b="1" dirty="0" smtClean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我的身體界限 </a:t>
            </a:r>
            <a:r>
              <a:rPr lang="zh-CN" altLang="en-US" sz="8000" b="1" dirty="0" smtClean="0">
                <a:solidFill>
                  <a:srgbClr val="92D050"/>
                </a:solidFill>
                <a:latin typeface="Arial"/>
                <a:ea typeface="微软雅黑"/>
                <a:cs typeface="+mn-ea"/>
                <a:sym typeface="Arial"/>
              </a:rPr>
              <a:t>變 </a:t>
            </a:r>
            <a:r>
              <a:rPr lang="zh-CN" altLang="en-US" sz="9600" b="1" dirty="0" smtClean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rPr>
              <a:t>變</a:t>
            </a:r>
            <a:r>
              <a:rPr lang="zh-CN" altLang="en-US" sz="9600" b="1" dirty="0" smtClean="0">
                <a:solidFill>
                  <a:srgbClr val="92D050"/>
                </a:solidFill>
                <a:latin typeface="Arial"/>
                <a:ea typeface="微软雅黑"/>
                <a:cs typeface="+mn-ea"/>
                <a:sym typeface="Arial"/>
              </a:rPr>
              <a:t> </a:t>
            </a:r>
            <a:r>
              <a:rPr lang="zh-CN" altLang="en-US" sz="13800" b="1" dirty="0" smtClean="0">
                <a:solidFill>
                  <a:srgbClr val="FE4052"/>
                </a:solidFill>
                <a:latin typeface="Arial"/>
                <a:ea typeface="微软雅黑"/>
                <a:cs typeface="+mn-ea"/>
                <a:sym typeface="Arial"/>
              </a:rPr>
              <a:t>變</a:t>
            </a:r>
            <a:endParaRPr lang="zh-CN" altLang="en-US" sz="8000" b="1" dirty="0">
              <a:solidFill>
                <a:srgbClr val="FE4052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2" name="TextBox 6"/>
          <p:cNvSpPr txBox="1">
            <a:spLocks/>
          </p:cNvSpPr>
          <p:nvPr/>
        </p:nvSpPr>
        <p:spPr>
          <a:xfrm>
            <a:off x="1374826" y="5508577"/>
            <a:ext cx="3621101" cy="969496"/>
          </a:xfrm>
          <a:prstGeom prst="rect">
            <a:avLst/>
          </a:prstGeom>
          <a:solidFill>
            <a:srgbClr val="EF9684"/>
          </a:solidFill>
        </p:spPr>
        <p:txBody>
          <a:bodyPr wrap="square" bIns="0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有家人或師長陪伴時，</a:t>
            </a:r>
            <a:endParaRPr lang="en-US" altLang="zh-CN" sz="2400" b="1" dirty="0" smtClean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醫生可以替我們檢查身體</a:t>
            </a:r>
            <a:endParaRPr lang="en-MY" sz="2400" b="1" dirty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" name="TextBox 21"/>
          <p:cNvSpPr txBox="1">
            <a:spLocks/>
          </p:cNvSpPr>
          <p:nvPr/>
        </p:nvSpPr>
        <p:spPr>
          <a:xfrm>
            <a:off x="6560898" y="5389185"/>
            <a:ext cx="4755535" cy="1088888"/>
          </a:xfrm>
          <a:prstGeom prst="rect">
            <a:avLst/>
          </a:prstGeom>
          <a:solidFill>
            <a:srgbClr val="EF9684"/>
          </a:solidFill>
        </p:spPr>
        <p:txBody>
          <a:bodyPr wrap="square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家</a:t>
            </a:r>
            <a:r>
              <a:rPr lang="zh-CN" altLang="en-US" sz="24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長可以幫助比</a:t>
            </a:r>
            <a:r>
              <a:rPr lang="zh-CN" altLang="en-US" sz="2400" b="1" dirty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較小的寶寶洗澡，</a:t>
            </a:r>
            <a:endParaRPr lang="en-US" altLang="zh-CN" sz="2400" b="1" dirty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自己的身體要自己洗乾淨</a:t>
            </a:r>
            <a:r>
              <a:rPr lang="zh-CN" altLang="en-US" sz="24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！</a:t>
            </a:r>
            <a:endParaRPr lang="en-US" altLang="zh-CN" sz="2400" b="1" dirty="0" smtClean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700920" y="6581001"/>
            <a:ext cx="24929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圖：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閣</a:t>
            </a:r>
            <a:r>
              <a:rPr lang="zh-CN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林</a:t>
            </a:r>
            <a:r>
              <a:rPr lang="en-US" altLang="zh-CN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性別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常識互動遊戲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書</a:t>
            </a:r>
            <a:r>
              <a:rPr lang="en-US" altLang="zh-CN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826" y="1898153"/>
            <a:ext cx="3699808" cy="336682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567" y="2038889"/>
            <a:ext cx="3547100" cy="288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95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id="{3E412583-10A7-40A2-A54F-C80BB0B54EA6}"/>
              </a:ext>
            </a:extLst>
          </p:cNvPr>
          <p:cNvSpPr/>
          <p:nvPr/>
        </p:nvSpPr>
        <p:spPr bwMode="auto">
          <a:xfrm>
            <a:off x="-2661984" y="-445444"/>
            <a:ext cx="9163045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7200" b="1" dirty="0" smtClean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界限是</a:t>
            </a:r>
            <a:endParaRPr lang="zh-CN" altLang="en-US" sz="7200" b="1" dirty="0">
              <a:solidFill>
                <a:srgbClr val="2D6B8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7" name="文本框 72">
            <a:extLst>
              <a:ext uri="{FF2B5EF4-FFF2-40B4-BE49-F238E27FC236}">
                <a16:creationId xmlns:a16="http://schemas.microsoft.com/office/drawing/2014/main" id="{B75E05CE-8466-48F5-8EA9-49AB3C3C4D50}"/>
              </a:ext>
            </a:extLst>
          </p:cNvPr>
          <p:cNvSpPr txBox="1"/>
          <p:nvPr/>
        </p:nvSpPr>
        <p:spPr>
          <a:xfrm>
            <a:off x="288759" y="2119100"/>
            <a:ext cx="1190324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40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每</a:t>
            </a:r>
            <a:r>
              <a:rPr lang="zh-TW" altLang="en-US" sz="40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個人的界限都不一樣！</a:t>
            </a:r>
          </a:p>
          <a:p>
            <a:pPr marL="571500" indent="-5715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40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界限會遇到不同的人和情境會有</a:t>
            </a:r>
            <a:r>
              <a:rPr lang="zh-TW" altLang="en-US" sz="40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不同</a:t>
            </a:r>
            <a:r>
              <a:rPr lang="en-US" altLang="zh-TW" sz="40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!</a:t>
            </a:r>
            <a:endParaRPr lang="zh-TW" altLang="en-US" sz="40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  <a:p>
            <a:pPr marL="571500" indent="-5715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40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對方</a:t>
            </a:r>
            <a:r>
              <a:rPr lang="zh-TW" altLang="en-US" sz="40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不尊重自己時，要勇於拒絕，</a:t>
            </a:r>
            <a:br>
              <a:rPr lang="zh-TW" altLang="en-US" sz="40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</a:br>
            <a:r>
              <a:rPr lang="zh-TW" altLang="en-US" sz="40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不勉強自己發生不預期的行為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 rot="20551294">
            <a:off x="6513091" y="126043"/>
            <a:ext cx="5877426" cy="166466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uFillTx/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uFillTx/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uFillTx/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uFillTx/>
                <a:latin typeface="+mn-lt"/>
                <a:ea typeface="+mn-ea"/>
              </a:defRPr>
            </a:lvl5pPr>
            <a:lvl6pPr marL="25146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uFillTx/>
                <a:latin typeface="+mn-lt"/>
                <a:ea typeface="+mn-ea"/>
              </a:defRPr>
            </a:lvl6pPr>
            <a:lvl7pPr marL="29718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uFillTx/>
                <a:latin typeface="+mn-lt"/>
                <a:ea typeface="+mn-ea"/>
              </a:defRPr>
            </a:lvl7pPr>
            <a:lvl8pPr marL="34290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uFillTx/>
                <a:latin typeface="+mn-lt"/>
                <a:ea typeface="+mn-ea"/>
              </a:defRPr>
            </a:lvl8pPr>
            <a:lvl9pPr marL="38862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uFillTx/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>
                <a:uFillTx/>
              </a:defRPr>
            </a:pPr>
            <a:r>
              <a:rPr lang="zh-CN" altLang="en-US" sz="4800" i="1" u="sng" kern="0" dirty="0">
                <a:solidFill>
                  <a:schemeClr val="accent2"/>
                </a:solidFill>
                <a:latin typeface="Malgun Gothic" panose="020B0503020000020004" pitchFamily="34" charset="-127"/>
              </a:rPr>
              <a:t>認識</a:t>
            </a:r>
            <a:r>
              <a:rPr lang="zh-TW" altLang="en-US" sz="4800" i="1" u="sng" kern="0" dirty="0" smtClean="0">
                <a:solidFill>
                  <a:schemeClr val="accent2"/>
                </a:solidFill>
                <a:uFillTx/>
                <a:latin typeface="Malgun Gothic" panose="020B0503020000020004" pitchFamily="34" charset="-127"/>
              </a:rPr>
              <a:t>自我</a:t>
            </a:r>
            <a:r>
              <a:rPr lang="zh-TW" altLang="en-US" sz="4800" i="1" u="sng" kern="0" dirty="0">
                <a:solidFill>
                  <a:schemeClr val="accent2"/>
                </a:solidFill>
                <a:uFillTx/>
                <a:latin typeface="Malgun Gothic" panose="020B0503020000020004" pitchFamily="34" charset="-127"/>
              </a:rPr>
              <a:t>界限</a:t>
            </a:r>
          </a:p>
          <a:p>
            <a:pPr marL="0" indent="0">
              <a:buFontTx/>
              <a:buNone/>
              <a:defRPr>
                <a:uFillTx/>
              </a:defRPr>
            </a:pPr>
            <a:r>
              <a:rPr lang="zh-TW" altLang="en-US" sz="4800" i="1" kern="0" dirty="0" smtClean="0">
                <a:solidFill>
                  <a:schemeClr val="accent2"/>
                </a:solidFill>
                <a:uFillTx/>
                <a:latin typeface="Malgun Gothic" panose="020B0503020000020004" pitchFamily="34" charset="-127"/>
              </a:rPr>
              <a:t>       </a:t>
            </a:r>
            <a:r>
              <a:rPr lang="zh-TW" altLang="en-US" sz="4800" i="1" u="sng" kern="0" dirty="0" smtClean="0">
                <a:solidFill>
                  <a:schemeClr val="accent2"/>
                </a:solidFill>
                <a:uFillTx/>
                <a:latin typeface="Malgun Gothic" panose="020B0503020000020004" pitchFamily="34" charset="-127"/>
              </a:rPr>
              <a:t>尊重</a:t>
            </a:r>
            <a:r>
              <a:rPr lang="zh-TW" altLang="en-US" sz="4800" i="1" u="sng" kern="0" dirty="0">
                <a:solidFill>
                  <a:schemeClr val="accent2"/>
                </a:solidFill>
                <a:uFillTx/>
                <a:latin typeface="Malgun Gothic" panose="020B0503020000020004" pitchFamily="34" charset="-127"/>
              </a:rPr>
              <a:t>他人界限</a:t>
            </a:r>
          </a:p>
        </p:txBody>
      </p:sp>
    </p:spTree>
    <p:extLst>
      <p:ext uri="{BB962C8B-B14F-4D97-AF65-F5344CB8AC3E}">
        <p14:creationId xmlns:p14="http://schemas.microsoft.com/office/powerpoint/2010/main" val="81597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4" t="9890" r="55830" b="81070"/>
          <a:stretch/>
        </p:blipFill>
        <p:spPr>
          <a:xfrm>
            <a:off x="745066" y="1981200"/>
            <a:ext cx="7425267" cy="863600"/>
          </a:xfrm>
          <a:prstGeom prst="rect">
            <a:avLst/>
          </a:prstGeom>
          <a:ln w="57150">
            <a:solidFill>
              <a:srgbClr val="FF6699"/>
            </a:solidFill>
          </a:ln>
        </p:spPr>
      </p:pic>
      <p:pic>
        <p:nvPicPr>
          <p:cNvPr id="130" name="图片 129">
            <a:extLst>
              <a:ext uri="{FF2B5EF4-FFF2-40B4-BE49-F238E27FC236}">
                <a16:creationId xmlns:a16="http://schemas.microsoft.com/office/drawing/2014/main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id="{3E412583-10A7-40A2-A54F-C80BB0B54EA6}"/>
              </a:ext>
            </a:extLst>
          </p:cNvPr>
          <p:cNvSpPr/>
          <p:nvPr/>
        </p:nvSpPr>
        <p:spPr bwMode="auto">
          <a:xfrm>
            <a:off x="-2469479" y="-525655"/>
            <a:ext cx="14629395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TW" altLang="en-US" sz="5400" b="1" dirty="0">
                <a:solidFill>
                  <a:srgbClr val="FF6699"/>
                </a:solidFill>
                <a:latin typeface="Arial"/>
                <a:ea typeface="微软雅黑"/>
                <a:cs typeface="+mn-ea"/>
                <a:sym typeface="Arial"/>
              </a:rPr>
              <a:t>認識自我</a:t>
            </a:r>
            <a:r>
              <a:rPr lang="zh-TW" altLang="en-US" sz="5400" b="1" dirty="0" smtClean="0">
                <a:solidFill>
                  <a:srgbClr val="FF6699"/>
                </a:solidFill>
                <a:latin typeface="Arial"/>
                <a:ea typeface="微软雅黑"/>
                <a:cs typeface="+mn-ea"/>
                <a:sym typeface="Arial"/>
              </a:rPr>
              <a:t>界限 尊重</a:t>
            </a:r>
            <a:r>
              <a:rPr lang="zh-TW" altLang="en-US" sz="5400" b="1" dirty="0">
                <a:solidFill>
                  <a:srgbClr val="FF6699"/>
                </a:solidFill>
                <a:latin typeface="Arial"/>
                <a:ea typeface="微软雅黑"/>
                <a:cs typeface="+mn-ea"/>
                <a:sym typeface="Arial"/>
              </a:rPr>
              <a:t>他人界限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9" t="44589" r="58668" b="5375"/>
          <a:stretch/>
        </p:blipFill>
        <p:spPr>
          <a:xfrm>
            <a:off x="1794934" y="3166532"/>
            <a:ext cx="3716866" cy="345551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4" t="22898" r="69916" b="55416"/>
          <a:stretch/>
        </p:blipFill>
        <p:spPr>
          <a:xfrm>
            <a:off x="5511800" y="3235646"/>
            <a:ext cx="6511600" cy="262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84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56" t="14572" r="10980" b="38313"/>
          <a:stretch/>
        </p:blipFill>
        <p:spPr>
          <a:xfrm>
            <a:off x="7179733" y="1919058"/>
            <a:ext cx="4883781" cy="3642261"/>
          </a:xfrm>
          <a:prstGeom prst="rect">
            <a:avLst/>
          </a:prstGeom>
        </p:spPr>
      </p:pic>
      <p:pic>
        <p:nvPicPr>
          <p:cNvPr id="130" name="图片 129">
            <a:extLst>
              <a:ext uri="{FF2B5EF4-FFF2-40B4-BE49-F238E27FC236}">
                <a16:creationId xmlns:a16="http://schemas.microsoft.com/office/drawing/2014/main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id="{3E412583-10A7-40A2-A54F-C80BB0B54EA6}"/>
              </a:ext>
            </a:extLst>
          </p:cNvPr>
          <p:cNvSpPr/>
          <p:nvPr/>
        </p:nvSpPr>
        <p:spPr bwMode="auto">
          <a:xfrm>
            <a:off x="-2469479" y="-525655"/>
            <a:ext cx="14629395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TW" altLang="en-US" sz="5400" b="1" dirty="0">
                <a:solidFill>
                  <a:srgbClr val="FF6699"/>
                </a:solidFill>
                <a:latin typeface="Arial"/>
                <a:ea typeface="微软雅黑"/>
                <a:cs typeface="+mn-ea"/>
                <a:sym typeface="Arial"/>
              </a:rPr>
              <a:t>認識自我</a:t>
            </a:r>
            <a:r>
              <a:rPr lang="zh-TW" altLang="en-US" sz="5400" b="1" dirty="0" smtClean="0">
                <a:solidFill>
                  <a:srgbClr val="FF6699"/>
                </a:solidFill>
                <a:latin typeface="Arial"/>
                <a:ea typeface="微软雅黑"/>
                <a:cs typeface="+mn-ea"/>
                <a:sym typeface="Arial"/>
              </a:rPr>
              <a:t>界限 尊重</a:t>
            </a:r>
            <a:r>
              <a:rPr lang="zh-TW" altLang="en-US" sz="5400" b="1" dirty="0">
                <a:solidFill>
                  <a:srgbClr val="FF6699"/>
                </a:solidFill>
                <a:latin typeface="Arial"/>
                <a:ea typeface="微软雅黑"/>
                <a:cs typeface="+mn-ea"/>
                <a:sym typeface="Arial"/>
              </a:rPr>
              <a:t>他人界限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85" t="56008" r="36650" b="32202"/>
          <a:stretch/>
        </p:blipFill>
        <p:spPr>
          <a:xfrm>
            <a:off x="888999" y="1919058"/>
            <a:ext cx="2137751" cy="106120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85" t="67109" r="16536" b="7527"/>
          <a:stretch/>
        </p:blipFill>
        <p:spPr>
          <a:xfrm>
            <a:off x="660401" y="3124748"/>
            <a:ext cx="6422930" cy="287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14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id="{3E412583-10A7-40A2-A54F-C80BB0B54EA6}"/>
              </a:ext>
            </a:extLst>
          </p:cNvPr>
          <p:cNvSpPr/>
          <p:nvPr/>
        </p:nvSpPr>
        <p:spPr bwMode="auto">
          <a:xfrm>
            <a:off x="-2469479" y="-525655"/>
            <a:ext cx="14629395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TW" altLang="en-US" sz="5400" b="1" dirty="0">
                <a:solidFill>
                  <a:srgbClr val="FF6699"/>
                </a:solidFill>
                <a:latin typeface="Arial"/>
                <a:ea typeface="微软雅黑"/>
                <a:cs typeface="+mn-ea"/>
                <a:sym typeface="Arial"/>
              </a:rPr>
              <a:t>認識自我</a:t>
            </a:r>
            <a:r>
              <a:rPr lang="zh-TW" altLang="en-US" sz="5400" b="1" dirty="0" smtClean="0">
                <a:solidFill>
                  <a:srgbClr val="FF6699"/>
                </a:solidFill>
                <a:latin typeface="Arial"/>
                <a:ea typeface="微软雅黑"/>
                <a:cs typeface="+mn-ea"/>
                <a:sym typeface="Arial"/>
              </a:rPr>
              <a:t>界限 尊重</a:t>
            </a:r>
            <a:r>
              <a:rPr lang="zh-TW" altLang="en-US" sz="5400" b="1" dirty="0">
                <a:solidFill>
                  <a:srgbClr val="FF6699"/>
                </a:solidFill>
                <a:latin typeface="Arial"/>
                <a:ea typeface="微软雅黑"/>
                <a:cs typeface="+mn-ea"/>
                <a:sym typeface="Arial"/>
              </a:rPr>
              <a:t>他人界限</a:t>
            </a:r>
          </a:p>
        </p:txBody>
      </p:sp>
      <p:sp>
        <p:nvSpPr>
          <p:cNvPr id="4" name="矩形 3"/>
          <p:cNvSpPr/>
          <p:nvPr/>
        </p:nvSpPr>
        <p:spPr>
          <a:xfrm>
            <a:off x="149397" y="1718046"/>
            <a:ext cx="11678653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你有自己做主的權利，你有決定的權利</a:t>
            </a:r>
            <a:r>
              <a:rPr lang="zh-TW" altLang="en-US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。</a:t>
            </a:r>
            <a:endParaRPr lang="en-US" altLang="zh-TW" sz="3600" b="1" dirty="0" smtClean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TW" altLang="en-US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     因為</a:t>
            </a:r>
            <a:r>
              <a:rPr lang="zh-CN" altLang="en-US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身體</a:t>
            </a:r>
            <a:r>
              <a:rPr lang="zh-TW" altLang="en-US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是</a:t>
            </a:r>
            <a:r>
              <a:rPr lang="zh-TW" altLang="en-US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屬於你的。</a:t>
            </a:r>
          </a:p>
          <a:p>
            <a:pPr marL="571500" indent="-5715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就像別人要用你的鉛筆時，需要詢問你，因為它是你的，只有你能決定要或不要別人用你的鉛筆。</a:t>
            </a:r>
          </a:p>
          <a:p>
            <a:pPr marL="571500" indent="-5715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3600" b="1" dirty="0" smtClean="0">
                <a:solidFill>
                  <a:srgbClr val="00B050"/>
                </a:solidFill>
                <a:latin typeface="Arial"/>
                <a:ea typeface="微软雅黑"/>
                <a:cs typeface="+mn-ea"/>
              </a:rPr>
              <a:t>你</a:t>
            </a:r>
            <a:r>
              <a:rPr lang="zh-TW" altLang="en-US" sz="3600" b="1" dirty="0">
                <a:solidFill>
                  <a:srgbClr val="00B050"/>
                </a:solidFill>
                <a:latin typeface="Arial"/>
                <a:ea typeface="微软雅黑"/>
                <a:cs typeface="+mn-ea"/>
              </a:rPr>
              <a:t>可以自己決定</a:t>
            </a:r>
            <a:r>
              <a:rPr lang="zh-TW" altLang="en-US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如何管理自己的身體。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 rot="20463134">
            <a:off x="8867520" y="1884224"/>
            <a:ext cx="3615807" cy="120685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uFillTx/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uFillTx/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uFillTx/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uFillTx/>
                <a:latin typeface="+mn-lt"/>
                <a:ea typeface="+mn-ea"/>
              </a:defRPr>
            </a:lvl5pPr>
            <a:lvl6pPr marL="25146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uFillTx/>
                <a:latin typeface="+mn-lt"/>
                <a:ea typeface="+mn-ea"/>
              </a:defRPr>
            </a:lvl6pPr>
            <a:lvl7pPr marL="29718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uFillTx/>
                <a:latin typeface="+mn-lt"/>
                <a:ea typeface="+mn-ea"/>
              </a:defRPr>
            </a:lvl7pPr>
            <a:lvl8pPr marL="34290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uFillTx/>
                <a:latin typeface="+mn-lt"/>
                <a:ea typeface="+mn-ea"/>
              </a:defRPr>
            </a:lvl8pPr>
            <a:lvl9pPr marL="38862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uFillTx/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>
                <a:uFillTx/>
              </a:defRPr>
            </a:pPr>
            <a:r>
              <a:rPr lang="zh-CN" altLang="en-US" sz="4800" i="1" u="sng" kern="0" dirty="0" smtClean="0">
                <a:solidFill>
                  <a:schemeClr val="accent2"/>
                </a:solidFill>
                <a:latin typeface="Malgun Gothic" panose="020B0503020000020004" pitchFamily="34" charset="-127"/>
              </a:rPr>
              <a:t>身體自主權</a:t>
            </a:r>
            <a:endParaRPr lang="zh-TW" altLang="en-US" sz="4800" i="1" u="sng" kern="0" dirty="0">
              <a:solidFill>
                <a:schemeClr val="accent2"/>
              </a:solidFill>
              <a:uFillTx/>
              <a:latin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56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id="{3E412583-10A7-40A2-A54F-C80BB0B54EA6}"/>
              </a:ext>
            </a:extLst>
          </p:cNvPr>
          <p:cNvSpPr/>
          <p:nvPr/>
        </p:nvSpPr>
        <p:spPr bwMode="auto">
          <a:xfrm>
            <a:off x="-1274790" y="-410928"/>
            <a:ext cx="13771589" cy="2610683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TW" altLang="en-US" sz="5400" b="1" dirty="0" smtClean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rPr>
              <a:t>誰會是</a:t>
            </a:r>
            <a:r>
              <a:rPr lang="en-US" altLang="zh-TW" sz="5400" b="1" dirty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rPr>
              <a:t>〝</a:t>
            </a:r>
            <a:r>
              <a:rPr lang="zh-TW" altLang="en-US" sz="5400" b="1" dirty="0" smtClean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rPr>
              <a:t>大野狼</a:t>
            </a:r>
            <a:r>
              <a:rPr lang="en-US" altLang="zh-TW" sz="5400" b="1" dirty="0" smtClean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rPr>
              <a:t>〞?</a:t>
            </a:r>
            <a:endParaRPr lang="zh-CN" altLang="en-US" sz="5400" b="1" dirty="0">
              <a:solidFill>
                <a:srgbClr val="FFC000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394089" y="1354165"/>
            <a:ext cx="843383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6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微软雅黑"/>
                <a:cs typeface="+mn-ea"/>
              </a:rPr>
              <a:t>可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Arial"/>
                <a:ea typeface="微软雅黑"/>
                <a:cs typeface="+mn-ea"/>
              </a:rPr>
              <a:t>能</a:t>
            </a: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微软雅黑"/>
                <a:cs typeface="+mn-ea"/>
              </a:rPr>
              <a:t>是陌生人，</a:t>
            </a:r>
            <a:r>
              <a:rPr lang="en-US" altLang="zh-CN" sz="36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微软雅黑"/>
                <a:cs typeface="+mn-ea"/>
              </a:rPr>
              <a:t/>
            </a:r>
            <a:br>
              <a:rPr lang="en-US" altLang="zh-CN" sz="36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微软雅黑"/>
                <a:cs typeface="+mn-ea"/>
              </a:rPr>
            </a:br>
            <a:r>
              <a:rPr lang="zh-TW" altLang="en-US" sz="36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微软雅黑"/>
                <a:cs typeface="+mn-ea"/>
              </a:rPr>
              <a:t>       </a:t>
            </a: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微软雅黑"/>
                <a:cs typeface="+mn-ea"/>
              </a:rPr>
              <a:t>也有可能是你認識的人；</a:t>
            </a:r>
            <a:r>
              <a:rPr lang="en-US" altLang="zh-CN" sz="36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微软雅黑"/>
                <a:cs typeface="+mn-ea"/>
              </a:rPr>
              <a:t/>
            </a:r>
            <a:br>
              <a:rPr lang="en-US" altLang="zh-CN" sz="36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微软雅黑"/>
                <a:cs typeface="+mn-ea"/>
              </a:rPr>
            </a:br>
            <a:r>
              <a:rPr lang="zh-TW" altLang="en-US" sz="36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微软雅黑"/>
                <a:cs typeface="+mn-ea"/>
              </a:rPr>
              <a:t>                        </a:t>
            </a:r>
            <a:endParaRPr lang="en-US" altLang="zh-TW" sz="3600" b="1" dirty="0" smtClean="0">
              <a:solidFill>
                <a:schemeClr val="accent6">
                  <a:lumMod val="75000"/>
                </a:schemeClr>
              </a:solidFill>
              <a:latin typeface="Arial"/>
              <a:ea typeface="微软雅黑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Arial"/>
                <a:ea typeface="微软雅黑"/>
                <a:cs typeface="+mn-ea"/>
              </a:rPr>
              <a:t>不管是什麼</a:t>
            </a:r>
            <a:r>
              <a:rPr lang="zh-TW" altLang="en-US" sz="36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微软雅黑"/>
                <a:cs typeface="+mn-ea"/>
              </a:rPr>
              <a:t>年紀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Arial"/>
                <a:ea typeface="微软雅黑"/>
                <a:cs typeface="+mn-ea"/>
              </a:rPr>
              <a:t>，</a:t>
            </a:r>
            <a:endParaRPr lang="en-US" altLang="zh-CN" sz="3600" b="1" dirty="0">
              <a:solidFill>
                <a:schemeClr val="accent6">
                  <a:lumMod val="75000"/>
                </a:schemeClr>
              </a:solidFill>
              <a:latin typeface="Arial"/>
              <a:ea typeface="微软雅黑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TW" altLang="en-US" sz="36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微软雅黑"/>
                <a:cs typeface="+mn-ea"/>
              </a:rPr>
              <a:t>       不管是</a:t>
            </a: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微软雅黑"/>
                <a:cs typeface="+mn-ea"/>
              </a:rPr>
              <a:t>男生</a:t>
            </a:r>
            <a:r>
              <a:rPr lang="zh-TW" altLang="en-US" sz="36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微软雅黑"/>
                <a:cs typeface="+mn-ea"/>
              </a:rPr>
              <a:t>或</a:t>
            </a: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微软雅黑"/>
                <a:cs typeface="+mn-ea"/>
              </a:rPr>
              <a:t>女生</a:t>
            </a:r>
            <a:r>
              <a:rPr lang="zh-TW" altLang="en-US" sz="36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微软雅黑"/>
                <a:cs typeface="+mn-ea"/>
              </a:rPr>
              <a:t>，</a:t>
            </a:r>
            <a:endParaRPr lang="en-US" altLang="zh-TW" sz="3600" b="1" dirty="0" smtClean="0">
              <a:solidFill>
                <a:schemeClr val="accent6">
                  <a:lumMod val="75000"/>
                </a:schemeClr>
              </a:solidFill>
              <a:latin typeface="Arial"/>
              <a:ea typeface="微软雅黑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TW" altLang="en-US" sz="36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微软雅黑"/>
                <a:cs typeface="+mn-ea"/>
              </a:rPr>
              <a:t>              </a:t>
            </a: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微软雅黑"/>
                <a:cs typeface="+mn-ea"/>
              </a:rPr>
              <a:t>都有可能做出侵犯人的行為</a:t>
            </a:r>
            <a:r>
              <a:rPr lang="zh-TW" altLang="en-US" sz="36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微软雅黑"/>
                <a:cs typeface="+mn-ea"/>
              </a:rPr>
              <a:t>    </a:t>
            </a:r>
            <a:endParaRPr lang="en-US" altLang="zh-CN" sz="3600" b="1" dirty="0" smtClean="0">
              <a:solidFill>
                <a:schemeClr val="accent6">
                  <a:lumMod val="75000"/>
                </a:schemeClr>
              </a:solidFill>
              <a:latin typeface="Arial"/>
              <a:ea typeface="微软雅黑"/>
              <a:cs typeface="+mn-ea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8122" y="2437102"/>
            <a:ext cx="3965878" cy="266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83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8786" y="-612240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id="{3E412583-10A7-40A2-A54F-C80BB0B54EA6}"/>
              </a:ext>
            </a:extLst>
          </p:cNvPr>
          <p:cNvSpPr/>
          <p:nvPr/>
        </p:nvSpPr>
        <p:spPr bwMode="auto">
          <a:xfrm>
            <a:off x="-1274790" y="-410928"/>
            <a:ext cx="13771589" cy="2610683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TW" altLang="en-US" sz="5400" b="1" dirty="0" smtClean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rPr>
              <a:t>如果有人跟你說</a:t>
            </a:r>
            <a:r>
              <a:rPr lang="en-US" altLang="zh-TW" sz="5400" b="1" dirty="0" smtClean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rPr>
              <a:t>…</a:t>
            </a:r>
            <a:r>
              <a:rPr lang="en-US" altLang="zh-CN" sz="5400" b="1" dirty="0" smtClean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rPr>
              <a:t>…</a:t>
            </a:r>
            <a:endParaRPr lang="zh-CN" altLang="en-US" sz="5400" b="1" dirty="0">
              <a:solidFill>
                <a:srgbClr val="FFC000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1" name="TextBox 4"/>
          <p:cNvSpPr txBox="1">
            <a:spLocks/>
          </p:cNvSpPr>
          <p:nvPr/>
        </p:nvSpPr>
        <p:spPr>
          <a:xfrm>
            <a:off x="925330" y="1843850"/>
            <a:ext cx="4456357" cy="162736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bIns="0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1050" b="1" dirty="0" smtClean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TW" altLang="en-US" sz="24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不</a:t>
            </a:r>
            <a:r>
              <a:rPr lang="zh-TW" altLang="en-US" sz="2400" b="1" dirty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聽我的話，我</a:t>
            </a:r>
            <a:r>
              <a:rPr lang="zh-TW" altLang="en-US" sz="24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就</a:t>
            </a:r>
            <a:r>
              <a:rPr lang="zh-CN" altLang="en-US" sz="24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不和你</a:t>
            </a:r>
            <a:r>
              <a:rPr lang="en-US" altLang="zh-CN" sz="24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/</a:t>
            </a:r>
            <a:r>
              <a:rPr lang="zh-CN" altLang="en-US" sz="24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妳好！</a:t>
            </a:r>
            <a:r>
              <a:rPr lang="en-US" altLang="zh-CN" sz="24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/>
            </a:r>
            <a:br>
              <a:rPr lang="en-US" altLang="zh-CN" sz="24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sz="24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把</a:t>
            </a:r>
            <a:r>
              <a:rPr lang="zh-TW" altLang="en-US" sz="2400" b="1" dirty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你趕出</a:t>
            </a:r>
            <a:r>
              <a:rPr lang="zh-TW" altLang="en-US" sz="24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去</a:t>
            </a:r>
            <a:r>
              <a:rPr lang="en-US" altLang="zh-TW" sz="24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...</a:t>
            </a:r>
            <a:r>
              <a:rPr lang="zh-CN" altLang="en-US" sz="24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打你</a:t>
            </a:r>
            <a:r>
              <a:rPr lang="en-US" altLang="zh-CN" sz="24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/</a:t>
            </a:r>
            <a:r>
              <a:rPr lang="zh-CN" altLang="en-US" sz="24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妳</a:t>
            </a:r>
            <a:endParaRPr lang="en-US" altLang="zh-CN" sz="2400" b="1" dirty="0" smtClean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MY" sz="1000" b="1" dirty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TextBox 25"/>
          <p:cNvSpPr txBox="1">
            <a:spLocks/>
          </p:cNvSpPr>
          <p:nvPr/>
        </p:nvSpPr>
        <p:spPr>
          <a:xfrm>
            <a:off x="8324264" y="5247894"/>
            <a:ext cx="3618346" cy="109260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bIns="0" rtlCol="0">
            <a:spAutoFit/>
          </a:bodyPr>
          <a:lstStyle/>
          <a:p>
            <a:endParaRPr lang="en-US" altLang="zh-CN" sz="1000" b="1" dirty="0" smtClean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2400" b="1" dirty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上次你偷同學的錢，要我告訴你爸媽嗎</a:t>
            </a:r>
            <a:r>
              <a:rPr lang="en-US" altLang="zh-TW" sz="24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?</a:t>
            </a:r>
          </a:p>
          <a:p>
            <a:endParaRPr lang="en-MY" sz="1000" b="1" dirty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" name="TextBox 26"/>
          <p:cNvSpPr txBox="1">
            <a:spLocks/>
          </p:cNvSpPr>
          <p:nvPr/>
        </p:nvSpPr>
        <p:spPr>
          <a:xfrm>
            <a:off x="7955295" y="2199755"/>
            <a:ext cx="3239590" cy="1092607"/>
          </a:xfrm>
          <a:prstGeom prst="rect">
            <a:avLst/>
          </a:prstGeom>
          <a:solidFill>
            <a:srgbClr val="EF9684"/>
          </a:solidFill>
        </p:spPr>
        <p:txBody>
          <a:bodyPr wrap="square" bIns="0" rtlCol="0">
            <a:spAutoFit/>
          </a:bodyPr>
          <a:lstStyle/>
          <a:p>
            <a:endParaRPr lang="en-US" altLang="zh-CN" sz="1000" b="1" dirty="0" smtClean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TW" altLang="en-US" sz="2400" b="1" dirty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你不乖，我叫警察把你抓走</a:t>
            </a:r>
            <a:r>
              <a:rPr lang="en-US" altLang="zh-TW" sz="24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!</a:t>
            </a:r>
          </a:p>
          <a:p>
            <a:pPr algn="ctr"/>
            <a:endParaRPr lang="en-MY" sz="1000" b="1" dirty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4" name="TextBox 27"/>
          <p:cNvSpPr txBox="1">
            <a:spLocks/>
          </p:cNvSpPr>
          <p:nvPr/>
        </p:nvSpPr>
        <p:spPr>
          <a:xfrm>
            <a:off x="304732" y="5247894"/>
            <a:ext cx="3390064" cy="1092607"/>
          </a:xfrm>
          <a:prstGeom prst="rect">
            <a:avLst/>
          </a:prstGeom>
          <a:solidFill>
            <a:srgbClr val="92A8D1"/>
          </a:solidFill>
        </p:spPr>
        <p:txBody>
          <a:bodyPr wrap="square" bIns="0" rtlCol="0">
            <a:spAutoFit/>
          </a:bodyPr>
          <a:lstStyle/>
          <a:p>
            <a:pPr algn="ctr"/>
            <a:endParaRPr lang="en-US" altLang="zh-CN" sz="1000" b="1" dirty="0" smtClean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TW" altLang="en-US" sz="2400" b="1" dirty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這是我們之間的秘密，不可以讓別人知道喔</a:t>
            </a:r>
            <a:r>
              <a:rPr lang="en-US" altLang="zh-TW" sz="24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!</a:t>
            </a:r>
          </a:p>
          <a:p>
            <a:pPr algn="ctr"/>
            <a:endParaRPr lang="en-MY" sz="1000" b="1" dirty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5" name="Rectangle 3"/>
          <p:cNvSpPr>
            <a:spLocks/>
          </p:cNvSpPr>
          <p:nvPr/>
        </p:nvSpPr>
        <p:spPr>
          <a:xfrm>
            <a:off x="2762508" y="3739942"/>
            <a:ext cx="7370929" cy="769441"/>
          </a:xfrm>
          <a:prstGeom prst="rect">
            <a:avLst/>
          </a:prstGeom>
          <a:solidFill>
            <a:srgbClr val="EF9684"/>
          </a:solidFill>
        </p:spPr>
        <p:txBody>
          <a:bodyPr wrap="none">
            <a:spAutoFit/>
          </a:bodyPr>
          <a:lstStyle/>
          <a:p>
            <a:endParaRPr lang="en-US" altLang="zh-TW" sz="1000" b="1" dirty="0" smtClean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24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你</a:t>
            </a:r>
            <a:r>
              <a:rPr lang="zh-TW" altLang="en-US" sz="2400" b="1" dirty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如果告訴別人，你爸媽一定很生氣，同學也會笑你</a:t>
            </a:r>
            <a:r>
              <a:rPr lang="en-US" altLang="zh-TW" sz="24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!</a:t>
            </a:r>
          </a:p>
          <a:p>
            <a:endParaRPr lang="en-MY" sz="1000" b="1" dirty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TextBox 21"/>
          <p:cNvSpPr txBox="1">
            <a:spLocks/>
          </p:cNvSpPr>
          <p:nvPr/>
        </p:nvSpPr>
        <p:spPr>
          <a:xfrm>
            <a:off x="4314498" y="4940118"/>
            <a:ext cx="3390064" cy="1708160"/>
          </a:xfrm>
          <a:prstGeom prst="rect">
            <a:avLst/>
          </a:prstGeom>
          <a:solidFill>
            <a:srgbClr val="FF0000"/>
          </a:solidFill>
        </p:spPr>
        <p:txBody>
          <a:bodyPr wrap="square" bIns="0" rtlCol="0">
            <a:spAutoFit/>
          </a:bodyPr>
          <a:lstStyle/>
          <a:p>
            <a:pPr algn="ctr"/>
            <a:endParaRPr lang="en-US" altLang="zh-CN" sz="2400" b="1" dirty="0" smtClean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TW" altLang="en-US" sz="60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秘密</a:t>
            </a:r>
            <a:endParaRPr lang="en-US" altLang="zh-TW" sz="6000" b="1" dirty="0" smtClean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endParaRPr lang="en-MY" sz="2400" b="1" dirty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019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20814D0E-4E51-40B2-847A-A3E3E2F0EF10}"/>
              </a:ext>
            </a:extLst>
          </p:cNvPr>
          <p:cNvGrpSpPr/>
          <p:nvPr/>
        </p:nvGrpSpPr>
        <p:grpSpPr>
          <a:xfrm>
            <a:off x="2900728" y="2142946"/>
            <a:ext cx="6390543" cy="2854767"/>
            <a:chOff x="3259392" y="1662778"/>
            <a:chExt cx="6390543" cy="2854767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6519E4F7-1B7F-47A4-A153-F69BD553574F}"/>
                </a:ext>
              </a:extLst>
            </p:cNvPr>
            <p:cNvCxnSpPr/>
            <p:nvPr/>
          </p:nvCxnSpPr>
          <p:spPr>
            <a:xfrm flipH="1">
              <a:off x="3259392" y="1662778"/>
              <a:ext cx="3013498" cy="2854767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197E6352-8D49-4F26-A206-1BB165C75070}"/>
                </a:ext>
              </a:extLst>
            </p:cNvPr>
            <p:cNvGrpSpPr/>
            <p:nvPr/>
          </p:nvGrpSpPr>
          <p:grpSpPr>
            <a:xfrm>
              <a:off x="3290699" y="1662778"/>
              <a:ext cx="6359236" cy="2854767"/>
              <a:chOff x="3290699" y="1662778"/>
              <a:chExt cx="6359236" cy="2854767"/>
            </a:xfrm>
          </p:grpSpPr>
          <p:cxnSp>
            <p:nvCxnSpPr>
              <p:cNvPr id="6" name="直接连接符 5">
                <a:extLst>
                  <a:ext uri="{FF2B5EF4-FFF2-40B4-BE49-F238E27FC236}">
                    <a16:creationId xmlns:a16="http://schemas.microsoft.com/office/drawing/2014/main" id="{0F0DC318-32BB-4E1A-86F0-CC0AA49BF7C0}"/>
                  </a:ext>
                </a:extLst>
              </p:cNvPr>
              <p:cNvCxnSpPr/>
              <p:nvPr/>
            </p:nvCxnSpPr>
            <p:spPr>
              <a:xfrm>
                <a:off x="3290699" y="4517545"/>
                <a:ext cx="6359236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>
                <a:extLst>
                  <a:ext uri="{FF2B5EF4-FFF2-40B4-BE49-F238E27FC236}">
                    <a16:creationId xmlns:a16="http://schemas.microsoft.com/office/drawing/2014/main" id="{DFAF0479-90D9-4BEA-A2D1-A9FD654D2AF3}"/>
                  </a:ext>
                </a:extLst>
              </p:cNvPr>
              <p:cNvCxnSpPr/>
              <p:nvPr/>
            </p:nvCxnSpPr>
            <p:spPr>
              <a:xfrm flipH="1" flipV="1">
                <a:off x="6272890" y="1662778"/>
                <a:ext cx="3377045" cy="2854767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30" name="图片 129">
            <a:extLst>
              <a:ext uri="{FF2B5EF4-FFF2-40B4-BE49-F238E27FC236}">
                <a16:creationId xmlns:a16="http://schemas.microsoft.com/office/drawing/2014/main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5F99389B-D6C2-4879-8332-4C21D9AB9195}"/>
              </a:ext>
            </a:extLst>
          </p:cNvPr>
          <p:cNvGrpSpPr/>
          <p:nvPr/>
        </p:nvGrpSpPr>
        <p:grpSpPr>
          <a:xfrm>
            <a:off x="4153160" y="1532904"/>
            <a:ext cx="3522133" cy="1282700"/>
            <a:chOff x="3657599" y="544777"/>
            <a:chExt cx="3522133" cy="1282700"/>
          </a:xfrm>
          <a:solidFill>
            <a:srgbClr val="30BA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E0367CD0-5AE2-4D79-8FB7-BFCEDD65F910}"/>
                </a:ext>
              </a:extLst>
            </p:cNvPr>
            <p:cNvSpPr/>
            <p:nvPr/>
          </p:nvSpPr>
          <p:spPr>
            <a:xfrm>
              <a:off x="3657599" y="544777"/>
              <a:ext cx="3522133" cy="1282700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sz="400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5" name="矩形: 圆角 4">
              <a:extLst>
                <a:ext uri="{FF2B5EF4-FFF2-40B4-BE49-F238E27FC236}">
                  <a16:creationId xmlns:a16="http://schemas.microsoft.com/office/drawing/2014/main" id="{29615EE7-92D7-4409-BFD7-2F0378E38FF1}"/>
                </a:ext>
              </a:extLst>
            </p:cNvPr>
            <p:cNvSpPr txBox="1"/>
            <p:nvPr/>
          </p:nvSpPr>
          <p:spPr>
            <a:xfrm>
              <a:off x="3720215" y="607393"/>
              <a:ext cx="3396901" cy="115746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4000" b="1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微软雅黑"/>
                  <a:sym typeface="Arial"/>
                </a:rPr>
                <a:t>身體界限</a:t>
              </a:r>
              <a:endParaRPr lang="zh-CN" altLang="en-US" sz="4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F1FD5695-7847-42DD-BD54-3BD86ACD90D9}"/>
              </a:ext>
            </a:extLst>
          </p:cNvPr>
          <p:cNvGrpSpPr/>
          <p:nvPr/>
        </p:nvGrpSpPr>
        <p:grpSpPr>
          <a:xfrm>
            <a:off x="1170968" y="4325055"/>
            <a:ext cx="3522133" cy="1282700"/>
            <a:chOff x="3657599" y="1987814"/>
            <a:chExt cx="3522133" cy="1282700"/>
          </a:xfrm>
          <a:solidFill>
            <a:srgbClr val="FE405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0CD89562-A8E5-4A85-9400-D84CDA9489DF}"/>
                </a:ext>
              </a:extLst>
            </p:cNvPr>
            <p:cNvSpPr/>
            <p:nvPr/>
          </p:nvSpPr>
          <p:spPr>
            <a:xfrm>
              <a:off x="3657599" y="1987814"/>
              <a:ext cx="3522133" cy="1282700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sz="400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8" name="矩形: 圆角 6">
              <a:extLst>
                <a:ext uri="{FF2B5EF4-FFF2-40B4-BE49-F238E27FC236}">
                  <a16:creationId xmlns:a16="http://schemas.microsoft.com/office/drawing/2014/main" id="{BFB5C6B4-6E05-4B5E-A7E1-42DF6CE5CB4B}"/>
                </a:ext>
              </a:extLst>
            </p:cNvPr>
            <p:cNvSpPr txBox="1"/>
            <p:nvPr/>
          </p:nvSpPr>
          <p:spPr>
            <a:xfrm>
              <a:off x="3720215" y="2050430"/>
              <a:ext cx="3396901" cy="1157468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4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微软雅黑"/>
                  <a:sym typeface="Arial"/>
                </a:rPr>
                <a:t>身體自主權</a:t>
              </a:r>
              <a:endParaRPr lang="zh-CN" altLang="en-US" sz="4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F39341E0-DD80-479E-80E1-5DFECF849465}"/>
              </a:ext>
            </a:extLst>
          </p:cNvPr>
          <p:cNvGrpSpPr/>
          <p:nvPr/>
        </p:nvGrpSpPr>
        <p:grpSpPr>
          <a:xfrm>
            <a:off x="7530205" y="4356363"/>
            <a:ext cx="3522133" cy="1282700"/>
            <a:chOff x="3657599" y="3430852"/>
            <a:chExt cx="3522133" cy="1282700"/>
          </a:xfrm>
          <a:solidFill>
            <a:srgbClr val="30BA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1C43D6F2-6BBD-4463-8CFC-DE1F8F87F90A}"/>
                </a:ext>
              </a:extLst>
            </p:cNvPr>
            <p:cNvSpPr/>
            <p:nvPr/>
          </p:nvSpPr>
          <p:spPr>
            <a:xfrm>
              <a:off x="3657599" y="3430852"/>
              <a:ext cx="3522133" cy="12827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sz="4000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1" name="矩形: 圆角 8">
              <a:extLst>
                <a:ext uri="{FF2B5EF4-FFF2-40B4-BE49-F238E27FC236}">
                  <a16:creationId xmlns:a16="http://schemas.microsoft.com/office/drawing/2014/main" id="{F02920E7-B0B3-4D9B-8AFE-E7D8153C94D4}"/>
                </a:ext>
              </a:extLst>
            </p:cNvPr>
            <p:cNvSpPr txBox="1"/>
            <p:nvPr/>
          </p:nvSpPr>
          <p:spPr>
            <a:xfrm>
              <a:off x="3720215" y="3493468"/>
              <a:ext cx="3396901" cy="115746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4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微软雅黑"/>
                  <a:sym typeface="Arial"/>
                </a:rPr>
                <a:t>性騷擾性侵害</a:t>
              </a:r>
              <a:endParaRPr lang="zh-CN" altLang="en-US" sz="4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30" name="组合 55">
            <a:extLst>
              <a:ext uri="{FF2B5EF4-FFF2-40B4-BE49-F238E27FC236}">
                <a16:creationId xmlns:a16="http://schemas.microsoft.com/office/drawing/2014/main" id="{653213A5-ADDD-4520-B22B-46659ECCBF59}"/>
              </a:ext>
            </a:extLst>
          </p:cNvPr>
          <p:cNvGrpSpPr/>
          <p:nvPr/>
        </p:nvGrpSpPr>
        <p:grpSpPr bwMode="auto">
          <a:xfrm>
            <a:off x="4190858" y="289007"/>
            <a:ext cx="3573065" cy="696471"/>
            <a:chOff x="3791743" y="5346472"/>
            <a:chExt cx="5833187" cy="1152803"/>
          </a:xfrm>
          <a:effectLst/>
        </p:grpSpPr>
        <p:sp>
          <p:nvSpPr>
            <p:cNvPr id="31" name="任意多边形 166">
              <a:extLst>
                <a:ext uri="{FF2B5EF4-FFF2-40B4-BE49-F238E27FC236}">
                  <a16:creationId xmlns:a16="http://schemas.microsoft.com/office/drawing/2014/main" id="{E30933C2-9B17-4879-BDFF-2E99FCCCE2C4}"/>
                </a:ext>
              </a:extLst>
            </p:cNvPr>
            <p:cNvSpPr/>
            <p:nvPr/>
          </p:nvSpPr>
          <p:spPr>
            <a:xfrm>
              <a:off x="3791743" y="5347083"/>
              <a:ext cx="5833187" cy="1152192"/>
            </a:xfrm>
            <a:custGeom>
              <a:avLst/>
              <a:gdLst>
                <a:gd name="connsiteX0" fmla="*/ 619854 w 5832648"/>
                <a:gd name="connsiteY0" fmla="*/ 172234 h 1152128"/>
                <a:gd name="connsiteX1" fmla="*/ 247759 w 5832648"/>
                <a:gd name="connsiteY1" fmla="*/ 418875 h 1152128"/>
                <a:gd name="connsiteX2" fmla="*/ 216024 w 5832648"/>
                <a:gd name="connsiteY2" fmla="*/ 576064 h 1152128"/>
                <a:gd name="connsiteX3" fmla="*/ 216024 w 5832648"/>
                <a:gd name="connsiteY3" fmla="*/ 576063 h 1152128"/>
                <a:gd name="connsiteX4" fmla="*/ 216024 w 5832648"/>
                <a:gd name="connsiteY4" fmla="*/ 576064 h 1152128"/>
                <a:gd name="connsiteX5" fmla="*/ 216024 w 5832648"/>
                <a:gd name="connsiteY5" fmla="*/ 576064 h 1152128"/>
                <a:gd name="connsiteX6" fmla="*/ 247759 w 5832648"/>
                <a:gd name="connsiteY6" fmla="*/ 733252 h 1152128"/>
                <a:gd name="connsiteX7" fmla="*/ 619854 w 5832648"/>
                <a:gd name="connsiteY7" fmla="*/ 979893 h 1152128"/>
                <a:gd name="connsiteX8" fmla="*/ 5212794 w 5832648"/>
                <a:gd name="connsiteY8" fmla="*/ 979894 h 1152128"/>
                <a:gd name="connsiteX9" fmla="*/ 5616624 w 5832648"/>
                <a:gd name="connsiteY9" fmla="*/ 576064 h 1152128"/>
                <a:gd name="connsiteX10" fmla="*/ 5616625 w 5832648"/>
                <a:gd name="connsiteY10" fmla="*/ 576064 h 1152128"/>
                <a:gd name="connsiteX11" fmla="*/ 5212795 w 5832648"/>
                <a:gd name="connsiteY11" fmla="*/ 172234 h 1152128"/>
                <a:gd name="connsiteX12" fmla="*/ 576064 w 5832648"/>
                <a:gd name="connsiteY12" fmla="*/ 0 h 1152128"/>
                <a:gd name="connsiteX13" fmla="*/ 5256584 w 5832648"/>
                <a:gd name="connsiteY13" fmla="*/ 0 h 1152128"/>
                <a:gd name="connsiteX14" fmla="*/ 5832648 w 5832648"/>
                <a:gd name="connsiteY14" fmla="*/ 576064 h 1152128"/>
                <a:gd name="connsiteX15" fmla="*/ 5256584 w 5832648"/>
                <a:gd name="connsiteY15" fmla="*/ 1152128 h 1152128"/>
                <a:gd name="connsiteX16" fmla="*/ 576064 w 5832648"/>
                <a:gd name="connsiteY16" fmla="*/ 1152128 h 1152128"/>
                <a:gd name="connsiteX17" fmla="*/ 0 w 5832648"/>
                <a:gd name="connsiteY17" fmla="*/ 576064 h 1152128"/>
                <a:gd name="connsiteX18" fmla="*/ 576064 w 5832648"/>
                <a:gd name="connsiteY18" fmla="*/ 0 h 115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832648" h="1152128">
                  <a:moveTo>
                    <a:pt x="619854" y="172234"/>
                  </a:moveTo>
                  <a:cubicBezTo>
                    <a:pt x="452583" y="172234"/>
                    <a:pt x="309064" y="273935"/>
                    <a:pt x="247759" y="418875"/>
                  </a:cubicBezTo>
                  <a:lnTo>
                    <a:pt x="216024" y="576064"/>
                  </a:lnTo>
                  <a:lnTo>
                    <a:pt x="216024" y="576063"/>
                  </a:lnTo>
                  <a:lnTo>
                    <a:pt x="216024" y="576064"/>
                  </a:lnTo>
                  <a:lnTo>
                    <a:pt x="216024" y="576064"/>
                  </a:lnTo>
                  <a:lnTo>
                    <a:pt x="247759" y="733252"/>
                  </a:lnTo>
                  <a:cubicBezTo>
                    <a:pt x="309064" y="878193"/>
                    <a:pt x="452583" y="979893"/>
                    <a:pt x="619854" y="979893"/>
                  </a:cubicBezTo>
                  <a:lnTo>
                    <a:pt x="5212794" y="979894"/>
                  </a:lnTo>
                  <a:cubicBezTo>
                    <a:pt x="5435823" y="979894"/>
                    <a:pt x="5616624" y="799093"/>
                    <a:pt x="5616624" y="576064"/>
                  </a:cubicBezTo>
                  <a:lnTo>
                    <a:pt x="5616625" y="576064"/>
                  </a:lnTo>
                  <a:cubicBezTo>
                    <a:pt x="5616625" y="353035"/>
                    <a:pt x="5435824" y="172234"/>
                    <a:pt x="5212795" y="172234"/>
                  </a:cubicBezTo>
                  <a:close/>
                  <a:moveTo>
                    <a:pt x="576064" y="0"/>
                  </a:moveTo>
                  <a:lnTo>
                    <a:pt x="5256584" y="0"/>
                  </a:lnTo>
                  <a:cubicBezTo>
                    <a:pt x="5574735" y="0"/>
                    <a:pt x="5832648" y="257913"/>
                    <a:pt x="5832648" y="576064"/>
                  </a:cubicBezTo>
                  <a:cubicBezTo>
                    <a:pt x="5832648" y="894215"/>
                    <a:pt x="5574735" y="1152128"/>
                    <a:pt x="5256584" y="1152128"/>
                  </a:cubicBezTo>
                  <a:lnTo>
                    <a:pt x="576064" y="1152128"/>
                  </a:lnTo>
                  <a:cubicBezTo>
                    <a:pt x="257913" y="1152128"/>
                    <a:pt x="0" y="894215"/>
                    <a:pt x="0" y="576064"/>
                  </a:cubicBezTo>
                  <a:cubicBezTo>
                    <a:pt x="0" y="257913"/>
                    <a:pt x="257913" y="0"/>
                    <a:pt x="57606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 dirty="0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2" name="圆角矩形 165">
              <a:extLst>
                <a:ext uri="{FF2B5EF4-FFF2-40B4-BE49-F238E27FC236}">
                  <a16:creationId xmlns:a16="http://schemas.microsoft.com/office/drawing/2014/main" id="{3E412583-10A7-40A2-A54F-C80BB0B54EA6}"/>
                </a:ext>
              </a:extLst>
            </p:cNvPr>
            <p:cNvSpPr/>
            <p:nvPr/>
          </p:nvSpPr>
          <p:spPr>
            <a:xfrm>
              <a:off x="4007769" y="5518706"/>
              <a:ext cx="5400600" cy="80765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dist">
                <a:buNone/>
              </a:pPr>
              <a:r>
                <a:rPr lang="zh-CN" altLang="en-US" sz="3200" b="1" dirty="0" smtClean="0">
                  <a:solidFill>
                    <a:srgbClr val="2AB7AE"/>
                  </a:solidFill>
                  <a:latin typeface="Arial"/>
                  <a:ea typeface="微软雅黑"/>
                  <a:cs typeface="+mn-ea"/>
                  <a:sym typeface="Arial"/>
                </a:rPr>
                <a:t>課程內容</a:t>
              </a:r>
              <a:endParaRPr lang="zh-CN" altLang="en-US" sz="3200" b="1" dirty="0">
                <a:solidFill>
                  <a:srgbClr val="2AB7AE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3" name="圆角矩形 167">
              <a:extLst>
                <a:ext uri="{FF2B5EF4-FFF2-40B4-BE49-F238E27FC236}">
                  <a16:creationId xmlns:a16="http://schemas.microsoft.com/office/drawing/2014/main" id="{50E2042E-F4F7-4A26-A63C-003E02CA23D0}"/>
                </a:ext>
              </a:extLst>
            </p:cNvPr>
            <p:cNvSpPr/>
            <p:nvPr/>
          </p:nvSpPr>
          <p:spPr>
            <a:xfrm>
              <a:off x="3791744" y="5346472"/>
              <a:ext cx="5832649" cy="1152127"/>
            </a:xfrm>
            <a:prstGeom prst="roundRect">
              <a:avLst>
                <a:gd name="adj" fmla="val 50000"/>
              </a:avLst>
            </a:prstGeom>
            <a:noFill/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128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id="{3E412583-10A7-40A2-A54F-C80BB0B54EA6}"/>
              </a:ext>
            </a:extLst>
          </p:cNvPr>
          <p:cNvSpPr/>
          <p:nvPr/>
        </p:nvSpPr>
        <p:spPr bwMode="auto">
          <a:xfrm>
            <a:off x="-1274790" y="-410928"/>
            <a:ext cx="13771589" cy="2610683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TW" altLang="en-US" sz="5400" b="1" dirty="0" smtClean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rPr>
              <a:t>要怎麼辦</a:t>
            </a:r>
            <a:r>
              <a:rPr lang="en-US" altLang="zh-TW" sz="5400" b="1" dirty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rPr>
              <a:t>?</a:t>
            </a:r>
            <a:endParaRPr lang="zh-CN" altLang="en-US" sz="5400" b="1" dirty="0">
              <a:solidFill>
                <a:srgbClr val="FFC000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09818" y="2441511"/>
            <a:ext cx="58072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solidFill>
                  <a:srgbClr val="FE4052"/>
                </a:solidFill>
                <a:latin typeface="Arial"/>
                <a:ea typeface="微软雅黑"/>
                <a:cs typeface="+mn-ea"/>
              </a:rPr>
              <a:t>告訴信任的人</a:t>
            </a:r>
            <a:endParaRPr lang="zh-TW" altLang="en-US" sz="7200" b="1" dirty="0">
              <a:solidFill>
                <a:srgbClr val="FE4052"/>
              </a:solidFill>
              <a:latin typeface="Arial"/>
              <a:ea typeface="微软雅黑"/>
              <a:cs typeface="+mn-ea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09818" y="4109075"/>
            <a:ext cx="6279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40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微软雅黑"/>
                <a:cs typeface="+mn-ea"/>
              </a:rPr>
              <a:t>信任的家人、老師或朋友</a:t>
            </a:r>
            <a:endParaRPr lang="en-US" altLang="zh-CN" sz="4000" b="1" dirty="0" smtClean="0">
              <a:solidFill>
                <a:schemeClr val="accent6">
                  <a:lumMod val="75000"/>
                </a:schemeClr>
              </a:solidFill>
              <a:latin typeface="Arial"/>
              <a:ea typeface="微软雅黑"/>
              <a:cs typeface="+mn-ea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" t="3774" r="54212" b="3040"/>
          <a:stretch/>
        </p:blipFill>
        <p:spPr>
          <a:xfrm>
            <a:off x="6823250" y="1510248"/>
            <a:ext cx="5067815" cy="53477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7534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b="1" dirty="0">
                <a:solidFill>
                  <a:srgbClr val="FFC000"/>
                </a:solidFill>
                <a:latin typeface="Arial"/>
                <a:ea typeface="微软雅黑"/>
                <a:cs typeface="+mn-ea"/>
              </a:rPr>
              <a:t>參考媒材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587731" y="2024975"/>
            <a:ext cx="87948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zh-TW" altLang="zh-TW" sz="4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身體界線（兒童版）：</a:t>
            </a:r>
            <a:r>
              <a:rPr lang="en-US" altLang="zh-TW" sz="4000" u="sng" dirty="0">
                <a:solidFill>
                  <a:srgbClr val="0563C1"/>
                </a:solidFill>
                <a:latin typeface="Calibri" panose="020F0502020204030204" pitchFamily="34" charset="0"/>
                <a:hlinkClick r:id="rId2"/>
              </a:rPr>
              <a:t>https://www.youtube.com/watch?v=Yi4ywIf8QQ0</a:t>
            </a:r>
            <a:endParaRPr lang="zh-TW" altLang="zh-TW" sz="4000" dirty="0">
              <a:latin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zh-TW" altLang="zh-TW" sz="4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後勁女子足球：</a:t>
            </a:r>
            <a:r>
              <a:rPr lang="en-US" altLang="zh-TW" sz="40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https://www.facebook.com/watch/?v=2107872006144843</a:t>
            </a:r>
            <a:endParaRPr lang="zh-TW" altLang="zh-TW" sz="4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15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54F69A1-A90A-4569-86AE-B8EC8D94AE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56" y="0"/>
            <a:ext cx="7485488" cy="6858000"/>
          </a:xfrm>
          <a:prstGeom prst="rect">
            <a:avLst/>
          </a:prstGeom>
        </p:spPr>
      </p:pic>
      <p:sp>
        <p:nvSpPr>
          <p:cNvPr id="33" name="AutoShape 30">
            <a:extLst>
              <a:ext uri="{FF2B5EF4-FFF2-40B4-BE49-F238E27FC236}">
                <a16:creationId xmlns:a16="http://schemas.microsoft.com/office/drawing/2014/main" id="{0E757C22-3443-420E-B9D3-4132AA66CAC4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230395" y="3743825"/>
            <a:ext cx="52451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E998757C-EE91-437F-A2ED-98C620961F49}"/>
              </a:ext>
            </a:extLst>
          </p:cNvPr>
          <p:cNvSpPr txBox="1"/>
          <p:nvPr/>
        </p:nvSpPr>
        <p:spPr>
          <a:xfrm>
            <a:off x="3856931" y="2423223"/>
            <a:ext cx="4478139" cy="2154430"/>
          </a:xfrm>
          <a:prstGeom prst="rect">
            <a:avLst/>
          </a:prstGeom>
          <a:noFill/>
        </p:spPr>
        <p:txBody>
          <a:bodyPr wrap="none" lIns="121915" tIns="60957" rIns="121915" bIns="60957" rtlCol="0">
            <a:spAutoFit/>
          </a:bodyPr>
          <a:lstStyle/>
          <a:p>
            <a:pPr algn="ctr"/>
            <a:r>
              <a:rPr lang="zh-TW" altLang="en-US" sz="6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尊重你我</a:t>
            </a:r>
            <a:endParaRPr lang="en-US" altLang="zh-TW" sz="6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  <a:p>
            <a:pPr algn="ctr"/>
            <a:r>
              <a:rPr lang="zh-TW" altLang="en-US" sz="6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拒當鹹豬</a:t>
            </a:r>
            <a:r>
              <a:rPr lang="zh-TW" altLang="en-US" sz="6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手</a:t>
            </a:r>
            <a:endParaRPr lang="en-US" altLang="zh-CN" sz="6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545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grpSp>
        <p:nvGrpSpPr>
          <p:cNvPr id="30" name="组合 55">
            <a:extLst>
              <a:ext uri="{FF2B5EF4-FFF2-40B4-BE49-F238E27FC236}">
                <a16:creationId xmlns:a16="http://schemas.microsoft.com/office/drawing/2014/main" id="{653213A5-ADDD-4520-B22B-46659ECCBF59}"/>
              </a:ext>
            </a:extLst>
          </p:cNvPr>
          <p:cNvGrpSpPr/>
          <p:nvPr/>
        </p:nvGrpSpPr>
        <p:grpSpPr bwMode="auto">
          <a:xfrm>
            <a:off x="4242914" y="912574"/>
            <a:ext cx="3573065" cy="696471"/>
            <a:chOff x="3791743" y="5346472"/>
            <a:chExt cx="5833187" cy="1152803"/>
          </a:xfrm>
          <a:effectLst/>
        </p:grpSpPr>
        <p:sp>
          <p:nvSpPr>
            <p:cNvPr id="31" name="任意多边形 166">
              <a:extLst>
                <a:ext uri="{FF2B5EF4-FFF2-40B4-BE49-F238E27FC236}">
                  <a16:creationId xmlns:a16="http://schemas.microsoft.com/office/drawing/2014/main" id="{E30933C2-9B17-4879-BDFF-2E99FCCCE2C4}"/>
                </a:ext>
              </a:extLst>
            </p:cNvPr>
            <p:cNvSpPr/>
            <p:nvPr/>
          </p:nvSpPr>
          <p:spPr>
            <a:xfrm>
              <a:off x="3791743" y="5347083"/>
              <a:ext cx="5833187" cy="1152192"/>
            </a:xfrm>
            <a:custGeom>
              <a:avLst/>
              <a:gdLst>
                <a:gd name="connsiteX0" fmla="*/ 619854 w 5832648"/>
                <a:gd name="connsiteY0" fmla="*/ 172234 h 1152128"/>
                <a:gd name="connsiteX1" fmla="*/ 247759 w 5832648"/>
                <a:gd name="connsiteY1" fmla="*/ 418875 h 1152128"/>
                <a:gd name="connsiteX2" fmla="*/ 216024 w 5832648"/>
                <a:gd name="connsiteY2" fmla="*/ 576064 h 1152128"/>
                <a:gd name="connsiteX3" fmla="*/ 216024 w 5832648"/>
                <a:gd name="connsiteY3" fmla="*/ 576063 h 1152128"/>
                <a:gd name="connsiteX4" fmla="*/ 216024 w 5832648"/>
                <a:gd name="connsiteY4" fmla="*/ 576064 h 1152128"/>
                <a:gd name="connsiteX5" fmla="*/ 216024 w 5832648"/>
                <a:gd name="connsiteY5" fmla="*/ 576064 h 1152128"/>
                <a:gd name="connsiteX6" fmla="*/ 247759 w 5832648"/>
                <a:gd name="connsiteY6" fmla="*/ 733252 h 1152128"/>
                <a:gd name="connsiteX7" fmla="*/ 619854 w 5832648"/>
                <a:gd name="connsiteY7" fmla="*/ 979893 h 1152128"/>
                <a:gd name="connsiteX8" fmla="*/ 5212794 w 5832648"/>
                <a:gd name="connsiteY8" fmla="*/ 979894 h 1152128"/>
                <a:gd name="connsiteX9" fmla="*/ 5616624 w 5832648"/>
                <a:gd name="connsiteY9" fmla="*/ 576064 h 1152128"/>
                <a:gd name="connsiteX10" fmla="*/ 5616625 w 5832648"/>
                <a:gd name="connsiteY10" fmla="*/ 576064 h 1152128"/>
                <a:gd name="connsiteX11" fmla="*/ 5212795 w 5832648"/>
                <a:gd name="connsiteY11" fmla="*/ 172234 h 1152128"/>
                <a:gd name="connsiteX12" fmla="*/ 576064 w 5832648"/>
                <a:gd name="connsiteY12" fmla="*/ 0 h 1152128"/>
                <a:gd name="connsiteX13" fmla="*/ 5256584 w 5832648"/>
                <a:gd name="connsiteY13" fmla="*/ 0 h 1152128"/>
                <a:gd name="connsiteX14" fmla="*/ 5832648 w 5832648"/>
                <a:gd name="connsiteY14" fmla="*/ 576064 h 1152128"/>
                <a:gd name="connsiteX15" fmla="*/ 5256584 w 5832648"/>
                <a:gd name="connsiteY15" fmla="*/ 1152128 h 1152128"/>
                <a:gd name="connsiteX16" fmla="*/ 576064 w 5832648"/>
                <a:gd name="connsiteY16" fmla="*/ 1152128 h 1152128"/>
                <a:gd name="connsiteX17" fmla="*/ 0 w 5832648"/>
                <a:gd name="connsiteY17" fmla="*/ 576064 h 1152128"/>
                <a:gd name="connsiteX18" fmla="*/ 576064 w 5832648"/>
                <a:gd name="connsiteY18" fmla="*/ 0 h 115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832648" h="1152128">
                  <a:moveTo>
                    <a:pt x="619854" y="172234"/>
                  </a:moveTo>
                  <a:cubicBezTo>
                    <a:pt x="452583" y="172234"/>
                    <a:pt x="309064" y="273935"/>
                    <a:pt x="247759" y="418875"/>
                  </a:cubicBezTo>
                  <a:lnTo>
                    <a:pt x="216024" y="576064"/>
                  </a:lnTo>
                  <a:lnTo>
                    <a:pt x="216024" y="576063"/>
                  </a:lnTo>
                  <a:lnTo>
                    <a:pt x="216024" y="576064"/>
                  </a:lnTo>
                  <a:lnTo>
                    <a:pt x="216024" y="576064"/>
                  </a:lnTo>
                  <a:lnTo>
                    <a:pt x="247759" y="733252"/>
                  </a:lnTo>
                  <a:cubicBezTo>
                    <a:pt x="309064" y="878193"/>
                    <a:pt x="452583" y="979893"/>
                    <a:pt x="619854" y="979893"/>
                  </a:cubicBezTo>
                  <a:lnTo>
                    <a:pt x="5212794" y="979894"/>
                  </a:lnTo>
                  <a:cubicBezTo>
                    <a:pt x="5435823" y="979894"/>
                    <a:pt x="5616624" y="799093"/>
                    <a:pt x="5616624" y="576064"/>
                  </a:cubicBezTo>
                  <a:lnTo>
                    <a:pt x="5616625" y="576064"/>
                  </a:lnTo>
                  <a:cubicBezTo>
                    <a:pt x="5616625" y="353035"/>
                    <a:pt x="5435824" y="172234"/>
                    <a:pt x="5212795" y="172234"/>
                  </a:cubicBezTo>
                  <a:close/>
                  <a:moveTo>
                    <a:pt x="576064" y="0"/>
                  </a:moveTo>
                  <a:lnTo>
                    <a:pt x="5256584" y="0"/>
                  </a:lnTo>
                  <a:cubicBezTo>
                    <a:pt x="5574735" y="0"/>
                    <a:pt x="5832648" y="257913"/>
                    <a:pt x="5832648" y="576064"/>
                  </a:cubicBezTo>
                  <a:cubicBezTo>
                    <a:pt x="5832648" y="894215"/>
                    <a:pt x="5574735" y="1152128"/>
                    <a:pt x="5256584" y="1152128"/>
                  </a:cubicBezTo>
                  <a:lnTo>
                    <a:pt x="576064" y="1152128"/>
                  </a:lnTo>
                  <a:cubicBezTo>
                    <a:pt x="257913" y="1152128"/>
                    <a:pt x="0" y="894215"/>
                    <a:pt x="0" y="576064"/>
                  </a:cubicBezTo>
                  <a:cubicBezTo>
                    <a:pt x="0" y="257913"/>
                    <a:pt x="257913" y="0"/>
                    <a:pt x="57606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 dirty="0">
                <a:solidFill>
                  <a:prstClr val="white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2" name="圆角矩形 165">
              <a:extLst>
                <a:ext uri="{FF2B5EF4-FFF2-40B4-BE49-F238E27FC236}">
                  <a16:creationId xmlns:a16="http://schemas.microsoft.com/office/drawing/2014/main" id="{3E412583-10A7-40A2-A54F-C80BB0B54EA6}"/>
                </a:ext>
              </a:extLst>
            </p:cNvPr>
            <p:cNvSpPr/>
            <p:nvPr/>
          </p:nvSpPr>
          <p:spPr>
            <a:xfrm>
              <a:off x="4007769" y="5518706"/>
              <a:ext cx="5400600" cy="80765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dist"/>
              <a:r>
                <a:rPr lang="zh-CN" altLang="en-US" sz="3200" b="1" dirty="0" smtClean="0">
                  <a:solidFill>
                    <a:srgbClr val="2AB7AE"/>
                  </a:solidFill>
                  <a:latin typeface="Arial"/>
                  <a:ea typeface="微软雅黑"/>
                  <a:cs typeface="+mn-ea"/>
                  <a:sym typeface="Arial"/>
                </a:rPr>
                <a:t>課程內容</a:t>
              </a:r>
              <a:endParaRPr lang="zh-CN" altLang="en-US" sz="3200" b="1" dirty="0">
                <a:solidFill>
                  <a:srgbClr val="2AB7AE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3" name="圆角矩形 167">
              <a:extLst>
                <a:ext uri="{FF2B5EF4-FFF2-40B4-BE49-F238E27FC236}">
                  <a16:creationId xmlns:a16="http://schemas.microsoft.com/office/drawing/2014/main" id="{50E2042E-F4F7-4A26-A63C-003E02CA23D0}"/>
                </a:ext>
              </a:extLst>
            </p:cNvPr>
            <p:cNvSpPr/>
            <p:nvPr/>
          </p:nvSpPr>
          <p:spPr>
            <a:xfrm>
              <a:off x="3791744" y="5346472"/>
              <a:ext cx="5832649" cy="1152127"/>
            </a:xfrm>
            <a:prstGeom prst="roundRect">
              <a:avLst>
                <a:gd name="adj" fmla="val 50000"/>
              </a:avLst>
            </a:prstGeom>
            <a:noFill/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solidFill>
                  <a:prstClr val="white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22" name="圆角矩形 115">
            <a:extLst>
              <a:ext uri="{FF2B5EF4-FFF2-40B4-BE49-F238E27FC236}">
                <a16:creationId xmlns:a16="http://schemas.microsoft.com/office/drawing/2014/main" id="{183A14FF-700C-4EED-A0FB-4A049991F52A}"/>
              </a:ext>
            </a:extLst>
          </p:cNvPr>
          <p:cNvSpPr>
            <a:spLocks noChangeAspect="1"/>
          </p:cNvSpPr>
          <p:nvPr/>
        </p:nvSpPr>
        <p:spPr>
          <a:xfrm>
            <a:off x="257064" y="2551317"/>
            <a:ext cx="3653049" cy="3634978"/>
          </a:xfrm>
          <a:prstGeom prst="roundRect">
            <a:avLst>
              <a:gd name="adj" fmla="val 7687"/>
            </a:avLst>
          </a:prstGeom>
          <a:noFill/>
          <a:ln w="12700" cmpd="sng">
            <a:solidFill>
              <a:schemeClr val="bg2">
                <a:lumMod val="75000"/>
              </a:schemeClr>
            </a:solidFill>
          </a:ln>
          <a:effectLst>
            <a:outerShdw dist="12700" dir="5400000" algn="tl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23" name="文本框 72">
            <a:extLst>
              <a:ext uri="{FF2B5EF4-FFF2-40B4-BE49-F238E27FC236}">
                <a16:creationId xmlns:a16="http://schemas.microsoft.com/office/drawing/2014/main" id="{B75E05CE-8466-48F5-8EA9-49AB3C3C4D50}"/>
              </a:ext>
            </a:extLst>
          </p:cNvPr>
          <p:cNvSpPr txBox="1"/>
          <p:nvPr/>
        </p:nvSpPr>
        <p:spPr>
          <a:xfrm>
            <a:off x="336574" y="3345700"/>
            <a:ext cx="358417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認識什麼是界限</a:t>
            </a:r>
            <a:endParaRPr lang="en-US" altLang="zh-CN" sz="2400" dirty="0" smtClean="0">
              <a:solidFill>
                <a:srgbClr val="404040"/>
              </a:solidFill>
              <a:latin typeface="Arial"/>
              <a:ea typeface="微软雅黑"/>
              <a:sym typeface="Arial"/>
            </a:endParaRP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認識什麼是身體的界限</a:t>
            </a:r>
            <a:endParaRPr lang="en-US" altLang="zh-CN" sz="2400" dirty="0" smtClean="0">
              <a:solidFill>
                <a:srgbClr val="404040"/>
              </a:solidFill>
              <a:latin typeface="Arial"/>
              <a:ea typeface="微软雅黑"/>
              <a:sym typeface="Arial"/>
            </a:endParaRP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認識自己的身體界限</a:t>
            </a:r>
            <a:endParaRPr lang="zh-CN" altLang="zh-CN" sz="2400" dirty="0">
              <a:solidFill>
                <a:srgbClr val="404040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4" name="圆角矩形 19">
            <a:extLst>
              <a:ext uri="{FF2B5EF4-FFF2-40B4-BE49-F238E27FC236}">
                <a16:creationId xmlns:a16="http://schemas.microsoft.com/office/drawing/2014/main" id="{79FA25E5-6BA8-4329-8F52-12E536A0F460}"/>
              </a:ext>
            </a:extLst>
          </p:cNvPr>
          <p:cNvSpPr>
            <a:spLocks noChangeAspect="1"/>
          </p:cNvSpPr>
          <p:nvPr/>
        </p:nvSpPr>
        <p:spPr>
          <a:xfrm>
            <a:off x="4157944" y="2461804"/>
            <a:ext cx="3743007" cy="3724491"/>
          </a:xfrm>
          <a:prstGeom prst="roundRect">
            <a:avLst>
              <a:gd name="adj" fmla="val 7687"/>
            </a:avLst>
          </a:prstGeom>
          <a:noFill/>
          <a:ln w="12700" cmpd="sng">
            <a:solidFill>
              <a:schemeClr val="bg2">
                <a:lumMod val="75000"/>
              </a:schemeClr>
            </a:solidFill>
          </a:ln>
          <a:effectLst>
            <a:outerShdw dist="12700" dir="5400000" algn="tl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25" name="圆角矩形 20">
            <a:extLst>
              <a:ext uri="{FF2B5EF4-FFF2-40B4-BE49-F238E27FC236}">
                <a16:creationId xmlns:a16="http://schemas.microsoft.com/office/drawing/2014/main" id="{D0326E42-980C-460F-A707-ADD9F793FC7A}"/>
              </a:ext>
            </a:extLst>
          </p:cNvPr>
          <p:cNvSpPr>
            <a:spLocks noChangeAspect="1"/>
          </p:cNvSpPr>
          <p:nvPr/>
        </p:nvSpPr>
        <p:spPr>
          <a:xfrm>
            <a:off x="4356262" y="2210038"/>
            <a:ext cx="3208291" cy="651673"/>
          </a:xfrm>
          <a:prstGeom prst="roundRect">
            <a:avLst>
              <a:gd name="adj" fmla="val 31705"/>
            </a:avLst>
          </a:prstGeom>
          <a:solidFill>
            <a:srgbClr val="FE4052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zh-CN" altLang="en-US" sz="32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rPr>
              <a:t>身體自主權</a:t>
            </a:r>
          </a:p>
        </p:txBody>
      </p:sp>
      <p:sp>
        <p:nvSpPr>
          <p:cNvPr id="26" name="文本框 76">
            <a:extLst>
              <a:ext uri="{FF2B5EF4-FFF2-40B4-BE49-F238E27FC236}">
                <a16:creationId xmlns:a16="http://schemas.microsoft.com/office/drawing/2014/main" id="{6E85EF51-BB14-4127-99F2-029826F48E90}"/>
              </a:ext>
            </a:extLst>
          </p:cNvPr>
          <p:cNvSpPr txBox="1"/>
          <p:nvPr/>
        </p:nvSpPr>
        <p:spPr>
          <a:xfrm>
            <a:off x="4247680" y="2967319"/>
            <a:ext cx="365327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認識自己的界限被侵犯時會有不舒服的感覺</a:t>
            </a:r>
            <a:endParaRPr lang="en-US" altLang="zh-CN" sz="2000" dirty="0" smtClean="0">
              <a:solidFill>
                <a:srgbClr val="404040"/>
              </a:solidFill>
              <a:latin typeface="Arial"/>
              <a:ea typeface="微软雅黑"/>
              <a:sym typeface="Arial"/>
            </a:endParaRPr>
          </a:p>
          <a:p>
            <a:pPr marL="285750" indent="-28575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認識自己是自己身體的主任</a:t>
            </a:r>
            <a:endParaRPr lang="en-US" altLang="zh-CN" sz="2000" dirty="0" smtClean="0">
              <a:solidFill>
                <a:srgbClr val="404040"/>
              </a:solidFill>
              <a:latin typeface="Arial"/>
              <a:ea typeface="微软雅黑"/>
              <a:sym typeface="Arial"/>
            </a:endParaRPr>
          </a:p>
          <a:p>
            <a:pPr marL="285750" indent="-28575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要清楚自己的界限 尊重他人的界限</a:t>
            </a:r>
            <a:endParaRPr lang="zh-CN" altLang="zh-CN" sz="2000" dirty="0">
              <a:solidFill>
                <a:srgbClr val="404040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7" name="圆角矩形 22">
            <a:extLst>
              <a:ext uri="{FF2B5EF4-FFF2-40B4-BE49-F238E27FC236}">
                <a16:creationId xmlns:a16="http://schemas.microsoft.com/office/drawing/2014/main" id="{072B89A8-CC5B-48D8-B27C-87AD7A40E262}"/>
              </a:ext>
            </a:extLst>
          </p:cNvPr>
          <p:cNvSpPr>
            <a:spLocks noChangeAspect="1"/>
          </p:cNvSpPr>
          <p:nvPr/>
        </p:nvSpPr>
        <p:spPr>
          <a:xfrm>
            <a:off x="8213758" y="2484290"/>
            <a:ext cx="3655433" cy="3637350"/>
          </a:xfrm>
          <a:prstGeom prst="roundRect">
            <a:avLst>
              <a:gd name="adj" fmla="val 7687"/>
            </a:avLst>
          </a:prstGeom>
          <a:noFill/>
          <a:ln w="12700" cmpd="sng">
            <a:solidFill>
              <a:schemeClr val="bg2">
                <a:lumMod val="75000"/>
              </a:schemeClr>
            </a:solidFill>
          </a:ln>
          <a:effectLst>
            <a:outerShdw dist="12700" dir="5400000" algn="tl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28" name="圆角矩形 23">
            <a:extLst>
              <a:ext uri="{FF2B5EF4-FFF2-40B4-BE49-F238E27FC236}">
                <a16:creationId xmlns:a16="http://schemas.microsoft.com/office/drawing/2014/main" id="{E8EE0C7F-F26B-4466-8C4D-C9E85EBB5432}"/>
              </a:ext>
            </a:extLst>
          </p:cNvPr>
          <p:cNvSpPr>
            <a:spLocks noChangeAspect="1"/>
          </p:cNvSpPr>
          <p:nvPr/>
        </p:nvSpPr>
        <p:spPr>
          <a:xfrm>
            <a:off x="8420338" y="2232524"/>
            <a:ext cx="3133229" cy="636427"/>
          </a:xfrm>
          <a:prstGeom prst="roundRect">
            <a:avLst>
              <a:gd name="adj" fmla="val 31705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zh-CN" altLang="en-US" sz="32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rPr>
              <a:t>性騷擾性侵害</a:t>
            </a:r>
          </a:p>
        </p:txBody>
      </p:sp>
      <p:sp>
        <p:nvSpPr>
          <p:cNvPr id="29" name="文本框 80">
            <a:extLst>
              <a:ext uri="{FF2B5EF4-FFF2-40B4-BE49-F238E27FC236}">
                <a16:creationId xmlns:a16="http://schemas.microsoft.com/office/drawing/2014/main" id="{FB1653FE-3A48-4521-9DD0-8DA9DF4F1580}"/>
              </a:ext>
            </a:extLst>
          </p:cNvPr>
          <p:cNvSpPr txBox="1"/>
          <p:nvPr/>
        </p:nvSpPr>
        <p:spPr>
          <a:xfrm>
            <a:off x="8317048" y="3125742"/>
            <a:ext cx="355214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認識性騷擾、性侵害</a:t>
            </a:r>
            <a:endParaRPr lang="en-US" altLang="zh-CN" sz="2000" dirty="0" smtClean="0">
              <a:solidFill>
                <a:srgbClr val="404040"/>
              </a:solidFill>
              <a:latin typeface="Arial"/>
              <a:ea typeface="微软雅黑"/>
              <a:sym typeface="Arial"/>
            </a:endParaRPr>
          </a:p>
          <a:p>
            <a:pPr marL="285750" indent="-28575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認識身體界限被侵犯的迷思</a:t>
            </a:r>
            <a:endParaRPr lang="en-US" altLang="zh-CN" sz="2000" dirty="0" smtClean="0">
              <a:solidFill>
                <a:srgbClr val="404040"/>
              </a:solidFill>
              <a:latin typeface="Arial"/>
              <a:ea typeface="微软雅黑"/>
              <a:sym typeface="Arial"/>
            </a:endParaRPr>
          </a:p>
          <a:p>
            <a:pPr marL="285750" indent="-28575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暸解身體界限被侵犯時可以做什麼</a:t>
            </a:r>
            <a:endParaRPr lang="zh-CN" altLang="zh-CN" sz="2000" dirty="0">
              <a:solidFill>
                <a:srgbClr val="404040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4" name="圆角矩形 25">
            <a:extLst>
              <a:ext uri="{FF2B5EF4-FFF2-40B4-BE49-F238E27FC236}">
                <a16:creationId xmlns:a16="http://schemas.microsoft.com/office/drawing/2014/main" id="{E5C6E46A-5A84-4258-A929-27F70BA22A1E}"/>
              </a:ext>
            </a:extLst>
          </p:cNvPr>
          <p:cNvSpPr>
            <a:spLocks noChangeAspect="1"/>
          </p:cNvSpPr>
          <p:nvPr/>
        </p:nvSpPr>
        <p:spPr>
          <a:xfrm>
            <a:off x="563066" y="2331307"/>
            <a:ext cx="3131187" cy="636012"/>
          </a:xfrm>
          <a:prstGeom prst="roundRect">
            <a:avLst>
              <a:gd name="adj" fmla="val 28375"/>
            </a:avLst>
          </a:prstGeom>
          <a:solidFill>
            <a:srgbClr val="30BAA0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zh-CN" altLang="en-US" sz="3200" b="1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rPr>
              <a:t>身體界限</a:t>
            </a:r>
            <a:endParaRPr lang="zh-CN" altLang="en-US" sz="3200" b="1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微软雅黑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953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17" name="圆角矩形 165">
            <a:extLst>
              <a:ext uri="{FF2B5EF4-FFF2-40B4-BE49-F238E27FC236}">
                <a16:creationId xmlns:a16="http://schemas.microsoft.com/office/drawing/2014/main" id="{3E412583-10A7-40A2-A54F-C80BB0B54EA6}"/>
              </a:ext>
            </a:extLst>
          </p:cNvPr>
          <p:cNvSpPr/>
          <p:nvPr/>
        </p:nvSpPr>
        <p:spPr bwMode="auto">
          <a:xfrm>
            <a:off x="4693304" y="714438"/>
            <a:ext cx="3119202" cy="108382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9600" b="1" dirty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界限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560" y="2038889"/>
            <a:ext cx="6448689" cy="467280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2493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id="{3E412583-10A7-40A2-A54F-C80BB0B54EA6}"/>
              </a:ext>
            </a:extLst>
          </p:cNvPr>
          <p:cNvSpPr/>
          <p:nvPr/>
        </p:nvSpPr>
        <p:spPr bwMode="auto">
          <a:xfrm>
            <a:off x="-656719" y="575698"/>
            <a:ext cx="6179214" cy="246829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7200" b="1" dirty="0" smtClean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大地的界限</a:t>
            </a:r>
            <a:endParaRPr lang="zh-CN" altLang="en-US" sz="7200" b="1" dirty="0">
              <a:solidFill>
                <a:srgbClr val="2D6B8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962" y="575698"/>
            <a:ext cx="4586704" cy="590790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65852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id="{3E412583-10A7-40A2-A54F-C80BB0B54EA6}"/>
              </a:ext>
            </a:extLst>
          </p:cNvPr>
          <p:cNvSpPr/>
          <p:nvPr/>
        </p:nvSpPr>
        <p:spPr bwMode="auto">
          <a:xfrm>
            <a:off x="-656719" y="575698"/>
            <a:ext cx="6179214" cy="246829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7200" b="1" dirty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海域</a:t>
            </a:r>
            <a:r>
              <a:rPr lang="zh-CN" altLang="en-US" sz="7200" b="1" dirty="0" smtClean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的界限</a:t>
            </a:r>
            <a:endParaRPr lang="zh-CN" altLang="en-US" sz="7200" b="1" dirty="0">
              <a:solidFill>
                <a:srgbClr val="2D6B8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23" y="2487623"/>
            <a:ext cx="6420910" cy="4053143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5487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id="{3E412583-10A7-40A2-A54F-C80BB0B54EA6}"/>
              </a:ext>
            </a:extLst>
          </p:cNvPr>
          <p:cNvSpPr/>
          <p:nvPr/>
        </p:nvSpPr>
        <p:spPr bwMode="auto">
          <a:xfrm>
            <a:off x="-1913794" y="589722"/>
            <a:ext cx="9163045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7200" b="1" dirty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住家</a:t>
            </a:r>
            <a:r>
              <a:rPr lang="zh-CN" altLang="en-US" sz="7200" b="1" dirty="0" smtClean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的界限</a:t>
            </a:r>
            <a:endParaRPr lang="zh-CN" altLang="en-US" sz="7200" b="1" dirty="0">
              <a:solidFill>
                <a:srgbClr val="2D6B8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84" y="3394192"/>
            <a:ext cx="4703084" cy="264842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022" y="1268422"/>
            <a:ext cx="2814613" cy="5140845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67558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id="{3E412583-10A7-40A2-A54F-C80BB0B54EA6}"/>
              </a:ext>
            </a:extLst>
          </p:cNvPr>
          <p:cNvSpPr/>
          <p:nvPr/>
        </p:nvSpPr>
        <p:spPr bwMode="auto">
          <a:xfrm>
            <a:off x="-1913794" y="532236"/>
            <a:ext cx="9163045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7200" b="1" dirty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模糊</a:t>
            </a:r>
            <a:r>
              <a:rPr lang="zh-CN" altLang="en-US" sz="7200" b="1" dirty="0" smtClean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的界限</a:t>
            </a:r>
            <a:endParaRPr lang="zh-CN" altLang="en-US" sz="7200" b="1" dirty="0">
              <a:solidFill>
                <a:srgbClr val="2D6B8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2946764" y="3371738"/>
            <a:ext cx="4181805" cy="150950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20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2" name="群組 11"/>
          <p:cNvGrpSpPr/>
          <p:nvPr/>
        </p:nvGrpSpPr>
        <p:grpSpPr>
          <a:xfrm>
            <a:off x="1984477" y="2910514"/>
            <a:ext cx="6062134" cy="2906087"/>
            <a:chOff x="2006600" y="2673446"/>
            <a:chExt cx="6062134" cy="2906087"/>
          </a:xfrm>
        </p:grpSpPr>
        <p:sp>
          <p:nvSpPr>
            <p:cNvPr id="13" name="矩形 12"/>
            <p:cNvSpPr/>
            <p:nvPr/>
          </p:nvSpPr>
          <p:spPr>
            <a:xfrm>
              <a:off x="2006600" y="2673446"/>
              <a:ext cx="6062134" cy="290608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00B05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圓角矩形 13"/>
            <p:cNvSpPr/>
            <p:nvPr/>
          </p:nvSpPr>
          <p:spPr>
            <a:xfrm>
              <a:off x="2946764" y="3358831"/>
              <a:ext cx="4181805" cy="1509501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691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id="{3E412583-10A7-40A2-A54F-C80BB0B54EA6}"/>
              </a:ext>
            </a:extLst>
          </p:cNvPr>
          <p:cNvSpPr/>
          <p:nvPr/>
        </p:nvSpPr>
        <p:spPr bwMode="auto">
          <a:xfrm>
            <a:off x="-656720" y="575698"/>
            <a:ext cx="9163045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7200" b="1" dirty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遭破壞的模糊界限</a:t>
            </a:r>
          </a:p>
        </p:txBody>
      </p:sp>
      <p:sp>
        <p:nvSpPr>
          <p:cNvPr id="10" name="圓角矩形 9"/>
          <p:cNvSpPr/>
          <p:nvPr/>
        </p:nvSpPr>
        <p:spPr>
          <a:xfrm>
            <a:off x="2946764" y="3371738"/>
            <a:ext cx="4181805" cy="150950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20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3" name="群組 12"/>
          <p:cNvGrpSpPr/>
          <p:nvPr/>
        </p:nvGrpSpPr>
        <p:grpSpPr>
          <a:xfrm>
            <a:off x="1984477" y="2910514"/>
            <a:ext cx="6062134" cy="2906087"/>
            <a:chOff x="2006600" y="2673446"/>
            <a:chExt cx="6062134" cy="2906087"/>
          </a:xfrm>
        </p:grpSpPr>
        <p:sp>
          <p:nvSpPr>
            <p:cNvPr id="14" name="矩形 13"/>
            <p:cNvSpPr/>
            <p:nvPr/>
          </p:nvSpPr>
          <p:spPr>
            <a:xfrm>
              <a:off x="2006600" y="2673446"/>
              <a:ext cx="6062134" cy="290608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00B05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圓角矩形 14"/>
            <p:cNvSpPr/>
            <p:nvPr/>
          </p:nvSpPr>
          <p:spPr>
            <a:xfrm>
              <a:off x="2946764" y="3358831"/>
              <a:ext cx="4181805" cy="1509501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" name="向上箭號 3"/>
          <p:cNvSpPr/>
          <p:nvPr/>
        </p:nvSpPr>
        <p:spPr>
          <a:xfrm rot="13477294">
            <a:off x="7521678" y="3419638"/>
            <a:ext cx="1049867" cy="1550114"/>
          </a:xfrm>
          <a:prstGeom prst="upArrow">
            <a:avLst/>
          </a:prstGeom>
          <a:solidFill>
            <a:srgbClr val="FF0000"/>
          </a:solidFill>
          <a:ln>
            <a:solidFill>
              <a:srgbClr val="20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上箭號 10"/>
          <p:cNvSpPr/>
          <p:nvPr/>
        </p:nvSpPr>
        <p:spPr>
          <a:xfrm rot="6664069">
            <a:off x="1407373" y="2651182"/>
            <a:ext cx="1049867" cy="1550114"/>
          </a:xfrm>
          <a:prstGeom prst="upArrow">
            <a:avLst/>
          </a:prstGeom>
          <a:solidFill>
            <a:srgbClr val="FF0000"/>
          </a:solidFill>
          <a:ln>
            <a:solidFill>
              <a:srgbClr val="20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上箭號 11"/>
          <p:cNvSpPr/>
          <p:nvPr/>
        </p:nvSpPr>
        <p:spPr>
          <a:xfrm rot="1222268">
            <a:off x="4161769" y="5405611"/>
            <a:ext cx="1049867" cy="1550114"/>
          </a:xfrm>
          <a:prstGeom prst="upArrow">
            <a:avLst/>
          </a:prstGeom>
          <a:solidFill>
            <a:srgbClr val="FF0000"/>
          </a:solidFill>
          <a:ln>
            <a:solidFill>
              <a:srgbClr val="20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415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炫彩多边形简约运营工作汇报PPT模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rgbClr val="203864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2414</TotalTime>
  <Words>532</Words>
  <Application>Microsoft Office PowerPoint</Application>
  <PresentationFormat>寬螢幕</PresentationFormat>
  <Paragraphs>102</Paragraphs>
  <Slides>22</Slides>
  <Notes>21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32" baseType="lpstr">
      <vt:lpstr>等线</vt:lpstr>
      <vt:lpstr>等线 Light</vt:lpstr>
      <vt:lpstr>Malgun Gothic</vt:lpstr>
      <vt:lpstr>Microsoft YaHei</vt:lpstr>
      <vt:lpstr>Microsoft YaHei</vt:lpstr>
      <vt:lpstr>微軟正黑體</vt:lpstr>
      <vt:lpstr>新細明體</vt:lpstr>
      <vt:lpstr>Arial</vt:lpstr>
      <vt:lpstr>Calibri</vt:lpstr>
      <vt:lpstr>Office 主题​​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參考媒材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5A88</cp:lastModifiedBy>
  <cp:revision>140</cp:revision>
  <dcterms:created xsi:type="dcterms:W3CDTF">2017-07-25T14:12:10Z</dcterms:created>
  <dcterms:modified xsi:type="dcterms:W3CDTF">2020-09-01T07:03:58Z</dcterms:modified>
</cp:coreProperties>
</file>