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4" r:id="rId2"/>
    <p:sldId id="348" r:id="rId3"/>
    <p:sldId id="349" r:id="rId4"/>
    <p:sldId id="354" r:id="rId5"/>
    <p:sldId id="358" r:id="rId6"/>
    <p:sldId id="359" r:id="rId7"/>
    <p:sldId id="361" r:id="rId8"/>
    <p:sldId id="357" r:id="rId9"/>
    <p:sldId id="360" r:id="rId10"/>
    <p:sldId id="363" r:id="rId11"/>
    <p:sldId id="362" r:id="rId12"/>
    <p:sldId id="356" r:id="rId13"/>
    <p:sldId id="364" r:id="rId14"/>
    <p:sldId id="365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B81"/>
    <a:srgbClr val="FE4052"/>
    <a:srgbClr val="FF99CC"/>
    <a:srgbClr val="2AB7AE"/>
    <a:srgbClr val="FF6699"/>
    <a:srgbClr val="FA6A31"/>
    <a:srgbClr val="30BAA0"/>
    <a:srgbClr val="EB3F32"/>
    <a:srgbClr val="95DACD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4" y="102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9B61-1965-4EFE-8CC7-B07ABC51CE77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278BB-0B43-4416-AB87-665455D9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5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4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45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01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67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5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1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8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21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1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1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31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6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88861-68FC-4AEA-98F9-FBF694DA1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3D7916-F8D3-4CB7-9890-7D1913FD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0A1E82-8289-4819-87B3-D5CF1462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3385B-2A41-4B18-A839-B90FC4CC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5BAC0C-7DC4-44E4-9D06-DCEBB439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8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E619EA-7A11-47CE-9AF5-C5FB5D1F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E5FD84-4A4A-4290-B403-A9D7A4A9E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7AF4ED-4C3E-4180-9D88-7D087392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1914C0-378C-4FE5-BFB6-5379D6E6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FB46C3-02BE-4AC5-9F71-2A9E2138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14F8FCB-C639-40CE-86BD-4E0CE340D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DD7DC9-1CE5-4C14-B7BD-8EC2E10D2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8B0A06-FC06-4823-8603-C0364D65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3100C9-490F-4558-8943-204AA3D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B3501E-E940-48FB-AB13-F9291694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9B1DED-71D3-44ED-BBBA-1199D425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ABC780-8EB3-4FCE-8D78-5DADB618C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A04F2D-4621-4D12-AF80-7CF91911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1B307D-A64B-4D17-8216-570E8466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6CC741-DA88-4931-A911-CC83CEE1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8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E0300-5CB3-490D-B59F-DC6BFC4F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EF1CBE-6614-4528-8FE7-CFA7CF5F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6B9B41-2EAC-4F02-88F2-30EDB08C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9E8BF-193D-4C26-90C2-0D656754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866AAF-78AB-4C94-A72F-4626CBC1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7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C46C37-1CC0-4E79-A303-5FE1FE61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F43B52-DE3D-4704-A451-2C1DD7F53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F87157-C606-43B7-8644-413B0F67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7EDE8C-1226-4CC9-BF1D-9A8E7F58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EC4466-A7D5-493B-A252-17D2EB3A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ADDE1C-B312-4857-9F40-72D60E8C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31FD0-4521-4B71-B496-BB6ABBC7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B6BAE6-2929-40B3-95B4-D6108424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440283-92CC-479D-B868-60B4691D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A9FCD4-FD55-43CF-BEAD-A00C18D48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993449-B850-4555-9455-E8C808E5D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A31BE21-9AB7-466F-8A8C-2BCEB0C0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77BA08-F043-43CF-B237-DE4A77F8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3694DC-BBB8-4536-AB04-B49E4C52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6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08A976-83E7-4489-A678-CFE5AE22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7C0FD6-C8AE-4FD3-821A-03EA1CA0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7F1A97-0A44-4284-88E3-D5FB3C54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4D4369-2FAF-40E0-AAB3-F7D94EEF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C384350-9C43-4B24-B53A-55503922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74CF69-4B84-44E7-9E3E-C39A4982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BA9226-E063-4B0A-A098-478BF975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4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A02CA-EA6E-49DE-BD85-F4317312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A70FF3-1FD3-4767-AC15-CD6D6064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A21953-4705-4247-8447-0EFB8B56F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D485AD-FEB3-4674-9E4F-C54274D3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2BE61E-D0C7-4683-BF15-0D95F9E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D21329-A680-4994-840A-3BE6FE23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5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B958D-E7D2-4696-A2F1-07B8EBFF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EBA68FB-1216-4EE6-ADCA-E305C9C20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6DD553-6ACA-48E9-8128-57D480500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2D663D-A04D-40FB-94E7-5EC1B1DA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83008E-0D5F-477C-B143-1D70B223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EF557A-6F52-43D0-82F0-23E95404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CF0C81-D217-4AB9-9823-AED8BBC8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2DA104-FE93-41A2-BE69-BBEE4782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B8E6C3-D9DD-4997-B5D5-77AC23004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AA19-1DBA-4536-AE77-3798F5218B9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265C50-E409-434E-B1FA-1B6391672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F7AF10-A73C-47B3-B489-584DC1E8B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95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news.ltn.com.tw/news/life/paper/1305131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2107872006144843" TargetMode="External"/><Relationship Id="rId2" Type="http://schemas.openxmlformats.org/officeDocument/2006/relationships/hyperlink" Target="https://www.youtube.com/watch?v=Yi4ywIf8QQ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lunXDuQUZ0" TargetMode="External"/><Relationship Id="rId4" Type="http://schemas.openxmlformats.org/officeDocument/2006/relationships/hyperlink" Target="https://www.youtube.com/watch?v=jN6vU5JyaCE&amp;t=428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oogle.com/url?sa=i&amp;url=https%3A%2F%2Fwww.youtube.com%2Fwatch%3Fv%3DWnkVIKiV5nU&amp;psig=AOvVaw0peYBQ1e6ZxcbG4q3fb3uc&amp;ust=1598931527045000&amp;source=images&amp;cd=vfe&amp;ved=0CA0QjhxqFwoTCKjMsKfCxOsCFQAAAAAdAAAAABA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WnkVIKiV5n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topic.cheers.com.tw/issue/2017/fearless/article/7.aspx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2DA4D4F-4FE0-4D38-9AA4-8E8D5325F4E2}"/>
              </a:ext>
            </a:extLst>
          </p:cNvPr>
          <p:cNvSpPr/>
          <p:nvPr/>
        </p:nvSpPr>
        <p:spPr>
          <a:xfrm>
            <a:off x="301925" y="300849"/>
            <a:ext cx="11568021" cy="62045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5783824-1293-4FCE-94BC-95AADE5B5C34}"/>
              </a:ext>
            </a:extLst>
          </p:cNvPr>
          <p:cNvSpPr txBox="1"/>
          <p:nvPr/>
        </p:nvSpPr>
        <p:spPr>
          <a:xfrm>
            <a:off x="1764894" y="1356243"/>
            <a:ext cx="8642081" cy="2831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性別平等教育</a:t>
            </a:r>
            <a:endParaRPr lang="en-US" altLang="zh-CN" sz="8800" b="1" spc="300" dirty="0" smtClean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宣導</a:t>
            </a:r>
            <a:endParaRPr lang="zh-CN" altLang="en-US" sz="6600" b="1" dirty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5">
            <a:extLst>
              <a:ext uri="{FF2B5EF4-FFF2-40B4-BE49-F238E27FC236}">
                <a16:creationId xmlns:a16="http://schemas.microsoft.com/office/drawing/2014/main" id="{7722F249-784B-4638-A995-FAF815261C45}"/>
              </a:ext>
            </a:extLst>
          </p:cNvPr>
          <p:cNvGrpSpPr/>
          <p:nvPr/>
        </p:nvGrpSpPr>
        <p:grpSpPr bwMode="auto">
          <a:xfrm>
            <a:off x="4303448" y="4543717"/>
            <a:ext cx="3573066" cy="696102"/>
            <a:chOff x="3791205" y="5346441"/>
            <a:chExt cx="5833188" cy="1152192"/>
          </a:xfrm>
        </p:grpSpPr>
        <p:sp>
          <p:nvSpPr>
            <p:cNvPr id="59" name="圆角矩形 165">
              <a:extLst>
                <a:ext uri="{FF2B5EF4-FFF2-40B4-BE49-F238E27FC236}">
                  <a16:creationId xmlns:a16="http://schemas.microsoft.com/office/drawing/2014/main" id="{E0721AED-B578-4DE2-AA27-209E12A85960}"/>
                </a:ext>
              </a:extLst>
            </p:cNvPr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任意多边形 166">
              <a:extLst>
                <a:ext uri="{FF2B5EF4-FFF2-40B4-BE49-F238E27FC236}">
                  <a16:creationId xmlns:a16="http://schemas.microsoft.com/office/drawing/2014/main" id="{1A582EE6-1499-4CBC-9F33-3655C04D1301}"/>
                </a:ext>
              </a:extLst>
            </p:cNvPr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圆角矩形 167">
              <a:extLst>
                <a:ext uri="{FF2B5EF4-FFF2-40B4-BE49-F238E27FC236}">
                  <a16:creationId xmlns:a16="http://schemas.microsoft.com/office/drawing/2014/main" id="{FF1442A9-071F-4ACA-8812-96E2A3392E4B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C9E33410-7114-4E30-8838-7852FBC9E729}"/>
              </a:ext>
            </a:extLst>
          </p:cNvPr>
          <p:cNvSpPr/>
          <p:nvPr/>
        </p:nvSpPr>
        <p:spPr>
          <a:xfrm>
            <a:off x="4927604" y="4676323"/>
            <a:ext cx="231666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rPr>
              <a:t>國小 中年級 模組</a:t>
            </a:r>
            <a:endParaRPr lang="zh-CN" altLang="en-US" sz="2200" dirty="0">
              <a:solidFill>
                <a:prstClr val="whit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51">
            <a:extLst>
              <a:ext uri="{FF2B5EF4-FFF2-40B4-BE49-F238E27FC236}">
                <a16:creationId xmlns:a16="http://schemas.microsoft.com/office/drawing/2014/main" id="{D5783824-1293-4FCE-94BC-95AADE5B5C34}"/>
              </a:ext>
            </a:extLst>
          </p:cNvPr>
          <p:cNvSpPr txBox="1"/>
          <p:nvPr/>
        </p:nvSpPr>
        <p:spPr>
          <a:xfrm>
            <a:off x="1418722" y="5343856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臺南市文元國小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4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4016964" y="-23600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性別偏見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1" y="2196152"/>
            <a:ext cx="108444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因為對某個人是男性或女性，所抱持的負面</a:t>
            </a:r>
            <a:r>
              <a:rPr lang="zh-TW" altLang="zh-TW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態度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例如：男生不能當護士，女生不能開飛機、女生都喜歡讓男生請客、貪小便宜</a:t>
            </a:r>
            <a:r>
              <a:rPr lang="zh-TW" altLang="zh-TW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…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43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449698" y="-253093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打</a:t>
            </a:r>
            <a:r>
              <a:rPr lang="zh-TW" altLang="en-US" sz="6600" b="1" dirty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破</a:t>
            </a:r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性別偏見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91563" y="1449341"/>
            <a:ext cx="4846581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服裝選擇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620212" y="2311451"/>
            <a:ext cx="484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家務分工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36" y="2037476"/>
            <a:ext cx="5133004" cy="38433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334" y="554561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F1F3F4"/>
                </a:solidFill>
                <a:latin typeface="Roboto"/>
                <a:hlinkClick r:id="rId5"/>
              </a:rPr>
              <a:t/>
            </a:r>
            <a:br>
              <a:rPr lang="zh-TW" altLang="en-US" dirty="0">
                <a:solidFill>
                  <a:srgbClr val="F1F3F4"/>
                </a:solidFill>
                <a:latin typeface="Roboto"/>
                <a:hlinkClick r:id="rId5"/>
              </a:rPr>
            </a:br>
            <a:r>
              <a:rPr lang="zh-TW" altLang="en-US" dirty="0">
                <a:solidFill>
                  <a:srgbClr val="F1F3F4"/>
                </a:solidFill>
                <a:latin typeface="Roboto"/>
                <a:hlinkClick r:id="rId5"/>
              </a:rPr>
              <a:t>自由時報</a:t>
            </a:r>
          </a:p>
          <a:p>
            <a:r>
              <a:rPr lang="zh-TW" altLang="en-US" dirty="0">
                <a:solidFill>
                  <a:srgbClr val="F1F3F4"/>
                </a:solidFill>
                <a:latin typeface="Roboto"/>
                <a:hlinkClick r:id="rId5" tooltip="板橋高中開放男生穿裙上學- 生活- 自由時報電子報"/>
              </a:rPr>
              <a:t>板橋高中開放男生穿裙上學</a:t>
            </a:r>
            <a:endParaRPr lang="zh-TW" altLang="en-US" b="0" i="0" dirty="0">
              <a:effectLst/>
              <a:latin typeface="Roboto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942" y="2773116"/>
            <a:ext cx="4321616" cy="34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214859" y="-280198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性別角色的突破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3237285" y="1423975"/>
            <a:ext cx="6727981" cy="5348177"/>
            <a:chOff x="286484" y="245193"/>
            <a:chExt cx="5864945" cy="594669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867" y="3208382"/>
              <a:ext cx="2923068" cy="2923068"/>
            </a:xfrm>
            <a:prstGeom prst="rect">
              <a:avLst/>
            </a:prstGeom>
          </p:spPr>
        </p:pic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960" y="245193"/>
              <a:ext cx="2948469" cy="2948469"/>
            </a:xfrm>
            <a:prstGeom prst="rect">
              <a:avLst/>
            </a:prstGeom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84" y="3193662"/>
              <a:ext cx="2996625" cy="2998224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53" y="245193"/>
              <a:ext cx="2985553" cy="2985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39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214859" y="-280198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性別角色的突破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1248" y="3115958"/>
            <a:ext cx="12036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2AB7AE"/>
                </a:solidFill>
                <a:latin typeface="Arial"/>
                <a:ea typeface="微软雅黑"/>
                <a:cs typeface="+mn-ea"/>
              </a:rPr>
              <a:t>有哪些人物，你覺得也在打破性別框架？</a:t>
            </a:r>
            <a:endParaRPr lang="zh-TW" altLang="en-US" sz="4800" b="1" dirty="0">
              <a:solidFill>
                <a:srgbClr val="2AB7AE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99275" y="4432786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瑪麗亞・斯克沃多夫斯卡・居禮</a:t>
            </a:r>
            <a:endParaRPr lang="zh-TW" altLang="en-US" sz="24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14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FFC000"/>
                </a:solidFill>
                <a:latin typeface="Arial"/>
                <a:ea typeface="微软雅黑"/>
                <a:cs typeface="+mn-ea"/>
              </a:rPr>
              <a:t>參考媒材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身體界線（兒童版）：</a:t>
            </a:r>
            <a:r>
              <a:rPr lang="en-US" altLang="zh-TW" u="sng" dirty="0">
                <a:solidFill>
                  <a:srgbClr val="0563C1"/>
                </a:solidFill>
                <a:latin typeface="Calibri" panose="020F0502020204030204" pitchFamily="34" charset="0"/>
                <a:hlinkClick r:id="rId2"/>
              </a:rPr>
              <a:t>https://www.youtube.com/watch?v=Yi4ywIf8QQ0</a:t>
            </a:r>
            <a:endParaRPr lang="zh-TW" altLang="zh-TW" dirty="0">
              <a:latin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後勁女子足球：</a:t>
            </a:r>
            <a:r>
              <a:rPr lang="en-US" altLang="zh-TW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https://www.facebook.com/watch/?</a:t>
            </a:r>
            <a:r>
              <a:rPr lang="en-US" altLang="zh-TW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v=2107872006144843</a:t>
            </a:r>
            <a:endParaRPr lang="en-US" altLang="zh-TW" dirty="0" smtClean="0">
              <a:latin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dirty="0" smtClean="0"/>
              <a:t>微</a:t>
            </a:r>
            <a:r>
              <a:rPr lang="zh-TW" altLang="zh-TW" dirty="0"/>
              <a:t>紀錄片 瘋傳出去～國防部竟讓特戰女兵淚崩！【我會救妳</a:t>
            </a:r>
            <a:r>
              <a:rPr lang="zh-TW" altLang="zh-TW" dirty="0" smtClean="0"/>
              <a:t>】</a:t>
            </a:r>
            <a:r>
              <a:rPr lang="en-US" altLang="zh-TW" u="sng" dirty="0" smtClean="0">
                <a:hlinkClick r:id="rId4"/>
              </a:rPr>
              <a:t>https</a:t>
            </a:r>
            <a:r>
              <a:rPr lang="en-US" altLang="zh-TW" u="sng" dirty="0">
                <a:hlinkClick r:id="rId4"/>
              </a:rPr>
              <a:t>://</a:t>
            </a:r>
            <a:r>
              <a:rPr lang="en-US" altLang="zh-TW" u="sng" dirty="0" smtClean="0">
                <a:hlinkClick r:id="rId4"/>
              </a:rPr>
              <a:t>www.youtube.com/watch?v=jN6vU5JyaCE&amp;t=428s</a:t>
            </a:r>
            <a:endParaRPr lang="en-US" altLang="zh-TW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dirty="0" smtClean="0"/>
              <a:t>職業</a:t>
            </a:r>
            <a:r>
              <a:rPr lang="zh-TW" altLang="zh-TW" dirty="0"/>
              <a:t>不分性別</a:t>
            </a:r>
            <a:r>
              <a:rPr lang="en-US" altLang="zh-TW" dirty="0"/>
              <a:t> 10</a:t>
            </a:r>
            <a:r>
              <a:rPr lang="zh-TW" altLang="zh-TW" dirty="0"/>
              <a:t>分鐘 國語版</a:t>
            </a:r>
            <a:r>
              <a:rPr lang="en-US" altLang="zh-TW" u="sng" dirty="0">
                <a:hlinkClick r:id="rId5"/>
              </a:rPr>
              <a:t>https://www.youtube.com/watch?v=tlunXDuQUZ0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81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0814D0E-4E51-40B2-847A-A3E3E2F0EF10}"/>
              </a:ext>
            </a:extLst>
          </p:cNvPr>
          <p:cNvGrpSpPr/>
          <p:nvPr/>
        </p:nvGrpSpPr>
        <p:grpSpPr>
          <a:xfrm>
            <a:off x="2900728" y="2142946"/>
            <a:ext cx="6390543" cy="2854767"/>
            <a:chOff x="3259392" y="1662778"/>
            <a:chExt cx="6390543" cy="285476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6519E4F7-1B7F-47A4-A153-F69BD553574F}"/>
                </a:ext>
              </a:extLst>
            </p:cNvPr>
            <p:cNvCxnSpPr/>
            <p:nvPr/>
          </p:nvCxnSpPr>
          <p:spPr>
            <a:xfrm flipH="1">
              <a:off x="3259392" y="1662778"/>
              <a:ext cx="3013498" cy="28547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97E6352-8D49-4F26-A206-1BB165C75070}"/>
                </a:ext>
              </a:extLst>
            </p:cNvPr>
            <p:cNvGrpSpPr/>
            <p:nvPr/>
          </p:nvGrpSpPr>
          <p:grpSpPr>
            <a:xfrm>
              <a:off x="3290699" y="1662778"/>
              <a:ext cx="6359236" cy="2854767"/>
              <a:chOff x="3290699" y="1662778"/>
              <a:chExt cx="6359236" cy="28547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0F0DC318-32BB-4E1A-86F0-CC0AA49BF7C0}"/>
                  </a:ext>
                </a:extLst>
              </p:cNvPr>
              <p:cNvCxnSpPr/>
              <p:nvPr/>
            </p:nvCxnSpPr>
            <p:spPr>
              <a:xfrm>
                <a:off x="3290699" y="4517545"/>
                <a:ext cx="6359236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DFAF0479-90D9-4BEA-A2D1-A9FD654D2AF3}"/>
                  </a:ext>
                </a:extLst>
              </p:cNvPr>
              <p:cNvCxnSpPr/>
              <p:nvPr/>
            </p:nvCxnSpPr>
            <p:spPr>
              <a:xfrm flipH="1" flipV="1">
                <a:off x="6272890" y="1662778"/>
                <a:ext cx="3377045" cy="285476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5F99389B-D6C2-4879-8332-4C21D9AB9195}"/>
              </a:ext>
            </a:extLst>
          </p:cNvPr>
          <p:cNvGrpSpPr/>
          <p:nvPr/>
        </p:nvGrpSpPr>
        <p:grpSpPr>
          <a:xfrm>
            <a:off x="4153160" y="1532904"/>
            <a:ext cx="3522133" cy="1282700"/>
            <a:chOff x="3657599" y="544777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0367CD0-5AE2-4D79-8FB7-BFCEDD65F910}"/>
                </a:ext>
              </a:extLst>
            </p:cNvPr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: 圆角 4">
              <a:extLst>
                <a:ext uri="{FF2B5EF4-FFF2-40B4-BE49-F238E27FC236}">
                  <a16:creationId xmlns:a16="http://schemas.microsoft.com/office/drawing/2014/main" id="{29615EE7-92D7-4409-BFD7-2F0378E38FF1}"/>
                </a:ext>
              </a:extLst>
            </p:cNvPr>
            <p:cNvSpPr txBox="1"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性別刻板印象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FD5695-7847-42DD-BD54-3BD86ACD90D9}"/>
              </a:ext>
            </a:extLst>
          </p:cNvPr>
          <p:cNvGrpSpPr/>
          <p:nvPr/>
        </p:nvGrpSpPr>
        <p:grpSpPr>
          <a:xfrm>
            <a:off x="1170968" y="4325055"/>
            <a:ext cx="3522133" cy="1282700"/>
            <a:chOff x="3657599" y="1987814"/>
            <a:chExt cx="3522133" cy="1282700"/>
          </a:xfrm>
          <a:solidFill>
            <a:srgbClr val="FE405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0CD89562-A8E5-4A85-9400-D84CDA9489DF}"/>
                </a:ext>
              </a:extLst>
            </p:cNvPr>
            <p:cNvSpPr/>
            <p:nvPr/>
          </p:nvSpPr>
          <p:spPr>
            <a:xfrm>
              <a:off x="3657599" y="1987814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:a16="http://schemas.microsoft.com/office/drawing/2014/main" id="{BFB5C6B4-6E05-4B5E-A7E1-42DF6CE5CB4B}"/>
                </a:ext>
              </a:extLst>
            </p:cNvPr>
            <p:cNvSpPr txBox="1"/>
            <p:nvPr/>
          </p:nvSpPr>
          <p:spPr>
            <a:xfrm>
              <a:off x="3720215" y="2050430"/>
              <a:ext cx="3396901" cy="11574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性別偏見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39341E0-DD80-479E-80E1-5DFECF849465}"/>
              </a:ext>
            </a:extLst>
          </p:cNvPr>
          <p:cNvGrpSpPr/>
          <p:nvPr/>
        </p:nvGrpSpPr>
        <p:grpSpPr>
          <a:xfrm>
            <a:off x="7530205" y="4356363"/>
            <a:ext cx="3522133" cy="1282700"/>
            <a:chOff x="3657599" y="3430852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C43D6F2-6BBD-4463-8CFC-DE1F8F87F90A}"/>
                </a:ext>
              </a:extLst>
            </p:cNvPr>
            <p:cNvSpPr/>
            <p:nvPr/>
          </p:nvSpPr>
          <p:spPr>
            <a:xfrm>
              <a:off x="3657599" y="3430852"/>
              <a:ext cx="3522133" cy="12827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: 圆角 8">
              <a:extLst>
                <a:ext uri="{FF2B5EF4-FFF2-40B4-BE49-F238E27FC236}">
                  <a16:creationId xmlns:a16="http://schemas.microsoft.com/office/drawing/2014/main" id="{F02920E7-B0B3-4D9B-8AFE-E7D8153C94D4}"/>
                </a:ext>
              </a:extLst>
            </p:cNvPr>
            <p:cNvSpPr txBox="1"/>
            <p:nvPr/>
          </p:nvSpPr>
          <p:spPr>
            <a:xfrm>
              <a:off x="3720215" y="3493468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性別角色的突破</a:t>
              </a:r>
              <a:endParaRPr lang="zh-CN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55">
            <a:extLst>
              <a:ext uri="{FF2B5EF4-FFF2-40B4-BE49-F238E27FC236}">
                <a16:creationId xmlns:a16="http://schemas.microsoft.com/office/drawing/2014/main" id="{653213A5-ADDD-4520-B22B-46659ECCBF59}"/>
              </a:ext>
            </a:extLst>
          </p:cNvPr>
          <p:cNvGrpSpPr/>
          <p:nvPr/>
        </p:nvGrpSpPr>
        <p:grpSpPr bwMode="auto">
          <a:xfrm>
            <a:off x="4190858" y="289007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>
                <a:buNone/>
              </a:pPr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0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30" name="组合 55">
            <a:extLst>
              <a:ext uri="{FF2B5EF4-FFF2-40B4-BE49-F238E27FC236}">
                <a16:creationId xmlns:a16="http://schemas.microsoft.com/office/drawing/2014/main" id="{653213A5-ADDD-4520-B22B-46659ECCBF59}"/>
              </a:ext>
            </a:extLst>
          </p:cNvPr>
          <p:cNvGrpSpPr/>
          <p:nvPr/>
        </p:nvGrpSpPr>
        <p:grpSpPr bwMode="auto">
          <a:xfrm>
            <a:off x="4242914" y="912574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/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圆角矩形 115">
            <a:extLst>
              <a:ext uri="{FF2B5EF4-FFF2-40B4-BE49-F238E27FC236}">
                <a16:creationId xmlns:a16="http://schemas.microsoft.com/office/drawing/2014/main" id="{183A14FF-700C-4EED-A0FB-4A049991F52A}"/>
              </a:ext>
            </a:extLst>
          </p:cNvPr>
          <p:cNvSpPr>
            <a:spLocks noChangeAspect="1"/>
          </p:cNvSpPr>
          <p:nvPr/>
        </p:nvSpPr>
        <p:spPr>
          <a:xfrm>
            <a:off x="257064" y="2551317"/>
            <a:ext cx="3653049" cy="3634978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:a16="http://schemas.microsoft.com/office/drawing/2014/main" id="{B75E05CE-8466-48F5-8EA9-49AB3C3C4D50}"/>
              </a:ext>
            </a:extLst>
          </p:cNvPr>
          <p:cNvSpPr txBox="1"/>
          <p:nvPr/>
        </p:nvSpPr>
        <p:spPr>
          <a:xfrm>
            <a:off x="336574" y="2976369"/>
            <a:ext cx="35841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認識性別刻板印象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覺察身邊的刻板印象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</a:t>
            </a: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解性別刻板印象可以被翻轉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圆角矩形 19">
            <a:extLst>
              <a:ext uri="{FF2B5EF4-FFF2-40B4-BE49-F238E27FC236}">
                <a16:creationId xmlns:a16="http://schemas.microsoft.com/office/drawing/2014/main" id="{79FA25E5-6BA8-4329-8F52-12E536A0F460}"/>
              </a:ext>
            </a:extLst>
          </p:cNvPr>
          <p:cNvSpPr>
            <a:spLocks noChangeAspect="1"/>
          </p:cNvSpPr>
          <p:nvPr/>
        </p:nvSpPr>
        <p:spPr>
          <a:xfrm>
            <a:off x="4157944" y="2461804"/>
            <a:ext cx="3743007" cy="3724491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圆角矩形 20">
            <a:extLst>
              <a:ext uri="{FF2B5EF4-FFF2-40B4-BE49-F238E27FC236}">
                <a16:creationId xmlns:a16="http://schemas.microsoft.com/office/drawing/2014/main" id="{D0326E42-980C-460F-A707-ADD9F793FC7A}"/>
              </a:ext>
            </a:extLst>
          </p:cNvPr>
          <p:cNvSpPr>
            <a:spLocks noChangeAspect="1"/>
          </p:cNvSpPr>
          <p:nvPr/>
        </p:nvSpPr>
        <p:spPr>
          <a:xfrm>
            <a:off x="4356262" y="2210038"/>
            <a:ext cx="3208291" cy="651673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性別偏見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6" name="文本框 76">
            <a:extLst>
              <a:ext uri="{FF2B5EF4-FFF2-40B4-BE49-F238E27FC236}">
                <a16:creationId xmlns:a16="http://schemas.microsoft.com/office/drawing/2014/main" id="{6E85EF51-BB14-4127-99F2-029826F48E90}"/>
              </a:ext>
            </a:extLst>
          </p:cNvPr>
          <p:cNvSpPr txBox="1"/>
          <p:nvPr/>
        </p:nvSpPr>
        <p:spPr>
          <a:xfrm>
            <a:off x="4157944" y="3468273"/>
            <a:ext cx="396607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認識性別偏見</a:t>
            </a:r>
            <a:endParaRPr lang="en-US" altLang="zh-CN" sz="22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認識性別偏見對個人的</a:t>
            </a:r>
            <a:r>
              <a:rPr lang="zh-CN" altLang="en-US" sz="22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影響</a:t>
            </a:r>
            <a:endParaRPr lang="en-US" altLang="zh-CN" sz="22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圆角矩形 22">
            <a:extLst>
              <a:ext uri="{FF2B5EF4-FFF2-40B4-BE49-F238E27FC236}">
                <a16:creationId xmlns:a16="http://schemas.microsoft.com/office/drawing/2014/main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圆角矩形 23">
            <a:extLst>
              <a:ext uri="{FF2B5EF4-FFF2-40B4-BE49-F238E27FC236}">
                <a16:creationId xmlns:a16="http://schemas.microsoft.com/office/drawing/2014/main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8420338" y="2232524"/>
            <a:ext cx="3133229" cy="636427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性別角色的突破</a:t>
            </a:r>
            <a:endParaRPr lang="zh-CN" altLang="en-US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9" name="文本框 80">
            <a:extLst>
              <a:ext uri="{FF2B5EF4-FFF2-40B4-BE49-F238E27FC236}">
                <a16:creationId xmlns:a16="http://schemas.microsoft.com/office/drawing/2014/main" id="{FB1653FE-3A48-4521-9DD0-8DA9DF4F1580}"/>
              </a:ext>
            </a:extLst>
          </p:cNvPr>
          <p:cNvSpPr txBox="1"/>
          <p:nvPr/>
        </p:nvSpPr>
        <p:spPr>
          <a:xfrm>
            <a:off x="8265402" y="3487327"/>
            <a:ext cx="355214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看見性別突破的</a:t>
            </a: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可能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</a:t>
            </a: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解個人的發展不該受性別角色束縛</a:t>
            </a: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圆角矩形 25">
            <a:extLst>
              <a:ext uri="{FF2B5EF4-FFF2-40B4-BE49-F238E27FC236}">
                <a16:creationId xmlns:a16="http://schemas.microsoft.com/office/drawing/2014/main" id="{E5C6E46A-5A84-4258-A929-27F70BA22A1E}"/>
              </a:ext>
            </a:extLst>
          </p:cNvPr>
          <p:cNvSpPr>
            <a:spLocks noChangeAspect="1"/>
          </p:cNvSpPr>
          <p:nvPr/>
        </p:nvSpPr>
        <p:spPr>
          <a:xfrm>
            <a:off x="563066" y="2331307"/>
            <a:ext cx="3131187" cy="636012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性別刻板印象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82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03957" y="1820057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女孩的房間？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71013" y="5368342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男孩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的房間？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7" y="1743075"/>
            <a:ext cx="4876800" cy="33718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888" y="2962804"/>
            <a:ext cx="5159735" cy="322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2149560" y="-968399"/>
            <a:ext cx="14100057" cy="7295259"/>
            <a:chOff x="-2048093" y="-974416"/>
            <a:chExt cx="14100057" cy="7295259"/>
          </a:xfrm>
        </p:grpSpPr>
        <p:pic>
          <p:nvPicPr>
            <p:cNvPr id="130" name="图片 129">
              <a:extLst>
                <a:ext uri="{FF2B5EF4-FFF2-40B4-BE49-F238E27FC236}">
                  <a16:creationId xmlns:a16="http://schemas.microsoft.com/office/drawing/2014/main" id="{ED0830AD-9E41-4B16-A176-3B49F0CEA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48093" y="-974416"/>
              <a:ext cx="4715822" cy="3013305"/>
            </a:xfrm>
            <a:prstGeom prst="rect">
              <a:avLst/>
            </a:prstGeom>
          </p:spPr>
        </p:pic>
        <p:sp>
          <p:nvSpPr>
            <p:cNvPr id="6" name="圆角矩形 165">
              <a:extLst>
                <a:ext uri="{FF2B5EF4-FFF2-40B4-BE49-F238E27FC236}">
                  <a16:creationId xmlns:a16="http://schemas.microsoft.com/office/drawing/2014/main" id="{3E412583-10A7-40A2-A54F-C80BB0B54EA6}"/>
                </a:ext>
              </a:extLst>
            </p:cNvPr>
            <p:cNvSpPr/>
            <p:nvPr/>
          </p:nvSpPr>
          <p:spPr bwMode="auto">
            <a:xfrm>
              <a:off x="-1722942" y="-332258"/>
              <a:ext cx="12904291" cy="256454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6600" b="1" dirty="0" smtClean="0">
                  <a:solidFill>
                    <a:srgbClr val="2D6B81"/>
                  </a:solidFill>
                  <a:latin typeface="Arial"/>
                  <a:ea typeface="微软雅黑"/>
                  <a:cs typeface="+mn-ea"/>
                  <a:sym typeface="Arial"/>
                </a:rPr>
                <a:t>性別刻板印象</a:t>
              </a:r>
              <a:r>
                <a:rPr lang="zh-CN" altLang="en-US" sz="3600" b="1" dirty="0">
                  <a:solidFill>
                    <a:srgbClr val="FFC000"/>
                  </a:solidFill>
                  <a:latin typeface="Arial"/>
                  <a:ea typeface="微软雅黑"/>
                  <a:cs typeface="+mn-ea"/>
                  <a:sym typeface="Arial"/>
                </a:rPr>
                <a:t>（搭配小活動</a:t>
              </a:r>
              <a:r>
                <a:rPr lang="zh-CN" altLang="en-US" sz="3600" b="1" dirty="0" smtClean="0">
                  <a:solidFill>
                    <a:srgbClr val="FFC000"/>
                  </a:solidFill>
                  <a:latin typeface="Arial"/>
                  <a:ea typeface="微软雅黑"/>
                  <a:cs typeface="+mn-ea"/>
                  <a:sym typeface="Arial"/>
                </a:rPr>
                <a:t>）</a:t>
              </a:r>
              <a:endParaRPr lang="zh-CN" altLang="en-US" sz="3600" b="1" dirty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81858" y="1765750"/>
              <a:ext cx="11470106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你</a:t>
              </a:r>
              <a:r>
                <a:rPr lang="en-US" altLang="zh-CN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/</a:t>
              </a: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妳常聽到的：</a:t>
              </a: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 marL="571500" indent="-57150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女孩應該要？</a:t>
              </a: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 marL="571500" indent="-57150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男孩應該要？</a:t>
              </a:r>
              <a:endPara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2466227" y="4353278"/>
            <a:ext cx="3978420" cy="834358"/>
            <a:chOff x="8618000" y="4111968"/>
            <a:chExt cx="3978420" cy="834358"/>
          </a:xfrm>
        </p:grpSpPr>
        <p:sp>
          <p:nvSpPr>
            <p:cNvPr id="11" name="文字方塊 10"/>
            <p:cNvSpPr txBox="1"/>
            <p:nvPr/>
          </p:nvSpPr>
          <p:spPr>
            <a:xfrm>
              <a:off x="9883316" y="4121870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矜持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618000" y="4111968"/>
              <a:ext cx="2758089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幽默感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5267364" y="3292088"/>
            <a:ext cx="2573959" cy="839093"/>
            <a:chOff x="3047053" y="2943807"/>
            <a:chExt cx="2573959" cy="839093"/>
          </a:xfrm>
        </p:grpSpPr>
        <p:sp>
          <p:nvSpPr>
            <p:cNvPr id="5" name="文字方塊 4"/>
            <p:cNvSpPr txBox="1"/>
            <p:nvPr/>
          </p:nvSpPr>
          <p:spPr>
            <a:xfrm>
              <a:off x="3047053" y="2943807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chemeClr val="accent5"/>
                  </a:solidFill>
                  <a:latin typeface="Arial"/>
                  <a:ea typeface="微软雅黑"/>
                  <a:cs typeface="+mn-ea"/>
                </a:rPr>
                <a:t>長髮</a:t>
              </a:r>
              <a:endParaRPr lang="zh-TW" altLang="en-US" sz="3600" b="1" dirty="0">
                <a:solidFill>
                  <a:schemeClr val="accent5"/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820910" y="2958444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帥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423518" y="1441991"/>
            <a:ext cx="3517590" cy="833816"/>
            <a:chOff x="9165388" y="2254697"/>
            <a:chExt cx="3517590" cy="833816"/>
          </a:xfrm>
        </p:grpSpPr>
        <p:sp>
          <p:nvSpPr>
            <p:cNvPr id="10" name="文字方塊 9"/>
            <p:cNvSpPr txBox="1"/>
            <p:nvPr/>
          </p:nvSpPr>
          <p:spPr>
            <a:xfrm>
              <a:off x="9969874" y="2264057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溫柔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9165388" y="2254697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運動好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128" name="群組 127"/>
          <p:cNvGrpSpPr/>
          <p:nvPr/>
        </p:nvGrpSpPr>
        <p:grpSpPr>
          <a:xfrm>
            <a:off x="8749461" y="5828447"/>
            <a:ext cx="3442539" cy="923330"/>
            <a:chOff x="8733749" y="5762562"/>
            <a:chExt cx="3442539" cy="923330"/>
          </a:xfrm>
        </p:grpSpPr>
        <p:sp>
          <p:nvSpPr>
            <p:cNvPr id="13" name="文字方塊 12"/>
            <p:cNvSpPr txBox="1"/>
            <p:nvPr/>
          </p:nvSpPr>
          <p:spPr>
            <a:xfrm>
              <a:off x="8733749" y="5762562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害羞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0376186" y="5762562"/>
              <a:ext cx="18001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不扭捏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912187" y="2033002"/>
            <a:ext cx="4351129" cy="923330"/>
            <a:chOff x="4485647" y="1952235"/>
            <a:chExt cx="4351129" cy="923330"/>
          </a:xfrm>
        </p:grpSpPr>
        <p:sp>
          <p:nvSpPr>
            <p:cNvPr id="8" name="文字方塊 7"/>
            <p:cNvSpPr txBox="1"/>
            <p:nvPr/>
          </p:nvSpPr>
          <p:spPr>
            <a:xfrm>
              <a:off x="6123672" y="1954816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皮膚白皙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485647" y="1952235"/>
              <a:ext cx="22065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陽光暖男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8380465" y="3259225"/>
            <a:ext cx="3739850" cy="856353"/>
            <a:chOff x="3044971" y="4490408"/>
            <a:chExt cx="3739850" cy="856353"/>
          </a:xfrm>
        </p:grpSpPr>
        <p:sp>
          <p:nvSpPr>
            <p:cNvPr id="12" name="文字方塊 11"/>
            <p:cNvSpPr txBox="1"/>
            <p:nvPr/>
          </p:nvSpPr>
          <p:spPr>
            <a:xfrm>
              <a:off x="3044971" y="4490408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端莊淑女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984719" y="4522305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陰柔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3429217" y="5839181"/>
            <a:ext cx="2702723" cy="923330"/>
            <a:chOff x="3766321" y="5858855"/>
            <a:chExt cx="2702723" cy="923330"/>
          </a:xfrm>
        </p:grpSpPr>
        <p:sp>
          <p:nvSpPr>
            <p:cNvPr id="18" name="文字方塊 17"/>
            <p:cNvSpPr txBox="1"/>
            <p:nvPr/>
          </p:nvSpPr>
          <p:spPr>
            <a:xfrm>
              <a:off x="3766321" y="5858855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養家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871188" y="5858855"/>
              <a:ext cx="15978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育兒</a:t>
              </a:r>
              <a:endParaRPr lang="zh-TW" altLang="en-US" dirty="0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7581774" y="4373815"/>
            <a:ext cx="3315846" cy="945603"/>
            <a:chOff x="5792127" y="3356035"/>
            <a:chExt cx="3315846" cy="945603"/>
          </a:xfrm>
        </p:grpSpPr>
        <p:sp>
          <p:nvSpPr>
            <p:cNvPr id="9" name="文字方塊 8"/>
            <p:cNvSpPr txBox="1"/>
            <p:nvPr/>
          </p:nvSpPr>
          <p:spPr>
            <a:xfrm>
              <a:off x="6394869" y="3378308"/>
              <a:ext cx="27131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 smtClean="0"/>
                <a:t>呵護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792127" y="3356035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堅強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796290" y="5416219"/>
            <a:ext cx="3452920" cy="855595"/>
            <a:chOff x="6020645" y="5731423"/>
            <a:chExt cx="3452920" cy="855595"/>
          </a:xfrm>
        </p:grpSpPr>
        <p:sp>
          <p:nvSpPr>
            <p:cNvPr id="14" name="文字方塊 13"/>
            <p:cNvSpPr txBox="1"/>
            <p:nvPr/>
          </p:nvSpPr>
          <p:spPr>
            <a:xfrm>
              <a:off x="6020645" y="5762562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體貼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673463" y="5731423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有擔當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2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2669426" y="-219964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8" y="2038889"/>
            <a:ext cx="115021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人們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對男性或女性角色特征的</a:t>
            </a:r>
            <a:r>
              <a:rPr lang="zh-TW" altLang="en-US" sz="4800" b="1" dirty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固有印象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，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 </a:t>
            </a:r>
            <a:r>
              <a:rPr lang="en-US" altLang="zh-TW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    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它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表明瞭人們對性別角色的期望和看法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。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傳統中有許多性別角色刻板印象的例子，如</a:t>
            </a:r>
            <a:r>
              <a:rPr lang="zh-TW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大男人和小女人、男強和女弱、男尊女卑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等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。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08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3246942" y="-412469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1448" y="1538692"/>
            <a:ext cx="1188218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形容男生常用</a:t>
            </a: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：</a:t>
            </a:r>
            <a:r>
              <a:rPr lang="en-US" altLang="zh-CN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/>
            </a:r>
            <a:br>
              <a:rPr lang="en-US" altLang="zh-CN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</a:b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勇敢、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男子漢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可靠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、競爭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力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不擅言語溝通、堅強等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字眼</a:t>
            </a:r>
            <a:endParaRPr lang="en-US" altLang="zh-TW" sz="28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形容女生就用</a:t>
            </a:r>
            <a:r>
              <a:rPr lang="zh-CN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：</a:t>
            </a:r>
            <a:endParaRPr lang="en-US" altLang="zh-CN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  <a:p>
            <a:pPr marL="540000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溫柔、體貼、</a:t>
            </a:r>
            <a:r>
              <a:rPr lang="zh-TW" altLang="en-US" sz="32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善體人</a:t>
            </a: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意</a:t>
            </a:r>
            <a:r>
              <a:rPr lang="zh-CN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、優雅、乖巧</a:t>
            </a: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等</a:t>
            </a:r>
            <a:r>
              <a:rPr lang="zh-TW" altLang="en-US" sz="32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字眼</a:t>
            </a:r>
            <a:endParaRPr lang="en-US" altLang="zh-TW" sz="32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當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人們說“</a:t>
            </a:r>
            <a:r>
              <a:rPr lang="zh-TW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他</a:t>
            </a: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很娘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”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或“</a:t>
            </a:r>
            <a:r>
              <a:rPr lang="zh-TW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她</a:t>
            </a: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和男的一樣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”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時，就是在用性別刻板印象來評價某個男性或女性。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 rot="20215463">
            <a:off x="9444495" y="2586913"/>
            <a:ext cx="3615807" cy="12068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>
                <a:uFillTx/>
              </a:defRPr>
            </a:pPr>
            <a:r>
              <a:rPr lang="zh-CN" altLang="en-US" sz="4800" i="1" u="sng" kern="0" dirty="0" smtClean="0">
                <a:solidFill>
                  <a:schemeClr val="accent6"/>
                </a:solidFill>
                <a:latin typeface="Malgun Gothic" panose="020B0503020000020004" pitchFamily="34" charset="-127"/>
              </a:rPr>
              <a:t>性別偏見</a:t>
            </a:r>
            <a:endParaRPr lang="zh-TW" altLang="en-US" sz="4800" i="1" u="sng" kern="0" dirty="0">
              <a:solidFill>
                <a:schemeClr val="accent6"/>
              </a:solidFill>
              <a:uFillTx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50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249701" y="199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拒絕</a:t>
            </a:r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 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（女生篇）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29600" y="5589952"/>
            <a:ext cx="412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女孩可以有很多樣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748" y="1328372"/>
            <a:ext cx="4466167" cy="30369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56421" y="450902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Noto Sans TC"/>
              </a:rPr>
              <a:t>開怪手是我從小的夢想！</a:t>
            </a:r>
            <a:r>
              <a:rPr lang="en-US" altLang="zh-TW" dirty="0">
                <a:solidFill>
                  <a:srgbClr val="000000"/>
                </a:solidFill>
                <a:latin typeface="Noto Sans TC"/>
              </a:rPr>
              <a:t>23</a:t>
            </a:r>
            <a:r>
              <a:rPr lang="zh-TW" altLang="en-US" dirty="0">
                <a:solidFill>
                  <a:srgbClr val="000000"/>
                </a:solidFill>
                <a:latin typeface="Noto Sans TC"/>
              </a:rPr>
              <a:t>歲甜心烘培師努力考</a:t>
            </a:r>
            <a:r>
              <a:rPr lang="zh-TW" altLang="en-US" dirty="0" smtClean="0">
                <a:solidFill>
                  <a:srgbClr val="000000"/>
                </a:solidFill>
                <a:latin typeface="Noto Sans TC"/>
              </a:rPr>
              <a:t>照</a:t>
            </a:r>
            <a:endParaRPr lang="en-US" altLang="zh-TW" dirty="0" smtClean="0">
              <a:solidFill>
                <a:srgbClr val="000000"/>
              </a:solidFill>
              <a:latin typeface="Noto Sans TC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Noto Sans TC"/>
              </a:rPr>
              <a:t>　「挖」出一片</a:t>
            </a:r>
            <a:r>
              <a:rPr lang="zh-TW" altLang="en-US" dirty="0" smtClean="0">
                <a:solidFill>
                  <a:srgbClr val="000000"/>
                </a:solidFill>
                <a:latin typeface="Noto Sans TC"/>
              </a:rPr>
              <a:t>天</a:t>
            </a:r>
            <a:r>
              <a:rPr lang="zh-TW" altLang="en-US" dirty="0">
                <a:solidFill>
                  <a:srgbClr val="000000"/>
                </a:solidFill>
                <a:latin typeface="Noto Sans TC"/>
              </a:rPr>
              <a:t/>
            </a:r>
            <a:br>
              <a:rPr lang="zh-TW" altLang="en-US" dirty="0">
                <a:solidFill>
                  <a:srgbClr val="000000"/>
                </a:solidFill>
                <a:latin typeface="Noto Sans TC"/>
              </a:rPr>
            </a:b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73" y="3527656"/>
            <a:ext cx="5130800" cy="28860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9473" y="238673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F1F3F4"/>
                </a:solidFill>
                <a:latin typeface="Roboto"/>
                <a:hlinkClick r:id="rId6"/>
              </a:rPr>
              <a:t/>
            </a:r>
            <a:br>
              <a:rPr lang="zh-TW" altLang="en-US" dirty="0">
                <a:solidFill>
                  <a:srgbClr val="F1F3F4"/>
                </a:solidFill>
                <a:latin typeface="Roboto"/>
                <a:hlinkClick r:id="rId6"/>
              </a:rPr>
            </a:br>
            <a:r>
              <a:rPr lang="en-US" altLang="zh-TW" dirty="0">
                <a:solidFill>
                  <a:srgbClr val="F1F3F4"/>
                </a:solidFill>
                <a:latin typeface="Roboto"/>
                <a:hlinkClick r:id="rId6"/>
              </a:rPr>
              <a:t>YouTube</a:t>
            </a:r>
          </a:p>
          <a:p>
            <a:r>
              <a:rPr lang="zh-TW" altLang="en-US" dirty="0">
                <a:solidFill>
                  <a:srgbClr val="F1F3F4"/>
                </a:solidFill>
                <a:latin typeface="Roboto"/>
                <a:hlinkClick r:id="rId7" tooltip="世大運女足賽》台灣3：0勝阿根廷 世大運奪首勝"/>
              </a:rPr>
              <a:t>世大運女足賽</a:t>
            </a:r>
            <a:r>
              <a:rPr lang="en-US" altLang="zh-TW" dirty="0">
                <a:solidFill>
                  <a:srgbClr val="F1F3F4"/>
                </a:solidFill>
                <a:latin typeface="Roboto"/>
                <a:hlinkClick r:id="rId7" tooltip="世大運女足賽》台灣3：0勝阿根廷 世大運奪首勝"/>
              </a:rPr>
              <a:t>》</a:t>
            </a:r>
            <a:r>
              <a:rPr lang="zh-TW" altLang="en-US" dirty="0">
                <a:solidFill>
                  <a:srgbClr val="F1F3F4"/>
                </a:solidFill>
                <a:latin typeface="Roboto"/>
                <a:hlinkClick r:id="rId7" tooltip="世大運女足賽》台灣3：0勝阿根廷 世大運奪首勝"/>
              </a:rPr>
              <a:t>台灣</a:t>
            </a:r>
            <a:r>
              <a:rPr lang="en-US" altLang="zh-TW" dirty="0">
                <a:solidFill>
                  <a:srgbClr val="F1F3F4"/>
                </a:solidFill>
                <a:latin typeface="Roboto"/>
                <a:hlinkClick r:id="rId7" tooltip="世大運女足賽》台灣3：0勝阿根廷 世大運奪首勝"/>
              </a:rPr>
              <a:t>3</a:t>
            </a:r>
            <a:r>
              <a:rPr lang="zh-TW" altLang="en-US" dirty="0">
                <a:solidFill>
                  <a:srgbClr val="F1F3F4"/>
                </a:solidFill>
                <a:latin typeface="Roboto"/>
                <a:hlinkClick r:id="rId7" tooltip="世大運女足賽》台灣3：0勝阿根廷 世大運奪首勝"/>
              </a:rPr>
              <a:t>：</a:t>
            </a:r>
            <a:r>
              <a:rPr lang="en-US" altLang="zh-TW" dirty="0">
                <a:solidFill>
                  <a:srgbClr val="F1F3F4"/>
                </a:solidFill>
                <a:latin typeface="Roboto"/>
                <a:hlinkClick r:id="rId7" tooltip="世大運女足賽》台灣3：0勝阿根廷 世大運奪首勝"/>
              </a:rPr>
              <a:t>0</a:t>
            </a:r>
            <a:r>
              <a:rPr lang="zh-TW" altLang="en-US" dirty="0">
                <a:solidFill>
                  <a:srgbClr val="F1F3F4"/>
                </a:solidFill>
                <a:latin typeface="Roboto"/>
                <a:hlinkClick r:id="rId7" tooltip="世大運女足賽》台灣3：0勝阿根廷 世大運奪首勝"/>
              </a:rPr>
              <a:t>勝阿根廷 世大運奪首勝</a:t>
            </a:r>
            <a:endParaRPr lang="zh-TW" altLang="en-US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540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id="{3E412583-10A7-40A2-A54F-C80BB0B54EA6}"/>
              </a:ext>
            </a:extLst>
          </p:cNvPr>
          <p:cNvSpPr/>
          <p:nvPr/>
        </p:nvSpPr>
        <p:spPr bwMode="auto">
          <a:xfrm>
            <a:off x="-1218360" y="-24001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拒絕</a:t>
            </a:r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（男生</a:t>
            </a:r>
            <a:r>
              <a:rPr lang="zh-CN" altLang="en-US" sz="3600" b="1" dirty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篇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）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69179" y="5686017"/>
            <a:ext cx="412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男孩可以有很多樣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42" y="2623822"/>
            <a:ext cx="5375557" cy="36025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9818" y="15127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F1F3F4"/>
                </a:solidFill>
                <a:latin typeface="Roboto"/>
                <a:hlinkClick r:id="rId5"/>
              </a:rPr>
              <a:t/>
            </a:r>
            <a:br>
              <a:rPr lang="zh-TW" altLang="en-US" dirty="0">
                <a:solidFill>
                  <a:srgbClr val="F1F3F4"/>
                </a:solidFill>
                <a:latin typeface="Roboto"/>
                <a:hlinkClick r:id="rId5"/>
              </a:rPr>
            </a:br>
            <a:r>
              <a:rPr lang="en-US" altLang="zh-TW" dirty="0">
                <a:solidFill>
                  <a:srgbClr val="F1F3F4"/>
                </a:solidFill>
                <a:latin typeface="Roboto"/>
                <a:hlinkClick r:id="rId5"/>
              </a:rPr>
              <a:t>Cheers</a:t>
            </a:r>
            <a:r>
              <a:rPr lang="zh-TW" altLang="en-US" dirty="0">
                <a:solidFill>
                  <a:srgbClr val="F1F3F4"/>
                </a:solidFill>
                <a:latin typeface="Roboto"/>
                <a:hlinkClick r:id="rId5"/>
              </a:rPr>
              <a:t>雜誌</a:t>
            </a:r>
          </a:p>
          <a:p>
            <a:r>
              <a:rPr lang="zh-TW" altLang="en-US" dirty="0">
                <a:solidFill>
                  <a:srgbClr val="F1F3F4"/>
                </a:solidFill>
                <a:latin typeface="Roboto"/>
                <a:hlinkClick r:id="rId5" tooltip="花藝鬼才吳尚洋：不一樣，又怎樣？我更可以做自己！ - Cheers快樂工作人雜誌- 200期特別企劃"/>
              </a:rPr>
              <a:t>花藝鬼才吳尚洋：不一樣，又怎樣？我更可以做自己！</a:t>
            </a:r>
            <a:endParaRPr lang="zh-TW" altLang="en-US" b="0" i="0" dirty="0">
              <a:effectLst/>
              <a:latin typeface="Roboto"/>
            </a:endParaRPr>
          </a:p>
        </p:txBody>
      </p:sp>
      <p:pic>
        <p:nvPicPr>
          <p:cNvPr id="1026" name="Picture 2" descr="打破性別框架男護理師年增近600人│TVBS新聞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42" y="2038889"/>
            <a:ext cx="5024846" cy="282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8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炫彩多边形简约运营工作汇报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20386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409</Words>
  <Application>Microsoft Office PowerPoint</Application>
  <PresentationFormat>寬螢幕</PresentationFormat>
  <Paragraphs>100</Paragraphs>
  <Slides>14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6" baseType="lpstr">
      <vt:lpstr>等线</vt:lpstr>
      <vt:lpstr>等线 Light</vt:lpstr>
      <vt:lpstr>Malgun Gothic</vt:lpstr>
      <vt:lpstr>微软雅黑</vt:lpstr>
      <vt:lpstr>Noto Sans TC</vt:lpstr>
      <vt:lpstr>Roboto</vt:lpstr>
      <vt:lpstr>游ゴシック</vt:lpstr>
      <vt:lpstr>微軟正黑體</vt:lpstr>
      <vt:lpstr>新細明體</vt:lpstr>
      <vt:lpstr>Arial</vt:lpstr>
      <vt:lpstr>Calibri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參考媒材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5A88</cp:lastModifiedBy>
  <cp:revision>123</cp:revision>
  <dcterms:created xsi:type="dcterms:W3CDTF">2017-07-25T14:12:10Z</dcterms:created>
  <dcterms:modified xsi:type="dcterms:W3CDTF">2020-09-01T08:12:13Z</dcterms:modified>
</cp:coreProperties>
</file>