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0F77A1-3120-4306-9BDB-31F17B919585}" v="174" dt="2022-06-29T00:22:11.9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8/17/2022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864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712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264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96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47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369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6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795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998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612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610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8/17/2022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13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794" r:id="rId6"/>
    <p:sldLayoutId id="2147483790" r:id="rId7"/>
    <p:sldLayoutId id="2147483791" r:id="rId8"/>
    <p:sldLayoutId id="2147483792" r:id="rId9"/>
    <p:sldLayoutId id="2147483793" r:id="rId10"/>
    <p:sldLayoutId id="214748379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F1174801-1395-44C5-9B00-CCAC45C05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96DFAFB-BCE1-4BEC-82FB-D574234DE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20" name="Top Left">
            <a:extLst>
              <a:ext uri="{FF2B5EF4-FFF2-40B4-BE49-F238E27FC236}">
                <a16:creationId xmlns:a16="http://schemas.microsoft.com/office/drawing/2014/main" id="{7092E392-4FB7-4E2D-928D-EFC63D148E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9B57026F-1936-4B50-9E5F-0037B748B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1C2FEB5-C2DC-4FDF-9FE5-407608D607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0B00B9B-BAB1-4074-A3AF-13B08F4E06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B6DF209-B3F7-4699-802B-4BE211132E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45FFE10-7D64-45F0-B227-92979752A5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4395C91B-6EED-4F5B-8873-5E0AA757F4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48D099A-D8DD-4FBA-AF53-928CE633CC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1F857259-D6C4-41F7-82DC-37816E8AD0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標題 1">
            <a:extLst>
              <a:ext uri="{FF2B5EF4-FFF2-40B4-BE49-F238E27FC236}">
                <a16:creationId xmlns:a16="http://schemas.microsoft.com/office/drawing/2014/main" id="{AF368669-3AA6-79B4-4E24-A1845E567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2248" y="1533566"/>
            <a:ext cx="5966224" cy="3155419"/>
          </a:xfrm>
        </p:spPr>
        <p:txBody>
          <a:bodyPr anchor="b">
            <a:normAutofit fontScale="90000"/>
          </a:bodyPr>
          <a:lstStyle/>
          <a:p>
            <a:pPr algn="l">
              <a:lnSpc>
                <a:spcPct val="90000"/>
              </a:lnSpc>
            </a:pPr>
            <a:r>
              <a:rPr lang="zh-TW" altLang="en-US" sz="5400" b="1" dirty="0">
                <a:latin typeface="華康雅風體W3" panose="03000309000000000000" pitchFamily="65" charset="-120"/>
                <a:ea typeface="華康雅風體W3" panose="03000309000000000000" pitchFamily="65" charset="-120"/>
              </a:rPr>
              <a:t>文元國小教師會</a:t>
            </a:r>
            <a:r>
              <a:rPr lang="en-US" altLang="zh-TW" sz="5400" b="1" dirty="0">
                <a:latin typeface="華康雅風體W3" panose="03000309000000000000" pitchFamily="65" charset="-120"/>
                <a:ea typeface="華康雅風體W3" panose="03000309000000000000" pitchFamily="65" charset="-120"/>
              </a:rPr>
              <a:t>110</a:t>
            </a:r>
            <a:r>
              <a:rPr lang="zh-TW" altLang="en-US" sz="5400" b="1" dirty="0">
                <a:latin typeface="華康雅風體W3" panose="03000309000000000000" pitchFamily="65" charset="-120"/>
                <a:ea typeface="華康雅風體W3" panose="03000309000000000000" pitchFamily="65" charset="-120"/>
              </a:rPr>
              <a:t>學年度第二學期</a:t>
            </a:r>
            <a:br>
              <a:rPr lang="en-US" altLang="zh-TW" sz="5400" b="1" dirty="0">
                <a:latin typeface="華康雅風體W3" panose="03000309000000000000" pitchFamily="65" charset="-120"/>
                <a:ea typeface="華康雅風體W3" panose="03000309000000000000" pitchFamily="65" charset="-120"/>
              </a:rPr>
            </a:br>
            <a:r>
              <a:rPr lang="zh-TW" altLang="en-US" sz="5400" b="1" dirty="0">
                <a:latin typeface="華康雅風體W3" panose="03000309000000000000" pitchFamily="65" charset="-120"/>
                <a:ea typeface="華康雅風體W3" panose="03000309000000000000" pitchFamily="65" charset="-120"/>
              </a:rPr>
              <a:t>期末校務會議</a:t>
            </a:r>
            <a:br>
              <a:rPr lang="en-US" altLang="zh-TW" sz="5400" b="1" dirty="0">
                <a:latin typeface="華康雅風體W3" panose="03000309000000000000" pitchFamily="65" charset="-120"/>
                <a:ea typeface="華康雅風體W3" panose="03000309000000000000" pitchFamily="65" charset="-120"/>
              </a:rPr>
            </a:br>
            <a:r>
              <a:rPr lang="zh-TW" altLang="en-US" sz="5400" b="1" dirty="0">
                <a:latin typeface="華康雅風體W3" panose="03000309000000000000" pitchFamily="65" charset="-120"/>
                <a:ea typeface="華康雅風體W3" panose="03000309000000000000" pitchFamily="65" charset="-120"/>
              </a:rPr>
              <a:t>報告事項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C3D5EB7-FCF1-E14A-F050-200DDC89E3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742" y="5460561"/>
            <a:ext cx="5132387" cy="679772"/>
          </a:xfrm>
        </p:spPr>
        <p:txBody>
          <a:bodyPr anchor="t">
            <a:normAutofit/>
          </a:bodyPr>
          <a:lstStyle/>
          <a:p>
            <a:pPr algn="l"/>
            <a:r>
              <a:rPr lang="en-US" altLang="zh-TW" sz="2200" dirty="0"/>
              <a:t>111.6.29</a:t>
            </a:r>
            <a:endParaRPr lang="zh-TW" altLang="en-US" sz="2200" dirty="0"/>
          </a:p>
        </p:txBody>
      </p:sp>
      <p:pic>
        <p:nvPicPr>
          <p:cNvPr id="4" name="Picture 3" descr="耳機，咖啡杯和白色鍵盤的平拍俯視攝影">
            <a:extLst>
              <a:ext uri="{FF2B5EF4-FFF2-40B4-BE49-F238E27FC236}">
                <a16:creationId xmlns:a16="http://schemas.microsoft.com/office/drawing/2014/main" id="{24755E75-29A5-83D9-39EC-D1E2267DBF2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3249" b="-2"/>
          <a:stretch/>
        </p:blipFill>
        <p:spPr>
          <a:xfrm>
            <a:off x="6508749" y="862806"/>
            <a:ext cx="5132388" cy="5132388"/>
          </a:xfrm>
          <a:custGeom>
            <a:avLst/>
            <a:gdLst/>
            <a:ahLst/>
            <a:cxnLst/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</p:spPr>
      </p:pic>
      <p:grpSp>
        <p:nvGrpSpPr>
          <p:cNvPr id="30" name="Bottom Right">
            <a:extLst>
              <a:ext uri="{FF2B5EF4-FFF2-40B4-BE49-F238E27FC236}">
                <a16:creationId xmlns:a16="http://schemas.microsoft.com/office/drawing/2014/main" id="{A7C60A7A-4212-46AC-80A2-DE231DD3D1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EDA875D-6B8A-4B32-89EB-F4CD6D1FCD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32" name="Graphic 157">
              <a:extLst>
                <a:ext uri="{FF2B5EF4-FFF2-40B4-BE49-F238E27FC236}">
                  <a16:creationId xmlns:a16="http://schemas.microsoft.com/office/drawing/2014/main" id="{AA7D7CCE-E90B-483E-AFF7-CF95CABC97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67F2D919-84B6-4EC4-87F5-BDFF145BBE7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65C8244C-685B-42CF-B028-C7ADE067CCD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0420B7EF-9249-4974-A978-AAD55C81B76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05BD8B59-E1C0-4320-BFC1-66D139E80B6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A983471C-A7FE-4ED8-BE9B-601CEC61EB2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E8B842F2-803D-4F74-BBF6-6965BC0FD26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94ECDF1E-AE5F-46C4-A134-C28C6D6B78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0E491A0-7D49-4A1F-B2DB-C94F563295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42" name="Cross">
            <a:extLst>
              <a:ext uri="{FF2B5EF4-FFF2-40B4-BE49-F238E27FC236}">
                <a16:creationId xmlns:a16="http://schemas.microsoft.com/office/drawing/2014/main" id="{5C0E6139-8A19-4905-87E2-E547D7B7F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015507" y="3369564"/>
            <a:ext cx="118872" cy="118872"/>
            <a:chOff x="1175347" y="3733800"/>
            <a:chExt cx="118872" cy="118872"/>
          </a:xfrm>
        </p:grpSpPr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BC05FFBD-B86A-4BD3-A147-FA95CE03CF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69F8B1-78FB-4562-8A0D-8D29636755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81795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9883568-06FE-3126-594D-96D7AA817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959" y="30224"/>
            <a:ext cx="10515600" cy="1325563"/>
          </a:xfrm>
        </p:spPr>
        <p:txBody>
          <a:bodyPr/>
          <a:lstStyle/>
          <a:p>
            <a:r>
              <a:rPr lang="zh-TW" altLang="en-US" b="1" dirty="0">
                <a:latin typeface="華康雅風體W3" panose="03000309000000000000" pitchFamily="65" charset="-120"/>
                <a:ea typeface="華康雅風體W3" panose="03000309000000000000" pitchFamily="65" charset="-120"/>
              </a:rPr>
              <a:t>疫情下的線上教學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529F910-52A7-A952-4917-64E471575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651" y="1026368"/>
            <a:ext cx="10515600" cy="55610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b="1" dirty="0">
                <a:latin typeface="華康雅風體W3" panose="03000309000000000000" pitchFamily="65" charset="-120"/>
                <a:ea typeface="華康雅風體W3" panose="03000309000000000000" pitchFamily="65" charset="-120"/>
              </a:rPr>
              <a:t>各位有沒有發現</a:t>
            </a:r>
            <a:endParaRPr lang="en-US" altLang="zh-TW" b="1" dirty="0">
              <a:latin typeface="華康雅風體W3" panose="03000309000000000000" pitchFamily="65" charset="-120"/>
              <a:ea typeface="華康雅風體W3" panose="030003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華康雅風體W3" panose="03000309000000000000" pitchFamily="65" charset="-120"/>
                <a:ea typeface="華康雅風體W3" panose="03000309000000000000" pitchFamily="65" charset="-120"/>
              </a:rPr>
              <a:t>疫情下的線上教學  像極了一場招魂大會</a:t>
            </a:r>
            <a:endParaRPr lang="en-US" altLang="zh-TW" b="1" dirty="0">
              <a:latin typeface="華康雅風體W3" panose="03000309000000000000" pitchFamily="65" charset="-120"/>
              <a:ea typeface="華康雅風體W3" panose="030003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華康雅風體W3" panose="03000309000000000000" pitchFamily="65" charset="-120"/>
                <a:ea typeface="華康雅風體W3" panose="03000309000000000000" pitchFamily="65" charset="-120"/>
              </a:rPr>
              <a:t>為了擔心學生無上線 有時我們的恥度也無上限</a:t>
            </a:r>
            <a:endParaRPr lang="en-US" altLang="zh-TW" b="1" dirty="0">
              <a:latin typeface="華康雅風體W3" panose="03000309000000000000" pitchFamily="65" charset="-120"/>
              <a:ea typeface="華康雅風體W3" panose="030003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華康雅風體W3" panose="03000309000000000000" pitchFamily="65" charset="-120"/>
                <a:ea typeface="華康雅風體W3" panose="03000309000000000000" pitchFamily="65" charset="-120"/>
              </a:rPr>
              <a:t>看了學生的表現 實在很想提高分貝 但發現家長就在身邊</a:t>
            </a:r>
            <a:endParaRPr lang="en-US" altLang="zh-TW" b="1" dirty="0">
              <a:latin typeface="華康雅風體W3" panose="03000309000000000000" pitchFamily="65" charset="-120"/>
              <a:ea typeface="華康雅風體W3" panose="030003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華康雅風體W3" panose="03000309000000000000" pitchFamily="65" charset="-120"/>
                <a:ea typeface="華康雅風體W3" panose="03000309000000000000" pitchFamily="65" charset="-120"/>
              </a:rPr>
              <a:t>於是決定換張和藹的臉</a:t>
            </a:r>
            <a:endParaRPr lang="en-US" altLang="zh-TW" b="1" dirty="0">
              <a:latin typeface="華康雅風體W3" panose="03000309000000000000" pitchFamily="65" charset="-120"/>
              <a:ea typeface="華康雅風體W3" panose="030003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華康雅風體W3" panose="03000309000000000000" pitchFamily="65" charset="-120"/>
                <a:ea typeface="華康雅風體W3" panose="03000309000000000000" pitchFamily="65" charset="-120"/>
              </a:rPr>
              <a:t>除了教學時的聲嘶力竭  線上改作業更令人崩潰</a:t>
            </a:r>
            <a:endParaRPr lang="en-US" altLang="zh-TW" b="1" dirty="0">
              <a:latin typeface="華康雅風體W3" panose="03000309000000000000" pitchFamily="65" charset="-120"/>
              <a:ea typeface="華康雅風體W3" panose="030003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華康雅風體W3" panose="03000309000000000000" pitchFamily="65" charset="-120"/>
                <a:ea typeface="華康雅風體W3" panose="03000309000000000000" pitchFamily="65" charset="-120"/>
              </a:rPr>
              <a:t>作業聲聲催 愈催心愈累 葉黃素不知吃了幾堆</a:t>
            </a:r>
            <a:endParaRPr lang="en-US" altLang="zh-TW" b="1" dirty="0">
              <a:latin typeface="華康雅風體W3" panose="03000309000000000000" pitchFamily="65" charset="-120"/>
              <a:ea typeface="華康雅風體W3" panose="030003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華康雅風體W3" panose="03000309000000000000" pitchFamily="65" charset="-120"/>
                <a:ea typeface="華康雅風體W3" panose="03000309000000000000" pitchFamily="65" charset="-120"/>
              </a:rPr>
              <a:t>一句「老師，我的東西還在教室裡面</a:t>
            </a:r>
            <a:r>
              <a:rPr lang="en-US" altLang="zh-TW" b="1" dirty="0">
                <a:latin typeface="華康雅風體W3" panose="03000309000000000000" pitchFamily="65" charset="-120"/>
                <a:ea typeface="華康雅風體W3" panose="03000309000000000000" pitchFamily="65" charset="-120"/>
              </a:rPr>
              <a:t>…</a:t>
            </a:r>
            <a:r>
              <a:rPr lang="zh-TW" altLang="en-US" b="1" dirty="0">
                <a:latin typeface="華康雅風體W3" panose="03000309000000000000" pitchFamily="65" charset="-120"/>
                <a:ea typeface="華康雅風體W3" panose="03000309000000000000" pitchFamily="65" charset="-120"/>
              </a:rPr>
              <a:t>」</a:t>
            </a:r>
            <a:endParaRPr lang="en-US" altLang="zh-TW" b="1" dirty="0">
              <a:latin typeface="華康雅風體W3" panose="03000309000000000000" pitchFamily="65" charset="-120"/>
              <a:ea typeface="華康雅風體W3" panose="030003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華康雅風體W3" panose="03000309000000000000" pitchFamily="65" charset="-120"/>
                <a:ea typeface="華康雅風體W3" panose="03000309000000000000" pitchFamily="65" charset="-120"/>
              </a:rPr>
              <a:t>我們就得充當送貨員 警衛室旁就是領貨地點</a:t>
            </a:r>
            <a:endParaRPr lang="en-US" altLang="zh-TW" b="1" dirty="0">
              <a:latin typeface="華康雅風體W3" panose="03000309000000000000" pitchFamily="65" charset="-120"/>
              <a:ea typeface="華康雅風體W3" panose="030003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華康雅風體W3" panose="03000309000000000000" pitchFamily="65" charset="-120"/>
                <a:ea typeface="華康雅風體W3" panose="03000309000000000000" pitchFamily="65" charset="-120"/>
              </a:rPr>
              <a:t>「學生們一切健康平安」就當成是最大的安慰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FB66A22D-802A-AB68-F18F-9FD7111716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6572" y="1355787"/>
            <a:ext cx="2812985" cy="3069644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DE99576C-B0D8-22FB-6363-D2B86C68B3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6572" y="4591713"/>
            <a:ext cx="1325563" cy="1325563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7E20D7A7-5F2B-589E-84B9-661F7A57C7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90950" y="3074194"/>
            <a:ext cx="709612" cy="709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407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529F910-52A7-A952-4917-64E471575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578" y="354563"/>
            <a:ext cx="10877744" cy="6138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b="1" dirty="0">
                <a:latin typeface="華康雅風體W3" panose="03000309000000000000" pitchFamily="65" charset="-120"/>
                <a:ea typeface="華康雅風體W3" panose="03000309000000000000" pitchFamily="65" charset="-120"/>
              </a:rPr>
              <a:t>有許多規定要背 是</a:t>
            </a:r>
            <a:r>
              <a:rPr lang="en-US" altLang="zh-TW" b="1" dirty="0">
                <a:latin typeface="華康雅風體W3" panose="03000309000000000000" pitchFamily="65" charset="-120"/>
                <a:ea typeface="華康雅風體W3" panose="03000309000000000000" pitchFamily="65" charset="-120"/>
              </a:rPr>
              <a:t>3+4 0+7 </a:t>
            </a:r>
            <a:r>
              <a:rPr lang="zh-TW" altLang="en-US" b="1" dirty="0">
                <a:latin typeface="華康雅風體W3" panose="03000309000000000000" pitchFamily="65" charset="-120"/>
                <a:ea typeface="華康雅風體W3" panose="03000309000000000000" pitchFamily="65" charset="-120"/>
              </a:rPr>
              <a:t>還是</a:t>
            </a:r>
            <a:r>
              <a:rPr lang="en-US" altLang="zh-TW" b="1" dirty="0">
                <a:latin typeface="華康雅風體W3" panose="03000309000000000000" pitchFamily="65" charset="-120"/>
                <a:ea typeface="華康雅風體W3" panose="03000309000000000000" pitchFamily="65" charset="-120"/>
              </a:rPr>
              <a:t>7+7 </a:t>
            </a:r>
            <a:r>
              <a:rPr lang="zh-TW" altLang="en-US" b="1" dirty="0">
                <a:latin typeface="華康雅風體W3" panose="03000309000000000000" pitchFamily="65" charset="-120"/>
                <a:ea typeface="華康雅風體W3" panose="03000309000000000000" pitchFamily="65" charset="-120"/>
              </a:rPr>
              <a:t>搞得自己森七七</a:t>
            </a:r>
            <a:endParaRPr lang="en-US" altLang="zh-TW" b="1" dirty="0">
              <a:latin typeface="華康雅風體W3" panose="03000309000000000000" pitchFamily="65" charset="-120"/>
              <a:ea typeface="華康雅風體W3" panose="030003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華康雅風體W3" panose="03000309000000000000" pitchFamily="65" charset="-120"/>
                <a:ea typeface="華康雅風體W3" panose="03000309000000000000" pitchFamily="65" charset="-120"/>
              </a:rPr>
              <a:t>還有許多的表單要填寫</a:t>
            </a:r>
            <a:endParaRPr lang="en-US" altLang="zh-TW" b="1" dirty="0">
              <a:latin typeface="華康雅風體W3" panose="03000309000000000000" pitchFamily="65" charset="-120"/>
              <a:ea typeface="華康雅風體W3" panose="030003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華康雅風體W3" panose="03000309000000000000" pitchFamily="65" charset="-120"/>
                <a:ea typeface="華康雅風體W3" panose="03000309000000000000" pitchFamily="65" charset="-120"/>
              </a:rPr>
              <a:t>問是否到校？是否打疫苗？打完是否安好？還要問已經畢業一年的學生是否要回來和市長拍照？</a:t>
            </a:r>
            <a:endParaRPr lang="en-US" altLang="zh-TW" b="1" dirty="0">
              <a:latin typeface="華康雅風體W3" panose="03000309000000000000" pitchFamily="65" charset="-120"/>
              <a:ea typeface="華康雅風體W3" panose="030003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華康雅風體W3" panose="03000309000000000000" pitchFamily="65" charset="-120"/>
                <a:ea typeface="華康雅風體W3" panose="03000309000000000000" pitchFamily="65" charset="-120"/>
              </a:rPr>
              <a:t>更要緊盯每週四下午的記者會  因為關乎要做的事是否又無限輪迴</a:t>
            </a:r>
            <a:endParaRPr lang="en-US" altLang="zh-TW" b="1" dirty="0">
              <a:latin typeface="華康雅風體W3" panose="03000309000000000000" pitchFamily="65" charset="-120"/>
              <a:ea typeface="華康雅風體W3" panose="030003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華康雅風體W3" panose="03000309000000000000" pitchFamily="65" charset="-120"/>
                <a:ea typeface="華康雅風體W3" panose="03000309000000000000" pitchFamily="65" charset="-120"/>
              </a:rPr>
              <a:t>常說老師的生活一成不變 但現在看起來也是疫</a:t>
            </a:r>
            <a:r>
              <a:rPr lang="en-US" altLang="zh-TW" b="1" dirty="0">
                <a:latin typeface="華康雅風體W3" panose="03000309000000000000" pitchFamily="65" charset="-120"/>
                <a:ea typeface="華康雅風體W3" panose="03000309000000000000" pitchFamily="65" charset="-120"/>
              </a:rPr>
              <a:t>~</a:t>
            </a:r>
            <a:r>
              <a:rPr lang="zh-TW" altLang="en-US" b="1" dirty="0">
                <a:latin typeface="華康雅風體W3" panose="03000309000000000000" pitchFamily="65" charset="-120"/>
                <a:ea typeface="華康雅風體W3" panose="03000309000000000000" pitchFamily="65" charset="-120"/>
              </a:rPr>
              <a:t>成不變</a:t>
            </a:r>
            <a:endParaRPr lang="en-US" altLang="zh-TW" b="1" dirty="0">
              <a:latin typeface="華康雅風體W3" panose="03000309000000000000" pitchFamily="65" charset="-120"/>
              <a:ea typeface="華康雅風體W3" panose="030003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華康雅風體W3" panose="03000309000000000000" pitchFamily="65" charset="-120"/>
                <a:ea typeface="華康雅風體W3" panose="03000309000000000000" pitchFamily="65" charset="-120"/>
              </a:rPr>
              <a:t>終於來到學期的結尾  不管要遊山玩水 教學準備 還是要耍個廢</a:t>
            </a:r>
            <a:endParaRPr lang="en-US" altLang="zh-TW" b="1" dirty="0">
              <a:latin typeface="華康雅風體W3" panose="03000309000000000000" pitchFamily="65" charset="-120"/>
              <a:ea typeface="華康雅風體W3" panose="030003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華康雅風體W3" panose="03000309000000000000" pitchFamily="65" charset="-120"/>
                <a:ea typeface="華康雅風體W3" panose="03000309000000000000" pitchFamily="65" charset="-120"/>
              </a:rPr>
              <a:t>教師會都還是衷心祝福大家 健康滿點 活力加倍</a:t>
            </a:r>
            <a:endParaRPr lang="en-US" altLang="zh-TW" b="1" dirty="0">
              <a:latin typeface="華康雅風體W3" panose="03000309000000000000" pitchFamily="65" charset="-120"/>
              <a:ea typeface="華康雅風體W3" panose="030003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華康雅風體W3" panose="03000309000000000000" pitchFamily="65" charset="-120"/>
                <a:ea typeface="華康雅風體W3" panose="03000309000000000000" pitchFamily="65" charset="-120"/>
              </a:rPr>
              <a:t>別忘了今年年底還有我們的會員大會</a:t>
            </a:r>
            <a:endParaRPr lang="en-US" altLang="zh-TW" b="1" dirty="0">
              <a:latin typeface="華康雅風體W3" panose="03000309000000000000" pitchFamily="65" charset="-120"/>
              <a:ea typeface="華康雅風體W3" panose="030003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華康雅風體W3" panose="03000309000000000000" pitchFamily="65" charset="-120"/>
                <a:ea typeface="華康雅風體W3" panose="03000309000000000000" pitchFamily="65" charset="-120"/>
              </a:rPr>
              <a:t>也謝謝每個疫起努力的伙伴 </a:t>
            </a:r>
            <a:r>
              <a:rPr lang="en-US" altLang="zh-TW" b="1" dirty="0">
                <a:latin typeface="華康雅風體W3" panose="03000309000000000000" pitchFamily="65" charset="-120"/>
                <a:ea typeface="華康雅風體W3" panose="03000309000000000000" pitchFamily="65" charset="-120"/>
              </a:rPr>
              <a:t>Have a good day!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239F3CB8-017A-215A-BD73-F53BF15503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7499" y="2015412"/>
            <a:ext cx="697974" cy="71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69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ExploreVTI">
  <a:themeElements>
    <a:clrScheme name="Custom 33">
      <a:dk1>
        <a:sysClr val="windowText" lastClr="000000"/>
      </a:dk1>
      <a:lt1>
        <a:sysClr val="window" lastClr="FFFFFF"/>
      </a:lt1>
      <a:dk2>
        <a:srgbClr val="201449"/>
      </a:dk2>
      <a:lt2>
        <a:srgbClr val="F3F0E9"/>
      </a:lt2>
      <a:accent1>
        <a:srgbClr val="E45221"/>
      </a:accent1>
      <a:accent2>
        <a:srgbClr val="4D4EE6"/>
      </a:accent2>
      <a:accent3>
        <a:srgbClr val="454B78"/>
      </a:accent3>
      <a:accent4>
        <a:srgbClr val="A3A3C1"/>
      </a:accent4>
      <a:accent5>
        <a:srgbClr val="7162FE"/>
      </a:accent5>
      <a:accent6>
        <a:srgbClr val="1EBE9B"/>
      </a:accent6>
      <a:hlink>
        <a:srgbClr val="F900A0"/>
      </a:hlink>
      <a:folHlink>
        <a:srgbClr val="954F72"/>
      </a:folHlink>
    </a:clrScheme>
    <a:fontScheme name="Custom 23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272</Words>
  <Application>Microsoft Office PowerPoint</Application>
  <PresentationFormat>寬螢幕</PresentationFormat>
  <Paragraphs>22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AvenirNext LT Pro Medium</vt:lpstr>
      <vt:lpstr>華康雅風體W3</vt:lpstr>
      <vt:lpstr>Arial</vt:lpstr>
      <vt:lpstr>Avenir Next LT Pro</vt:lpstr>
      <vt:lpstr>Posterama</vt:lpstr>
      <vt:lpstr>ExploreVTI</vt:lpstr>
      <vt:lpstr>文元國小教師會110學年度第二學期 期末校務會議 報告事項</vt:lpstr>
      <vt:lpstr>疫情下的線上教學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文元國小教師會110學年度第二學期 期末校務會議 報告事項</dc:title>
  <dc:creator>jyhiuan Huang</dc:creator>
  <cp:lastModifiedBy>jyhiuan Huang</cp:lastModifiedBy>
  <cp:revision>3</cp:revision>
  <dcterms:created xsi:type="dcterms:W3CDTF">2022-06-25T06:43:55Z</dcterms:created>
  <dcterms:modified xsi:type="dcterms:W3CDTF">2022-08-17T06:34:27Z</dcterms:modified>
</cp:coreProperties>
</file>