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07"/>
    <a:srgbClr val="EAFC04"/>
    <a:srgbClr val="E7F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E5892-D260-499A-8ECB-437C45182458}" v="37" dt="2021-06-30T02:44:40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Wednesday, June 30,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Wednesday, June 30,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3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Wednesday, June 30,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5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Wednesday, June 30,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1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Wednesday, June 30,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0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Wednesday, June 30,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1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Wednesday, June 30,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Wednesday, June 30,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1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Wednesday, June 30,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2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Wednesday, June 30,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9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Wednesday, June 30,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1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Wednesday, June 30,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30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60066AE-516A-442D-AD0E-FB9A19E72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D43C154-1D94-40CC-93ED-E075731B1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FC37E79-68CC-44C2-A186-F49D250F6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0" y="720000"/>
            <a:ext cx="5015638" cy="28044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文元教師會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期末校務會議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報告事項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A1233E4-E9A6-4186-8A40-4BFBA7692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0" y="3830399"/>
            <a:ext cx="5015638" cy="1938576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tx2">
                    <a:lumMod val="90000"/>
                  </a:schemeClr>
                </a:solidFill>
              </a:rPr>
              <a:t>2021.06.30</a:t>
            </a:r>
            <a:endParaRPr lang="zh-TW" alt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D72FA90D-8CAF-4C39-88C1-00DD80AF9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542374" y="542375"/>
            <a:ext cx="6858000" cy="5773253"/>
          </a:xfrm>
          <a:custGeom>
            <a:avLst/>
            <a:gdLst>
              <a:gd name="connsiteX0" fmla="*/ 0 w 6858000"/>
              <a:gd name="connsiteY0" fmla="*/ 5773253 h 5773253"/>
              <a:gd name="connsiteX1" fmla="*/ 0 w 6858000"/>
              <a:gd name="connsiteY1" fmla="*/ 43571 h 5773253"/>
              <a:gd name="connsiteX2" fmla="*/ 266567 w 6858000"/>
              <a:gd name="connsiteY2" fmla="*/ 43992 h 5773253"/>
              <a:gd name="connsiteX3" fmla="*/ 2395558 w 6858000"/>
              <a:gd name="connsiteY3" fmla="*/ 21121 h 5773253"/>
              <a:gd name="connsiteX4" fmla="*/ 6845953 w 6858000"/>
              <a:gd name="connsiteY4" fmla="*/ 52794 h 5773253"/>
              <a:gd name="connsiteX5" fmla="*/ 6858000 w 6858000"/>
              <a:gd name="connsiteY5" fmla="*/ 53070 h 5773253"/>
              <a:gd name="connsiteX6" fmla="*/ 6858000 w 6858000"/>
              <a:gd name="connsiteY6" fmla="*/ 5773253 h 577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73253">
                <a:moveTo>
                  <a:pt x="0" y="5773253"/>
                </a:moveTo>
                <a:lnTo>
                  <a:pt x="0" y="43571"/>
                </a:lnTo>
                <a:lnTo>
                  <a:pt x="266567" y="43992"/>
                </a:lnTo>
                <a:cubicBezTo>
                  <a:pt x="1182954" y="44986"/>
                  <a:pt x="2015133" y="42335"/>
                  <a:pt x="2395558" y="21121"/>
                </a:cubicBezTo>
                <a:cubicBezTo>
                  <a:pt x="3029599" y="-26022"/>
                  <a:pt x="5182696" y="15228"/>
                  <a:pt x="6845953" y="52794"/>
                </a:cubicBezTo>
                <a:lnTo>
                  <a:pt x="6858000" y="53070"/>
                </a:lnTo>
                <a:lnTo>
                  <a:pt x="6858000" y="5773253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7" name="圖片 6" descr="一張含有 個人, 室外, 團體, 人群 的圖片&#10;&#10;自動產生的描述">
            <a:extLst>
              <a:ext uri="{FF2B5EF4-FFF2-40B4-BE49-F238E27FC236}">
                <a16:creationId xmlns:a16="http://schemas.microsoft.com/office/drawing/2014/main" id="{2776CEB3-6B5D-4AF5-AE4E-B061787EA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60" y="2122200"/>
            <a:ext cx="5934074" cy="44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8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49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A71F62D-C5DB-498D-BD73-52CB54A96710}"/>
              </a:ext>
            </a:extLst>
          </p:cNvPr>
          <p:cNvSpPr txBox="1"/>
          <p:nvPr/>
        </p:nvSpPr>
        <p:spPr>
          <a:xfrm>
            <a:off x="92597" y="451412"/>
            <a:ext cx="7766613" cy="62156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altLang="zh-TW" sz="3300" spc="20" dirty="0">
                <a:solidFill>
                  <a:srgbClr val="E7F808"/>
                </a:solidFill>
              </a:rPr>
              <a:t>1.</a:t>
            </a:r>
            <a:r>
              <a:rPr lang="zh-TW" altLang="en-US" sz="3300" spc="20" dirty="0">
                <a:solidFill>
                  <a:srgbClr val="E7F808"/>
                </a:solidFill>
              </a:rPr>
              <a:t>感謝各位熱情參與教師會的各項活動</a:t>
            </a:r>
            <a:endParaRPr lang="en-US" altLang="zh-TW" sz="3300" spc="20" dirty="0">
              <a:solidFill>
                <a:srgbClr val="E7F808"/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altLang="zh-TW" sz="3300" spc="20" dirty="0">
                <a:solidFill>
                  <a:srgbClr val="EAFC04"/>
                </a:solidFill>
              </a:rPr>
              <a:t>2.</a:t>
            </a:r>
            <a:r>
              <a:rPr lang="zh-TW" altLang="en-US" sz="3300" spc="20" dirty="0">
                <a:solidFill>
                  <a:srgbClr val="EAFC04"/>
                </a:solidFill>
              </a:rPr>
              <a:t>疫苗施打全教總的努力</a:t>
            </a:r>
            <a:endParaRPr lang="en-US" altLang="zh-TW" sz="3300" spc="20" dirty="0">
              <a:solidFill>
                <a:srgbClr val="EAFC04"/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altLang="zh-TW" sz="2800" spc="20" dirty="0">
                <a:solidFill>
                  <a:schemeClr val="tx1">
                    <a:alpha val="58000"/>
                  </a:schemeClr>
                </a:solidFill>
                <a:sym typeface="Wingdings" panose="05000000000000000000" pitchFamily="2" charset="2"/>
              </a:rPr>
              <a:t></a:t>
            </a:r>
            <a:r>
              <a:rPr lang="zh-TW" altLang="en-US" sz="2800" spc="20" dirty="0">
                <a:solidFill>
                  <a:schemeClr val="tx1">
                    <a:alpha val="58000"/>
                  </a:schemeClr>
                </a:solidFill>
              </a:rPr>
              <a:t>高中職以下教職員工：列為下一波優先名單   </a:t>
            </a:r>
            <a:endParaRPr lang="en-US" altLang="zh-TW" sz="2800" spc="20" dirty="0">
              <a:solidFill>
                <a:schemeClr val="tx1">
                  <a:alpha val="58000"/>
                </a:schemeClr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altLang="zh-TW" sz="2800" spc="20" dirty="0">
                <a:solidFill>
                  <a:schemeClr val="tx1">
                    <a:alpha val="58000"/>
                  </a:schemeClr>
                </a:solidFill>
                <a:sym typeface="Wingdings" panose="05000000000000000000" pitchFamily="2" charset="2"/>
              </a:rPr>
              <a:t></a:t>
            </a:r>
            <a:r>
              <a:rPr lang="zh-TW" altLang="en-US" sz="2800" spc="20" dirty="0">
                <a:solidFill>
                  <a:schemeClr val="tx1">
                    <a:alpha val="58000"/>
                  </a:schemeClr>
                </a:solidFill>
              </a:rPr>
              <a:t>擔任大型考試、教甄工作人員：已列本次名單</a:t>
            </a:r>
            <a:endParaRPr lang="en-US" altLang="zh-TW" sz="2800" spc="20" dirty="0">
              <a:solidFill>
                <a:schemeClr val="tx1">
                  <a:alpha val="58000"/>
                </a:schemeClr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altLang="zh-TW" sz="2800" spc="20" dirty="0">
                <a:solidFill>
                  <a:schemeClr val="tx1">
                    <a:alpha val="58000"/>
                  </a:schemeClr>
                </a:solidFill>
                <a:sym typeface="Wingdings" panose="05000000000000000000" pitchFamily="2" charset="2"/>
              </a:rPr>
              <a:t></a:t>
            </a:r>
            <a:r>
              <a:rPr lang="zh-TW" altLang="en-US" sz="2800" spc="20" dirty="0">
                <a:solidFill>
                  <a:schemeClr val="tx1">
                    <a:alpha val="58000"/>
                  </a:schemeClr>
                </a:solidFill>
                <a:sym typeface="Wingdings" panose="05000000000000000000" pitchFamily="2" charset="2"/>
              </a:rPr>
              <a:t>公投案工作人員：</a:t>
            </a:r>
            <a:r>
              <a:rPr lang="en-US" altLang="zh-TW" sz="2800" spc="20" dirty="0">
                <a:solidFill>
                  <a:schemeClr val="tx1">
                    <a:alpha val="58000"/>
                  </a:schemeClr>
                </a:solidFill>
                <a:sym typeface="Wingdings" panose="05000000000000000000" pitchFamily="2" charset="2"/>
              </a:rPr>
              <a:t>7/2</a:t>
            </a:r>
            <a:r>
              <a:rPr lang="zh-TW" altLang="en-US" sz="2800" spc="20" dirty="0">
                <a:solidFill>
                  <a:schemeClr val="tx1">
                    <a:alpha val="58000"/>
                  </a:schemeClr>
                </a:solidFill>
                <a:sym typeface="Wingdings" panose="05000000000000000000" pitchFamily="2" charset="2"/>
              </a:rPr>
              <a:t>中選會決議辦理方式</a:t>
            </a:r>
            <a:endParaRPr lang="en-US" altLang="zh-TW" sz="2800" spc="20" dirty="0">
              <a:solidFill>
                <a:schemeClr val="tx1">
                  <a:alpha val="58000"/>
                </a:schemeClr>
              </a:solidFill>
              <a:sym typeface="Wingdings" panose="05000000000000000000" pitchFamily="2" charset="2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altLang="zh-TW" sz="3300" spc="20" dirty="0">
                <a:solidFill>
                  <a:srgbClr val="FFF907"/>
                </a:solidFill>
                <a:sym typeface="Wingdings" panose="05000000000000000000" pitchFamily="2" charset="2"/>
              </a:rPr>
              <a:t>3.</a:t>
            </a:r>
            <a:r>
              <a:rPr lang="zh-TW" altLang="en-US" sz="3300" spc="20" dirty="0">
                <a:solidFill>
                  <a:srgbClr val="FFF907"/>
                </a:solidFill>
                <a:sym typeface="Wingdings" panose="05000000000000000000" pitchFamily="2" charset="2"/>
              </a:rPr>
              <a:t>居家教學辦公的現場</a:t>
            </a:r>
            <a:endParaRPr lang="en-US" altLang="zh-TW" sz="3300" spc="20" dirty="0">
              <a:solidFill>
                <a:srgbClr val="FFF907"/>
              </a:solidFill>
              <a:sym typeface="Wingdings" panose="05000000000000000000" pitchFamily="2" charset="2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altLang="zh-TW" sz="2800" spc="20" dirty="0">
                <a:solidFill>
                  <a:schemeClr val="tx1">
                    <a:alpha val="58000"/>
                  </a:schemeClr>
                </a:solidFill>
                <a:sym typeface="Wingdings" panose="05000000000000000000" pitchFamily="2" charset="2"/>
              </a:rPr>
              <a:t></a:t>
            </a:r>
            <a:r>
              <a:rPr lang="zh-TW" altLang="en-US" sz="2800" spc="20" dirty="0">
                <a:solidFill>
                  <a:schemeClr val="tx1">
                    <a:alpha val="58000"/>
                  </a:schemeClr>
                </a:solidFill>
                <a:sym typeface="Wingdings" panose="05000000000000000000" pitchFamily="2" charset="2"/>
              </a:rPr>
              <a:t>同事間的相互支援克服了手忙腳亂</a:t>
            </a:r>
            <a:endParaRPr lang="en-US" altLang="zh-TW" sz="2800" spc="20" dirty="0">
              <a:solidFill>
                <a:schemeClr val="tx1">
                  <a:alpha val="58000"/>
                </a:schemeClr>
              </a:solidFill>
              <a:sym typeface="Wingdings" panose="05000000000000000000" pitchFamily="2" charset="2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altLang="zh-TW" sz="2800" spc="20" dirty="0">
                <a:solidFill>
                  <a:schemeClr val="tx1">
                    <a:alpha val="58000"/>
                  </a:schemeClr>
                </a:solidFill>
                <a:sym typeface="Wingdings" panose="05000000000000000000" pitchFamily="2" charset="2"/>
              </a:rPr>
              <a:t></a:t>
            </a:r>
            <a:r>
              <a:rPr lang="zh-TW" altLang="en-US" sz="2800" spc="20" dirty="0">
                <a:solidFill>
                  <a:schemeClr val="tx1">
                    <a:alpha val="58000"/>
                  </a:schemeClr>
                </a:solidFill>
                <a:sym typeface="Wingdings" panose="05000000000000000000" pitchFamily="2" charset="2"/>
              </a:rPr>
              <a:t>教學方式、內容、時間、認證多元、彈性、互信</a:t>
            </a:r>
            <a:endParaRPr lang="en-US" altLang="zh-TW" sz="2800" spc="20" dirty="0">
              <a:solidFill>
                <a:schemeClr val="tx1">
                  <a:alpha val="58000"/>
                </a:schemeClr>
              </a:solidFill>
              <a:sym typeface="Wingdings" panose="05000000000000000000" pitchFamily="2" charset="2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altLang="zh-TW" sz="2800" spc="20" dirty="0">
                <a:solidFill>
                  <a:schemeClr val="tx1">
                    <a:alpha val="58000"/>
                  </a:schemeClr>
                </a:solidFill>
                <a:sym typeface="Wingdings" panose="05000000000000000000" pitchFamily="2" charset="2"/>
              </a:rPr>
              <a:t></a:t>
            </a:r>
            <a:r>
              <a:rPr lang="zh-TW" altLang="en-US" sz="2800" spc="20" dirty="0">
                <a:solidFill>
                  <a:schemeClr val="tx1">
                    <a:alpha val="58000"/>
                  </a:schemeClr>
                </a:solidFill>
                <a:sym typeface="Wingdings" panose="05000000000000000000" pitchFamily="2" charset="2"/>
              </a:rPr>
              <a:t>線上教學，關懷不中斷</a:t>
            </a:r>
            <a:endParaRPr lang="en-US" altLang="zh-TW" sz="2800" spc="20" dirty="0">
              <a:solidFill>
                <a:schemeClr val="tx1">
                  <a:alpha val="58000"/>
                </a:schemeClr>
              </a:solidFill>
              <a:sym typeface="Wingdings" panose="05000000000000000000" pitchFamily="2" charset="2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endParaRPr lang="en-US" altLang="zh-TW" sz="2800" spc="20" dirty="0">
              <a:solidFill>
                <a:schemeClr val="tx1">
                  <a:alpha val="58000"/>
                </a:schemeClr>
              </a:solidFill>
              <a:sym typeface="Wingdings" panose="05000000000000000000" pitchFamily="2" charset="2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endParaRPr lang="en-US" altLang="zh-TW" spc="20" dirty="0">
              <a:solidFill>
                <a:schemeClr val="tx1">
                  <a:alpha val="58000"/>
                </a:schemeClr>
              </a:solidFill>
            </a:endParaRPr>
          </a:p>
        </p:txBody>
      </p:sp>
      <p:pic>
        <p:nvPicPr>
          <p:cNvPr id="27" name="Picture 26" descr="Burning match">
            <a:extLst>
              <a:ext uri="{FF2B5EF4-FFF2-40B4-BE49-F238E27FC236}">
                <a16:creationId xmlns:a16="http://schemas.microsoft.com/office/drawing/2014/main" id="{43BF0700-77C8-4674-81B2-FECE04546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294" b="-1"/>
          <a:stretch/>
        </p:blipFill>
        <p:spPr>
          <a:xfrm>
            <a:off x="7199453" y="10"/>
            <a:ext cx="4992549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681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49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A71F62D-C5DB-498D-BD73-52CB54A96710}"/>
              </a:ext>
            </a:extLst>
          </p:cNvPr>
          <p:cNvSpPr txBox="1"/>
          <p:nvPr/>
        </p:nvSpPr>
        <p:spPr>
          <a:xfrm>
            <a:off x="92597" y="134471"/>
            <a:ext cx="7930815" cy="6532547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altLang="zh-TW" sz="3900" spc="20" dirty="0">
                <a:solidFill>
                  <a:srgbClr val="E7F808"/>
                </a:solidFill>
              </a:rPr>
              <a:t>4.</a:t>
            </a:r>
            <a:r>
              <a:rPr lang="zh-TW" altLang="en-US" sz="3900" spc="20" dirty="0">
                <a:solidFill>
                  <a:srgbClr val="E7F808"/>
                </a:solidFill>
              </a:rPr>
              <a:t>加強事前的完備溝通</a:t>
            </a:r>
            <a:endParaRPr lang="en-US" altLang="zh-TW" sz="3900" spc="20" dirty="0">
              <a:solidFill>
                <a:srgbClr val="E7F808"/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altLang="zh-TW" sz="2800" spc="20" dirty="0">
                <a:solidFill>
                  <a:schemeClr val="tx1">
                    <a:alpha val="58000"/>
                  </a:schemeClr>
                </a:solidFill>
                <a:sym typeface="Wingdings" panose="05000000000000000000" pitchFamily="2" charset="2"/>
              </a:rPr>
              <a:t></a:t>
            </a:r>
            <a:r>
              <a:rPr lang="zh-TW" altLang="en-US" sz="2800" spc="20" dirty="0">
                <a:solidFill>
                  <a:schemeClr val="tx1">
                    <a:alpha val="58000"/>
                  </a:schemeClr>
                </a:solidFill>
                <a:sym typeface="Wingdings" panose="05000000000000000000" pitchFamily="2" charset="2"/>
              </a:rPr>
              <a:t>決策若會影響教師、教學，盼能做好事前溝通，</a:t>
            </a:r>
            <a:endParaRPr lang="en-US" altLang="zh-TW" sz="2800" spc="20" dirty="0">
              <a:solidFill>
                <a:schemeClr val="tx1">
                  <a:alpha val="58000"/>
                </a:schemeClr>
              </a:solidFill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zh-TW" altLang="en-US" sz="2800" spc="20" dirty="0">
                <a:solidFill>
                  <a:schemeClr val="tx1">
                    <a:alpha val="58000"/>
                  </a:schemeClr>
                </a:solidFill>
                <a:sym typeface="Wingdings" panose="05000000000000000000" pitchFamily="2" charset="2"/>
              </a:rPr>
              <a:t>並</a:t>
            </a:r>
            <a:r>
              <a:rPr lang="zh-TW" altLang="en-US" sz="2800" spc="20">
                <a:solidFill>
                  <a:schemeClr val="tx1">
                    <a:alpha val="58000"/>
                  </a:schemeClr>
                </a:solidFill>
                <a:sym typeface="Wingdings" panose="05000000000000000000" pitchFamily="2" charset="2"/>
              </a:rPr>
              <a:t>訂定或依相關</a:t>
            </a:r>
            <a:r>
              <a:rPr lang="zh-TW" altLang="en-US" sz="2800" spc="20" dirty="0">
                <a:solidFill>
                  <a:schemeClr val="tx1">
                    <a:alpha val="58000"/>
                  </a:schemeClr>
                </a:solidFill>
                <a:sym typeface="Wingdings" panose="05000000000000000000" pitchFamily="2" charset="2"/>
              </a:rPr>
              <a:t>辦法以茲因應</a:t>
            </a:r>
            <a:endParaRPr lang="en-US" altLang="zh-TW" sz="2800" spc="20" dirty="0">
              <a:solidFill>
                <a:schemeClr val="tx1">
                  <a:alpha val="58000"/>
                </a:schemeClr>
              </a:solidFill>
              <a:sym typeface="Wingdings" panose="05000000000000000000" pitchFamily="2" charset="2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altLang="zh-TW" sz="2800" spc="20" dirty="0">
                <a:solidFill>
                  <a:schemeClr val="tx1">
                    <a:alpha val="58000"/>
                  </a:schemeClr>
                </a:solidFill>
                <a:sym typeface="Wingdings" panose="05000000000000000000" pitchFamily="2" charset="2"/>
              </a:rPr>
              <a:t></a:t>
            </a:r>
            <a:r>
              <a:rPr lang="zh-TW" altLang="en-US" sz="2800" spc="20" dirty="0">
                <a:solidFill>
                  <a:schemeClr val="tx1">
                    <a:alpha val="58000"/>
                  </a:schemeClr>
                </a:solidFill>
                <a:sym typeface="Wingdings" panose="05000000000000000000" pitchFamily="2" charset="2"/>
              </a:rPr>
              <a:t>理性溝通取代「三不」（我不要、我不想、我不願）</a:t>
            </a:r>
            <a:endParaRPr lang="en-US" altLang="zh-TW" sz="2800" spc="20" dirty="0">
              <a:solidFill>
                <a:schemeClr val="tx1">
                  <a:alpha val="58000"/>
                </a:schemeClr>
              </a:solidFill>
              <a:sym typeface="Wingdings" panose="05000000000000000000" pitchFamily="2" charset="2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endParaRPr lang="en-US" altLang="zh-TW" sz="4000" spc="20" dirty="0">
              <a:solidFill>
                <a:srgbClr val="E7F808"/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zh-TW" altLang="en-US" sz="4000" spc="20" dirty="0">
                <a:solidFill>
                  <a:srgbClr val="E7F808"/>
                </a:solidFill>
              </a:rPr>
              <a:t>一個人走得快，但一群人走得久</a:t>
            </a:r>
            <a:endParaRPr lang="en-US" altLang="zh-TW" sz="4000" spc="20" dirty="0">
              <a:solidFill>
                <a:srgbClr val="E7F808"/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zh-TW" altLang="en-US" sz="4000" spc="20" dirty="0">
                <a:solidFill>
                  <a:srgbClr val="E7F808"/>
                </a:solidFill>
              </a:rPr>
              <a:t>祝 歲月靜好 </a:t>
            </a:r>
            <a:endParaRPr lang="en-US" altLang="zh-TW" sz="4000" spc="20" dirty="0">
              <a:solidFill>
                <a:srgbClr val="E7F808"/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endParaRPr lang="en-US" altLang="zh-TW" sz="2800" spc="20" dirty="0">
              <a:solidFill>
                <a:schemeClr val="tx1">
                  <a:alpha val="58000"/>
                </a:schemeClr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endParaRPr lang="en-US" altLang="zh-TW" sz="2800" spc="20" dirty="0">
              <a:solidFill>
                <a:schemeClr val="tx1">
                  <a:alpha val="58000"/>
                </a:schemeClr>
              </a:solidFill>
              <a:sym typeface="Wingdings" panose="05000000000000000000" pitchFamily="2" charset="2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endParaRPr lang="en-US" altLang="zh-TW" sz="2800" spc="20" dirty="0">
              <a:solidFill>
                <a:schemeClr val="tx1">
                  <a:alpha val="58000"/>
                </a:schemeClr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endParaRPr lang="en-US" altLang="zh-TW" sz="3300" spc="20" dirty="0">
              <a:solidFill>
                <a:srgbClr val="E7F808"/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zh-TW" altLang="en-US" sz="3300" spc="20" dirty="0">
                <a:solidFill>
                  <a:srgbClr val="E7F808"/>
                </a:solidFill>
              </a:rPr>
              <a:t> </a:t>
            </a:r>
            <a:endParaRPr lang="en-US" altLang="zh-TW" sz="3300" spc="20" dirty="0">
              <a:solidFill>
                <a:srgbClr val="E7F808"/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endParaRPr lang="en-US" altLang="zh-TW" sz="2800" spc="20" dirty="0">
              <a:solidFill>
                <a:schemeClr val="tx1">
                  <a:alpha val="58000"/>
                </a:schemeClr>
              </a:solidFill>
              <a:sym typeface="Wingdings" panose="05000000000000000000" pitchFamily="2" charset="2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endParaRPr lang="en-US" altLang="zh-TW" spc="20" dirty="0">
              <a:solidFill>
                <a:schemeClr val="tx1">
                  <a:alpha val="58000"/>
                </a:schemeClr>
              </a:solidFill>
            </a:endParaRPr>
          </a:p>
        </p:txBody>
      </p:sp>
      <p:pic>
        <p:nvPicPr>
          <p:cNvPr id="27" name="Picture 26" descr="Burning match">
            <a:extLst>
              <a:ext uri="{FF2B5EF4-FFF2-40B4-BE49-F238E27FC236}">
                <a16:creationId xmlns:a16="http://schemas.microsoft.com/office/drawing/2014/main" id="{43BF0700-77C8-4674-81B2-FECE04546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294" b="-1"/>
          <a:stretch/>
        </p:blipFill>
        <p:spPr>
          <a:xfrm>
            <a:off x="7199451" y="10"/>
            <a:ext cx="4992549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2792972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175</Words>
  <Application>Microsoft Office PowerPoint</Application>
  <PresentationFormat>寬螢幕</PresentationFormat>
  <Paragraphs>23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微軟正黑體</vt:lpstr>
      <vt:lpstr>Arial</vt:lpstr>
      <vt:lpstr>Avenir Next LT Pro</vt:lpstr>
      <vt:lpstr>Sagona Book</vt:lpstr>
      <vt:lpstr>The Hand Extrablack</vt:lpstr>
      <vt:lpstr>BlobVTI</vt:lpstr>
      <vt:lpstr>文元教師會 期末校務會議 報告事項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文元教師會 期末校務會議報告事項</dc:title>
  <dc:creator>jyhiuan Huang</dc:creator>
  <cp:lastModifiedBy>jyhiuan Huang</cp:lastModifiedBy>
  <cp:revision>10</cp:revision>
  <dcterms:created xsi:type="dcterms:W3CDTF">2021-06-24T00:35:01Z</dcterms:created>
  <dcterms:modified xsi:type="dcterms:W3CDTF">2021-06-30T02:45:55Z</dcterms:modified>
</cp:coreProperties>
</file>