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57" r:id="rId4"/>
    <p:sldId id="278" r:id="rId5"/>
    <p:sldId id="285" r:id="rId6"/>
    <p:sldId id="283" r:id="rId7"/>
    <p:sldId id="265" r:id="rId8"/>
    <p:sldId id="276" r:id="rId9"/>
    <p:sldId id="271" r:id="rId10"/>
    <p:sldId id="259" r:id="rId11"/>
  </p:sldIdLst>
  <p:sldSz cx="9144000" cy="6858000" type="screen4x3"/>
  <p:notesSz cx="6858000" cy="9686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FF3399"/>
    <a:srgbClr val="00CC00"/>
    <a:srgbClr val="9900CC"/>
    <a:srgbClr val="008000"/>
    <a:srgbClr val="FF3300"/>
    <a:srgbClr val="FFCC00"/>
    <a:srgbClr val="FF99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424" autoAdjust="0"/>
  </p:normalViewPr>
  <p:slideViewPr>
    <p:cSldViewPr>
      <p:cViewPr varScale="1">
        <p:scale>
          <a:sx n="54" d="100"/>
          <a:sy n="54" d="100"/>
        </p:scale>
        <p:origin x="140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C3467-7FEC-4793-BAB3-050C62F25C6E}" type="datetimeFigureOut">
              <a:rPr lang="zh-TW" altLang="en-US" smtClean="0"/>
              <a:pPr/>
              <a:t>2021/9/23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20115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20115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E2B20-4874-4CBF-88B2-B4189133D5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733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8063" y="727075"/>
            <a:ext cx="4841875" cy="3632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01290"/>
            <a:ext cx="5486400" cy="435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00898"/>
            <a:ext cx="2971800" cy="48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00898"/>
            <a:ext cx="2971800" cy="48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8D40F6-267B-4BC7-906C-1B17286A4D2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262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0B7DD-9092-469E-ACF1-3C5C492DEB6F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352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0B7DD-9092-469E-ACF1-3C5C492DEB6F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705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0B7DD-9092-469E-ACF1-3C5C492DEB6F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2398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0B7DD-9092-469E-ACF1-3C5C492DEB6F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9462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0B7DD-9092-469E-ACF1-3C5C492DEB6F}" type="slidenum">
              <a:rPr lang="ja-JP" altLang="en-US"/>
              <a:pPr/>
              <a:t>10</a:t>
            </a:fld>
            <a:endParaRPr lang="en-US" altLang="ja-JP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036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75" name="Group 55"/>
          <p:cNvGrpSpPr>
            <a:grpSpLocks noChangeAspect="1"/>
          </p:cNvGrpSpPr>
          <p:nvPr userDrawn="1"/>
        </p:nvGrpSpPr>
        <p:grpSpPr bwMode="auto">
          <a:xfrm>
            <a:off x="7812088" y="5876925"/>
            <a:ext cx="881062" cy="779463"/>
            <a:chOff x="377" y="151"/>
            <a:chExt cx="1108" cy="980"/>
          </a:xfrm>
        </p:grpSpPr>
        <p:sp>
          <p:nvSpPr>
            <p:cNvPr id="5148" name="Freeform 28"/>
            <p:cNvSpPr>
              <a:spLocks noChangeAspect="1"/>
            </p:cNvSpPr>
            <p:nvPr userDrawn="1"/>
          </p:nvSpPr>
          <p:spPr bwMode="auto">
            <a:xfrm>
              <a:off x="377" y="794"/>
              <a:ext cx="456" cy="241"/>
            </a:xfrm>
            <a:custGeom>
              <a:avLst/>
              <a:gdLst/>
              <a:ahLst/>
              <a:cxnLst>
                <a:cxn ang="0">
                  <a:pos x="417" y="151"/>
                </a:cxn>
                <a:cxn ang="0">
                  <a:pos x="267" y="128"/>
                </a:cxn>
                <a:cxn ang="0">
                  <a:pos x="69" y="14"/>
                </a:cxn>
                <a:cxn ang="0">
                  <a:pos x="3" y="44"/>
                </a:cxn>
                <a:cxn ang="0">
                  <a:pos x="87" y="122"/>
                </a:cxn>
                <a:cxn ang="0">
                  <a:pos x="237" y="212"/>
                </a:cxn>
                <a:cxn ang="0">
                  <a:pos x="456" y="241"/>
                </a:cxn>
              </a:cxnLst>
              <a:rect l="0" t="0" r="r" b="b"/>
              <a:pathLst>
                <a:path w="456" h="241">
                  <a:moveTo>
                    <a:pt x="417" y="151"/>
                  </a:moveTo>
                  <a:cubicBezTo>
                    <a:pt x="391" y="148"/>
                    <a:pt x="325" y="151"/>
                    <a:pt x="267" y="128"/>
                  </a:cubicBezTo>
                  <a:cubicBezTo>
                    <a:pt x="209" y="105"/>
                    <a:pt x="113" y="28"/>
                    <a:pt x="69" y="14"/>
                  </a:cubicBezTo>
                  <a:cubicBezTo>
                    <a:pt x="25" y="0"/>
                    <a:pt x="0" y="26"/>
                    <a:pt x="3" y="44"/>
                  </a:cubicBezTo>
                  <a:cubicBezTo>
                    <a:pt x="6" y="62"/>
                    <a:pt x="48" y="94"/>
                    <a:pt x="87" y="122"/>
                  </a:cubicBezTo>
                  <a:cubicBezTo>
                    <a:pt x="126" y="150"/>
                    <a:pt x="176" y="192"/>
                    <a:pt x="237" y="212"/>
                  </a:cubicBezTo>
                  <a:cubicBezTo>
                    <a:pt x="298" y="232"/>
                    <a:pt x="411" y="235"/>
                    <a:pt x="456" y="241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5" name="Freeform 45"/>
            <p:cNvSpPr>
              <a:spLocks noChangeAspect="1"/>
            </p:cNvSpPr>
            <p:nvPr userDrawn="1"/>
          </p:nvSpPr>
          <p:spPr bwMode="auto">
            <a:xfrm flipH="1">
              <a:off x="752" y="151"/>
              <a:ext cx="647" cy="937"/>
            </a:xfrm>
            <a:custGeom>
              <a:avLst/>
              <a:gdLst/>
              <a:ahLst/>
              <a:cxnLst>
                <a:cxn ang="0">
                  <a:pos x="31" y="23"/>
                </a:cxn>
                <a:cxn ang="0">
                  <a:pos x="47" y="128"/>
                </a:cxn>
                <a:cxn ang="0">
                  <a:pos x="11" y="240"/>
                </a:cxn>
                <a:cxn ang="0">
                  <a:pos x="7" y="329"/>
                </a:cxn>
                <a:cxn ang="0">
                  <a:pos x="55" y="394"/>
                </a:cxn>
                <a:cxn ang="0">
                  <a:pos x="66" y="483"/>
                </a:cxn>
                <a:cxn ang="0">
                  <a:pos x="29" y="669"/>
                </a:cxn>
                <a:cxn ang="0">
                  <a:pos x="11" y="783"/>
                </a:cxn>
                <a:cxn ang="0">
                  <a:pos x="66" y="875"/>
                </a:cxn>
                <a:cxn ang="0">
                  <a:pos x="269" y="931"/>
                </a:cxn>
                <a:cxn ang="0">
                  <a:pos x="490" y="913"/>
                </a:cxn>
                <a:cxn ang="0">
                  <a:pos x="600" y="838"/>
                </a:cxn>
                <a:cxn ang="0">
                  <a:pos x="637" y="669"/>
                </a:cxn>
                <a:cxn ang="0">
                  <a:pos x="545" y="446"/>
                </a:cxn>
                <a:cxn ang="0">
                  <a:pos x="435" y="166"/>
                </a:cxn>
                <a:cxn ang="0">
                  <a:pos x="409" y="95"/>
                </a:cxn>
                <a:cxn ang="0">
                  <a:pos x="403" y="11"/>
                </a:cxn>
                <a:cxn ang="0">
                  <a:pos x="349" y="29"/>
                </a:cxn>
                <a:cxn ang="0">
                  <a:pos x="306" y="72"/>
                </a:cxn>
                <a:cxn ang="0">
                  <a:pos x="250" y="90"/>
                </a:cxn>
                <a:cxn ang="0">
                  <a:pos x="169" y="89"/>
                </a:cxn>
                <a:cxn ang="0">
                  <a:pos x="103" y="41"/>
                </a:cxn>
                <a:cxn ang="0">
                  <a:pos x="31" y="23"/>
                </a:cxn>
              </a:cxnLst>
              <a:rect l="0" t="0" r="r" b="b"/>
              <a:pathLst>
                <a:path w="647" h="937">
                  <a:moveTo>
                    <a:pt x="31" y="23"/>
                  </a:moveTo>
                  <a:cubicBezTo>
                    <a:pt x="22" y="37"/>
                    <a:pt x="50" y="92"/>
                    <a:pt x="47" y="128"/>
                  </a:cubicBezTo>
                  <a:cubicBezTo>
                    <a:pt x="44" y="164"/>
                    <a:pt x="18" y="207"/>
                    <a:pt x="11" y="240"/>
                  </a:cubicBezTo>
                  <a:cubicBezTo>
                    <a:pt x="4" y="273"/>
                    <a:pt x="0" y="303"/>
                    <a:pt x="7" y="329"/>
                  </a:cubicBezTo>
                  <a:cubicBezTo>
                    <a:pt x="14" y="355"/>
                    <a:pt x="45" y="368"/>
                    <a:pt x="55" y="394"/>
                  </a:cubicBezTo>
                  <a:cubicBezTo>
                    <a:pt x="65" y="420"/>
                    <a:pt x="70" y="437"/>
                    <a:pt x="66" y="483"/>
                  </a:cubicBezTo>
                  <a:cubicBezTo>
                    <a:pt x="62" y="529"/>
                    <a:pt x="39" y="620"/>
                    <a:pt x="29" y="669"/>
                  </a:cubicBezTo>
                  <a:cubicBezTo>
                    <a:pt x="19" y="719"/>
                    <a:pt x="5" y="748"/>
                    <a:pt x="11" y="783"/>
                  </a:cubicBezTo>
                  <a:cubicBezTo>
                    <a:pt x="17" y="817"/>
                    <a:pt x="23" y="851"/>
                    <a:pt x="66" y="875"/>
                  </a:cubicBezTo>
                  <a:cubicBezTo>
                    <a:pt x="109" y="899"/>
                    <a:pt x="198" y="925"/>
                    <a:pt x="269" y="931"/>
                  </a:cubicBezTo>
                  <a:cubicBezTo>
                    <a:pt x="340" y="937"/>
                    <a:pt x="435" y="928"/>
                    <a:pt x="490" y="913"/>
                  </a:cubicBezTo>
                  <a:cubicBezTo>
                    <a:pt x="545" y="897"/>
                    <a:pt x="575" y="879"/>
                    <a:pt x="600" y="838"/>
                  </a:cubicBezTo>
                  <a:cubicBezTo>
                    <a:pt x="625" y="798"/>
                    <a:pt x="647" y="735"/>
                    <a:pt x="637" y="669"/>
                  </a:cubicBezTo>
                  <a:cubicBezTo>
                    <a:pt x="628" y="604"/>
                    <a:pt x="579" y="530"/>
                    <a:pt x="545" y="446"/>
                  </a:cubicBezTo>
                  <a:cubicBezTo>
                    <a:pt x="511" y="362"/>
                    <a:pt x="458" y="224"/>
                    <a:pt x="435" y="166"/>
                  </a:cubicBezTo>
                  <a:cubicBezTo>
                    <a:pt x="412" y="108"/>
                    <a:pt x="414" y="121"/>
                    <a:pt x="409" y="95"/>
                  </a:cubicBezTo>
                  <a:cubicBezTo>
                    <a:pt x="404" y="69"/>
                    <a:pt x="413" y="22"/>
                    <a:pt x="403" y="11"/>
                  </a:cubicBezTo>
                  <a:cubicBezTo>
                    <a:pt x="393" y="0"/>
                    <a:pt x="365" y="19"/>
                    <a:pt x="349" y="29"/>
                  </a:cubicBezTo>
                  <a:cubicBezTo>
                    <a:pt x="333" y="39"/>
                    <a:pt x="323" y="62"/>
                    <a:pt x="306" y="72"/>
                  </a:cubicBezTo>
                  <a:cubicBezTo>
                    <a:pt x="289" y="82"/>
                    <a:pt x="273" y="87"/>
                    <a:pt x="250" y="90"/>
                  </a:cubicBezTo>
                  <a:cubicBezTo>
                    <a:pt x="227" y="93"/>
                    <a:pt x="193" y="97"/>
                    <a:pt x="169" y="89"/>
                  </a:cubicBezTo>
                  <a:cubicBezTo>
                    <a:pt x="145" y="81"/>
                    <a:pt x="126" y="52"/>
                    <a:pt x="103" y="41"/>
                  </a:cubicBezTo>
                  <a:cubicBezTo>
                    <a:pt x="80" y="30"/>
                    <a:pt x="40" y="9"/>
                    <a:pt x="31" y="23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6" name="Freeform 36"/>
            <p:cNvSpPr>
              <a:spLocks noChangeAspect="1"/>
            </p:cNvSpPr>
            <p:nvPr userDrawn="1"/>
          </p:nvSpPr>
          <p:spPr bwMode="auto">
            <a:xfrm flipH="1">
              <a:off x="1116" y="495"/>
              <a:ext cx="210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39"/>
                </a:cxn>
                <a:cxn ang="0">
                  <a:pos x="66" y="45"/>
                </a:cxn>
                <a:cxn ang="0">
                  <a:pos x="102" y="15"/>
                </a:cxn>
                <a:cxn ang="0">
                  <a:pos x="156" y="48"/>
                </a:cxn>
                <a:cxn ang="0">
                  <a:pos x="210" y="24"/>
                </a:cxn>
              </a:cxnLst>
              <a:rect l="0" t="0" r="r" b="b"/>
              <a:pathLst>
                <a:path w="210" h="50">
                  <a:moveTo>
                    <a:pt x="0" y="0"/>
                  </a:moveTo>
                  <a:cubicBezTo>
                    <a:pt x="5" y="6"/>
                    <a:pt x="19" y="32"/>
                    <a:pt x="30" y="39"/>
                  </a:cubicBezTo>
                  <a:cubicBezTo>
                    <a:pt x="41" y="46"/>
                    <a:pt x="54" y="49"/>
                    <a:pt x="66" y="45"/>
                  </a:cubicBezTo>
                  <a:cubicBezTo>
                    <a:pt x="78" y="41"/>
                    <a:pt x="87" y="14"/>
                    <a:pt x="102" y="15"/>
                  </a:cubicBezTo>
                  <a:cubicBezTo>
                    <a:pt x="117" y="16"/>
                    <a:pt x="138" y="46"/>
                    <a:pt x="156" y="48"/>
                  </a:cubicBezTo>
                  <a:cubicBezTo>
                    <a:pt x="174" y="50"/>
                    <a:pt x="191" y="36"/>
                    <a:pt x="210" y="24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7" name="Oval 37"/>
            <p:cNvSpPr>
              <a:spLocks noChangeAspect="1" noChangeArrowheads="1"/>
            </p:cNvSpPr>
            <p:nvPr userDrawn="1"/>
          </p:nvSpPr>
          <p:spPr bwMode="auto">
            <a:xfrm flipH="1">
              <a:off x="1080" y="351"/>
              <a:ext cx="27" cy="2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8" name="Oval 38"/>
            <p:cNvSpPr>
              <a:spLocks noChangeAspect="1" noChangeArrowheads="1"/>
            </p:cNvSpPr>
            <p:nvPr userDrawn="1"/>
          </p:nvSpPr>
          <p:spPr bwMode="auto">
            <a:xfrm flipH="1">
              <a:off x="1323" y="354"/>
              <a:ext cx="27" cy="2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66" name="Freeform 46"/>
            <p:cNvSpPr>
              <a:spLocks noChangeAspect="1"/>
            </p:cNvSpPr>
            <p:nvPr userDrawn="1"/>
          </p:nvSpPr>
          <p:spPr bwMode="auto">
            <a:xfrm flipH="1">
              <a:off x="1242" y="954"/>
              <a:ext cx="84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26"/>
                </a:cxn>
                <a:cxn ang="0">
                  <a:pos x="54" y="132"/>
                </a:cxn>
                <a:cxn ang="0">
                  <a:pos x="72" y="78"/>
                </a:cxn>
                <a:cxn ang="0">
                  <a:pos x="84" y="12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8" name="Freeform 48"/>
            <p:cNvSpPr>
              <a:spLocks noChangeAspect="1"/>
            </p:cNvSpPr>
            <p:nvPr userDrawn="1"/>
          </p:nvSpPr>
          <p:spPr bwMode="auto">
            <a:xfrm flipH="1">
              <a:off x="1038" y="983"/>
              <a:ext cx="84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26"/>
                </a:cxn>
                <a:cxn ang="0">
                  <a:pos x="54" y="132"/>
                </a:cxn>
                <a:cxn ang="0">
                  <a:pos x="72" y="78"/>
                </a:cxn>
                <a:cxn ang="0">
                  <a:pos x="84" y="12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70" name="Freeform 50"/>
            <p:cNvSpPr>
              <a:spLocks noChangeAspect="1"/>
            </p:cNvSpPr>
            <p:nvPr userDrawn="1"/>
          </p:nvSpPr>
          <p:spPr bwMode="auto">
            <a:xfrm flipH="1">
              <a:off x="939" y="507"/>
              <a:ext cx="114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24"/>
                </a:cxn>
                <a:cxn ang="0">
                  <a:pos x="114" y="48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71" name="Freeform 51"/>
            <p:cNvSpPr>
              <a:spLocks noChangeAspect="1"/>
            </p:cNvSpPr>
            <p:nvPr userDrawn="1"/>
          </p:nvSpPr>
          <p:spPr bwMode="auto">
            <a:xfrm rot="1106097" flipH="1">
              <a:off x="924" y="462"/>
              <a:ext cx="12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24"/>
                </a:cxn>
                <a:cxn ang="0">
                  <a:pos x="120" y="42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73" name="Freeform 53"/>
            <p:cNvSpPr>
              <a:spLocks noChangeAspect="1"/>
            </p:cNvSpPr>
            <p:nvPr userDrawn="1"/>
          </p:nvSpPr>
          <p:spPr bwMode="auto">
            <a:xfrm>
              <a:off x="1371" y="507"/>
              <a:ext cx="114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24"/>
                </a:cxn>
                <a:cxn ang="0">
                  <a:pos x="114" y="48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74" name="Freeform 54"/>
            <p:cNvSpPr>
              <a:spLocks noChangeAspect="1"/>
            </p:cNvSpPr>
            <p:nvPr userDrawn="1"/>
          </p:nvSpPr>
          <p:spPr bwMode="auto">
            <a:xfrm rot="-1106097">
              <a:off x="1356" y="462"/>
              <a:ext cx="12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24"/>
                </a:cxn>
                <a:cxn ang="0">
                  <a:pos x="120" y="42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lstStyle>
            <a:lvl1pPr marL="0" indent="0" algn="r">
              <a:buFont typeface="あくあフォント" pitchFamily="1" charset="-128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  <a:endParaRPr lang="ja-JP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72450" y="6245225"/>
            <a:ext cx="514350" cy="476250"/>
          </a:xfrm>
        </p:spPr>
        <p:txBody>
          <a:bodyPr/>
          <a:lstStyle>
            <a:lvl1pPr>
              <a:defRPr/>
            </a:lvl1pPr>
          </a:lstStyle>
          <a:p>
            <a:fld id="{EC26C621-58B8-4E3B-9C12-9979E957FFC9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140" name="Freeform 20"/>
          <p:cNvSpPr>
            <a:spLocks/>
          </p:cNvSpPr>
          <p:nvPr userDrawn="1"/>
        </p:nvSpPr>
        <p:spPr bwMode="auto">
          <a:xfrm>
            <a:off x="144463" y="2684463"/>
            <a:ext cx="1068387" cy="815975"/>
          </a:xfrm>
          <a:custGeom>
            <a:avLst/>
            <a:gdLst/>
            <a:ahLst/>
            <a:cxnLst>
              <a:cxn ang="0">
                <a:pos x="219" y="295"/>
              </a:cxn>
              <a:cxn ang="0">
                <a:pos x="355" y="249"/>
              </a:cxn>
              <a:cxn ang="0">
                <a:pos x="446" y="431"/>
              </a:cxn>
              <a:cxn ang="0">
                <a:pos x="174" y="476"/>
              </a:cxn>
              <a:cxn ang="0">
                <a:pos x="15" y="205"/>
              </a:cxn>
              <a:cxn ang="0">
                <a:pos x="265" y="23"/>
              </a:cxn>
              <a:cxn ang="0">
                <a:pos x="491" y="68"/>
              </a:cxn>
              <a:cxn ang="0">
                <a:pos x="673" y="340"/>
              </a:cxn>
            </a:cxnLst>
            <a:rect l="0" t="0" r="r" b="b"/>
            <a:pathLst>
              <a:path w="673" h="514">
                <a:moveTo>
                  <a:pt x="219" y="295"/>
                </a:moveTo>
                <a:cubicBezTo>
                  <a:pt x="268" y="260"/>
                  <a:pt x="317" y="226"/>
                  <a:pt x="355" y="249"/>
                </a:cubicBezTo>
                <a:cubicBezTo>
                  <a:pt x="393" y="272"/>
                  <a:pt x="476" y="393"/>
                  <a:pt x="446" y="431"/>
                </a:cubicBezTo>
                <a:cubicBezTo>
                  <a:pt x="416" y="469"/>
                  <a:pt x="246" y="514"/>
                  <a:pt x="174" y="476"/>
                </a:cubicBezTo>
                <a:cubicBezTo>
                  <a:pt x="102" y="438"/>
                  <a:pt x="0" y="280"/>
                  <a:pt x="15" y="205"/>
                </a:cubicBezTo>
                <a:cubicBezTo>
                  <a:pt x="30" y="130"/>
                  <a:pt x="186" y="46"/>
                  <a:pt x="265" y="23"/>
                </a:cubicBezTo>
                <a:cubicBezTo>
                  <a:pt x="344" y="0"/>
                  <a:pt x="423" y="15"/>
                  <a:pt x="491" y="68"/>
                </a:cubicBezTo>
                <a:cubicBezTo>
                  <a:pt x="559" y="121"/>
                  <a:pt x="616" y="230"/>
                  <a:pt x="673" y="34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43" name="Freeform 23"/>
          <p:cNvSpPr>
            <a:spLocks/>
          </p:cNvSpPr>
          <p:nvPr userDrawn="1"/>
        </p:nvSpPr>
        <p:spPr bwMode="auto">
          <a:xfrm>
            <a:off x="611188" y="2133600"/>
            <a:ext cx="215900" cy="431800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45" y="136"/>
              </a:cxn>
              <a:cxn ang="0">
                <a:pos x="136" y="0"/>
              </a:cxn>
            </a:cxnLst>
            <a:rect l="0" t="0" r="r" b="b"/>
            <a:pathLst>
              <a:path w="136" h="272">
                <a:moveTo>
                  <a:pt x="0" y="272"/>
                </a:moveTo>
                <a:cubicBezTo>
                  <a:pt x="11" y="226"/>
                  <a:pt x="22" y="181"/>
                  <a:pt x="45" y="136"/>
                </a:cubicBezTo>
                <a:cubicBezTo>
                  <a:pt x="68" y="91"/>
                  <a:pt x="102" y="45"/>
                  <a:pt x="136" y="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44" name="Freeform 24"/>
          <p:cNvSpPr>
            <a:spLocks/>
          </p:cNvSpPr>
          <p:nvPr userDrawn="1"/>
        </p:nvSpPr>
        <p:spPr bwMode="auto">
          <a:xfrm>
            <a:off x="900113" y="2276475"/>
            <a:ext cx="287337" cy="288925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90" y="46"/>
              </a:cxn>
              <a:cxn ang="0">
                <a:pos x="181" y="0"/>
              </a:cxn>
            </a:cxnLst>
            <a:rect l="0" t="0" r="r" b="b"/>
            <a:pathLst>
              <a:path w="181" h="182">
                <a:moveTo>
                  <a:pt x="0" y="182"/>
                </a:moveTo>
                <a:cubicBezTo>
                  <a:pt x="30" y="129"/>
                  <a:pt x="60" y="76"/>
                  <a:pt x="90" y="46"/>
                </a:cubicBezTo>
                <a:cubicBezTo>
                  <a:pt x="120" y="16"/>
                  <a:pt x="150" y="8"/>
                  <a:pt x="181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45" name="Freeform 25"/>
          <p:cNvSpPr>
            <a:spLocks/>
          </p:cNvSpPr>
          <p:nvPr userDrawn="1"/>
        </p:nvSpPr>
        <p:spPr bwMode="auto">
          <a:xfrm>
            <a:off x="1116013" y="2565400"/>
            <a:ext cx="287337" cy="2159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90" y="45"/>
              </a:cxn>
              <a:cxn ang="0">
                <a:pos x="181" y="0"/>
              </a:cxn>
            </a:cxnLst>
            <a:rect l="0" t="0" r="r" b="b"/>
            <a:pathLst>
              <a:path w="181" h="136">
                <a:moveTo>
                  <a:pt x="0" y="136"/>
                </a:moveTo>
                <a:cubicBezTo>
                  <a:pt x="30" y="102"/>
                  <a:pt x="60" y="68"/>
                  <a:pt x="90" y="45"/>
                </a:cubicBezTo>
                <a:cubicBezTo>
                  <a:pt x="120" y="22"/>
                  <a:pt x="150" y="11"/>
                  <a:pt x="181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46" name="Freeform 26"/>
          <p:cNvSpPr>
            <a:spLocks/>
          </p:cNvSpPr>
          <p:nvPr userDrawn="1"/>
        </p:nvSpPr>
        <p:spPr bwMode="auto">
          <a:xfrm>
            <a:off x="1476375" y="3535363"/>
            <a:ext cx="6911975" cy="180975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781" y="0"/>
              </a:cxn>
              <a:cxn ang="0">
                <a:pos x="1360" y="65"/>
              </a:cxn>
              <a:cxn ang="0">
                <a:pos x="1782" y="67"/>
              </a:cxn>
              <a:cxn ang="0">
                <a:pos x="2177" y="111"/>
              </a:cxn>
              <a:cxn ang="0">
                <a:pos x="2794" y="84"/>
              </a:cxn>
              <a:cxn ang="0">
                <a:pos x="3275" y="22"/>
              </a:cxn>
              <a:cxn ang="0">
                <a:pos x="3900" y="20"/>
              </a:cxn>
              <a:cxn ang="0">
                <a:pos x="4354" y="65"/>
              </a:cxn>
            </a:cxnLst>
            <a:rect l="0" t="0" r="r" b="b"/>
            <a:pathLst>
              <a:path w="4354" h="114">
                <a:moveTo>
                  <a:pt x="0" y="65"/>
                </a:moveTo>
                <a:cubicBezTo>
                  <a:pt x="130" y="54"/>
                  <a:pt x="554" y="0"/>
                  <a:pt x="781" y="0"/>
                </a:cubicBezTo>
                <a:cubicBezTo>
                  <a:pt x="1008" y="0"/>
                  <a:pt x="1193" y="54"/>
                  <a:pt x="1360" y="65"/>
                </a:cubicBezTo>
                <a:cubicBezTo>
                  <a:pt x="1527" y="76"/>
                  <a:pt x="1646" y="59"/>
                  <a:pt x="1782" y="67"/>
                </a:cubicBezTo>
                <a:cubicBezTo>
                  <a:pt x="1918" y="75"/>
                  <a:pt x="2008" y="108"/>
                  <a:pt x="2177" y="111"/>
                </a:cubicBezTo>
                <a:cubicBezTo>
                  <a:pt x="2346" y="114"/>
                  <a:pt x="2611" y="99"/>
                  <a:pt x="2794" y="84"/>
                </a:cubicBezTo>
                <a:cubicBezTo>
                  <a:pt x="2977" y="69"/>
                  <a:pt x="3091" y="33"/>
                  <a:pt x="3275" y="22"/>
                </a:cubicBezTo>
                <a:cubicBezTo>
                  <a:pt x="3459" y="11"/>
                  <a:pt x="3720" y="13"/>
                  <a:pt x="3900" y="20"/>
                </a:cubicBezTo>
                <a:cubicBezTo>
                  <a:pt x="4080" y="27"/>
                  <a:pt x="4251" y="38"/>
                  <a:pt x="4354" y="6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130425"/>
            <a:ext cx="7126287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CFD87-B50D-4357-A048-D76C8644E38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90525"/>
            <a:ext cx="1943100" cy="57054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90525"/>
            <a:ext cx="5676900" cy="57054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781CC-71B3-4237-9AB7-7F0BDF3EA15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90525"/>
            <a:ext cx="7772400" cy="57054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501650" cy="457200"/>
          </a:xfrm>
        </p:spPr>
        <p:txBody>
          <a:bodyPr/>
          <a:lstStyle>
            <a:lvl1pPr>
              <a:defRPr/>
            </a:lvl1pPr>
          </a:lstStyle>
          <a:p>
            <a:fld id="{D22DA14A-C0E7-422E-AB0E-472A432FF36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75263-7865-4502-AF53-197D3F62A9A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77F06-D831-4739-B142-19380AFCF2AD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700213"/>
            <a:ext cx="38100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8100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C7E5-D274-4A53-9603-05A8C26554F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0E908-4BDF-437F-8589-000E078747A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7582D-B115-46A3-9F95-CE6FACCB11B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2C130-79D0-434C-B8D5-8207DD3E779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869E7-9E2C-42F1-AD18-6E2B125D93AD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0287E-3936-482F-8636-3DB7707E6E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 noChangeAspect="1"/>
          </p:cNvGrpSpPr>
          <p:nvPr/>
        </p:nvGrpSpPr>
        <p:grpSpPr bwMode="auto">
          <a:xfrm>
            <a:off x="7812088" y="5876925"/>
            <a:ext cx="881062" cy="779463"/>
            <a:chOff x="377" y="151"/>
            <a:chExt cx="1108" cy="980"/>
          </a:xfrm>
        </p:grpSpPr>
        <p:sp>
          <p:nvSpPr>
            <p:cNvPr id="1040" name="Freeform 16"/>
            <p:cNvSpPr>
              <a:spLocks noChangeAspect="1"/>
            </p:cNvSpPr>
            <p:nvPr userDrawn="1"/>
          </p:nvSpPr>
          <p:spPr bwMode="auto">
            <a:xfrm>
              <a:off x="377" y="794"/>
              <a:ext cx="456" cy="241"/>
            </a:xfrm>
            <a:custGeom>
              <a:avLst/>
              <a:gdLst/>
              <a:ahLst/>
              <a:cxnLst>
                <a:cxn ang="0">
                  <a:pos x="417" y="151"/>
                </a:cxn>
                <a:cxn ang="0">
                  <a:pos x="267" y="128"/>
                </a:cxn>
                <a:cxn ang="0">
                  <a:pos x="69" y="14"/>
                </a:cxn>
                <a:cxn ang="0">
                  <a:pos x="3" y="44"/>
                </a:cxn>
                <a:cxn ang="0">
                  <a:pos x="87" y="122"/>
                </a:cxn>
                <a:cxn ang="0">
                  <a:pos x="237" y="212"/>
                </a:cxn>
                <a:cxn ang="0">
                  <a:pos x="456" y="241"/>
                </a:cxn>
              </a:cxnLst>
              <a:rect l="0" t="0" r="r" b="b"/>
              <a:pathLst>
                <a:path w="456" h="241">
                  <a:moveTo>
                    <a:pt x="417" y="151"/>
                  </a:moveTo>
                  <a:cubicBezTo>
                    <a:pt x="391" y="148"/>
                    <a:pt x="325" y="151"/>
                    <a:pt x="267" y="128"/>
                  </a:cubicBezTo>
                  <a:cubicBezTo>
                    <a:pt x="209" y="105"/>
                    <a:pt x="113" y="28"/>
                    <a:pt x="69" y="14"/>
                  </a:cubicBezTo>
                  <a:cubicBezTo>
                    <a:pt x="25" y="0"/>
                    <a:pt x="0" y="26"/>
                    <a:pt x="3" y="44"/>
                  </a:cubicBezTo>
                  <a:cubicBezTo>
                    <a:pt x="6" y="62"/>
                    <a:pt x="48" y="94"/>
                    <a:pt x="87" y="122"/>
                  </a:cubicBezTo>
                  <a:cubicBezTo>
                    <a:pt x="126" y="150"/>
                    <a:pt x="176" y="192"/>
                    <a:pt x="237" y="212"/>
                  </a:cubicBezTo>
                  <a:cubicBezTo>
                    <a:pt x="298" y="232"/>
                    <a:pt x="411" y="235"/>
                    <a:pt x="456" y="241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1" name="Freeform 17"/>
            <p:cNvSpPr>
              <a:spLocks noChangeAspect="1"/>
            </p:cNvSpPr>
            <p:nvPr userDrawn="1"/>
          </p:nvSpPr>
          <p:spPr bwMode="auto">
            <a:xfrm flipH="1">
              <a:off x="752" y="151"/>
              <a:ext cx="647" cy="937"/>
            </a:xfrm>
            <a:custGeom>
              <a:avLst/>
              <a:gdLst/>
              <a:ahLst/>
              <a:cxnLst>
                <a:cxn ang="0">
                  <a:pos x="31" y="23"/>
                </a:cxn>
                <a:cxn ang="0">
                  <a:pos x="47" y="128"/>
                </a:cxn>
                <a:cxn ang="0">
                  <a:pos x="11" y="240"/>
                </a:cxn>
                <a:cxn ang="0">
                  <a:pos x="7" y="329"/>
                </a:cxn>
                <a:cxn ang="0">
                  <a:pos x="55" y="394"/>
                </a:cxn>
                <a:cxn ang="0">
                  <a:pos x="66" y="483"/>
                </a:cxn>
                <a:cxn ang="0">
                  <a:pos x="29" y="669"/>
                </a:cxn>
                <a:cxn ang="0">
                  <a:pos x="11" y="783"/>
                </a:cxn>
                <a:cxn ang="0">
                  <a:pos x="66" y="875"/>
                </a:cxn>
                <a:cxn ang="0">
                  <a:pos x="269" y="931"/>
                </a:cxn>
                <a:cxn ang="0">
                  <a:pos x="490" y="913"/>
                </a:cxn>
                <a:cxn ang="0">
                  <a:pos x="600" y="838"/>
                </a:cxn>
                <a:cxn ang="0">
                  <a:pos x="637" y="669"/>
                </a:cxn>
                <a:cxn ang="0">
                  <a:pos x="545" y="446"/>
                </a:cxn>
                <a:cxn ang="0">
                  <a:pos x="435" y="166"/>
                </a:cxn>
                <a:cxn ang="0">
                  <a:pos x="409" y="95"/>
                </a:cxn>
                <a:cxn ang="0">
                  <a:pos x="403" y="11"/>
                </a:cxn>
                <a:cxn ang="0">
                  <a:pos x="349" y="29"/>
                </a:cxn>
                <a:cxn ang="0">
                  <a:pos x="306" y="72"/>
                </a:cxn>
                <a:cxn ang="0">
                  <a:pos x="250" y="90"/>
                </a:cxn>
                <a:cxn ang="0">
                  <a:pos x="169" y="89"/>
                </a:cxn>
                <a:cxn ang="0">
                  <a:pos x="103" y="41"/>
                </a:cxn>
                <a:cxn ang="0">
                  <a:pos x="31" y="23"/>
                </a:cxn>
              </a:cxnLst>
              <a:rect l="0" t="0" r="r" b="b"/>
              <a:pathLst>
                <a:path w="647" h="937">
                  <a:moveTo>
                    <a:pt x="31" y="23"/>
                  </a:moveTo>
                  <a:cubicBezTo>
                    <a:pt x="22" y="37"/>
                    <a:pt x="50" y="92"/>
                    <a:pt x="47" y="128"/>
                  </a:cubicBezTo>
                  <a:cubicBezTo>
                    <a:pt x="44" y="164"/>
                    <a:pt x="18" y="207"/>
                    <a:pt x="11" y="240"/>
                  </a:cubicBezTo>
                  <a:cubicBezTo>
                    <a:pt x="4" y="273"/>
                    <a:pt x="0" y="303"/>
                    <a:pt x="7" y="329"/>
                  </a:cubicBezTo>
                  <a:cubicBezTo>
                    <a:pt x="14" y="355"/>
                    <a:pt x="45" y="368"/>
                    <a:pt x="55" y="394"/>
                  </a:cubicBezTo>
                  <a:cubicBezTo>
                    <a:pt x="65" y="420"/>
                    <a:pt x="70" y="437"/>
                    <a:pt x="66" y="483"/>
                  </a:cubicBezTo>
                  <a:cubicBezTo>
                    <a:pt x="62" y="529"/>
                    <a:pt x="39" y="620"/>
                    <a:pt x="29" y="669"/>
                  </a:cubicBezTo>
                  <a:cubicBezTo>
                    <a:pt x="19" y="719"/>
                    <a:pt x="5" y="748"/>
                    <a:pt x="11" y="783"/>
                  </a:cubicBezTo>
                  <a:cubicBezTo>
                    <a:pt x="17" y="817"/>
                    <a:pt x="23" y="851"/>
                    <a:pt x="66" y="875"/>
                  </a:cubicBezTo>
                  <a:cubicBezTo>
                    <a:pt x="109" y="899"/>
                    <a:pt x="198" y="925"/>
                    <a:pt x="269" y="931"/>
                  </a:cubicBezTo>
                  <a:cubicBezTo>
                    <a:pt x="340" y="937"/>
                    <a:pt x="435" y="928"/>
                    <a:pt x="490" y="913"/>
                  </a:cubicBezTo>
                  <a:cubicBezTo>
                    <a:pt x="545" y="897"/>
                    <a:pt x="575" y="879"/>
                    <a:pt x="600" y="838"/>
                  </a:cubicBezTo>
                  <a:cubicBezTo>
                    <a:pt x="625" y="798"/>
                    <a:pt x="647" y="735"/>
                    <a:pt x="637" y="669"/>
                  </a:cubicBezTo>
                  <a:cubicBezTo>
                    <a:pt x="628" y="604"/>
                    <a:pt x="579" y="530"/>
                    <a:pt x="545" y="446"/>
                  </a:cubicBezTo>
                  <a:cubicBezTo>
                    <a:pt x="511" y="362"/>
                    <a:pt x="458" y="224"/>
                    <a:pt x="435" y="166"/>
                  </a:cubicBezTo>
                  <a:cubicBezTo>
                    <a:pt x="412" y="108"/>
                    <a:pt x="414" y="121"/>
                    <a:pt x="409" y="95"/>
                  </a:cubicBezTo>
                  <a:cubicBezTo>
                    <a:pt x="404" y="69"/>
                    <a:pt x="413" y="22"/>
                    <a:pt x="403" y="11"/>
                  </a:cubicBezTo>
                  <a:cubicBezTo>
                    <a:pt x="393" y="0"/>
                    <a:pt x="365" y="19"/>
                    <a:pt x="349" y="29"/>
                  </a:cubicBezTo>
                  <a:cubicBezTo>
                    <a:pt x="333" y="39"/>
                    <a:pt x="323" y="62"/>
                    <a:pt x="306" y="72"/>
                  </a:cubicBezTo>
                  <a:cubicBezTo>
                    <a:pt x="289" y="82"/>
                    <a:pt x="273" y="87"/>
                    <a:pt x="250" y="90"/>
                  </a:cubicBezTo>
                  <a:cubicBezTo>
                    <a:pt x="227" y="93"/>
                    <a:pt x="193" y="97"/>
                    <a:pt x="169" y="89"/>
                  </a:cubicBezTo>
                  <a:cubicBezTo>
                    <a:pt x="145" y="81"/>
                    <a:pt x="126" y="52"/>
                    <a:pt x="103" y="41"/>
                  </a:cubicBezTo>
                  <a:cubicBezTo>
                    <a:pt x="80" y="30"/>
                    <a:pt x="40" y="9"/>
                    <a:pt x="31" y="23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2" name="Freeform 18"/>
            <p:cNvSpPr>
              <a:spLocks noChangeAspect="1"/>
            </p:cNvSpPr>
            <p:nvPr userDrawn="1"/>
          </p:nvSpPr>
          <p:spPr bwMode="auto">
            <a:xfrm flipH="1">
              <a:off x="1116" y="495"/>
              <a:ext cx="210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39"/>
                </a:cxn>
                <a:cxn ang="0">
                  <a:pos x="66" y="45"/>
                </a:cxn>
                <a:cxn ang="0">
                  <a:pos x="102" y="15"/>
                </a:cxn>
                <a:cxn ang="0">
                  <a:pos x="156" y="48"/>
                </a:cxn>
                <a:cxn ang="0">
                  <a:pos x="210" y="24"/>
                </a:cxn>
              </a:cxnLst>
              <a:rect l="0" t="0" r="r" b="b"/>
              <a:pathLst>
                <a:path w="210" h="50">
                  <a:moveTo>
                    <a:pt x="0" y="0"/>
                  </a:moveTo>
                  <a:cubicBezTo>
                    <a:pt x="5" y="6"/>
                    <a:pt x="19" y="32"/>
                    <a:pt x="30" y="39"/>
                  </a:cubicBezTo>
                  <a:cubicBezTo>
                    <a:pt x="41" y="46"/>
                    <a:pt x="54" y="49"/>
                    <a:pt x="66" y="45"/>
                  </a:cubicBezTo>
                  <a:cubicBezTo>
                    <a:pt x="78" y="41"/>
                    <a:pt x="87" y="14"/>
                    <a:pt x="102" y="15"/>
                  </a:cubicBezTo>
                  <a:cubicBezTo>
                    <a:pt x="117" y="16"/>
                    <a:pt x="138" y="46"/>
                    <a:pt x="156" y="48"/>
                  </a:cubicBezTo>
                  <a:cubicBezTo>
                    <a:pt x="174" y="50"/>
                    <a:pt x="191" y="36"/>
                    <a:pt x="210" y="24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3" name="Oval 19"/>
            <p:cNvSpPr>
              <a:spLocks noChangeAspect="1" noChangeArrowheads="1"/>
            </p:cNvSpPr>
            <p:nvPr userDrawn="1"/>
          </p:nvSpPr>
          <p:spPr bwMode="auto">
            <a:xfrm flipH="1">
              <a:off x="1080" y="351"/>
              <a:ext cx="27" cy="2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4" name="Oval 20"/>
            <p:cNvSpPr>
              <a:spLocks noChangeAspect="1" noChangeArrowheads="1"/>
            </p:cNvSpPr>
            <p:nvPr userDrawn="1"/>
          </p:nvSpPr>
          <p:spPr bwMode="auto">
            <a:xfrm flipH="1">
              <a:off x="1323" y="354"/>
              <a:ext cx="27" cy="2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" name="Freeform 21"/>
            <p:cNvSpPr>
              <a:spLocks noChangeAspect="1"/>
            </p:cNvSpPr>
            <p:nvPr userDrawn="1"/>
          </p:nvSpPr>
          <p:spPr bwMode="auto">
            <a:xfrm flipH="1">
              <a:off x="1242" y="954"/>
              <a:ext cx="84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26"/>
                </a:cxn>
                <a:cxn ang="0">
                  <a:pos x="54" y="132"/>
                </a:cxn>
                <a:cxn ang="0">
                  <a:pos x="72" y="78"/>
                </a:cxn>
                <a:cxn ang="0">
                  <a:pos x="84" y="12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6" name="Freeform 22"/>
            <p:cNvSpPr>
              <a:spLocks noChangeAspect="1"/>
            </p:cNvSpPr>
            <p:nvPr userDrawn="1"/>
          </p:nvSpPr>
          <p:spPr bwMode="auto">
            <a:xfrm flipH="1">
              <a:off x="1038" y="983"/>
              <a:ext cx="84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26"/>
                </a:cxn>
                <a:cxn ang="0">
                  <a:pos x="54" y="132"/>
                </a:cxn>
                <a:cxn ang="0">
                  <a:pos x="72" y="78"/>
                </a:cxn>
                <a:cxn ang="0">
                  <a:pos x="84" y="12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7" name="Freeform 23"/>
            <p:cNvSpPr>
              <a:spLocks noChangeAspect="1"/>
            </p:cNvSpPr>
            <p:nvPr userDrawn="1"/>
          </p:nvSpPr>
          <p:spPr bwMode="auto">
            <a:xfrm flipH="1">
              <a:off x="939" y="507"/>
              <a:ext cx="114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24"/>
                </a:cxn>
                <a:cxn ang="0">
                  <a:pos x="114" y="48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8" name="Freeform 24"/>
            <p:cNvSpPr>
              <a:spLocks noChangeAspect="1"/>
            </p:cNvSpPr>
            <p:nvPr userDrawn="1"/>
          </p:nvSpPr>
          <p:spPr bwMode="auto">
            <a:xfrm rot="1106097" flipH="1">
              <a:off x="924" y="462"/>
              <a:ext cx="12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24"/>
                </a:cxn>
                <a:cxn ang="0">
                  <a:pos x="120" y="42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9" name="Freeform 25"/>
            <p:cNvSpPr>
              <a:spLocks noChangeAspect="1"/>
            </p:cNvSpPr>
            <p:nvPr userDrawn="1"/>
          </p:nvSpPr>
          <p:spPr bwMode="auto">
            <a:xfrm>
              <a:off x="1371" y="507"/>
              <a:ext cx="114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24"/>
                </a:cxn>
                <a:cxn ang="0">
                  <a:pos x="114" y="48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0" name="Freeform 26"/>
            <p:cNvSpPr>
              <a:spLocks noChangeAspect="1"/>
            </p:cNvSpPr>
            <p:nvPr userDrawn="1"/>
          </p:nvSpPr>
          <p:spPr bwMode="auto">
            <a:xfrm rot="-1106097">
              <a:off x="1356" y="462"/>
              <a:ext cx="12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24"/>
                </a:cxn>
                <a:cxn ang="0">
                  <a:pos x="120" y="42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213"/>
            <a:ext cx="7772400" cy="4395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2484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fld id="{D8C77CEA-5569-4991-8E63-78487A432677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144463" y="666750"/>
            <a:ext cx="1068387" cy="815975"/>
          </a:xfrm>
          <a:custGeom>
            <a:avLst/>
            <a:gdLst/>
            <a:ahLst/>
            <a:cxnLst>
              <a:cxn ang="0">
                <a:pos x="219" y="295"/>
              </a:cxn>
              <a:cxn ang="0">
                <a:pos x="355" y="249"/>
              </a:cxn>
              <a:cxn ang="0">
                <a:pos x="446" y="431"/>
              </a:cxn>
              <a:cxn ang="0">
                <a:pos x="174" y="476"/>
              </a:cxn>
              <a:cxn ang="0">
                <a:pos x="15" y="205"/>
              </a:cxn>
              <a:cxn ang="0">
                <a:pos x="265" y="23"/>
              </a:cxn>
              <a:cxn ang="0">
                <a:pos x="491" y="68"/>
              </a:cxn>
              <a:cxn ang="0">
                <a:pos x="673" y="340"/>
              </a:cxn>
            </a:cxnLst>
            <a:rect l="0" t="0" r="r" b="b"/>
            <a:pathLst>
              <a:path w="673" h="514">
                <a:moveTo>
                  <a:pt x="219" y="295"/>
                </a:moveTo>
                <a:cubicBezTo>
                  <a:pt x="268" y="260"/>
                  <a:pt x="317" y="226"/>
                  <a:pt x="355" y="249"/>
                </a:cubicBezTo>
                <a:cubicBezTo>
                  <a:pt x="393" y="272"/>
                  <a:pt x="476" y="393"/>
                  <a:pt x="446" y="431"/>
                </a:cubicBezTo>
                <a:cubicBezTo>
                  <a:pt x="416" y="469"/>
                  <a:pt x="246" y="514"/>
                  <a:pt x="174" y="476"/>
                </a:cubicBezTo>
                <a:cubicBezTo>
                  <a:pt x="102" y="438"/>
                  <a:pt x="0" y="280"/>
                  <a:pt x="15" y="205"/>
                </a:cubicBezTo>
                <a:cubicBezTo>
                  <a:pt x="30" y="130"/>
                  <a:pt x="186" y="46"/>
                  <a:pt x="265" y="23"/>
                </a:cubicBezTo>
                <a:cubicBezTo>
                  <a:pt x="344" y="0"/>
                  <a:pt x="423" y="15"/>
                  <a:pt x="491" y="68"/>
                </a:cubicBezTo>
                <a:cubicBezTo>
                  <a:pt x="559" y="121"/>
                  <a:pt x="616" y="230"/>
                  <a:pt x="673" y="34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611188" y="115888"/>
            <a:ext cx="215900" cy="431800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45" y="136"/>
              </a:cxn>
              <a:cxn ang="0">
                <a:pos x="136" y="0"/>
              </a:cxn>
            </a:cxnLst>
            <a:rect l="0" t="0" r="r" b="b"/>
            <a:pathLst>
              <a:path w="136" h="272">
                <a:moveTo>
                  <a:pt x="0" y="272"/>
                </a:moveTo>
                <a:cubicBezTo>
                  <a:pt x="11" y="226"/>
                  <a:pt x="22" y="181"/>
                  <a:pt x="45" y="136"/>
                </a:cubicBezTo>
                <a:cubicBezTo>
                  <a:pt x="68" y="91"/>
                  <a:pt x="102" y="45"/>
                  <a:pt x="136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900113" y="258763"/>
            <a:ext cx="287337" cy="288925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90" y="46"/>
              </a:cxn>
              <a:cxn ang="0">
                <a:pos x="181" y="0"/>
              </a:cxn>
            </a:cxnLst>
            <a:rect l="0" t="0" r="r" b="b"/>
            <a:pathLst>
              <a:path w="181" h="182">
                <a:moveTo>
                  <a:pt x="0" y="182"/>
                </a:moveTo>
                <a:cubicBezTo>
                  <a:pt x="30" y="129"/>
                  <a:pt x="60" y="76"/>
                  <a:pt x="90" y="46"/>
                </a:cubicBezTo>
                <a:cubicBezTo>
                  <a:pt x="120" y="16"/>
                  <a:pt x="150" y="8"/>
                  <a:pt x="181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1116013" y="547688"/>
            <a:ext cx="287337" cy="2159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90" y="45"/>
              </a:cxn>
              <a:cxn ang="0">
                <a:pos x="181" y="0"/>
              </a:cxn>
            </a:cxnLst>
            <a:rect l="0" t="0" r="r" b="b"/>
            <a:pathLst>
              <a:path w="181" h="136">
                <a:moveTo>
                  <a:pt x="0" y="136"/>
                </a:moveTo>
                <a:cubicBezTo>
                  <a:pt x="30" y="102"/>
                  <a:pt x="60" y="68"/>
                  <a:pt x="90" y="45"/>
                </a:cubicBezTo>
                <a:cubicBezTo>
                  <a:pt x="120" y="22"/>
                  <a:pt x="150" y="11"/>
                  <a:pt x="181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1476375" y="1449388"/>
            <a:ext cx="6911975" cy="180975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781" y="0"/>
              </a:cxn>
              <a:cxn ang="0">
                <a:pos x="1360" y="65"/>
              </a:cxn>
              <a:cxn ang="0">
                <a:pos x="1782" y="67"/>
              </a:cxn>
              <a:cxn ang="0">
                <a:pos x="2177" y="111"/>
              </a:cxn>
              <a:cxn ang="0">
                <a:pos x="2794" y="84"/>
              </a:cxn>
              <a:cxn ang="0">
                <a:pos x="3275" y="22"/>
              </a:cxn>
              <a:cxn ang="0">
                <a:pos x="3900" y="20"/>
              </a:cxn>
              <a:cxn ang="0">
                <a:pos x="4354" y="65"/>
              </a:cxn>
            </a:cxnLst>
            <a:rect l="0" t="0" r="r" b="b"/>
            <a:pathLst>
              <a:path w="4354" h="114">
                <a:moveTo>
                  <a:pt x="0" y="65"/>
                </a:moveTo>
                <a:cubicBezTo>
                  <a:pt x="130" y="54"/>
                  <a:pt x="554" y="0"/>
                  <a:pt x="781" y="0"/>
                </a:cubicBezTo>
                <a:cubicBezTo>
                  <a:pt x="1008" y="0"/>
                  <a:pt x="1193" y="54"/>
                  <a:pt x="1360" y="65"/>
                </a:cubicBezTo>
                <a:cubicBezTo>
                  <a:pt x="1527" y="76"/>
                  <a:pt x="1646" y="59"/>
                  <a:pt x="1782" y="67"/>
                </a:cubicBezTo>
                <a:cubicBezTo>
                  <a:pt x="1918" y="75"/>
                  <a:pt x="2008" y="108"/>
                  <a:pt x="2177" y="111"/>
                </a:cubicBezTo>
                <a:cubicBezTo>
                  <a:pt x="2346" y="114"/>
                  <a:pt x="2611" y="99"/>
                  <a:pt x="2794" y="84"/>
                </a:cubicBezTo>
                <a:cubicBezTo>
                  <a:pt x="2977" y="69"/>
                  <a:pt x="3091" y="33"/>
                  <a:pt x="3275" y="22"/>
                </a:cubicBezTo>
                <a:cubicBezTo>
                  <a:pt x="3459" y="11"/>
                  <a:pt x="3720" y="13"/>
                  <a:pt x="3900" y="20"/>
                </a:cubicBezTo>
                <a:cubicBezTo>
                  <a:pt x="4080" y="27"/>
                  <a:pt x="4251" y="38"/>
                  <a:pt x="4354" y="6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390525"/>
            <a:ext cx="7126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》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×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›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○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D03FF82-32AC-4F37-9D43-0E21C404F9C3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628800"/>
            <a:ext cx="7126287" cy="1899642"/>
          </a:xfrm>
        </p:spPr>
        <p:txBody>
          <a:bodyPr/>
          <a:lstStyle/>
          <a:p>
            <a:r>
              <a:rPr lang="zh-TW" altLang="en-US" sz="6000" dirty="0">
                <a:solidFill>
                  <a:schemeClr val="accent1">
                    <a:lumMod val="50000"/>
                  </a:schemeClr>
                </a:solidFill>
                <a:latin typeface="華康娃娃體" pitchFamily="81" charset="-120"/>
                <a:ea typeface="華康娃娃體" pitchFamily="81" charset="-120"/>
              </a:rPr>
              <a:t>疑似特殊需求學生</a:t>
            </a:r>
            <a:br>
              <a:rPr lang="en-US" altLang="zh-TW" sz="6000" dirty="0">
                <a:solidFill>
                  <a:schemeClr val="accent1">
                    <a:lumMod val="50000"/>
                  </a:schemeClr>
                </a:solidFill>
                <a:latin typeface="華康娃娃體" pitchFamily="81" charset="-120"/>
                <a:ea typeface="華康娃娃體" pitchFamily="81" charset="-120"/>
              </a:rPr>
            </a:br>
            <a:r>
              <a:rPr lang="zh-TW" altLang="en-US" sz="6000" dirty="0">
                <a:solidFill>
                  <a:schemeClr val="accent1">
                    <a:lumMod val="50000"/>
                  </a:schemeClr>
                </a:solidFill>
                <a:latin typeface="華康娃娃體" pitchFamily="81" charset="-120"/>
                <a:ea typeface="華康娃娃體" pitchFamily="81" charset="-120"/>
              </a:rPr>
              <a:t>學障鑑定說明</a:t>
            </a:r>
            <a:endParaRPr lang="ja-JP" altLang="en-US" sz="5400" dirty="0">
              <a:solidFill>
                <a:schemeClr val="accent1">
                  <a:lumMod val="50000"/>
                </a:schemeClr>
              </a:solidFill>
              <a:latin typeface="華康娃娃體" pitchFamily="81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en-US" altLang="ja-JP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09</a:t>
            </a:r>
          </a:p>
          <a:p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學習中心</a:t>
            </a:r>
            <a:endParaRPr lang="en-US" altLang="ja-JP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86BC-EEB6-4513-952A-E01A08D648EE}" type="slidenum">
              <a:rPr lang="ja-JP" altLang="en-US"/>
              <a:pPr/>
              <a:t>10</a:t>
            </a:fld>
            <a:endParaRPr lang="en-US" altLang="ja-JP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總複習</a:t>
            </a:r>
            <a:endParaRPr lang="ja-JP" altLang="en-US" dirty="0">
              <a:latin typeface="華康娃娃體" pitchFamily="81" charset="-120"/>
            </a:endParaRPr>
          </a:p>
        </p:txBody>
      </p:sp>
      <p:sp>
        <p:nvSpPr>
          <p:cNvPr id="6206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17688"/>
            <a:ext cx="7772400" cy="4779664"/>
          </a:xfrm>
        </p:spPr>
        <p:txBody>
          <a:bodyPr/>
          <a:lstStyle/>
          <a:p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轉介前介入：同一問題</a:t>
            </a:r>
            <a:r>
              <a:rPr lang="en-US" altLang="zh-TW" sz="3000" dirty="0">
                <a:latin typeface="華康娃娃體" pitchFamily="81" charset="-120"/>
                <a:ea typeface="華康娃娃體" pitchFamily="81" charset="-120"/>
              </a:rPr>
              <a:t>2</a:t>
            </a:r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種策略、</a:t>
            </a:r>
            <a:r>
              <a:rPr lang="en-US" altLang="zh-TW" sz="3000" dirty="0">
                <a:latin typeface="華康娃娃體" pitchFamily="81" charset="-120"/>
                <a:ea typeface="華康娃娃體" pitchFamily="81" charset="-120"/>
              </a:rPr>
              <a:t>3</a:t>
            </a:r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個月以上</a:t>
            </a:r>
            <a:endParaRPr lang="en-US" altLang="zh-TW" sz="3000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蒐集作業單及考卷</a:t>
            </a:r>
            <a:r>
              <a:rPr lang="en-US" altLang="zh-TW" sz="3000" dirty="0"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未訂正、每種</a:t>
            </a:r>
            <a:r>
              <a:rPr lang="en-US" altLang="zh-TW" sz="3000" dirty="0">
                <a:solidFill>
                  <a:srgbClr val="C00000"/>
                </a:solidFill>
                <a:latin typeface="華康娃娃體" pitchFamily="81" charset="-120"/>
                <a:ea typeface="華康娃娃體" pitchFamily="81" charset="-120"/>
              </a:rPr>
              <a:t>3</a:t>
            </a:r>
            <a:r>
              <a:rPr lang="zh-TW" altLang="en-US" sz="3000" dirty="0">
                <a:solidFill>
                  <a:srgbClr val="C00000"/>
                </a:solidFill>
                <a:latin typeface="華康娃娃體" pitchFamily="81" charset="-120"/>
                <a:ea typeface="華康娃娃體" pitchFamily="81" charset="-120"/>
              </a:rPr>
              <a:t>份</a:t>
            </a:r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，紅筆標</a:t>
            </a:r>
            <a:r>
              <a:rPr lang="zh-TW" altLang="en-US" sz="3000" dirty="0">
                <a:solidFill>
                  <a:srgbClr val="C00000"/>
                </a:solidFill>
                <a:latin typeface="華康娃娃體" pitchFamily="81" charset="-120"/>
                <a:ea typeface="華康娃娃體" pitchFamily="81" charset="-120"/>
              </a:rPr>
              <a:t>日期</a:t>
            </a:r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與</a:t>
            </a:r>
            <a:r>
              <a:rPr lang="zh-TW" altLang="en-US" sz="3000" dirty="0">
                <a:solidFill>
                  <a:srgbClr val="C00000"/>
                </a:solidFill>
                <a:latin typeface="華康娃娃體" pitchFamily="81" charset="-120"/>
                <a:ea typeface="華康娃娃體" pitchFamily="81" charset="-120"/>
              </a:rPr>
              <a:t>說明</a:t>
            </a:r>
            <a:r>
              <a:rPr lang="en-US" altLang="zh-TW" sz="3000" dirty="0">
                <a:latin typeface="華康娃娃體" pitchFamily="81" charset="-120"/>
                <a:ea typeface="華康娃娃體" pitchFamily="81" charset="-120"/>
              </a:rPr>
              <a:t>)</a:t>
            </a:r>
          </a:p>
          <a:p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家長同意書</a:t>
            </a:r>
            <a:r>
              <a:rPr lang="en-US" altLang="zh-TW" sz="3000" dirty="0"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sz="3000" dirty="0">
                <a:solidFill>
                  <a:srgbClr val="FF5050"/>
                </a:solidFill>
                <a:latin typeface="華康娃娃體" pitchFamily="81" charset="-120"/>
                <a:ea typeface="華康娃娃體" pitchFamily="81" charset="-120"/>
              </a:rPr>
              <a:t>原子筆</a:t>
            </a:r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簽寫</a:t>
            </a:r>
            <a:r>
              <a:rPr lang="zh-TW" altLang="en-US" sz="3000" dirty="0">
                <a:solidFill>
                  <a:srgbClr val="FF5050"/>
                </a:solidFill>
                <a:latin typeface="華康娃娃體" pitchFamily="81" charset="-120"/>
                <a:ea typeface="華康娃娃體" pitchFamily="81" charset="-120"/>
              </a:rPr>
              <a:t>全名</a:t>
            </a:r>
            <a:r>
              <a:rPr lang="en-US" altLang="zh-TW" sz="3000" dirty="0">
                <a:latin typeface="華康娃娃體" pitchFamily="81" charset="-120"/>
                <a:ea typeface="華康娃娃體" pitchFamily="81" charset="-120"/>
              </a:rPr>
              <a:t>)</a:t>
            </a:r>
          </a:p>
          <a:p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紀錄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2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年內</a:t>
            </a:r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月考成績</a:t>
            </a:r>
            <a:endParaRPr lang="en-US" altLang="zh-TW" sz="3000" dirty="0">
              <a:latin typeface="華康娃娃體" pitchFamily="81" charset="-120"/>
              <a:ea typeface="華康娃娃體" pitchFamily="81" charset="-120"/>
            </a:endParaRPr>
          </a:p>
          <a:p>
            <a:endParaRPr lang="en-US" altLang="zh-TW" sz="3000" dirty="0">
              <a:latin typeface="華康娃娃體" pitchFamily="81" charset="-120"/>
              <a:ea typeface="華康娃娃體" pitchFamily="81" charset="-120"/>
            </a:endParaRPr>
          </a:p>
          <a:p>
            <a:endParaRPr lang="en-US" altLang="zh-TW" sz="3000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有問題請洽：資料組</a:t>
            </a:r>
            <a:r>
              <a:rPr lang="en-US" altLang="zh-TW" sz="3000" dirty="0">
                <a:latin typeface="華康娃娃體" pitchFamily="81" charset="-120"/>
                <a:ea typeface="華康娃娃體" pitchFamily="81" charset="-120"/>
              </a:rPr>
              <a:t>824</a:t>
            </a:r>
            <a:r>
              <a:rPr lang="zh-TW" altLang="en-US" sz="3000" dirty="0">
                <a:latin typeface="華康娃娃體" pitchFamily="81" charset="-120"/>
                <a:ea typeface="華康娃娃體" pitchFamily="81" charset="-120"/>
              </a:rPr>
              <a:t>、學習中心</a:t>
            </a:r>
            <a:r>
              <a:rPr lang="en-US" altLang="zh-TW" sz="3000" dirty="0">
                <a:latin typeface="華康娃娃體" pitchFamily="81" charset="-120"/>
                <a:ea typeface="華康娃娃體" pitchFamily="81" charset="-120"/>
              </a:rPr>
              <a:t>720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A14A-C0E7-422E-AB0E-472A432FF36B}" type="slidenum">
              <a:rPr lang="ja-JP" altLang="en-US" smtClean="0"/>
              <a:pPr/>
              <a:t>2</a:t>
            </a:fld>
            <a:endParaRPr lang="en-US" altLang="ja-JP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2123728" y="102438"/>
            <a:ext cx="4896544" cy="658692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915816" y="908720"/>
            <a:ext cx="4032448" cy="17281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938561" y="888259"/>
            <a:ext cx="923330" cy="2000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提報鑑定前，導師要做的事</a:t>
            </a:r>
          </a:p>
        </p:txBody>
      </p:sp>
    </p:spTree>
    <p:extLst>
      <p:ext uri="{BB962C8B-B14F-4D97-AF65-F5344CB8AC3E}">
        <p14:creationId xmlns:p14="http://schemas.microsoft.com/office/powerpoint/2010/main" val="320278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812410" y="6173644"/>
            <a:ext cx="501650" cy="457200"/>
          </a:xfrm>
        </p:spPr>
        <p:txBody>
          <a:bodyPr/>
          <a:lstStyle/>
          <a:p>
            <a:fld id="{FE4586BC-EEB6-4513-952A-E01A08D648EE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將學生轉介出來鑑定</a:t>
            </a:r>
            <a:r>
              <a:rPr lang="zh-TW" altLang="en-US" dirty="0">
                <a:solidFill>
                  <a:srgbClr val="FF0000"/>
                </a:solidFill>
                <a:latin typeface="華康娃娃體" pitchFamily="81" charset="-120"/>
                <a:ea typeface="華康娃娃體" pitchFamily="81" charset="-120"/>
              </a:rPr>
              <a:t>之前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……</a:t>
            </a:r>
            <a:endParaRPr lang="ja-JP" altLang="en-US" dirty="0">
              <a:latin typeface="華康娃娃體" pitchFamily="81" charset="-120"/>
            </a:endParaRPr>
          </a:p>
        </p:txBody>
      </p:sp>
      <p:sp>
        <p:nvSpPr>
          <p:cNvPr id="6206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567453" y="1875085"/>
            <a:ext cx="7772400" cy="4278312"/>
          </a:xfrm>
        </p:spPr>
        <p:txBody>
          <a:bodyPr/>
          <a:lstStyle/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轉介前介入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dirty="0">
                <a:solidFill>
                  <a:srgbClr val="FF6600"/>
                </a:solidFill>
                <a:latin typeface="華康娃娃體" pitchFamily="81" charset="-120"/>
                <a:ea typeface="華康娃娃體" pitchFamily="81" charset="-120"/>
              </a:rPr>
              <a:t>為期</a:t>
            </a:r>
            <a:r>
              <a:rPr lang="en-US" altLang="zh-TW" dirty="0">
                <a:solidFill>
                  <a:srgbClr val="FF6600"/>
                </a:solidFill>
                <a:latin typeface="華康娃娃體" pitchFamily="81" charset="-120"/>
                <a:ea typeface="華康娃娃體" pitchFamily="81" charset="-120"/>
              </a:rPr>
              <a:t>3</a:t>
            </a:r>
            <a:r>
              <a:rPr lang="zh-TW" altLang="en-US" dirty="0">
                <a:solidFill>
                  <a:srgbClr val="FF6600"/>
                </a:solidFill>
                <a:latin typeface="華康娃娃體" pitchFamily="81" charset="-120"/>
                <a:ea typeface="華康娃娃體" pitchFamily="81" charset="-120"/>
              </a:rPr>
              <a:t>個月以上、每周至少一次、每次</a:t>
            </a:r>
            <a:r>
              <a:rPr lang="en-US" altLang="zh-TW" dirty="0">
                <a:solidFill>
                  <a:srgbClr val="FF6600"/>
                </a:solidFill>
                <a:latin typeface="華康娃娃體" pitchFamily="81" charset="-120"/>
                <a:ea typeface="華康娃娃體" pitchFamily="81" charset="-120"/>
              </a:rPr>
              <a:t>30</a:t>
            </a:r>
            <a:r>
              <a:rPr lang="zh-TW" altLang="en-US" dirty="0">
                <a:solidFill>
                  <a:srgbClr val="FF6600"/>
                </a:solidFill>
                <a:latin typeface="華康娃娃體" pitchFamily="81" charset="-120"/>
                <a:ea typeface="華康娃娃體" pitchFamily="81" charset="-120"/>
              </a:rPr>
              <a:t>分鐘以上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)</a:t>
            </a:r>
          </a:p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相關資料蒐集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dirty="0">
                <a:solidFill>
                  <a:srgbClr val="FF6600"/>
                </a:solidFill>
                <a:latin typeface="華康娃娃體" pitchFamily="81" charset="-120"/>
                <a:ea typeface="華康娃娃體" pitchFamily="81" charset="-120"/>
              </a:rPr>
              <a:t>未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訂正作業、考卷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)</a:t>
            </a:r>
          </a:p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取得</a:t>
            </a:r>
            <a:r>
              <a:rPr lang="zh-TW" altLang="en-US" dirty="0">
                <a:solidFill>
                  <a:srgbClr val="FF6600"/>
                </a:solidFill>
                <a:latin typeface="華康娃娃體" pitchFamily="81" charset="-120"/>
                <a:ea typeface="華康娃娃體" pitchFamily="81" charset="-120"/>
              </a:rPr>
              <a:t>家長同意</a:t>
            </a:r>
            <a:endParaRPr lang="en-US" altLang="zh-TW" dirty="0">
              <a:solidFill>
                <a:srgbClr val="FF6600"/>
              </a:solidFill>
              <a:latin typeface="華康娃娃體" pitchFamily="81" charset="-120"/>
              <a:ea typeface="華康娃娃體" pitchFamily="81" charset="-120"/>
            </a:endParaRPr>
          </a:p>
          <a:p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86BC-EEB6-4513-952A-E01A08D648EE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轉介前介入</a:t>
            </a:r>
            <a:endParaRPr lang="ja-JP" altLang="en-US" dirty="0">
              <a:latin typeface="華康娃娃體" pitchFamily="81" charset="-120"/>
            </a:endParaRPr>
          </a:p>
        </p:txBody>
      </p:sp>
      <p:sp>
        <p:nvSpPr>
          <p:cNvPr id="6206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17688"/>
            <a:ext cx="7772400" cy="4278312"/>
          </a:xfrm>
          <a:ln>
            <a:noFill/>
          </a:ln>
        </p:spPr>
        <p:txBody>
          <a:bodyPr/>
          <a:lstStyle/>
          <a:p>
            <a:r>
              <a:rPr lang="zh-TW" altLang="en-US" sz="4000" dirty="0">
                <a:latin typeface="華康娃娃體" pitchFamily="81" charset="-120"/>
                <a:ea typeface="華康娃娃體" pitchFamily="81" charset="-120"/>
              </a:rPr>
              <a:t>完整填寫</a:t>
            </a:r>
            <a:r>
              <a:rPr lang="zh-TW" altLang="en-US" sz="4000" dirty="0">
                <a:solidFill>
                  <a:srgbClr val="0066FF"/>
                </a:solidFill>
                <a:latin typeface="華康娃娃體" pitchFamily="81" charset="-120"/>
                <a:ea typeface="華康娃娃體" pitchFamily="81" charset="-120"/>
              </a:rPr>
              <a:t>轉介前介入紀錄本</a:t>
            </a:r>
            <a:endParaRPr lang="en-US" altLang="zh-TW" sz="4000" dirty="0">
              <a:solidFill>
                <a:srgbClr val="0066FF"/>
              </a:solidFill>
              <a:latin typeface="華康娃娃體" pitchFamily="81" charset="-120"/>
              <a:ea typeface="華康娃娃體" pitchFamily="81" charset="-120"/>
            </a:endParaRPr>
          </a:p>
          <a:p>
            <a:r>
              <a:rPr lang="en-US" altLang="zh-TW" dirty="0">
                <a:solidFill>
                  <a:srgbClr val="C00000"/>
                </a:solidFill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華康娃娃體" pitchFamily="81" charset="-120"/>
                <a:ea typeface="華康娃娃體" pitchFamily="81" charset="-120"/>
              </a:rPr>
              <a:t>在家長同意前即可開始</a:t>
            </a:r>
            <a:r>
              <a:rPr lang="en-US" altLang="zh-TW" dirty="0">
                <a:solidFill>
                  <a:srgbClr val="C00000"/>
                </a:solidFill>
                <a:latin typeface="華康娃娃體" pitchFamily="81" charset="-120"/>
                <a:ea typeface="華康娃娃體" pitchFamily="81" charset="-120"/>
              </a:rPr>
              <a:t>)</a:t>
            </a:r>
          </a:p>
          <a:p>
            <a:r>
              <a:rPr lang="zh-TW" altLang="en-US" sz="4000" dirty="0">
                <a:latin typeface="華康娃娃體" pitchFamily="81" charset="-120"/>
                <a:ea typeface="華康娃娃體" pitchFamily="81" charset="-120"/>
              </a:rPr>
              <a:t>教學策略可參考教學重點與使用策略建議</a:t>
            </a:r>
            <a:endParaRPr lang="en-US" altLang="zh-TW" sz="4000" dirty="0">
              <a:latin typeface="華康娃娃體" pitchFamily="81" charset="-120"/>
              <a:ea typeface="華康娃娃體" pitchFamily="81" charset="-120"/>
            </a:endParaRPr>
          </a:p>
          <a:p>
            <a:endParaRPr lang="en-US" altLang="zh-TW" sz="4000" dirty="0">
              <a:latin typeface="華康娃娃體" pitchFamily="81" charset="-120"/>
              <a:ea typeface="華康娃娃體" pitchFamily="81" charset="-120"/>
            </a:endParaRPr>
          </a:p>
          <a:p>
            <a:endParaRPr lang="en-US" altLang="zh-TW" sz="4000" dirty="0">
              <a:solidFill>
                <a:srgbClr val="00B050"/>
              </a:solidFill>
              <a:latin typeface="華康娃娃體" pitchFamily="81" charset="-120"/>
              <a:ea typeface="華康娃娃體" pitchFamily="81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1741643" y="4587755"/>
            <a:ext cx="5809563" cy="1721565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200" dirty="0">
                <a:solidFill>
                  <a:schemeClr val="bg1"/>
                </a:solidFill>
                <a:latin typeface="華康娃娃體" pitchFamily="81" charset="-120"/>
                <a:ea typeface="華康娃娃體" pitchFamily="81" charset="-120"/>
              </a:rPr>
              <a:t>1.</a:t>
            </a:r>
            <a:r>
              <a:rPr lang="zh-TW" altLang="en-US" sz="3200" dirty="0">
                <a:solidFill>
                  <a:srgbClr val="FF0000"/>
                </a:solidFill>
                <a:latin typeface="華康娃娃體" pitchFamily="81" charset="-120"/>
                <a:ea typeface="華康娃娃體" pitchFamily="81" charset="-120"/>
              </a:rPr>
              <a:t>分科</a:t>
            </a:r>
            <a:r>
              <a:rPr lang="zh-TW" altLang="en-US" sz="3200" dirty="0">
                <a:latin typeface="華康娃娃體" pitchFamily="81" charset="-120"/>
                <a:ea typeface="華康娃娃體" pitchFamily="81" charset="-120"/>
              </a:rPr>
              <a:t>敘寫</a:t>
            </a:r>
            <a:r>
              <a:rPr lang="en-US" altLang="zh-TW" sz="3200" dirty="0"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sz="3200" dirty="0">
                <a:latin typeface="華康娃娃體" pitchFamily="81" charset="-120"/>
                <a:ea typeface="華康娃娃體" pitchFamily="81" charset="-120"/>
              </a:rPr>
              <a:t>國語、數學</a:t>
            </a:r>
            <a:r>
              <a:rPr lang="en-US" altLang="zh-TW" sz="3200" dirty="0">
                <a:latin typeface="華康娃娃體" pitchFamily="81" charset="-120"/>
                <a:ea typeface="華康娃娃體" pitchFamily="81" charset="-120"/>
              </a:rPr>
              <a:t>)</a:t>
            </a:r>
            <a:endParaRPr lang="en-US" altLang="zh-TW" sz="3200" dirty="0">
              <a:solidFill>
                <a:srgbClr val="FF0000"/>
              </a:solidFill>
              <a:latin typeface="華康娃娃體" pitchFamily="81" charset="-120"/>
              <a:ea typeface="華康娃娃體" pitchFamily="81" charset="-120"/>
            </a:endParaRPr>
          </a:p>
          <a:p>
            <a:r>
              <a:rPr lang="en-US" altLang="zh-TW" sz="3200" dirty="0">
                <a:solidFill>
                  <a:schemeClr val="bg1"/>
                </a:solidFill>
                <a:latin typeface="華康娃娃體" pitchFamily="81" charset="-120"/>
                <a:ea typeface="華康娃娃體" pitchFamily="81" charset="-120"/>
              </a:rPr>
              <a:t>2.</a:t>
            </a:r>
            <a:r>
              <a:rPr lang="zh-TW" altLang="en-US" sz="3200" dirty="0">
                <a:solidFill>
                  <a:srgbClr val="FF0000"/>
                </a:solidFill>
                <a:latin typeface="華康娃娃體" pitchFamily="81" charset="-120"/>
                <a:ea typeface="華康娃娃體" pitchFamily="81" charset="-120"/>
              </a:rPr>
              <a:t>同一學習問題</a:t>
            </a:r>
            <a:r>
              <a:rPr lang="zh-TW" altLang="zh-TW" sz="3200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運用</a:t>
            </a:r>
            <a:r>
              <a:rPr lang="en-US" altLang="zh-TW" sz="3200" dirty="0">
                <a:solidFill>
                  <a:srgbClr val="FF0000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2</a:t>
            </a:r>
            <a:r>
              <a:rPr lang="zh-TW" altLang="zh-TW" sz="3200" dirty="0">
                <a:solidFill>
                  <a:srgbClr val="FF0000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種以上的策略</a:t>
            </a:r>
            <a:r>
              <a:rPr lang="zh-TW" altLang="en-US" sz="3200" dirty="0">
                <a:solidFill>
                  <a:srgbClr val="FF0000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，</a:t>
            </a:r>
            <a:r>
              <a:rPr lang="zh-TW" altLang="en-US" sz="3200" dirty="0">
                <a:solidFill>
                  <a:schemeClr val="bg1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介入達</a:t>
            </a:r>
            <a:r>
              <a:rPr lang="en-US" altLang="zh-TW" sz="3200" dirty="0">
                <a:solidFill>
                  <a:srgbClr val="FF0000"/>
                </a:solidFill>
                <a:latin typeface="華康娃娃體" pitchFamily="81" charset="-120"/>
                <a:ea typeface="華康娃娃體" pitchFamily="81" charset="-120"/>
              </a:rPr>
              <a:t>3</a:t>
            </a:r>
            <a:r>
              <a:rPr lang="zh-TW" altLang="en-US" sz="3200" dirty="0">
                <a:solidFill>
                  <a:srgbClr val="FF0000"/>
                </a:solidFill>
                <a:latin typeface="華康娃娃體" pitchFamily="81" charset="-120"/>
                <a:ea typeface="華康娃娃體" pitchFamily="81" charset="-120"/>
              </a:rPr>
              <a:t>個月以上</a:t>
            </a:r>
            <a:endParaRPr lang="en-US" altLang="zh-TW" sz="3200" dirty="0">
              <a:latin typeface="華康娃娃體" pitchFamily="81" charset="-120"/>
              <a:ea typeface="華康娃娃體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850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1259632" y="44624"/>
            <a:ext cx="6753293" cy="432048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A14A-C0E7-422E-AB0E-472A432FF36B}" type="slidenum">
              <a:rPr lang="ja-JP" altLang="en-US" smtClean="0"/>
              <a:pPr/>
              <a:t>5</a:t>
            </a:fld>
            <a:endParaRPr lang="en-US" altLang="ja-JP"/>
          </a:p>
        </p:txBody>
      </p:sp>
      <p:sp>
        <p:nvSpPr>
          <p:cNvPr id="6" name="圓角矩形 5"/>
          <p:cNvSpPr/>
          <p:nvPr/>
        </p:nvSpPr>
        <p:spPr>
          <a:xfrm>
            <a:off x="1976237" y="835469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C00000"/>
                </a:solidFill>
              </a:rPr>
              <a:t>同一</a:t>
            </a:r>
            <a:r>
              <a:rPr lang="zh-TW" altLang="en-US" dirty="0"/>
              <a:t>問題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4067944" y="835469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C00000"/>
                </a:solidFill>
              </a:rPr>
              <a:t>2</a:t>
            </a:r>
            <a:r>
              <a:rPr lang="zh-TW" altLang="en-US" dirty="0"/>
              <a:t>種策略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6156176" y="836712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dirty="0"/>
              <a:t>介入</a:t>
            </a:r>
            <a:r>
              <a:rPr lang="zh-TW" altLang="en-US" sz="2200" dirty="0">
                <a:solidFill>
                  <a:srgbClr val="C00000"/>
                </a:solidFill>
              </a:rPr>
              <a:t>後反應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4"/>
          <a:srcRect l="21" t="1254" r="-21" b="4637"/>
          <a:stretch/>
        </p:blipFill>
        <p:spPr>
          <a:xfrm>
            <a:off x="1261049" y="1340767"/>
            <a:ext cx="6753293" cy="54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9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A14A-C0E7-422E-AB0E-472A432FF36B}" type="slidenum">
              <a:rPr lang="ja-JP" altLang="en-US" smtClean="0"/>
              <a:pPr/>
              <a:t>6</a:t>
            </a:fld>
            <a:endParaRPr lang="en-US" altLang="ja-JP"/>
          </a:p>
        </p:txBody>
      </p:sp>
      <p:sp>
        <p:nvSpPr>
          <p:cNvPr id="4" name="Rectangle 62"/>
          <p:cNvSpPr>
            <a:spLocks noGrp="1" noChangeArrowheads="1"/>
          </p:cNvSpPr>
          <p:nvPr>
            <p:ph/>
          </p:nvPr>
        </p:nvSpPr>
        <p:spPr>
          <a:xfrm>
            <a:off x="755576" y="1772816"/>
            <a:ext cx="7126560" cy="4262611"/>
          </a:xfrm>
        </p:spPr>
        <p:txBody>
          <a:bodyPr/>
          <a:lstStyle/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蒐集</a:t>
            </a:r>
            <a:r>
              <a:rPr lang="zh-TW" altLang="en-US" dirty="0">
                <a:solidFill>
                  <a:srgbClr val="00CC00"/>
                </a:solidFill>
                <a:latin typeface="華康娃娃體" pitchFamily="81" charset="-120"/>
                <a:ea typeface="華康娃娃體" pitchFamily="81" charset="-120"/>
              </a:rPr>
              <a:t>顯現困難處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的作業簿、習作、考試簿本、小考卷、大範圍考卷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…</a:t>
            </a:r>
            <a:r>
              <a:rPr lang="en-US" altLang="zh-TW" dirty="0">
                <a:solidFill>
                  <a:srgbClr val="FF0000"/>
                </a:solidFill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華康娃娃體" pitchFamily="81" charset="-120"/>
                <a:ea typeface="華康娃娃體" pitchFamily="81" charset="-120"/>
              </a:rPr>
              <a:t>每種錯誤類型至少提供</a:t>
            </a:r>
            <a:r>
              <a:rPr lang="en-US" altLang="zh-TW" dirty="0">
                <a:solidFill>
                  <a:srgbClr val="FF0000"/>
                </a:solidFill>
                <a:latin typeface="華康娃娃體" pitchFamily="81" charset="-120"/>
                <a:ea typeface="華康娃娃體" pitchFamily="81" charset="-120"/>
              </a:rPr>
              <a:t>3</a:t>
            </a:r>
            <a:r>
              <a:rPr lang="zh-TW" altLang="en-US" dirty="0">
                <a:solidFill>
                  <a:srgbClr val="FF0000"/>
                </a:solidFill>
                <a:latin typeface="華康娃娃體" pitchFamily="81" charset="-120"/>
                <a:ea typeface="華康娃娃體" pitchFamily="81" charset="-120"/>
              </a:rPr>
              <a:t>份</a:t>
            </a:r>
            <a:r>
              <a:rPr lang="en-US" altLang="zh-TW" dirty="0">
                <a:solidFill>
                  <a:srgbClr val="FF0000"/>
                </a:solidFill>
                <a:latin typeface="華康娃娃體" pitchFamily="81" charset="-120"/>
                <a:ea typeface="華康娃娃體" pitchFamily="81" charset="-120"/>
              </a:rPr>
              <a:t>)</a:t>
            </a:r>
          </a:p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不要提供安親班的完美作業，以在班上當場學生自己完成的作業、考卷、學習單為主</a:t>
            </a:r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</p:txBody>
      </p:sp>
      <p:sp>
        <p:nvSpPr>
          <p:cNvPr id="5" name="Rectangle 61"/>
          <p:cNvSpPr txBox="1">
            <a:spLocks noChangeArrowheads="1"/>
          </p:cNvSpPr>
          <p:nvPr/>
        </p:nvSpPr>
        <p:spPr bwMode="auto">
          <a:xfrm>
            <a:off x="1331913" y="390525"/>
            <a:ext cx="7126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9pPr>
          </a:lstStyle>
          <a:p>
            <a:r>
              <a:rPr lang="zh-TW" altLang="en-US" kern="0">
                <a:latin typeface="華康娃娃體" pitchFamily="81" charset="-120"/>
                <a:ea typeface="華康娃娃體" pitchFamily="81" charset="-120"/>
              </a:rPr>
              <a:t>資料蒐集</a:t>
            </a:r>
            <a:endParaRPr lang="ja-JP" altLang="en-US" kern="0" dirty="0">
              <a:latin typeface="華康娃娃體" pitchFamily="81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1187624" y="5134708"/>
            <a:ext cx="6264696" cy="1368152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經批改</a:t>
            </a:r>
            <a:r>
              <a:rPr lang="zh-TW" altLang="en-US" sz="3200" dirty="0">
                <a:solidFill>
                  <a:srgbClr val="FF0000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未訂正</a:t>
            </a:r>
            <a:r>
              <a:rPr lang="en-US" altLang="zh-TW" sz="2200" dirty="0">
                <a:solidFill>
                  <a:schemeClr val="tx1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(</a:t>
            </a:r>
            <a:r>
              <a:rPr lang="zh-TW" altLang="en-US" sz="2200" dirty="0">
                <a:solidFill>
                  <a:schemeClr val="tx1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或訂正不覆蓋原始錯誤答案</a:t>
            </a:r>
            <a:r>
              <a:rPr lang="en-US" altLang="zh-TW" sz="2200" dirty="0">
                <a:solidFill>
                  <a:schemeClr val="tx1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)</a:t>
            </a:r>
          </a:p>
          <a:p>
            <a:pPr algn="ctr"/>
            <a:r>
              <a:rPr lang="zh-TW" altLang="en-US" sz="3200" dirty="0">
                <a:solidFill>
                  <a:srgbClr val="FF0000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紅筆</a:t>
            </a:r>
            <a:r>
              <a:rPr lang="zh-TW" altLang="en-US" sz="3200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註明</a:t>
            </a:r>
            <a:r>
              <a:rPr lang="zh-TW" altLang="en-US" sz="3200" dirty="0">
                <a:solidFill>
                  <a:srgbClr val="FF0000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日期</a:t>
            </a:r>
            <a:r>
              <a:rPr lang="zh-TW" altLang="en-US" sz="3200" dirty="0">
                <a:solidFill>
                  <a:schemeClr val="bg1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與</a:t>
            </a:r>
            <a:r>
              <a:rPr lang="zh-TW" altLang="en-US" sz="3200" dirty="0">
                <a:solidFill>
                  <a:srgbClr val="FF0000"/>
                </a:solidFill>
                <a:latin typeface="華康娃娃體" panose="040B0509000000000000" pitchFamily="81" charset="-120"/>
                <a:ea typeface="華康娃娃體" panose="040B0509000000000000" pitchFamily="81" charset="-120"/>
              </a:rPr>
              <a:t>學生作答反應</a:t>
            </a:r>
            <a:r>
              <a:rPr lang="zh-TW" altLang="en-US" sz="3200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737886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86BC-EEB6-4513-952A-E01A08D648EE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資料蒐集</a:t>
            </a:r>
            <a:endParaRPr lang="ja-JP" altLang="en-US" dirty="0">
              <a:latin typeface="華康娃娃體" pitchFamily="81" charset="-120"/>
            </a:endParaRPr>
          </a:p>
        </p:txBody>
      </p:sp>
      <p:sp>
        <p:nvSpPr>
          <p:cNvPr id="6206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17688"/>
            <a:ext cx="7772400" cy="4278312"/>
          </a:xfrm>
        </p:spPr>
        <p:txBody>
          <a:bodyPr/>
          <a:lstStyle/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紀錄評量成績</a:t>
            </a:r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2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年內國語數學月考成績、班平均、班排名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班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PR)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26151" y="1772816"/>
            <a:ext cx="7772400" cy="4824536"/>
          </a:xfrm>
        </p:spPr>
        <p:txBody>
          <a:bodyPr/>
          <a:lstStyle/>
          <a:p>
            <a:r>
              <a:rPr lang="zh-TW" altLang="en-US" b="1" dirty="0">
                <a:solidFill>
                  <a:srgbClr val="FF6600"/>
                </a:solidFill>
                <a:latin typeface="華康娃娃體" pitchFamily="81" charset="-120"/>
                <a:ea typeface="華康娃娃體" pitchFamily="81" charset="-120"/>
              </a:rPr>
              <a:t>發現疑似特殊需求學生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-&gt;</a:t>
            </a:r>
            <a:r>
              <a:rPr lang="zh-TW" altLang="en-US" dirty="0">
                <a:solidFill>
                  <a:srgbClr val="008000"/>
                </a:solidFill>
                <a:latin typeface="華康娃娃體" pitchFamily="81" charset="-120"/>
                <a:ea typeface="華康娃娃體" pitchFamily="81" charset="-120"/>
              </a:rPr>
              <a:t>轉介前介入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-&gt;</a:t>
            </a:r>
            <a:r>
              <a:rPr lang="zh-TW" altLang="en-US" dirty="0">
                <a:solidFill>
                  <a:srgbClr val="008000"/>
                </a:solidFill>
                <a:latin typeface="華康娃娃體" pitchFamily="81" charset="-120"/>
                <a:ea typeface="華康娃娃體" pitchFamily="81" charset="-120"/>
              </a:rPr>
              <a:t>無成效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dirty="0">
                <a:solidFill>
                  <a:srgbClr val="008000"/>
                </a:solidFill>
                <a:latin typeface="華康娃娃體" pitchFamily="81" charset="-120"/>
                <a:ea typeface="華康娃娃體" pitchFamily="81" charset="-120"/>
              </a:rPr>
              <a:t>學生可能在學習上有特殊需求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)-&gt;</a:t>
            </a:r>
            <a:r>
              <a:rPr lang="zh-TW" altLang="en-US" dirty="0">
                <a:solidFill>
                  <a:srgbClr val="008000"/>
                </a:solidFill>
                <a:latin typeface="華康娃娃體" pitchFamily="81" charset="-120"/>
                <a:ea typeface="華康娃娃體" pitchFamily="81" charset="-120"/>
              </a:rPr>
              <a:t>聯絡家長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-&gt;</a:t>
            </a:r>
            <a:r>
              <a:rPr lang="zh-TW" altLang="en-US" dirty="0">
                <a:solidFill>
                  <a:srgbClr val="008000"/>
                </a:solidFill>
                <a:latin typeface="華康娃娃體" pitchFamily="81" charset="-120"/>
                <a:ea typeface="華康娃娃體" pitchFamily="81" charset="-120"/>
              </a:rPr>
              <a:t>告知已做努力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及</a:t>
            </a:r>
            <a:r>
              <a:rPr lang="zh-TW" altLang="en-US" b="1" dirty="0">
                <a:solidFill>
                  <a:schemeClr val="accent2"/>
                </a:solidFill>
                <a:latin typeface="華康娃娃體" pitchFamily="81" charset="-120"/>
                <a:ea typeface="華康娃娃體" pitchFamily="81" charset="-120"/>
              </a:rPr>
              <a:t>學校針對特殊學習需求學生的教學資源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-&gt;</a:t>
            </a:r>
            <a:r>
              <a:rPr lang="zh-TW" altLang="en-US" dirty="0">
                <a:solidFill>
                  <a:srgbClr val="008000"/>
                </a:solidFill>
                <a:latin typeface="華康娃娃體" pitchFamily="81" charset="-120"/>
                <a:ea typeface="華康娃娃體" pitchFamily="81" charset="-120"/>
              </a:rPr>
              <a:t>徵求鑑定同意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-&gt;</a:t>
            </a:r>
            <a:r>
              <a:rPr lang="zh-TW" altLang="en-US" dirty="0">
                <a:solidFill>
                  <a:srgbClr val="008000"/>
                </a:solidFill>
                <a:latin typeface="華康娃娃體" pitchFamily="81" charset="-120"/>
                <a:ea typeface="華康娃娃體" pitchFamily="81" charset="-120"/>
              </a:rPr>
              <a:t>簽署同意書</a:t>
            </a:r>
            <a:endParaRPr lang="en-US" altLang="zh-TW" dirty="0">
              <a:solidFill>
                <a:srgbClr val="008000"/>
              </a:solidFill>
              <a:latin typeface="華康娃娃體" pitchFamily="81" charset="-120"/>
              <a:ea typeface="華康娃娃體" pitchFamily="81" charset="-120"/>
            </a:endParaRPr>
          </a:p>
          <a:p>
            <a:endParaRPr lang="en-US" altLang="zh-TW" dirty="0">
              <a:solidFill>
                <a:srgbClr val="008000"/>
              </a:solidFill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sz="2400" dirty="0">
                <a:latin typeface="華康娃娃體" pitchFamily="81" charset="-120"/>
                <a:ea typeface="華康娃娃體" pitchFamily="81" charset="-120"/>
              </a:rPr>
              <a:t>說明小技巧：</a:t>
            </a:r>
            <a:r>
              <a:rPr lang="zh-TW" altLang="en-US" sz="2400" dirty="0">
                <a:solidFill>
                  <a:srgbClr val="9900CC"/>
                </a:solidFill>
                <a:latin typeface="華康娃娃體" pitchFamily="81" charset="-120"/>
                <a:ea typeface="華康娃娃體" pitchFamily="81" charset="-120"/>
              </a:rPr>
              <a:t>學習困難</a:t>
            </a:r>
            <a:r>
              <a:rPr lang="en-US" altLang="zh-TW" sz="2400" dirty="0">
                <a:solidFill>
                  <a:srgbClr val="9900CC"/>
                </a:solidFill>
                <a:latin typeface="華康娃娃體" pitchFamily="81" charset="-120"/>
                <a:ea typeface="華康娃娃體" pitchFamily="81" charset="-120"/>
              </a:rPr>
              <a:t>-&gt;</a:t>
            </a:r>
            <a:r>
              <a:rPr lang="zh-TW" altLang="en-US" sz="2400" dirty="0">
                <a:latin typeface="華康娃娃體" pitchFamily="81" charset="-120"/>
                <a:ea typeface="華康娃娃體" pitchFamily="81" charset="-120"/>
              </a:rPr>
              <a:t>學習障礙</a:t>
            </a:r>
            <a:r>
              <a:rPr lang="en-US" altLang="zh-TW" sz="2400" dirty="0"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sz="2400" dirty="0">
                <a:latin typeface="華康娃娃體" pitchFamily="81" charset="-120"/>
                <a:ea typeface="華康娃娃體" pitchFamily="81" charset="-120"/>
              </a:rPr>
              <a:t>有問題</a:t>
            </a:r>
            <a:r>
              <a:rPr lang="en-US" altLang="zh-TW" sz="2400" dirty="0">
                <a:latin typeface="華康娃娃體" pitchFamily="81" charset="-120"/>
                <a:ea typeface="華康娃娃體" pitchFamily="81" charset="-120"/>
              </a:rPr>
              <a:t>)</a:t>
            </a:r>
            <a:r>
              <a:rPr lang="zh-TW" altLang="en-US" sz="2400" dirty="0">
                <a:solidFill>
                  <a:srgbClr val="9900CC"/>
                </a:solidFill>
                <a:latin typeface="華康娃娃體" pitchFamily="81" charset="-120"/>
                <a:ea typeface="華康娃娃體" pitchFamily="81" charset="-120"/>
              </a:rPr>
              <a:t>、特殊學習需求學生的免費教學資源</a:t>
            </a:r>
            <a:r>
              <a:rPr lang="en-US" altLang="zh-TW" sz="2400" dirty="0">
                <a:solidFill>
                  <a:srgbClr val="9900CC"/>
                </a:solidFill>
                <a:latin typeface="華康娃娃體" pitchFamily="81" charset="-120"/>
                <a:ea typeface="華康娃娃體" pitchFamily="81" charset="-120"/>
              </a:rPr>
              <a:t>(</a:t>
            </a:r>
            <a:r>
              <a:rPr lang="zh-TW" altLang="en-US" sz="2400" dirty="0">
                <a:solidFill>
                  <a:srgbClr val="9900CC"/>
                </a:solidFill>
                <a:latin typeface="華康娃娃體" pitchFamily="81" charset="-120"/>
                <a:ea typeface="華康娃娃體" pitchFamily="81" charset="-120"/>
              </a:rPr>
              <a:t>學習中心</a:t>
            </a:r>
            <a:r>
              <a:rPr lang="en-US" altLang="zh-TW" sz="2400" dirty="0">
                <a:solidFill>
                  <a:srgbClr val="9900CC"/>
                </a:solidFill>
                <a:latin typeface="華康娃娃體" pitchFamily="81" charset="-120"/>
                <a:ea typeface="華康娃娃體" pitchFamily="81" charset="-120"/>
              </a:rPr>
              <a:t>)-&gt;</a:t>
            </a:r>
            <a:r>
              <a:rPr lang="zh-TW" altLang="en-US" sz="2400" dirty="0">
                <a:latin typeface="華康娃娃體" pitchFamily="81" charset="-120"/>
                <a:ea typeface="華康娃娃體" pitchFamily="81" charset="-120"/>
              </a:rPr>
              <a:t>資源班</a:t>
            </a:r>
            <a:r>
              <a:rPr lang="zh-TW" altLang="en-US" sz="2400" dirty="0">
                <a:solidFill>
                  <a:srgbClr val="9900CC"/>
                </a:solidFill>
                <a:latin typeface="華康娃娃體" pitchFamily="81" charset="-120"/>
                <a:ea typeface="華康娃娃體" pitchFamily="81" charset="-120"/>
              </a:rPr>
              <a:t>、經過評估確定孩子需要不同的學習策略或方法</a:t>
            </a:r>
            <a:r>
              <a:rPr lang="en-US" altLang="zh-TW" sz="2400" dirty="0">
                <a:solidFill>
                  <a:srgbClr val="9900CC"/>
                </a:solidFill>
                <a:latin typeface="華康娃娃體" pitchFamily="81" charset="-120"/>
                <a:ea typeface="華康娃娃體" pitchFamily="81" charset="-120"/>
              </a:rPr>
              <a:t>-&gt;</a:t>
            </a:r>
            <a:r>
              <a:rPr lang="zh-TW" altLang="en-US" sz="2400" dirty="0">
                <a:latin typeface="華康娃娃體" pitchFamily="81" charset="-120"/>
                <a:ea typeface="華康娃娃體" pitchFamily="81" charset="-120"/>
              </a:rPr>
              <a:t>鑑定確定有問題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A14A-C0E7-422E-AB0E-472A432FF36B}" type="slidenum">
              <a:rPr lang="ja-JP" altLang="en-US" smtClean="0"/>
              <a:pPr/>
              <a:t>8</a:t>
            </a:fld>
            <a:endParaRPr lang="en-US" altLang="ja-JP"/>
          </a:p>
        </p:txBody>
      </p:sp>
      <p:sp>
        <p:nvSpPr>
          <p:cNvPr id="4" name="Rectangle 61"/>
          <p:cNvSpPr txBox="1">
            <a:spLocks noChangeArrowheads="1"/>
          </p:cNvSpPr>
          <p:nvPr/>
        </p:nvSpPr>
        <p:spPr bwMode="auto">
          <a:xfrm>
            <a:off x="1331913" y="390525"/>
            <a:ext cx="7126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あくあフォント" pitchFamily="1" charset="-128"/>
                <a:ea typeface="あくあフォント" pitchFamily="1" charset="-128"/>
              </a:defRPr>
            </a:lvl9pPr>
          </a:lstStyle>
          <a:p>
            <a:r>
              <a:rPr lang="zh-TW" altLang="en-US" kern="0" dirty="0">
                <a:latin typeface="華康娃娃體" pitchFamily="81" charset="-120"/>
                <a:ea typeface="華康娃娃體" pitchFamily="81" charset="-120"/>
              </a:rPr>
              <a:t>與家長的溝通</a:t>
            </a:r>
            <a:endParaRPr lang="ja-JP" altLang="en-US" kern="0" dirty="0">
              <a:latin typeface="華康娃娃體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103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86BC-EEB6-4513-952A-E01A08D648EE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Q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 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&amp;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 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A</a:t>
            </a:r>
            <a:endParaRPr lang="ja-JP" altLang="en-US" dirty="0">
              <a:latin typeface="華康娃娃體" pitchFamily="81" charset="-120"/>
            </a:endParaRPr>
          </a:p>
        </p:txBody>
      </p:sp>
      <p:sp>
        <p:nvSpPr>
          <p:cNvPr id="6206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1664"/>
            <a:ext cx="7772400" cy="4707656"/>
          </a:xfrm>
        </p:spPr>
        <p:txBody>
          <a:bodyPr/>
          <a:lstStyle/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若轉介前介入實施過程發現學生</a:t>
            </a:r>
            <a:r>
              <a:rPr lang="zh-TW" altLang="en-US" dirty="0">
                <a:solidFill>
                  <a:srgbClr val="FF6600"/>
                </a:solidFill>
                <a:latin typeface="華康娃娃體" pitchFamily="81" charset="-120"/>
                <a:ea typeface="華康娃娃體" pitchFamily="81" charset="-120"/>
              </a:rPr>
              <a:t>有明顯進步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，表示非學障生，可不鑑定。</a:t>
            </a:r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dirty="0">
                <a:solidFill>
                  <a:srgbClr val="9900CC"/>
                </a:solidFill>
                <a:latin typeface="華康娃娃體" pitchFamily="81" charset="-120"/>
                <a:ea typeface="華康娃娃體" pitchFamily="81" charset="-120"/>
              </a:rPr>
              <a:t>疑似智能障礙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學生作法同疑似學習障礙學生。</a:t>
            </a:r>
            <a:r>
              <a:rPr lang="zh-TW" altLang="en-US" dirty="0">
                <a:solidFill>
                  <a:srgbClr val="0070C0"/>
                </a:solidFill>
                <a:latin typeface="華康娃娃體" pitchFamily="81" charset="-120"/>
                <a:ea typeface="華康娃娃體" pitchFamily="81" charset="-120"/>
              </a:rPr>
              <a:t>但若家長已取得身心障礙證明者，請先告知學習中心，可做快速處理。</a:t>
            </a:r>
            <a:endParaRPr lang="en-US" altLang="zh-TW" dirty="0">
              <a:solidFill>
                <a:srgbClr val="0070C0"/>
              </a:solidFill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dirty="0">
                <a:solidFill>
                  <a:srgbClr val="9900CC"/>
                </a:solidFill>
                <a:latin typeface="華康娃娃體" pitchFamily="81" charset="-120"/>
                <a:ea typeface="華康娃娃體" pitchFamily="81" charset="-120"/>
              </a:rPr>
              <a:t>疑似情緒行為障礙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學生若有提報鑑定之需求，請導師先進行策略介入並先提報輔導室認輔</a:t>
            </a:r>
            <a:r>
              <a:rPr lang="zh-TW" altLang="en-US" dirty="0">
                <a:solidFill>
                  <a:srgbClr val="0070C0"/>
                </a:solidFill>
                <a:latin typeface="華康娃娃體" pitchFamily="81" charset="-120"/>
                <a:ea typeface="華康娃娃體" pitchFamily="81" charset="-120"/>
              </a:rPr>
              <a:t>介入至少一學期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，且需取得</a:t>
            </a:r>
            <a:r>
              <a:rPr lang="zh-TW" altLang="en-US" dirty="0">
                <a:solidFill>
                  <a:srgbClr val="0070C0"/>
                </a:solidFill>
                <a:latin typeface="華康娃娃體" pitchFamily="81" charset="-120"/>
                <a:ea typeface="華康娃娃體" pitchFamily="81" charset="-120"/>
              </a:rPr>
              <a:t>醫療診斷證明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及</a:t>
            </a:r>
            <a:r>
              <a:rPr lang="zh-TW" altLang="en-US" dirty="0">
                <a:solidFill>
                  <a:srgbClr val="0070C0"/>
                </a:solidFill>
                <a:latin typeface="華康娃娃體" pitchFamily="81" charset="-120"/>
                <a:ea typeface="華康娃娃體" pitchFamily="81" charset="-120"/>
              </a:rPr>
              <a:t>家長同意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方可進行鑑定。</a:t>
            </a:r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yanplate006-blue-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あくあフォント"/>
        <a:ea typeface="あくあフォント"/>
        <a:cs typeface=""/>
      </a:majorFont>
      <a:minorFont>
        <a:latin typeface="あくあフォント"/>
        <a:ea typeface="あくあフォント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nyanplate006-blue-</Template>
  <TotalTime>2242</TotalTime>
  <Words>501</Words>
  <Application>Microsoft Office PowerPoint</Application>
  <PresentationFormat>如螢幕大小 (4:3)</PresentationFormat>
  <Paragraphs>56</Paragraphs>
  <Slides>10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ＭＳ Ｐゴシック</vt:lpstr>
      <vt:lpstr>ＭＳ Ｐ明朝</vt:lpstr>
      <vt:lpstr>あくあフォント</vt:lpstr>
      <vt:lpstr>華康娃娃體</vt:lpstr>
      <vt:lpstr>標楷體</vt:lpstr>
      <vt:lpstr>Times New Roman</vt:lpstr>
      <vt:lpstr>nyanplate006-blue-</vt:lpstr>
      <vt:lpstr>疑似特殊需求學生 學障鑑定說明</vt:lpstr>
      <vt:lpstr>PowerPoint 簡報</vt:lpstr>
      <vt:lpstr>將學生轉介出來鑑定之前……</vt:lpstr>
      <vt:lpstr>轉介前介入</vt:lpstr>
      <vt:lpstr>PowerPoint 簡報</vt:lpstr>
      <vt:lpstr>PowerPoint 簡報</vt:lpstr>
      <vt:lpstr>資料蒐集</vt:lpstr>
      <vt:lpstr>PowerPoint 簡報</vt:lpstr>
      <vt:lpstr>Q &amp; A</vt:lpstr>
      <vt:lpstr>總複習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疑似特殊需求學生學障鑑定說明會</dc:title>
  <dc:creator>user</dc:creator>
  <cp:lastModifiedBy>user</cp:lastModifiedBy>
  <cp:revision>170</cp:revision>
  <dcterms:created xsi:type="dcterms:W3CDTF">2013-10-13T05:35:50Z</dcterms:created>
  <dcterms:modified xsi:type="dcterms:W3CDTF">2021-09-23T05:38:28Z</dcterms:modified>
</cp:coreProperties>
</file>