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26" r:id="rId21"/>
    <p:sldId id="302" r:id="rId22"/>
    <p:sldId id="303" r:id="rId23"/>
    <p:sldId id="304" r:id="rId24"/>
    <p:sldId id="305" r:id="rId25"/>
    <p:sldId id="306" r:id="rId26"/>
    <p:sldId id="307" r:id="rId27"/>
    <p:sldId id="327" r:id="rId28"/>
    <p:sldId id="309" r:id="rId29"/>
    <p:sldId id="310" r:id="rId30"/>
    <p:sldId id="311" r:id="rId31"/>
    <p:sldId id="312" r:id="rId32"/>
    <p:sldId id="313" r:id="rId33"/>
    <p:sldId id="328" r:id="rId34"/>
    <p:sldId id="314" r:id="rId35"/>
    <p:sldId id="315" r:id="rId36"/>
    <p:sldId id="316" r:id="rId37"/>
    <p:sldId id="317" r:id="rId38"/>
    <p:sldId id="318" r:id="rId39"/>
    <p:sldId id="319" r:id="rId40"/>
    <p:sldId id="324" r:id="rId41"/>
    <p:sldId id="325" r:id="rId42"/>
    <p:sldId id="321" r:id="rId43"/>
    <p:sldId id="322" r:id="rId44"/>
    <p:sldId id="323" r:id="rId45"/>
    <p:sldId id="283" r:id="rId46"/>
  </p:sldIdLst>
  <p:sldSz cx="12192000" cy="6858000"/>
  <p:notesSz cx="6858000" cy="9144000"/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A19587"/>
    <a:srgbClr val="FFD757"/>
    <a:srgbClr val="FFCD2F"/>
    <a:srgbClr val="FFEB95"/>
    <a:srgbClr val="472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58" y="60"/>
      </p:cViewPr>
      <p:guideLst>
        <p:guide orient="horz" pos="66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772B8-DFA0-42D4-BB56-C041186E9AEC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8E786-4216-45F2-862D-D7FBD8328B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4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652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194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674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63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779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886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02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007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622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35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91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151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854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3734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410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20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524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4111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2238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1567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9969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481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1318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1279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302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0793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6710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6879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0733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8609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8496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3183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782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9540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6816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8598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4986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525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900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939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138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741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92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F854487-5C52-43DE-8040-E4597B8E6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66D38B3-FFF9-4D55-BB90-5F1457DCC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BA9CFA4-BBAC-4A85-95C0-B8362F92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AC0A92B-882F-4EAE-9CD9-C3638E88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BFF9EE6-DCF3-4596-AFC1-8B9F75DC9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69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100B32-1CD8-4584-AFFC-468F16A3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2213848-5DFF-4229-945E-D09C771F5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2CBE1A3-AB9C-4EE4-9F5F-3687D6E54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546D30A-713C-45BF-8230-18DA0B82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06AA1D7-D90D-4E95-B9BC-EBF858AF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C8677BFC-1CEB-4EC9-BDFE-223EC88FE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785C34F-4519-4606-8E0E-0897A9DCA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AFCC154-5B53-4BCA-8718-4ED3FD4F4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139DA60-5E9B-4090-8D53-F1001C33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BDCC125-0D3E-4EA9-A7C8-6B7F205D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23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5C4D18D-7DCA-4907-BF3A-2579F5028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1CA1271-3E82-497F-8B53-0F1867D99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DD3CAA6-9D80-4D7F-B066-F05B326EF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872E402-B1CB-4A42-A678-0F755DC02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FFC4956-AD1F-4860-9AD2-0BF20646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39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A2BCA75-1F57-42BB-BA48-FF7C11F9A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70ED596-E120-41AB-A9D0-0C265B708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14CC783-0900-49CE-BA3B-0DAB551A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3FE88C5-D9F1-4EFA-AC3A-FFECD8F1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2B71C59-EA95-4156-B37F-1D9181F1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14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F93CE9B-26F4-4B05-91AD-7D5BBED79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5CDBC56-9665-4D60-9294-B80E2DB8F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11C4657-3D75-49B8-8964-650753686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E6B204F-8CF6-4A2B-9F70-F87F2391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6A51D15-F7E4-4DE1-A5B4-83ECC6D1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0F6C39E-8093-41EE-A607-8E5F0170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42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3266374-AFE4-4831-A5D4-D610A238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83994A4-C448-4CA5-B862-08CF03A37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7DDCC8E-BB47-4F1D-9799-9F4191D8C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BEBAE0C-F973-4EB6-863C-C1E8B652D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DA79FA2-E550-4485-B4C1-39F22F975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96B10B1F-8655-45D2-B5B4-9F8EC0F30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A550D1C5-417B-4AB3-955E-4882CCE7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0A9BB96-5048-4114-8119-6433A9C24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99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0AD0C29-217F-4361-8E80-7465E78B13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50" y="85725"/>
            <a:ext cx="11610975" cy="66865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2372D81-DD6F-46C0-89FD-3F7395D2DE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93653" y="935520"/>
            <a:ext cx="1054699" cy="49869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D0669E6-D5C2-4FC1-8B78-AF25BC9726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3697" y="5566146"/>
            <a:ext cx="1860677" cy="13784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29536A4-CF62-4AF6-A9D3-6682247631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15500" y="5540995"/>
            <a:ext cx="1918638" cy="142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0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1AB82DFE-C0A5-4AD2-BA2A-E99A9A69F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00C2B3D-536B-48EA-852C-D6CAA923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662DEAD2-81E2-4AFD-9589-38B34A21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3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BE64A12-4BAB-4E3A-8DA9-52A095F88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BE86420-FFFC-40E3-948C-4C3076A70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B3064B2-4C4C-4E59-A636-386101A72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561F877-3A10-4449-A41F-F5F4AAD74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AC1BDEC-2A6B-4B59-BC79-E457B820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43395E7-F1F8-46C5-AD62-DAF3BA33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46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ECE34F2-1AAA-482B-95A0-022B6E04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41391EE8-C5F4-4CEE-AE7B-A88CEEB0C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05BB1AC-FA53-469F-94F1-F54377A90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3E5B89E-D193-4E52-8679-A2EF6BFB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0BA0B5B-4620-420D-8049-B1459F885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EBE54AB-C10C-4E82-808F-078B0114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17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97CC79CE-D0B9-4A26-A9C7-D1A3715F0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9400D15-5A87-4F32-85DB-F6625FF3D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6224C90-B32D-4839-A49B-9CC172D2C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F812B-C032-45E8-ABE9-CC3D372FACD1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015ABAE-7824-4CF1-89BB-15DFE2DCC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6C655C6-FC82-4699-BFEB-5D510E174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29.png"/><Relationship Id="rId1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3.jpe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1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3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5.png"/><Relationship Id="rId5" Type="http://schemas.openxmlformats.org/officeDocument/2006/relationships/tags" Target="../tags/tag6.xml"/><Relationship Id="rId10" Type="http://schemas.openxmlformats.org/officeDocument/2006/relationships/image" Target="../media/image21.png"/><Relationship Id="rId4" Type="http://schemas.openxmlformats.org/officeDocument/2006/relationships/tags" Target="../tags/tag5.xml"/><Relationship Id="rId9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slide" Target="slide23.xml"/><Relationship Id="rId4" Type="http://schemas.openxmlformats.org/officeDocument/2006/relationships/image" Target="../media/image6.png"/><Relationship Id="rId9" Type="http://schemas.openxmlformats.org/officeDocument/2006/relationships/slide" Target="slide2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7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slide" Target="slide18.xml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9.jpe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1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949A565-F083-4ED1-A28E-C3C22692CFCA}"/>
              </a:ext>
            </a:extLst>
          </p:cNvPr>
          <p:cNvGrpSpPr/>
          <p:nvPr/>
        </p:nvGrpSpPr>
        <p:grpSpPr>
          <a:xfrm>
            <a:off x="341926" y="175436"/>
            <a:ext cx="11441759" cy="5883467"/>
            <a:chOff x="341926" y="208486"/>
            <a:chExt cx="11441759" cy="588346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8" name="图片 137">
            <a:extLst>
              <a:ext uri="{FF2B5EF4-FFF2-40B4-BE49-F238E27FC236}">
                <a16:creationId xmlns:a16="http://schemas.microsoft.com/office/drawing/2014/main" xmlns="" id="{1BAFA7BC-5608-4A87-BF91-9451441194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9575"/>
          <a:stretch/>
        </p:blipFill>
        <p:spPr>
          <a:xfrm>
            <a:off x="9038821" y="512495"/>
            <a:ext cx="2208207" cy="792549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a16="http://schemas.microsoft.com/office/drawing/2014/main" xmlns="" id="{71603CBD-0EC2-4849-94D8-02CE7759B6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402" y="4651976"/>
            <a:ext cx="2316681" cy="1268078"/>
          </a:xfrm>
          <a:prstGeom prst="rect">
            <a:avLst/>
          </a:prstGeom>
        </p:spPr>
      </p:pic>
      <p:pic>
        <p:nvPicPr>
          <p:cNvPr id="140" name="图片 139">
            <a:extLst>
              <a:ext uri="{FF2B5EF4-FFF2-40B4-BE49-F238E27FC236}">
                <a16:creationId xmlns:a16="http://schemas.microsoft.com/office/drawing/2014/main" xmlns="" id="{956C086E-2C2F-4A37-806D-C7AC01E835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141" name="图片 140">
            <a:extLst>
              <a:ext uri="{FF2B5EF4-FFF2-40B4-BE49-F238E27FC236}">
                <a16:creationId xmlns:a16="http://schemas.microsoft.com/office/drawing/2014/main" xmlns="" id="{C7841B54-9F73-4DED-A8BA-EC1305A0BB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6599" y="4214720"/>
            <a:ext cx="3145809" cy="2505673"/>
          </a:xfrm>
          <a:prstGeom prst="rect">
            <a:avLst/>
          </a:prstGeom>
        </p:spPr>
      </p:pic>
      <p:pic>
        <p:nvPicPr>
          <p:cNvPr id="142" name="图片 141">
            <a:extLst>
              <a:ext uri="{FF2B5EF4-FFF2-40B4-BE49-F238E27FC236}">
                <a16:creationId xmlns:a16="http://schemas.microsoft.com/office/drawing/2014/main" xmlns="" id="{6A9AAE3E-8C65-49C5-8093-BFCE4DB362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148" name="图片 147">
            <a:extLst>
              <a:ext uri="{FF2B5EF4-FFF2-40B4-BE49-F238E27FC236}">
                <a16:creationId xmlns:a16="http://schemas.microsoft.com/office/drawing/2014/main" xmlns="" id="{65303F87-9F21-44CB-9E31-B19C35B8D1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69165" y="1773383"/>
            <a:ext cx="457240" cy="481626"/>
          </a:xfrm>
          <a:prstGeom prst="rect">
            <a:avLst/>
          </a:prstGeom>
        </p:spPr>
      </p:pic>
      <p:pic>
        <p:nvPicPr>
          <p:cNvPr id="149" name="图片 148">
            <a:extLst>
              <a:ext uri="{FF2B5EF4-FFF2-40B4-BE49-F238E27FC236}">
                <a16:creationId xmlns:a16="http://schemas.microsoft.com/office/drawing/2014/main" xmlns="" id="{9D8778BF-9B1C-41EA-B558-7D67D5A0FA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88412" y="2310380"/>
            <a:ext cx="1030313" cy="102421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0106CC76-29AA-4155-BE1F-91F89FF8C09C}"/>
              </a:ext>
            </a:extLst>
          </p:cNvPr>
          <p:cNvGrpSpPr/>
          <p:nvPr/>
        </p:nvGrpSpPr>
        <p:grpSpPr>
          <a:xfrm>
            <a:off x="4280052" y="929761"/>
            <a:ext cx="896190" cy="1012024"/>
            <a:chOff x="4312426" y="962812"/>
            <a:chExt cx="896190" cy="1012024"/>
          </a:xfrm>
        </p:grpSpPr>
        <p:pic>
          <p:nvPicPr>
            <p:cNvPr id="144" name="图片 143">
              <a:extLst>
                <a:ext uri="{FF2B5EF4-FFF2-40B4-BE49-F238E27FC236}">
                  <a16:creationId xmlns:a16="http://schemas.microsoft.com/office/drawing/2014/main" xmlns="" id="{18EA0D29-E2A5-47C0-9743-CBE90632D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12426" y="962812"/>
              <a:ext cx="896190" cy="1012024"/>
            </a:xfrm>
            <a:prstGeom prst="rect">
              <a:avLst/>
            </a:prstGeom>
          </p:spPr>
        </p:pic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xmlns="" id="{00B3E71D-A69A-4BC3-A2BA-62C4358EBE52}"/>
                </a:ext>
              </a:extLst>
            </p:cNvPr>
            <p:cNvSpPr txBox="1"/>
            <p:nvPr/>
          </p:nvSpPr>
          <p:spPr>
            <a:xfrm>
              <a:off x="4541583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2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EB637EEC-697A-4846-99CE-4EE5F3398728}"/>
              </a:ext>
            </a:extLst>
          </p:cNvPr>
          <p:cNvGrpSpPr/>
          <p:nvPr/>
        </p:nvGrpSpPr>
        <p:grpSpPr>
          <a:xfrm>
            <a:off x="5307444" y="880979"/>
            <a:ext cx="969348" cy="1091279"/>
            <a:chOff x="5339818" y="914030"/>
            <a:chExt cx="969348" cy="1091279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xmlns="" id="{A1053DDF-CC48-447B-911C-2E9EDC90E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39818" y="914030"/>
              <a:ext cx="969348" cy="1091279"/>
            </a:xfrm>
            <a:prstGeom prst="rect">
              <a:avLst/>
            </a:prstGeom>
          </p:spPr>
        </p:pic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xmlns="" id="{7911EDDA-A01A-497B-8E48-4432FFDAA674}"/>
                </a:ext>
              </a:extLst>
            </p:cNvPr>
            <p:cNvSpPr txBox="1"/>
            <p:nvPr/>
          </p:nvSpPr>
          <p:spPr>
            <a:xfrm>
              <a:off x="5567070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0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25609BCC-87D3-4013-97A3-D3C4BE105AA4}"/>
              </a:ext>
            </a:extLst>
          </p:cNvPr>
          <p:cNvGrpSpPr/>
          <p:nvPr/>
        </p:nvGrpSpPr>
        <p:grpSpPr>
          <a:xfrm>
            <a:off x="6447921" y="1008278"/>
            <a:ext cx="768163" cy="883997"/>
            <a:chOff x="6480295" y="1041329"/>
            <a:chExt cx="768163" cy="883997"/>
          </a:xfrm>
        </p:grpSpPr>
        <p:pic>
          <p:nvPicPr>
            <p:cNvPr id="146" name="图片 145">
              <a:extLst>
                <a:ext uri="{FF2B5EF4-FFF2-40B4-BE49-F238E27FC236}">
                  <a16:creationId xmlns:a16="http://schemas.microsoft.com/office/drawing/2014/main" xmlns="" id="{01A1158D-CF21-45B3-A99B-B7C8C7E18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480295" y="1041329"/>
              <a:ext cx="768163" cy="883997"/>
            </a:xfrm>
            <a:prstGeom prst="rect">
              <a:avLst/>
            </a:prstGeom>
          </p:spPr>
        </p:pic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xmlns="" id="{69CA917A-E37A-4868-997E-E431F2228313}"/>
                </a:ext>
              </a:extLst>
            </p:cNvPr>
            <p:cNvSpPr txBox="1"/>
            <p:nvPr/>
          </p:nvSpPr>
          <p:spPr>
            <a:xfrm>
              <a:off x="6635097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2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D212787-0927-44F6-9A76-ACBE4F7329D1}"/>
              </a:ext>
            </a:extLst>
          </p:cNvPr>
          <p:cNvGrpSpPr/>
          <p:nvPr/>
        </p:nvGrpSpPr>
        <p:grpSpPr>
          <a:xfrm>
            <a:off x="7510160" y="983503"/>
            <a:ext cx="768163" cy="890093"/>
            <a:chOff x="7542534" y="1016554"/>
            <a:chExt cx="768163" cy="890093"/>
          </a:xfrm>
        </p:grpSpPr>
        <p:pic>
          <p:nvPicPr>
            <p:cNvPr id="145" name="图片 144">
              <a:extLst>
                <a:ext uri="{FF2B5EF4-FFF2-40B4-BE49-F238E27FC236}">
                  <a16:creationId xmlns:a16="http://schemas.microsoft.com/office/drawing/2014/main" xmlns="" id="{EFDC83D8-2D66-4388-BF7A-63138D839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542534" y="1016554"/>
              <a:ext cx="768163" cy="890093"/>
            </a:xfrm>
            <a:prstGeom prst="rect">
              <a:avLst/>
            </a:prstGeom>
          </p:spPr>
        </p:pic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xmlns="" id="{491E861E-1A3E-46A2-BC7C-D956D9FC302C}"/>
                </a:ext>
              </a:extLst>
            </p:cNvPr>
            <p:cNvSpPr txBox="1"/>
            <p:nvPr/>
          </p:nvSpPr>
          <p:spPr>
            <a:xfrm>
              <a:off x="7666431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0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1" name="文本框 130">
            <a:extLst>
              <a:ext uri="{FF2B5EF4-FFF2-40B4-BE49-F238E27FC236}">
                <a16:creationId xmlns:a16="http://schemas.microsoft.com/office/drawing/2014/main" xmlns="" id="{0ADE557D-1BAF-46EA-8AB8-801A3F5ACAE0}"/>
              </a:ext>
            </a:extLst>
          </p:cNvPr>
          <p:cNvSpPr txBox="1"/>
          <p:nvPr/>
        </p:nvSpPr>
        <p:spPr>
          <a:xfrm>
            <a:off x="4523754" y="4807343"/>
            <a:ext cx="3754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社團法人台南市女性權益促進會   </a:t>
            </a:r>
            <a:endParaRPr lang="en-US" altLang="zh-TW" sz="2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zh-TW" altLang="en-US" sz="2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邱美</a:t>
            </a:r>
            <a:r>
              <a:rPr lang="zh-TW" altLang="en-US" sz="2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xmlns="" id="{20209AAE-7B10-467B-B114-249EE1FF1EE3}"/>
              </a:ext>
            </a:extLst>
          </p:cNvPr>
          <p:cNvSpPr txBox="1"/>
          <p:nvPr/>
        </p:nvSpPr>
        <p:spPr>
          <a:xfrm>
            <a:off x="3614751" y="2117475"/>
            <a:ext cx="65628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談情．說理．論法</a:t>
            </a:r>
            <a:r>
              <a:rPr lang="en-US" altLang="zh-TW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~</a:t>
            </a:r>
          </a:p>
          <a:p>
            <a:r>
              <a:rPr lang="zh-TW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話</a:t>
            </a:r>
            <a:r>
              <a:rPr lang="zh-TW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家事商談</a:t>
            </a:r>
            <a:r>
              <a:rPr lang="zh-TW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及</a:t>
            </a:r>
            <a:endParaRPr lang="en-US" altLang="zh-TW" sz="5400" dirty="0" smtClean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  <a:p>
            <a:r>
              <a:rPr lang="zh-TW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未成年</a:t>
            </a:r>
            <a:r>
              <a:rPr lang="zh-TW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子女會面交往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150" name="图片 149">
            <a:extLst>
              <a:ext uri="{FF2B5EF4-FFF2-40B4-BE49-F238E27FC236}">
                <a16:creationId xmlns:a16="http://schemas.microsoft.com/office/drawing/2014/main" xmlns="" id="{386BA7ED-6C5D-4D46-92B1-71942008F5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894" t="-7176" r="-2213" b="34190"/>
          <a:stretch/>
        </p:blipFill>
        <p:spPr>
          <a:xfrm>
            <a:off x="1851329" y="763818"/>
            <a:ext cx="1219200" cy="57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282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7F020E9-E5F0-4FA4-9574-7A80176B8293}"/>
              </a:ext>
            </a:extLst>
          </p:cNvPr>
          <p:cNvSpPr txBox="1"/>
          <p:nvPr/>
        </p:nvSpPr>
        <p:spPr>
          <a:xfrm>
            <a:off x="2087985" y="1145475"/>
            <a:ext cx="8699392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600" indent="-990600" algn="just">
              <a:lnSpc>
                <a:spcPts val="3500"/>
              </a:lnSpc>
              <a:buFontTx/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「合作友善父母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」輔導：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92175" indent="0" algn="just">
              <a:lnSpc>
                <a:spcPts val="3500"/>
              </a:lnSpc>
              <a:buFontTx/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合作友善善意父母之親職教育規劃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09600" indent="-609600" algn="just">
              <a:lnSpc>
                <a:spcPts val="3500"/>
              </a:lnSpc>
              <a:buFontTx/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認識子女面對父母分居及離異所呈現的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49375" indent="-1349375" algn="just">
              <a:lnSpc>
                <a:spcPts val="3500"/>
              </a:lnSpc>
              <a:buFontTx/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情緒、心理和行為反應。</a:t>
            </a:r>
          </a:p>
          <a:p>
            <a:pPr marL="609600" indent="-609600" algn="just">
              <a:lnSpc>
                <a:spcPts val="3500"/>
              </a:lnSpc>
              <a:buFontTx/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學習如何告訴子女有關父母離異的事實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49375" indent="-1349375" algn="just">
              <a:lnSpc>
                <a:spcPts val="3500"/>
              </a:lnSpc>
              <a:buFontTx/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和安排。</a:t>
            </a:r>
          </a:p>
          <a:p>
            <a:pPr marL="609600" indent="-609600" algn="just">
              <a:lnSpc>
                <a:spcPts val="3500"/>
              </a:lnSpc>
              <a:buFontTx/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學習教育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子女在紛爭家庭中的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知識和技巧。</a:t>
            </a:r>
          </a:p>
          <a:p>
            <a:pPr marL="609600" indent="-609600" algn="just">
              <a:lnSpc>
                <a:spcPts val="3500"/>
              </a:lnSpc>
              <a:buFontTx/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處理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探視子女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時的親子相處。</a:t>
            </a:r>
          </a:p>
          <a:p>
            <a:pPr marL="609600" indent="-609600" algn="just">
              <a:lnSpc>
                <a:spcPts val="3500"/>
              </a:lnSpc>
              <a:buFontTx/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建立良好的親子關係。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49375" indent="-1349375" algn="just">
              <a:lnSpc>
                <a:spcPts val="3500"/>
              </a:lnSpc>
              <a:buFontTx/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協助成為合作友善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善意父母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之言行及方法。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30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3966" y="889082"/>
            <a:ext cx="676715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6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7F020E9-E5F0-4FA4-9574-7A80176B8293}"/>
              </a:ext>
            </a:extLst>
          </p:cNvPr>
          <p:cNvSpPr txBox="1"/>
          <p:nvPr/>
        </p:nvSpPr>
        <p:spPr>
          <a:xfrm>
            <a:off x="2087985" y="1564121"/>
            <a:ext cx="81271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、智慧兒童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輔導：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協助分合家庭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的兒童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90600" indent="-909638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適應家庭生活轉變。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90600" indent="-909638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與分離父母建立良好的親子相處模式和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90600" indent="-909638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關係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90600" indent="-909638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處理面對父母離異時的情緒和行為問題。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90600" indent="-909638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面對繼親家庭之輔導。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30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7017" y="922133"/>
            <a:ext cx="676715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23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7F020E9-E5F0-4FA4-9574-7A80176B8293}"/>
              </a:ext>
            </a:extLst>
          </p:cNvPr>
          <p:cNvSpPr txBox="1"/>
          <p:nvPr/>
        </p:nvSpPr>
        <p:spPr>
          <a:xfrm>
            <a:off x="2087986" y="1145475"/>
            <a:ext cx="74948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 algn="just">
              <a:buNone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0" algn="just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四、提供或轉介法律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及福利諮詢：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811213" algn="just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協助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提供或轉介法律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諮詢及福利資源等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720000" algn="just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務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包括：未成年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子女監護權、探視權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720000" algn="just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子女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扶養費、慰撫金、財產分配、及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720000" algn="just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有關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離婚後之社會福利資源等。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92175" indent="-811213" algn="just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五、轉介網絡服務：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92175" indent="-811213" algn="just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搭建完整的家事商談後之連結與後送機制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92175" indent="-811213" algn="just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30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3966" y="889082"/>
            <a:ext cx="676715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35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346F4793-9545-4817-BAFA-50B986289D55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8" name="图片 137">
            <a:extLst>
              <a:ext uri="{FF2B5EF4-FFF2-40B4-BE49-F238E27FC236}">
                <a16:creationId xmlns:a16="http://schemas.microsoft.com/office/drawing/2014/main" xmlns="" id="{1BAFA7BC-5608-4A87-BF91-9451441194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a16="http://schemas.microsoft.com/office/drawing/2014/main" xmlns="" id="{71603CBD-0EC2-4849-94D8-02CE7759B6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402" y="4651976"/>
            <a:ext cx="2316681" cy="1268078"/>
          </a:xfrm>
          <a:prstGeom prst="rect">
            <a:avLst/>
          </a:prstGeom>
        </p:spPr>
      </p:pic>
      <p:sp>
        <p:nvSpPr>
          <p:cNvPr id="114" name="文本框 113">
            <a:extLst>
              <a:ext uri="{FF2B5EF4-FFF2-40B4-BE49-F238E27FC236}">
                <a16:creationId xmlns:a16="http://schemas.microsoft.com/office/drawing/2014/main" xmlns="" id="{20209AAE-7B10-467B-B114-249EE1FF1EE3}"/>
              </a:ext>
            </a:extLst>
          </p:cNvPr>
          <p:cNvSpPr txBox="1"/>
          <p:nvPr/>
        </p:nvSpPr>
        <p:spPr>
          <a:xfrm>
            <a:off x="3903853" y="790755"/>
            <a:ext cx="479696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家事商談服務對象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0" name="图片 149">
            <a:extLst>
              <a:ext uri="{FF2B5EF4-FFF2-40B4-BE49-F238E27FC236}">
                <a16:creationId xmlns:a16="http://schemas.microsoft.com/office/drawing/2014/main" xmlns="" id="{386BA7ED-6C5D-4D46-92B1-71942008F5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894" t="-7176" r="-2213" b="34190"/>
          <a:stretch/>
        </p:blipFill>
        <p:spPr>
          <a:xfrm>
            <a:off x="1688602" y="733680"/>
            <a:ext cx="1125990" cy="5342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5B378B0-6448-4A26-A6AC-15783BAF1C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3456" y="4799553"/>
            <a:ext cx="1237657" cy="1042238"/>
          </a:xfrm>
          <a:prstGeom prst="rect">
            <a:avLst/>
          </a:prstGeom>
        </p:spPr>
      </p:pic>
      <p:sp>
        <p:nvSpPr>
          <p:cNvPr id="128" name="文本框 127">
            <a:extLst>
              <a:ext uri="{FF2B5EF4-FFF2-40B4-BE49-F238E27FC236}">
                <a16:creationId xmlns:a16="http://schemas.microsoft.com/office/drawing/2014/main" xmlns="" id="{938786F9-FDE6-465D-B53F-DA861E3A26F2}"/>
              </a:ext>
            </a:extLst>
          </p:cNvPr>
          <p:cNvSpPr txBox="1"/>
          <p:nvPr/>
        </p:nvSpPr>
        <p:spPr>
          <a:xfrm>
            <a:off x="2559545" y="1553377"/>
            <a:ext cx="7758589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>
              <a:lnSpc>
                <a:spcPts val="4000"/>
              </a:lnSpc>
              <a:buFontTx/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一、有家庭問題或有分居、離婚困擾的當事人雙方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12800" indent="-812800">
              <a:lnSpc>
                <a:spcPts val="4000"/>
              </a:lnSpc>
              <a:buFontTx/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12800" indent="-812800">
              <a:lnSpc>
                <a:spcPts val="4000"/>
              </a:lnSpc>
              <a:buFontTx/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二、高紛爭高衝突之家人且願意接受商談服務者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12800" indent="-812800">
              <a:lnSpc>
                <a:spcPts val="4000"/>
              </a:lnSpc>
              <a:buFontTx/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12800" indent="-812800">
              <a:lnSpc>
                <a:spcPts val="4000"/>
              </a:lnSpc>
              <a:buFontTx/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三、分離父母有未成年子女，願意接受親職教育者。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12800" indent="-812800">
              <a:lnSpc>
                <a:spcPts val="4000"/>
              </a:lnSpc>
              <a:buFontTx/>
              <a:buNone/>
            </a:pPr>
            <a:endParaRPr lang="zh-TW" altLang="en-US" sz="2800" dirty="0">
              <a:ea typeface="標楷體" panose="03000509000000000000" pitchFamily="65" charset="-120"/>
            </a:endParaRPr>
          </a:p>
        </p:txBody>
      </p:sp>
      <p:pic>
        <p:nvPicPr>
          <p:cNvPr id="148" name="图片 147">
            <a:extLst>
              <a:ext uri="{FF2B5EF4-FFF2-40B4-BE49-F238E27FC236}">
                <a16:creationId xmlns:a16="http://schemas.microsoft.com/office/drawing/2014/main" xmlns="" id="{65303F87-9F21-44CB-9E31-B19C35B8D1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2118" y="1638624"/>
            <a:ext cx="457240" cy="48162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8D42F607-6E32-43C6-82D1-EBD028E9A1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2306" y="3109976"/>
            <a:ext cx="457240" cy="481626"/>
          </a:xfrm>
          <a:prstGeom prst="rect">
            <a:avLst/>
          </a:prstGeom>
        </p:spPr>
      </p:pic>
      <p:pic>
        <p:nvPicPr>
          <p:cNvPr id="16" name="图片 37">
            <a:extLst>
              <a:ext uri="{FF2B5EF4-FFF2-40B4-BE49-F238E27FC236}">
                <a16:creationId xmlns:a16="http://schemas.microsoft.com/office/drawing/2014/main" xmlns="" id="{8D42F607-6E32-43C6-82D1-EBD028E9A1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2306" y="4175192"/>
            <a:ext cx="457240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829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5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5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5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7F020E9-E5F0-4FA4-9574-7A80176B8293}"/>
              </a:ext>
            </a:extLst>
          </p:cNvPr>
          <p:cNvSpPr txBox="1"/>
          <p:nvPr/>
        </p:nvSpPr>
        <p:spPr>
          <a:xfrm>
            <a:off x="2087986" y="2131673"/>
            <a:ext cx="77969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一、收集及整合相關資料、資訊、資源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9138" indent="-674688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二、了解相關事實、履行障礙、法律問題及社會福利資源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三、會談地點安全性之評估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家事服務中心、學校、家中、公開場所等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572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四、訪談方式：面談、電訪、 家訪、 家庭會議、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通訊軟體等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9" name="图片 14">
            <a:extLst>
              <a:ext uri="{FF2B5EF4-FFF2-40B4-BE49-F238E27FC236}">
                <a16:creationId xmlns:a16="http://schemas.microsoft.com/office/drawing/2014/main" xmlns="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V="1">
            <a:off x="1473079" y="1522330"/>
            <a:ext cx="10116666" cy="113335"/>
          </a:xfrm>
          <a:prstGeom prst="rect">
            <a:avLst/>
          </a:prstGeom>
        </p:spPr>
      </p:pic>
      <p:pic>
        <p:nvPicPr>
          <p:cNvPr id="30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3966" y="889082"/>
            <a:ext cx="676715" cy="707197"/>
          </a:xfrm>
          <a:prstGeom prst="rect">
            <a:avLst/>
          </a:prstGeom>
        </p:spPr>
      </p:pic>
      <p:sp>
        <p:nvSpPr>
          <p:cNvPr id="31" name="文本框 13">
            <a:extLst>
              <a:ext uri="{FF2B5EF4-FFF2-40B4-BE49-F238E27FC236}">
                <a16:creationId xmlns:a16="http://schemas.microsoft.com/office/drawing/2014/main" xmlns="" id="{02C5DFD3-DAE1-4C68-B005-38299A3273F1}"/>
              </a:ext>
            </a:extLst>
          </p:cNvPr>
          <p:cNvSpPr txBox="1"/>
          <p:nvPr/>
        </p:nvSpPr>
        <p:spPr>
          <a:xfrm>
            <a:off x="2445394" y="600060"/>
            <a:ext cx="80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商談委員該準備之事項</a:t>
            </a:r>
            <a:r>
              <a:rPr lang="en-US" altLang="zh-TW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728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248711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583751"/>
            <a:ext cx="676715" cy="707197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53CB73C9-907F-430E-BC14-D8307DB43957}"/>
              </a:ext>
            </a:extLst>
          </p:cNvPr>
          <p:cNvGrpSpPr/>
          <p:nvPr/>
        </p:nvGrpSpPr>
        <p:grpSpPr>
          <a:xfrm>
            <a:off x="2290999" y="1503766"/>
            <a:ext cx="1163375" cy="635935"/>
            <a:chOff x="1568808" y="2159480"/>
            <a:chExt cx="3155592" cy="64722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68808" y="2159480"/>
              <a:ext cx="3155592" cy="647220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4281FA08-DC51-4041-99B1-0767A0573AF9}"/>
                </a:ext>
              </a:extLst>
            </p:cNvPr>
            <p:cNvSpPr txBox="1"/>
            <p:nvPr/>
          </p:nvSpPr>
          <p:spPr>
            <a:xfrm>
              <a:off x="1727379" y="2277967"/>
              <a:ext cx="2838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step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1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52C8E5F9-62E4-4769-8F5C-BB475DB1DA32}"/>
              </a:ext>
            </a:extLst>
          </p:cNvPr>
          <p:cNvSpPr/>
          <p:nvPr/>
        </p:nvSpPr>
        <p:spPr>
          <a:xfrm>
            <a:off x="3710479" y="1455469"/>
            <a:ext cx="3389651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3" indent="0">
              <a:lnSpc>
                <a:spcPts val="4600"/>
              </a:lnSpc>
              <a:spcAft>
                <a:spcPts val="600"/>
              </a:spcAft>
              <a:buFont typeface="Wingdings 3" panose="05040102010807070707" pitchFamily="18" charset="2"/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諮詢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E06C41E5-F9C1-47EC-A159-EE213564D20C}"/>
              </a:ext>
            </a:extLst>
          </p:cNvPr>
          <p:cNvSpPr/>
          <p:nvPr/>
        </p:nvSpPr>
        <p:spPr>
          <a:xfrm>
            <a:off x="3710479" y="2573160"/>
            <a:ext cx="3389651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3" indent="0">
              <a:lnSpc>
                <a:spcPts val="4600"/>
              </a:lnSpc>
              <a:spcAft>
                <a:spcPts val="600"/>
              </a:spcAft>
              <a:buFont typeface="Wingdings 3" panose="05040102010807070707" pitchFamily="18" charset="2"/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商談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ED851050-2456-4465-B8F6-8EDE53D7608B}"/>
              </a:ext>
            </a:extLst>
          </p:cNvPr>
          <p:cNvSpPr/>
          <p:nvPr/>
        </p:nvSpPr>
        <p:spPr>
          <a:xfrm>
            <a:off x="3710479" y="3559682"/>
            <a:ext cx="3389651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3" indent="0">
              <a:lnSpc>
                <a:spcPts val="4600"/>
              </a:lnSpc>
              <a:spcAft>
                <a:spcPts val="600"/>
              </a:spcAft>
              <a:buFont typeface="Wingdings 3" panose="05040102010807070707" pitchFamily="18" charset="2"/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親職規劃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E4785580-7CC2-4B41-981B-20281B6B0BF3}"/>
              </a:ext>
            </a:extLst>
          </p:cNvPr>
          <p:cNvSpPr txBox="1"/>
          <p:nvPr/>
        </p:nvSpPr>
        <p:spPr>
          <a:xfrm>
            <a:off x="8601422" y="1527735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01</a:t>
            </a:r>
            <a:endParaRPr lang="zh-CN" alt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341CC8B7-EF83-4C94-BDF6-C44B1BE4DFC7}"/>
              </a:ext>
            </a:extLst>
          </p:cNvPr>
          <p:cNvCxnSpPr>
            <a:cxnSpLocks/>
          </p:cNvCxnSpPr>
          <p:nvPr/>
        </p:nvCxnSpPr>
        <p:spPr>
          <a:xfrm>
            <a:off x="5129480" y="1816754"/>
            <a:ext cx="3045039" cy="0"/>
          </a:xfrm>
          <a:prstGeom prst="line">
            <a:avLst/>
          </a:prstGeom>
          <a:ln w="1905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4787BD3A-75BB-4347-A773-E172EB952CB1}"/>
              </a:ext>
            </a:extLst>
          </p:cNvPr>
          <p:cNvSpPr txBox="1"/>
          <p:nvPr/>
        </p:nvSpPr>
        <p:spPr>
          <a:xfrm>
            <a:off x="1568808" y="498542"/>
            <a:ext cx="5381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女權會家事商談步驟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4" name="组合 1">
            <a:extLst>
              <a:ext uri="{FF2B5EF4-FFF2-40B4-BE49-F238E27FC236}">
                <a16:creationId xmlns:a16="http://schemas.microsoft.com/office/drawing/2014/main" xmlns="" id="{53CB73C9-907F-430E-BC14-D8307DB43957}"/>
              </a:ext>
            </a:extLst>
          </p:cNvPr>
          <p:cNvGrpSpPr/>
          <p:nvPr/>
        </p:nvGrpSpPr>
        <p:grpSpPr>
          <a:xfrm>
            <a:off x="2290999" y="3544366"/>
            <a:ext cx="1163375" cy="635935"/>
            <a:chOff x="1568808" y="2159480"/>
            <a:chExt cx="3155592" cy="647220"/>
          </a:xfrm>
        </p:grpSpPr>
        <p:pic>
          <p:nvPicPr>
            <p:cNvPr id="25" name="图片 2">
              <a:extLst>
                <a:ext uri="{FF2B5EF4-FFF2-40B4-BE49-F238E27FC236}">
                  <a16:creationId xmlns:a16="http://schemas.microsoft.com/office/drawing/2014/main" xmlns="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68808" y="2159480"/>
              <a:ext cx="3155592" cy="647220"/>
            </a:xfrm>
            <a:prstGeom prst="rect">
              <a:avLst/>
            </a:prstGeom>
          </p:spPr>
        </p:pic>
        <p:sp>
          <p:nvSpPr>
            <p:cNvPr id="29" name="文本框 4">
              <a:extLst>
                <a:ext uri="{FF2B5EF4-FFF2-40B4-BE49-F238E27FC236}">
                  <a16:creationId xmlns:a16="http://schemas.microsoft.com/office/drawing/2014/main" xmlns="" id="{4281FA08-DC51-4041-99B1-0767A0573AF9}"/>
                </a:ext>
              </a:extLst>
            </p:cNvPr>
            <p:cNvSpPr txBox="1"/>
            <p:nvPr/>
          </p:nvSpPr>
          <p:spPr>
            <a:xfrm>
              <a:off x="1727380" y="2277967"/>
              <a:ext cx="2838450" cy="40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step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3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0" name="组合 1">
            <a:extLst>
              <a:ext uri="{FF2B5EF4-FFF2-40B4-BE49-F238E27FC236}">
                <a16:creationId xmlns:a16="http://schemas.microsoft.com/office/drawing/2014/main" xmlns="" id="{53CB73C9-907F-430E-BC14-D8307DB43957}"/>
              </a:ext>
            </a:extLst>
          </p:cNvPr>
          <p:cNvGrpSpPr/>
          <p:nvPr/>
        </p:nvGrpSpPr>
        <p:grpSpPr>
          <a:xfrm>
            <a:off x="2290999" y="2573642"/>
            <a:ext cx="1163375" cy="635935"/>
            <a:chOff x="1568808" y="2159480"/>
            <a:chExt cx="3155592" cy="647220"/>
          </a:xfrm>
        </p:grpSpPr>
        <p:pic>
          <p:nvPicPr>
            <p:cNvPr id="31" name="图片 2">
              <a:extLst>
                <a:ext uri="{FF2B5EF4-FFF2-40B4-BE49-F238E27FC236}">
                  <a16:creationId xmlns:a16="http://schemas.microsoft.com/office/drawing/2014/main" xmlns="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68808" y="2159480"/>
              <a:ext cx="3155592" cy="647220"/>
            </a:xfrm>
            <a:prstGeom prst="rect">
              <a:avLst/>
            </a:prstGeom>
          </p:spPr>
        </p:pic>
        <p:sp>
          <p:nvSpPr>
            <p:cNvPr id="32" name="文本框 4">
              <a:extLst>
                <a:ext uri="{FF2B5EF4-FFF2-40B4-BE49-F238E27FC236}">
                  <a16:creationId xmlns:a16="http://schemas.microsoft.com/office/drawing/2014/main" xmlns="" id="{4281FA08-DC51-4041-99B1-0767A0573AF9}"/>
                </a:ext>
              </a:extLst>
            </p:cNvPr>
            <p:cNvSpPr txBox="1"/>
            <p:nvPr/>
          </p:nvSpPr>
          <p:spPr>
            <a:xfrm>
              <a:off x="1727380" y="2277967"/>
              <a:ext cx="2838450" cy="40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step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2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3" name="组合 1">
            <a:extLst>
              <a:ext uri="{FF2B5EF4-FFF2-40B4-BE49-F238E27FC236}">
                <a16:creationId xmlns:a16="http://schemas.microsoft.com/office/drawing/2014/main" xmlns="" id="{53CB73C9-907F-430E-BC14-D8307DB43957}"/>
              </a:ext>
            </a:extLst>
          </p:cNvPr>
          <p:cNvGrpSpPr/>
          <p:nvPr/>
        </p:nvGrpSpPr>
        <p:grpSpPr>
          <a:xfrm>
            <a:off x="2290998" y="4749760"/>
            <a:ext cx="1163375" cy="635935"/>
            <a:chOff x="1568808" y="2159480"/>
            <a:chExt cx="3155592" cy="647220"/>
          </a:xfrm>
        </p:grpSpPr>
        <p:pic>
          <p:nvPicPr>
            <p:cNvPr id="34" name="图片 2">
              <a:extLst>
                <a:ext uri="{FF2B5EF4-FFF2-40B4-BE49-F238E27FC236}">
                  <a16:creationId xmlns:a16="http://schemas.microsoft.com/office/drawing/2014/main" xmlns="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68808" y="2159480"/>
              <a:ext cx="3155592" cy="647220"/>
            </a:xfrm>
            <a:prstGeom prst="rect">
              <a:avLst/>
            </a:prstGeom>
          </p:spPr>
        </p:pic>
        <p:sp>
          <p:nvSpPr>
            <p:cNvPr id="35" name="文本框 4">
              <a:extLst>
                <a:ext uri="{FF2B5EF4-FFF2-40B4-BE49-F238E27FC236}">
                  <a16:creationId xmlns:a16="http://schemas.microsoft.com/office/drawing/2014/main" xmlns="" id="{4281FA08-DC51-4041-99B1-0767A0573AF9}"/>
                </a:ext>
              </a:extLst>
            </p:cNvPr>
            <p:cNvSpPr txBox="1"/>
            <p:nvPr/>
          </p:nvSpPr>
          <p:spPr>
            <a:xfrm>
              <a:off x="1727380" y="2277967"/>
              <a:ext cx="2838450" cy="40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step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4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ED851050-2456-4465-B8F6-8EDE53D7608B}"/>
              </a:ext>
            </a:extLst>
          </p:cNvPr>
          <p:cNvSpPr/>
          <p:nvPr/>
        </p:nvSpPr>
        <p:spPr>
          <a:xfrm>
            <a:off x="3710479" y="4749760"/>
            <a:ext cx="3389651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3">
              <a:lnSpc>
                <a:spcPts val="4600"/>
              </a:lnSpc>
              <a:spcAft>
                <a:spcPts val="600"/>
              </a:spcAft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調解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" name="文本框 19">
            <a:extLst>
              <a:ext uri="{FF2B5EF4-FFF2-40B4-BE49-F238E27FC236}">
                <a16:creationId xmlns:a16="http://schemas.microsoft.com/office/drawing/2014/main" xmlns="" id="{E4785580-7CC2-4B41-981B-20281B6B0BF3}"/>
              </a:ext>
            </a:extLst>
          </p:cNvPr>
          <p:cNvSpPr txBox="1"/>
          <p:nvPr/>
        </p:nvSpPr>
        <p:spPr>
          <a:xfrm>
            <a:off x="8601422" y="2692202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9999"/>
                </a:solidFill>
                <a:latin typeface="Impact" panose="020B0806030902050204" pitchFamily="34" charset="0"/>
              </a:rPr>
              <a:t>02</a:t>
            </a:r>
            <a:endParaRPr lang="zh-CN" altLang="en-US" sz="3200" dirty="0">
              <a:solidFill>
                <a:srgbClr val="FF9999"/>
              </a:solidFill>
              <a:latin typeface="Impact" panose="020B0806030902050204" pitchFamily="34" charset="0"/>
            </a:endParaRPr>
          </a:p>
        </p:txBody>
      </p:sp>
      <p:cxnSp>
        <p:nvCxnSpPr>
          <p:cNvPr id="38" name="直接连接符 6">
            <a:extLst>
              <a:ext uri="{FF2B5EF4-FFF2-40B4-BE49-F238E27FC236}">
                <a16:creationId xmlns:a16="http://schemas.microsoft.com/office/drawing/2014/main" xmlns="" id="{341CC8B7-EF83-4C94-BDF6-C44B1BE4DFC7}"/>
              </a:ext>
            </a:extLst>
          </p:cNvPr>
          <p:cNvCxnSpPr>
            <a:cxnSpLocks/>
          </p:cNvCxnSpPr>
          <p:nvPr/>
        </p:nvCxnSpPr>
        <p:spPr>
          <a:xfrm>
            <a:off x="5129480" y="2981221"/>
            <a:ext cx="3045039" cy="0"/>
          </a:xfrm>
          <a:prstGeom prst="line">
            <a:avLst/>
          </a:prstGeom>
          <a:ln w="1905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19">
            <a:extLst>
              <a:ext uri="{FF2B5EF4-FFF2-40B4-BE49-F238E27FC236}">
                <a16:creationId xmlns:a16="http://schemas.microsoft.com/office/drawing/2014/main" xmlns="" id="{E4785580-7CC2-4B41-981B-20281B6B0BF3}"/>
              </a:ext>
            </a:extLst>
          </p:cNvPr>
          <p:cNvSpPr txBox="1"/>
          <p:nvPr/>
        </p:nvSpPr>
        <p:spPr>
          <a:xfrm>
            <a:off x="8596405" y="3735144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accent6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cxnSp>
        <p:nvCxnSpPr>
          <p:cNvPr id="40" name="直接连接符 6">
            <a:extLst>
              <a:ext uri="{FF2B5EF4-FFF2-40B4-BE49-F238E27FC236}">
                <a16:creationId xmlns:a16="http://schemas.microsoft.com/office/drawing/2014/main" xmlns="" id="{341CC8B7-EF83-4C94-BDF6-C44B1BE4DFC7}"/>
              </a:ext>
            </a:extLst>
          </p:cNvPr>
          <p:cNvCxnSpPr>
            <a:cxnSpLocks/>
          </p:cNvCxnSpPr>
          <p:nvPr/>
        </p:nvCxnSpPr>
        <p:spPr>
          <a:xfrm flipV="1">
            <a:off x="5728774" y="4024163"/>
            <a:ext cx="2440728" cy="36734"/>
          </a:xfrm>
          <a:prstGeom prst="line">
            <a:avLst/>
          </a:prstGeom>
          <a:ln w="1905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19">
            <a:extLst>
              <a:ext uri="{FF2B5EF4-FFF2-40B4-BE49-F238E27FC236}">
                <a16:creationId xmlns:a16="http://schemas.microsoft.com/office/drawing/2014/main" xmlns="" id="{E4785580-7CC2-4B41-981B-20281B6B0BF3}"/>
              </a:ext>
            </a:extLst>
          </p:cNvPr>
          <p:cNvSpPr txBox="1"/>
          <p:nvPr/>
        </p:nvSpPr>
        <p:spPr>
          <a:xfrm>
            <a:off x="8596405" y="4788062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0</a:t>
            </a:r>
            <a:r>
              <a:rPr lang="en-US" altLang="zh-TW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4</a:t>
            </a:r>
            <a:endParaRPr lang="zh-CN" alt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cxnSp>
        <p:nvCxnSpPr>
          <p:cNvPr id="42" name="直接连接符 6">
            <a:extLst>
              <a:ext uri="{FF2B5EF4-FFF2-40B4-BE49-F238E27FC236}">
                <a16:creationId xmlns:a16="http://schemas.microsoft.com/office/drawing/2014/main" xmlns="" id="{341CC8B7-EF83-4C94-BDF6-C44B1BE4DFC7}"/>
              </a:ext>
            </a:extLst>
          </p:cNvPr>
          <p:cNvCxnSpPr>
            <a:cxnSpLocks/>
          </p:cNvCxnSpPr>
          <p:nvPr/>
        </p:nvCxnSpPr>
        <p:spPr>
          <a:xfrm flipV="1">
            <a:off x="5129480" y="5077081"/>
            <a:ext cx="3040022" cy="12712"/>
          </a:xfrm>
          <a:prstGeom prst="line">
            <a:avLst/>
          </a:prstGeom>
          <a:ln w="1905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2548395" y="5720484"/>
            <a:ext cx="709521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3200" b="1" spc="50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文鼎中鋼筆行楷" panose="02010609010101010101" pitchFamily="49" charset="-120"/>
                <a:ea typeface="文鼎中鋼筆行楷" panose="02010609010101010101" pitchFamily="49" charset="-120"/>
                <a:cs typeface="文鼎中鋼筆行楷" panose="02010609010101010101" pitchFamily="49" charset="-120"/>
              </a:rPr>
              <a:t>成為當事人及其</a:t>
            </a:r>
            <a:r>
              <a:rPr lang="zh-TW" altLang="en-US" sz="3200" b="1" spc="5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文鼎中鋼筆行楷" panose="02010609010101010101" pitchFamily="49" charset="-120"/>
                <a:ea typeface="文鼎中鋼筆行楷" panose="02010609010101010101" pitchFamily="49" charset="-120"/>
                <a:cs typeface="文鼎中鋼筆行楷" panose="02010609010101010101" pitchFamily="49" charset="-120"/>
              </a:rPr>
              <a:t>家</a:t>
            </a:r>
            <a:r>
              <a:rPr lang="zh-TW" altLang="en-US" sz="3200" b="1" spc="50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文鼎中鋼筆行楷" panose="02010609010101010101" pitchFamily="49" charset="-120"/>
                <a:ea typeface="文鼎中鋼筆行楷" panose="02010609010101010101" pitchFamily="49" charset="-120"/>
                <a:cs typeface="文鼎中鋼筆行楷" panose="02010609010101010101" pitchFamily="49" charset="-120"/>
              </a:rPr>
              <a:t>人</a:t>
            </a:r>
            <a:r>
              <a:rPr lang="zh-TW" altLang="en-US" sz="3200" b="1" spc="5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文鼎中鋼筆行楷" panose="02010609010101010101" pitchFamily="49" charset="-120"/>
                <a:ea typeface="文鼎中鋼筆行楷" panose="02010609010101010101" pitchFamily="49" charset="-120"/>
                <a:cs typeface="文鼎中鋼筆行楷" panose="02010609010101010101" pitchFamily="49" charset="-120"/>
              </a:rPr>
              <a:t>的</a:t>
            </a:r>
            <a:r>
              <a:rPr lang="en-US" altLang="zh-TW" sz="3200" b="1" spc="5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文鼎中鋼筆行楷" panose="02010609010101010101" pitchFamily="49" charset="-120"/>
                <a:ea typeface="文鼎中鋼筆行楷" panose="02010609010101010101" pitchFamily="49" charset="-120"/>
                <a:cs typeface="文鼎中鋼筆行楷" panose="02010609010101010101" pitchFamily="49" charset="-120"/>
              </a:rPr>
              <a:t>-</a:t>
            </a:r>
            <a:r>
              <a:rPr lang="zh-TW" altLang="en-US" sz="3200" b="1" spc="50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文鼎中鋼筆行楷" panose="02010609010101010101" pitchFamily="49" charset="-120"/>
                <a:ea typeface="文鼎中鋼筆行楷" panose="02010609010101010101" pitchFamily="49" charset="-120"/>
                <a:cs typeface="文鼎中鋼筆行楷" panose="02010609010101010101" pitchFamily="49" charset="-120"/>
              </a:rPr>
              <a:t>個專業</a:t>
            </a:r>
            <a:r>
              <a:rPr lang="zh-TW" altLang="en-US" sz="3200" b="1" spc="50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文鼎中鋼筆行楷" panose="02010609010101010101" pitchFamily="49" charset="-120"/>
                <a:ea typeface="文鼎中鋼筆行楷" panose="02010609010101010101" pitchFamily="49" charset="-120"/>
                <a:cs typeface="文鼎中鋼筆行楷" panose="02010609010101010101" pitchFamily="49" charset="-120"/>
              </a:rPr>
              <a:t>好朋友</a:t>
            </a:r>
          </a:p>
        </p:txBody>
      </p:sp>
    </p:spTree>
    <p:extLst>
      <p:ext uri="{BB962C8B-B14F-4D97-AF65-F5344CB8AC3E}">
        <p14:creationId xmlns:p14="http://schemas.microsoft.com/office/powerpoint/2010/main" val="276723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76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3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3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3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3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1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1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737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37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737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3" grpId="0"/>
      <p:bldP spid="36" grpId="0"/>
      <p:bldP spid="37" grpId="0"/>
      <p:bldP spid="39" grpId="0"/>
      <p:bldP spid="41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7F020E9-E5F0-4FA4-9574-7A80176B8293}"/>
              </a:ext>
            </a:extLst>
          </p:cNvPr>
          <p:cNvSpPr txBox="1"/>
          <p:nvPr/>
        </p:nvSpPr>
        <p:spPr>
          <a:xfrm>
            <a:off x="1954576" y="1896282"/>
            <a:ext cx="8274851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 algn="just" fontAlgn="auto">
              <a:lnSpc>
                <a:spcPts val="2500"/>
              </a:lnSpc>
              <a:spcAft>
                <a:spcPts val="600"/>
              </a:spcAft>
              <a:buFont typeface="Wingdings 3" charset="2"/>
              <a:buNone/>
              <a:defRPr/>
            </a:pP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一、一般商談服務</a:t>
            </a:r>
            <a:endParaRPr lang="en-US" altLang="zh-TW" sz="2800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457200" algn="just">
              <a:lnSpc>
                <a:spcPts val="2500"/>
              </a:lnSpc>
              <a:spcAft>
                <a:spcPts val="600"/>
              </a:spcAft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荊棘體" panose="02010609010101010101" pitchFamily="49" charset="-120"/>
              </a:rPr>
              <a:t>（一）一般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荊棘體" panose="02010609010101010101" pitchFamily="49" charset="-120"/>
              </a:rPr>
              <a:t>諮詢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文鼎荊棘體" panose="02010609010101010101" pitchFamily="49" charset="-120"/>
            </a:endParaRPr>
          </a:p>
          <a:p>
            <a:pPr indent="457200" algn="just">
              <a:lnSpc>
                <a:spcPts val="2500"/>
              </a:lnSpc>
              <a:spcAft>
                <a:spcPts val="600"/>
              </a:spcAft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荊棘體" panose="02010609010101010101" pitchFamily="49" charset="-120"/>
              </a:rPr>
              <a:t>（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荊棘體" panose="02010609010101010101" pitchFamily="49" charset="-120"/>
              </a:rPr>
              <a:t>二）程序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荊棘體" panose="02010609010101010101" pitchFamily="49" charset="-120"/>
              </a:rPr>
              <a:t>說明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文鼎荊棘體" panose="02010609010101010101" pitchFamily="49" charset="-120"/>
            </a:endParaRPr>
          </a:p>
          <a:p>
            <a:pPr indent="457200" algn="just">
              <a:lnSpc>
                <a:spcPts val="2500"/>
              </a:lnSpc>
              <a:spcAft>
                <a:spcPts val="600"/>
              </a:spcAft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荊棘體" panose="02010609010101010101" pitchFamily="49" charset="-120"/>
              </a:rPr>
              <a:t>（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荊棘體" panose="02010609010101010101" pitchFamily="49" charset="-120"/>
              </a:rPr>
              <a:t>三）家事調解宣導及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荊棘體" panose="02010609010101010101" pitchFamily="49" charset="-120"/>
              </a:rPr>
              <a:t>說明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文鼎荊棘體" panose="02010609010101010101" pitchFamily="49" charset="-120"/>
            </a:endParaRPr>
          </a:p>
          <a:p>
            <a:pPr indent="457200" algn="just">
              <a:lnSpc>
                <a:spcPts val="2500"/>
              </a:lnSpc>
              <a:spcAft>
                <a:spcPts val="600"/>
              </a:spcAft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荊棘體" panose="02010609010101010101" pitchFamily="49" charset="-120"/>
              </a:rPr>
              <a:t>（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荊棘體" panose="02010609010101010101" pitchFamily="49" charset="-120"/>
              </a:rPr>
              <a:t>四）家庭暴力防治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荊棘體" panose="02010609010101010101" pitchFamily="49" charset="-120"/>
              </a:rPr>
              <a:t>宣導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文鼎荊棘體" panose="02010609010101010101" pitchFamily="49" charset="-120"/>
            </a:endParaRPr>
          </a:p>
          <a:p>
            <a:pPr indent="457200" algn="just">
              <a:lnSpc>
                <a:spcPts val="2500"/>
              </a:lnSpc>
              <a:spcAft>
                <a:spcPts val="600"/>
              </a:spcAft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荊棘體" panose="02010609010101010101" pitchFamily="49" charset="-120"/>
              </a:rPr>
              <a:t>（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荊棘體" panose="02010609010101010101" pitchFamily="49" charset="-120"/>
              </a:rPr>
              <a:t>五）社會福利諮詢與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荊棘體" panose="02010609010101010101" pitchFamily="49" charset="-120"/>
              </a:rPr>
              <a:t>連結</a:t>
            </a:r>
            <a:endParaRPr lang="en-US" altLang="zh-TW" sz="28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0" algn="just" fontAlgn="auto">
              <a:lnSpc>
                <a:spcPts val="2500"/>
              </a:lnSpc>
              <a:spcAft>
                <a:spcPts val="600"/>
              </a:spcAft>
              <a:buFont typeface="Wingdings 3" charset="2"/>
              <a:buNone/>
              <a:defRPr/>
            </a:pP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二、專業諮詢服務</a:t>
            </a:r>
            <a:endParaRPr lang="en-US" altLang="zh-TW" sz="2800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457200" algn="just">
              <a:lnSpc>
                <a:spcPts val="2500"/>
              </a:lnSpc>
              <a:spcAft>
                <a:spcPts val="600"/>
              </a:spcAft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（一）家事諮詢與協談    （二）法律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諮詢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457200" algn="just">
              <a:lnSpc>
                <a:spcPts val="2500"/>
              </a:lnSpc>
              <a:spcAft>
                <a:spcPts val="600"/>
              </a:spcAft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三）法定通報事項      （四）家庭暴力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防治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457200" algn="just">
              <a:lnSpc>
                <a:spcPts val="2500"/>
              </a:lnSpc>
              <a:spcAft>
                <a:spcPts val="600"/>
              </a:spcAft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五）心理諮商服務      （六）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新住民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</a:t>
            </a:r>
            <a:endParaRPr lang="en-US" altLang="zh-TW" sz="2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9" name="图片 14">
            <a:extLst>
              <a:ext uri="{FF2B5EF4-FFF2-40B4-BE49-F238E27FC236}">
                <a16:creationId xmlns:a16="http://schemas.microsoft.com/office/drawing/2014/main" xmlns="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V="1">
            <a:off x="1473079" y="1786737"/>
            <a:ext cx="10116666" cy="113335"/>
          </a:xfrm>
          <a:prstGeom prst="rect">
            <a:avLst/>
          </a:prstGeom>
        </p:spPr>
      </p:pic>
      <p:pic>
        <p:nvPicPr>
          <p:cNvPr id="30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3966" y="1153489"/>
            <a:ext cx="676715" cy="707197"/>
          </a:xfrm>
          <a:prstGeom prst="rect">
            <a:avLst/>
          </a:prstGeom>
        </p:spPr>
      </p:pic>
      <p:sp>
        <p:nvSpPr>
          <p:cNvPr id="31" name="文本框 13">
            <a:extLst>
              <a:ext uri="{FF2B5EF4-FFF2-40B4-BE49-F238E27FC236}">
                <a16:creationId xmlns:a16="http://schemas.microsoft.com/office/drawing/2014/main" xmlns="" id="{02C5DFD3-DAE1-4C68-B005-38299A3273F1}"/>
              </a:ext>
            </a:extLst>
          </p:cNvPr>
          <p:cNvSpPr txBox="1"/>
          <p:nvPr/>
        </p:nvSpPr>
        <p:spPr>
          <a:xfrm>
            <a:off x="2273673" y="396775"/>
            <a:ext cx="8057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台南女權會</a:t>
            </a:r>
            <a:r>
              <a:rPr lang="en-US" altLang="zh-TW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專業家事商談的服務</a:t>
            </a:r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r>
              <a:rPr lang="en-US" altLang="zh-TW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973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1031" y="2486448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9050" y="2279325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7F020E9-E5F0-4FA4-9574-7A80176B8293}"/>
              </a:ext>
            </a:extLst>
          </p:cNvPr>
          <p:cNvSpPr txBox="1"/>
          <p:nvPr/>
        </p:nvSpPr>
        <p:spPr>
          <a:xfrm>
            <a:off x="1954576" y="2347974"/>
            <a:ext cx="8274851" cy="3195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indent="0" algn="just" fontAlgn="auto">
              <a:lnSpc>
                <a:spcPts val="2500"/>
              </a:lnSpc>
              <a:spcAft>
                <a:spcPts val="600"/>
              </a:spcAft>
              <a:buFont typeface="Wingdings 3" charset="2"/>
              <a:buNone/>
              <a:defRPr/>
            </a:pPr>
            <a:r>
              <a:rPr lang="zh-TW" altLang="en-US" sz="2800" b="1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三、專業服務提供</a:t>
            </a:r>
            <a:endParaRPr lang="en-US" altLang="zh-TW" sz="2800" b="1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457200" algn="just">
              <a:lnSpc>
                <a:spcPts val="2500"/>
              </a:lnSpc>
              <a:spcAft>
                <a:spcPts val="600"/>
              </a:spcAft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一）未成年子女會面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交往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457200" algn="just">
              <a:lnSpc>
                <a:spcPts val="2500"/>
              </a:lnSpc>
              <a:spcAft>
                <a:spcPts val="600"/>
              </a:spcAft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二）家事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商談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457200" algn="just">
              <a:lnSpc>
                <a:spcPts val="2500"/>
              </a:lnSpc>
              <a:spcAft>
                <a:spcPts val="600"/>
              </a:spcAft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三）家庭諮詢與輔導      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457200" algn="just">
              <a:lnSpc>
                <a:spcPts val="2500"/>
              </a:lnSpc>
              <a:spcAft>
                <a:spcPts val="600"/>
              </a:spcAft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四）親職教育與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457200" algn="just">
              <a:lnSpc>
                <a:spcPts val="2500"/>
              </a:lnSpc>
              <a:spcAft>
                <a:spcPts val="600"/>
              </a:spcAft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五）陪同出庭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調解        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457200" algn="just">
              <a:lnSpc>
                <a:spcPts val="2500"/>
              </a:lnSpc>
              <a:spcAft>
                <a:spcPts val="600"/>
              </a:spcAft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六）調解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前親職教育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457200" algn="just">
              <a:lnSpc>
                <a:spcPts val="2500"/>
              </a:lnSpc>
              <a:spcAft>
                <a:spcPts val="600"/>
              </a:spcAft>
              <a:defRPr/>
            </a:pP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七）暴力行為人預防</a:t>
            </a:r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</a:t>
            </a:r>
            <a:endParaRPr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9" name="图片 14">
            <a:extLst>
              <a:ext uri="{FF2B5EF4-FFF2-40B4-BE49-F238E27FC236}">
                <a16:creationId xmlns:a16="http://schemas.microsoft.com/office/drawing/2014/main" xmlns="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V="1">
            <a:off x="1473079" y="2029109"/>
            <a:ext cx="10116666" cy="113335"/>
          </a:xfrm>
          <a:prstGeom prst="rect">
            <a:avLst/>
          </a:prstGeom>
        </p:spPr>
      </p:pic>
      <p:pic>
        <p:nvPicPr>
          <p:cNvPr id="30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3966" y="1395861"/>
            <a:ext cx="676715" cy="707197"/>
          </a:xfrm>
          <a:prstGeom prst="rect">
            <a:avLst/>
          </a:prstGeom>
        </p:spPr>
      </p:pic>
      <p:sp>
        <p:nvSpPr>
          <p:cNvPr id="31" name="文本框 13">
            <a:extLst>
              <a:ext uri="{FF2B5EF4-FFF2-40B4-BE49-F238E27FC236}">
                <a16:creationId xmlns:a16="http://schemas.microsoft.com/office/drawing/2014/main" xmlns="" id="{02C5DFD3-DAE1-4C68-B005-38299A3273F1}"/>
              </a:ext>
            </a:extLst>
          </p:cNvPr>
          <p:cNvSpPr txBox="1"/>
          <p:nvPr/>
        </p:nvSpPr>
        <p:spPr>
          <a:xfrm>
            <a:off x="2273673" y="562030"/>
            <a:ext cx="8057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台南女權會</a:t>
            </a:r>
            <a:r>
              <a:rPr lang="en-US" altLang="zh-TW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專業家事商談的服務內容</a:t>
            </a:r>
            <a:r>
              <a:rPr lang="en-US" altLang="zh-TW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5010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71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21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1DA889A7-19E1-4EBE-8977-91B6557A0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749" y="908769"/>
            <a:ext cx="4233851" cy="455806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3F663E3B-22D8-434C-803B-8E5FD2588F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3193" y="722696"/>
            <a:ext cx="676715" cy="7071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D4811393-123B-4E5E-ABA6-6E41F21BDA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0575" y="1664417"/>
            <a:ext cx="1286367" cy="1280271"/>
          </a:xfrm>
          <a:prstGeom prst="rect">
            <a:avLst/>
          </a:prstGeom>
        </p:spPr>
      </p:pic>
      <p:sp>
        <p:nvSpPr>
          <p:cNvPr id="114" name="文本框 113">
            <a:extLst>
              <a:ext uri="{FF2B5EF4-FFF2-40B4-BE49-F238E27FC236}">
                <a16:creationId xmlns:a16="http://schemas.microsoft.com/office/drawing/2014/main" xmlns="" id="{20209AAE-7B10-467B-B114-249EE1FF1EE3}"/>
              </a:ext>
            </a:extLst>
          </p:cNvPr>
          <p:cNvSpPr txBox="1"/>
          <p:nvPr/>
        </p:nvSpPr>
        <p:spPr>
          <a:xfrm>
            <a:off x="4354680" y="1951018"/>
            <a:ext cx="34394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未成年子女</a:t>
            </a:r>
            <a:endParaRPr lang="en-US" altLang="zh-TW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會面交往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2B579779-48D3-4F4C-8FC8-41E2AFBD0EB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9894" t="-7176" r="-2213" b="34190"/>
          <a:stretch/>
        </p:blipFill>
        <p:spPr>
          <a:xfrm>
            <a:off x="1688602" y="733680"/>
            <a:ext cx="1125990" cy="5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68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7F020E9-E5F0-4FA4-9574-7A80176B8293}"/>
              </a:ext>
            </a:extLst>
          </p:cNvPr>
          <p:cNvSpPr txBox="1"/>
          <p:nvPr/>
        </p:nvSpPr>
        <p:spPr>
          <a:xfrm>
            <a:off x="1710595" y="1695432"/>
            <a:ext cx="91834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一、法源：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兒童權利公約施行法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兒童及少年福利與權益保障法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家事事件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en-US" sz="28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維護兒童最佳利益</a:t>
            </a:r>
            <a:r>
              <a:rPr lang="en-US" altLang="zh-TW" sz="28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(The best interest of the child)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積極面：          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保障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兒童的基本利益，發展利益和自主利益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消極面：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兒童可能受到傷害至最小程度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9" name="图片 14">
            <a:extLst>
              <a:ext uri="{FF2B5EF4-FFF2-40B4-BE49-F238E27FC236}">
                <a16:creationId xmlns:a16="http://schemas.microsoft.com/office/drawing/2014/main" xmlns="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V="1">
            <a:off x="1473079" y="1522330"/>
            <a:ext cx="10116666" cy="113335"/>
          </a:xfrm>
          <a:prstGeom prst="rect">
            <a:avLst/>
          </a:prstGeom>
        </p:spPr>
      </p:pic>
      <p:pic>
        <p:nvPicPr>
          <p:cNvPr id="30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3966" y="889082"/>
            <a:ext cx="676715" cy="707197"/>
          </a:xfrm>
          <a:prstGeom prst="rect">
            <a:avLst/>
          </a:prstGeom>
        </p:spPr>
      </p:pic>
      <p:sp>
        <p:nvSpPr>
          <p:cNvPr id="31" name="文本框 13">
            <a:extLst>
              <a:ext uri="{FF2B5EF4-FFF2-40B4-BE49-F238E27FC236}">
                <a16:creationId xmlns:a16="http://schemas.microsoft.com/office/drawing/2014/main" xmlns="" id="{02C5DFD3-DAE1-4C68-B005-38299A3273F1}"/>
              </a:ext>
            </a:extLst>
          </p:cNvPr>
          <p:cNvSpPr txBox="1"/>
          <p:nvPr/>
        </p:nvSpPr>
        <p:spPr>
          <a:xfrm>
            <a:off x="2273673" y="757082"/>
            <a:ext cx="80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進行子女會面交往之緣由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52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346F4793-9545-4817-BAFA-50B986289D55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8" name="图片 137">
            <a:extLst>
              <a:ext uri="{FF2B5EF4-FFF2-40B4-BE49-F238E27FC236}">
                <a16:creationId xmlns:a16="http://schemas.microsoft.com/office/drawing/2014/main" xmlns="" id="{1BAFA7BC-5608-4A87-BF91-9451441194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a16="http://schemas.microsoft.com/office/drawing/2014/main" xmlns="" id="{71603CBD-0EC2-4849-94D8-02CE7759B6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402" y="4651976"/>
            <a:ext cx="2316681" cy="1268078"/>
          </a:xfrm>
          <a:prstGeom prst="rect">
            <a:avLst/>
          </a:prstGeom>
        </p:spPr>
      </p:pic>
      <p:sp>
        <p:nvSpPr>
          <p:cNvPr id="114" name="文本框 113">
            <a:extLst>
              <a:ext uri="{FF2B5EF4-FFF2-40B4-BE49-F238E27FC236}">
                <a16:creationId xmlns:a16="http://schemas.microsoft.com/office/drawing/2014/main" xmlns="" id="{20209AAE-7B10-467B-B114-249EE1FF1EE3}"/>
              </a:ext>
            </a:extLst>
          </p:cNvPr>
          <p:cNvSpPr txBox="1"/>
          <p:nvPr/>
        </p:nvSpPr>
        <p:spPr>
          <a:xfrm>
            <a:off x="4297854" y="734481"/>
            <a:ext cx="3596293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問題討論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0" name="图片 149">
            <a:extLst>
              <a:ext uri="{FF2B5EF4-FFF2-40B4-BE49-F238E27FC236}">
                <a16:creationId xmlns:a16="http://schemas.microsoft.com/office/drawing/2014/main" xmlns="" id="{386BA7ED-6C5D-4D46-92B1-71942008F5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894" t="-7176" r="-2213" b="34190"/>
          <a:stretch/>
        </p:blipFill>
        <p:spPr>
          <a:xfrm>
            <a:off x="1688602" y="733680"/>
            <a:ext cx="1125990" cy="5342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5B378B0-6448-4A26-A6AC-15783BAF1C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3456" y="4799553"/>
            <a:ext cx="1237657" cy="1042238"/>
          </a:xfrm>
          <a:prstGeom prst="rect">
            <a:avLst/>
          </a:prstGeom>
        </p:spPr>
      </p:pic>
      <p:sp>
        <p:nvSpPr>
          <p:cNvPr id="128" name="文本框 127">
            <a:extLst>
              <a:ext uri="{FF2B5EF4-FFF2-40B4-BE49-F238E27FC236}">
                <a16:creationId xmlns:a16="http://schemas.microsoft.com/office/drawing/2014/main" xmlns="" id="{938786F9-FDE6-465D-B53F-DA861E3A26F2}"/>
              </a:ext>
            </a:extLst>
          </p:cNvPr>
          <p:cNvSpPr txBox="1"/>
          <p:nvPr/>
        </p:nvSpPr>
        <p:spPr>
          <a:xfrm>
            <a:off x="3536794" y="2420313"/>
            <a:ext cx="63038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4"/>
              </a:spcBef>
              <a:buSzPct val="110000"/>
              <a:defRPr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專業家事商談能「情理法兼顧」嗎？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8653F8DA-F9D2-4C85-8D5B-1BF6698275E6}"/>
              </a:ext>
            </a:extLst>
          </p:cNvPr>
          <p:cNvSpPr txBox="1"/>
          <p:nvPr/>
        </p:nvSpPr>
        <p:spPr>
          <a:xfrm>
            <a:off x="3536794" y="3840357"/>
            <a:ext cx="610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為何要進行未成年子女會面交往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?</a:t>
            </a:r>
            <a:endParaRPr lang="zh-CN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8" name="图片 147">
            <a:extLst>
              <a:ext uri="{FF2B5EF4-FFF2-40B4-BE49-F238E27FC236}">
                <a16:creationId xmlns:a16="http://schemas.microsoft.com/office/drawing/2014/main" xmlns="" id="{65303F87-9F21-44CB-9E31-B19C35B8D1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7944" y="2296766"/>
            <a:ext cx="457240" cy="48162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8D42F607-6E32-43C6-82D1-EBD028E9A1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7944" y="3716810"/>
            <a:ext cx="457240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50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5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28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7F020E9-E5F0-4FA4-9574-7A80176B8293}"/>
              </a:ext>
            </a:extLst>
          </p:cNvPr>
          <p:cNvSpPr txBox="1"/>
          <p:nvPr/>
        </p:nvSpPr>
        <p:spPr>
          <a:xfrm>
            <a:off x="1710595" y="1695432"/>
            <a:ext cx="91834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、家事法立法目的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720000"/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保障性別地位平等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720000"/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為謀求未成年子女之最佳利益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720000"/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二、家事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§106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§109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§110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§111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§119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720000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法院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處理親權之酌定或改訂之審前調查前，選任程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720000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序監理人，親子事件之和解，選任特別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代理人及親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子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720000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事件之執行，均應審酌子女之最佳利益。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9" name="图片 14">
            <a:extLst>
              <a:ext uri="{FF2B5EF4-FFF2-40B4-BE49-F238E27FC236}">
                <a16:creationId xmlns:a16="http://schemas.microsoft.com/office/drawing/2014/main" xmlns="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V="1">
            <a:off x="1473079" y="1522330"/>
            <a:ext cx="10116666" cy="113335"/>
          </a:xfrm>
          <a:prstGeom prst="rect">
            <a:avLst/>
          </a:prstGeom>
        </p:spPr>
      </p:pic>
      <p:pic>
        <p:nvPicPr>
          <p:cNvPr id="30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3966" y="889082"/>
            <a:ext cx="676715" cy="707197"/>
          </a:xfrm>
          <a:prstGeom prst="rect">
            <a:avLst/>
          </a:prstGeom>
        </p:spPr>
      </p:pic>
      <p:sp>
        <p:nvSpPr>
          <p:cNvPr id="31" name="文本框 13">
            <a:extLst>
              <a:ext uri="{FF2B5EF4-FFF2-40B4-BE49-F238E27FC236}">
                <a16:creationId xmlns:a16="http://schemas.microsoft.com/office/drawing/2014/main" xmlns="" id="{02C5DFD3-DAE1-4C68-B005-38299A3273F1}"/>
              </a:ext>
            </a:extLst>
          </p:cNvPr>
          <p:cNvSpPr txBox="1"/>
          <p:nvPr/>
        </p:nvSpPr>
        <p:spPr>
          <a:xfrm>
            <a:off x="2273673" y="757082"/>
            <a:ext cx="80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子女最佳利益之相關規定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796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2B579779-48D3-4F4C-8FC8-41E2AFBD0EB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9894" t="-7176" r="-2213" b="34190"/>
          <a:stretch/>
        </p:blipFill>
        <p:spPr>
          <a:xfrm>
            <a:off x="1688602" y="733680"/>
            <a:ext cx="1125990" cy="534227"/>
          </a:xfrm>
          <a:prstGeom prst="rect">
            <a:avLst/>
          </a:prstGeom>
        </p:spPr>
      </p:pic>
      <p:sp>
        <p:nvSpPr>
          <p:cNvPr id="24" name="橢圓形圖說文字 23"/>
          <p:cNvSpPr/>
          <p:nvPr/>
        </p:nvSpPr>
        <p:spPr>
          <a:xfrm>
            <a:off x="1700602" y="575726"/>
            <a:ext cx="7848872" cy="511256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我有話要說：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歲小孩因「改定監護人」抗議事件的省思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尊重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兒童的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表意權及聽審請求權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3300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530A438-E5D1-4114-9650-A1BEE01763C3}"/>
              </a:ext>
            </a:extLst>
          </p:cNvPr>
          <p:cNvSpPr txBox="1"/>
          <p:nvPr/>
        </p:nvSpPr>
        <p:spPr>
          <a:xfrm>
            <a:off x="1568808" y="366338"/>
            <a:ext cx="5381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會面交往服務對象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74AC5183-5F45-4202-9DE1-F08D7EEB3651}"/>
              </a:ext>
            </a:extLst>
          </p:cNvPr>
          <p:cNvSpPr/>
          <p:nvPr/>
        </p:nvSpPr>
        <p:spPr>
          <a:xfrm>
            <a:off x="2756540" y="4950194"/>
            <a:ext cx="6833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父母分離之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歲到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歲未成年子女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6F65456A-8F08-4C68-AAFE-28C53797EB37}"/>
              </a:ext>
            </a:extLst>
          </p:cNvPr>
          <p:cNvGrpSpPr/>
          <p:nvPr/>
        </p:nvGrpSpPr>
        <p:grpSpPr>
          <a:xfrm>
            <a:off x="2511847" y="1621311"/>
            <a:ext cx="7606196" cy="2906862"/>
            <a:chOff x="4414891" y="1937717"/>
            <a:chExt cx="6850965" cy="2581819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A67E9E7C-A2D3-4B70-A990-B9E4E6BA2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35167" y="1937717"/>
              <a:ext cx="3830689" cy="160049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82C410F4-2F9A-487C-A870-3878B12C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9219"/>
            <a:stretch/>
          </p:blipFill>
          <p:spPr>
            <a:xfrm flipH="1">
              <a:off x="4414891" y="2027878"/>
              <a:ext cx="796069" cy="160049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E60E1AC4-474A-4A2A-94C5-1F03C160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04483" y="1937717"/>
              <a:ext cx="2562148" cy="2581819"/>
            </a:xfrm>
            <a:prstGeom prst="rect">
              <a:avLst/>
            </a:prstGeom>
          </p:spPr>
        </p:pic>
      </p:grpSp>
      <p:pic>
        <p:nvPicPr>
          <p:cNvPr id="20" name="圖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338" y="2163120"/>
            <a:ext cx="1952065" cy="175110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8159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67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17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17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39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7F020E9-E5F0-4FA4-9574-7A80176B8293}"/>
              </a:ext>
            </a:extLst>
          </p:cNvPr>
          <p:cNvSpPr txBox="1"/>
          <p:nvPr/>
        </p:nvSpPr>
        <p:spPr>
          <a:xfrm>
            <a:off x="1710596" y="1695432"/>
            <a:ext cx="77384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8" indent="0" algn="just">
              <a:buNone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6038" indent="0" algn="just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、維護分離父母，共享親職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親權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合作友善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6038" indent="720000" algn="just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善意父母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原則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6038" indent="0" algn="just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6038" indent="0" algn="just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二、謀求未成年子女最佳利益之原則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6038" indent="0" algn="just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危害未成年子女利益之禁止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6038" indent="0" algn="just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6038" indent="0" algn="just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三、保障分離父母性別地位平等之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原則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9" name="图片 14">
            <a:extLst>
              <a:ext uri="{FF2B5EF4-FFF2-40B4-BE49-F238E27FC236}">
                <a16:creationId xmlns:a16="http://schemas.microsoft.com/office/drawing/2014/main" xmlns="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V="1">
            <a:off x="1473079" y="1522330"/>
            <a:ext cx="10116666" cy="113335"/>
          </a:xfrm>
          <a:prstGeom prst="rect">
            <a:avLst/>
          </a:prstGeom>
        </p:spPr>
      </p:pic>
      <p:pic>
        <p:nvPicPr>
          <p:cNvPr id="30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3966" y="889082"/>
            <a:ext cx="676715" cy="707197"/>
          </a:xfrm>
          <a:prstGeom prst="rect">
            <a:avLst/>
          </a:prstGeom>
        </p:spPr>
      </p:pic>
      <p:sp>
        <p:nvSpPr>
          <p:cNvPr id="31" name="文本框 13">
            <a:extLst>
              <a:ext uri="{FF2B5EF4-FFF2-40B4-BE49-F238E27FC236}">
                <a16:creationId xmlns:a16="http://schemas.microsoft.com/office/drawing/2014/main" xmlns="" id="{02C5DFD3-DAE1-4C68-B005-38299A3273F1}"/>
              </a:ext>
            </a:extLst>
          </p:cNvPr>
          <p:cNvSpPr txBox="1"/>
          <p:nvPr/>
        </p:nvSpPr>
        <p:spPr>
          <a:xfrm>
            <a:off x="2273673" y="790133"/>
            <a:ext cx="80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會面交往目標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585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7F020E9-E5F0-4FA4-9574-7A80176B8293}"/>
              </a:ext>
            </a:extLst>
          </p:cNvPr>
          <p:cNvSpPr txBox="1"/>
          <p:nvPr/>
        </p:nvSpPr>
        <p:spPr>
          <a:xfrm>
            <a:off x="1710596" y="1695432"/>
            <a:ext cx="773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8" indent="0" algn="just">
              <a:buNone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9" name="图片 14">
            <a:extLst>
              <a:ext uri="{FF2B5EF4-FFF2-40B4-BE49-F238E27FC236}">
                <a16:creationId xmlns:a16="http://schemas.microsoft.com/office/drawing/2014/main" xmlns="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V="1">
            <a:off x="1473079" y="1522330"/>
            <a:ext cx="10116666" cy="113335"/>
          </a:xfrm>
          <a:prstGeom prst="rect">
            <a:avLst/>
          </a:prstGeom>
        </p:spPr>
      </p:pic>
      <p:pic>
        <p:nvPicPr>
          <p:cNvPr id="30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3966" y="889082"/>
            <a:ext cx="676715" cy="707197"/>
          </a:xfrm>
          <a:prstGeom prst="rect">
            <a:avLst/>
          </a:prstGeom>
        </p:spPr>
      </p:pic>
      <p:sp>
        <p:nvSpPr>
          <p:cNvPr id="31" name="文本框 13">
            <a:extLst>
              <a:ext uri="{FF2B5EF4-FFF2-40B4-BE49-F238E27FC236}">
                <a16:creationId xmlns:a16="http://schemas.microsoft.com/office/drawing/2014/main" xmlns="" id="{02C5DFD3-DAE1-4C68-B005-38299A3273F1}"/>
              </a:ext>
            </a:extLst>
          </p:cNvPr>
          <p:cNvSpPr txBox="1"/>
          <p:nvPr/>
        </p:nvSpPr>
        <p:spPr>
          <a:xfrm>
            <a:off x="2273673" y="779116"/>
            <a:ext cx="80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「親權」是</a:t>
            </a:r>
            <a:r>
              <a:rPr lang="en-US" altLang="zh-TW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6" name="Group 114"/>
          <p:cNvGrpSpPr>
            <a:grpSpLocks/>
          </p:cNvGrpSpPr>
          <p:nvPr/>
        </p:nvGrpSpPr>
        <p:grpSpPr bwMode="auto">
          <a:xfrm>
            <a:off x="1503966" y="2581514"/>
            <a:ext cx="10025349" cy="3189936"/>
            <a:chOff x="98" y="1661"/>
            <a:chExt cx="6033" cy="2584"/>
          </a:xfrm>
        </p:grpSpPr>
        <p:sp>
          <p:nvSpPr>
            <p:cNvPr id="17" name="AutoShape 87"/>
            <p:cNvSpPr>
              <a:spLocks noChangeAspect="1" noChangeArrowheads="1"/>
            </p:cNvSpPr>
            <p:nvPr/>
          </p:nvSpPr>
          <p:spPr bwMode="auto">
            <a:xfrm>
              <a:off x="98" y="1677"/>
              <a:ext cx="6033" cy="2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8" name="Text Box 88"/>
            <p:cNvSpPr txBox="1">
              <a:spLocks noChangeArrowheads="1"/>
            </p:cNvSpPr>
            <p:nvPr/>
          </p:nvSpPr>
          <p:spPr bwMode="auto">
            <a:xfrm>
              <a:off x="2364" y="3486"/>
              <a:ext cx="3380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26" tIns="48463" rIns="96926" bIns="48463"/>
            <a:lstStyle/>
            <a:p>
              <a:r>
                <a:rPr lang="zh-TW" altLang="en-US" sz="2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父母對子女財產之使用、收益權 民</a:t>
              </a:r>
              <a:r>
                <a:rPr lang="en-US" altLang="zh-TW" sz="2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§1088</a:t>
              </a:r>
              <a:endPara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4" name="Text Box 89"/>
            <p:cNvSpPr txBox="1">
              <a:spLocks noChangeArrowheads="1"/>
            </p:cNvSpPr>
            <p:nvPr/>
          </p:nvSpPr>
          <p:spPr bwMode="auto">
            <a:xfrm>
              <a:off x="2343" y="3073"/>
              <a:ext cx="332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26" tIns="48463" rIns="96926" bIns="48463"/>
            <a:lstStyle/>
            <a:p>
              <a:r>
                <a:rPr lang="zh-TW" altLang="en-US" sz="22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子女特有</a:t>
              </a:r>
              <a:r>
                <a:rPr lang="zh-TW" altLang="en-US" sz="2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財產之管理權 民</a:t>
              </a:r>
              <a:r>
                <a:rPr lang="en-US" altLang="zh-TW" sz="2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§1086</a:t>
              </a:r>
              <a:endPara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6" name="Text Box 91"/>
            <p:cNvSpPr txBox="1">
              <a:spLocks noChangeArrowheads="1"/>
            </p:cNvSpPr>
            <p:nvPr/>
          </p:nvSpPr>
          <p:spPr bwMode="auto">
            <a:xfrm>
              <a:off x="2332" y="3876"/>
              <a:ext cx="2993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26" tIns="48463" rIns="96926" bIns="48463"/>
            <a:lstStyle/>
            <a:p>
              <a:r>
                <a:rPr lang="zh-TW" altLang="en-US" sz="2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父母對</a:t>
              </a:r>
              <a:r>
                <a:rPr lang="zh-TW" altLang="en-US" sz="22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子女特有</a:t>
              </a:r>
              <a:r>
                <a:rPr lang="zh-TW" altLang="en-US" sz="2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財產之處分權</a:t>
              </a:r>
              <a:endPara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7" name="Line 92"/>
            <p:cNvSpPr>
              <a:spLocks noChangeShapeType="1"/>
            </p:cNvSpPr>
            <p:nvPr/>
          </p:nvSpPr>
          <p:spPr bwMode="auto">
            <a:xfrm>
              <a:off x="2073" y="1774"/>
              <a:ext cx="4" cy="11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8" name="Line 93"/>
            <p:cNvSpPr>
              <a:spLocks noChangeShapeType="1"/>
            </p:cNvSpPr>
            <p:nvPr/>
          </p:nvSpPr>
          <p:spPr bwMode="auto">
            <a:xfrm>
              <a:off x="2043" y="4020"/>
              <a:ext cx="266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2" name="Line 94"/>
            <p:cNvSpPr>
              <a:spLocks noChangeShapeType="1"/>
            </p:cNvSpPr>
            <p:nvPr/>
          </p:nvSpPr>
          <p:spPr bwMode="auto">
            <a:xfrm>
              <a:off x="2040" y="3175"/>
              <a:ext cx="0" cy="8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3" name="Line 95"/>
            <p:cNvSpPr>
              <a:spLocks noChangeShapeType="1"/>
            </p:cNvSpPr>
            <p:nvPr/>
          </p:nvSpPr>
          <p:spPr bwMode="auto">
            <a:xfrm flipV="1">
              <a:off x="785" y="2154"/>
              <a:ext cx="319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4" name="Line 96"/>
            <p:cNvSpPr>
              <a:spLocks noChangeShapeType="1"/>
            </p:cNvSpPr>
            <p:nvPr/>
          </p:nvSpPr>
          <p:spPr bwMode="auto">
            <a:xfrm>
              <a:off x="785" y="3637"/>
              <a:ext cx="2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5" name="Text Box 97"/>
            <p:cNvSpPr txBox="1">
              <a:spLocks noChangeArrowheads="1"/>
            </p:cNvSpPr>
            <p:nvPr/>
          </p:nvSpPr>
          <p:spPr bwMode="auto">
            <a:xfrm>
              <a:off x="1032" y="3514"/>
              <a:ext cx="99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26" tIns="48463" rIns="96926" bIns="48463"/>
            <a:lstStyle/>
            <a:p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財產之照護</a:t>
              </a:r>
              <a:endPara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6" name="Line 98"/>
            <p:cNvSpPr>
              <a:spLocks noChangeShapeType="1"/>
            </p:cNvSpPr>
            <p:nvPr/>
          </p:nvSpPr>
          <p:spPr bwMode="auto">
            <a:xfrm flipV="1">
              <a:off x="2080" y="2155"/>
              <a:ext cx="26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7" name="Line 100"/>
            <p:cNvSpPr>
              <a:spLocks noChangeShapeType="1"/>
            </p:cNvSpPr>
            <p:nvPr/>
          </p:nvSpPr>
          <p:spPr bwMode="auto">
            <a:xfrm flipV="1">
              <a:off x="2080" y="2506"/>
              <a:ext cx="306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8" name="Line 101"/>
            <p:cNvSpPr>
              <a:spLocks noChangeShapeType="1"/>
            </p:cNvSpPr>
            <p:nvPr/>
          </p:nvSpPr>
          <p:spPr bwMode="auto">
            <a:xfrm>
              <a:off x="549" y="2843"/>
              <a:ext cx="2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39" name="Text Box 102"/>
            <p:cNvSpPr txBox="1">
              <a:spLocks noChangeArrowheads="1"/>
            </p:cNvSpPr>
            <p:nvPr/>
          </p:nvSpPr>
          <p:spPr bwMode="auto">
            <a:xfrm>
              <a:off x="2401" y="2387"/>
              <a:ext cx="166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26" tIns="48463" rIns="96926" bIns="48463"/>
            <a:lstStyle/>
            <a:p>
              <a:r>
                <a:rPr lang="zh-TW" altLang="en-US" sz="2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懲戒權 民</a:t>
              </a:r>
              <a:r>
                <a:rPr lang="en-US" altLang="zh-TW" sz="2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§1085</a:t>
              </a:r>
              <a:endPara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0" name="Text Box 103"/>
            <p:cNvSpPr txBox="1">
              <a:spLocks noChangeArrowheads="1"/>
            </p:cNvSpPr>
            <p:nvPr/>
          </p:nvSpPr>
          <p:spPr bwMode="auto">
            <a:xfrm>
              <a:off x="2381" y="2024"/>
              <a:ext cx="204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26" tIns="48463" rIns="96926" bIns="48463"/>
            <a:lstStyle/>
            <a:p>
              <a:r>
                <a:rPr lang="zh-TW" altLang="en-US" sz="2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保護教養權 民</a:t>
              </a:r>
              <a:r>
                <a:rPr lang="en-US" altLang="zh-TW" sz="2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§1084</a:t>
              </a:r>
              <a:endPara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1" name="Text Box 104"/>
            <p:cNvSpPr txBox="1">
              <a:spLocks noChangeArrowheads="1"/>
            </p:cNvSpPr>
            <p:nvPr/>
          </p:nvSpPr>
          <p:spPr bwMode="auto">
            <a:xfrm>
              <a:off x="2381" y="2689"/>
              <a:ext cx="27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26" tIns="48463" rIns="96926" bIns="48463"/>
            <a:lstStyle/>
            <a:p>
              <a:r>
                <a:rPr lang="zh-TW" altLang="en-US" sz="2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身分行為之同意權及代理權 </a:t>
              </a:r>
              <a:endPara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2" name="Line 105"/>
            <p:cNvSpPr>
              <a:spLocks noChangeShapeType="1"/>
            </p:cNvSpPr>
            <p:nvPr/>
          </p:nvSpPr>
          <p:spPr bwMode="auto">
            <a:xfrm flipH="1">
              <a:off x="782" y="2156"/>
              <a:ext cx="0" cy="14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3" name="Text Box 106"/>
            <p:cNvSpPr txBox="1">
              <a:spLocks noChangeArrowheads="1"/>
            </p:cNvSpPr>
            <p:nvPr/>
          </p:nvSpPr>
          <p:spPr bwMode="auto">
            <a:xfrm>
              <a:off x="1048" y="2016"/>
              <a:ext cx="102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26" tIns="48463" rIns="96926" bIns="48463"/>
            <a:lstStyle/>
            <a:p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身上之照護</a:t>
              </a:r>
              <a:endPara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4" name="Line 107"/>
            <p:cNvSpPr>
              <a:spLocks noChangeShapeType="1"/>
            </p:cNvSpPr>
            <p:nvPr/>
          </p:nvSpPr>
          <p:spPr bwMode="auto">
            <a:xfrm>
              <a:off x="2079" y="2879"/>
              <a:ext cx="2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5" name="Line 108"/>
            <p:cNvSpPr>
              <a:spLocks noChangeShapeType="1"/>
            </p:cNvSpPr>
            <p:nvPr/>
          </p:nvSpPr>
          <p:spPr bwMode="auto">
            <a:xfrm>
              <a:off x="2054" y="3603"/>
              <a:ext cx="2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6" name="Line 109"/>
            <p:cNvSpPr>
              <a:spLocks noChangeShapeType="1"/>
            </p:cNvSpPr>
            <p:nvPr/>
          </p:nvSpPr>
          <p:spPr bwMode="auto">
            <a:xfrm>
              <a:off x="2040" y="3174"/>
              <a:ext cx="288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7" name="Line 110"/>
            <p:cNvSpPr>
              <a:spLocks noChangeShapeType="1"/>
            </p:cNvSpPr>
            <p:nvPr/>
          </p:nvSpPr>
          <p:spPr bwMode="auto">
            <a:xfrm flipV="1">
              <a:off x="2090" y="1777"/>
              <a:ext cx="2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8" name="Text Box 111"/>
            <p:cNvSpPr txBox="1">
              <a:spLocks noChangeArrowheads="1"/>
            </p:cNvSpPr>
            <p:nvPr/>
          </p:nvSpPr>
          <p:spPr bwMode="auto">
            <a:xfrm>
              <a:off x="2381" y="1661"/>
              <a:ext cx="20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8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TW" altLang="en-US" sz="2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住所指定權 民</a:t>
              </a:r>
              <a:r>
                <a:rPr lang="en-US" altLang="zh-TW" sz="2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§1060</a:t>
              </a:r>
              <a:endPara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49" name="Text Box 113"/>
            <p:cNvSpPr txBox="1">
              <a:spLocks noChangeArrowheads="1"/>
            </p:cNvSpPr>
            <p:nvPr/>
          </p:nvSpPr>
          <p:spPr bwMode="auto">
            <a:xfrm>
              <a:off x="311" y="2501"/>
              <a:ext cx="3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20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親  權</a:t>
              </a:r>
              <a:endPara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1620722" y="1839659"/>
            <a:ext cx="7586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一、親權乃是父母對子女所行使之權利義務。</a:t>
            </a:r>
          </a:p>
          <a:p>
            <a:pPr>
              <a:buFont typeface="Wingdings" pitchFamily="2" charset="2"/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二、親權之內容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6700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7F020E9-E5F0-4FA4-9574-7A80176B8293}"/>
              </a:ext>
            </a:extLst>
          </p:cNvPr>
          <p:cNvSpPr txBox="1"/>
          <p:nvPr/>
        </p:nvSpPr>
        <p:spPr>
          <a:xfrm>
            <a:off x="1710596" y="1695432"/>
            <a:ext cx="773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8" indent="0" algn="just">
              <a:buNone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9" name="图片 14">
            <a:extLst>
              <a:ext uri="{FF2B5EF4-FFF2-40B4-BE49-F238E27FC236}">
                <a16:creationId xmlns:a16="http://schemas.microsoft.com/office/drawing/2014/main" xmlns="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1473079" y="1522330"/>
            <a:ext cx="10116666" cy="113335"/>
          </a:xfrm>
          <a:prstGeom prst="rect">
            <a:avLst/>
          </a:prstGeom>
        </p:spPr>
      </p:pic>
      <p:pic>
        <p:nvPicPr>
          <p:cNvPr id="30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3966" y="889082"/>
            <a:ext cx="676715" cy="707197"/>
          </a:xfrm>
          <a:prstGeom prst="rect">
            <a:avLst/>
          </a:prstGeom>
        </p:spPr>
      </p:pic>
      <p:pic>
        <p:nvPicPr>
          <p:cNvPr id="50" name="Picture 2" descr="離婚 的圖片結果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761" y="3550463"/>
            <a:ext cx="3316191" cy="220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文本框 13">
            <a:extLst>
              <a:ext uri="{FF2B5EF4-FFF2-40B4-BE49-F238E27FC236}">
                <a16:creationId xmlns:a16="http://schemas.microsoft.com/office/drawing/2014/main" xmlns="" id="{02C5DFD3-DAE1-4C68-B005-38299A3273F1}"/>
              </a:ext>
            </a:extLst>
          </p:cNvPr>
          <p:cNvSpPr txBox="1"/>
          <p:nvPr/>
        </p:nvSpPr>
        <p:spPr>
          <a:xfrm>
            <a:off x="2273673" y="746065"/>
            <a:ext cx="80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「親權」是</a:t>
            </a:r>
            <a:r>
              <a:rPr lang="en-US" altLang="zh-TW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620722" y="1839658"/>
            <a:ext cx="72037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800" dirty="0">
                <a:latin typeface="標楷體" pitchFamily="65" charset="-120"/>
                <a:ea typeface="標楷體" panose="03000509000000000000" pitchFamily="65" charset="-120"/>
              </a:rPr>
              <a:t>三、父母不遵守應執行之親</a:t>
            </a:r>
            <a:r>
              <a:rPr lang="zh-TW" altLang="en-US" sz="2800" dirty="0" smtClean="0">
                <a:latin typeface="標楷體" pitchFamily="65" charset="-120"/>
                <a:ea typeface="標楷體" panose="03000509000000000000" pitchFamily="65" charset="-120"/>
              </a:rPr>
              <a:t>權，得宣告停</a:t>
            </a:r>
            <a:endParaRPr lang="en-US" altLang="zh-TW" sz="2800" dirty="0" smtClean="0">
              <a:latin typeface="標楷體" pitchFamily="65" charset="-120"/>
              <a:ea typeface="標楷體" panose="03000509000000000000" pitchFamily="65" charset="-120"/>
            </a:endParaRPr>
          </a:p>
          <a:p>
            <a:pPr indent="720000" algn="just"/>
            <a:r>
              <a:rPr lang="zh-TW" altLang="en-US" sz="2800" dirty="0" smtClean="0">
                <a:latin typeface="標楷體" pitchFamily="65" charset="-120"/>
                <a:ea typeface="標楷體" panose="03000509000000000000" pitchFamily="65" charset="-120"/>
              </a:rPr>
              <a:t>止或限制其親權行使</a:t>
            </a:r>
            <a:r>
              <a:rPr lang="en-US" altLang="zh-TW" sz="2800" dirty="0" smtClean="0">
                <a:latin typeface="標楷體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anose="03000509000000000000" pitchFamily="65" charset="-120"/>
              </a:rPr>
              <a:t>民</a:t>
            </a:r>
            <a:r>
              <a:rPr lang="en-US" altLang="zh-TW" sz="2800" dirty="0" smtClean="0">
                <a:latin typeface="標楷體" pitchFamily="65" charset="-120"/>
                <a:ea typeface="標楷體" panose="03000509000000000000" pitchFamily="65" charset="-120"/>
              </a:rPr>
              <a:t>§1090)</a:t>
            </a:r>
            <a:r>
              <a:rPr lang="zh-TW" altLang="en-US" sz="2800" dirty="0" smtClean="0">
                <a:latin typeface="標楷體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anose="03000509000000000000" pitchFamily="65" charset="-120"/>
            </a:endParaRPr>
          </a:p>
          <a:p>
            <a:pPr algn="just"/>
            <a:endParaRPr lang="zh-TW" altLang="en-US" sz="2800" dirty="0">
              <a:latin typeface="標楷體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800" dirty="0">
                <a:latin typeface="標楷體" pitchFamily="65" charset="-120"/>
                <a:ea typeface="標楷體" panose="03000509000000000000" pitchFamily="65" charset="-120"/>
              </a:rPr>
              <a:t>四、親權之內容非由父母行使，</a:t>
            </a:r>
            <a:r>
              <a:rPr lang="zh-TW" altLang="en-US" sz="2800" dirty="0" smtClean="0">
                <a:latin typeface="標楷體" pitchFamily="65" charset="-120"/>
                <a:ea typeface="標楷體" panose="03000509000000000000" pitchFamily="65" charset="-120"/>
              </a:rPr>
              <a:t>稱為</a:t>
            </a:r>
            <a:r>
              <a:rPr lang="zh-TW" altLang="en-US" sz="2800" dirty="0">
                <a:latin typeface="標楷體" pitchFamily="65" charset="-120"/>
                <a:ea typeface="標楷體" panose="03000509000000000000" pitchFamily="65" charset="-120"/>
              </a:rPr>
              <a:t>監護。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30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7F020E9-E5F0-4FA4-9574-7A80176B8293}"/>
              </a:ext>
            </a:extLst>
          </p:cNvPr>
          <p:cNvSpPr txBox="1"/>
          <p:nvPr/>
        </p:nvSpPr>
        <p:spPr>
          <a:xfrm>
            <a:off x="1396626" y="2070007"/>
            <a:ext cx="8443002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、原則：父母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共同或依協議單獨行使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或負擔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90000"/>
              </a:lnSpc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900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、例外：</a:t>
            </a:r>
          </a:p>
          <a:p>
            <a:pPr algn="just">
              <a:lnSpc>
                <a:spcPct val="900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一方不能行使由他方行使</a:t>
            </a:r>
          </a:p>
          <a:p>
            <a:pPr indent="720000" algn="just">
              <a:lnSpc>
                <a:spcPct val="900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4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法律上不能：受監護之宣告</a:t>
            </a:r>
            <a:r>
              <a:rPr lang="en-US" altLang="zh-TW" sz="24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民</a:t>
            </a:r>
            <a:r>
              <a:rPr lang="en-US" altLang="zh-TW" sz="24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§14)</a:t>
            </a:r>
            <a:r>
              <a:rPr lang="zh-TW" altLang="en-US" sz="24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，受停止親權</a:t>
            </a:r>
            <a:r>
              <a:rPr lang="zh-TW" altLang="en-US" sz="24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endParaRPr lang="en-US" altLang="zh-TW" sz="2400" spc="-1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1296000" algn="just">
              <a:lnSpc>
                <a:spcPct val="90000"/>
              </a:lnSpc>
            </a:pPr>
            <a:r>
              <a:rPr lang="zh-TW" altLang="en-US" sz="24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宣告</a:t>
            </a:r>
            <a:r>
              <a:rPr lang="en-US" altLang="zh-TW" sz="2400" spc="-1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民</a:t>
            </a:r>
            <a:r>
              <a:rPr lang="en-US" altLang="zh-TW" sz="24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§ 1090)</a:t>
            </a:r>
            <a:r>
              <a:rPr lang="zh-TW" altLang="en-US" sz="24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400" spc="-1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indent="720000" algn="just">
              <a:lnSpc>
                <a:spcPct val="900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事實上不能：在監服刑、重病。</a:t>
            </a:r>
          </a:p>
          <a:p>
            <a:pPr algn="just">
              <a:lnSpc>
                <a:spcPct val="900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一方不能負擔：由有能力者負擔之。 </a:t>
            </a:r>
          </a:p>
          <a:p>
            <a:pPr algn="just">
              <a:lnSpc>
                <a:spcPct val="90000"/>
              </a:lnSpc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9" name="图片 14">
            <a:extLst>
              <a:ext uri="{FF2B5EF4-FFF2-40B4-BE49-F238E27FC236}">
                <a16:creationId xmlns:a16="http://schemas.microsoft.com/office/drawing/2014/main" xmlns="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1473079" y="1522330"/>
            <a:ext cx="10116666" cy="113335"/>
          </a:xfrm>
          <a:prstGeom prst="rect">
            <a:avLst/>
          </a:prstGeom>
        </p:spPr>
      </p:pic>
      <p:pic>
        <p:nvPicPr>
          <p:cNvPr id="30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3966" y="889082"/>
            <a:ext cx="676715" cy="707197"/>
          </a:xfrm>
          <a:prstGeom prst="rect">
            <a:avLst/>
          </a:prstGeom>
        </p:spPr>
      </p:pic>
      <p:sp>
        <p:nvSpPr>
          <p:cNvPr id="31" name="文本框 13">
            <a:extLst>
              <a:ext uri="{FF2B5EF4-FFF2-40B4-BE49-F238E27FC236}">
                <a16:creationId xmlns:a16="http://schemas.microsoft.com/office/drawing/2014/main" xmlns="" id="{02C5DFD3-DAE1-4C68-B005-38299A3273F1}"/>
              </a:ext>
            </a:extLst>
          </p:cNvPr>
          <p:cNvSpPr txBox="1"/>
          <p:nvPr/>
        </p:nvSpPr>
        <p:spPr>
          <a:xfrm>
            <a:off x="2273673" y="779116"/>
            <a:ext cx="80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父母對子女行使權利負擔義務 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" name="图片 18">
            <a:extLst>
              <a:ext uri="{FF2B5EF4-FFF2-40B4-BE49-F238E27FC236}">
                <a16:creationId xmlns:a16="http://schemas.microsoft.com/office/drawing/2014/main" xmlns="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69402" y="2265465"/>
            <a:ext cx="2523963" cy="2505673"/>
          </a:xfrm>
          <a:prstGeom prst="rect">
            <a:avLst/>
          </a:prstGeom>
        </p:spPr>
      </p:pic>
      <p:pic>
        <p:nvPicPr>
          <p:cNvPr id="17" name="图片 19">
            <a:extLst>
              <a:ext uri="{FF2B5EF4-FFF2-40B4-BE49-F238E27FC236}">
                <a16:creationId xmlns:a16="http://schemas.microsoft.com/office/drawing/2014/main" xmlns="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21916" y="2113753"/>
            <a:ext cx="871804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10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7F020E9-E5F0-4FA4-9574-7A80176B8293}"/>
              </a:ext>
            </a:extLst>
          </p:cNvPr>
          <p:cNvSpPr txBox="1"/>
          <p:nvPr/>
        </p:nvSpPr>
        <p:spPr>
          <a:xfrm>
            <a:off x="1396626" y="1695432"/>
            <a:ext cx="8920526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、例外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900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重大事項權利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720000" algn="just">
              <a:lnSpc>
                <a:spcPct val="90000"/>
              </a:lnSpc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酌定：意見不一致得請求法院酌定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民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§1089Ⅱ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indent="1008000" algn="just">
              <a:lnSpc>
                <a:spcPct val="90000"/>
              </a:lnSpc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90000"/>
              </a:lnSpc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△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法院：酌定前，應比較父母條件之優劣，並以未成年子女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之最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1224000" algn="just">
              <a:lnSpc>
                <a:spcPct val="900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佳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利益為中心，應審酌、主管機關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縣市政府的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社會局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1224000" algn="just">
              <a:lnSpc>
                <a:spcPct val="90000"/>
              </a:lnSpc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福機構等之意見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民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§1089Ⅲ)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1008000" algn="just">
              <a:lnSpc>
                <a:spcPct val="90000"/>
              </a:lnSpc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720000" algn="just">
              <a:lnSpc>
                <a:spcPct val="90000"/>
              </a:lnSpc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改定或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變更親權：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1080000" algn="just">
              <a:lnSpc>
                <a:spcPct val="90000"/>
              </a:lnSpc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協議不利於子女者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1080000" algn="just">
              <a:lnSpc>
                <a:spcPct val="90000"/>
              </a:lnSpc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有家暴未盡保護教養之義務者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9" name="图片 14">
            <a:extLst>
              <a:ext uri="{FF2B5EF4-FFF2-40B4-BE49-F238E27FC236}">
                <a16:creationId xmlns:a16="http://schemas.microsoft.com/office/drawing/2014/main" xmlns="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1473079" y="1522330"/>
            <a:ext cx="10116666" cy="113335"/>
          </a:xfrm>
          <a:prstGeom prst="rect">
            <a:avLst/>
          </a:prstGeom>
        </p:spPr>
      </p:pic>
      <p:pic>
        <p:nvPicPr>
          <p:cNvPr id="30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3966" y="889082"/>
            <a:ext cx="676715" cy="707197"/>
          </a:xfrm>
          <a:prstGeom prst="rect">
            <a:avLst/>
          </a:prstGeom>
        </p:spPr>
      </p:pic>
      <p:sp>
        <p:nvSpPr>
          <p:cNvPr id="31" name="文本框 13">
            <a:extLst>
              <a:ext uri="{FF2B5EF4-FFF2-40B4-BE49-F238E27FC236}">
                <a16:creationId xmlns:a16="http://schemas.microsoft.com/office/drawing/2014/main" xmlns="" id="{02C5DFD3-DAE1-4C68-B005-38299A3273F1}"/>
              </a:ext>
            </a:extLst>
          </p:cNvPr>
          <p:cNvSpPr txBox="1"/>
          <p:nvPr/>
        </p:nvSpPr>
        <p:spPr>
          <a:xfrm>
            <a:off x="2273673" y="779116"/>
            <a:ext cx="80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父母對子女行使權利負擔義務 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" name="图片 18">
            <a:extLst>
              <a:ext uri="{FF2B5EF4-FFF2-40B4-BE49-F238E27FC236}">
                <a16:creationId xmlns:a16="http://schemas.microsoft.com/office/drawing/2014/main" xmlns="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69402" y="2265465"/>
            <a:ext cx="2523963" cy="2505673"/>
          </a:xfrm>
          <a:prstGeom prst="rect">
            <a:avLst/>
          </a:prstGeom>
        </p:spPr>
      </p:pic>
      <p:pic>
        <p:nvPicPr>
          <p:cNvPr id="17" name="图片 19">
            <a:extLst>
              <a:ext uri="{FF2B5EF4-FFF2-40B4-BE49-F238E27FC236}">
                <a16:creationId xmlns:a16="http://schemas.microsoft.com/office/drawing/2014/main" xmlns="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21916" y="2113753"/>
            <a:ext cx="871804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3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7F020E9-E5F0-4FA4-9574-7A80176B8293}"/>
              </a:ext>
            </a:extLst>
          </p:cNvPr>
          <p:cNvSpPr txBox="1"/>
          <p:nvPr/>
        </p:nvSpPr>
        <p:spPr>
          <a:xfrm>
            <a:off x="2911436" y="1948822"/>
            <a:ext cx="60232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 eaLnBrk="0" hangingPunct="0">
              <a:lnSpc>
                <a:spcPct val="90000"/>
              </a:lnSpc>
              <a:defRPr/>
            </a:pPr>
            <a:r>
              <a:rPr lang="en-US" altLang="zh-TW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共同監護原則</a:t>
            </a:r>
          </a:p>
          <a:p>
            <a:pPr lvl="1" algn="just" eaLnBrk="0" hangingPunct="0">
              <a:lnSpc>
                <a:spcPct val="90000"/>
              </a:lnSpc>
              <a:defRPr/>
            </a:pPr>
            <a:r>
              <a:rPr lang="en-US" altLang="zh-TW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幼年原則</a:t>
            </a:r>
          </a:p>
          <a:p>
            <a:pPr lvl="1" algn="just" eaLnBrk="0" hangingPunct="0">
              <a:lnSpc>
                <a:spcPct val="90000"/>
              </a:lnSpc>
              <a:defRPr/>
            </a:pPr>
            <a:r>
              <a:rPr lang="en-US" altLang="zh-TW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維持現狀原則與主要照顧者原則</a:t>
            </a:r>
          </a:p>
          <a:p>
            <a:pPr lvl="1" algn="just" eaLnBrk="0" hangingPunct="0">
              <a:lnSpc>
                <a:spcPct val="90000"/>
              </a:lnSpc>
              <a:defRPr/>
            </a:pPr>
            <a:r>
              <a:rPr lang="en-US" altLang="zh-TW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友善父母原則</a:t>
            </a:r>
          </a:p>
          <a:p>
            <a:pPr lvl="1" algn="just" eaLnBrk="0" hangingPunct="0">
              <a:lnSpc>
                <a:spcPct val="90000"/>
              </a:lnSpc>
              <a:defRPr/>
            </a:pPr>
            <a:r>
              <a:rPr lang="en-US" altLang="zh-TW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心理上父母原則</a:t>
            </a:r>
          </a:p>
          <a:p>
            <a:pPr lvl="1" algn="just" eaLnBrk="0" hangingPunct="0">
              <a:lnSpc>
                <a:spcPct val="90000"/>
              </a:lnSpc>
              <a:defRPr/>
            </a:pPr>
            <a:r>
              <a:rPr lang="en-US" altLang="zh-TW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尊重子女性向與意願原則</a:t>
            </a:r>
          </a:p>
          <a:p>
            <a:pPr lvl="1" algn="just" eaLnBrk="0" hangingPunct="0">
              <a:lnSpc>
                <a:spcPct val="90000"/>
              </a:lnSpc>
              <a:defRPr/>
            </a:pPr>
            <a:r>
              <a:rPr lang="en-US" altLang="zh-TW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手足不分離原則</a:t>
            </a:r>
          </a:p>
          <a:p>
            <a:pPr lvl="1" algn="just" eaLnBrk="0" hangingPunct="0">
              <a:lnSpc>
                <a:spcPct val="90000"/>
              </a:lnSpc>
              <a:defRPr/>
            </a:pPr>
            <a:r>
              <a:rPr lang="en-US" altLang="zh-TW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同性別親權人較優原則</a:t>
            </a:r>
          </a:p>
          <a:p>
            <a:pPr lvl="1" algn="just" eaLnBrk="0" hangingPunct="0">
              <a:lnSpc>
                <a:spcPct val="90000"/>
              </a:lnSpc>
              <a:defRPr/>
            </a:pPr>
            <a:r>
              <a:rPr lang="en-US" altLang="zh-TW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en-US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父母之品德</a:t>
            </a:r>
          </a:p>
          <a:p>
            <a:pPr lvl="1" algn="just" eaLnBrk="0" hangingPunct="0">
              <a:lnSpc>
                <a:spcPct val="90000"/>
              </a:lnSpc>
              <a:defRPr/>
            </a:pPr>
            <a:r>
              <a:rPr lang="en-US" altLang="zh-TW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en-US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經濟能力</a:t>
            </a:r>
          </a:p>
        </p:txBody>
      </p:sp>
      <p:pic>
        <p:nvPicPr>
          <p:cNvPr id="29" name="图片 14">
            <a:extLst>
              <a:ext uri="{FF2B5EF4-FFF2-40B4-BE49-F238E27FC236}">
                <a16:creationId xmlns:a16="http://schemas.microsoft.com/office/drawing/2014/main" xmlns="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1473079" y="1797751"/>
            <a:ext cx="10116666" cy="113335"/>
          </a:xfrm>
          <a:prstGeom prst="rect">
            <a:avLst/>
          </a:prstGeom>
        </p:spPr>
      </p:pic>
      <p:pic>
        <p:nvPicPr>
          <p:cNvPr id="30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3966" y="1188528"/>
            <a:ext cx="676715" cy="707197"/>
          </a:xfrm>
          <a:prstGeom prst="rect">
            <a:avLst/>
          </a:prstGeom>
        </p:spPr>
      </p:pic>
      <p:sp>
        <p:nvSpPr>
          <p:cNvPr id="31" name="文本框 13">
            <a:extLst>
              <a:ext uri="{FF2B5EF4-FFF2-40B4-BE49-F238E27FC236}">
                <a16:creationId xmlns:a16="http://schemas.microsoft.com/office/drawing/2014/main" xmlns="" id="{02C5DFD3-DAE1-4C68-B005-38299A3273F1}"/>
              </a:ext>
            </a:extLst>
          </p:cNvPr>
          <p:cNvSpPr txBox="1"/>
          <p:nvPr/>
        </p:nvSpPr>
        <p:spPr>
          <a:xfrm>
            <a:off x="2265384" y="628205"/>
            <a:ext cx="9243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兒童最佳利益之原則</a:t>
            </a:r>
            <a:r>
              <a:rPr lang="en-US" altLang="zh-TW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歸納各國相關文獻對於「子女最佳利益」之原則整理如下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466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14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7F020E9-E5F0-4FA4-9574-7A80176B8293}"/>
              </a:ext>
            </a:extLst>
          </p:cNvPr>
          <p:cNvSpPr txBox="1"/>
          <p:nvPr/>
        </p:nvSpPr>
        <p:spPr>
          <a:xfrm>
            <a:off x="1837302" y="1783568"/>
            <a:ext cx="7972363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zh-TW" altLang="en-US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民法第</a:t>
            </a:r>
            <a:r>
              <a:rPr lang="en-US" altLang="zh-TW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1055</a:t>
            </a:r>
            <a:r>
              <a:rPr lang="zh-TW" altLang="en-US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條之ㄧ規定：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zh-TW" altLang="en-US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法院為前條裁判時，應依</a:t>
            </a:r>
            <a:r>
              <a:rPr lang="zh-TW" altLang="en-US" sz="2800" u="sng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子女之最佳利益</a:t>
            </a:r>
            <a:r>
              <a:rPr lang="zh-TW" altLang="en-US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，審酌一切情狀，參考社工人員之訪視報告，尤應注意左列事項：</a:t>
            </a:r>
            <a:endParaRPr lang="en-US" altLang="zh-TW" sz="2800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457200" eaLnBrk="0" hangingPunct="0">
              <a:lnSpc>
                <a:spcPct val="90000"/>
              </a:lnSpc>
              <a:defRPr/>
            </a:pPr>
            <a:r>
              <a:rPr lang="zh-TW" altLang="en-US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一、子女之年齡、性別、人數及健康情形。 </a:t>
            </a:r>
            <a:endParaRPr lang="en-US" altLang="zh-TW" sz="28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457200" eaLnBrk="0" hangingPunct="0">
              <a:lnSpc>
                <a:spcPct val="90000"/>
              </a:lnSpc>
              <a:defRPr/>
            </a:pPr>
            <a:r>
              <a:rPr lang="zh-TW" altLang="en-US" sz="28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、子女之意願及人格發展之需要。 </a:t>
            </a:r>
            <a:endParaRPr lang="en-US" altLang="zh-TW" sz="28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457200" eaLnBrk="0" hangingPunct="0">
              <a:lnSpc>
                <a:spcPct val="90000"/>
              </a:lnSpc>
              <a:defRPr/>
            </a:pPr>
            <a:r>
              <a:rPr lang="zh-TW" altLang="en-US" sz="28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、父母之年齡、職業、品行、健康情形、 </a:t>
            </a:r>
            <a:r>
              <a:rPr lang="zh-TW" altLang="en-US" sz="28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</a:t>
            </a:r>
            <a:endParaRPr lang="en-US" altLang="zh-TW" sz="2800" kern="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1188000" eaLnBrk="0" hangingPunct="0">
              <a:lnSpc>
                <a:spcPct val="90000"/>
              </a:lnSpc>
              <a:defRPr/>
            </a:pPr>
            <a:r>
              <a:rPr lang="zh-TW" altLang="en-US" sz="28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濟</a:t>
            </a:r>
            <a:r>
              <a:rPr lang="zh-TW" altLang="en-US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能力及生活狀況</a:t>
            </a:r>
            <a:r>
              <a:rPr lang="zh-TW" altLang="en-US" sz="28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457200" eaLnBrk="0" hangingPunct="0">
              <a:lnSpc>
                <a:spcPct val="90000"/>
              </a:lnSpc>
              <a:defRPr/>
            </a:pPr>
            <a:r>
              <a:rPr lang="zh-TW" altLang="en-US" sz="2800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、父母保護教養子女之意願及態度。 </a:t>
            </a:r>
            <a:endParaRPr lang="en-US" altLang="zh-TW" sz="2800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9575"/>
          <a:stretch/>
        </p:blipFill>
        <p:spPr>
          <a:xfrm>
            <a:off x="9884754" y="424907"/>
            <a:ext cx="1581397" cy="567580"/>
          </a:xfrm>
          <a:prstGeom prst="rect">
            <a:avLst/>
          </a:prstGeom>
        </p:spPr>
      </p:pic>
      <p:pic>
        <p:nvPicPr>
          <p:cNvPr id="29" name="图片 14">
            <a:extLst>
              <a:ext uri="{FF2B5EF4-FFF2-40B4-BE49-F238E27FC236}">
                <a16:creationId xmlns:a16="http://schemas.microsoft.com/office/drawing/2014/main" xmlns="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1473079" y="1522330"/>
            <a:ext cx="10116666" cy="113335"/>
          </a:xfrm>
          <a:prstGeom prst="rect">
            <a:avLst/>
          </a:prstGeom>
        </p:spPr>
      </p:pic>
      <p:pic>
        <p:nvPicPr>
          <p:cNvPr id="30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3966" y="889082"/>
            <a:ext cx="676715" cy="707197"/>
          </a:xfrm>
          <a:prstGeom prst="rect">
            <a:avLst/>
          </a:prstGeom>
        </p:spPr>
      </p:pic>
      <p:sp>
        <p:nvSpPr>
          <p:cNvPr id="31" name="文本框 13">
            <a:extLst>
              <a:ext uri="{FF2B5EF4-FFF2-40B4-BE49-F238E27FC236}">
                <a16:creationId xmlns:a16="http://schemas.microsoft.com/office/drawing/2014/main" xmlns="" id="{02C5DFD3-DAE1-4C68-B005-38299A3273F1}"/>
              </a:ext>
            </a:extLst>
          </p:cNvPr>
          <p:cNvSpPr txBox="1"/>
          <p:nvPr/>
        </p:nvSpPr>
        <p:spPr>
          <a:xfrm>
            <a:off x="2273673" y="768099"/>
            <a:ext cx="9316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現行民法關於子女最佳利益之規定</a:t>
            </a:r>
            <a:r>
              <a:rPr lang="en-US" altLang="zh-TW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" name="图片 18">
            <a:extLst>
              <a:ext uri="{FF2B5EF4-FFF2-40B4-BE49-F238E27FC236}">
                <a16:creationId xmlns:a16="http://schemas.microsoft.com/office/drawing/2014/main" xmlns="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69402" y="2265465"/>
            <a:ext cx="2523963" cy="2505673"/>
          </a:xfrm>
          <a:prstGeom prst="rect">
            <a:avLst/>
          </a:prstGeom>
        </p:spPr>
      </p:pic>
      <p:pic>
        <p:nvPicPr>
          <p:cNvPr id="17" name="图片 19">
            <a:extLst>
              <a:ext uri="{FF2B5EF4-FFF2-40B4-BE49-F238E27FC236}">
                <a16:creationId xmlns:a16="http://schemas.microsoft.com/office/drawing/2014/main" xmlns="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21916" y="2113753"/>
            <a:ext cx="871804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7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1DA889A7-19E1-4EBE-8977-91B6557A0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4375" y="1499236"/>
            <a:ext cx="2082578" cy="224205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3F663E3B-22D8-434C-803B-8E5FD2588F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9726" y="1347598"/>
            <a:ext cx="676715" cy="70719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9C98C2EB-5E4C-43D5-BB7A-01F13E6E62D8}"/>
              </a:ext>
            </a:extLst>
          </p:cNvPr>
          <p:cNvSpPr txBox="1"/>
          <p:nvPr/>
        </p:nvSpPr>
        <p:spPr>
          <a:xfrm>
            <a:off x="1768375" y="2058989"/>
            <a:ext cx="144404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前言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7F020E9-E5F0-4FA4-9574-7A80176B8293}"/>
              </a:ext>
            </a:extLst>
          </p:cNvPr>
          <p:cNvSpPr txBox="1"/>
          <p:nvPr/>
        </p:nvSpPr>
        <p:spPr>
          <a:xfrm>
            <a:off x="3610463" y="926381"/>
            <a:ext cx="63834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2175" indent="-720000" algn="just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一、從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「幾件夫妻在分合過程高衝突」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之事件說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起。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92175" indent="-809625" algn="just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0" algn="just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二、在媒體報導中，常發現高衝突之夫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720000" algn="just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妻或家人上演在街頭搶未成年子女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720000" algn="just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之驚險鏡頭之事件。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2296" indent="720000" algn="just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三、層出不窮之事件更加突顯家事商談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720000" algn="just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及子女會面交往在高紛爭家庭中之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720000" algn="just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重要性。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2B579779-48D3-4F4C-8FC8-41E2AFBD0EB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9894" t="-7176" r="-2213" b="34190"/>
          <a:stretch/>
        </p:blipFill>
        <p:spPr>
          <a:xfrm>
            <a:off x="1965243" y="524603"/>
            <a:ext cx="1125990" cy="5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2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7F020E9-E5F0-4FA4-9574-7A80176B8293}"/>
              </a:ext>
            </a:extLst>
          </p:cNvPr>
          <p:cNvSpPr txBox="1"/>
          <p:nvPr/>
        </p:nvSpPr>
        <p:spPr>
          <a:xfrm>
            <a:off x="1837302" y="1783568"/>
            <a:ext cx="8099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lnSpc>
                <a:spcPct val="90000"/>
              </a:lnSpc>
              <a:defRPr/>
            </a:pPr>
            <a:r>
              <a:rPr lang="zh-TW" altLang="en-US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五、父母子女間或未成年子女與其他共同生活之</a:t>
            </a:r>
            <a:endParaRPr lang="en-US" altLang="zh-TW" sz="2800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0" hangingPunct="0">
              <a:lnSpc>
                <a:spcPct val="90000"/>
              </a:lnSpc>
              <a:defRPr/>
            </a:pPr>
            <a:r>
              <a:rPr lang="zh-TW" altLang="en-US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    人間之感情狀況。 </a:t>
            </a:r>
            <a:endParaRPr lang="en-US" altLang="zh-TW" sz="2800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0" hangingPunct="0">
              <a:lnSpc>
                <a:spcPct val="90000"/>
              </a:lnSpc>
              <a:defRPr/>
            </a:pPr>
            <a:r>
              <a:rPr lang="zh-TW" altLang="en-US" sz="2800" b="1" u="sng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六、父母之一方是否有妨礙他方對未成年子女權</a:t>
            </a:r>
            <a:endParaRPr lang="en-US" altLang="zh-TW" sz="2800" b="1" u="sng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0" hangingPunct="0">
              <a:lnSpc>
                <a:spcPct val="90000"/>
              </a:lnSpc>
              <a:defRPr/>
            </a:pPr>
            <a:r>
              <a:rPr lang="zh-TW" altLang="en-US" sz="28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800" b="1" u="sng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利義務行使負擔之行為。</a:t>
            </a:r>
            <a:endParaRPr lang="en-US" altLang="zh-TW" sz="2800" b="1" u="sng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0" hangingPunct="0">
              <a:lnSpc>
                <a:spcPct val="90000"/>
              </a:lnSpc>
              <a:defRPr/>
            </a:pPr>
            <a:r>
              <a:rPr lang="zh-TW" altLang="en-US" sz="28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七、各族群之傳統習俗、文化及價值觀。</a:t>
            </a:r>
            <a:endParaRPr lang="en-US" altLang="zh-TW" sz="2800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0" hangingPunct="0">
              <a:lnSpc>
                <a:spcPct val="90000"/>
              </a:lnSpc>
              <a:defRPr/>
            </a:pPr>
            <a:endParaRPr lang="en-US" altLang="zh-TW" sz="2000" b="1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0" hangingPunct="0">
              <a:lnSpc>
                <a:spcPct val="90000"/>
              </a:lnSpc>
              <a:defRPr/>
            </a:pPr>
            <a:r>
              <a:rPr lang="zh-TW" altLang="en-US" sz="20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前項子女最佳利益之審酌，法院除得參考社工人員之訪視</a:t>
            </a:r>
            <a:endParaRPr lang="en-US" altLang="zh-TW" sz="2000" b="1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0" hangingPunct="0">
              <a:lnSpc>
                <a:spcPct val="90000"/>
              </a:lnSpc>
              <a:defRPr/>
            </a:pPr>
            <a:r>
              <a:rPr lang="zh-TW" altLang="en-US" sz="20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報告或家事調查官之調查報告外，並得依囑託警察機關、</a:t>
            </a:r>
            <a:endParaRPr lang="en-US" altLang="zh-TW" sz="2000" b="1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0" hangingPunct="0">
              <a:lnSpc>
                <a:spcPct val="90000"/>
              </a:lnSpc>
              <a:defRPr/>
            </a:pPr>
            <a:r>
              <a:rPr lang="zh-TW" altLang="en-US" sz="20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稅捐機關、金融機構、學校及其他有關機關、團體或具有</a:t>
            </a:r>
            <a:endParaRPr lang="en-US" altLang="zh-TW" sz="2000" b="1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eaLnBrk="0" hangingPunct="0">
              <a:lnSpc>
                <a:spcPct val="90000"/>
              </a:lnSpc>
              <a:defRPr/>
            </a:pPr>
            <a:r>
              <a:rPr lang="zh-TW" altLang="en-US" sz="2000" b="1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相關專業知識之適當人士就特定事項調查之結果認定之。</a:t>
            </a:r>
            <a:endParaRPr lang="en-US" altLang="zh-TW" sz="2000" b="1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9575"/>
          <a:stretch/>
        </p:blipFill>
        <p:spPr>
          <a:xfrm>
            <a:off x="10061026" y="491005"/>
            <a:ext cx="1581397" cy="567580"/>
          </a:xfrm>
          <a:prstGeom prst="rect">
            <a:avLst/>
          </a:prstGeom>
        </p:spPr>
      </p:pic>
      <p:pic>
        <p:nvPicPr>
          <p:cNvPr id="29" name="图片 14">
            <a:extLst>
              <a:ext uri="{FF2B5EF4-FFF2-40B4-BE49-F238E27FC236}">
                <a16:creationId xmlns:a16="http://schemas.microsoft.com/office/drawing/2014/main" xmlns="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1473079" y="1522330"/>
            <a:ext cx="10116666" cy="113335"/>
          </a:xfrm>
          <a:prstGeom prst="rect">
            <a:avLst/>
          </a:prstGeom>
        </p:spPr>
      </p:pic>
      <p:pic>
        <p:nvPicPr>
          <p:cNvPr id="30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3966" y="889082"/>
            <a:ext cx="676715" cy="707197"/>
          </a:xfrm>
          <a:prstGeom prst="rect">
            <a:avLst/>
          </a:prstGeom>
        </p:spPr>
      </p:pic>
      <p:sp>
        <p:nvSpPr>
          <p:cNvPr id="31" name="文本框 13">
            <a:extLst>
              <a:ext uri="{FF2B5EF4-FFF2-40B4-BE49-F238E27FC236}">
                <a16:creationId xmlns:a16="http://schemas.microsoft.com/office/drawing/2014/main" xmlns="" id="{02C5DFD3-DAE1-4C68-B005-38299A3273F1}"/>
              </a:ext>
            </a:extLst>
          </p:cNvPr>
          <p:cNvSpPr txBox="1"/>
          <p:nvPr/>
        </p:nvSpPr>
        <p:spPr>
          <a:xfrm>
            <a:off x="2207571" y="812167"/>
            <a:ext cx="9316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現行民法關於子女最佳利益之規定</a:t>
            </a:r>
            <a:r>
              <a:rPr lang="en-US" altLang="zh-TW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-2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" name="图片 18">
            <a:extLst>
              <a:ext uri="{FF2B5EF4-FFF2-40B4-BE49-F238E27FC236}">
                <a16:creationId xmlns:a16="http://schemas.microsoft.com/office/drawing/2014/main" xmlns="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69402" y="2265465"/>
            <a:ext cx="2523963" cy="2505673"/>
          </a:xfrm>
          <a:prstGeom prst="rect">
            <a:avLst/>
          </a:prstGeom>
        </p:spPr>
      </p:pic>
      <p:pic>
        <p:nvPicPr>
          <p:cNvPr id="17" name="图片 19">
            <a:extLst>
              <a:ext uri="{FF2B5EF4-FFF2-40B4-BE49-F238E27FC236}">
                <a16:creationId xmlns:a16="http://schemas.microsoft.com/office/drawing/2014/main" xmlns="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21916" y="2113753"/>
            <a:ext cx="871804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78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7F020E9-E5F0-4FA4-9574-7A80176B8293}"/>
              </a:ext>
            </a:extLst>
          </p:cNvPr>
          <p:cNvSpPr txBox="1"/>
          <p:nvPr/>
        </p:nvSpPr>
        <p:spPr>
          <a:xfrm>
            <a:off x="2288995" y="1816619"/>
            <a:ext cx="74099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結婚、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離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婚與再婚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是家庭的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組織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及家庭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解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60000" algn="just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體與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重組的過程。</a:t>
            </a:r>
          </a:p>
          <a:p>
            <a:pPr algn="just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不管父母分不分離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，共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享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親權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確認雙方在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孩子生命中的重要性。</a:t>
            </a:r>
          </a:p>
          <a:p>
            <a:pPr algn="just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父母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夥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伴方式合作，共享親職，共同分擔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教養照顧責任。</a:t>
            </a:r>
          </a:p>
          <a:p>
            <a:pPr algn="just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父母應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重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視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孩子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利益高於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重視自己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個人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利益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9" name="图片 14">
            <a:extLst>
              <a:ext uri="{FF2B5EF4-FFF2-40B4-BE49-F238E27FC236}">
                <a16:creationId xmlns:a16="http://schemas.microsoft.com/office/drawing/2014/main" xmlns="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1473079" y="1522330"/>
            <a:ext cx="10116666" cy="113335"/>
          </a:xfrm>
          <a:prstGeom prst="rect">
            <a:avLst/>
          </a:prstGeom>
        </p:spPr>
      </p:pic>
      <p:pic>
        <p:nvPicPr>
          <p:cNvPr id="30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3966" y="889082"/>
            <a:ext cx="676715" cy="707197"/>
          </a:xfrm>
          <a:prstGeom prst="rect">
            <a:avLst/>
          </a:prstGeom>
        </p:spPr>
      </p:pic>
      <p:sp>
        <p:nvSpPr>
          <p:cNvPr id="31" name="文本框 13">
            <a:extLst>
              <a:ext uri="{FF2B5EF4-FFF2-40B4-BE49-F238E27FC236}">
                <a16:creationId xmlns:a16="http://schemas.microsoft.com/office/drawing/2014/main" xmlns="" id="{02C5DFD3-DAE1-4C68-B005-38299A3273F1}"/>
              </a:ext>
            </a:extLst>
          </p:cNvPr>
          <p:cNvSpPr txBox="1"/>
          <p:nvPr/>
        </p:nvSpPr>
        <p:spPr>
          <a:xfrm>
            <a:off x="2273673" y="801150"/>
            <a:ext cx="80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父母共享親職</a:t>
            </a:r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理念</a:t>
            </a:r>
            <a:r>
              <a:rPr lang="en-US" altLang="zh-TW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" name="图片 18">
            <a:extLst>
              <a:ext uri="{FF2B5EF4-FFF2-40B4-BE49-F238E27FC236}">
                <a16:creationId xmlns:a16="http://schemas.microsoft.com/office/drawing/2014/main" xmlns="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69402" y="2265465"/>
            <a:ext cx="2523963" cy="2505673"/>
          </a:xfrm>
          <a:prstGeom prst="rect">
            <a:avLst/>
          </a:prstGeom>
        </p:spPr>
      </p:pic>
      <p:pic>
        <p:nvPicPr>
          <p:cNvPr id="17" name="图片 19">
            <a:extLst>
              <a:ext uri="{FF2B5EF4-FFF2-40B4-BE49-F238E27FC236}">
                <a16:creationId xmlns:a16="http://schemas.microsoft.com/office/drawing/2014/main" xmlns="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21916" y="2113753"/>
            <a:ext cx="871804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21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7F020E9-E5F0-4FA4-9574-7A80176B8293}"/>
              </a:ext>
            </a:extLst>
          </p:cNvPr>
          <p:cNvSpPr txBox="1"/>
          <p:nvPr/>
        </p:nvSpPr>
        <p:spPr>
          <a:xfrm>
            <a:off x="1837302" y="1783568"/>
            <a:ext cx="79723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支持對方與孩子關係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重視孩子與父母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雙方的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60000" algn="just"/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感情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連繫，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務必要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在乎孩子的感受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與福祉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algn="just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焦點在父母責任，也關注家人與孩子見面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的權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60000" algn="just"/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algn="just"/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給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孩子多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個快樂的家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60000" algn="just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爸爸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媽媽的家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媽媽的家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爸爸的家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/……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家庭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有爭執時，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專業的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家事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商談委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員協助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360000" algn="just"/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商議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安排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9" name="图片 14">
            <a:extLst>
              <a:ext uri="{FF2B5EF4-FFF2-40B4-BE49-F238E27FC236}">
                <a16:creationId xmlns:a16="http://schemas.microsoft.com/office/drawing/2014/main" xmlns="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1473079" y="1522330"/>
            <a:ext cx="10116666" cy="113335"/>
          </a:xfrm>
          <a:prstGeom prst="rect">
            <a:avLst/>
          </a:prstGeom>
        </p:spPr>
      </p:pic>
      <p:pic>
        <p:nvPicPr>
          <p:cNvPr id="30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3966" y="889082"/>
            <a:ext cx="676715" cy="707197"/>
          </a:xfrm>
          <a:prstGeom prst="rect">
            <a:avLst/>
          </a:prstGeom>
        </p:spPr>
      </p:pic>
      <p:sp>
        <p:nvSpPr>
          <p:cNvPr id="31" name="文本框 13">
            <a:extLst>
              <a:ext uri="{FF2B5EF4-FFF2-40B4-BE49-F238E27FC236}">
                <a16:creationId xmlns:a16="http://schemas.microsoft.com/office/drawing/2014/main" xmlns="" id="{02C5DFD3-DAE1-4C68-B005-38299A3273F1}"/>
              </a:ext>
            </a:extLst>
          </p:cNvPr>
          <p:cNvSpPr txBox="1"/>
          <p:nvPr/>
        </p:nvSpPr>
        <p:spPr>
          <a:xfrm>
            <a:off x="2273673" y="801150"/>
            <a:ext cx="80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父母共享親職</a:t>
            </a:r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理念</a:t>
            </a:r>
            <a:r>
              <a:rPr lang="en-US" altLang="zh-TW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-2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" name="图片 18">
            <a:extLst>
              <a:ext uri="{FF2B5EF4-FFF2-40B4-BE49-F238E27FC236}">
                <a16:creationId xmlns:a16="http://schemas.microsoft.com/office/drawing/2014/main" xmlns="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69402" y="2265465"/>
            <a:ext cx="2523963" cy="2505673"/>
          </a:xfrm>
          <a:prstGeom prst="rect">
            <a:avLst/>
          </a:prstGeom>
        </p:spPr>
      </p:pic>
      <p:pic>
        <p:nvPicPr>
          <p:cNvPr id="17" name="图片 19">
            <a:extLst>
              <a:ext uri="{FF2B5EF4-FFF2-40B4-BE49-F238E27FC236}">
                <a16:creationId xmlns:a16="http://schemas.microsoft.com/office/drawing/2014/main" xmlns="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21916" y="2113753"/>
            <a:ext cx="871804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82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7F020E9-E5F0-4FA4-9574-7A80176B8293}"/>
              </a:ext>
            </a:extLst>
          </p:cNvPr>
          <p:cNvSpPr txBox="1"/>
          <p:nvPr/>
        </p:nvSpPr>
        <p:spPr>
          <a:xfrm>
            <a:off x="1710596" y="1695432"/>
            <a:ext cx="773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8" indent="0" algn="just">
              <a:buNone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9" name="图片 14">
            <a:extLst>
              <a:ext uri="{FF2B5EF4-FFF2-40B4-BE49-F238E27FC236}">
                <a16:creationId xmlns:a16="http://schemas.microsoft.com/office/drawing/2014/main" xmlns="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1473079" y="1522330"/>
            <a:ext cx="10116666" cy="113335"/>
          </a:xfrm>
          <a:prstGeom prst="rect">
            <a:avLst/>
          </a:prstGeom>
        </p:spPr>
      </p:pic>
      <p:pic>
        <p:nvPicPr>
          <p:cNvPr id="30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3966" y="889082"/>
            <a:ext cx="676715" cy="707197"/>
          </a:xfrm>
          <a:prstGeom prst="rect">
            <a:avLst/>
          </a:prstGeom>
        </p:spPr>
      </p:pic>
      <p:sp>
        <p:nvSpPr>
          <p:cNvPr id="31" name="文本框 13">
            <a:extLst>
              <a:ext uri="{FF2B5EF4-FFF2-40B4-BE49-F238E27FC236}">
                <a16:creationId xmlns:a16="http://schemas.microsoft.com/office/drawing/2014/main" xmlns="" id="{02C5DFD3-DAE1-4C68-B005-38299A3273F1}"/>
              </a:ext>
            </a:extLst>
          </p:cNvPr>
          <p:cNvSpPr txBox="1"/>
          <p:nvPr/>
        </p:nvSpPr>
        <p:spPr>
          <a:xfrm>
            <a:off x="2273673" y="823184"/>
            <a:ext cx="80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未成年子女會面交往是</a:t>
            </a:r>
            <a:r>
              <a:rPr lang="en-US" altLang="zh-TW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620722" y="2048981"/>
            <a:ext cx="8462107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一、會面交往權包括訪問、見面、互通書信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或電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720000" algn="just">
              <a:lnSpc>
                <a:spcPct val="9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話、同住等權利，係基於親子身分關係當然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720000" algn="just">
              <a:lnSpc>
                <a:spcPct val="9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發生，不僅為父母之權利，亦為父母之責任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720000" algn="just">
              <a:lnSpc>
                <a:spcPct val="9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及未成年子女之權利。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90000"/>
              </a:lnSpc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4863" indent="-804863" algn="just">
              <a:lnSpc>
                <a:spcPct val="90000"/>
              </a:lnSpc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二、父母任一方不得任意侵害或剝奪未成年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子女之會面交往權，否則亦係侵害其權利，在保護未成年子女利益前提下，得予限制或宣告停止其親權。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9" name="图片 14">
            <a:extLst>
              <a:ext uri="{FF2B5EF4-FFF2-40B4-BE49-F238E27FC236}">
                <a16:creationId xmlns:a16="http://schemas.microsoft.com/office/drawing/2014/main" xmlns="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1473079" y="1434194"/>
            <a:ext cx="10116666" cy="113335"/>
          </a:xfrm>
          <a:prstGeom prst="rect">
            <a:avLst/>
          </a:prstGeom>
        </p:spPr>
      </p:pic>
      <p:pic>
        <p:nvPicPr>
          <p:cNvPr id="30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3966" y="800946"/>
            <a:ext cx="676715" cy="707197"/>
          </a:xfrm>
          <a:prstGeom prst="rect">
            <a:avLst/>
          </a:prstGeom>
        </p:spPr>
      </p:pic>
      <p:sp>
        <p:nvSpPr>
          <p:cNvPr id="31" name="文本框 13">
            <a:extLst>
              <a:ext uri="{FF2B5EF4-FFF2-40B4-BE49-F238E27FC236}">
                <a16:creationId xmlns:a16="http://schemas.microsoft.com/office/drawing/2014/main" xmlns="" id="{02C5DFD3-DAE1-4C68-B005-38299A3273F1}"/>
              </a:ext>
            </a:extLst>
          </p:cNvPr>
          <p:cNvSpPr txBox="1"/>
          <p:nvPr/>
        </p:nvSpPr>
        <p:spPr>
          <a:xfrm>
            <a:off x="2273673" y="713014"/>
            <a:ext cx="80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何種情況下進行會面交往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" name="图片 18">
            <a:extLst>
              <a:ext uri="{FF2B5EF4-FFF2-40B4-BE49-F238E27FC236}">
                <a16:creationId xmlns:a16="http://schemas.microsoft.com/office/drawing/2014/main" xmlns="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69402" y="2265465"/>
            <a:ext cx="2523963" cy="2505673"/>
          </a:xfrm>
          <a:prstGeom prst="rect">
            <a:avLst/>
          </a:prstGeom>
        </p:spPr>
      </p:pic>
      <p:pic>
        <p:nvPicPr>
          <p:cNvPr id="17" name="图片 19">
            <a:extLst>
              <a:ext uri="{FF2B5EF4-FFF2-40B4-BE49-F238E27FC236}">
                <a16:creationId xmlns:a16="http://schemas.microsoft.com/office/drawing/2014/main" xmlns="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21916" y="2113753"/>
            <a:ext cx="871804" cy="865707"/>
          </a:xfrm>
          <a:prstGeom prst="rect">
            <a:avLst/>
          </a:prstGeom>
        </p:spPr>
      </p:pic>
      <p:sp>
        <p:nvSpPr>
          <p:cNvPr id="46" name="橢圓 45"/>
          <p:cNvSpPr/>
          <p:nvPr/>
        </p:nvSpPr>
        <p:spPr>
          <a:xfrm>
            <a:off x="4693656" y="2948568"/>
            <a:ext cx="252028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4824920" y="3295803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地方法院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家事事件服務中心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8" name="橢圓 47"/>
          <p:cNvSpPr/>
          <p:nvPr/>
        </p:nvSpPr>
        <p:spPr>
          <a:xfrm>
            <a:off x="7213936" y="1782563"/>
            <a:ext cx="136815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7279568" y="2173961"/>
            <a:ext cx="123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家事諮詢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0" name="橢圓 49"/>
          <p:cNvSpPr/>
          <p:nvPr/>
        </p:nvSpPr>
        <p:spPr>
          <a:xfrm>
            <a:off x="5184960" y="4707488"/>
            <a:ext cx="136815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" name="橢圓 50"/>
          <p:cNvSpPr/>
          <p:nvPr/>
        </p:nvSpPr>
        <p:spPr>
          <a:xfrm>
            <a:off x="7366336" y="4100696"/>
            <a:ext cx="136815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2" name="橢圓 51"/>
          <p:cNvSpPr/>
          <p:nvPr/>
        </p:nvSpPr>
        <p:spPr>
          <a:xfrm>
            <a:off x="2736688" y="4047438"/>
            <a:ext cx="136815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3" name="橢圓 52"/>
          <p:cNvSpPr/>
          <p:nvPr/>
        </p:nvSpPr>
        <p:spPr>
          <a:xfrm>
            <a:off x="3168736" y="1892857"/>
            <a:ext cx="136815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7438123" y="4492094"/>
            <a:ext cx="123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家事商談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5250592" y="5068158"/>
            <a:ext cx="123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家事調解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2736688" y="4438836"/>
            <a:ext cx="151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程序監理人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3234368" y="2173961"/>
            <a:ext cx="1236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履行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勸告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強制執行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58" name="直線接點 57"/>
          <p:cNvCxnSpPr/>
          <p:nvPr/>
        </p:nvCxnSpPr>
        <p:spPr>
          <a:xfrm flipV="1">
            <a:off x="7129176" y="2934691"/>
            <a:ext cx="576064" cy="445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6991536" y="4003689"/>
            <a:ext cx="446587" cy="313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 flipV="1">
            <a:off x="6026507" y="4292662"/>
            <a:ext cx="0" cy="414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接點 60"/>
          <p:cNvCxnSpPr/>
          <p:nvPr/>
        </p:nvCxnSpPr>
        <p:spPr>
          <a:xfrm flipV="1">
            <a:off x="4104840" y="3877733"/>
            <a:ext cx="676066" cy="445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接點 61"/>
          <p:cNvCxnSpPr>
            <a:endCxn id="53" idx="5"/>
          </p:cNvCxnSpPr>
          <p:nvPr/>
        </p:nvCxnSpPr>
        <p:spPr>
          <a:xfrm flipH="1" flipV="1">
            <a:off x="4336527" y="2876260"/>
            <a:ext cx="560401" cy="389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 flipH="1" flipV="1">
            <a:off x="5869036" y="2497126"/>
            <a:ext cx="1" cy="451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橢圓 63"/>
          <p:cNvSpPr/>
          <p:nvPr/>
        </p:nvSpPr>
        <p:spPr>
          <a:xfrm>
            <a:off x="5159560" y="1580415"/>
            <a:ext cx="1465560" cy="930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5273896" y="1831959"/>
            <a:ext cx="1236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子女會面交往</a:t>
            </a:r>
          </a:p>
        </p:txBody>
      </p:sp>
    </p:spTree>
    <p:extLst>
      <p:ext uri="{BB962C8B-B14F-4D97-AF65-F5344CB8AC3E}">
        <p14:creationId xmlns:p14="http://schemas.microsoft.com/office/powerpoint/2010/main" val="218874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6" grpId="0" animBg="1"/>
      <p:bldP spid="47" grpId="0"/>
      <p:bldP spid="48" grpId="0" animBg="1"/>
      <p:bldP spid="49" grpId="0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64" grpId="0" animBg="1"/>
      <p:bldP spid="6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9C10B2B6-F2A4-4BF9-BAAE-42F5D7F4445C}"/>
              </a:ext>
            </a:extLst>
          </p:cNvPr>
          <p:cNvGrpSpPr/>
          <p:nvPr/>
        </p:nvGrpSpPr>
        <p:grpSpPr>
          <a:xfrm>
            <a:off x="4830629" y="5214493"/>
            <a:ext cx="5339194" cy="721837"/>
            <a:chOff x="5932316" y="4901837"/>
            <a:chExt cx="3973685" cy="659923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xmlns="" id="{8F46835E-1935-476D-85AE-8D545B273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32317" y="4901837"/>
              <a:ext cx="3973684" cy="659923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ED6AD18C-BD4D-4BB0-980B-8D3A84B7D02E}"/>
                </a:ext>
              </a:extLst>
            </p:cNvPr>
            <p:cNvSpPr txBox="1"/>
            <p:nvPr/>
          </p:nvSpPr>
          <p:spPr>
            <a:xfrm>
              <a:off x="5932316" y="5031743"/>
              <a:ext cx="3965162" cy="349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五、當事人</a:t>
              </a:r>
              <a:r>
                <a:rPr lang="zh-TW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家</a:t>
              </a:r>
              <a:r>
                <a:rPr lang="zh-TW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中</a:t>
              </a:r>
              <a:endPara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6144" y="1292779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352" y="627819"/>
            <a:ext cx="676715" cy="707197"/>
          </a:xfrm>
          <a:prstGeom prst="rect">
            <a:avLst/>
          </a:prstGeom>
        </p:spPr>
      </p:pic>
      <p:sp>
        <p:nvSpPr>
          <p:cNvPr id="9" name="MH_Other_1">
            <a:extLst>
              <a:ext uri="{FF2B5EF4-FFF2-40B4-BE49-F238E27FC236}">
                <a16:creationId xmlns:a16="http://schemas.microsoft.com/office/drawing/2014/main" xmlns="" id="{2DA60AD8-D26E-4905-86CC-C718BDCC58D2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2736651" y="2808214"/>
            <a:ext cx="1868152" cy="1106401"/>
          </a:xfrm>
          <a:prstGeom prst="line">
            <a:avLst/>
          </a:prstGeom>
          <a:noFill/>
          <a:ln w="38100" cap="rnd">
            <a:solidFill>
              <a:srgbClr val="A19587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MH_Other_2">
            <a:extLst>
              <a:ext uri="{FF2B5EF4-FFF2-40B4-BE49-F238E27FC236}">
                <a16:creationId xmlns:a16="http://schemas.microsoft.com/office/drawing/2014/main" xmlns="" id="{97A16BBD-9234-40A1-93B8-5470B2E7A7EE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736651" y="3759127"/>
            <a:ext cx="1880853" cy="328154"/>
          </a:xfrm>
          <a:prstGeom prst="line">
            <a:avLst/>
          </a:prstGeom>
          <a:noFill/>
          <a:ln w="38100" cap="rnd">
            <a:solidFill>
              <a:srgbClr val="A19587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MH_Other_3">
            <a:extLst>
              <a:ext uri="{FF2B5EF4-FFF2-40B4-BE49-F238E27FC236}">
                <a16:creationId xmlns:a16="http://schemas.microsoft.com/office/drawing/2014/main" xmlns="" id="{8505A9A2-5F41-4454-A841-104624B84A89}"/>
              </a:ext>
            </a:extLst>
          </p:cNvPr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736651" y="4274085"/>
            <a:ext cx="1868152" cy="328003"/>
          </a:xfrm>
          <a:prstGeom prst="line">
            <a:avLst/>
          </a:prstGeom>
          <a:noFill/>
          <a:ln w="38100" cap="rnd">
            <a:solidFill>
              <a:srgbClr val="A19587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MH_Other_4">
            <a:extLst>
              <a:ext uri="{FF2B5EF4-FFF2-40B4-BE49-F238E27FC236}">
                <a16:creationId xmlns:a16="http://schemas.microsoft.com/office/drawing/2014/main" xmlns="" id="{BFE1E30E-07FD-4184-BEFF-614C2063C503}"/>
              </a:ext>
            </a:extLst>
          </p:cNvPr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716664" y="4427464"/>
            <a:ext cx="1900840" cy="1178911"/>
          </a:xfrm>
          <a:prstGeom prst="line">
            <a:avLst/>
          </a:prstGeom>
          <a:noFill/>
          <a:ln w="38100" cap="rnd">
            <a:solidFill>
              <a:srgbClr val="A19587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56C518BD-5444-436A-8C7A-4B54AD237733}"/>
              </a:ext>
            </a:extLst>
          </p:cNvPr>
          <p:cNvGrpSpPr/>
          <p:nvPr/>
        </p:nvGrpSpPr>
        <p:grpSpPr>
          <a:xfrm>
            <a:off x="4830630" y="2496901"/>
            <a:ext cx="5339193" cy="811131"/>
            <a:chOff x="5932317" y="2180154"/>
            <a:chExt cx="3973684" cy="741557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D5F47E7E-30CE-4F8C-9E2F-74F50D5C1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32317" y="2180154"/>
              <a:ext cx="3973684" cy="659923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3B65815C-24FD-43C1-B6F3-D9F5317C2F6C}"/>
                </a:ext>
              </a:extLst>
            </p:cNvPr>
            <p:cNvSpPr txBox="1"/>
            <p:nvPr/>
          </p:nvSpPr>
          <p:spPr>
            <a:xfrm>
              <a:off x="5940837" y="2302877"/>
              <a:ext cx="3956644" cy="618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二、縣市政府各區之家庭福利服務中心</a:t>
              </a:r>
              <a:endPara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967EA4A1-C0B6-4CCD-9A0E-5BE55EEC7BB4}"/>
              </a:ext>
            </a:extLst>
          </p:cNvPr>
          <p:cNvGrpSpPr/>
          <p:nvPr/>
        </p:nvGrpSpPr>
        <p:grpSpPr>
          <a:xfrm>
            <a:off x="4830629" y="3400039"/>
            <a:ext cx="5339194" cy="721837"/>
            <a:chOff x="5932316" y="3087382"/>
            <a:chExt cx="3973685" cy="659923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="" id="{7157901E-28B6-4655-B089-FCD8DC982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32317" y="3087382"/>
              <a:ext cx="3973684" cy="659923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5D82322F-81C0-40D1-8E9F-EC133C621210}"/>
                </a:ext>
              </a:extLst>
            </p:cNvPr>
            <p:cNvSpPr txBox="1"/>
            <p:nvPr/>
          </p:nvSpPr>
          <p:spPr>
            <a:xfrm>
              <a:off x="5932316" y="3217288"/>
              <a:ext cx="3965164" cy="349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三、未成年子女就讀之</a:t>
              </a:r>
              <a:r>
                <a:rPr lang="zh-TW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學校</a:t>
              </a:r>
              <a:endPara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3DD4245-8473-48FD-AA81-448BC48CA270}"/>
              </a:ext>
            </a:extLst>
          </p:cNvPr>
          <p:cNvGrpSpPr/>
          <p:nvPr/>
        </p:nvGrpSpPr>
        <p:grpSpPr>
          <a:xfrm>
            <a:off x="4830630" y="4311715"/>
            <a:ext cx="5339193" cy="818988"/>
            <a:chOff x="5932317" y="3994610"/>
            <a:chExt cx="3973684" cy="748741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6B3E0958-B1B9-4CBF-810C-9D5E1BDEA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32317" y="3994610"/>
              <a:ext cx="3973684" cy="659923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B45B70A6-2EFF-4EE4-9FB3-FA885C2D6CC7}"/>
                </a:ext>
              </a:extLst>
            </p:cNvPr>
            <p:cNvSpPr txBox="1"/>
            <p:nvPr/>
          </p:nvSpPr>
          <p:spPr>
            <a:xfrm>
              <a:off x="5943331" y="4124516"/>
              <a:ext cx="3954147" cy="61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四、未成年子女住所附近之</a:t>
              </a:r>
              <a:r>
                <a:rPr lang="zh-TW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公開安全溫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馨</a:t>
              </a:r>
              <a:r>
                <a:rPr lang="zh-TW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場所</a:t>
              </a:r>
            </a:p>
            <a:p>
              <a:pPr algn="ctr"/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73D6E607-81DC-4006-8157-FE0C9B841052}"/>
              </a:ext>
            </a:extLst>
          </p:cNvPr>
          <p:cNvSpPr txBox="1"/>
          <p:nvPr/>
        </p:nvSpPr>
        <p:spPr>
          <a:xfrm>
            <a:off x="1568807" y="564644"/>
            <a:ext cx="8015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進行會面交往之適當地點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MH_Other_1">
            <a:extLst>
              <a:ext uri="{FF2B5EF4-FFF2-40B4-BE49-F238E27FC236}">
                <a16:creationId xmlns:a16="http://schemas.microsoft.com/office/drawing/2014/main" xmlns="" id="{2DA60AD8-D26E-4905-86CC-C718BDCC58D2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736651" y="2179076"/>
            <a:ext cx="1897274" cy="1464078"/>
          </a:xfrm>
          <a:prstGeom prst="line">
            <a:avLst/>
          </a:prstGeom>
          <a:noFill/>
          <a:ln w="38100" cap="rnd">
            <a:solidFill>
              <a:srgbClr val="A19587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0" name="组合 31">
            <a:extLst>
              <a:ext uri="{FF2B5EF4-FFF2-40B4-BE49-F238E27FC236}">
                <a16:creationId xmlns:a16="http://schemas.microsoft.com/office/drawing/2014/main" xmlns="" id="{56C518BD-5444-436A-8C7A-4B54AD237733}"/>
              </a:ext>
            </a:extLst>
          </p:cNvPr>
          <p:cNvGrpSpPr/>
          <p:nvPr/>
        </p:nvGrpSpPr>
        <p:grpSpPr>
          <a:xfrm>
            <a:off x="4817929" y="1531343"/>
            <a:ext cx="5350639" cy="721837"/>
            <a:chOff x="5932317" y="2180154"/>
            <a:chExt cx="3982203" cy="659923"/>
          </a:xfrm>
        </p:grpSpPr>
        <p:pic>
          <p:nvPicPr>
            <p:cNvPr id="41" name="图片 18">
              <a:extLst>
                <a:ext uri="{FF2B5EF4-FFF2-40B4-BE49-F238E27FC236}">
                  <a16:creationId xmlns:a16="http://schemas.microsoft.com/office/drawing/2014/main" xmlns="" id="{D5F47E7E-30CE-4F8C-9E2F-74F50D5C1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32317" y="2180154"/>
              <a:ext cx="3973684" cy="659923"/>
            </a:xfrm>
            <a:prstGeom prst="rect">
              <a:avLst/>
            </a:prstGeom>
          </p:spPr>
        </p:pic>
        <p:sp>
          <p:nvSpPr>
            <p:cNvPr id="42" name="文本框 25">
              <a:extLst>
                <a:ext uri="{FF2B5EF4-FFF2-40B4-BE49-F238E27FC236}">
                  <a16:creationId xmlns:a16="http://schemas.microsoft.com/office/drawing/2014/main" xmlns="" id="{3B65815C-24FD-43C1-B6F3-D9F5317C2F6C}"/>
                </a:ext>
              </a:extLst>
            </p:cNvPr>
            <p:cNvSpPr txBox="1"/>
            <p:nvPr/>
          </p:nvSpPr>
          <p:spPr>
            <a:xfrm>
              <a:off x="5951852" y="2302877"/>
              <a:ext cx="3962668" cy="349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一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、各地方法院之</a:t>
              </a:r>
              <a:r>
                <a:rPr lang="zh-TW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家事〈家暴〉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事件服務</a:t>
              </a:r>
              <a:r>
                <a:rPr lang="zh-TW" altLang="zh-TW" sz="2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中心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47" name="图片 3">
            <a:extLst>
              <a:ext uri="{FF2B5EF4-FFF2-40B4-BE49-F238E27FC236}">
                <a16:creationId xmlns:a16="http://schemas.microsoft.com/office/drawing/2014/main" xmlns="" id="{38B06428-87B8-44E6-AFBC-9E7A4915CAE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4440"/>
          <a:stretch/>
        </p:blipFill>
        <p:spPr>
          <a:xfrm>
            <a:off x="557254" y="3216813"/>
            <a:ext cx="2130288" cy="157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95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45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45"/>
                            </p:stCondLst>
                            <p:childTnLst>
                              <p:par>
                                <p:cTn id="2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45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45"/>
                            </p:stCondLst>
                            <p:childTnLst>
                              <p:par>
                                <p:cTn id="3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45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45"/>
                            </p:stCondLst>
                            <p:childTnLst>
                              <p:par>
                                <p:cTn id="4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45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345"/>
                            </p:stCondLst>
                            <p:childTnLst>
                              <p:par>
                                <p:cTn id="5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845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345"/>
                            </p:stCondLst>
                            <p:childTnLst>
                              <p:par>
                                <p:cTn id="6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39" grpId="0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7F020E9-E5F0-4FA4-9574-7A80176B8293}"/>
              </a:ext>
            </a:extLst>
          </p:cNvPr>
          <p:cNvSpPr txBox="1"/>
          <p:nvPr/>
        </p:nvSpPr>
        <p:spPr>
          <a:xfrm>
            <a:off x="1527609" y="1871704"/>
            <a:ext cx="97536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讓孩子知道不要當父母傳遞訊息的管道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避免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孩子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陷入大人操控的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表象意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540000" algn="just">
              <a:buNone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願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中。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1825" indent="-631825" algn="just">
              <a:buNone/>
            </a:pP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二、讓孩子遠離父母婚姻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分合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的戰場，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不要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父母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衝突的壓力轉嫁到孩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子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身上。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三、讓孩子知道父母婚姻的失敗與衝突是大人的問題，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他們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仍然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是父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母的最愛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540000" algn="just"/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權利獲得父母雙方的愛。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buNone/>
            </a:pP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四、多鼓勵孩子與雙方父母及家人之互動，我們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盡各種可能協調父母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雙方成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540000" algn="just">
              <a:buNone/>
            </a:pP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合作友善之善意父母及家人關係。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五、讓孩子了解父母的衝突，絕對不是孩子的錯，免除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他們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針對父母的高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衝突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540000" algn="just"/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對簿公堂產生的焦慮、恐懼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、傷心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與失落感。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六、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明確告知孩子我們隨時會維護及保障孩子的最佳利益。</a:t>
            </a:r>
            <a:endParaRPr lang="zh-TW" altLang="en-US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9" name="图片 14">
            <a:extLst>
              <a:ext uri="{FF2B5EF4-FFF2-40B4-BE49-F238E27FC236}">
                <a16:creationId xmlns:a16="http://schemas.microsoft.com/office/drawing/2014/main" xmlns="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1473079" y="1522330"/>
            <a:ext cx="10116666" cy="113335"/>
          </a:xfrm>
          <a:prstGeom prst="rect">
            <a:avLst/>
          </a:prstGeom>
        </p:spPr>
      </p:pic>
      <p:pic>
        <p:nvPicPr>
          <p:cNvPr id="30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3966" y="889082"/>
            <a:ext cx="676715" cy="707197"/>
          </a:xfrm>
          <a:prstGeom prst="rect">
            <a:avLst/>
          </a:prstGeom>
        </p:spPr>
      </p:pic>
      <p:sp>
        <p:nvSpPr>
          <p:cNvPr id="31" name="文本框 13">
            <a:extLst>
              <a:ext uri="{FF2B5EF4-FFF2-40B4-BE49-F238E27FC236}">
                <a16:creationId xmlns:a16="http://schemas.microsoft.com/office/drawing/2014/main" xmlns="" id="{02C5DFD3-DAE1-4C68-B005-38299A3273F1}"/>
              </a:ext>
            </a:extLst>
          </p:cNvPr>
          <p:cNvSpPr txBox="1"/>
          <p:nvPr/>
        </p:nvSpPr>
        <p:spPr>
          <a:xfrm>
            <a:off x="2273673" y="801150"/>
            <a:ext cx="80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會面交往前</a:t>
            </a:r>
            <a:r>
              <a:rPr lang="zh-TW" altLang="zh-TW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對孩子之心理建設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6389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7F020E9-E5F0-4FA4-9574-7A80176B8293}"/>
              </a:ext>
            </a:extLst>
          </p:cNvPr>
          <p:cNvSpPr txBox="1"/>
          <p:nvPr/>
        </p:nvSpPr>
        <p:spPr>
          <a:xfrm>
            <a:off x="1505575" y="1739500"/>
            <a:ext cx="975366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1825" indent="-587375" algn="just"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與孩子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溝通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前，先個別與父母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及主要照顧者會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談，讓其了解孩子權益重於成年人權益，別讓孩子成為離婚的另一個受害者。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9138" indent="-674688" algn="just"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二、了解孩子的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hlinkClick r:id="rId9" action="ppaction://hlinksldjump"/>
              </a:rPr>
              <a:t>身心發展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階段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附件一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：了解衝突父母、子女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hlinkClick r:id="rId10" action="ppaction://hlinksldjump"/>
              </a:rPr>
              <a:t>不同年齡之情緒反應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附件二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 algn="just"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三、了解孩子的擔憂，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拉近與孩子的距離，建立彼此的互信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marL="45720" indent="0" algn="just"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同理孩子的感受，開心對話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,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把感情化為語言的表達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marL="45720" indent="0" algn="just"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五、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注意自己與孩子的非語言溝通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「無聲勝有聲」之肢體語言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marL="631825" indent="-587375" algn="just"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六、建立愛與信任感之開放引導式對話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(coaching)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，避免用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封閉式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1825" algn="just">
              <a:buNone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引導式對話：為什麼你會這麼想，可以告訴我嗎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31825" indent="540000" algn="just">
              <a:buNone/>
            </a:pP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封閉式對話：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 algn="just"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「是不是」   「有沒有」 「對不對」 「你比較想跟誰住？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9" name="图片 14">
            <a:extLst>
              <a:ext uri="{FF2B5EF4-FFF2-40B4-BE49-F238E27FC236}">
                <a16:creationId xmlns:a16="http://schemas.microsoft.com/office/drawing/2014/main" xmlns="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V="1">
            <a:off x="1473079" y="1522330"/>
            <a:ext cx="10116666" cy="113335"/>
          </a:xfrm>
          <a:prstGeom prst="rect">
            <a:avLst/>
          </a:prstGeom>
        </p:spPr>
      </p:pic>
      <p:pic>
        <p:nvPicPr>
          <p:cNvPr id="30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3966" y="889082"/>
            <a:ext cx="676715" cy="707197"/>
          </a:xfrm>
          <a:prstGeom prst="rect">
            <a:avLst/>
          </a:prstGeom>
        </p:spPr>
      </p:pic>
      <p:sp>
        <p:nvSpPr>
          <p:cNvPr id="31" name="文本框 13">
            <a:extLst>
              <a:ext uri="{FF2B5EF4-FFF2-40B4-BE49-F238E27FC236}">
                <a16:creationId xmlns:a16="http://schemas.microsoft.com/office/drawing/2014/main" xmlns="" id="{02C5DFD3-DAE1-4C68-B005-38299A3273F1}"/>
              </a:ext>
            </a:extLst>
          </p:cNvPr>
          <p:cNvSpPr txBox="1"/>
          <p:nvPr/>
        </p:nvSpPr>
        <p:spPr>
          <a:xfrm>
            <a:off x="2273673" y="801150"/>
            <a:ext cx="80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與孩子之溝通方式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327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" decel="50000" autoRev="1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7F020E9-E5F0-4FA4-9574-7A80176B8293}"/>
              </a:ext>
            </a:extLst>
          </p:cNvPr>
          <p:cNvSpPr txBox="1"/>
          <p:nvPr/>
        </p:nvSpPr>
        <p:spPr>
          <a:xfrm>
            <a:off x="2233910" y="1783568"/>
            <a:ext cx="7256455" cy="385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用關心的眼神，注視孩子。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用同理心的方式，關懷孩子。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用微笑的笑容，專注觀察孩子。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用笑納的語音，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傾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聽了解接納孩子。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五、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把握適當的時機，與孩子互動對話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-182880" algn="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支持比幫助更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重要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9" name="图片 14">
            <a:extLst>
              <a:ext uri="{FF2B5EF4-FFF2-40B4-BE49-F238E27FC236}">
                <a16:creationId xmlns:a16="http://schemas.microsoft.com/office/drawing/2014/main" xmlns="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1473079" y="1522330"/>
            <a:ext cx="10116666" cy="113335"/>
          </a:xfrm>
          <a:prstGeom prst="rect">
            <a:avLst/>
          </a:prstGeom>
        </p:spPr>
      </p:pic>
      <p:pic>
        <p:nvPicPr>
          <p:cNvPr id="30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3966" y="889082"/>
            <a:ext cx="676715" cy="707197"/>
          </a:xfrm>
          <a:prstGeom prst="rect">
            <a:avLst/>
          </a:prstGeom>
        </p:spPr>
      </p:pic>
      <p:sp>
        <p:nvSpPr>
          <p:cNvPr id="31" name="文本框 13">
            <a:extLst>
              <a:ext uri="{FF2B5EF4-FFF2-40B4-BE49-F238E27FC236}">
                <a16:creationId xmlns:a16="http://schemas.microsoft.com/office/drawing/2014/main" xmlns="" id="{02C5DFD3-DAE1-4C68-B005-38299A3273F1}"/>
              </a:ext>
            </a:extLst>
          </p:cNvPr>
          <p:cNvSpPr txBox="1"/>
          <p:nvPr/>
        </p:nvSpPr>
        <p:spPr>
          <a:xfrm>
            <a:off x="2273673" y="801150"/>
            <a:ext cx="80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溝通原則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" name="图片 18">
            <a:extLst>
              <a:ext uri="{FF2B5EF4-FFF2-40B4-BE49-F238E27FC236}">
                <a16:creationId xmlns:a16="http://schemas.microsoft.com/office/drawing/2014/main" xmlns="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69402" y="2265465"/>
            <a:ext cx="2523963" cy="2505673"/>
          </a:xfrm>
          <a:prstGeom prst="rect">
            <a:avLst/>
          </a:prstGeom>
        </p:spPr>
      </p:pic>
      <p:pic>
        <p:nvPicPr>
          <p:cNvPr id="17" name="图片 19">
            <a:extLst>
              <a:ext uri="{FF2B5EF4-FFF2-40B4-BE49-F238E27FC236}">
                <a16:creationId xmlns:a16="http://schemas.microsoft.com/office/drawing/2014/main" xmlns="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21916" y="2113753"/>
            <a:ext cx="871804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1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7F020E9-E5F0-4FA4-9574-7A80176B8293}"/>
              </a:ext>
            </a:extLst>
          </p:cNvPr>
          <p:cNvSpPr txBox="1"/>
          <p:nvPr/>
        </p:nvSpPr>
        <p:spPr>
          <a:xfrm>
            <a:off x="1648796" y="1739500"/>
            <a:ext cx="91918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案例一：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0-1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個月的</a:t>
            </a:r>
            <a:r>
              <a:rPr lang="zh-TW" altLang="en-US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阿茂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經父親探視後，屢屢尿床發燒，半夜驚醒事件</a:t>
            </a:r>
            <a:endParaRPr lang="en-US" altLang="zh-TW" sz="2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案例二：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1-3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9138" indent="-719138" algn="just">
              <a:buNone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兩歲半的</a:t>
            </a:r>
            <a:r>
              <a:rPr lang="zh-TW" altLang="en-US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小發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在我們與其父親談話的半小時內屢屢上廁所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次之事件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案例三：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3-6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誰是我父親的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r>
              <a:rPr lang="zh-TW" altLang="en-US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小愛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事件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案例四：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6-12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伯父伯母想成為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r>
              <a:rPr lang="zh-TW" altLang="en-US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小詩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監護人的事件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案例五：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12-18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拒絕父親探視的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r>
              <a:rPr lang="zh-TW" altLang="en-US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小雨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的事件</a:t>
            </a:r>
            <a:endParaRPr lang="en-US" altLang="zh-TW" sz="2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案例六：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18-20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歲的</a:t>
            </a:r>
            <a:r>
              <a:rPr lang="zh-TW" altLang="en-US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阿翰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拒絕中風父親探視之事件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9" name="图片 14">
            <a:extLst>
              <a:ext uri="{FF2B5EF4-FFF2-40B4-BE49-F238E27FC236}">
                <a16:creationId xmlns:a16="http://schemas.microsoft.com/office/drawing/2014/main" xmlns="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1473079" y="1522330"/>
            <a:ext cx="10116666" cy="113335"/>
          </a:xfrm>
          <a:prstGeom prst="rect">
            <a:avLst/>
          </a:prstGeom>
        </p:spPr>
      </p:pic>
      <p:pic>
        <p:nvPicPr>
          <p:cNvPr id="30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3966" y="889082"/>
            <a:ext cx="676715" cy="707197"/>
          </a:xfrm>
          <a:prstGeom prst="rect">
            <a:avLst/>
          </a:prstGeom>
        </p:spPr>
      </p:pic>
      <p:sp>
        <p:nvSpPr>
          <p:cNvPr id="31" name="文本框 13">
            <a:extLst>
              <a:ext uri="{FF2B5EF4-FFF2-40B4-BE49-F238E27FC236}">
                <a16:creationId xmlns:a16="http://schemas.microsoft.com/office/drawing/2014/main" xmlns="" id="{02C5DFD3-DAE1-4C68-B005-38299A3273F1}"/>
              </a:ext>
            </a:extLst>
          </p:cNvPr>
          <p:cNvSpPr txBox="1"/>
          <p:nvPr/>
        </p:nvSpPr>
        <p:spPr>
          <a:xfrm>
            <a:off x="2273673" y="801150"/>
            <a:ext cx="80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會面交往之案例分享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8028863" y="3590794"/>
            <a:ext cx="2494536" cy="1667874"/>
            <a:chOff x="8321811" y="3603289"/>
            <a:chExt cx="2494536" cy="1667874"/>
          </a:xfrm>
        </p:grpSpPr>
        <p:grpSp>
          <p:nvGrpSpPr>
            <p:cNvPr id="17" name="组合 5">
              <a:extLst>
                <a:ext uri="{FF2B5EF4-FFF2-40B4-BE49-F238E27FC236}">
                  <a16:creationId xmlns:a16="http://schemas.microsoft.com/office/drawing/2014/main" xmlns="" id="{340BD834-270E-41FC-A0B7-6942B4D7C502}"/>
                </a:ext>
              </a:extLst>
            </p:cNvPr>
            <p:cNvGrpSpPr/>
            <p:nvPr/>
          </p:nvGrpSpPr>
          <p:grpSpPr>
            <a:xfrm>
              <a:off x="8321811" y="3603289"/>
              <a:ext cx="1729193" cy="1667874"/>
              <a:chOff x="2508493" y="2068432"/>
              <a:chExt cx="1729193" cy="1667874"/>
            </a:xfrm>
          </p:grpSpPr>
          <p:pic>
            <p:nvPicPr>
              <p:cNvPr id="18" name="图片 2">
                <a:extLst>
                  <a:ext uri="{FF2B5EF4-FFF2-40B4-BE49-F238E27FC236}">
                    <a16:creationId xmlns:a16="http://schemas.microsoft.com/office/drawing/2014/main" xmlns="" id="{4F1CC550-0F70-464A-8BD9-E9A6150B17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784804">
                <a:off x="2667652" y="2183955"/>
                <a:ext cx="1395969" cy="1421616"/>
              </a:xfrm>
              <a:prstGeom prst="rect">
                <a:avLst/>
              </a:prstGeom>
            </p:spPr>
          </p:pic>
          <p:pic>
            <p:nvPicPr>
              <p:cNvPr id="19" name="图片 4">
                <a:extLst>
                  <a:ext uri="{FF2B5EF4-FFF2-40B4-BE49-F238E27FC236}">
                    <a16:creationId xmlns:a16="http://schemas.microsoft.com/office/drawing/2014/main" xmlns="" id="{A856C785-CEA9-4C87-AD06-195BB4FCA2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08493" y="2068432"/>
                <a:ext cx="1729193" cy="1667874"/>
              </a:xfrm>
              <a:prstGeom prst="diamond">
                <a:avLst/>
              </a:prstGeom>
            </p:spPr>
          </p:pic>
        </p:grpSp>
        <p:pic>
          <p:nvPicPr>
            <p:cNvPr id="20" name="图片 3">
              <a:extLst>
                <a:ext uri="{FF2B5EF4-FFF2-40B4-BE49-F238E27FC236}">
                  <a16:creationId xmlns:a16="http://schemas.microsoft.com/office/drawing/2014/main" xmlns="" id="{85B378B0-6448-4A26-A6AC-15783BAF1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578690" y="4066297"/>
              <a:ext cx="1237657" cy="1042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37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777523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AE176CB-7AA2-4CEA-AC5E-C58B13B95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546" y="1927948"/>
            <a:ext cx="8813497" cy="448386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5BB7D12-72AC-4B63-AC2C-44D0114B53A0}"/>
              </a:ext>
            </a:extLst>
          </p:cNvPr>
          <p:cNvSpPr/>
          <p:nvPr/>
        </p:nvSpPr>
        <p:spPr>
          <a:xfrm>
            <a:off x="2313542" y="2622012"/>
            <a:ext cx="613639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00" algn="just">
              <a:lnSpc>
                <a:spcPts val="2400"/>
              </a:lnSpc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720000" algn="just">
              <a:lnSpc>
                <a:spcPts val="3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經由專業商談委員以公平、客觀、中立、持平的第三方角色，搭建溝通平台協助紛爭中的家人於衝突階段做和平理性溝通，做人生最適當的選擇，家庭的重整計劃，及未來之生涯規劃。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720000" algn="just">
              <a:lnSpc>
                <a:spcPts val="2400"/>
              </a:lnSpc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02C5DFD3-DAE1-4C68-B005-38299A3273F1}"/>
              </a:ext>
            </a:extLst>
          </p:cNvPr>
          <p:cNvSpPr txBox="1"/>
          <p:nvPr/>
        </p:nvSpPr>
        <p:spPr>
          <a:xfrm>
            <a:off x="1568808" y="498542"/>
            <a:ext cx="8798064" cy="12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家事商談是</a:t>
            </a:r>
            <a:r>
              <a:rPr lang="en-US" altLang="zh-TW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....</a:t>
            </a:r>
            <a:br>
              <a:rPr lang="en-US" altLang="zh-TW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Family Consultation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674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48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98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3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31" name="文本框 13">
            <a:extLst>
              <a:ext uri="{FF2B5EF4-FFF2-40B4-BE49-F238E27FC236}">
                <a16:creationId xmlns:a16="http://schemas.microsoft.com/office/drawing/2014/main" xmlns="" id="{02C5DFD3-DAE1-4C68-B005-38299A3273F1}"/>
              </a:ext>
            </a:extLst>
          </p:cNvPr>
          <p:cNvSpPr txBox="1"/>
          <p:nvPr/>
        </p:nvSpPr>
        <p:spPr>
          <a:xfrm>
            <a:off x="2273673" y="459626"/>
            <a:ext cx="8057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附件一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、</a:t>
            </a:r>
            <a:r>
              <a:rPr kumimoji="1"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ERIKSON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心理社會發展的八階段（</a:t>
            </a:r>
            <a:r>
              <a:rPr kumimoji="1"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PSYCHOSOCIAL DEVELOPMENT</a:t>
            </a:r>
            <a:r>
              <a:rPr kumimoji="1"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）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874654"/>
              </p:ext>
            </p:extLst>
          </p:nvPr>
        </p:nvGraphicFramePr>
        <p:xfrm>
          <a:off x="1619339" y="1388956"/>
          <a:ext cx="9507698" cy="489500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88235"/>
                <a:gridCol w="1348863"/>
                <a:gridCol w="1451050"/>
                <a:gridCol w="1195584"/>
                <a:gridCol w="1574959"/>
                <a:gridCol w="2349007"/>
              </a:tblGrid>
              <a:tr h="6201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階段</a:t>
                      </a: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大約年齡</a:t>
                      </a: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7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心理成長與危機</a:t>
                      </a:r>
                      <a:endParaRPr lang="zh-TW" sz="17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marL="177800" indent="-177800" algn="ctr">
                        <a:spcAft>
                          <a:spcPts val="0"/>
                        </a:spcAft>
                      </a:pPr>
                      <a:r>
                        <a:rPr lang="zh-TW" sz="1700" u="sng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重要的人際</a:t>
                      </a: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關係焦點</a:t>
                      </a:r>
                      <a:endParaRPr lang="zh-TW" sz="17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各階段的</a:t>
                      </a:r>
                      <a:r>
                        <a:rPr lang="zh-TW" sz="1700" u="sng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需求的滿足</a:t>
                      </a:r>
                      <a:endParaRPr lang="zh-TW" sz="17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u="sng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順利</a:t>
                      </a: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發展的特徵</a:t>
                      </a:r>
                      <a:endParaRPr lang="zh-TW" sz="17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700" u="sng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障礙</a:t>
                      </a: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發展的特徵</a:t>
                      </a:r>
                      <a:endParaRPr lang="zh-TW" sz="17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939" marR="49939" marT="0" marB="0" anchor="ctr"/>
                </a:tc>
              </a:tr>
              <a:tr h="912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嬰兒</a:t>
                      </a:r>
                      <a:r>
                        <a:rPr lang="zh-TW" sz="17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期</a:t>
                      </a:r>
                    </a:p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en-US" sz="17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(0~1</a:t>
                      </a:r>
                      <a:r>
                        <a:rPr lang="zh-TW" sz="17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r>
                        <a:rPr lang="en-US" sz="17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對人信任</a:t>
                      </a:r>
                      <a:r>
                        <a:rPr lang="en-US" sz="17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VS</a:t>
                      </a:r>
                      <a:endParaRPr lang="zh-TW" sz="17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152400" algn="just">
                        <a:spcAft>
                          <a:spcPts val="0"/>
                        </a:spcAft>
                      </a:pPr>
                      <a:r>
                        <a:rPr lang="zh-TW" sz="17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對人不信任</a:t>
                      </a:r>
                      <a:endParaRPr lang="zh-TW" sz="1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母親或照顧者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（依附關係）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被關愛的需求獲得滿足</a:t>
                      </a: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充滿希望有安全感、有生命驅策力， 對人信賴</a:t>
                      </a: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面對新環境焦慮不安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缺乏生命希望</a:t>
                      </a:r>
                    </a:p>
                  </a:txBody>
                  <a:tcPr marL="49939" marR="49939" marT="0" marB="0" anchor="ctr"/>
                </a:tc>
              </a:tr>
              <a:tr h="798065">
                <a:tc>
                  <a:txBody>
                    <a:bodyPr/>
                    <a:lstStyle/>
                    <a:p>
                      <a:pPr marL="177800" indent="-177800"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幼兒期 </a:t>
                      </a:r>
                    </a:p>
                    <a:p>
                      <a:pPr marL="177800" indent="-177800"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(1~3</a:t>
                      </a: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活潑自動 </a:t>
                      </a:r>
                      <a:r>
                        <a:rPr lang="en-US" sz="17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VS</a:t>
                      </a:r>
                      <a:endParaRPr lang="zh-TW" sz="17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152400" algn="just">
                        <a:spcAft>
                          <a:spcPts val="0"/>
                        </a:spcAft>
                      </a:pPr>
                      <a:r>
                        <a:rPr lang="zh-TW" sz="17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愧羞懷疑</a:t>
                      </a:r>
                      <a:endParaRPr lang="zh-TW" sz="1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父母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試探自己的能力以獲得滿足</a:t>
                      </a: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有意志力、自控能力</a:t>
                      </a:r>
                      <a:r>
                        <a:rPr lang="zh-TW" sz="17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、自尊</a:t>
                      </a:r>
                      <a:endParaRPr lang="zh-TW" sz="1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缺乏信心、 自我懷疑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行動畏首畏尾</a:t>
                      </a:r>
                    </a:p>
                  </a:txBody>
                  <a:tcPr marL="49939" marR="49939" marT="0" marB="0" anchor="ctr"/>
                </a:tc>
              </a:tr>
              <a:tr h="1140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遊樂期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(3~5</a:t>
                      </a: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積極主動 </a:t>
                      </a: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VS</a:t>
                      </a:r>
                      <a:endParaRPr lang="zh-TW" sz="1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152400"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退縮內疚</a:t>
                      </a: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家庭成員</a:t>
                      </a: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喜愛想像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參與活動以獲得滿足</a:t>
                      </a: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有自信心、責任感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有自我導向的目標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畏懼退縮、低自我價值感</a:t>
                      </a:r>
                    </a:p>
                  </a:txBody>
                  <a:tcPr marL="49939" marR="49939" marT="0" marB="0" anchor="ctr"/>
                </a:tc>
              </a:tr>
              <a:tr h="912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學齡期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(6~12</a:t>
                      </a: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</a:t>
                      </a: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勤奮進取 </a:t>
                      </a: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VS </a:t>
                      </a:r>
                      <a:endParaRPr lang="zh-TW" sz="1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152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自卑自貶</a:t>
                      </a: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學校、親戚、鄰居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工作成就及被讚許以獲得滿足</a:t>
                      </a: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具有求學、待人處事的基本能力與方法</a:t>
                      </a: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充滿失敗感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缺乏生活基本能力</a:t>
                      </a:r>
                    </a:p>
                  </a:txBody>
                  <a:tcPr marL="49939" marR="49939" marT="0" marB="0" anchor="ctr"/>
                </a:tc>
              </a:tr>
            </a:tbl>
          </a:graphicData>
        </a:graphic>
      </p:graphicFrame>
      <p:pic>
        <p:nvPicPr>
          <p:cNvPr id="24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7083" y="583080"/>
            <a:ext cx="676715" cy="707197"/>
          </a:xfrm>
          <a:prstGeom prst="rect">
            <a:avLst/>
          </a:prstGeom>
        </p:spPr>
      </p:pic>
      <p:pic>
        <p:nvPicPr>
          <p:cNvPr id="26" name="图片 141">
            <a:extLst>
              <a:ext uri="{FF2B5EF4-FFF2-40B4-BE49-F238E27FC236}">
                <a16:creationId xmlns:a16="http://schemas.microsoft.com/office/drawing/2014/main" xmlns="" id="{6A9AAE3E-8C65-49C5-8093-BFCE4DB362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2212" y="548026"/>
            <a:ext cx="871804" cy="865707"/>
          </a:xfrm>
          <a:prstGeom prst="rect">
            <a:avLst/>
          </a:prstGeom>
        </p:spPr>
      </p:pic>
      <p:pic>
        <p:nvPicPr>
          <p:cNvPr id="15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14678" y="5860973"/>
            <a:ext cx="1500459" cy="1117363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585" y="5683427"/>
            <a:ext cx="1702370" cy="126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4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29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79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31" name="文本框 13">
            <a:extLst>
              <a:ext uri="{FF2B5EF4-FFF2-40B4-BE49-F238E27FC236}">
                <a16:creationId xmlns:a16="http://schemas.microsoft.com/office/drawing/2014/main" xmlns="" id="{02C5DFD3-DAE1-4C68-B005-38299A3273F1}"/>
              </a:ext>
            </a:extLst>
          </p:cNvPr>
          <p:cNvSpPr txBox="1"/>
          <p:nvPr/>
        </p:nvSpPr>
        <p:spPr>
          <a:xfrm>
            <a:off x="2273673" y="459626"/>
            <a:ext cx="8057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附件一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、</a:t>
            </a:r>
            <a:r>
              <a:rPr kumimoji="1"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ERIKSON</a:t>
            </a: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心理社會發展的八階段（</a:t>
            </a:r>
            <a:r>
              <a:rPr kumimoji="1"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PSYCHOSOCIAL DEVELOPMENT</a:t>
            </a:r>
            <a:r>
              <a:rPr kumimoji="1"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）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272467"/>
              </p:ext>
            </p:extLst>
          </p:nvPr>
        </p:nvGraphicFramePr>
        <p:xfrm>
          <a:off x="1248217" y="1421847"/>
          <a:ext cx="10352544" cy="426157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29730"/>
                <a:gridCol w="1432193"/>
                <a:gridCol w="1696597"/>
                <a:gridCol w="1883885"/>
                <a:gridCol w="1883884"/>
                <a:gridCol w="2126255"/>
              </a:tblGrid>
              <a:tr h="5471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階段</a:t>
                      </a: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大約年齡</a:t>
                      </a: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7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心理成長與危機</a:t>
                      </a:r>
                      <a:endParaRPr lang="zh-TW" sz="17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marL="177800" indent="-177800" algn="ctr">
                        <a:spcAft>
                          <a:spcPts val="0"/>
                        </a:spcAft>
                      </a:pPr>
                      <a:r>
                        <a:rPr lang="zh-TW" sz="1700" u="sng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重要的人際</a:t>
                      </a: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關係焦點</a:t>
                      </a:r>
                      <a:endParaRPr lang="zh-TW" sz="17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各階段的</a:t>
                      </a:r>
                      <a:r>
                        <a:rPr lang="zh-TW" sz="1700" u="sng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需求的滿足</a:t>
                      </a:r>
                      <a:endParaRPr lang="zh-TW" sz="17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u="sng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順利</a:t>
                      </a: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發展的特徵</a:t>
                      </a:r>
                      <a:endParaRPr lang="zh-TW" sz="17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700" u="sng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障礙</a:t>
                      </a: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發展的特徵</a:t>
                      </a:r>
                      <a:endParaRPr lang="zh-TW" sz="17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939" marR="49939" marT="0" marB="0" anchor="ctr"/>
                </a:tc>
              </a:tr>
              <a:tr h="9458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青少年期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</a:t>
                      </a: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12-20</a:t>
                      </a: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）</a:t>
                      </a: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自我認同</a:t>
                      </a: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VS</a:t>
                      </a:r>
                      <a:endParaRPr lang="zh-TW" sz="1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152400"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角色混淆</a:t>
                      </a: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同儕團體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模仿的對象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由自我認同獲得滿足</a:t>
                      </a: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忠誠有明確的自我觀念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肯定的追尋方向</a:t>
                      </a: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生活缺乏目標、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時感徬徨迷失</a:t>
                      </a:r>
                    </a:p>
                  </a:txBody>
                  <a:tcPr marL="49939" marR="49939" marT="0" marB="0" anchor="ctr"/>
                </a:tc>
              </a:tr>
              <a:tr h="9458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成年前期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</a:t>
                      </a: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20-40</a:t>
                      </a: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）</a:t>
                      </a: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友愛親密</a:t>
                      </a:r>
                      <a:r>
                        <a:rPr lang="en-US" sz="17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VS </a:t>
                      </a:r>
                      <a:endParaRPr lang="zh-TW" sz="17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1524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孤獨疏離</a:t>
                      </a: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友誼、性、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合作與競爭伙伴</a:t>
                      </a: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與人分享自我以獲得滿足</a:t>
                      </a: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具有親和力與愛， 奠定感情生活與事業機基礎</a:t>
                      </a: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與社會疏離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孤獨、寂寞</a:t>
                      </a:r>
                    </a:p>
                  </a:txBody>
                  <a:tcPr marL="49939" marR="49939" marT="0" marB="0" anchor="ctr"/>
                </a:tc>
              </a:tr>
              <a:tr h="9458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中年期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</a:t>
                      </a: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40-65</a:t>
                      </a: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）</a:t>
                      </a: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精力充沛</a:t>
                      </a:r>
                      <a:r>
                        <a:rPr lang="en-US" sz="17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VS</a:t>
                      </a:r>
                      <a:endParaRPr lang="zh-TW" sz="17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152400" algn="just">
                        <a:spcAft>
                          <a:spcPts val="0"/>
                        </a:spcAft>
                      </a:pPr>
                      <a:r>
                        <a:rPr lang="zh-TW" sz="17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頹廢遲滯</a:t>
                      </a: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家庭與工作的伙伴</a:t>
                      </a: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創造事業與照顧後代以獲得滿足</a:t>
                      </a: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富創作與生產的能力， 關懷親人、社會、及個人理想</a:t>
                      </a: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缺乏生活意義、自暴自棄、對社會與他人漠不關心</a:t>
                      </a:r>
                    </a:p>
                  </a:txBody>
                  <a:tcPr marL="49939" marR="49939" marT="0" marB="0" anchor="ctr"/>
                </a:tc>
              </a:tr>
              <a:tr h="876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成熟期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65-</a:t>
                      </a:r>
                      <a:endParaRPr lang="zh-TW" sz="1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自我統整</a:t>
                      </a:r>
                      <a:r>
                        <a:rPr lang="en-US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VS </a:t>
                      </a:r>
                      <a:endParaRPr lang="zh-TW" sz="17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indent="152400"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悲觀絕望</a:t>
                      </a: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志同道合者 、人類</a:t>
                      </a: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檢討反省過去的經驗形成正反兩種人格</a:t>
                      </a: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智慧、 知足常樂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隨心所欲、安享餘年</a:t>
                      </a:r>
                    </a:p>
                  </a:txBody>
                  <a:tcPr marL="49939" marR="4993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悔恨往昔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徒呼、枉過一生</a:t>
                      </a:r>
                    </a:p>
                  </a:txBody>
                  <a:tcPr marL="49939" marR="49939" marT="0" marB="0" anchor="ctr"/>
                </a:tc>
              </a:tr>
            </a:tbl>
          </a:graphicData>
        </a:graphic>
      </p:graphicFrame>
      <p:pic>
        <p:nvPicPr>
          <p:cNvPr id="24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7083" y="583080"/>
            <a:ext cx="676715" cy="707197"/>
          </a:xfrm>
          <a:prstGeom prst="rect">
            <a:avLst/>
          </a:prstGeom>
        </p:spPr>
      </p:pic>
      <p:pic>
        <p:nvPicPr>
          <p:cNvPr id="26" name="图片 141">
            <a:extLst>
              <a:ext uri="{FF2B5EF4-FFF2-40B4-BE49-F238E27FC236}">
                <a16:creationId xmlns:a16="http://schemas.microsoft.com/office/drawing/2014/main" xmlns="" id="{6A9AAE3E-8C65-49C5-8093-BFCE4DB362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2212" y="548026"/>
            <a:ext cx="871804" cy="865707"/>
          </a:xfrm>
          <a:prstGeom prst="rect">
            <a:avLst/>
          </a:prstGeom>
        </p:spPr>
      </p:pic>
      <p:pic>
        <p:nvPicPr>
          <p:cNvPr id="13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52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29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79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31" name="文本框 13">
            <a:extLst>
              <a:ext uri="{FF2B5EF4-FFF2-40B4-BE49-F238E27FC236}">
                <a16:creationId xmlns:a16="http://schemas.microsoft.com/office/drawing/2014/main" xmlns="" id="{02C5DFD3-DAE1-4C68-B005-38299A3273F1}"/>
              </a:ext>
            </a:extLst>
          </p:cNvPr>
          <p:cNvSpPr txBox="1"/>
          <p:nvPr/>
        </p:nvSpPr>
        <p:spPr>
          <a:xfrm>
            <a:off x="2273673" y="459626"/>
            <a:ext cx="8057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附件二</a:t>
            </a:r>
            <a:r>
              <a:rPr kumimoji="1"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、</a:t>
            </a:r>
            <a:endParaRPr kumimoji="1"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pPr algn="just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衝突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父母之兒少情緒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(0-20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4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7083" y="583080"/>
            <a:ext cx="676715" cy="707197"/>
          </a:xfrm>
          <a:prstGeom prst="rect">
            <a:avLst/>
          </a:prstGeom>
        </p:spPr>
      </p:pic>
      <p:pic>
        <p:nvPicPr>
          <p:cNvPr id="26" name="图片 141">
            <a:extLst>
              <a:ext uri="{FF2B5EF4-FFF2-40B4-BE49-F238E27FC236}">
                <a16:creationId xmlns:a16="http://schemas.microsoft.com/office/drawing/2014/main" xmlns="" id="{6A9AAE3E-8C65-49C5-8093-BFCE4DB362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2212" y="548026"/>
            <a:ext cx="871804" cy="865707"/>
          </a:xfrm>
          <a:prstGeom prst="rect">
            <a:avLst/>
          </a:prstGeom>
        </p:spPr>
      </p:pic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179161"/>
              </p:ext>
            </p:extLst>
          </p:nvPr>
        </p:nvGraphicFramePr>
        <p:xfrm>
          <a:off x="1901142" y="1413733"/>
          <a:ext cx="8802383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699"/>
                <a:gridCol w="7541684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年齡階段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身心狀態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0-3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容易尿床、哭鬧、食慾不佳、睡眠狀態不佳、缺乏安全感及依附關係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3-6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情緒上易怒、激烈、焦慮、退化、幻想、攻擊與破壞行為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6-9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會有悲傷、憂愁、恐懼、被剝奪感、失落感跟憤怒等情緒，並伴隨哭泣、幻想、孤立不與他人分享等行為、自暴自棄、不容易融入同儕間的互動關係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9-12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失落感與拒絕、無助與孤獨、易怒、羞恥、擔憂、要求多、受傷的感覺，可能出現偷竊等行為，並且直接反對父母與雙親關係緊張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12-20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焦慮、對立反抗等，有失望、悲傷、羞恥等情緒，煩惱未來，有躁鬱、憂鬱傾向，外顯行為容易對社會產生嚴重疏離感，反社會人格、邊緣性人格、自戀人格等。女生可能因過早產生性親密關係而導致懷孕或墮胎、罹患性病等；男生則可能出現行為偏差，如逃學、打架、暴力、攻擊、偷竊、抽菸、酗酒、吸毒等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5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16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pic>
        <p:nvPicPr>
          <p:cNvPr id="17" name="內容版面配置區 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62" y="548026"/>
            <a:ext cx="1486827" cy="109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23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1031" y="229916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9050" y="209204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pic>
        <p:nvPicPr>
          <p:cNvPr id="29" name="图片 14">
            <a:extLst>
              <a:ext uri="{FF2B5EF4-FFF2-40B4-BE49-F238E27FC236}">
                <a16:creationId xmlns:a16="http://schemas.microsoft.com/office/drawing/2014/main" xmlns="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1473079" y="1863857"/>
            <a:ext cx="10116666" cy="113335"/>
          </a:xfrm>
          <a:prstGeom prst="rect">
            <a:avLst/>
          </a:prstGeom>
        </p:spPr>
      </p:pic>
      <p:pic>
        <p:nvPicPr>
          <p:cNvPr id="30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1931" y="1208575"/>
            <a:ext cx="676715" cy="707197"/>
          </a:xfrm>
          <a:prstGeom prst="rect">
            <a:avLst/>
          </a:prstGeom>
        </p:spPr>
      </p:pic>
      <p:sp>
        <p:nvSpPr>
          <p:cNvPr id="31" name="文本框 13">
            <a:extLst>
              <a:ext uri="{FF2B5EF4-FFF2-40B4-BE49-F238E27FC236}">
                <a16:creationId xmlns:a16="http://schemas.microsoft.com/office/drawing/2014/main" xmlns="" id="{02C5DFD3-DAE1-4C68-B005-38299A3273F1}"/>
              </a:ext>
            </a:extLst>
          </p:cNvPr>
          <p:cNvSpPr txBox="1"/>
          <p:nvPr/>
        </p:nvSpPr>
        <p:spPr>
          <a:xfrm>
            <a:off x="2245563" y="478873"/>
            <a:ext cx="88814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不管夫妻關係在不在，</a:t>
            </a:r>
            <a:endParaRPr lang="en-US" altLang="zh-TW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828000" algn="just"/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父母子女親情愛永在～</a:t>
            </a:r>
          </a:p>
        </p:txBody>
      </p:sp>
      <p:pic>
        <p:nvPicPr>
          <p:cNvPr id="16" name="Picture 4" descr="https://tse1.mm.bing.net/th?id=OIP.r5OgExImtnwnl09s5ZhwEQErEs&amp;pid=15.1&amp;P=0&amp;w=300&amp;h=3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84" y="2025604"/>
            <a:ext cx="2697840" cy="270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2844420" y="4639745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ea typeface="文鼎粗隸" panose="02010609010101010101" pitchFamily="49" charset="-120"/>
              </a:rPr>
              <a:t>愛是行動</a:t>
            </a:r>
            <a:r>
              <a:rPr lang="en-US" altLang="zh-TW" sz="4000" b="1" dirty="0" smtClean="0">
                <a:ea typeface="文鼎粗隸" panose="02010609010101010101" pitchFamily="49" charset="-120"/>
              </a:rPr>
              <a:t>….</a:t>
            </a:r>
            <a:r>
              <a:rPr lang="zh-TW" altLang="en-US" sz="4000" b="1" dirty="0" smtClean="0">
                <a:ea typeface="文鼎粗隸" panose="02010609010101010101" pitchFamily="49" charset="-120"/>
              </a:rPr>
              <a:t>，不是</a:t>
            </a:r>
            <a:r>
              <a:rPr lang="zh-TW" altLang="en-US" sz="4000" b="1" dirty="0">
                <a:ea typeface="文鼎粗隸" panose="02010609010101010101" pitchFamily="49" charset="-120"/>
              </a:rPr>
              <a:t>空談  </a:t>
            </a:r>
            <a:r>
              <a:rPr lang="zh-TW" altLang="en-US" sz="4000" b="1" dirty="0" smtClean="0">
                <a:ea typeface="文鼎粗隸" panose="02010609010101010101" pitchFamily="49" charset="-120"/>
              </a:rPr>
              <a:t>！</a:t>
            </a:r>
            <a:endParaRPr lang="en-US" altLang="zh-TW" sz="4000" b="1" dirty="0" smtClean="0">
              <a:ea typeface="文鼎粗隸" panose="02010609010101010101" pitchFamily="49" charset="-120"/>
            </a:endParaRPr>
          </a:p>
          <a:p>
            <a:r>
              <a:rPr lang="en-US" altLang="zh-TW" sz="4000" b="1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Love is action … not words !</a:t>
            </a:r>
            <a:endParaRPr lang="zh-TW" altLang="en-US" sz="4000" b="1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113" y="588637"/>
            <a:ext cx="1489553" cy="100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3">
            <a:extLst>
              <a:ext uri="{FF2B5EF4-FFF2-40B4-BE49-F238E27FC236}">
                <a16:creationId xmlns:a16="http://schemas.microsoft.com/office/drawing/2014/main" xmlns="" id="{85B378B0-6448-4A26-A6AC-15783BAF1CE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3078672">
            <a:off x="10214716" y="1047478"/>
            <a:ext cx="768802" cy="64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6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81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81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1DA889A7-19E1-4EBE-8977-91B6557A0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4375" y="1499236"/>
            <a:ext cx="2082578" cy="224205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3F663E3B-22D8-434C-803B-8E5FD2588F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9726" y="1347598"/>
            <a:ext cx="676715" cy="70719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9C98C2EB-5E4C-43D5-BB7A-01F13E6E62D8}"/>
              </a:ext>
            </a:extLst>
          </p:cNvPr>
          <p:cNvSpPr txBox="1"/>
          <p:nvPr/>
        </p:nvSpPr>
        <p:spPr>
          <a:xfrm>
            <a:off x="1801426" y="2003904"/>
            <a:ext cx="1444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結語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7F020E9-E5F0-4FA4-9574-7A80176B8293}"/>
              </a:ext>
            </a:extLst>
          </p:cNvPr>
          <p:cNvSpPr txBox="1"/>
          <p:nvPr/>
        </p:nvSpPr>
        <p:spPr>
          <a:xfrm>
            <a:off x="3610463" y="1003500"/>
            <a:ext cx="63834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2175" indent="-892175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一、父母的分分合合，父母往往只注意自己的權利，而忽視身為父母的責任，嚴重損及孩子最佳利益，因此，分離父母共享親職是身為父母者最重要學習之課題，也是家事商談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委員必備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之知能與技巧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92175" indent="-892175"/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4863" indent="-804863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二、子女會面交往是分離父母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共享親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職之最重要課程，也是最能維護子女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最佳利益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之途徑。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2B579779-48D3-4F4C-8FC8-41E2AFBD0EB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79894" t="-7176" r="-2213" b="34190"/>
          <a:stretch/>
        </p:blipFill>
        <p:spPr>
          <a:xfrm>
            <a:off x="1965243" y="524603"/>
            <a:ext cx="1125990" cy="5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0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949A565-F083-4ED1-A28E-C3C22692CFCA}"/>
              </a:ext>
            </a:extLst>
          </p:cNvPr>
          <p:cNvGrpSpPr/>
          <p:nvPr/>
        </p:nvGrpSpPr>
        <p:grpSpPr>
          <a:xfrm>
            <a:off x="341926" y="208486"/>
            <a:ext cx="11441759" cy="5883467"/>
            <a:chOff x="341926" y="208486"/>
            <a:chExt cx="11441759" cy="588346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8" name="图片 137">
            <a:extLst>
              <a:ext uri="{FF2B5EF4-FFF2-40B4-BE49-F238E27FC236}">
                <a16:creationId xmlns:a16="http://schemas.microsoft.com/office/drawing/2014/main" xmlns="" id="{1BAFA7BC-5608-4A87-BF91-9451441194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9575"/>
          <a:stretch/>
        </p:blipFill>
        <p:spPr>
          <a:xfrm>
            <a:off x="9038821" y="512495"/>
            <a:ext cx="2208207" cy="792549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a16="http://schemas.microsoft.com/office/drawing/2014/main" xmlns="" id="{71603CBD-0EC2-4849-94D8-02CE7759B6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402" y="4651976"/>
            <a:ext cx="2316681" cy="1268078"/>
          </a:xfrm>
          <a:prstGeom prst="rect">
            <a:avLst/>
          </a:prstGeom>
        </p:spPr>
      </p:pic>
      <p:pic>
        <p:nvPicPr>
          <p:cNvPr id="140" name="图片 139">
            <a:extLst>
              <a:ext uri="{FF2B5EF4-FFF2-40B4-BE49-F238E27FC236}">
                <a16:creationId xmlns:a16="http://schemas.microsoft.com/office/drawing/2014/main" xmlns="" id="{956C086E-2C2F-4A37-806D-C7AC01E835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141" name="图片 140">
            <a:extLst>
              <a:ext uri="{FF2B5EF4-FFF2-40B4-BE49-F238E27FC236}">
                <a16:creationId xmlns:a16="http://schemas.microsoft.com/office/drawing/2014/main" xmlns="" id="{C7841B54-9F73-4DED-A8BA-EC1305A0BB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6599" y="4214720"/>
            <a:ext cx="3145809" cy="2505673"/>
          </a:xfrm>
          <a:prstGeom prst="rect">
            <a:avLst/>
          </a:prstGeom>
        </p:spPr>
      </p:pic>
      <p:pic>
        <p:nvPicPr>
          <p:cNvPr id="142" name="图片 141">
            <a:extLst>
              <a:ext uri="{FF2B5EF4-FFF2-40B4-BE49-F238E27FC236}">
                <a16:creationId xmlns:a16="http://schemas.microsoft.com/office/drawing/2014/main" xmlns="" id="{6A9AAE3E-8C65-49C5-8093-BFCE4DB362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148" name="图片 147">
            <a:extLst>
              <a:ext uri="{FF2B5EF4-FFF2-40B4-BE49-F238E27FC236}">
                <a16:creationId xmlns:a16="http://schemas.microsoft.com/office/drawing/2014/main" xmlns="" id="{65303F87-9F21-44CB-9E31-B19C35B8D1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89195" y="2200410"/>
            <a:ext cx="457240" cy="481626"/>
          </a:xfrm>
          <a:prstGeom prst="rect">
            <a:avLst/>
          </a:prstGeom>
        </p:spPr>
      </p:pic>
      <p:pic>
        <p:nvPicPr>
          <p:cNvPr id="149" name="图片 148">
            <a:extLst>
              <a:ext uri="{FF2B5EF4-FFF2-40B4-BE49-F238E27FC236}">
                <a16:creationId xmlns:a16="http://schemas.microsoft.com/office/drawing/2014/main" xmlns="" id="{9D8778BF-9B1C-41EA-B558-7D67D5A0FA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8442" y="2737407"/>
            <a:ext cx="1030313" cy="102421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0106CC76-29AA-4155-BE1F-91F89FF8C09C}"/>
              </a:ext>
            </a:extLst>
          </p:cNvPr>
          <p:cNvGrpSpPr/>
          <p:nvPr/>
        </p:nvGrpSpPr>
        <p:grpSpPr>
          <a:xfrm>
            <a:off x="4213950" y="1236541"/>
            <a:ext cx="896190" cy="1012024"/>
            <a:chOff x="4312426" y="962812"/>
            <a:chExt cx="896190" cy="1012024"/>
          </a:xfrm>
        </p:grpSpPr>
        <p:pic>
          <p:nvPicPr>
            <p:cNvPr id="144" name="图片 143">
              <a:extLst>
                <a:ext uri="{FF2B5EF4-FFF2-40B4-BE49-F238E27FC236}">
                  <a16:creationId xmlns:a16="http://schemas.microsoft.com/office/drawing/2014/main" xmlns="" id="{18EA0D29-E2A5-47C0-9743-CBE90632D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12426" y="962812"/>
              <a:ext cx="896190" cy="1012024"/>
            </a:xfrm>
            <a:prstGeom prst="rect">
              <a:avLst/>
            </a:prstGeom>
          </p:spPr>
        </p:pic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xmlns="" id="{00B3E71D-A69A-4BC3-A2BA-62C4358EBE52}"/>
                </a:ext>
              </a:extLst>
            </p:cNvPr>
            <p:cNvSpPr txBox="1"/>
            <p:nvPr/>
          </p:nvSpPr>
          <p:spPr>
            <a:xfrm>
              <a:off x="4541583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2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EB637EEC-697A-4846-99CE-4EE5F3398728}"/>
              </a:ext>
            </a:extLst>
          </p:cNvPr>
          <p:cNvGrpSpPr/>
          <p:nvPr/>
        </p:nvGrpSpPr>
        <p:grpSpPr>
          <a:xfrm>
            <a:off x="5241342" y="1187759"/>
            <a:ext cx="969348" cy="1091279"/>
            <a:chOff x="5339818" y="914030"/>
            <a:chExt cx="969348" cy="1091279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xmlns="" id="{A1053DDF-CC48-447B-911C-2E9EDC90E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39818" y="914030"/>
              <a:ext cx="969348" cy="1091279"/>
            </a:xfrm>
            <a:prstGeom prst="rect">
              <a:avLst/>
            </a:prstGeom>
          </p:spPr>
        </p:pic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xmlns="" id="{7911EDDA-A01A-497B-8E48-4432FFDAA674}"/>
                </a:ext>
              </a:extLst>
            </p:cNvPr>
            <p:cNvSpPr txBox="1"/>
            <p:nvPr/>
          </p:nvSpPr>
          <p:spPr>
            <a:xfrm>
              <a:off x="5567070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0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25609BCC-87D3-4013-97A3-D3C4BE105AA4}"/>
              </a:ext>
            </a:extLst>
          </p:cNvPr>
          <p:cNvGrpSpPr/>
          <p:nvPr/>
        </p:nvGrpSpPr>
        <p:grpSpPr>
          <a:xfrm>
            <a:off x="6381819" y="1315058"/>
            <a:ext cx="768163" cy="883997"/>
            <a:chOff x="6480295" y="1041329"/>
            <a:chExt cx="768163" cy="883997"/>
          </a:xfrm>
        </p:grpSpPr>
        <p:pic>
          <p:nvPicPr>
            <p:cNvPr id="146" name="图片 145">
              <a:extLst>
                <a:ext uri="{FF2B5EF4-FFF2-40B4-BE49-F238E27FC236}">
                  <a16:creationId xmlns:a16="http://schemas.microsoft.com/office/drawing/2014/main" xmlns="" id="{01A1158D-CF21-45B3-A99B-B7C8C7E18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480295" y="1041329"/>
              <a:ext cx="768163" cy="883997"/>
            </a:xfrm>
            <a:prstGeom prst="rect">
              <a:avLst/>
            </a:prstGeom>
          </p:spPr>
        </p:pic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xmlns="" id="{69CA917A-E37A-4868-997E-E431F2228313}"/>
                </a:ext>
              </a:extLst>
            </p:cNvPr>
            <p:cNvSpPr txBox="1"/>
            <p:nvPr/>
          </p:nvSpPr>
          <p:spPr>
            <a:xfrm>
              <a:off x="6635097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2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D212787-0927-44F6-9A76-ACBE4F7329D1}"/>
              </a:ext>
            </a:extLst>
          </p:cNvPr>
          <p:cNvGrpSpPr/>
          <p:nvPr/>
        </p:nvGrpSpPr>
        <p:grpSpPr>
          <a:xfrm>
            <a:off x="7444058" y="1290283"/>
            <a:ext cx="768163" cy="890093"/>
            <a:chOff x="7542534" y="1016554"/>
            <a:chExt cx="768163" cy="890093"/>
          </a:xfrm>
        </p:grpSpPr>
        <p:pic>
          <p:nvPicPr>
            <p:cNvPr id="145" name="图片 144">
              <a:extLst>
                <a:ext uri="{FF2B5EF4-FFF2-40B4-BE49-F238E27FC236}">
                  <a16:creationId xmlns:a16="http://schemas.microsoft.com/office/drawing/2014/main" xmlns="" id="{EFDC83D8-2D66-4388-BF7A-63138D839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542534" y="1016554"/>
              <a:ext cx="768163" cy="890093"/>
            </a:xfrm>
            <a:prstGeom prst="rect">
              <a:avLst/>
            </a:prstGeom>
          </p:spPr>
        </p:pic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xmlns="" id="{491E861E-1A3E-46A2-BC7C-D956D9FC302C}"/>
                </a:ext>
              </a:extLst>
            </p:cNvPr>
            <p:cNvSpPr txBox="1"/>
            <p:nvPr/>
          </p:nvSpPr>
          <p:spPr>
            <a:xfrm>
              <a:off x="7666431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0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4" name="文本框 113">
            <a:extLst>
              <a:ext uri="{FF2B5EF4-FFF2-40B4-BE49-F238E27FC236}">
                <a16:creationId xmlns:a16="http://schemas.microsoft.com/office/drawing/2014/main" xmlns="" id="{20209AAE-7B10-467B-B114-249EE1FF1EE3}"/>
              </a:ext>
            </a:extLst>
          </p:cNvPr>
          <p:cNvSpPr txBox="1"/>
          <p:nvPr/>
        </p:nvSpPr>
        <p:spPr>
          <a:xfrm>
            <a:off x="2884057" y="2878126"/>
            <a:ext cx="6690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感謝聆聽</a:t>
            </a:r>
            <a:endParaRPr lang="en-US" altLang="zh-CN" sz="9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150" name="图片 149">
            <a:extLst>
              <a:ext uri="{FF2B5EF4-FFF2-40B4-BE49-F238E27FC236}">
                <a16:creationId xmlns:a16="http://schemas.microsoft.com/office/drawing/2014/main" xmlns="" id="{386BA7ED-6C5D-4D46-92B1-71942008F5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894" t="-7176" r="-2213" b="34190"/>
          <a:stretch/>
        </p:blipFill>
        <p:spPr>
          <a:xfrm>
            <a:off x="1851329" y="763818"/>
            <a:ext cx="1219200" cy="57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88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C6E101E-855F-4D7B-889C-BFDB7B310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9067" y="1827885"/>
            <a:ext cx="9738986" cy="40775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2A3C10B-7334-4A92-8D3E-2FA1CD5DB7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80510">
            <a:off x="1943239" y="1571009"/>
            <a:ext cx="3988982" cy="69689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B68CF570-97C1-43C3-8083-69C55B0EA7C7}"/>
              </a:ext>
            </a:extLst>
          </p:cNvPr>
          <p:cNvSpPr/>
          <p:nvPr/>
        </p:nvSpPr>
        <p:spPr>
          <a:xfrm>
            <a:off x="1740665" y="2273648"/>
            <a:ext cx="909993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spcAft>
                <a:spcPts val="1200"/>
              </a:spcAft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、外行人看熱鬧，內行人看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門道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indent="720000" algn="just">
              <a:spcAft>
                <a:spcPts val="1200"/>
              </a:spcAft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要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成為一個談情說理論法的專業家事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商談委員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何其難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algn="just">
              <a:spcAft>
                <a:spcPts val="1200"/>
              </a:spcAft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二、有句名言：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algn="just">
              <a:spcAft>
                <a:spcPts val="1200"/>
              </a:spcAft>
              <a:defRPr/>
            </a:pPr>
            <a:r>
              <a:rPr lang="zh-TW" altLang="en-US" sz="28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一個不專業的家事商談操作，會造成對當事者和這個領域的傷害</a:t>
            </a:r>
            <a:r>
              <a:rPr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solidFill>
                <a:srgbClr val="000000">
                  <a:lumMod val="65000"/>
                  <a:lumOff val="35000"/>
                </a:srgbClr>
              </a:solidFill>
              <a:latin typeface="標楷體" pitchFamily="65" charset="-120"/>
              <a:ea typeface="汉仪夏日体W" panose="00020600040101010101" pitchFamily="18" charset="-122"/>
              <a:cs typeface="+mn-ea"/>
              <a:sym typeface="+mn-lt"/>
            </a:endParaRPr>
          </a:p>
          <a:p>
            <a:pPr algn="ctr">
              <a:spcAft>
                <a:spcPts val="1200"/>
              </a:spcAft>
              <a:defRPr/>
            </a:pPr>
            <a:endParaRPr lang="en-US" altLang="zh-TW" sz="28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6196D257-E8DF-470C-8599-80F473B3AFCD}"/>
              </a:ext>
            </a:extLst>
          </p:cNvPr>
          <p:cNvSpPr txBox="1"/>
          <p:nvPr/>
        </p:nvSpPr>
        <p:spPr>
          <a:xfrm>
            <a:off x="1399067" y="384438"/>
            <a:ext cx="5381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專業家事商談之挑戰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31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76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26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333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4940486" y="2144902"/>
            <a:ext cx="1333041" cy="7160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知識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6693185" y="4702365"/>
            <a:ext cx="1333041" cy="7160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技能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463886" y="4702365"/>
            <a:ext cx="1333041" cy="7160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價值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09302" y="1549994"/>
            <a:ext cx="2754217" cy="1883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家庭生命週期                        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兒少身心發展                       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家庭動力                        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家庭法律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親職教育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家事商談之意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涵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8834" y="3286699"/>
            <a:ext cx="2754217" cy="1883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基本人權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性別平等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當事人最佳利益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公平正義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子女最佳權益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新家庭生活計畫</a:t>
            </a:r>
          </a:p>
        </p:txBody>
      </p:sp>
      <p:sp>
        <p:nvSpPr>
          <p:cNvPr id="9" name="矩形 8"/>
          <p:cNvSpPr/>
          <p:nvPr/>
        </p:nvSpPr>
        <p:spPr>
          <a:xfrm>
            <a:off x="8186411" y="4118472"/>
            <a:ext cx="2754217" cy="1883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情緒處理與評估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會談技巧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人際溝通技巧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衝突處理技巧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協商能力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家事商談之流程</a:t>
            </a:r>
          </a:p>
        </p:txBody>
      </p:sp>
      <p:cxnSp>
        <p:nvCxnSpPr>
          <p:cNvPr id="10" name="直線接點 9"/>
          <p:cNvCxnSpPr/>
          <p:nvPr/>
        </p:nvCxnSpPr>
        <p:spPr bwMode="auto">
          <a:xfrm flipH="1">
            <a:off x="4130407" y="3286699"/>
            <a:ext cx="810079" cy="127428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 bwMode="auto">
          <a:xfrm>
            <a:off x="6378766" y="3181405"/>
            <a:ext cx="869581" cy="140132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 bwMode="auto">
          <a:xfrm>
            <a:off x="5096102" y="5060413"/>
            <a:ext cx="1436899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標題 1"/>
          <p:cNvSpPr txBox="1">
            <a:spLocks/>
          </p:cNvSpPr>
          <p:nvPr/>
        </p:nvSpPr>
        <p:spPr>
          <a:xfrm>
            <a:off x="768426" y="623659"/>
            <a:ext cx="7655728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專業家事商談委員須具備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……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66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FB70333F-7B0B-478D-BC47-643B724A8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929" y="1393021"/>
            <a:ext cx="1207113" cy="1932599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5E5D0D1C-86AB-45B0-B270-5DFC84D501BF}"/>
              </a:ext>
            </a:extLst>
          </p:cNvPr>
          <p:cNvGrpSpPr/>
          <p:nvPr/>
        </p:nvGrpSpPr>
        <p:grpSpPr>
          <a:xfrm>
            <a:off x="1573015" y="1751684"/>
            <a:ext cx="8837925" cy="3981124"/>
            <a:chOff x="935976" y="2375825"/>
            <a:chExt cx="2467193" cy="1373110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75EAED4F-4797-43B4-9F92-CE65BE898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976" y="2375825"/>
              <a:ext cx="2467193" cy="1373110"/>
            </a:xfrm>
            <a:prstGeom prst="rect">
              <a:avLst/>
            </a:prstGeom>
          </p:spPr>
        </p:pic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E96E3A05-49E5-4373-867E-B71761888F00}"/>
                </a:ext>
              </a:extLst>
            </p:cNvPr>
            <p:cNvSpPr/>
            <p:nvPr/>
          </p:nvSpPr>
          <p:spPr>
            <a:xfrm>
              <a:off x="1141842" y="2530820"/>
              <a:ext cx="2074315" cy="11202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4000"/>
                </a:lnSpc>
                <a:spcAft>
                  <a:spcPts val="1200"/>
                </a:spcAft>
                <a:defRPr/>
              </a:pPr>
              <a:r>
                <a:rPr lang="zh-TW" altLang="en-US" sz="2800" dirty="0">
                  <a:latin typeface="標楷體" pitchFamily="65" charset="-120"/>
                  <a:ea typeface="標楷體" pitchFamily="65" charset="-120"/>
                </a:rPr>
                <a:t>多元的家事商談委員各有一把自己專業的號，</a:t>
              </a:r>
              <a:endParaRPr lang="en-US" altLang="zh-TW" sz="2800" dirty="0">
                <a:latin typeface="標楷體" pitchFamily="65" charset="-120"/>
                <a:ea typeface="標楷體" pitchFamily="65" charset="-120"/>
              </a:endParaRPr>
            </a:p>
            <a:p>
              <a:pPr algn="just">
                <a:lnSpc>
                  <a:spcPts val="4000"/>
                </a:lnSpc>
                <a:spcAft>
                  <a:spcPts val="1200"/>
                </a:spcAft>
                <a:defRPr/>
              </a:pPr>
              <a:r>
                <a:rPr lang="zh-TW" altLang="en-US" sz="2800" dirty="0">
                  <a:latin typeface="標楷體" pitchFamily="65" charset="-120"/>
                  <a:ea typeface="標楷體" pitchFamily="65" charset="-120"/>
                </a:rPr>
                <a:t>各自吹出各種不同的調，</a:t>
              </a:r>
              <a:endParaRPr lang="en-US" altLang="zh-TW" sz="2800" dirty="0">
                <a:latin typeface="標楷體" pitchFamily="65" charset="-120"/>
                <a:ea typeface="標楷體" pitchFamily="65" charset="-120"/>
              </a:endParaRPr>
            </a:p>
            <a:p>
              <a:pPr algn="just">
                <a:lnSpc>
                  <a:spcPts val="4000"/>
                </a:lnSpc>
                <a:spcAft>
                  <a:spcPts val="1200"/>
                </a:spcAft>
                <a:defRPr/>
              </a:pPr>
              <a:r>
                <a:rPr lang="zh-TW" altLang="en-US" sz="2800" dirty="0">
                  <a:latin typeface="標楷體" pitchFamily="65" charset="-120"/>
                  <a:ea typeface="標楷體" pitchFamily="65" charset="-120"/>
                </a:rPr>
                <a:t>各用自己的專業去協助當事人找出一個最適合解決問題的選擇。</a:t>
              </a:r>
              <a:endParaRPr lang="en-US" altLang="zh-TW" sz="2800" dirty="0">
                <a:latin typeface="標楷體" pitchFamily="65" charset="-120"/>
                <a:ea typeface="標楷體" pitchFamily="65" charset="-120"/>
              </a:endParaRPr>
            </a:p>
            <a:p>
              <a:pPr algn="just">
                <a:lnSpc>
                  <a:spcPts val="4000"/>
                </a:lnSpc>
                <a:spcAft>
                  <a:spcPts val="1200"/>
                </a:spcAft>
                <a:defRPr/>
              </a:pPr>
              <a:r>
                <a:rPr lang="zh-TW" altLang="en-US" sz="2800" dirty="0">
                  <a:latin typeface="標楷體" pitchFamily="65" charset="-120"/>
                  <a:ea typeface="標楷體" pitchFamily="65" charset="-120"/>
                </a:rPr>
                <a:t>然，專業有其各自的限制與障礙</a:t>
              </a:r>
              <a:r>
                <a:rPr lang="en-US" altLang="zh-TW" sz="2800" dirty="0">
                  <a:latin typeface="標楷體" pitchFamily="65" charset="-120"/>
                  <a:ea typeface="標楷體" pitchFamily="65" charset="-120"/>
                </a:rPr>
                <a:t>……</a:t>
              </a:r>
            </a:p>
          </p:txBody>
        </p:sp>
      </p:grpSp>
      <p:pic>
        <p:nvPicPr>
          <p:cNvPr id="25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59" y="290234"/>
            <a:ext cx="676715" cy="707197"/>
          </a:xfrm>
          <a:prstGeom prst="rect">
            <a:avLst/>
          </a:prstGeom>
        </p:spPr>
      </p:pic>
      <p:sp>
        <p:nvSpPr>
          <p:cNvPr id="33" name="文本框 31">
            <a:extLst>
              <a:ext uri="{FF2B5EF4-FFF2-40B4-BE49-F238E27FC236}">
                <a16:creationId xmlns:a16="http://schemas.microsoft.com/office/drawing/2014/main" xmlns="" id="{969DBE23-30E9-41C1-8160-305B5916A24D}"/>
              </a:ext>
            </a:extLst>
          </p:cNvPr>
          <p:cNvSpPr txBox="1"/>
          <p:nvPr/>
        </p:nvSpPr>
        <p:spPr>
          <a:xfrm>
            <a:off x="1573015" y="371932"/>
            <a:ext cx="5381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專業家事商談的障礙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128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76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76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522828"/>
              </p:ext>
            </p:extLst>
          </p:nvPr>
        </p:nvGraphicFramePr>
        <p:xfrm>
          <a:off x="1520329" y="1355075"/>
          <a:ext cx="9144000" cy="47778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39797"/>
                <a:gridCol w="4704203"/>
              </a:tblGrid>
              <a:tr h="53546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破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立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72469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1.</a:t>
                      </a:r>
                      <a:r>
                        <a:rPr lang="zh-TW" altLang="en-US" sz="2400" dirty="0" smtClean="0"/>
                        <a:t>破除立場對立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1.</a:t>
                      </a:r>
                      <a:r>
                        <a:rPr lang="zh-TW" altLang="en-US" sz="2400" dirty="0" smtClean="0"/>
                        <a:t>建立平等互利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72469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2.</a:t>
                      </a:r>
                      <a:r>
                        <a:rPr lang="zh-TW" altLang="en-US" sz="2400" dirty="0" smtClean="0"/>
                        <a:t>破除指責批評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2.</a:t>
                      </a:r>
                      <a:r>
                        <a:rPr lang="zh-TW" altLang="en-US" sz="2400" dirty="0" smtClean="0"/>
                        <a:t>建立正向溝通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72469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3.</a:t>
                      </a:r>
                      <a:r>
                        <a:rPr lang="zh-TW" altLang="en-US" sz="2400" dirty="0" smtClean="0"/>
                        <a:t>破除性別迷思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3.</a:t>
                      </a:r>
                      <a:r>
                        <a:rPr lang="zh-TW" altLang="en-US" sz="2400" dirty="0" smtClean="0"/>
                        <a:t>建立性別平權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4.</a:t>
                      </a:r>
                      <a:r>
                        <a:rPr lang="zh-TW" altLang="en-US" sz="2400" dirty="0" smtClean="0"/>
                        <a:t>破除全有全無之親權概念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4.</a:t>
                      </a:r>
                      <a:r>
                        <a:rPr lang="zh-TW" altLang="en-US" sz="2400" dirty="0" smtClean="0"/>
                        <a:t>建立分離父母共享親職概念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43296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5.</a:t>
                      </a:r>
                      <a:r>
                        <a:rPr lang="zh-TW" altLang="en-US" sz="2400" dirty="0" smtClean="0"/>
                        <a:t>破除子女為傳家寶之迷思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5.</a:t>
                      </a:r>
                      <a:r>
                        <a:rPr lang="zh-TW" altLang="en-US" sz="2400" dirty="0" smtClean="0"/>
                        <a:t>建立子女最佳利益為基本考量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72469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6.</a:t>
                      </a:r>
                      <a:r>
                        <a:rPr lang="zh-TW" altLang="en-US" sz="2400" dirty="0" smtClean="0"/>
                        <a:t>破除法不入家門觀念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6.</a:t>
                      </a:r>
                      <a:r>
                        <a:rPr lang="zh-TW" altLang="en-US" sz="2400" dirty="0" smtClean="0"/>
                        <a:t>建立法入家門觀念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72469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7.</a:t>
                      </a:r>
                      <a:r>
                        <a:rPr lang="zh-TW" altLang="en-US" sz="2400" dirty="0" smtClean="0"/>
                        <a:t>破除勸和不勸離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7.</a:t>
                      </a:r>
                      <a:r>
                        <a:rPr lang="zh-TW" altLang="en-US" sz="2400" dirty="0" smtClean="0"/>
                        <a:t>建立和平理性、好聚好散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93182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8.</a:t>
                      </a:r>
                      <a:r>
                        <a:rPr lang="zh-TW" altLang="en-US" sz="2400" dirty="0" smtClean="0"/>
                        <a:t>破除家有千千結唯有訴訟解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8.</a:t>
                      </a:r>
                      <a:r>
                        <a:rPr lang="zh-TW" altLang="en-US" sz="2400" dirty="0" smtClean="0"/>
                        <a:t>建立統合妥適調解前置概念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472469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9.</a:t>
                      </a:r>
                      <a:r>
                        <a:rPr lang="zh-TW" altLang="en-US" sz="2400" dirty="0" smtClean="0"/>
                        <a:t>破除家暴是家務事觀念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9.</a:t>
                      </a:r>
                      <a:r>
                        <a:rPr lang="zh-TW" altLang="en-US" sz="2400" dirty="0" smtClean="0"/>
                        <a:t>建立家暴是公共議題觀念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標題 1"/>
          <p:cNvSpPr txBox="1">
            <a:spLocks/>
          </p:cNvSpPr>
          <p:nvPr/>
        </p:nvSpPr>
        <p:spPr>
          <a:xfrm>
            <a:off x="768426" y="623659"/>
            <a:ext cx="7655728" cy="7314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專業家事商談的破與立</a:t>
            </a:r>
          </a:p>
        </p:txBody>
      </p:sp>
    </p:spTree>
    <p:extLst>
      <p:ext uri="{BB962C8B-B14F-4D97-AF65-F5344CB8AC3E}">
        <p14:creationId xmlns:p14="http://schemas.microsoft.com/office/powerpoint/2010/main" val="34340063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xmlns="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xmlns="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xmlns="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xmlns="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B7F020E9-E5F0-4FA4-9574-7A80176B8293}"/>
              </a:ext>
            </a:extLst>
          </p:cNvPr>
          <p:cNvSpPr txBox="1"/>
          <p:nvPr/>
        </p:nvSpPr>
        <p:spPr>
          <a:xfrm>
            <a:off x="2087985" y="1668962"/>
            <a:ext cx="8290795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一、婚姻輔導：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45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協助當事人做婚姻之分合決定服務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ts val="45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好聚好散之概念，合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V.S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just">
              <a:lnSpc>
                <a:spcPts val="45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提供高衝突家人最佳的預防性服務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4863" indent="-804863" algn="just">
              <a:lnSpc>
                <a:spcPts val="4500"/>
              </a:lnSpc>
              <a:buFont typeface="Wingdings 3" panose="05040102010807070707" pitchFamily="18" charset="2"/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協助當事人認知家人的性別平等服務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77913" indent="-1077913" algn="just">
              <a:lnSpc>
                <a:spcPts val="4500"/>
              </a:lnSpc>
              <a:buFont typeface="Wingdings 3" panose="05040102010807070707" pitchFamily="18" charset="2"/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協助維護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當事人及未成年子女之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最佳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利益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077913" indent="-1077913" algn="just">
              <a:lnSpc>
                <a:spcPts val="4500"/>
              </a:lnSpc>
              <a:buFont typeface="Wingdings 3" panose="05040102010807070707" pitchFamily="18" charset="2"/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慰撫金、損害賠償及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剩餘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財產之分配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等服務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9" name="图片 14">
            <a:extLst>
              <a:ext uri="{FF2B5EF4-FFF2-40B4-BE49-F238E27FC236}">
                <a16:creationId xmlns:a16="http://schemas.microsoft.com/office/drawing/2014/main" xmlns="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V="1">
            <a:off x="1473079" y="1522330"/>
            <a:ext cx="10116666" cy="113335"/>
          </a:xfrm>
          <a:prstGeom prst="rect">
            <a:avLst/>
          </a:prstGeom>
        </p:spPr>
      </p:pic>
      <p:pic>
        <p:nvPicPr>
          <p:cNvPr id="30" name="图片 27">
            <a:extLst>
              <a:ext uri="{FF2B5EF4-FFF2-40B4-BE49-F238E27FC236}">
                <a16:creationId xmlns:a16="http://schemas.microsoft.com/office/drawing/2014/main" xmlns="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3966" y="889082"/>
            <a:ext cx="676715" cy="707197"/>
          </a:xfrm>
          <a:prstGeom prst="rect">
            <a:avLst/>
          </a:prstGeom>
        </p:spPr>
      </p:pic>
      <p:sp>
        <p:nvSpPr>
          <p:cNvPr id="31" name="文本框 13">
            <a:extLst>
              <a:ext uri="{FF2B5EF4-FFF2-40B4-BE49-F238E27FC236}">
                <a16:creationId xmlns:a16="http://schemas.microsoft.com/office/drawing/2014/main" xmlns="" id="{02C5DFD3-DAE1-4C68-B005-38299A3273F1}"/>
              </a:ext>
            </a:extLst>
          </p:cNvPr>
          <p:cNvSpPr txBox="1"/>
          <p:nvPr/>
        </p:nvSpPr>
        <p:spPr>
          <a:xfrm>
            <a:off x="2445394" y="600060"/>
            <a:ext cx="80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家事商談委員之任務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5483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529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手绘课件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13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13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13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13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13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8">
      <a:majorFont>
        <a:latin typeface="Arial"/>
        <a:ea typeface="YF补 汉仪夏日体+黑白emoji"/>
        <a:cs typeface=""/>
      </a:majorFont>
      <a:minorFont>
        <a:latin typeface="Arial"/>
        <a:ea typeface="YF补 汉仪夏日体+黑白emoj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3725</Words>
  <Application>Microsoft Office PowerPoint</Application>
  <PresentationFormat>寬螢幕</PresentationFormat>
  <Paragraphs>512</Paragraphs>
  <Slides>45</Slides>
  <Notes>43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60" baseType="lpstr">
      <vt:lpstr>等线</vt:lpstr>
      <vt:lpstr>MS UI Gothic</vt:lpstr>
      <vt:lpstr>YF补 汉仪夏日体+黑白emoji</vt:lpstr>
      <vt:lpstr>文鼎中鋼筆行楷</vt:lpstr>
      <vt:lpstr>文鼎荊棘體</vt:lpstr>
      <vt:lpstr>文鼎粗隸</vt:lpstr>
      <vt:lpstr>汉仪夏日体W</vt:lpstr>
      <vt:lpstr>標楷體</vt:lpstr>
      <vt:lpstr>Arial</vt:lpstr>
      <vt:lpstr>Georgia</vt:lpstr>
      <vt:lpstr>Impact</vt:lpstr>
      <vt:lpstr>Times New Roman</vt:lpstr>
      <vt:lpstr>Wingdings</vt:lpstr>
      <vt:lpstr>Wingdings 3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USER</cp:lastModifiedBy>
  <cp:revision>566</cp:revision>
  <dcterms:created xsi:type="dcterms:W3CDTF">2017-08-01T03:24:34Z</dcterms:created>
  <dcterms:modified xsi:type="dcterms:W3CDTF">2020-08-28T01:01:48Z</dcterms:modified>
</cp:coreProperties>
</file>