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66" r:id="rId6"/>
    <p:sldId id="273" r:id="rId7"/>
    <p:sldId id="265" r:id="rId8"/>
    <p:sldId id="267" r:id="rId9"/>
    <p:sldId id="268" r:id="rId10"/>
    <p:sldId id="270" r:id="rId11"/>
    <p:sldId id="269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2PamaDTzE&amp;list=PL2keg8jdmtaJFZTBAeT0zz0XtRT1Sem-z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7K-B55D-p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abuT_aimc&amp;list=PLnuquItYMaAeneV2b0Gkq7idNd2l_MKgy&amp;index=8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XjO_4sa_s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222940" y="1717964"/>
            <a:ext cx="6500806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7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20977" y="405710"/>
            <a:ext cx="6500806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特教宣導主題：</a:t>
            </a:r>
            <a:endParaRPr lang="en-US" altLang="zh-TW" sz="7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88212" y="1717964"/>
            <a:ext cx="9479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認識身心</a:t>
            </a:r>
            <a:r>
              <a:rPr lang="zh-TW" altLang="en-US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lang="en-US" altLang="zh-TW" sz="9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權利公約</a:t>
            </a:r>
            <a:r>
              <a:rPr lang="en-US" altLang="zh-TW" sz="9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(CRPD)</a:t>
            </a:r>
            <a:endParaRPr lang="zh-TW" altLang="en-US" sz="9600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9050" y="5153876"/>
            <a:ext cx="95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9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221674" y="563417"/>
            <a:ext cx="11637819" cy="5153126"/>
            <a:chOff x="-221674" y="563417"/>
            <a:chExt cx="11637819" cy="5153126"/>
          </a:xfrm>
        </p:grpSpPr>
        <p:sp>
          <p:nvSpPr>
            <p:cNvPr id="2" name="文字方塊 1"/>
            <p:cNvSpPr txBox="1"/>
            <p:nvPr/>
          </p:nvSpPr>
          <p:spPr>
            <a:xfrm>
              <a:off x="1976581" y="563417"/>
              <a:ext cx="943956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身障人權公約第</a:t>
              </a:r>
              <a:r>
                <a:rPr lang="en-US" altLang="zh-TW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24</a:t>
              </a:r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條 </a:t>
              </a:r>
              <a:r>
                <a:rPr lang="zh-TW" altLang="en-US" sz="48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教育的權利</a:t>
              </a:r>
              <a:endPara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學校應該設有無障礙設施、服務和輔具的協助</a:t>
              </a:r>
              <a:endPara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，讓身心障礙學生可以在普通學校中接受教育</a:t>
              </a:r>
              <a:endPara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，學校老師也要學習如何協助身心障礙學生。</a:t>
              </a:r>
              <a:endPara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-221674" y="3408219"/>
              <a:ext cx="86175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繪本欣賞：</a:t>
              </a:r>
              <a:endPara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endParaRPr>
            </a:p>
            <a:p>
              <a:pPr algn="ctr"/>
              <a:r>
                <a:rPr lang="zh-TW" altLang="en-US" sz="36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「</a:t>
              </a:r>
              <a:r>
                <a:rPr lang="zh-TW" altLang="en-US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身心障礙者權利公約」</a:t>
              </a:r>
              <a:r>
                <a:rPr lang="en-US" altLang="zh-TW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CRPD </a:t>
              </a:r>
              <a:r>
                <a:rPr lang="zh-TW" altLang="en-US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兒童繪本</a:t>
              </a:r>
              <a:r>
                <a:rPr lang="en-US" altLang="zh-TW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《</a:t>
              </a:r>
              <a:r>
                <a:rPr lang="zh-TW" altLang="en-US" sz="36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每一個都要到</a:t>
              </a:r>
              <a:r>
                <a:rPr lang="en-US" altLang="zh-TW" sz="36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》</a:t>
              </a:r>
              <a:r>
                <a:rPr lang="zh-TW" altLang="en-US" sz="36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/>
                </a:rPr>
                <a:t>」</a:t>
              </a:r>
              <a:endPara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337671" y="5790434"/>
            <a:ext cx="523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https://www.youtube.com/watch?v=b4Pgc7nuP7s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48" y="3029029"/>
            <a:ext cx="2981051" cy="38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5635" y="4426588"/>
            <a:ext cx="490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https://www.youtube.com/watch?v=u7K-B55D-p8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1809" y="3084822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不占用身心障礙者專用停車位動畫短片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9722" y="782843"/>
            <a:ext cx="64171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多想一點，同理一些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公德心是一種體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貼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" y="658385"/>
            <a:ext cx="11806960" cy="54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222940" y="1717964"/>
            <a:ext cx="6500806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7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154546" y="2627739"/>
            <a:ext cx="6500806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特教宣導主題：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26748" y="3325836"/>
            <a:ext cx="995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00206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認識身心</a:t>
            </a:r>
            <a:r>
              <a:rPr lang="zh-TW" altLang="en-US" sz="7200" b="1" dirty="0">
                <a:solidFill>
                  <a:srgbClr val="00206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障礙</a:t>
            </a:r>
            <a:r>
              <a:rPr lang="zh-TW" altLang="en-US" sz="7200" b="1" dirty="0" smtClean="0">
                <a:solidFill>
                  <a:srgbClr val="00206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者權利公約</a:t>
            </a:r>
            <a:r>
              <a:rPr lang="en-US" altLang="zh-TW" sz="7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(CRPD)</a:t>
            </a:r>
            <a:endParaRPr lang="zh-TW" altLang="en-US" sz="7200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37673" y="5671113"/>
            <a:ext cx="95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073563" y="420263"/>
            <a:ext cx="8289637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請拿出聯絡簿，將今天的宣導記錄在第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頁。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9885" y="701964"/>
            <a:ext cx="3950132" cy="1597891"/>
          </a:xfrm>
        </p:spPr>
        <p:txBody>
          <a:bodyPr>
            <a:noAutofit/>
          </a:bodyPr>
          <a:lstStyle/>
          <a:p>
            <a:r>
              <a:rPr lang="zh-TW" altLang="en-US" sz="7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特教宣導</a:t>
            </a:r>
            <a:endParaRPr lang="zh-TW" altLang="en-US"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1671"/>
          <a:stretch/>
        </p:blipFill>
        <p:spPr>
          <a:xfrm>
            <a:off x="5218545" y="43850"/>
            <a:ext cx="6973455" cy="68141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046741" y="1727200"/>
            <a:ext cx="3950132" cy="1597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7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7" y="2526145"/>
            <a:ext cx="5100405" cy="35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19" y="226668"/>
            <a:ext cx="7612354" cy="18395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0" y="2233488"/>
            <a:ext cx="7044333" cy="4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29" y="73829"/>
            <a:ext cx="7797653" cy="6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802686" y="1524000"/>
            <a:ext cx="8689824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公平參與</a:t>
            </a:r>
            <a:endParaRPr lang="zh-TW" altLang="en-US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622250" y="2794000"/>
            <a:ext cx="3950132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機會平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441814" y="4064000"/>
            <a:ext cx="3950132" cy="1597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權益保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障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09" y="1251528"/>
            <a:ext cx="3086583" cy="25855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4" y="4244110"/>
            <a:ext cx="2520955" cy="18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93" y="328084"/>
            <a:ext cx="3132917" cy="23046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8"/>
          <a:stretch/>
        </p:blipFill>
        <p:spPr>
          <a:xfrm>
            <a:off x="1524373" y="211746"/>
            <a:ext cx="3463636" cy="24668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216" r="49168" b="13425"/>
          <a:stretch/>
        </p:blipFill>
        <p:spPr>
          <a:xfrm>
            <a:off x="1851151" y="4345357"/>
            <a:ext cx="3343501" cy="23417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3"/>
          <a:stretch/>
        </p:blipFill>
        <p:spPr>
          <a:xfrm>
            <a:off x="7315574" y="4252159"/>
            <a:ext cx="3260436" cy="252816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547809" y="2632759"/>
            <a:ext cx="549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易讀標示或是手語服務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5082" y="3959771"/>
            <a:ext cx="556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身心障礙者參與討論政策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5082" y="2478538"/>
            <a:ext cx="4698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通用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無障礙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融入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公共環境</a:t>
            </a:r>
          </a:p>
        </p:txBody>
      </p:sp>
      <p:sp>
        <p:nvSpPr>
          <p:cNvPr id="11" name="矩形 10"/>
          <p:cNvSpPr/>
          <p:nvPr/>
        </p:nvSpPr>
        <p:spPr>
          <a:xfrm>
            <a:off x="6665018" y="395977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必須建立完整的法律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13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25599" y="484910"/>
            <a:ext cx="101877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CRPD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是身心障礙者的人權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公約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，保障及確保他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們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完全及平等地享有所有人權及基本自由，並受到尊重，不被歧視，降低他們在社會上的不利狀態，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享有</a:t>
            </a: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公平機會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社會各種活動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落實障礙者平權。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4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45671" y="618835"/>
            <a:ext cx="9236363" cy="4064001"/>
            <a:chOff x="1745671" y="579978"/>
            <a:chExt cx="9236363" cy="3209133"/>
          </a:xfrm>
        </p:grpSpPr>
        <p:sp>
          <p:nvSpPr>
            <p:cNvPr id="2" name="矩形 1"/>
            <p:cNvSpPr/>
            <p:nvPr/>
          </p:nvSpPr>
          <p:spPr>
            <a:xfrm>
              <a:off x="1745671" y="3142780"/>
              <a:ext cx="859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u="sng" kern="100" dirty="0">
                  <a:solidFill>
                    <a:srgbClr val="0000FF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hlinkClick r:id="rId3"/>
                </a:rPr>
                <a:t>https://www.youtube.com/watch?v=BhabuT_aimc&amp;list=PLnuquItYMaAeneV2b0Gkq7idNd2l_MKgy&amp;index=8</a:t>
              </a:r>
              <a:endPara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45671" y="579978"/>
              <a:ext cx="9236363" cy="191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衛生福利部社會及家庭署宣導</a:t>
              </a:r>
              <a:r>
                <a:rPr lang="en-US" altLang="zh-TW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CRPD</a:t>
              </a:r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身心障礙者權利公約宣導片中</a:t>
              </a:r>
              <a:r>
                <a:rPr lang="zh-TW" altLang="en-US" sz="4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加入手語</a:t>
              </a:r>
              <a:r>
                <a:rPr lang="zh-TW" altLang="en-US" sz="3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，也是身障者權利公約中的一環，要讓身心障礙者有公平接收資訊的權利。</a:t>
              </a:r>
              <a:endPara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3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02404" y="478040"/>
            <a:ext cx="11464998" cy="3637724"/>
            <a:chOff x="502404" y="478040"/>
            <a:chExt cx="11464998" cy="3637724"/>
          </a:xfrm>
        </p:grpSpPr>
        <p:sp>
          <p:nvSpPr>
            <p:cNvPr id="2" name="矩形 1"/>
            <p:cNvSpPr/>
            <p:nvPr/>
          </p:nvSpPr>
          <p:spPr>
            <a:xfrm>
              <a:off x="502404" y="3346323"/>
              <a:ext cx="1146499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4400" kern="0" dirty="0">
                  <a:solidFill>
                    <a:srgbClr val="7030A0"/>
                  </a:solidFill>
                  <a:ea typeface="標楷體" panose="03000509000000000000" pitchFamily="65" charset="-120"/>
                  <a:cs typeface="新細明體" panose="02020500000000000000" pitchFamily="18" charset="-120"/>
                  <a:hlinkClick r:id="rId3"/>
                </a:rPr>
                <a:t>「身心障礙者權利公約第</a:t>
              </a:r>
              <a:r>
                <a:rPr lang="en-US" altLang="zh-TW" sz="4400" kern="0" dirty="0">
                  <a:solidFill>
                    <a:srgbClr val="7030A0"/>
                  </a:solidFill>
                  <a:ea typeface="標楷體" panose="03000509000000000000" pitchFamily="65" charset="-120"/>
                  <a:cs typeface="新細明體" panose="02020500000000000000" pitchFamily="18" charset="-120"/>
                  <a:hlinkClick r:id="rId3"/>
                </a:rPr>
                <a:t>9</a:t>
              </a:r>
              <a:r>
                <a:rPr lang="zh-TW" altLang="zh-TW" sz="4400" kern="0" dirty="0">
                  <a:solidFill>
                    <a:srgbClr val="7030A0"/>
                  </a:solidFill>
                  <a:ea typeface="標楷體" panose="03000509000000000000" pitchFamily="65" charset="-120"/>
                  <a:cs typeface="新細明體" panose="02020500000000000000" pitchFamily="18" charset="-120"/>
                  <a:hlinkClick r:id="rId3"/>
                </a:rPr>
                <a:t>條無障礙</a:t>
              </a:r>
              <a:r>
                <a:rPr lang="en-US" altLang="zh-TW" sz="4400" kern="0" dirty="0">
                  <a:solidFill>
                    <a:srgbClr val="7030A0"/>
                  </a:solidFill>
                  <a:ea typeface="標楷體" panose="03000509000000000000" pitchFamily="65" charset="-120"/>
                  <a:cs typeface="新細明體" panose="02020500000000000000" pitchFamily="18" charset="-120"/>
                  <a:hlinkClick r:id="rId3"/>
                </a:rPr>
                <a:t>/</a:t>
              </a:r>
              <a:r>
                <a:rPr lang="zh-TW" altLang="zh-TW" sz="4400" kern="0" dirty="0">
                  <a:solidFill>
                    <a:srgbClr val="7030A0"/>
                  </a:solidFill>
                  <a:ea typeface="標楷體" panose="03000509000000000000" pitchFamily="65" charset="-120"/>
                  <a:cs typeface="新細明體" panose="02020500000000000000" pitchFamily="18" charset="-120"/>
                  <a:hlinkClick r:id="rId3"/>
                </a:rPr>
                <a:t>可近性」</a:t>
              </a:r>
              <a:endParaRPr lang="zh-TW" altLang="en-US" sz="4400" dirty="0">
                <a:solidFill>
                  <a:srgbClr val="7030A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45669" y="478040"/>
              <a:ext cx="953032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kern="0" dirty="0" smtClean="0">
                  <a:ea typeface="標楷體" panose="03000509000000000000" pitchFamily="65" charset="-120"/>
                </a:rPr>
                <a:t>只有障礙的環境，沒有障礙的人</a:t>
              </a:r>
              <a:endParaRPr lang="en-US" altLang="zh-TW" sz="4800" kern="0" dirty="0" smtClean="0"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800" kern="0" dirty="0" smtClean="0">
                  <a:ea typeface="標楷體" panose="03000509000000000000" pitchFamily="65" charset="-120"/>
                </a:rPr>
                <a:t>尊重彼此的差異，多元精采的社會</a:t>
              </a:r>
              <a:endParaRPr lang="en-US" altLang="zh-TW" sz="4800" kern="0" dirty="0" smtClean="0"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800" kern="0" dirty="0" smtClean="0">
                  <a:ea typeface="標楷體" panose="03000509000000000000" pitchFamily="65" charset="-120"/>
                </a:rPr>
                <a:t>你我一起參與</a:t>
              </a:r>
              <a:endParaRPr lang="zh-TW" altLang="en-US" sz="4800" dirty="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3500582" y="4895273"/>
            <a:ext cx="611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https://www.youtube.com/watch?v=fcXjO_4sa_s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11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1202</TotalTime>
  <Words>347</Words>
  <Application>Microsoft Office PowerPoint</Application>
  <PresentationFormat>寬螢幕</PresentationFormat>
  <Paragraphs>36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華康標楷W5注音字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絲縷</vt:lpstr>
      <vt:lpstr>PowerPoint 簡報</vt:lpstr>
      <vt:lpstr>特教宣導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特教宣導影片欣賞</dc:title>
  <dc:creator>Windows 使用者</dc:creator>
  <cp:lastModifiedBy>Windows 使用者</cp:lastModifiedBy>
  <cp:revision>51</cp:revision>
  <dcterms:created xsi:type="dcterms:W3CDTF">2019-10-23T01:23:52Z</dcterms:created>
  <dcterms:modified xsi:type="dcterms:W3CDTF">2020-11-13T03:53:16Z</dcterms:modified>
</cp:coreProperties>
</file>