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6" r:id="rId10"/>
    <p:sldId id="264" r:id="rId11"/>
    <p:sldId id="265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9/1/2019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662515" y="1846750"/>
            <a:ext cx="6475646" cy="1646302"/>
          </a:xfrm>
        </p:spPr>
        <p:txBody>
          <a:bodyPr/>
          <a:lstStyle/>
          <a:p>
            <a:pPr algn="l"/>
            <a:r>
              <a:rPr lang="zh-TW" altLang="en-US" sz="6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文元國小</a:t>
            </a:r>
            <a:r>
              <a:rPr lang="en-US" altLang="zh-TW" sz="6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</a:t>
            </a:r>
            <a:r>
              <a:rPr lang="zh-TW" altLang="en-US" sz="6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放學行車動線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02950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445008"/>
            <a:ext cx="4863930" cy="826008"/>
          </a:xfrm>
        </p:spPr>
        <p:txBody>
          <a:bodyPr/>
          <a:lstStyle/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南側門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南英棒球場旁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4182" y="1346773"/>
            <a:ext cx="3940386" cy="628331"/>
          </a:xfrm>
        </p:spPr>
        <p:txBody>
          <a:bodyPr>
            <a:noAutofit/>
          </a:bodyPr>
          <a:lstStyle/>
          <a:p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文賢三街出口</a:t>
            </a:r>
            <a:endParaRPr lang="zh-TW" altLang="en-US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19" y="2103500"/>
            <a:ext cx="4047959" cy="244646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887" y="3213455"/>
            <a:ext cx="3485785" cy="2673022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19134" y="4549966"/>
            <a:ext cx="4047959" cy="198303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上放學時段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單向通行，請勿逆向。</a:t>
            </a:r>
            <a:endParaRPr lang="en-US" altLang="zh-TW" sz="28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右轉車輛請直行到底後，由第一出口右轉離開。</a:t>
            </a:r>
            <a:endParaRPr lang="zh-TW" altLang="en-US" sz="2800" dirty="0">
              <a:solidFill>
                <a:srgbClr val="3333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990356" y="243982"/>
            <a:ext cx="2750540" cy="2663810"/>
          </a:xfrm>
          <a:prstGeom prst="rect">
            <a:avLst/>
          </a:prstGeom>
          <a:pattFill prst="pct75">
            <a:fgClr>
              <a:srgbClr val="FFFF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上放學時段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單向通行，請勿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逆向進入。</a:t>
            </a:r>
            <a:endParaRPr lang="en-US" altLang="zh-TW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左轉車輛，請左轉</a:t>
            </a:r>
            <a:r>
              <a:rPr lang="zh-TW" altLang="en-US" sz="2800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</a:t>
            </a:r>
            <a:r>
              <a:rPr lang="zh-TW" altLang="en-US" sz="2800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駛，由第二出口離開</a:t>
            </a:r>
            <a:endParaRPr lang="zh-TW" altLang="en-US" sz="2800" dirty="0">
              <a:solidFill>
                <a:srgbClr val="3333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206" y="256263"/>
            <a:ext cx="3405149" cy="2651529"/>
          </a:xfrm>
          <a:prstGeom prst="rect">
            <a:avLst/>
          </a:prstGeom>
        </p:spPr>
      </p:pic>
      <p:sp>
        <p:nvSpPr>
          <p:cNvPr id="7" name="上彎箭號 6"/>
          <p:cNvSpPr/>
          <p:nvPr/>
        </p:nvSpPr>
        <p:spPr>
          <a:xfrm rot="19430985">
            <a:off x="6188706" y="1961470"/>
            <a:ext cx="1214806" cy="600203"/>
          </a:xfrm>
          <a:prstGeom prst="bent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12" name="上彎箭號 11"/>
          <p:cNvSpPr/>
          <p:nvPr/>
        </p:nvSpPr>
        <p:spPr>
          <a:xfrm rot="19430985">
            <a:off x="5983026" y="4891538"/>
            <a:ext cx="1326798" cy="517024"/>
          </a:xfrm>
          <a:prstGeom prst="bent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9" name="右彎箭號 8"/>
          <p:cNvSpPr/>
          <p:nvPr/>
        </p:nvSpPr>
        <p:spPr>
          <a:xfrm rot="1380942">
            <a:off x="2499154" y="3249901"/>
            <a:ext cx="380196" cy="951703"/>
          </a:xfrm>
          <a:prstGeom prst="ben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689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92055" y="320521"/>
            <a:ext cx="7519215" cy="723441"/>
          </a:xfrm>
        </p:spPr>
        <p:txBody>
          <a:bodyPr/>
          <a:lstStyle/>
          <a:p>
            <a:r>
              <a:rPr lang="zh-TW" altLang="en-US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南側門</a:t>
            </a:r>
            <a:r>
              <a:rPr lang="en-US" altLang="zh-TW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南英</a:t>
            </a:r>
            <a:r>
              <a:rPr lang="zh-TW" altLang="en-US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棒球場</a:t>
            </a:r>
            <a:r>
              <a:rPr lang="en-US" altLang="zh-TW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雨天行車動線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65469" y="1178358"/>
            <a:ext cx="3024333" cy="694509"/>
          </a:xfrm>
        </p:spPr>
        <p:txBody>
          <a:bodyPr>
            <a:normAutofit fontScale="85000" lnSpcReduction="10000"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文賢三街出口</a:t>
            </a:r>
          </a:p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19" y="2147215"/>
            <a:ext cx="3973944" cy="2854441"/>
          </a:xfrm>
          <a:prstGeom prst="rect">
            <a:avLst/>
          </a:prstGeom>
        </p:spPr>
      </p:pic>
      <p:sp>
        <p:nvSpPr>
          <p:cNvPr id="7" name="乘號 6"/>
          <p:cNvSpPr/>
          <p:nvPr/>
        </p:nvSpPr>
        <p:spPr>
          <a:xfrm>
            <a:off x="2846145" y="3007066"/>
            <a:ext cx="484742" cy="113473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209" y="1079654"/>
            <a:ext cx="3577830" cy="246656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947" y="3756607"/>
            <a:ext cx="4131921" cy="283910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77719" y="5001654"/>
            <a:ext cx="3973944" cy="103421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 smtClean="0">
                <a:solidFill>
                  <a:srgbClr val="3333FF"/>
                </a:solidFill>
              </a:rPr>
              <a:t>   </a:t>
            </a:r>
            <a:r>
              <a:rPr lang="zh-TW" altLang="en-US" sz="2400" b="1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雨天因文賢三街容易塞車，第一出口</a:t>
            </a:r>
            <a:r>
              <a:rPr lang="en-US" altLang="zh-TW" sz="2400" b="1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b="1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右轉</a:t>
            </a:r>
            <a:r>
              <a:rPr lang="en-US" altLang="zh-TW" sz="2400" b="1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b="1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關閉。</a:t>
            </a:r>
            <a:endParaRPr lang="zh-TW" altLang="en-US" sz="2400" b="1" dirty="0">
              <a:solidFill>
                <a:srgbClr val="3333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向上箭號 10"/>
          <p:cNvSpPr/>
          <p:nvPr/>
        </p:nvSpPr>
        <p:spPr>
          <a:xfrm>
            <a:off x="484742" y="5176161"/>
            <a:ext cx="192592" cy="34259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向上箭號 11"/>
          <p:cNvSpPr/>
          <p:nvPr/>
        </p:nvSpPr>
        <p:spPr>
          <a:xfrm>
            <a:off x="7318520" y="5122841"/>
            <a:ext cx="253388" cy="53845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上彎箭號 12"/>
          <p:cNvSpPr/>
          <p:nvPr/>
        </p:nvSpPr>
        <p:spPr>
          <a:xfrm rot="16374912">
            <a:off x="6415179" y="5186466"/>
            <a:ext cx="640261" cy="494605"/>
          </a:xfrm>
          <a:prstGeom prst="bent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上彎箭號 13"/>
          <p:cNvSpPr/>
          <p:nvPr/>
        </p:nvSpPr>
        <p:spPr>
          <a:xfrm rot="18858876">
            <a:off x="5780441" y="2505131"/>
            <a:ext cx="836343" cy="490834"/>
          </a:xfrm>
          <a:prstGeom prst="bent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6" name="直線接點 15"/>
          <p:cNvCxnSpPr>
            <a:stCxn id="12" idx="2"/>
          </p:cNvCxnSpPr>
          <p:nvPr/>
        </p:nvCxnSpPr>
        <p:spPr>
          <a:xfrm>
            <a:off x="7445214" y="5661294"/>
            <a:ext cx="875656" cy="286439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6918685" y="5766062"/>
            <a:ext cx="875656" cy="286439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8648241" y="1872867"/>
            <a:ext cx="3227942" cy="167334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雨天因為文賢三街塞車嚴重，第二出口請直行與左轉，禁止右轉。</a:t>
            </a:r>
            <a:endParaRPr lang="zh-TW" altLang="en-US" sz="2400" dirty="0">
              <a:solidFill>
                <a:srgbClr val="3333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向下箭號 18"/>
          <p:cNvSpPr/>
          <p:nvPr/>
        </p:nvSpPr>
        <p:spPr>
          <a:xfrm>
            <a:off x="8912646" y="1994053"/>
            <a:ext cx="189939" cy="36355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8696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1342" y="271272"/>
            <a:ext cx="2669370" cy="661416"/>
          </a:xfrm>
        </p:spPr>
        <p:txBody>
          <a:bodyPr>
            <a:normAutofit fontScale="90000"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校方的叮嚀</a:t>
            </a:r>
            <a:r>
              <a:rPr lang="en-US" altLang="zh-TW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br>
              <a:rPr lang="en-US" altLang="zh-TW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2470" y="932688"/>
            <a:ext cx="10642938" cy="5568696"/>
          </a:xfrm>
        </p:spPr>
        <p:txBody>
          <a:bodyPr>
            <a:normAutofit fontScale="92500"/>
          </a:bodyPr>
          <a:lstStyle/>
          <a:p>
            <a:r>
              <a:rPr lang="zh-TW" altLang="en-US" sz="2800" b="1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搭乘機車者，請佩戴安全帽</a:t>
            </a:r>
            <a:r>
              <a:rPr lang="zh-TW" altLang="en-US" sz="2800" b="1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b="1" dirty="0" smtClean="0">
              <a:solidFill>
                <a:srgbClr val="3333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chemeClr val="accent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上放學時間，請家長機車不要停放人行道</a:t>
            </a:r>
            <a:r>
              <a:rPr lang="zh-TW" altLang="en-US" sz="2800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，給小朋友行的安全空間。</a:t>
            </a:r>
            <a:endParaRPr lang="en-US" altLang="zh-TW" sz="2800" dirty="0" smtClean="0">
              <a:solidFill>
                <a:srgbClr val="3333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汽車由海安路快車道匯入慢車道時，請注意右方機車。</a:t>
            </a:r>
            <a:endParaRPr lang="en-US" altLang="zh-TW" sz="2800" b="1" dirty="0" smtClean="0">
              <a:solidFill>
                <a:srgbClr val="3333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雨天汽車數量暴增，請各位家長提早出門，以避免塞車。</a:t>
            </a:r>
            <a:endParaRPr lang="en-US" altLang="zh-TW" sz="2800" dirty="0" smtClean="0">
              <a:solidFill>
                <a:srgbClr val="3333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雨天時，文成三路</a:t>
            </a:r>
            <a:r>
              <a:rPr lang="en-US" altLang="zh-TW" sz="2800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北側門路段</a:t>
            </a:r>
            <a:r>
              <a:rPr lang="en-US" altLang="zh-TW" sz="2800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非常容易塞車，駕駛汽車請多利用西側門下車區，儘量不走文成三路。</a:t>
            </a:r>
            <a:endParaRPr lang="en-US" altLang="zh-TW" sz="2800" dirty="0" smtClean="0">
              <a:solidFill>
                <a:srgbClr val="3333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不要因為塞車而讓學生在車道中下車，容易造成後方車輛事故發生</a:t>
            </a:r>
            <a:r>
              <a:rPr lang="en-US" altLang="zh-TW" sz="2800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已經有多起事件，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切記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r>
              <a:rPr lang="en-US" altLang="zh-TW" sz="2800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 smtClean="0">
              <a:solidFill>
                <a:srgbClr val="3333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最後的叮嚀</a:t>
            </a:r>
            <a:endParaRPr lang="en-US" altLang="zh-TW" sz="28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文元國小學生數眾多，上放學時間汽機車也多，雨天時更多。行車時，請各位家長抱持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禮讓的心</a:t>
            </a:r>
            <a:r>
              <a:rPr lang="zh-TW" altLang="en-US" sz="2800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，以避免交通事故發生。</a:t>
            </a:r>
            <a:endParaRPr lang="zh-TW" altLang="en-US" sz="2800" dirty="0">
              <a:solidFill>
                <a:srgbClr val="3333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83244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2742" y="367636"/>
            <a:ext cx="3848946" cy="866804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大門</a:t>
            </a:r>
            <a:r>
              <a:rPr lang="en-US" altLang="zh-TW" sz="4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海安路</a:t>
            </a:r>
            <a:r>
              <a:rPr lang="en-US" altLang="zh-TW" sz="4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4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95038" y="1507621"/>
            <a:ext cx="4717626" cy="719771"/>
          </a:xfrm>
        </p:spPr>
        <p:txBody>
          <a:bodyPr>
            <a:normAutofit/>
          </a:bodyPr>
          <a:lstStyle/>
          <a:p>
            <a:r>
              <a:rPr lang="zh-TW" altLang="en-US" sz="4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機車載送</a:t>
            </a:r>
            <a:endParaRPr lang="en-US" altLang="zh-TW" sz="40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38" y="2227392"/>
            <a:ext cx="3556642" cy="248559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282" y="598477"/>
            <a:ext cx="3966072" cy="298222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623" y="4549129"/>
            <a:ext cx="2458833" cy="182423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9375354" y="598475"/>
            <a:ext cx="2374686" cy="298222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b="1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上放學管制時段，機車</a:t>
            </a:r>
            <a:r>
              <a:rPr lang="zh-TW" altLang="en-US" sz="2800" b="1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請靠路邊停</a:t>
            </a:r>
            <a:r>
              <a:rPr lang="zh-TW" altLang="en-US" sz="2800" b="1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，禁止騎上人行道，也禁止</a:t>
            </a:r>
            <a:r>
              <a:rPr lang="zh-TW" altLang="en-US" sz="2800" b="1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停放安全島樹蔭下。</a:t>
            </a:r>
            <a:endParaRPr lang="zh-TW" altLang="en-US" sz="2800" b="1" dirty="0">
              <a:solidFill>
                <a:srgbClr val="3333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077456" y="4549129"/>
            <a:ext cx="3630168" cy="182423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b="1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上放學時段管制時間結束後，</a:t>
            </a:r>
            <a:r>
              <a:rPr lang="zh-TW" altLang="en-US" sz="2400" b="1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若要</a:t>
            </a:r>
            <a:r>
              <a:rPr lang="zh-TW" altLang="en-US" sz="2400" b="1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停車進入校園，請將機車靠圍牆停放，以免遭拖吊。</a:t>
            </a:r>
            <a:endParaRPr lang="zh-TW" altLang="en-US" sz="2400" b="1" dirty="0">
              <a:solidFill>
                <a:srgbClr val="3333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95038" y="4712990"/>
            <a:ext cx="3547304" cy="150052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上放學時段，慢車道進行管制，機車專用，汽車</a:t>
            </a:r>
            <a:r>
              <a:rPr lang="zh-TW" altLang="en-US" sz="2800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禁止</a:t>
            </a:r>
            <a:r>
              <a:rPr lang="zh-TW" altLang="en-US" sz="2800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進入。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27012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1615" y="236285"/>
            <a:ext cx="3919861" cy="690037"/>
          </a:xfrm>
        </p:spPr>
        <p:txBody>
          <a:bodyPr>
            <a:normAutofit fontScale="90000"/>
          </a:bodyPr>
          <a:lstStyle/>
          <a:p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海安路汽車停車場</a:t>
            </a:r>
            <a:endParaRPr lang="zh-TW" altLang="en-US" sz="4000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87062" y="926323"/>
            <a:ext cx="2641938" cy="573294"/>
          </a:xfrm>
        </p:spPr>
        <p:txBody>
          <a:bodyPr>
            <a:noAutofit/>
          </a:bodyPr>
          <a:lstStyle/>
          <a:p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汽車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載送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14" y="4386712"/>
            <a:ext cx="3311631" cy="234723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14" y="1499617"/>
            <a:ext cx="3311631" cy="245022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272544" y="4565330"/>
            <a:ext cx="7919456" cy="183510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◆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上放學時段，停車場外路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邊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停車格禁止停車</a:t>
            </a:r>
            <a:r>
              <a:rPr lang="en-US" altLang="zh-TW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申請管制</a:t>
            </a:r>
            <a:r>
              <a:rPr lang="en-US" altLang="zh-TW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★上學時段只進不出，請經由南側門往文賢三街出口離開，            放學時段雙向進出。</a:t>
            </a:r>
            <a:endParaRPr lang="en-US" altLang="zh-TW" sz="2400" b="1" dirty="0" smtClean="0">
              <a:solidFill>
                <a:srgbClr val="3333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◎上學日停車場開放時間</a:t>
            </a:r>
            <a:r>
              <a:rPr lang="en-US" altLang="zh-TW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07:00~18:30</a:t>
            </a:r>
          </a:p>
          <a:p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星期假日及國定假日停車場開放時間</a:t>
            </a:r>
            <a:r>
              <a:rPr lang="en-US" altLang="zh-TW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8:00~17:00</a:t>
            </a:r>
            <a:endParaRPr lang="zh-TW" altLang="en-US" sz="24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046" y="363983"/>
            <a:ext cx="3577540" cy="271058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607046" y="3074570"/>
            <a:ext cx="3521970" cy="108594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請</a:t>
            </a:r>
            <a:r>
              <a:rPr lang="zh-TW" altLang="en-US" sz="2400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由文成二路安康診所</a:t>
            </a:r>
            <a:r>
              <a:rPr lang="zh-TW" altLang="en-US" sz="2400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方向左轉海安路方向</a:t>
            </a:r>
            <a:r>
              <a:rPr lang="zh-TW" altLang="en-US" sz="2400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進入停車場。</a:t>
            </a:r>
            <a:endParaRPr lang="zh-TW" altLang="en-US" sz="2400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257" y="363983"/>
            <a:ext cx="3611174" cy="2710588"/>
          </a:xfrm>
          <a:prstGeom prst="rect">
            <a:avLst/>
          </a:prstGeom>
        </p:spPr>
      </p:pic>
      <p:sp>
        <p:nvSpPr>
          <p:cNvPr id="10" name="圓角矩形 9"/>
          <p:cNvSpPr/>
          <p:nvPr/>
        </p:nvSpPr>
        <p:spPr>
          <a:xfrm>
            <a:off x="8567928" y="3074570"/>
            <a:ext cx="3227832" cy="108594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從海安路南下方向切入慢車道後進入停車場。</a:t>
            </a:r>
            <a:endParaRPr lang="zh-TW" altLang="en-US" sz="2400" dirty="0">
              <a:solidFill>
                <a:srgbClr val="3333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52214" y="3949845"/>
            <a:ext cx="3311631" cy="43686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海安路禁止迴轉進入停車場</a:t>
            </a:r>
            <a:endParaRPr lang="zh-TW" altLang="en-US" sz="2000" b="1" dirty="0">
              <a:solidFill>
                <a:srgbClr val="3333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向上箭號 11"/>
          <p:cNvSpPr/>
          <p:nvPr/>
        </p:nvSpPr>
        <p:spPr>
          <a:xfrm>
            <a:off x="4745736" y="3074571"/>
            <a:ext cx="155448" cy="262989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向上箭號 12"/>
          <p:cNvSpPr/>
          <p:nvPr/>
        </p:nvSpPr>
        <p:spPr>
          <a:xfrm>
            <a:off x="8678904" y="3074571"/>
            <a:ext cx="181632" cy="262989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上彎箭號 14"/>
          <p:cNvSpPr/>
          <p:nvPr/>
        </p:nvSpPr>
        <p:spPr>
          <a:xfrm rot="7025065">
            <a:off x="6010964" y="1951294"/>
            <a:ext cx="1027166" cy="466126"/>
          </a:xfrm>
          <a:prstGeom prst="bent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8" name="直線單箭頭接點 27"/>
          <p:cNvCxnSpPr/>
          <p:nvPr/>
        </p:nvCxnSpPr>
        <p:spPr>
          <a:xfrm>
            <a:off x="9926198" y="1833594"/>
            <a:ext cx="556914" cy="74313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4135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408432"/>
            <a:ext cx="5613297" cy="816864"/>
          </a:xfrm>
        </p:spPr>
        <p:txBody>
          <a:bodyPr>
            <a:normAutofit fontScale="90000"/>
          </a:bodyPr>
          <a:lstStyle/>
          <a:p>
            <a:r>
              <a:rPr lang="zh-TW" altLang="en-US" sz="48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北側門</a:t>
            </a:r>
            <a:r>
              <a:rPr lang="en-US" altLang="zh-TW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幼兒園旁</a:t>
            </a:r>
            <a:r>
              <a:rPr lang="en-US" altLang="zh-TW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7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</a:t>
            </a:r>
            <a:r>
              <a:rPr lang="zh-TW" altLang="en-US" sz="27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成三路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325881"/>
            <a:ext cx="4196418" cy="1115567"/>
          </a:xfrm>
        </p:spPr>
        <p:txBody>
          <a:bodyPr>
            <a:normAutofit fontScale="25000" lnSpcReduction="20000"/>
          </a:bodyPr>
          <a:lstStyle/>
          <a:p>
            <a:r>
              <a:rPr lang="zh-TW" altLang="en-US" sz="14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汽車快速下車區</a:t>
            </a:r>
            <a:endParaRPr lang="en-US" altLang="zh-TW" sz="144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11200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禁止機車載送在此區下車</a:t>
            </a:r>
            <a:endParaRPr lang="zh-TW" altLang="en-US" sz="11200" dirty="0">
              <a:solidFill>
                <a:srgbClr val="3333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542033"/>
            <a:ext cx="3437466" cy="277581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583168" y="3223545"/>
            <a:ext cx="3422904" cy="338799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汽車快速下車區禁止停車</a:t>
            </a:r>
            <a:r>
              <a:rPr lang="zh-TW" altLang="en-US" sz="2400" b="1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，學生下車後，盡速駛離。若要陪伴學生進教室，請將汽車停放海安路</a:t>
            </a:r>
            <a:r>
              <a:rPr lang="zh-TW" altLang="en-US" sz="2400" b="1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停車場。</a:t>
            </a:r>
            <a:endParaRPr lang="en-US" altLang="zh-TW" sz="2400" b="1" dirty="0" smtClean="0">
              <a:solidFill>
                <a:srgbClr val="3333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★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北側門</a:t>
            </a:r>
            <a:r>
              <a:rPr lang="en-US" altLang="zh-TW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7:40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後關閉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，中午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不開放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2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35" y="3223546"/>
            <a:ext cx="4273297" cy="338799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376" y="344424"/>
            <a:ext cx="3785616" cy="276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857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298704"/>
            <a:ext cx="6354402" cy="780288"/>
          </a:xfrm>
        </p:spPr>
        <p:txBody>
          <a:bodyPr>
            <a:normAutofit fontScale="90000"/>
          </a:bodyPr>
          <a:lstStyle/>
          <a:p>
            <a:r>
              <a:rPr lang="zh-TW" altLang="en-US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北側門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幼兒園旁</a:t>
            </a:r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文成三路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252728"/>
            <a:ext cx="4909650" cy="978408"/>
          </a:xfrm>
        </p:spPr>
        <p:txBody>
          <a:bodyPr>
            <a:normAutofit fontScale="70000" lnSpcReduction="20000"/>
          </a:bodyPr>
          <a:lstStyle/>
          <a:p>
            <a:r>
              <a:rPr lang="zh-TW" altLang="en-US" sz="4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機車快速</a:t>
            </a:r>
            <a:r>
              <a:rPr lang="zh-TW" altLang="en-US" sz="4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下車區</a:t>
            </a:r>
            <a:endParaRPr lang="en-US" altLang="zh-TW" sz="4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3600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禁止汽車載</a:t>
            </a:r>
            <a:r>
              <a:rPr lang="zh-TW" altLang="en-US" sz="3600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送在此區</a:t>
            </a:r>
            <a:r>
              <a:rPr lang="zh-TW" altLang="en-US" sz="3600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下車與停放</a:t>
            </a:r>
            <a:endParaRPr lang="zh-TW" altLang="en-US" sz="3600" dirty="0">
              <a:solidFill>
                <a:srgbClr val="3333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6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88" y="2478024"/>
            <a:ext cx="3203531" cy="258775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68" y="2478024"/>
            <a:ext cx="3056466" cy="258775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78088" y="5212080"/>
            <a:ext cx="6365746" cy="12801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2800" b="1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此處機車快速下車區空間較小，若要陪學生進校園，請將機車停放大門</a:t>
            </a:r>
            <a:r>
              <a:rPr lang="zh-TW" altLang="en-US" sz="2800" b="1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兩側，並於管制時間結束前駛離，以免受罰。</a:t>
            </a:r>
            <a:endParaRPr lang="zh-TW" altLang="en-US" sz="2800" b="1" dirty="0">
              <a:solidFill>
                <a:srgbClr val="3333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186" y="554133"/>
            <a:ext cx="3497158" cy="194014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256186" y="2496500"/>
            <a:ext cx="3594946" cy="73355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b="1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機車、汽車快速下車區，禁止停車。</a:t>
            </a:r>
            <a:endParaRPr lang="zh-TW" altLang="en-US" sz="2000" b="1" dirty="0">
              <a:solidFill>
                <a:srgbClr val="3333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向上箭號 10"/>
          <p:cNvSpPr/>
          <p:nvPr/>
        </p:nvSpPr>
        <p:spPr>
          <a:xfrm>
            <a:off x="7461505" y="2525966"/>
            <a:ext cx="201168" cy="320671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向上箭號 11"/>
          <p:cNvSpPr/>
          <p:nvPr/>
        </p:nvSpPr>
        <p:spPr>
          <a:xfrm>
            <a:off x="886968" y="5257800"/>
            <a:ext cx="283464" cy="37490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7662673" y="5925312"/>
            <a:ext cx="3460666" cy="78638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en-US" sz="2400" b="1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由交通志工與導護老師引導通過行人穿越道。</a:t>
            </a:r>
            <a:endParaRPr lang="zh-TW" altLang="en-US" sz="2400" b="1" dirty="0">
              <a:solidFill>
                <a:srgbClr val="3333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582" y="3383280"/>
            <a:ext cx="3816097" cy="2489399"/>
          </a:xfrm>
          <a:prstGeom prst="rect">
            <a:avLst/>
          </a:prstGeom>
        </p:spPr>
      </p:pic>
      <p:sp>
        <p:nvSpPr>
          <p:cNvPr id="15" name="向上箭號 14"/>
          <p:cNvSpPr/>
          <p:nvPr/>
        </p:nvSpPr>
        <p:spPr>
          <a:xfrm>
            <a:off x="7909560" y="5961888"/>
            <a:ext cx="182880" cy="301752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1392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472440"/>
            <a:ext cx="4104978" cy="752856"/>
          </a:xfrm>
        </p:spPr>
        <p:txBody>
          <a:bodyPr>
            <a:normAutofit fontScale="90000"/>
          </a:bodyPr>
          <a:lstStyle/>
          <a:p>
            <a:r>
              <a:rPr lang="zh-TW" altLang="en-US" sz="53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車道門</a:t>
            </a:r>
            <a:r>
              <a:rPr lang="en-US" altLang="zh-TW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文成三路</a:t>
            </a:r>
            <a:r>
              <a:rPr lang="en-US" altLang="zh-TW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4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429069"/>
            <a:ext cx="4370154" cy="628331"/>
          </a:xfrm>
        </p:spPr>
        <p:txBody>
          <a:bodyPr>
            <a:noAutofit/>
          </a:bodyPr>
          <a:lstStyle/>
          <a:p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教職員車輛進出專用</a:t>
            </a:r>
            <a:endParaRPr lang="zh-TW" altLang="en-US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64" y="2368296"/>
            <a:ext cx="4566508" cy="341078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089904" y="3520515"/>
            <a:ext cx="4370832" cy="225856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600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此處為教職員汽機車專用出口，上放學時段禁止學生與家長由此進出。</a:t>
            </a:r>
            <a:endParaRPr lang="zh-TW" altLang="en-US" sz="3600" dirty="0">
              <a:solidFill>
                <a:srgbClr val="3333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02360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8774" y="225552"/>
            <a:ext cx="4849828" cy="762000"/>
          </a:xfrm>
        </p:spPr>
        <p:txBody>
          <a:bodyPr>
            <a:normAutofit/>
          </a:bodyPr>
          <a:lstStyle/>
          <a:p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西側門</a:t>
            </a:r>
            <a:r>
              <a:rPr lang="en-US" altLang="zh-TW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後門</a:t>
            </a:r>
            <a:r>
              <a:rPr lang="en-US" altLang="zh-TW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文賢三街</a:t>
            </a:r>
            <a:endParaRPr lang="zh-TW" altLang="en-US" sz="24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6276" y="972569"/>
            <a:ext cx="4745058" cy="710627"/>
          </a:xfrm>
        </p:spPr>
        <p:txBody>
          <a:bodyPr>
            <a:normAutofit/>
          </a:bodyPr>
          <a:lstStyle/>
          <a:p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汽、機車快速下車區</a:t>
            </a:r>
            <a:endParaRPr lang="zh-TW" altLang="en-US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74" y="1586429"/>
            <a:ext cx="3341169" cy="241603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64" y="4254122"/>
            <a:ext cx="3504870" cy="241977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474134" y="4679844"/>
            <a:ext cx="6123762" cy="199405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上放學時段，後門道路兩邊為快速下車區，禁止停車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。若要陪學生進入校園，請將汽車停放停車場，機車停放大門道路兩側。</a:t>
            </a:r>
            <a:endParaRPr lang="en-US" altLang="zh-TW" sz="24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★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文賢三街為違規拖吊取締熱區。</a:t>
            </a:r>
            <a:endParaRPr lang="zh-TW" altLang="en-US" sz="2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968" y="509065"/>
            <a:ext cx="3889248" cy="241701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839968" y="2935146"/>
            <a:ext cx="3889248" cy="153183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dirty="0" smtClean="0">
                <a:solidFill>
                  <a:srgbClr val="3333FF"/>
                </a:solidFill>
              </a:rPr>
              <a:t>    </a:t>
            </a:r>
            <a:r>
              <a:rPr lang="zh-TW" altLang="en-US" sz="2000" b="1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上放學時間有交通志工及導護老師引導過馬路。</a:t>
            </a:r>
            <a:endParaRPr lang="en-US" altLang="zh-TW" sz="2000" b="1" dirty="0" smtClean="0">
              <a:solidFill>
                <a:srgbClr val="3333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★西</a:t>
            </a:r>
            <a:r>
              <a:rPr lang="zh-TW" altLang="en-US" sz="20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側門</a:t>
            </a:r>
            <a:r>
              <a:rPr lang="en-US" altLang="zh-TW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7:40</a:t>
            </a:r>
            <a:r>
              <a:rPr lang="zh-TW" altLang="en-US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後門將</a:t>
            </a:r>
            <a:r>
              <a:rPr lang="zh-TW" altLang="en-US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關閉，</a:t>
            </a:r>
            <a:r>
              <a:rPr lang="zh-TW" altLang="en-US" sz="20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中午</a:t>
            </a:r>
            <a:r>
              <a:rPr lang="zh-TW" altLang="en-US" sz="20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放學時間不開放。</a:t>
            </a:r>
            <a:endParaRPr lang="en-US" altLang="zh-TW" sz="2000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sz="2000" dirty="0">
              <a:solidFill>
                <a:srgbClr val="3333FF"/>
              </a:solidFill>
            </a:endParaRPr>
          </a:p>
        </p:txBody>
      </p:sp>
      <p:sp>
        <p:nvSpPr>
          <p:cNvPr id="9" name="向上箭號 8"/>
          <p:cNvSpPr/>
          <p:nvPr/>
        </p:nvSpPr>
        <p:spPr>
          <a:xfrm>
            <a:off x="6035040" y="2955452"/>
            <a:ext cx="182880" cy="256831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6667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353568"/>
            <a:ext cx="4708482" cy="816864"/>
          </a:xfrm>
        </p:spPr>
        <p:txBody>
          <a:bodyPr>
            <a:normAutofit fontScale="90000"/>
          </a:bodyPr>
          <a:lstStyle/>
          <a:p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南側門</a:t>
            </a:r>
            <a:r>
              <a:rPr lang="en-US" altLang="zh-TW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南英棒球場旁</a:t>
            </a:r>
            <a:r>
              <a:rPr lang="en-US" altLang="zh-TW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br>
              <a:rPr lang="en-US" altLang="zh-TW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4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41342" y="1170433"/>
            <a:ext cx="3896759" cy="804672"/>
          </a:xfrm>
        </p:spPr>
        <p:txBody>
          <a:bodyPr>
            <a:noAutofit/>
          </a:bodyPr>
          <a:lstStyle/>
          <a:p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汽車快速下車區</a:t>
            </a:r>
            <a:endParaRPr lang="en-US" altLang="zh-TW" sz="36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534" y="1170432"/>
            <a:ext cx="3937088" cy="262472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94" y="1975104"/>
            <a:ext cx="3974592" cy="2834640"/>
          </a:xfrm>
          <a:prstGeom prst="rect">
            <a:avLst/>
          </a:prstGeom>
        </p:spPr>
      </p:pic>
      <p:sp>
        <p:nvSpPr>
          <p:cNvPr id="6" name="內容版面配置區 2"/>
          <p:cNvSpPr txBox="1">
            <a:spLocks/>
          </p:cNvSpPr>
          <p:nvPr/>
        </p:nvSpPr>
        <p:spPr>
          <a:xfrm>
            <a:off x="5648128" y="380813"/>
            <a:ext cx="6543872" cy="911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u="sng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放學時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，安親班廂型車停車區</a:t>
            </a:r>
            <a:endParaRPr lang="zh-TW" altLang="en-US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14494" y="4809744"/>
            <a:ext cx="3974592" cy="15823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單向通行，禁止逆向</a:t>
            </a:r>
            <a:r>
              <a:rPr lang="zh-TW" altLang="en-US" sz="2800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。★南側門禁行機車，機車載送請勿在此上下車。</a:t>
            </a:r>
            <a:endParaRPr lang="zh-TW" altLang="en-US" sz="2800" dirty="0">
              <a:solidFill>
                <a:srgbClr val="3333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073534" y="3953099"/>
            <a:ext cx="5450109" cy="23926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南側門旁停車格較大，為放學時間安親班廂型車停車區，請各家長不要將車輛停放此處。</a:t>
            </a:r>
            <a:endParaRPr lang="en-US" altLang="zh-TW" sz="2800" dirty="0">
              <a:solidFill>
                <a:srgbClr val="3333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★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上學時段，圍網旁停車格禁止停車，作為調撥車道使用。</a:t>
            </a:r>
            <a:endParaRPr lang="zh-TW" altLang="en-US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單箭頭接點 9"/>
          <p:cNvCxnSpPr/>
          <p:nvPr/>
        </p:nvCxnSpPr>
        <p:spPr>
          <a:xfrm flipV="1">
            <a:off x="1972019" y="3795157"/>
            <a:ext cx="429658" cy="776844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1107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455364"/>
            <a:ext cx="4753982" cy="701407"/>
          </a:xfrm>
        </p:spPr>
        <p:txBody>
          <a:bodyPr/>
          <a:lstStyle/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南側門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南英棒球場旁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389410"/>
            <a:ext cx="4632796" cy="1221588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中午、下午放學時段</a:t>
            </a:r>
            <a:endParaRPr lang="en-US" altLang="zh-TW" sz="36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請遵守行車方向</a:t>
            </a:r>
            <a:endParaRPr lang="zh-TW" altLang="en-US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311" y="970126"/>
            <a:ext cx="4211096" cy="337116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33" y="2755502"/>
            <a:ext cx="4253384" cy="3171573"/>
          </a:xfrm>
          <a:prstGeom prst="rect">
            <a:avLst/>
          </a:prstGeom>
        </p:spPr>
      </p:pic>
      <p:sp>
        <p:nvSpPr>
          <p:cNvPr id="6" name="上彎箭號 5"/>
          <p:cNvSpPr/>
          <p:nvPr/>
        </p:nvSpPr>
        <p:spPr>
          <a:xfrm rot="1526198">
            <a:off x="3186707" y="4210119"/>
            <a:ext cx="1242325" cy="560594"/>
          </a:xfrm>
          <a:prstGeom prst="bent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單箭頭接點 7"/>
          <p:cNvCxnSpPr/>
          <p:nvPr/>
        </p:nvCxnSpPr>
        <p:spPr>
          <a:xfrm flipH="1" flipV="1">
            <a:off x="6499952" y="2930487"/>
            <a:ext cx="495759" cy="925417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5431316" y="4480686"/>
            <a:ext cx="4175393" cy="89851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 smtClean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南側門放學時，接完學生後，汽車請由文賢三街出口離開。</a:t>
            </a:r>
            <a:endParaRPr lang="zh-TW" altLang="en-US" sz="2400" dirty="0">
              <a:solidFill>
                <a:srgbClr val="3333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甜甜圈 11"/>
          <p:cNvSpPr/>
          <p:nvPr/>
        </p:nvSpPr>
        <p:spPr>
          <a:xfrm>
            <a:off x="8527055" y="2056573"/>
            <a:ext cx="1244906" cy="1024569"/>
          </a:xfrm>
          <a:prstGeom prst="donut">
            <a:avLst>
              <a:gd name="adj" fmla="val 1308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801175"/>
      </p:ext>
    </p:extLst>
  </p:cSld>
  <p:clrMapOvr>
    <a:masterClrMapping/>
  </p:clrMapOvr>
</p:sld>
</file>

<file path=ppt/theme/theme1.xml><?xml version="1.0" encoding="utf-8"?>
<a:theme xmlns:a="http://schemas.openxmlformats.org/drawingml/2006/main" name="多面向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568</TotalTime>
  <Words>812</Words>
  <Application>Microsoft Office PowerPoint</Application>
  <PresentationFormat>寬螢幕</PresentationFormat>
  <Paragraphs>64</Paragraphs>
  <Slides>12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18" baseType="lpstr">
      <vt:lpstr>微軟正黑體</vt:lpstr>
      <vt:lpstr>標楷體</vt:lpstr>
      <vt:lpstr>Arial</vt:lpstr>
      <vt:lpstr>Trebuchet MS</vt:lpstr>
      <vt:lpstr>Wingdings 3</vt:lpstr>
      <vt:lpstr>多面向</vt:lpstr>
      <vt:lpstr>文元國小 上放學行車動線</vt:lpstr>
      <vt:lpstr>大門(海安路)</vt:lpstr>
      <vt:lpstr>海安路汽車停車場</vt:lpstr>
      <vt:lpstr>北側門(幼兒園旁) 文成三路</vt:lpstr>
      <vt:lpstr>北側門(幼兒園旁) 文成三路</vt:lpstr>
      <vt:lpstr>車道門(文成三路)</vt:lpstr>
      <vt:lpstr>西側門(後門)文賢三街</vt:lpstr>
      <vt:lpstr>南側門(南英棒球場旁) </vt:lpstr>
      <vt:lpstr>南側門(南英棒球場旁)</vt:lpstr>
      <vt:lpstr>南側門(南英棒球場旁)</vt:lpstr>
      <vt:lpstr>南側門(南英棒球場)  雨天行車動線</vt:lpstr>
      <vt:lpstr>校方的叮嚀: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文元國小上放學行車動線</dc:title>
  <dc:creator>5A88</dc:creator>
  <cp:lastModifiedBy>5A88</cp:lastModifiedBy>
  <cp:revision>78</cp:revision>
  <dcterms:created xsi:type="dcterms:W3CDTF">2019-08-14T06:59:14Z</dcterms:created>
  <dcterms:modified xsi:type="dcterms:W3CDTF">2019-09-01T09:36:51Z</dcterms:modified>
</cp:coreProperties>
</file>