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</p:sldMasterIdLst>
  <p:notesMasterIdLst>
    <p:notesMasterId r:id="rId35"/>
  </p:notesMasterIdLst>
  <p:sldIdLst>
    <p:sldId id="256" r:id="rId5"/>
    <p:sldId id="299" r:id="rId6"/>
    <p:sldId id="302" r:id="rId7"/>
    <p:sldId id="303" r:id="rId8"/>
    <p:sldId id="282" r:id="rId9"/>
    <p:sldId id="283" r:id="rId10"/>
    <p:sldId id="284" r:id="rId11"/>
    <p:sldId id="287" r:id="rId12"/>
    <p:sldId id="288" r:id="rId13"/>
    <p:sldId id="290" r:id="rId14"/>
    <p:sldId id="291" r:id="rId15"/>
    <p:sldId id="292" r:id="rId16"/>
    <p:sldId id="294" r:id="rId17"/>
    <p:sldId id="304" r:id="rId18"/>
    <p:sldId id="285" r:id="rId19"/>
    <p:sldId id="286" r:id="rId20"/>
    <p:sldId id="298" r:id="rId21"/>
    <p:sldId id="273" r:id="rId22"/>
    <p:sldId id="274" r:id="rId23"/>
    <p:sldId id="275" r:id="rId24"/>
    <p:sldId id="276" r:id="rId25"/>
    <p:sldId id="277" r:id="rId26"/>
    <p:sldId id="278" r:id="rId27"/>
    <p:sldId id="296" r:id="rId28"/>
    <p:sldId id="306" r:id="rId29"/>
    <p:sldId id="307" r:id="rId30"/>
    <p:sldId id="297" r:id="rId31"/>
    <p:sldId id="305" r:id="rId32"/>
    <p:sldId id="301" r:id="rId33"/>
    <p:sldId id="30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5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B9AAF-CB90-4B6B-9008-8AC9DEAF7B11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A8740-3972-4966-B755-619D96EA54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58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92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99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559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5188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45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03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06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972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142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439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5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53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49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8E4D-39F7-4EE6-B8F3-A2E0EF946DC9}" type="datetimeFigureOut">
              <a:rPr lang="zh-TW" altLang="en-US" smtClean="0"/>
              <a:t>2021/5/25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2B7DB-0B14-4D1E-A387-0D04A825D2B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9496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室內, 玩具, 小孩, 小 的圖片&#10;&#10;自動產生的描述">
            <a:extLst>
              <a:ext uri="{FF2B5EF4-FFF2-40B4-BE49-F238E27FC236}">
                <a16:creationId xmlns:a16="http://schemas.microsoft.com/office/drawing/2014/main" id="{4D2CC743-4FA8-419A-B3FC-B3653B7F0C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48580CF-A860-4DDE-990E-999E69D0B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563" y="1683378"/>
            <a:ext cx="9938893" cy="2857191"/>
          </a:xfrm>
        </p:spPr>
        <p:txBody>
          <a:bodyPr anchor="ctr">
            <a:normAutofit/>
          </a:bodyPr>
          <a:lstStyle/>
          <a:p>
            <a:r>
              <a:rPr lang="en-US" altLang="zh-TW" b="1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110</a:t>
            </a:r>
            <a:r>
              <a:rPr lang="zh-TW" altLang="en-US" b="1" dirty="0">
                <a:latin typeface="華康POP1體W5" panose="040B0509000000000000" pitchFamily="81" charset="-120"/>
                <a:ea typeface="華康POP1體W5" panose="040B0509000000000000" pitchFamily="81" charset="-120"/>
              </a:rPr>
              <a:t>學年度校內課程計畫說明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23D7AD5-24F4-4703-930C-6C33A58906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文鼎圓體EB" panose="020F0900000000000000" pitchFamily="34" charset="-120"/>
                <a:ea typeface="文鼎圓體EB" panose="020F0900000000000000" pitchFamily="34" charset="-120"/>
              </a:rPr>
              <a:t>教務處 課研組</a:t>
            </a:r>
          </a:p>
        </p:txBody>
      </p:sp>
    </p:spTree>
    <p:extLst>
      <p:ext uri="{BB962C8B-B14F-4D97-AF65-F5344CB8AC3E}">
        <p14:creationId xmlns:p14="http://schemas.microsoft.com/office/powerpoint/2010/main" val="2031601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4254" y="934052"/>
            <a:ext cx="1113106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sz="32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校本課程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：尋古‧訪今‧歡喜看未來─走咱文元的路</a:t>
            </a:r>
            <a:endParaRPr lang="en-US" altLang="zh-TW" sz="36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zh-TW" sz="32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  <a:p>
            <a:pPr>
              <a:spcAft>
                <a:spcPts val="0"/>
              </a:spcAft>
            </a:pPr>
            <a:endParaRPr lang="zh-TW" altLang="zh-TW" sz="32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其他類課程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：課程名稱為「文元健兒好素養」，內容包括</a:t>
            </a:r>
            <a:r>
              <a:rPr lang="zh-TW" altLang="zh-TW" sz="3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性別平等教育</a:t>
            </a:r>
            <a:r>
              <a:rPr lang="en-US" altLang="zh-TW" sz="3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(6)</a:t>
            </a:r>
            <a:r>
              <a:rPr lang="zh-TW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3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家庭教育</a:t>
            </a:r>
            <a:r>
              <a:rPr lang="en-US" altLang="zh-TW" sz="3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(3)</a:t>
            </a:r>
            <a:r>
              <a:rPr lang="zh-TW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、自治活動或班級輔導。</a:t>
            </a:r>
            <a:endParaRPr lang="zh-TW" altLang="zh-TW" sz="32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0429" y="413090"/>
            <a:ext cx="1723549" cy="70788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一年級</a:t>
            </a:r>
            <a:endParaRPr lang="en-US" altLang="zh-TW" sz="40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1839" y="1461590"/>
            <a:ext cx="1113106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sz="32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校本課程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：尋古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訪今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歡喜看未來─走咱文元的路</a:t>
            </a:r>
            <a:endParaRPr lang="en-US" altLang="zh-TW" sz="36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zh-TW" altLang="en-US" sz="36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英語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</a:p>
          <a:p>
            <a:pPr>
              <a:spcAft>
                <a:spcPts val="0"/>
              </a:spcAft>
            </a:pPr>
            <a:endParaRPr lang="en-US" altLang="zh-TW" sz="36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二年級若欲安排其他類課程，則需調整校本課程節數。</a:t>
            </a:r>
          </a:p>
        </p:txBody>
      </p:sp>
      <p:sp>
        <p:nvSpPr>
          <p:cNvPr id="3" name="矩形 2"/>
          <p:cNvSpPr/>
          <p:nvPr/>
        </p:nvSpPr>
        <p:spPr>
          <a:xfrm>
            <a:off x="730429" y="413090"/>
            <a:ext cx="1723549" cy="70788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zh-TW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年級</a:t>
            </a:r>
            <a:endParaRPr lang="en-US" altLang="zh-TW" sz="40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246" y="752425"/>
            <a:ext cx="118344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sz="32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36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新課綱：皆要以</a:t>
            </a:r>
            <a:r>
              <a:rPr lang="zh-TW" altLang="en-US" sz="4400" b="1" kern="100" dirty="0">
                <a:solidFill>
                  <a:schemeClr val="accent5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跨領域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的方向來重新思考。</a:t>
            </a: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校本課程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：尋古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訪今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歡喜看未來─走咱文元的路</a:t>
            </a: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文元健兒好素養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 Hello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World!(1)</a:t>
            </a: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愛護環境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起來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  <a:p>
            <a:pPr>
              <a:spcAft>
                <a:spcPts val="0"/>
              </a:spcAft>
            </a:pPr>
            <a:endParaRPr lang="zh-TW" altLang="en-US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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撰寫內容與份數：先使用彈性學習節數規劃表進行規畫，完成</a:t>
            </a:r>
          </a:p>
          <a:p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統整性主題</a:t>
            </a:r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專題</a:t>
            </a:r>
            <a:r>
              <a:rPr lang="en-US" altLang="zh-TW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議題探究課程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：校本課程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World!(1)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、愛護環境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起來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  <a:p>
            <a:r>
              <a:rPr lang="zh-TW" altLang="en-US" sz="2400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其他類課程</a:t>
            </a: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：文元健兒好素養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" name="矩形 2"/>
          <p:cNvSpPr/>
          <p:nvPr/>
        </p:nvSpPr>
        <p:spPr>
          <a:xfrm>
            <a:off x="730429" y="413090"/>
            <a:ext cx="2749471" cy="70788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三、四</a:t>
            </a:r>
            <a:r>
              <a:rPr lang="zh-TW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年級</a:t>
            </a:r>
            <a:endParaRPr lang="en-US" altLang="zh-TW" sz="40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43713" y="165487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要寫四份彈性課程計畫</a:t>
            </a:r>
            <a:endParaRPr lang="zh-TW" alt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1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girl covering her face with both hands">
            <a:extLst>
              <a:ext uri="{FF2B5EF4-FFF2-40B4-BE49-F238E27FC236}">
                <a16:creationId xmlns:a16="http://schemas.microsoft.com/office/drawing/2014/main" id="{DBBE1289-C611-4E51-8894-DFDD05767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33301" y="452066"/>
            <a:ext cx="5131533" cy="70788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五、六</a:t>
            </a:r>
            <a:r>
              <a:rPr lang="zh-TW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年級</a:t>
            </a:r>
            <a:r>
              <a:rPr lang="en-US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新課綱版</a:t>
            </a:r>
            <a:r>
              <a:rPr lang="en-US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8E15048-C172-4028-B1EA-9B5865F7BD03}"/>
              </a:ext>
            </a:extLst>
          </p:cNvPr>
          <p:cNvSpPr/>
          <p:nvPr/>
        </p:nvSpPr>
        <p:spPr>
          <a:xfrm>
            <a:off x="0" y="3381585"/>
            <a:ext cx="12187952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600" b="1" strike="dblStrike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九貫：彈國、彈閱、彈電、彈數及學校行事與重要教育議題</a:t>
            </a:r>
          </a:p>
        </p:txBody>
      </p:sp>
    </p:spTree>
    <p:extLst>
      <p:ext uri="{BB962C8B-B14F-4D97-AF65-F5344CB8AC3E}">
        <p14:creationId xmlns:p14="http://schemas.microsoft.com/office/powerpoint/2010/main" val="39263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2246" y="752425"/>
            <a:ext cx="118344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zh-TW" altLang="zh-TW" sz="32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altLang="zh-TW" sz="3600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AD2661C-6FBE-4571-B0FC-D833C4994107}"/>
              </a:ext>
            </a:extLst>
          </p:cNvPr>
          <p:cNvSpPr/>
          <p:nvPr/>
        </p:nvSpPr>
        <p:spPr>
          <a:xfrm>
            <a:off x="4213781" y="1333306"/>
            <a:ext cx="7324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校本課程：尋古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訪今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‧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歡喜看未來─走咱文元的路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zh-TW" altLang="en-US" sz="3600" b="1" kern="100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2.Hello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！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World!(1)</a:t>
            </a:r>
          </a:p>
          <a:p>
            <a:pPr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愛護環境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起來</a:t>
            </a:r>
            <a:r>
              <a:rPr lang="en-US" altLang="zh-TW" sz="36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en-US" altLang="zh-TW" sz="2800" b="1" kern="100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278CBC8-C5AC-4202-8109-8040C107C719}"/>
              </a:ext>
            </a:extLst>
          </p:cNvPr>
          <p:cNvSpPr/>
          <p:nvPr/>
        </p:nvSpPr>
        <p:spPr>
          <a:xfrm>
            <a:off x="369529" y="2058528"/>
            <a:ext cx="341632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統整性主題探究課程</a:t>
            </a:r>
            <a:endParaRPr lang="zh-TW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箭號: 向左 6">
            <a:extLst>
              <a:ext uri="{FF2B5EF4-FFF2-40B4-BE49-F238E27FC236}">
                <a16:creationId xmlns:a16="http://schemas.microsoft.com/office/drawing/2014/main" id="{7E4B7A64-B3EA-4EE1-9A29-B00DE083BC2F}"/>
              </a:ext>
            </a:extLst>
          </p:cNvPr>
          <p:cNvSpPr/>
          <p:nvPr/>
        </p:nvSpPr>
        <p:spPr>
          <a:xfrm>
            <a:off x="8004616" y="1781609"/>
            <a:ext cx="1282045" cy="636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PBL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7B765E-F1CB-4609-9AC7-54A11F9C2AB6}"/>
              </a:ext>
            </a:extLst>
          </p:cNvPr>
          <p:cNvSpPr/>
          <p:nvPr/>
        </p:nvSpPr>
        <p:spPr>
          <a:xfrm>
            <a:off x="369529" y="4148556"/>
            <a:ext cx="34163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社團活動與技藝課程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A2C967-CEB7-41EE-8942-F3FF89982F29}"/>
              </a:ext>
            </a:extLst>
          </p:cNvPr>
          <p:cNvSpPr/>
          <p:nvPr/>
        </p:nvSpPr>
        <p:spPr>
          <a:xfrm>
            <a:off x="4213781" y="4174199"/>
            <a:ext cx="4939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kern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文元健兒藝起來學學</a:t>
            </a:r>
            <a:r>
              <a:rPr lang="en-US" altLang="zh-TW" sz="3600" b="1" kern="10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zh-TW" altLang="en-US" sz="3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F040436-8037-40B0-B55D-258E44F9A4AA}"/>
              </a:ext>
            </a:extLst>
          </p:cNvPr>
          <p:cNvSpPr/>
          <p:nvPr/>
        </p:nvSpPr>
        <p:spPr>
          <a:xfrm>
            <a:off x="369529" y="4918746"/>
            <a:ext cx="19800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2800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其他類課程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EC3C7CF-B90F-4588-8EED-EC1F360D6582}"/>
              </a:ext>
            </a:extLst>
          </p:cNvPr>
          <p:cNvSpPr/>
          <p:nvPr/>
        </p:nvSpPr>
        <p:spPr>
          <a:xfrm>
            <a:off x="4213781" y="4857190"/>
            <a:ext cx="408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文元健兒好素養</a:t>
            </a:r>
            <a:r>
              <a:rPr lang="en-US" altLang="zh-TW" sz="3600" b="1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endParaRPr lang="zh-TW" altLang="en-US" sz="36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7B9B9AC-DBE7-4CF2-8844-CF631973AEA8}"/>
              </a:ext>
            </a:extLst>
          </p:cNvPr>
          <p:cNvSpPr/>
          <p:nvPr/>
        </p:nvSpPr>
        <p:spPr>
          <a:xfrm>
            <a:off x="272246" y="303799"/>
            <a:ext cx="5131533" cy="707886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五、六</a:t>
            </a:r>
            <a:r>
              <a:rPr lang="zh-TW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年級</a:t>
            </a:r>
            <a:r>
              <a:rPr lang="en-US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新課綱版</a:t>
            </a:r>
            <a:r>
              <a:rPr lang="en-US" altLang="zh-TW" sz="4000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8789DAD-4716-4D7A-B20B-F109E6F8C49B}"/>
              </a:ext>
            </a:extLst>
          </p:cNvPr>
          <p:cNvSpPr/>
          <p:nvPr/>
        </p:nvSpPr>
        <p:spPr>
          <a:xfrm>
            <a:off x="6947875" y="329088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3600" kern="100" dirty="0">
                <a:solidFill>
                  <a:srgbClr val="70AD47">
                    <a:lumMod val="60000"/>
                    <a:lumOff val="4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要寫五份彈性課程計畫</a:t>
            </a:r>
            <a:endParaRPr lang="zh-TW" altLang="en-US" sz="3600" dirty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箭號: 向左 14">
            <a:extLst>
              <a:ext uri="{FF2B5EF4-FFF2-40B4-BE49-F238E27FC236}">
                <a16:creationId xmlns:a16="http://schemas.microsoft.com/office/drawing/2014/main" id="{AFBF3548-EC99-43FD-AFBB-ECEAD3B3E686}"/>
              </a:ext>
            </a:extLst>
          </p:cNvPr>
          <p:cNvSpPr/>
          <p:nvPr/>
        </p:nvSpPr>
        <p:spPr>
          <a:xfrm>
            <a:off x="8248454" y="3041127"/>
            <a:ext cx="1282045" cy="636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PBL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C3889F-4B83-462E-8590-265BE138F9F9}"/>
              </a:ext>
            </a:extLst>
          </p:cNvPr>
          <p:cNvSpPr/>
          <p:nvPr/>
        </p:nvSpPr>
        <p:spPr>
          <a:xfrm>
            <a:off x="1951275" y="5961191"/>
            <a:ext cx="82894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sz="32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新課綱：皆要以</a:t>
            </a:r>
            <a:r>
              <a:rPr lang="zh-TW" altLang="en-US" sz="40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跨領域</a:t>
            </a:r>
            <a:r>
              <a:rPr lang="zh-TW" altLang="en-US" sz="3200" b="1" kern="1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的方向來重新思考。</a:t>
            </a:r>
          </a:p>
        </p:txBody>
      </p:sp>
    </p:spTree>
    <p:extLst>
      <p:ext uri="{BB962C8B-B14F-4D97-AF65-F5344CB8AC3E}">
        <p14:creationId xmlns:p14="http://schemas.microsoft.com/office/powerpoint/2010/main" val="37106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465" y="281745"/>
            <a:ext cx="5821680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u="none" spc="11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C6-1</a:t>
            </a:r>
            <a:r>
              <a:rPr u="none" spc="-3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u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彈性學習課程計畫</a:t>
            </a:r>
            <a:r>
              <a:rPr u="none" spc="-2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u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PBL</a:t>
            </a:r>
            <a:r>
              <a:rPr u="none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r>
              <a:rPr u="none" spc="-1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824128" y="2925351"/>
            <a:ext cx="4577080" cy="1557020"/>
          </a:xfrm>
          <a:custGeom>
            <a:avLst/>
            <a:gdLst/>
            <a:ahLst/>
            <a:cxnLst/>
            <a:rect l="l" t="t" r="r" b="b"/>
            <a:pathLst>
              <a:path w="3432810" h="1167764">
                <a:moveTo>
                  <a:pt x="0" y="0"/>
                </a:moveTo>
                <a:lnTo>
                  <a:pt x="1330655" y="0"/>
                </a:lnTo>
                <a:lnTo>
                  <a:pt x="1330655" y="429907"/>
                </a:lnTo>
                <a:lnTo>
                  <a:pt x="0" y="429907"/>
                </a:lnTo>
                <a:lnTo>
                  <a:pt x="0" y="0"/>
                </a:lnTo>
                <a:close/>
              </a:path>
              <a:path w="3432810" h="1167764">
                <a:moveTo>
                  <a:pt x="1405915" y="726935"/>
                </a:moveTo>
                <a:lnTo>
                  <a:pt x="3432606" y="726935"/>
                </a:lnTo>
                <a:lnTo>
                  <a:pt x="3432606" y="1167739"/>
                </a:lnTo>
                <a:lnTo>
                  <a:pt x="1405915" y="1167739"/>
                </a:lnTo>
                <a:lnTo>
                  <a:pt x="1405915" y="726935"/>
                </a:lnTo>
                <a:close/>
              </a:path>
              <a:path w="3432810" h="1167764">
                <a:moveTo>
                  <a:pt x="0" y="726935"/>
                </a:moveTo>
                <a:lnTo>
                  <a:pt x="1330655" y="726935"/>
                </a:lnTo>
                <a:lnTo>
                  <a:pt x="1330655" y="1167739"/>
                </a:lnTo>
                <a:lnTo>
                  <a:pt x="0" y="1167739"/>
                </a:lnTo>
                <a:lnTo>
                  <a:pt x="0" y="726935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7453663" y="380559"/>
            <a:ext cx="1019387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dirty="0">
                <a:solidFill>
                  <a:srgbClr val="FF0000"/>
                </a:solidFill>
                <a:latin typeface="VL Gothic"/>
                <a:cs typeface="VL Gothic"/>
              </a:rPr>
              <a:t> </a:t>
            </a:r>
            <a:endParaRPr sz="2667" dirty="0">
              <a:latin typeface="VL Gothic"/>
              <a:cs typeface="VL Gothic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5EDCA49-8738-4007-A814-5E3565BB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7" y="907232"/>
            <a:ext cx="10696575" cy="641985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66589CF7-D1C1-4B34-B997-E764D21760B7}"/>
              </a:ext>
            </a:extLst>
          </p:cNvPr>
          <p:cNvSpPr/>
          <p:nvPr/>
        </p:nvSpPr>
        <p:spPr>
          <a:xfrm>
            <a:off x="824128" y="4901938"/>
            <a:ext cx="891550" cy="104883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46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688" y="283745"/>
            <a:ext cx="6228080" cy="509541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u="none" spc="11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C6-1</a:t>
            </a:r>
            <a:r>
              <a:rPr u="none" spc="-3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u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彈性學習課程計畫</a:t>
            </a:r>
            <a:r>
              <a:rPr u="none" spc="-2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u="none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新課綱版</a:t>
            </a:r>
            <a:r>
              <a:rPr u="none" spc="-1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07273" y="325594"/>
            <a:ext cx="1019387" cy="428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667" dirty="0">
                <a:solidFill>
                  <a:srgbClr val="FF0000"/>
                </a:solidFill>
                <a:latin typeface="VL Gothic"/>
                <a:cs typeface="VL Gothic"/>
              </a:rPr>
              <a:t> </a:t>
            </a:r>
            <a:endParaRPr sz="2667" dirty="0">
              <a:latin typeface="VL Gothic"/>
              <a:cs typeface="VL Gothic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387E3DE-B38F-4E06-9400-F4EFFCD46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902770"/>
            <a:ext cx="107061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5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25891" y="333714"/>
            <a:ext cx="9820487" cy="6317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en-US" altLang="zh-TW" sz="4000" b="1" spc="113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C6</a:t>
            </a:r>
            <a:r>
              <a:rPr lang="en-US" altLang="zh-TW" sz="4000" b="1" spc="11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sz="4000" b="1" spc="-3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彈性學習課程計畫</a:t>
            </a:r>
            <a:endParaRPr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0268" y="1426472"/>
            <a:ext cx="10771464" cy="272638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3"/>
              </a:spcBef>
            </a:pPr>
            <a:endParaRPr sz="2600" dirty="0">
              <a:solidFill>
                <a:schemeClr val="accent4">
                  <a:lumMod val="60000"/>
                  <a:lumOff val="40000"/>
                </a:schemeClr>
              </a:solidFill>
              <a:latin typeface="Noto Sans CJK JP Medium"/>
              <a:cs typeface="Noto Sans CJK JP Medium"/>
            </a:endParaRPr>
          </a:p>
          <a:p>
            <a:pPr marL="457200" marR="717955" indent="-457200" algn="just">
              <a:buFont typeface="Wingdings" panose="05000000000000000000" pitchFamily="2" charset="2"/>
              <a:buChar char="l"/>
            </a:pPr>
            <a:r>
              <a:rPr lang="zh-TW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若有自編教材和學習單，要寫出</a:t>
            </a:r>
            <a:r>
              <a:rPr lang="zh-TW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名稱</a:t>
            </a:r>
            <a:r>
              <a:rPr lang="en-US" altLang="zh-TW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(</a:t>
            </a:r>
            <a:r>
              <a:rPr lang="zh-TW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例如，使用繪本：</a:t>
            </a:r>
            <a:r>
              <a:rPr lang="zh-TW" altLang="en-US" sz="2800" b="1" u="wavy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愛唱歌的小熊</a:t>
            </a:r>
            <a:r>
              <a:rPr lang="zh-TW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，融入課程教學</a:t>
            </a:r>
            <a:r>
              <a:rPr lang="en-US" altLang="zh-TW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)+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上傳學習單或是相關資料</a:t>
            </a:r>
            <a:r>
              <a:rPr lang="zh-TW" alt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。</a:t>
            </a:r>
            <a:endParaRPr sz="28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</p:txBody>
      </p:sp>
    </p:spTree>
    <p:extLst>
      <p:ext uri="{BB962C8B-B14F-4D97-AF65-F5344CB8AC3E}">
        <p14:creationId xmlns:p14="http://schemas.microsoft.com/office/powerpoint/2010/main" val="150732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F8D25BD-A5AC-4811-A5F0-4509CD17AC2F}"/>
              </a:ext>
            </a:extLst>
          </p:cNvPr>
          <p:cNvSpPr/>
          <p:nvPr/>
        </p:nvSpPr>
        <p:spPr>
          <a:xfrm>
            <a:off x="239854" y="428355"/>
            <a:ext cx="94397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0" cap="none" spc="85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法定教育議題課程實施檢核表</a:t>
            </a: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BA15D6-F7C2-49AB-9B0D-245A01B31828}"/>
              </a:ext>
            </a:extLst>
          </p:cNvPr>
          <p:cNvSpPr/>
          <p:nvPr/>
        </p:nvSpPr>
        <p:spPr>
          <a:xfrm>
            <a:off x="2558480" y="1907217"/>
            <a:ext cx="7726262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" marR="576580" lvl="0" algn="just" defTabSz="914400">
              <a:spcBef>
                <a:spcPts val="105"/>
              </a:spcBef>
            </a:pPr>
            <a:r>
              <a:rPr lang="zh-TW" altLang="en-US" sz="3600" spc="-1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      </a:t>
            </a:r>
            <a:r>
              <a:rPr lang="en-US" altLang="zh-TW" sz="54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1.</a:t>
            </a:r>
            <a:r>
              <a:rPr lang="zh-TW" altLang="en-US" sz="5400" spc="-10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性</a:t>
            </a:r>
            <a:r>
              <a:rPr lang="zh-TW" altLang="en-US" sz="5400" spc="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別平等教育</a:t>
            </a:r>
            <a:endParaRPr lang="en-US" altLang="zh-TW" sz="5400" spc="5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en-US" altLang="zh-TW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    2.</a:t>
            </a: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性侵</a:t>
            </a:r>
            <a:r>
              <a:rPr lang="zh-TW" altLang="en-US" sz="5400" spc="-1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害</a:t>
            </a: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防</a:t>
            </a:r>
            <a:r>
              <a:rPr lang="zh-TW" altLang="en-US" sz="5400" spc="-1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治</a:t>
            </a: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教育</a:t>
            </a:r>
            <a:endParaRPr lang="en-US" altLang="zh-TW" sz="5400" spc="-1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    </a:t>
            </a:r>
            <a:r>
              <a:rPr lang="en-US" altLang="zh-TW" sz="5400" spc="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3.</a:t>
            </a:r>
            <a:r>
              <a:rPr lang="zh-TW" altLang="en-US" sz="5400" spc="5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家庭教育</a:t>
            </a:r>
            <a:endParaRPr lang="en-US" altLang="zh-TW" sz="5400" spc="5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    </a:t>
            </a:r>
            <a:r>
              <a:rPr lang="en-US" altLang="zh-TW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4.</a:t>
            </a: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家庭暴</a:t>
            </a:r>
            <a:r>
              <a:rPr lang="zh-TW" altLang="en-US" sz="5400" spc="-1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力</a:t>
            </a: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防</a:t>
            </a:r>
            <a:r>
              <a:rPr lang="zh-TW" altLang="en-US" sz="5400" spc="-1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治</a:t>
            </a: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教育</a:t>
            </a:r>
            <a:endParaRPr lang="en-US" altLang="zh-TW" sz="5400" spc="-1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    </a:t>
            </a:r>
            <a:r>
              <a:rPr lang="en-US" altLang="zh-TW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5.</a:t>
            </a:r>
            <a:r>
              <a:rPr lang="zh-TW" altLang="en-US" sz="5400" spc="5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環境教育</a:t>
            </a:r>
            <a:endParaRPr lang="zh-TW" altLang="en-US" sz="54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0BCB89-1083-438C-8A4F-55997EC71609}"/>
              </a:ext>
            </a:extLst>
          </p:cNvPr>
          <p:cNvSpPr/>
          <p:nvPr/>
        </p:nvSpPr>
        <p:spPr>
          <a:xfrm>
            <a:off x="1553246" y="2579141"/>
            <a:ext cx="800219" cy="2144818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TW" altLang="en-US" sz="4000" spc="5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五項議</a:t>
            </a:r>
            <a:r>
              <a:rPr lang="zh-TW" altLang="en-US" sz="40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題</a:t>
            </a:r>
            <a:endParaRPr lang="zh-TW" altLang="en-US" sz="40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E5BAF12-A932-45BB-8749-6372D9A8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58" y="1891828"/>
            <a:ext cx="2383743" cy="9693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AB79641-B7C4-45F9-951E-1E6544811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875" y="3610331"/>
            <a:ext cx="2383743" cy="96934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031310" y="384106"/>
            <a:ext cx="1791196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4800" kern="0" spc="85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lang="en-US" altLang="zh-TW" sz="4800" kern="0" spc="8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sz="5400" kern="0" spc="-2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F8D25BD-A5AC-4811-A5F0-4509CD17AC2F}"/>
              </a:ext>
            </a:extLst>
          </p:cNvPr>
          <p:cNvSpPr/>
          <p:nvPr/>
        </p:nvSpPr>
        <p:spPr>
          <a:xfrm>
            <a:off x="560400" y="536078"/>
            <a:ext cx="8179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85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kumimoji="0" lang="en-US" altLang="zh-TW" sz="4000" b="1" i="0" u="none" strike="noStrike" kern="0" cap="none" spc="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kumimoji="0" lang="zh-TW" altLang="en-US" sz="4000" b="1" i="0" u="none" strike="noStrike" kern="0" cap="none" spc="-2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法定教育議題課程實施檢核表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67140F-BF2A-4702-9DCC-F2275AEDF927}"/>
              </a:ext>
            </a:extLst>
          </p:cNvPr>
          <p:cNvSpPr/>
          <p:nvPr/>
        </p:nvSpPr>
        <p:spPr>
          <a:xfrm>
            <a:off x="9440748" y="536078"/>
            <a:ext cx="204927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12700" lvl="0" defTabSz="914400">
              <a:spcBef>
                <a:spcPts val="100"/>
              </a:spcBef>
            </a:pPr>
            <a:r>
              <a:rPr lang="zh-TW" altLang="en-US" sz="3600" spc="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useul"/>
              </a:rPr>
              <a:t>單獨排課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Zen Hei Mono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BA15D6-F7C2-49AB-9B0D-245A01B31828}"/>
              </a:ext>
            </a:extLst>
          </p:cNvPr>
          <p:cNvSpPr/>
          <p:nvPr/>
        </p:nvSpPr>
        <p:spPr>
          <a:xfrm>
            <a:off x="357930" y="1445963"/>
            <a:ext cx="11476139" cy="4008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" marR="576580" lvl="0" algn="just" defTabSz="914400">
              <a:spcBef>
                <a:spcPts val="105"/>
              </a:spcBef>
            </a:pPr>
            <a:endParaRPr lang="zh-TW" altLang="en-US" sz="36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1.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晨光時間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單排：在晨光時間實施，完整進行</a:t>
            </a: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1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節時間活動者，請填此項，並</a:t>
            </a:r>
            <a:r>
              <a:rPr lang="zh-TW" altLang="en-US" sz="36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註明實施週次及活動名稱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。</a:t>
            </a:r>
            <a:endParaRPr lang="en-US" altLang="zh-TW" sz="36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endParaRPr lang="zh-TW" altLang="en-US" sz="36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2.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彈性學習課程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單排：在彈性學習課程時間，完整進行</a:t>
            </a: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1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節課程者，請填此項，</a:t>
            </a:r>
            <a:r>
              <a:rPr lang="zh-TW" altLang="en-US" sz="36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註明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實施週次</a:t>
            </a:r>
            <a:r>
              <a:rPr lang="zh-TW" altLang="en-US" sz="36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及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課程名稱</a:t>
            </a:r>
            <a:r>
              <a:rPr lang="zh-TW" altLang="en-US" sz="3600" b="1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，及</a:t>
            </a:r>
            <a:r>
              <a:rPr lang="zh-TW" altLang="en-US" sz="36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須有</a:t>
            </a:r>
            <a:r>
              <a:rPr lang="en-US" altLang="zh-TW" sz="3600" b="1" spc="-1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C6</a:t>
            </a:r>
            <a:r>
              <a:rPr lang="en-US" altLang="zh-TW" sz="36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-1</a:t>
            </a:r>
            <a:r>
              <a:rPr lang="zh-TW" altLang="en-US" sz="3600" b="1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「彈性學習課程計畫」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79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5477BE-377C-429E-BDE8-36750BAC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320"/>
            <a:ext cx="12192000" cy="701731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★★★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各學年應完成的表件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★★★</a:t>
            </a:r>
            <a:endParaRPr lang="zh-TW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3">
            <a:extLst>
              <a:ext uri="{FF2B5EF4-FFF2-40B4-BE49-F238E27FC236}">
                <a16:creationId xmlns:a16="http://schemas.microsoft.com/office/drawing/2014/main" id="{DD3F5471-34E0-48D8-A6A8-7058B973D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445" y="3784257"/>
            <a:ext cx="10131106" cy="7017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zh-TW" sz="4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lang="en-US" altLang="zh-TW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國小六年級畢業考後課程規畫總表</a:t>
            </a:r>
          </a:p>
        </p:txBody>
      </p:sp>
      <p:sp>
        <p:nvSpPr>
          <p:cNvPr id="5" name="內容版面配置區 3">
            <a:extLst>
              <a:ext uri="{FF2B5EF4-FFF2-40B4-BE49-F238E27FC236}">
                <a16:creationId xmlns:a16="http://schemas.microsoft.com/office/drawing/2014/main" id="{D1315573-86E3-485B-8CE7-9B0129D1AE46}"/>
              </a:ext>
            </a:extLst>
          </p:cNvPr>
          <p:cNvSpPr txBox="1">
            <a:spLocks/>
          </p:cNvSpPr>
          <p:nvPr/>
        </p:nvSpPr>
        <p:spPr>
          <a:xfrm>
            <a:off x="2626802" y="1235194"/>
            <a:ext cx="6938393" cy="7017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4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C5</a:t>
            </a:r>
            <a:r>
              <a:rPr lang="en-US" altLang="zh-TW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領域學習課程計畫</a:t>
            </a:r>
          </a:p>
        </p:txBody>
      </p:sp>
      <p:sp>
        <p:nvSpPr>
          <p:cNvPr id="6" name="內容版面配置區 3">
            <a:extLst>
              <a:ext uri="{FF2B5EF4-FFF2-40B4-BE49-F238E27FC236}">
                <a16:creationId xmlns:a16="http://schemas.microsoft.com/office/drawing/2014/main" id="{59C49086-9ED9-4ED9-BDC0-CDE80C003A45}"/>
              </a:ext>
            </a:extLst>
          </p:cNvPr>
          <p:cNvSpPr txBox="1">
            <a:spLocks/>
          </p:cNvSpPr>
          <p:nvPr/>
        </p:nvSpPr>
        <p:spPr>
          <a:xfrm>
            <a:off x="2626802" y="2096766"/>
            <a:ext cx="6938393" cy="7017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4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C6</a:t>
            </a:r>
            <a:r>
              <a:rPr lang="en-US" altLang="zh-TW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彈性學習課程計畫</a:t>
            </a:r>
          </a:p>
        </p:txBody>
      </p:sp>
      <p:sp>
        <p:nvSpPr>
          <p:cNvPr id="7" name="內容版面配置區 3">
            <a:extLst>
              <a:ext uri="{FF2B5EF4-FFF2-40B4-BE49-F238E27FC236}">
                <a16:creationId xmlns:a16="http://schemas.microsoft.com/office/drawing/2014/main" id="{33D85399-87F2-4A25-A410-A4C53D29AB7A}"/>
              </a:ext>
            </a:extLst>
          </p:cNvPr>
          <p:cNvSpPr txBox="1">
            <a:spLocks/>
          </p:cNvSpPr>
          <p:nvPr/>
        </p:nvSpPr>
        <p:spPr>
          <a:xfrm>
            <a:off x="2626805" y="2958338"/>
            <a:ext cx="6938390" cy="7017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4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lang="en-US" altLang="zh-TW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法定教育議題檢核表</a:t>
            </a:r>
          </a:p>
        </p:txBody>
      </p:sp>
      <p:sp>
        <p:nvSpPr>
          <p:cNvPr id="12" name="內容版面配置區 3">
            <a:extLst>
              <a:ext uri="{FF2B5EF4-FFF2-40B4-BE49-F238E27FC236}">
                <a16:creationId xmlns:a16="http://schemas.microsoft.com/office/drawing/2014/main" id="{B18CCA3B-BFED-4392-9619-9C72B6C27952}"/>
              </a:ext>
            </a:extLst>
          </p:cNvPr>
          <p:cNvSpPr txBox="1">
            <a:spLocks/>
          </p:cNvSpPr>
          <p:nvPr/>
        </p:nvSpPr>
        <p:spPr>
          <a:xfrm>
            <a:off x="2626802" y="4645153"/>
            <a:ext cx="6938393" cy="7017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zh-TW" sz="4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C9</a:t>
            </a:r>
            <a:r>
              <a:rPr lang="en-US" altLang="zh-TW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戶外教育簡表</a:t>
            </a:r>
          </a:p>
        </p:txBody>
      </p:sp>
      <p:sp>
        <p:nvSpPr>
          <p:cNvPr id="8" name="內容版面配置區 3">
            <a:extLst>
              <a:ext uri="{FF2B5EF4-FFF2-40B4-BE49-F238E27FC236}">
                <a16:creationId xmlns:a16="http://schemas.microsoft.com/office/drawing/2014/main" id="{00F6F1E7-9003-427C-8698-F37404DB6AAB}"/>
              </a:ext>
            </a:extLst>
          </p:cNvPr>
          <p:cNvSpPr txBox="1">
            <a:spLocks/>
          </p:cNvSpPr>
          <p:nvPr/>
        </p:nvSpPr>
        <p:spPr>
          <a:xfrm>
            <a:off x="1857080" y="5506049"/>
            <a:ext cx="8125906" cy="701731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C9-4</a:t>
            </a:r>
            <a:r>
              <a:rPr lang="zh-TW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學校各年級成績評量計畫</a:t>
            </a:r>
          </a:p>
        </p:txBody>
      </p:sp>
      <p:sp>
        <p:nvSpPr>
          <p:cNvPr id="9" name="內容版面配置區 3">
            <a:extLst>
              <a:ext uri="{FF2B5EF4-FFF2-40B4-BE49-F238E27FC236}">
                <a16:creationId xmlns:a16="http://schemas.microsoft.com/office/drawing/2014/main" id="{30125BE9-B1C7-4B05-AB13-82B3BF8ED486}"/>
              </a:ext>
            </a:extLst>
          </p:cNvPr>
          <p:cNvSpPr txBox="1">
            <a:spLocks/>
          </p:cNvSpPr>
          <p:nvPr/>
        </p:nvSpPr>
        <p:spPr>
          <a:xfrm>
            <a:off x="9883366" y="5159934"/>
            <a:ext cx="2239504" cy="1393960"/>
          </a:xfrm>
          <a:prstGeom prst="lef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New</a:t>
            </a:r>
            <a:endParaRPr lang="zh-TW" alt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19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F8D25BD-A5AC-4811-A5F0-4509CD17AC2F}"/>
              </a:ext>
            </a:extLst>
          </p:cNvPr>
          <p:cNvSpPr/>
          <p:nvPr/>
        </p:nvSpPr>
        <p:spPr>
          <a:xfrm>
            <a:off x="551608" y="505300"/>
            <a:ext cx="8179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85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kumimoji="0" lang="en-US" altLang="zh-TW" sz="4000" b="1" i="0" u="none" strike="noStrike" kern="0" cap="none" spc="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kumimoji="0" lang="zh-TW" altLang="en-US" sz="4000" b="1" i="0" u="none" strike="noStrike" kern="0" cap="none" spc="-2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法定教育議題課程實施檢核表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67140F-BF2A-4702-9DCC-F2275AEDF927}"/>
              </a:ext>
            </a:extLst>
          </p:cNvPr>
          <p:cNvSpPr/>
          <p:nvPr/>
        </p:nvSpPr>
        <p:spPr>
          <a:xfrm>
            <a:off x="9519880" y="566855"/>
            <a:ext cx="204927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12700" lvl="0" defTabSz="914400">
              <a:spcBef>
                <a:spcPts val="100"/>
              </a:spcBef>
            </a:pPr>
            <a:r>
              <a:rPr lang="zh-TW" altLang="en-US" sz="3600" spc="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useul"/>
              </a:rPr>
              <a:t>融入領域</a:t>
            </a:r>
            <a:endParaRPr lang="zh-TW" altLang="en-US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Zen Hei Mono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BA15D6-F7C2-49AB-9B0D-245A01B31828}"/>
              </a:ext>
            </a:extLst>
          </p:cNvPr>
          <p:cNvSpPr/>
          <p:nvPr/>
        </p:nvSpPr>
        <p:spPr>
          <a:xfrm>
            <a:off x="947955" y="2101553"/>
            <a:ext cx="10813409" cy="399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" marR="576580" lvl="0" algn="just" defTabSz="914400">
              <a:spcBef>
                <a:spcPts val="105"/>
              </a:spcBef>
            </a:pP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1.</a:t>
            </a:r>
            <a:r>
              <a:rPr lang="zh-TW" altLang="en-US" sz="3600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性侵害防治教育</a:t>
            </a:r>
            <a:r>
              <a:rPr lang="zh-TW" altLang="en-US" sz="3600" spc="-1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、</a:t>
            </a:r>
            <a:r>
              <a:rPr lang="zh-TW" altLang="en-US" sz="3600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家庭暴力防治教育</a:t>
            </a:r>
            <a:r>
              <a:rPr lang="zh-TW" altLang="en-US" sz="3600" spc="-1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、</a:t>
            </a:r>
            <a:r>
              <a:rPr lang="zh-TW" altLang="en-US" sz="3600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環境教育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等三項議題課程或活動可彈性課程、晨光時間單排或領域課程融入皆可。</a:t>
            </a:r>
            <a:endParaRPr lang="en-US" altLang="zh-TW" sz="36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endParaRPr lang="zh-TW" altLang="en-US" sz="36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2.</a:t>
            </a:r>
            <a:r>
              <a:rPr lang="zh-TW" altLang="en-US" sz="36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融入領域課程實施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，依各校規畫融入情形進行課程者，</a:t>
            </a:r>
            <a:r>
              <a:rPr lang="zh-TW" altLang="en-US" sz="36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註明</a:t>
            </a:r>
            <a:r>
              <a:rPr lang="zh-TW" altLang="en-US" sz="3600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實施週次</a:t>
            </a:r>
            <a:r>
              <a:rPr lang="zh-TW" altLang="en-US" sz="36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及</a:t>
            </a:r>
            <a:r>
              <a:rPr lang="zh-TW" altLang="en-US" sz="3600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領域名稱</a:t>
            </a:r>
            <a:r>
              <a:rPr lang="zh-TW" altLang="en-US" sz="36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、</a:t>
            </a:r>
            <a:r>
              <a:rPr lang="zh-TW" altLang="en-US" sz="3600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單元名稱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已註記在</a:t>
            </a:r>
            <a:r>
              <a:rPr lang="en-US" altLang="zh-TW" sz="3600" spc="-1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C5</a:t>
            </a:r>
            <a:r>
              <a:rPr lang="en-US" altLang="zh-TW" sz="36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-1</a:t>
            </a:r>
            <a:r>
              <a:rPr lang="zh-TW" altLang="en-US" sz="36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「領域學習課程計畫」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中。</a:t>
            </a:r>
          </a:p>
        </p:txBody>
      </p:sp>
    </p:spTree>
    <p:extLst>
      <p:ext uri="{BB962C8B-B14F-4D97-AF65-F5344CB8AC3E}">
        <p14:creationId xmlns:p14="http://schemas.microsoft.com/office/powerpoint/2010/main" val="42600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F8D25BD-A5AC-4811-A5F0-4509CD17AC2F}"/>
              </a:ext>
            </a:extLst>
          </p:cNvPr>
          <p:cNvSpPr/>
          <p:nvPr/>
        </p:nvSpPr>
        <p:spPr>
          <a:xfrm>
            <a:off x="190881" y="505300"/>
            <a:ext cx="81791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0" cap="none" spc="85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kumimoji="0" lang="en-US" altLang="zh-TW" sz="4000" b="1" i="0" u="none" strike="noStrike" kern="0" cap="none" spc="8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kumimoji="0" lang="zh-TW" altLang="en-US" sz="4000" b="1" i="0" u="none" strike="noStrike" kern="0" cap="none" spc="-25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法定教育議題課程實施檢核表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467140F-BF2A-4702-9DCC-F2275AEDF927}"/>
              </a:ext>
            </a:extLst>
          </p:cNvPr>
          <p:cNvSpPr/>
          <p:nvPr/>
        </p:nvSpPr>
        <p:spPr>
          <a:xfrm>
            <a:off x="8370043" y="536077"/>
            <a:ext cx="3594574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12700" lvl="0" defTabSz="914400">
              <a:spcBef>
                <a:spcPts val="100"/>
              </a:spcBef>
            </a:pPr>
            <a:r>
              <a:rPr lang="zh-TW" altLang="en-US" sz="3200" spc="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Guseul"/>
              </a:rPr>
              <a:t>彈性課程單排說明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BA15D6-F7C2-49AB-9B0D-245A01B31828}"/>
              </a:ext>
            </a:extLst>
          </p:cNvPr>
          <p:cNvSpPr/>
          <p:nvPr/>
        </p:nvSpPr>
        <p:spPr>
          <a:xfrm>
            <a:off x="1178351" y="2527177"/>
            <a:ext cx="10114961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" marR="576580" lvl="0" algn="just" defTabSz="914400">
              <a:spcBef>
                <a:spcPts val="105"/>
              </a:spcBef>
            </a:pP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如果法定議題課程實施於彈性課程單獨排課要</a:t>
            </a:r>
            <a:endParaRPr lang="en-US" altLang="zh-TW" sz="36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endParaRPr lang="en-US" altLang="zh-TW" sz="4400" b="1" spc="-1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zh-TW" altLang="en-US" sz="4400" b="1" spc="-1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勾選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統整性探究課程</a:t>
            </a:r>
            <a:r>
              <a:rPr lang="en-US" altLang="zh-TW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(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第一類</a:t>
            </a:r>
            <a:r>
              <a:rPr lang="en-US" altLang="zh-TW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)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或</a:t>
            </a:r>
            <a:endParaRPr lang="en-US" altLang="zh-TW" sz="3600" spc="-1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zh-TW" altLang="en-US" sz="3600" b="1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          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其他類課程</a:t>
            </a:r>
            <a:r>
              <a:rPr lang="en-US" altLang="zh-TW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(</a:t>
            </a:r>
            <a:r>
              <a:rPr lang="zh-TW" altLang="en-US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第四類</a:t>
            </a:r>
            <a:r>
              <a:rPr lang="en-US" altLang="zh-TW" sz="3600" b="1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)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4958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F8D25BD-A5AC-4811-A5F0-4509CD17AC2F}"/>
              </a:ext>
            </a:extLst>
          </p:cNvPr>
          <p:cNvSpPr/>
          <p:nvPr/>
        </p:nvSpPr>
        <p:spPr>
          <a:xfrm>
            <a:off x="350272" y="538855"/>
            <a:ext cx="10743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altLang="zh-TW" sz="4000" spc="8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lang="en-US" altLang="zh-TW" sz="4000" spc="85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sz="4000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法定教育議題課程實施檢核表之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C0C0C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BA15D6-F7C2-49AB-9B0D-245A01B31828}"/>
              </a:ext>
            </a:extLst>
          </p:cNvPr>
          <p:cNvSpPr/>
          <p:nvPr/>
        </p:nvSpPr>
        <p:spPr>
          <a:xfrm>
            <a:off x="830509" y="1950688"/>
            <a:ext cx="10813409" cy="2887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" marR="576580" lvl="0" algn="just" defTabSz="914400">
              <a:spcBef>
                <a:spcPts val="105"/>
              </a:spcBef>
            </a:pP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1.</a:t>
            </a:r>
            <a:r>
              <a:rPr lang="zh-TW" altLang="en-US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各法定議題實施內容若規畫安排宣導活動，</a:t>
            </a:r>
            <a:r>
              <a:rPr lang="zh-TW" altLang="en-US" sz="3600" spc="-10" dirty="0">
                <a:solidFill>
                  <a:schemeClr val="accent5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每學期不宜超過法律規定時數的一半。</a:t>
            </a:r>
            <a:endParaRPr lang="en-US" altLang="zh-TW" sz="3600" spc="-10" dirty="0">
              <a:solidFill>
                <a:schemeClr val="accent5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endParaRPr lang="zh-TW" altLang="en-US" sz="3600" spc="-1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Medium"/>
            </a:endParaRPr>
          </a:p>
          <a:p>
            <a:pPr marL="54610" marR="576580" lvl="0" algn="just" defTabSz="914400">
              <a:spcBef>
                <a:spcPts val="105"/>
              </a:spcBef>
            </a:pPr>
            <a:r>
              <a:rPr lang="en-US" altLang="zh-TW" sz="3600" spc="-10" dirty="0"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2.</a:t>
            </a:r>
            <a:r>
              <a:rPr lang="zh-TW" altLang="en-US" sz="3600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各年級每學期至少安排</a:t>
            </a:r>
            <a:r>
              <a:rPr lang="en-US" altLang="zh-TW" sz="3600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1</a:t>
            </a:r>
            <a:r>
              <a:rPr lang="zh-TW" altLang="en-US" sz="3600" u="sng" spc="-1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節課進行性平國教輔導團開發之基本教案。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0670EB3-69C9-41E0-B0F3-465AA10C22D4}"/>
              </a:ext>
            </a:extLst>
          </p:cNvPr>
          <p:cNvSpPr txBox="1"/>
          <p:nvPr/>
        </p:nvSpPr>
        <p:spPr>
          <a:xfrm>
            <a:off x="5351474" y="5995979"/>
            <a:ext cx="53759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性別平等教育每學期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1358AFB-4877-4FC4-BB4C-A14530372036}"/>
              </a:ext>
            </a:extLst>
          </p:cNvPr>
          <p:cNvSpPr txBox="1"/>
          <p:nvPr/>
        </p:nvSpPr>
        <p:spPr>
          <a:xfrm>
            <a:off x="5351475" y="5094153"/>
            <a:ext cx="53759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家庭教育每學期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3B485B3-67A6-409F-A63D-7ADFBCE42D15}"/>
              </a:ext>
            </a:extLst>
          </p:cNvPr>
          <p:cNvSpPr/>
          <p:nvPr/>
        </p:nvSpPr>
        <p:spPr>
          <a:xfrm>
            <a:off x="578840" y="3394673"/>
            <a:ext cx="10888910" cy="1521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51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F8D25BD-A5AC-4811-A5F0-4509CD17AC2F}"/>
              </a:ext>
            </a:extLst>
          </p:cNvPr>
          <p:cNvSpPr/>
          <p:nvPr/>
        </p:nvSpPr>
        <p:spPr>
          <a:xfrm>
            <a:off x="350272" y="538855"/>
            <a:ext cx="10743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en-US" altLang="zh-TW" sz="4000" b="1" spc="8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C3</a:t>
            </a:r>
            <a:r>
              <a:rPr lang="en-US" altLang="zh-TW" sz="4000" b="1" spc="85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sz="4000" b="1" spc="-25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法定教育議題課程實施檢核表之</a:t>
            </a:r>
            <a:r>
              <a:rPr lang="zh-TW" altLang="en-US" sz="4000" b="1" dirty="0">
                <a:solidFill>
                  <a:srgbClr val="FF0000"/>
                </a:solidFill>
                <a:highlight>
                  <a:srgbClr val="C0C0C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kumimoji="0" lang="zh-TW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83A37FD7-0FA1-42C2-80AB-132B4A0DF7A1}"/>
              </a:ext>
            </a:extLst>
          </p:cNvPr>
          <p:cNvGrpSpPr/>
          <p:nvPr/>
        </p:nvGrpSpPr>
        <p:grpSpPr>
          <a:xfrm>
            <a:off x="1089827" y="1657103"/>
            <a:ext cx="10012345" cy="4861143"/>
            <a:chOff x="1089827" y="1657103"/>
            <a:chExt cx="10012345" cy="4861143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8A191BC9-D823-4BC3-A900-7A4DB96DAD61}"/>
                </a:ext>
              </a:extLst>
            </p:cNvPr>
            <p:cNvGrpSpPr/>
            <p:nvPr/>
          </p:nvGrpSpPr>
          <p:grpSpPr>
            <a:xfrm>
              <a:off x="1089827" y="1657103"/>
              <a:ext cx="10012345" cy="4861143"/>
              <a:chOff x="1089827" y="1657103"/>
              <a:chExt cx="10012345" cy="4861143"/>
            </a:xfrm>
          </p:grpSpPr>
          <p:sp>
            <p:nvSpPr>
              <p:cNvPr id="8" name="object 11">
                <a:extLst>
                  <a:ext uri="{FF2B5EF4-FFF2-40B4-BE49-F238E27FC236}">
                    <a16:creationId xmlns:a16="http://schemas.microsoft.com/office/drawing/2014/main" id="{E08803C2-618A-4441-BE69-62FE9A15657F}"/>
                  </a:ext>
                </a:extLst>
              </p:cNvPr>
              <p:cNvSpPr/>
              <p:nvPr/>
            </p:nvSpPr>
            <p:spPr>
              <a:xfrm>
                <a:off x="1089827" y="1657103"/>
                <a:ext cx="10012345" cy="4861143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63001621-9F6D-44C9-9BE6-AE4CD88417CD}"/>
                  </a:ext>
                </a:extLst>
              </p:cNvPr>
              <p:cNvSpPr/>
              <p:nvPr/>
            </p:nvSpPr>
            <p:spPr>
              <a:xfrm>
                <a:off x="3766657" y="4572000"/>
                <a:ext cx="3011648" cy="494950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D3BE367-E738-4A2E-8653-5F8B8E5092B8}"/>
                </a:ext>
              </a:extLst>
            </p:cNvPr>
            <p:cNvSpPr/>
            <p:nvPr/>
          </p:nvSpPr>
          <p:spPr>
            <a:xfrm>
              <a:off x="8145710" y="3984771"/>
              <a:ext cx="771787" cy="46978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CC3D6EFE-C42A-40CF-8A83-83EDD48A1BA1}"/>
                </a:ext>
              </a:extLst>
            </p:cNvPr>
            <p:cNvSpPr txBox="1"/>
            <p:nvPr/>
          </p:nvSpPr>
          <p:spPr>
            <a:xfrm>
              <a:off x="7701093" y="3061441"/>
              <a:ext cx="771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400" dirty="0">
                  <a:solidFill>
                    <a:srgbClr val="FF0000"/>
                  </a:solidFill>
                </a:rPr>
                <a:t>1.</a:t>
              </a:r>
              <a:endParaRPr lang="zh-TW" altLang="en-US" sz="5400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1A88772-7C5F-4646-ABAC-EA5A8CD85D08}"/>
                </a:ext>
              </a:extLst>
            </p:cNvPr>
            <p:cNvSpPr txBox="1"/>
            <p:nvPr/>
          </p:nvSpPr>
          <p:spPr>
            <a:xfrm>
              <a:off x="2994870" y="4087674"/>
              <a:ext cx="7717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5400" dirty="0">
                  <a:solidFill>
                    <a:srgbClr val="FF0000"/>
                  </a:solidFill>
                </a:rPr>
                <a:t>2.</a:t>
              </a:r>
              <a:endParaRPr lang="zh-TW" altLang="en-US" sz="5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81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25891" y="333714"/>
            <a:ext cx="9820487" cy="631797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4000" b="1" spc="10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C3-3</a:t>
            </a:r>
            <a:r>
              <a:rPr sz="4000" b="1" spc="-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國小六</a:t>
            </a:r>
            <a:r>
              <a:rPr sz="4000" b="1" spc="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sz="4000" b="1" spc="-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級畢</a:t>
            </a:r>
            <a:r>
              <a:rPr sz="4000" b="1" spc="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sz="4000" b="1" spc="-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考後</a:t>
            </a:r>
            <a:r>
              <a:rPr sz="4000" b="1" spc="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sz="4000" b="1" spc="-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程規</a:t>
            </a:r>
            <a:r>
              <a:rPr sz="4000" b="1" spc="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畫</a:t>
            </a:r>
            <a:r>
              <a:rPr sz="4000" b="1" spc="-7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總表</a:t>
            </a:r>
            <a:endParaRPr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3850" y="1606273"/>
            <a:ext cx="11044567" cy="408060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spcBef>
                <a:spcPts val="13"/>
              </a:spcBef>
            </a:pPr>
            <a:endParaRPr sz="2600" dirty="0">
              <a:solidFill>
                <a:schemeClr val="accent4">
                  <a:lumMod val="60000"/>
                  <a:lumOff val="40000"/>
                </a:schemeClr>
              </a:solidFill>
              <a:latin typeface="Noto Sans CJK JP Medium"/>
              <a:cs typeface="Noto Sans CJK JP Medium"/>
            </a:endParaRPr>
          </a:p>
          <a:p>
            <a:pPr marL="1638273" marR="717955" indent="-571500" algn="just">
              <a:buFont typeface="Arial" panose="020B0604020202020204" pitchFamily="34" charset="0"/>
              <a:buChar char="•"/>
            </a:pPr>
            <a:r>
              <a:rPr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從國小六年級</a:t>
            </a:r>
            <a:r>
              <a:rPr sz="3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畢業考</a:t>
            </a:r>
            <a:r>
              <a:rPr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後至</a:t>
            </a:r>
            <a:r>
              <a:rPr sz="3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畢業典禮</a:t>
            </a:r>
            <a:r>
              <a:rPr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各領域學習與彈性學習規畫教學課程進度</a:t>
            </a:r>
            <a:endParaRPr sz="36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 marL="1628960" marR="1082013" indent="-571500" algn="just">
              <a:spcBef>
                <a:spcPts val="2173"/>
              </a:spcBef>
              <a:buFont typeface="Arial" panose="020B0604020202020204" pitchFamily="34" charset="0"/>
              <a:buChar char="•"/>
            </a:pPr>
            <a:r>
              <a:rPr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國小</a:t>
            </a:r>
            <a:r>
              <a:rPr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畢業考</a:t>
            </a:r>
            <a:r>
              <a:rPr sz="54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Medium"/>
              </a:rPr>
              <a:t>兩週</a:t>
            </a:r>
            <a:r>
              <a:rPr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之課程進度總表呈現</a:t>
            </a:r>
            <a:endParaRPr sz="36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 marL="1066773" marR="6773">
              <a:spcBef>
                <a:spcPts val="1333"/>
              </a:spcBef>
            </a:pP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WenQuanYi Micro Hei Mono"/>
            </a:endParaRPr>
          </a:p>
          <a:p>
            <a:pPr marL="1638273" marR="6773" indent="-57150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sz="36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以畢業系列活動期程安排或實施計畫</a:t>
            </a:r>
            <a:r>
              <a:rPr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 呈現皆可</a:t>
            </a:r>
          </a:p>
        </p:txBody>
      </p:sp>
    </p:spTree>
    <p:extLst>
      <p:ext uri="{BB962C8B-B14F-4D97-AF65-F5344CB8AC3E}">
        <p14:creationId xmlns:p14="http://schemas.microsoft.com/office/powerpoint/2010/main" val="254404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 ray photography of book, pencil, camera, and with lens">
            <a:extLst>
              <a:ext uri="{FF2B5EF4-FFF2-40B4-BE49-F238E27FC236}">
                <a16:creationId xmlns:a16="http://schemas.microsoft.com/office/drawing/2014/main" id="{849DE733-0481-4DD3-B4D7-D4696C9F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EB2624CC-8C22-4957-8495-F6CA8117FE80}"/>
              </a:ext>
            </a:extLst>
          </p:cNvPr>
          <p:cNvSpPr txBox="1"/>
          <p:nvPr/>
        </p:nvSpPr>
        <p:spPr>
          <a:xfrm>
            <a:off x="0" y="1121788"/>
            <a:ext cx="7060677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撰寫課程計畫三步驟</a:t>
            </a:r>
            <a:r>
              <a:rPr lang="zh-TW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endParaRPr lang="zh-TW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7D897103-9D89-4908-A26F-3CCA661C07A6}"/>
              </a:ext>
            </a:extLst>
          </p:cNvPr>
          <p:cNvSpPr txBox="1"/>
          <p:nvPr/>
        </p:nvSpPr>
        <p:spPr>
          <a:xfrm>
            <a:off x="-1" y="3074573"/>
            <a:ext cx="12191999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  </a:t>
            </a:r>
            <a:r>
              <a:rPr lang="en-US" altLang="zh-TW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2. 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寫！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  </a:t>
            </a:r>
            <a:r>
              <a:rPr lang="en-US" altLang="zh-TW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3. 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</a:t>
            </a:r>
            <a:endParaRPr lang="zh-TW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376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 ray photography of book, pencil, camera, and with lens">
            <a:extLst>
              <a:ext uri="{FF2B5EF4-FFF2-40B4-BE49-F238E27FC236}">
                <a16:creationId xmlns:a16="http://schemas.microsoft.com/office/drawing/2014/main" id="{849DE733-0481-4DD3-B4D7-D4696C9FB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BFC62A9-D1AE-4FE5-A492-DA56B4E5C404}"/>
              </a:ext>
            </a:extLst>
          </p:cNvPr>
          <p:cNvSpPr/>
          <p:nvPr/>
        </p:nvSpPr>
        <p:spPr>
          <a:xfrm>
            <a:off x="1" y="875326"/>
            <a:ext cx="12191999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空白表格</a:t>
            </a:r>
            <a:r>
              <a:rPr lang="zh-TW" altLang="en-US" sz="4000" b="1" spc="10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4000" b="1" spc="10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4000" b="1" spc="107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教務處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&gt;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登入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&gt;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教學計劃上傳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&gt;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共享文件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&gt;110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學年度課程計畫空白表件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1EC603-70F4-44BC-9945-4F2FB376A431}"/>
              </a:ext>
            </a:extLst>
          </p:cNvPr>
          <p:cNvSpPr/>
          <p:nvPr/>
        </p:nvSpPr>
        <p:spPr>
          <a:xfrm>
            <a:off x="4530695" y="3427822"/>
            <a:ext cx="387801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      </a:t>
            </a:r>
            <a:endParaRPr lang="en-US" altLang="zh-TW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59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erson holding sparkler">
            <a:extLst>
              <a:ext uri="{FF2B5EF4-FFF2-40B4-BE49-F238E27FC236}">
                <a16:creationId xmlns:a16="http://schemas.microsoft.com/office/drawing/2014/main" id="{BF47F7B8-A6E4-48B6-B7B1-D5ADD13BC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3"/>
            <a:ext cx="12192001" cy="684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BEC852B-77BA-4198-8B87-43B7A40AB09C}"/>
              </a:ext>
            </a:extLst>
          </p:cNvPr>
          <p:cNvSpPr/>
          <p:nvPr/>
        </p:nvSpPr>
        <p:spPr>
          <a:xfrm>
            <a:off x="0" y="534346"/>
            <a:ext cx="12192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b="1" spc="107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檔案上傳路徑：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教務處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/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登入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/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教學計劃上傳</a:t>
            </a:r>
            <a:r>
              <a:rPr lang="en-US" altLang="zh-TW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/</a:t>
            </a:r>
            <a:r>
              <a:rPr lang="zh-TW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WenQuanYi Micro Hei Mono"/>
              </a:rPr>
              <a:t>左側欄位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257544-99F2-410E-8BFD-E9C75BF93E1D}"/>
              </a:ext>
            </a:extLst>
          </p:cNvPr>
          <p:cNvSpPr/>
          <p:nvPr/>
        </p:nvSpPr>
        <p:spPr>
          <a:xfrm>
            <a:off x="1043631" y="1733472"/>
            <a:ext cx="456483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七大領域教學計畫</a:t>
            </a:r>
            <a:endParaRPr lang="zh-TW" altLang="en-US" sz="3600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4171F4B-014F-49AC-8A43-33810862C6EC}"/>
              </a:ext>
            </a:extLst>
          </p:cNvPr>
          <p:cNvSpPr/>
          <p:nvPr/>
        </p:nvSpPr>
        <p:spPr>
          <a:xfrm>
            <a:off x="1043631" y="2567786"/>
            <a:ext cx="456483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彈性學習課程計畫</a:t>
            </a:r>
            <a:endParaRPr lang="zh-TW" altLang="en-US" sz="36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549CACE-6661-48B9-8EBF-77ACCCF39BE1}"/>
              </a:ext>
            </a:extLst>
          </p:cNvPr>
          <p:cNvSpPr/>
          <p:nvPr/>
        </p:nvSpPr>
        <p:spPr>
          <a:xfrm>
            <a:off x="1043631" y="3357814"/>
            <a:ext cx="694177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重要教育議題實施時間檢核表</a:t>
            </a:r>
            <a:endParaRPr lang="zh-TW" altLang="en-US" sz="3600" b="1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3AB7F9D-EC72-42F0-AA43-2114C19E3726}"/>
              </a:ext>
            </a:extLst>
          </p:cNvPr>
          <p:cNvSpPr/>
          <p:nvPr/>
        </p:nvSpPr>
        <p:spPr>
          <a:xfrm>
            <a:off x="1061354" y="4208182"/>
            <a:ext cx="491608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zh-TW" altLang="en-US" sz="36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教學進度表</a:t>
            </a:r>
            <a:r>
              <a:rPr lang="en-US" altLang="zh-TW" sz="36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六年級</a:t>
            </a:r>
            <a:r>
              <a:rPr lang="en-US" altLang="zh-TW" sz="36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E19D8B-37C5-4106-ADCF-2DE18C111383}"/>
              </a:ext>
            </a:extLst>
          </p:cNvPr>
          <p:cNvSpPr/>
          <p:nvPr/>
        </p:nvSpPr>
        <p:spPr>
          <a:xfrm>
            <a:off x="1061354" y="5058550"/>
            <a:ext cx="664656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sz="54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評量計畫</a:t>
            </a:r>
            <a:r>
              <a:rPr lang="en-US" altLang="zh-TW" sz="54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(NEW</a:t>
            </a:r>
            <a:r>
              <a:rPr lang="zh-TW" altLang="en-US" sz="54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en-US" altLang="zh-TW" sz="5400" b="1" spc="107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5400" b="1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FBEE9CA-F4A1-46AC-BD1B-16B7DC7AF1E7}"/>
              </a:ext>
            </a:extLst>
          </p:cNvPr>
          <p:cNvSpPr/>
          <p:nvPr/>
        </p:nvSpPr>
        <p:spPr>
          <a:xfrm>
            <a:off x="8313984" y="5649048"/>
            <a:ext cx="3878016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3. 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上傳</a:t>
            </a:r>
            <a:r>
              <a:rPr lang="zh-TW" alt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</a:t>
            </a:r>
            <a:endParaRPr lang="en-US" altLang="zh-TW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5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87DF69-C2F6-4A40-A8C8-D2E34B20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6965"/>
            <a:ext cx="12192000" cy="64102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學年度各領域撰寫課程計畫及</a:t>
            </a:r>
            <a:r>
              <a:rPr lang="en-US" altLang="zh-TW" sz="4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C9-4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名單</a:t>
            </a:r>
            <a: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科任教師</a:t>
            </a:r>
            <a:r>
              <a:rPr lang="en-US" altLang="zh-TW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0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F9EDF9B-1C29-4876-BD1A-3E1B95DA6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73722"/>
              </p:ext>
            </p:extLst>
          </p:nvPr>
        </p:nvGraphicFramePr>
        <p:xfrm>
          <a:off x="758240" y="1027524"/>
          <a:ext cx="5076000" cy="569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145825451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89792649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400955625"/>
                    </a:ext>
                  </a:extLst>
                </a:gridCol>
              </a:tblGrid>
              <a:tr h="37985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教師姓名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撰寫年級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61337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徐雅雯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5962009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許隨耀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7365229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陳秋婷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3585359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柯宏達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8936369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陳怡玉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自然與生活科技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9044342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蔡錦惠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自然與生活科技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68507673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劉美吟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自然與生活科技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29449589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陳威君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自然與生活科技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3008234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陳祥慈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074748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陳汪遙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03195046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陳宣榕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89591818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林政志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69514025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曾志田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7143406"/>
                  </a:ext>
                </a:extLst>
              </a:tr>
              <a:tr h="379852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張鴻德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健體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67284264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E1EFE8BA-8F12-4D6F-953D-9F1830B1E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619851"/>
              </p:ext>
            </p:extLst>
          </p:nvPr>
        </p:nvGraphicFramePr>
        <p:xfrm>
          <a:off x="6609760" y="1027523"/>
          <a:ext cx="4968000" cy="4959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8000">
                  <a:extLst>
                    <a:ext uri="{9D8B030D-6E8A-4147-A177-3AD203B41FA5}">
                      <a16:colId xmlns:a16="http://schemas.microsoft.com/office/drawing/2014/main" val="145825451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897926497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400955625"/>
                    </a:ext>
                  </a:extLst>
                </a:gridCol>
              </a:tblGrid>
              <a:tr h="37985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教師姓名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撰寫年級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61337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黃惠鄉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藝術與人文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5905917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陳妤璦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藝術與人文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3399058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林長欣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藝術與人文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59360493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張小鳳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藝術與人文</a:t>
                      </a:r>
                      <a:endParaRPr lang="zh-TW" alt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25853388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鄭如真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一、二年級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1265363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蔡明錡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三、四年級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350333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黃靖棻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閩南語</a:t>
                      </a:r>
                      <a:endParaRPr lang="zh-TW" altLang="en-US" sz="24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五、六年級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088311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謝青倫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一、二年級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33461557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張幼君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09852719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温弘德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9692369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程敏、夏萍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41682755"/>
                  </a:ext>
                </a:extLst>
              </a:tr>
              <a:tr h="3816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陳怡君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zh-TW" altLang="en-US" sz="2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218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40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9BA8843-1D30-4AEC-BB19-C86031DC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1"/>
            <a:ext cx="12192000" cy="685223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-1" y="4385304"/>
            <a:ext cx="12191999" cy="24784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6/23(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週三進修：撰寫校內課程計畫</a:t>
            </a:r>
            <a:b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6/25(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進行校內課程計畫互審</a:t>
            </a:r>
            <a:b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時間：</a:t>
            </a:r>
            <a: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13:30-15:00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地點：</a:t>
            </a:r>
            <a: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樓電腦教室</a:t>
            </a:r>
            <a:br>
              <a:rPr lang="en-US" altLang="zh-TW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參加人員：各</a:t>
            </a:r>
            <a:r>
              <a:rPr lang="zh-TW" altLang="en-US" sz="4000" b="1" spc="107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、各</a:t>
            </a:r>
            <a:r>
              <a:rPr lang="zh-TW" altLang="en-US" sz="4000" b="1" spc="107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sz="4000" b="1" spc="107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代表</a:t>
            </a:r>
            <a:endParaRPr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A9D6789-22CB-423B-A7D5-A728F0E2E186}"/>
              </a:ext>
            </a:extLst>
          </p:cNvPr>
          <p:cNvSpPr/>
          <p:nvPr/>
        </p:nvSpPr>
        <p:spPr>
          <a:xfrm>
            <a:off x="-1" y="0"/>
            <a:ext cx="12192000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7200" b="1" spc="10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課程計畫撰寫及審查時程</a:t>
            </a:r>
            <a:endParaRPr lang="zh-TW" alt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02F596F0-65FC-4E43-8E6E-C496EFB19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111"/>
            <a:ext cx="12192000" cy="373102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BD1D333-760C-4D8F-9FF6-C86E385EAEB9}"/>
              </a:ext>
            </a:extLst>
          </p:cNvPr>
          <p:cNvSpPr/>
          <p:nvPr/>
        </p:nvSpPr>
        <p:spPr>
          <a:xfrm>
            <a:off x="0" y="4586563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US" altLang="zh-TW" sz="36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1.</a:t>
            </a:r>
            <a:r>
              <a:rPr lang="zh-TW" altLang="en-US" sz="3600" b="1" kern="1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一到三年級</a:t>
            </a:r>
            <a:r>
              <a:rPr lang="zh-TW" altLang="en-US" sz="36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不管校訂或部定務必皆以</a:t>
            </a:r>
            <a:r>
              <a:rPr lang="zh-TW" altLang="en-US" sz="3600" b="1" kern="1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新課綱</a:t>
            </a:r>
            <a:r>
              <a:rPr lang="zh-TW" altLang="en-US" sz="36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規範與節數。</a:t>
            </a:r>
          </a:p>
          <a:p>
            <a:pPr defTabSz="609585"/>
            <a:r>
              <a:rPr lang="en-US" altLang="zh-TW" sz="36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2.</a:t>
            </a:r>
            <a:r>
              <a:rPr lang="zh-TW" altLang="en-US" sz="3600" b="1" kern="1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四到六年級</a:t>
            </a:r>
            <a:r>
              <a:rPr lang="zh-TW" altLang="en-US" sz="36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部定領域須為九年一貫規範領域與節數， </a:t>
            </a:r>
            <a:r>
              <a:rPr lang="zh-TW" altLang="en-US" sz="3600" b="1" kern="100" dirty="0">
                <a:solidFill>
                  <a:schemeClr val="accent6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校訂彈性須為九年一貫節數下採用新課綱規範</a:t>
            </a:r>
            <a:r>
              <a:rPr lang="zh-TW" altLang="en-US" sz="3600" b="1" kern="1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。</a:t>
            </a:r>
            <a:endParaRPr lang="zh-TW" altLang="zh-TW" sz="3600" kern="100" dirty="0">
              <a:solidFill>
                <a:srgbClr val="FFC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9BA8843-1D30-4AEC-BB19-C86031DC9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1"/>
            <a:ext cx="12192000" cy="685223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A9D6789-22CB-423B-A7D5-A728F0E2E186}"/>
              </a:ext>
            </a:extLst>
          </p:cNvPr>
          <p:cNvSpPr/>
          <p:nvPr/>
        </p:nvSpPr>
        <p:spPr>
          <a:xfrm>
            <a:off x="0" y="4779390"/>
            <a:ext cx="12192000" cy="110799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6600" b="1" spc="10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報告完畢，謝謝大家耐心聆聽！</a:t>
            </a:r>
            <a:endParaRPr lang="zh-TW" altLang="en-US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19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58812AB-041D-49B5-B81D-9A2E5EF2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310"/>
            <a:ext cx="12192000" cy="429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一、領域學習課程計畫    </a:t>
            </a:r>
            <a:endParaRPr lang="zh-TW" altLang="en-US" sz="5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51515"/>
            <a:ext cx="10767646" cy="46207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altLang="zh-TW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年級以</a:t>
            </a:r>
            <a:r>
              <a:rPr lang="zh-TW" alt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新課綱表件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撰寫。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4-6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年級：九貫版</a:t>
            </a: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最後的節數符合即可，以</a:t>
            </a:r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週次期程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來撰寫，</a:t>
            </a:r>
            <a:r>
              <a:rPr lang="zh-TW" altLang="en-US" sz="6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單元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為單位，但</a:t>
            </a:r>
            <a:r>
              <a:rPr lang="zh-TW" alt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必須把各課名稱在單元與活動名稱的欄位寫上去</a:t>
            </a:r>
            <a:r>
              <a:rPr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en-US" altLang="zh-TW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98649" y="612407"/>
            <a:ext cx="1577676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4800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C5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en-US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85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506" y="158636"/>
            <a:ext cx="6663639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b="1" u="none" spc="113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C5</a:t>
            </a:r>
            <a:r>
              <a:rPr sz="4800" b="1" u="none" spc="11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sz="4800" b="1" u="none" spc="-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4800" b="1" u="none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領域學習課程計畫</a:t>
            </a:r>
            <a:endParaRPr sz="4800" b="1" u="none" spc="-13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5398" y="121017"/>
            <a:ext cx="2438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US" altLang="zh-TW" sz="4800" spc="-2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九貫版</a:t>
            </a:r>
            <a:r>
              <a:rPr lang="en-US" altLang="zh-TW" sz="4800" spc="-1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330E16-6823-49A2-BD67-47E7D9781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952500"/>
            <a:ext cx="104870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857" y="158636"/>
            <a:ext cx="7510858" cy="755762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800" b="1" u="none" spc="113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C5</a:t>
            </a:r>
            <a:r>
              <a:rPr sz="4800" b="1" u="none" spc="11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sz="4800" b="1" u="none" spc="-33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4800" b="1" u="none" dirty="0" err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領域學習課程計畫</a:t>
            </a:r>
            <a:endParaRPr sz="4800" b="1" u="none" spc="-13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26586" y="158636"/>
            <a:ext cx="3216552" cy="111831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800" dirty="0">
                <a:solidFill>
                  <a:srgbClr val="FF0000"/>
                </a:solidFill>
                <a:latin typeface="VL Gothic"/>
                <a:cs typeface="VL Gothic"/>
              </a:rPr>
              <a:t> </a:t>
            </a:r>
            <a:r>
              <a:rPr lang="en-US" altLang="zh-TW" sz="4400" spc="-2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新課綱版</a:t>
            </a:r>
            <a:r>
              <a:rPr lang="en-US" altLang="zh-TW" sz="4400" spc="-13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800" spc="-13" dirty="0">
              <a:solidFill>
                <a:schemeClr val="accent4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933">
              <a:spcBef>
                <a:spcPts val="140"/>
              </a:spcBef>
            </a:pPr>
            <a:endParaRPr sz="2667" dirty="0">
              <a:latin typeface="VL Gothic"/>
              <a:cs typeface="VL Gothic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3FFDD7D-5D0C-4381-B524-92379686B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990600"/>
            <a:ext cx="104298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irl covering her face with both ha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505776"/>
            <a:ext cx="12192000" cy="744836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C6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彈性學習課程計畫</a:t>
            </a:r>
            <a:endParaRPr lang="en-US" altLang="zh-T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15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7969" y="1836521"/>
            <a:ext cx="9224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dirty="0">
                <a:solidFill>
                  <a:schemeClr val="tx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1-6</a:t>
            </a:r>
            <a:r>
              <a:rPr lang="zh-TW" altLang="en-US" sz="4800" b="1" dirty="0">
                <a:solidFill>
                  <a:schemeClr val="tx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年級以新課綱版表件撰寫。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022CD8-9C0C-44EA-9CE6-FF8838C0CB04}"/>
              </a:ext>
            </a:extLst>
          </p:cNvPr>
          <p:cNvSpPr/>
          <p:nvPr/>
        </p:nvSpPr>
        <p:spPr>
          <a:xfrm>
            <a:off x="1117969" y="2875002"/>
            <a:ext cx="9627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但高年級的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節數</a:t>
            </a:r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還是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九貫</a:t>
            </a:r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喔！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9327B2D-4CF7-469D-A721-E8811D413992}"/>
              </a:ext>
            </a:extLst>
          </p:cNvPr>
          <p:cNvSpPr/>
          <p:nvPr/>
        </p:nvSpPr>
        <p:spPr>
          <a:xfrm>
            <a:off x="656056" y="4190482"/>
            <a:ext cx="112982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高年級需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安排</a:t>
            </a:r>
            <a:r>
              <a:rPr lang="en-US" altLang="zh-TW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PBL</a:t>
            </a:r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6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一節</a:t>
            </a:r>
            <a:r>
              <a:rPr lang="zh-TW" altLang="en-US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48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48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3548FC39-5B19-465E-923A-4DC8C7022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6025"/>
            <a:ext cx="12192000" cy="744836"/>
          </a:xfr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C6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彈性學習課程計畫</a:t>
            </a:r>
            <a:endParaRPr lang="en-US" altLang="zh-TW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06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3A308DEB205B134AAEA5E8714942184C" ma:contentTypeVersion="10" ma:contentTypeDescription="建立新的文件。" ma:contentTypeScope="" ma:versionID="d6bf0da5fa83755cd89b7cc81d384b03">
  <xsd:schema xmlns:xsd="http://www.w3.org/2001/XMLSchema" xmlns:xs="http://www.w3.org/2001/XMLSchema" xmlns:p="http://schemas.microsoft.com/office/2006/metadata/properties" xmlns:ns3="86607077-d108-4325-b330-bb2d353f745b" targetNamespace="http://schemas.microsoft.com/office/2006/metadata/properties" ma:root="true" ma:fieldsID="d9be2b88b7f440dacf95acd4621905a6" ns3:_="">
    <xsd:import namespace="86607077-d108-4325-b330-bb2d353f74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07077-d108-4325-b330-bb2d353f74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BBEE99-FBF2-4033-8598-7F7BDE2E8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07077-d108-4325-b330-bb2d353f74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69A6B3-BA2C-4172-84DA-5C746B8680E5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6607077-d108-4325-b330-bb2d353f745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87D6F3E-DE39-4E4E-B0DC-5ED422A707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1390</Words>
  <Application>Microsoft Office PowerPoint</Application>
  <PresentationFormat>寬螢幕</PresentationFormat>
  <Paragraphs>216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7" baseType="lpstr">
      <vt:lpstr>Guseul</vt:lpstr>
      <vt:lpstr>Noto Sans CJK JP Medium</vt:lpstr>
      <vt:lpstr>VL Gothic</vt:lpstr>
      <vt:lpstr>WenQuanYi Micro Hei Mono</vt:lpstr>
      <vt:lpstr>WenQuanYi Zen Hei Mono</vt:lpstr>
      <vt:lpstr>文鼎圓體EB</vt:lpstr>
      <vt:lpstr>華康POP1體W5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Wingdings 2</vt:lpstr>
      <vt:lpstr>Office Theme</vt:lpstr>
      <vt:lpstr>110學年度校內課程計畫說明</vt:lpstr>
      <vt:lpstr>★★★各學年應完成的表件★★★</vt:lpstr>
      <vt:lpstr>PowerPoint 簡報</vt:lpstr>
      <vt:lpstr>PowerPoint 簡報</vt:lpstr>
      <vt:lpstr>一、領域學習課程計畫    </vt:lpstr>
      <vt:lpstr>C5-1 領域學習課程計畫</vt:lpstr>
      <vt:lpstr>C5-1 領域學習課程計畫</vt:lpstr>
      <vt:lpstr>二、C6-1彈性學習課程計畫</vt:lpstr>
      <vt:lpstr>二、C6-1彈性學習課程計畫</vt:lpstr>
      <vt:lpstr>PowerPoint 簡報</vt:lpstr>
      <vt:lpstr>PowerPoint 簡報</vt:lpstr>
      <vt:lpstr>PowerPoint 簡報</vt:lpstr>
      <vt:lpstr>PowerPoint 簡報</vt:lpstr>
      <vt:lpstr>PowerPoint 簡報</vt:lpstr>
      <vt:lpstr>C6-1 彈性學習課程計畫(PBL版)</vt:lpstr>
      <vt:lpstr>C6-1 彈性學習課程計畫(新課綱版)</vt:lpstr>
      <vt:lpstr>C6-1 彈性學習課程計畫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C3-3國小六年級畢業考後課程規畫總表</vt:lpstr>
      <vt:lpstr>PowerPoint 簡報</vt:lpstr>
      <vt:lpstr>PowerPoint 簡報</vt:lpstr>
      <vt:lpstr>PowerPoint 簡報</vt:lpstr>
      <vt:lpstr>110學年度各領域撰寫課程計畫及C9-4名單(科任教師)</vt:lpstr>
      <vt:lpstr>6/23(三)週三進修：撰寫校內課程計畫 6/25(五)進行校內課程計畫互審                時間：13:30-15:00   地點：4樓電腦教室                參加人員：各領域、各學年代表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109學年度校內課程計畫說明</dc:title>
  <dc:creator>賴美惠</dc:creator>
  <cp:lastModifiedBy>5A88</cp:lastModifiedBy>
  <cp:revision>66</cp:revision>
  <dcterms:created xsi:type="dcterms:W3CDTF">2020-05-26T13:06:09Z</dcterms:created>
  <dcterms:modified xsi:type="dcterms:W3CDTF">2021-05-25T06:48:15Z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0x0101003A308DEB205B134AAEA5E8714942184C</vt:lpwstr>
  </property>
</Properties>
</file>