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  <p:sldMasterId id="2147483910" r:id="rId2"/>
  </p:sldMasterIdLst>
  <p:notesMasterIdLst>
    <p:notesMasterId r:id="rId32"/>
  </p:notesMasterIdLst>
  <p:handoutMasterIdLst>
    <p:handoutMasterId r:id="rId33"/>
  </p:handoutMasterIdLst>
  <p:sldIdLst>
    <p:sldId id="256" r:id="rId3"/>
    <p:sldId id="428" r:id="rId4"/>
    <p:sldId id="418" r:id="rId5"/>
    <p:sldId id="451" r:id="rId6"/>
    <p:sldId id="449" r:id="rId7"/>
    <p:sldId id="446" r:id="rId8"/>
    <p:sldId id="450" r:id="rId9"/>
    <p:sldId id="453" r:id="rId10"/>
    <p:sldId id="421" r:id="rId11"/>
    <p:sldId id="454" r:id="rId12"/>
    <p:sldId id="419" r:id="rId13"/>
    <p:sldId id="427" r:id="rId14"/>
    <p:sldId id="423" r:id="rId15"/>
    <p:sldId id="455" r:id="rId16"/>
    <p:sldId id="420" r:id="rId17"/>
    <p:sldId id="434" r:id="rId18"/>
    <p:sldId id="430" r:id="rId19"/>
    <p:sldId id="425" r:id="rId20"/>
    <p:sldId id="435" r:id="rId21"/>
    <p:sldId id="447" r:id="rId22"/>
    <p:sldId id="436" r:id="rId23"/>
    <p:sldId id="437" r:id="rId24"/>
    <p:sldId id="443" r:id="rId25"/>
    <p:sldId id="439" r:id="rId26"/>
    <p:sldId id="438" r:id="rId27"/>
    <p:sldId id="440" r:id="rId28"/>
    <p:sldId id="444" r:id="rId29"/>
    <p:sldId id="445" r:id="rId30"/>
    <p:sldId id="456" r:id="rId31"/>
  </p:sldIdLst>
  <p:sldSz cx="9144000" cy="5143500" type="screen16x9"/>
  <p:notesSz cx="6797675" cy="98567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A907"/>
    <a:srgbClr val="006600"/>
    <a:srgbClr val="991761"/>
    <a:srgbClr val="33CCCC"/>
    <a:srgbClr val="0033CC"/>
    <a:srgbClr val="0AA633"/>
    <a:srgbClr val="CCFF99"/>
    <a:srgbClr val="009999"/>
    <a:srgbClr val="3BE53F"/>
    <a:srgbClr val="25FB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33" autoAdjust="0"/>
    <p:restoredTop sz="91859" autoAdjust="0"/>
  </p:normalViewPr>
  <p:slideViewPr>
    <p:cSldViewPr>
      <p:cViewPr varScale="1">
        <p:scale>
          <a:sx n="56" d="100"/>
          <a:sy n="56" d="100"/>
        </p:scale>
        <p:origin x="996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C5882D-812B-4B64-B87E-594D89F690EA}" type="doc">
      <dgm:prSet loTypeId="urn:microsoft.com/office/officeart/2005/8/layout/vProcess5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83EDF94E-C9B2-434A-B60D-7303ECFD4FDF}">
      <dgm:prSet phldrT="[文字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zh-TW" altLang="en-US" sz="2400" b="1" dirty="0" smtClean="0">
              <a:latin typeface="+mn-ea"/>
              <a:ea typeface="全真粗明體" panose="02010609000101010101" pitchFamily="49" charset="-120"/>
            </a:rPr>
            <a:t>第一次閱讀</a:t>
          </a:r>
          <a:endParaRPr lang="zh-TW" altLang="en-US" sz="2400" b="1" dirty="0">
            <a:latin typeface="+mn-ea"/>
            <a:ea typeface="全真粗明體" panose="02010609000101010101" pitchFamily="49" charset="-120"/>
          </a:endParaRPr>
        </a:p>
      </dgm:t>
    </dgm:pt>
    <dgm:pt modelId="{32BED195-C6CC-4778-B64A-61861F5F767A}" type="parTrans" cxnId="{CF5D056C-0577-4F59-ACFF-16C97712CB53}">
      <dgm:prSet/>
      <dgm:spPr/>
      <dgm:t>
        <a:bodyPr/>
        <a:lstStyle/>
        <a:p>
          <a:endParaRPr lang="zh-TW" altLang="en-US">
            <a:latin typeface="+mn-ea"/>
            <a:ea typeface="+mn-ea"/>
          </a:endParaRPr>
        </a:p>
      </dgm:t>
    </dgm:pt>
    <dgm:pt modelId="{9E6F4C1D-51C5-4B24-84BA-A4AAA8BF501D}" type="sibTrans" cxnId="{CF5D056C-0577-4F59-ACFF-16C97712CB53}">
      <dgm:prSet/>
      <dgm:spPr/>
      <dgm:t>
        <a:bodyPr/>
        <a:lstStyle/>
        <a:p>
          <a:endParaRPr lang="zh-TW" altLang="en-US">
            <a:latin typeface="+mn-ea"/>
            <a:ea typeface="+mn-ea"/>
          </a:endParaRPr>
        </a:p>
      </dgm:t>
    </dgm:pt>
    <dgm:pt modelId="{FBEB5A59-55AC-46B6-884C-92B14131CF1C}">
      <dgm:prSet phldrT="[文字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zh-TW" altLang="en-US" sz="2000" dirty="0" smtClean="0">
              <a:latin typeface="+mn-ea"/>
              <a:ea typeface="全真粗明體" panose="02010609000101010101" pitchFamily="49" charset="-120"/>
            </a:rPr>
            <a:t>找出主題：內容與什麼有關</a:t>
          </a:r>
          <a:endParaRPr lang="zh-TW" altLang="en-US" sz="2000" dirty="0">
            <a:latin typeface="+mn-ea"/>
            <a:ea typeface="全真粗明體" panose="02010609000101010101" pitchFamily="49" charset="-120"/>
          </a:endParaRPr>
        </a:p>
      </dgm:t>
    </dgm:pt>
    <dgm:pt modelId="{A5B51125-8EFD-45AB-B32B-3442B3427602}" type="parTrans" cxnId="{06FD828D-8D70-4DD0-B892-D0AD32AE3650}">
      <dgm:prSet/>
      <dgm:spPr/>
      <dgm:t>
        <a:bodyPr/>
        <a:lstStyle/>
        <a:p>
          <a:endParaRPr lang="zh-TW" altLang="en-US">
            <a:latin typeface="+mn-ea"/>
            <a:ea typeface="+mn-ea"/>
          </a:endParaRPr>
        </a:p>
      </dgm:t>
    </dgm:pt>
    <dgm:pt modelId="{36BC2710-AD70-4EEA-A622-7DD352F2A208}" type="sibTrans" cxnId="{06FD828D-8D70-4DD0-B892-D0AD32AE3650}">
      <dgm:prSet/>
      <dgm:spPr/>
      <dgm:t>
        <a:bodyPr/>
        <a:lstStyle/>
        <a:p>
          <a:endParaRPr lang="zh-TW" altLang="en-US">
            <a:latin typeface="+mn-ea"/>
            <a:ea typeface="+mn-ea"/>
          </a:endParaRPr>
        </a:p>
      </dgm:t>
    </dgm:pt>
    <dgm:pt modelId="{9B7EE7F9-90A2-4737-A287-92534C391BED}">
      <dgm:prSet phldrT="[文字]" custT="1"/>
      <dgm:spPr>
        <a:solidFill>
          <a:schemeClr val="accent6">
            <a:lumMod val="50000"/>
          </a:schemeClr>
        </a:solidFill>
      </dgm:spPr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zh-TW" altLang="en-US" sz="2400" b="1" smtClean="0">
              <a:latin typeface="+mn-ea"/>
              <a:ea typeface="全真粗明體" panose="02010609000101010101" pitchFamily="49" charset="-120"/>
            </a:rPr>
            <a:t>第二次閱讀</a:t>
          </a:r>
          <a:endParaRPr lang="zh-TW" altLang="en-US" sz="2400" b="1" dirty="0">
            <a:latin typeface="+mn-ea"/>
            <a:ea typeface="全真粗明體" panose="02010609000101010101" pitchFamily="49" charset="-120"/>
          </a:endParaRPr>
        </a:p>
      </dgm:t>
    </dgm:pt>
    <dgm:pt modelId="{1916700A-7A2D-467E-A694-BBA45B85209A}" type="parTrans" cxnId="{771847A4-B330-4E21-A990-7F728AA96D2F}">
      <dgm:prSet/>
      <dgm:spPr/>
      <dgm:t>
        <a:bodyPr/>
        <a:lstStyle/>
        <a:p>
          <a:endParaRPr lang="zh-TW" altLang="en-US">
            <a:latin typeface="+mn-ea"/>
            <a:ea typeface="+mn-ea"/>
          </a:endParaRPr>
        </a:p>
      </dgm:t>
    </dgm:pt>
    <dgm:pt modelId="{39037FCC-D97D-4B9B-924A-DE4C069EEE89}" type="sibTrans" cxnId="{771847A4-B330-4E21-A990-7F728AA96D2F}">
      <dgm:prSet/>
      <dgm:spPr/>
      <dgm:t>
        <a:bodyPr/>
        <a:lstStyle/>
        <a:p>
          <a:endParaRPr lang="zh-TW" altLang="en-US">
            <a:latin typeface="+mn-ea"/>
            <a:ea typeface="+mn-ea"/>
          </a:endParaRPr>
        </a:p>
      </dgm:t>
    </dgm:pt>
    <dgm:pt modelId="{5717F83C-B7BB-4946-B878-C106B41FEB3F}">
      <dgm:prSet phldrT="[文字]" custT="1"/>
      <dgm:spPr>
        <a:solidFill>
          <a:schemeClr val="accent6">
            <a:lumMod val="50000"/>
          </a:schemeClr>
        </a:solidFill>
      </dgm:spPr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zh-TW" altLang="en-US" sz="2000" dirty="0" smtClean="0">
              <a:latin typeface="+mn-ea"/>
              <a:ea typeface="全真粗明體" panose="02010609000101010101" pitchFamily="49" charset="-120"/>
            </a:rPr>
            <a:t>找字詞、句子不懂之處</a:t>
          </a:r>
          <a:endParaRPr lang="zh-TW" altLang="en-US" sz="2000" dirty="0">
            <a:latin typeface="+mn-ea"/>
            <a:ea typeface="全真粗明體" panose="02010609000101010101" pitchFamily="49" charset="-120"/>
          </a:endParaRPr>
        </a:p>
      </dgm:t>
    </dgm:pt>
    <dgm:pt modelId="{9120410B-4F73-4413-A46C-A8C4A69174E1}" type="parTrans" cxnId="{0665886A-498F-45D8-ABBB-B1DDE7EB6E46}">
      <dgm:prSet/>
      <dgm:spPr/>
      <dgm:t>
        <a:bodyPr/>
        <a:lstStyle/>
        <a:p>
          <a:endParaRPr lang="zh-TW" altLang="en-US">
            <a:latin typeface="+mn-ea"/>
            <a:ea typeface="+mn-ea"/>
          </a:endParaRPr>
        </a:p>
      </dgm:t>
    </dgm:pt>
    <dgm:pt modelId="{56565B36-DADA-4C1C-9837-8772B6BF95F9}" type="sibTrans" cxnId="{0665886A-498F-45D8-ABBB-B1DDE7EB6E46}">
      <dgm:prSet/>
      <dgm:spPr/>
      <dgm:t>
        <a:bodyPr/>
        <a:lstStyle/>
        <a:p>
          <a:endParaRPr lang="zh-TW" altLang="en-US">
            <a:latin typeface="+mn-ea"/>
            <a:ea typeface="+mn-ea"/>
          </a:endParaRPr>
        </a:p>
      </dgm:t>
    </dgm:pt>
    <dgm:pt modelId="{FFD78EA9-15B6-42CD-BD7F-C5D1AF911868}">
      <dgm:prSet phldrT="[文字]" custT="1"/>
      <dgm:spPr>
        <a:solidFill>
          <a:srgbClr val="006600"/>
        </a:solidFill>
      </dgm:spPr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zh-TW" altLang="en-US" sz="2400" b="1" smtClean="0">
              <a:latin typeface="+mn-ea"/>
              <a:ea typeface="全真粗明體" panose="02010609000101010101" pitchFamily="49" charset="-120"/>
            </a:rPr>
            <a:t>組織文章結構</a:t>
          </a:r>
          <a:endParaRPr lang="zh-TW" altLang="en-US" sz="2400" b="1" dirty="0">
            <a:latin typeface="+mn-ea"/>
            <a:ea typeface="全真粗明體" panose="02010609000101010101" pitchFamily="49" charset="-120"/>
          </a:endParaRPr>
        </a:p>
      </dgm:t>
    </dgm:pt>
    <dgm:pt modelId="{05DD6FE8-6F00-4DE0-B17C-274B703D333A}" type="parTrans" cxnId="{AC06EA55-C2CB-43F0-956F-1A54411F103F}">
      <dgm:prSet/>
      <dgm:spPr/>
      <dgm:t>
        <a:bodyPr/>
        <a:lstStyle/>
        <a:p>
          <a:endParaRPr lang="zh-TW" altLang="en-US">
            <a:latin typeface="+mn-ea"/>
            <a:ea typeface="+mn-ea"/>
          </a:endParaRPr>
        </a:p>
      </dgm:t>
    </dgm:pt>
    <dgm:pt modelId="{7801E968-52FC-4E34-81A7-E781BA6D34BC}" type="sibTrans" cxnId="{AC06EA55-C2CB-43F0-956F-1A54411F103F}">
      <dgm:prSet/>
      <dgm:spPr/>
      <dgm:t>
        <a:bodyPr/>
        <a:lstStyle/>
        <a:p>
          <a:endParaRPr lang="zh-TW" altLang="en-US">
            <a:latin typeface="+mn-ea"/>
            <a:ea typeface="+mn-ea"/>
          </a:endParaRPr>
        </a:p>
      </dgm:t>
    </dgm:pt>
    <dgm:pt modelId="{0E7E0776-5BFB-4960-AC22-7C953FCCF3D0}">
      <dgm:prSet phldrT="[文字]" custT="1"/>
      <dgm:spPr>
        <a:solidFill>
          <a:srgbClr val="006600"/>
        </a:solidFill>
      </dgm:spPr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zh-TW" altLang="en-US" sz="2000" dirty="0" smtClean="0">
              <a:latin typeface="+mn-ea"/>
              <a:ea typeface="全真粗明體" panose="02010609000101010101" pitchFamily="49" charset="-120"/>
            </a:rPr>
            <a:t>歸納出意義段</a:t>
          </a:r>
          <a:endParaRPr lang="zh-TW" altLang="en-US" sz="2000" dirty="0">
            <a:latin typeface="+mn-ea"/>
            <a:ea typeface="全真粗明體" panose="02010609000101010101" pitchFamily="49" charset="-120"/>
          </a:endParaRPr>
        </a:p>
      </dgm:t>
    </dgm:pt>
    <dgm:pt modelId="{97C50261-E502-461C-A785-86D19B757EE4}" type="parTrans" cxnId="{392F9C89-A0D8-4614-AB45-D6BC09DD7E10}">
      <dgm:prSet/>
      <dgm:spPr/>
      <dgm:t>
        <a:bodyPr/>
        <a:lstStyle/>
        <a:p>
          <a:endParaRPr lang="zh-TW" altLang="en-US">
            <a:latin typeface="+mn-ea"/>
            <a:ea typeface="+mn-ea"/>
          </a:endParaRPr>
        </a:p>
      </dgm:t>
    </dgm:pt>
    <dgm:pt modelId="{B24F4DE2-57CB-4890-8F0D-914E780A6D09}" type="sibTrans" cxnId="{392F9C89-A0D8-4614-AB45-D6BC09DD7E10}">
      <dgm:prSet/>
      <dgm:spPr/>
      <dgm:t>
        <a:bodyPr/>
        <a:lstStyle/>
        <a:p>
          <a:endParaRPr lang="zh-TW" altLang="en-US">
            <a:latin typeface="+mn-ea"/>
            <a:ea typeface="+mn-ea"/>
          </a:endParaRPr>
        </a:p>
      </dgm:t>
    </dgm:pt>
    <dgm:pt modelId="{5634BE4A-91DC-4840-ABF3-4D77137E6DA8}">
      <dgm:prSet phldrT="[文字]" custT="1"/>
      <dgm:spPr>
        <a:solidFill>
          <a:srgbClr val="006600"/>
        </a:solidFill>
      </dgm:spPr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zh-TW" altLang="en-US" sz="2000" dirty="0" smtClean="0">
              <a:latin typeface="+mn-ea"/>
              <a:ea typeface="全真粗明體" panose="02010609000101010101" pitchFamily="49" charset="-120"/>
            </a:rPr>
            <a:t>找出上位概念</a:t>
          </a:r>
          <a:endParaRPr lang="zh-TW" altLang="en-US" sz="2000" dirty="0">
            <a:latin typeface="+mn-ea"/>
            <a:ea typeface="全真粗明體" panose="02010609000101010101" pitchFamily="49" charset="-120"/>
          </a:endParaRPr>
        </a:p>
      </dgm:t>
    </dgm:pt>
    <dgm:pt modelId="{27CE6C6C-B29F-4FCF-A291-F8384C23761D}" type="parTrans" cxnId="{683C1717-99DF-45BD-B0D5-AAEDD2CC1294}">
      <dgm:prSet/>
      <dgm:spPr/>
      <dgm:t>
        <a:bodyPr/>
        <a:lstStyle/>
        <a:p>
          <a:endParaRPr lang="zh-TW" altLang="en-US"/>
        </a:p>
      </dgm:t>
    </dgm:pt>
    <dgm:pt modelId="{F7BC3731-0C66-4BD5-9F93-BFD6D43846D3}" type="sibTrans" cxnId="{683C1717-99DF-45BD-B0D5-AAEDD2CC1294}">
      <dgm:prSet/>
      <dgm:spPr/>
      <dgm:t>
        <a:bodyPr/>
        <a:lstStyle/>
        <a:p>
          <a:endParaRPr lang="zh-TW" altLang="en-US"/>
        </a:p>
      </dgm:t>
    </dgm:pt>
    <dgm:pt modelId="{F16243F8-D014-40AF-8AFB-15F1947AA322}">
      <dgm:prSet phldrT="[文字]" custT="1"/>
      <dgm:spPr>
        <a:solidFill>
          <a:srgbClr val="006600"/>
        </a:solidFill>
      </dgm:spPr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zh-TW" altLang="en-US" sz="2000" dirty="0" smtClean="0">
              <a:latin typeface="+mn-ea"/>
              <a:ea typeface="全真粗明體" panose="02010609000101010101" pitchFamily="49" charset="-120"/>
            </a:rPr>
            <a:t>找出概念與概念間的關係</a:t>
          </a:r>
          <a:endParaRPr lang="zh-TW" altLang="en-US" sz="2000" dirty="0">
            <a:latin typeface="+mn-ea"/>
            <a:ea typeface="全真粗明體" panose="02010609000101010101" pitchFamily="49" charset="-120"/>
          </a:endParaRPr>
        </a:p>
      </dgm:t>
    </dgm:pt>
    <dgm:pt modelId="{21E5BE0E-906D-476F-9477-8D6117567162}" type="parTrans" cxnId="{9BC9C6CD-71F3-42D7-A748-D79720F538E9}">
      <dgm:prSet/>
      <dgm:spPr/>
      <dgm:t>
        <a:bodyPr/>
        <a:lstStyle/>
        <a:p>
          <a:endParaRPr lang="zh-TW" altLang="en-US"/>
        </a:p>
      </dgm:t>
    </dgm:pt>
    <dgm:pt modelId="{1317927A-1BD3-42DC-8685-DFBD5939A4EE}" type="sibTrans" cxnId="{9BC9C6CD-71F3-42D7-A748-D79720F538E9}">
      <dgm:prSet/>
      <dgm:spPr/>
      <dgm:t>
        <a:bodyPr/>
        <a:lstStyle/>
        <a:p>
          <a:endParaRPr lang="zh-TW" altLang="en-US"/>
        </a:p>
      </dgm:t>
    </dgm:pt>
    <dgm:pt modelId="{F6BFACF5-E4E8-4CC1-AF06-7B2FDE30C1D5}">
      <dgm:prSet phldrT="[文字]" custT="1"/>
      <dgm:spPr>
        <a:solidFill>
          <a:srgbClr val="006600"/>
        </a:solidFill>
      </dgm:spPr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zh-TW" altLang="en-US" sz="2000" dirty="0" smtClean="0">
              <a:latin typeface="+mn-ea"/>
              <a:ea typeface="全真粗明體" panose="02010609000101010101" pitchFamily="49" charset="-120"/>
            </a:rPr>
            <a:t>找出概念與標題間的關係</a:t>
          </a:r>
          <a:endParaRPr lang="zh-TW" altLang="en-US" sz="2000" dirty="0">
            <a:latin typeface="+mn-ea"/>
            <a:ea typeface="全真粗明體" panose="02010609000101010101" pitchFamily="49" charset="-120"/>
          </a:endParaRPr>
        </a:p>
      </dgm:t>
    </dgm:pt>
    <dgm:pt modelId="{964C6281-051A-4AF2-858C-D5FC35E5C20E}" type="parTrans" cxnId="{77798593-43A1-4794-A319-ECC7D4661C57}">
      <dgm:prSet/>
      <dgm:spPr/>
      <dgm:t>
        <a:bodyPr/>
        <a:lstStyle/>
        <a:p>
          <a:endParaRPr lang="zh-TW" altLang="en-US"/>
        </a:p>
      </dgm:t>
    </dgm:pt>
    <dgm:pt modelId="{2421F9C9-8A2D-49F9-BA8B-6B821C155FCA}" type="sibTrans" cxnId="{77798593-43A1-4794-A319-ECC7D4661C57}">
      <dgm:prSet/>
      <dgm:spPr/>
      <dgm:t>
        <a:bodyPr/>
        <a:lstStyle/>
        <a:p>
          <a:endParaRPr lang="zh-TW" altLang="en-US"/>
        </a:p>
      </dgm:t>
    </dgm:pt>
    <dgm:pt modelId="{F233FC8B-58B8-4E5E-AEC5-DC3EC5A56ED3}">
      <dgm:prSet phldrT="[文字]" custT="1"/>
      <dgm:spPr>
        <a:solidFill>
          <a:schemeClr val="accent6">
            <a:lumMod val="50000"/>
          </a:schemeClr>
        </a:solidFill>
      </dgm:spPr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zh-TW" altLang="en-US" sz="2000" dirty="0" smtClean="0">
              <a:latin typeface="+mn-ea"/>
              <a:ea typeface="全真粗明體" panose="02010609000101010101" pitchFamily="49" charset="-120"/>
            </a:rPr>
            <a:t>運用推論策略解決不懂之處</a:t>
          </a:r>
          <a:endParaRPr lang="zh-TW" altLang="en-US" sz="2000" dirty="0">
            <a:latin typeface="+mn-ea"/>
            <a:ea typeface="全真粗明體" panose="02010609000101010101" pitchFamily="49" charset="-120"/>
          </a:endParaRPr>
        </a:p>
      </dgm:t>
    </dgm:pt>
    <dgm:pt modelId="{80BFF159-1B40-45B7-8EA6-AA5E919639C0}" type="parTrans" cxnId="{3BFBCCDA-D86A-4650-AED7-BE50F415D6EC}">
      <dgm:prSet/>
      <dgm:spPr/>
      <dgm:t>
        <a:bodyPr/>
        <a:lstStyle/>
        <a:p>
          <a:endParaRPr lang="zh-TW" altLang="en-US"/>
        </a:p>
      </dgm:t>
    </dgm:pt>
    <dgm:pt modelId="{B5B4F70A-3820-42B3-8F9E-8678CCBC94FB}" type="sibTrans" cxnId="{3BFBCCDA-D86A-4650-AED7-BE50F415D6EC}">
      <dgm:prSet/>
      <dgm:spPr/>
      <dgm:t>
        <a:bodyPr/>
        <a:lstStyle/>
        <a:p>
          <a:endParaRPr lang="zh-TW" altLang="en-US"/>
        </a:p>
      </dgm:t>
    </dgm:pt>
    <dgm:pt modelId="{C3BE80CA-BEA4-41D1-B9AC-2A8AB973917A}" type="pres">
      <dgm:prSet presAssocID="{F0C5882D-812B-4B64-B87E-594D89F690E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CFD35ED-3A15-4493-BB0B-A64DE8AA84D9}" type="pres">
      <dgm:prSet presAssocID="{F0C5882D-812B-4B64-B87E-594D89F690EA}" presName="dummyMaxCanvas" presStyleCnt="0">
        <dgm:presLayoutVars/>
      </dgm:prSet>
      <dgm:spPr/>
      <dgm:t>
        <a:bodyPr/>
        <a:lstStyle/>
        <a:p>
          <a:endParaRPr lang="zh-TW" altLang="en-US"/>
        </a:p>
      </dgm:t>
    </dgm:pt>
    <dgm:pt modelId="{7A7C5018-AB44-4C4F-A1EE-522DA88B02ED}" type="pres">
      <dgm:prSet presAssocID="{F0C5882D-812B-4B64-B87E-594D89F690EA}" presName="ThreeNodes_1" presStyleLbl="node1" presStyleIdx="0" presStyleCnt="3" custScaleY="6621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8911652-9548-4B0D-AB12-022DF30385A5}" type="pres">
      <dgm:prSet presAssocID="{F0C5882D-812B-4B64-B87E-594D89F690EA}" presName="ThreeNodes_2" presStyleLbl="node1" presStyleIdx="1" presStyleCnt="3" custScaleY="84676" custLinFactNeighborX="-613" custLinFactNeighborY="-2568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62AFFC6-A4DC-4947-86F0-9EF85413AD8B}" type="pres">
      <dgm:prSet presAssocID="{F0C5882D-812B-4B64-B87E-594D89F690EA}" presName="ThreeNodes_3" presStyleLbl="node1" presStyleIdx="2" presStyleCnt="3" custScaleY="124172" custLinFactNeighborX="123" custLinFactNeighborY="-1997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B428F2-08FE-4CBE-9A15-40A7025C58F0}" type="pres">
      <dgm:prSet presAssocID="{F0C5882D-812B-4B64-B87E-594D89F690EA}" presName="ThreeConn_1-2" presStyleLbl="fgAccFollowNode1" presStyleIdx="0" presStyleCnt="2" custLinFactNeighborX="-45662" custLinFactNeighborY="-237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ACAC4C-4972-49A7-9CDB-8BBCC11D8347}" type="pres">
      <dgm:prSet presAssocID="{F0C5882D-812B-4B64-B87E-594D89F690EA}" presName="ThreeConn_2-3" presStyleLbl="fgAccFollowNode1" presStyleIdx="1" presStyleCnt="2" custLinFactNeighborX="-21075" custLinFactNeighborY="-4214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4C84770-10E1-4418-83E4-1731A12DA1FD}" type="pres">
      <dgm:prSet presAssocID="{F0C5882D-812B-4B64-B87E-594D89F690E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AB877C1-DA60-4A18-9F3B-F95CE9191F70}" type="pres">
      <dgm:prSet presAssocID="{F0C5882D-812B-4B64-B87E-594D89F690E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0837A28-EFB4-40AD-AD00-C4E65BD534A0}" type="pres">
      <dgm:prSet presAssocID="{F0C5882D-812B-4B64-B87E-594D89F690E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47EEC80-0306-4359-B79F-79EDF598D572}" type="presOf" srcId="{FBEB5A59-55AC-46B6-884C-92B14131CF1C}" destId="{7A7C5018-AB44-4C4F-A1EE-522DA88B02ED}" srcOrd="0" destOrd="1" presId="urn:microsoft.com/office/officeart/2005/8/layout/vProcess5"/>
    <dgm:cxn modelId="{1C13C820-1EDA-4898-9C26-35C2E9907577}" type="presOf" srcId="{F6BFACF5-E4E8-4CC1-AF06-7B2FDE30C1D5}" destId="{662AFFC6-A4DC-4947-86F0-9EF85413AD8B}" srcOrd="0" destOrd="4" presId="urn:microsoft.com/office/officeart/2005/8/layout/vProcess5"/>
    <dgm:cxn modelId="{1F8A7391-892B-496F-B112-38BEAB2A5F3E}" type="presOf" srcId="{F233FC8B-58B8-4E5E-AEC5-DC3EC5A56ED3}" destId="{AAB877C1-DA60-4A18-9F3B-F95CE9191F70}" srcOrd="1" destOrd="2" presId="urn:microsoft.com/office/officeart/2005/8/layout/vProcess5"/>
    <dgm:cxn modelId="{D5F5206D-F99F-4833-AABB-208B3615241C}" type="presOf" srcId="{FFD78EA9-15B6-42CD-BD7F-C5D1AF911868}" destId="{662AFFC6-A4DC-4947-86F0-9EF85413AD8B}" srcOrd="0" destOrd="0" presId="urn:microsoft.com/office/officeart/2005/8/layout/vProcess5"/>
    <dgm:cxn modelId="{8420F662-AE14-4215-A340-6131C3A58705}" type="presOf" srcId="{F16243F8-D014-40AF-8AFB-15F1947AA322}" destId="{662AFFC6-A4DC-4947-86F0-9EF85413AD8B}" srcOrd="0" destOrd="3" presId="urn:microsoft.com/office/officeart/2005/8/layout/vProcess5"/>
    <dgm:cxn modelId="{EA51C718-9C06-46AA-A991-BCA99113BB48}" type="presOf" srcId="{F233FC8B-58B8-4E5E-AEC5-DC3EC5A56ED3}" destId="{E8911652-9548-4B0D-AB12-022DF30385A5}" srcOrd="0" destOrd="2" presId="urn:microsoft.com/office/officeart/2005/8/layout/vProcess5"/>
    <dgm:cxn modelId="{77798593-43A1-4794-A319-ECC7D4661C57}" srcId="{FFD78EA9-15B6-42CD-BD7F-C5D1AF911868}" destId="{F6BFACF5-E4E8-4CC1-AF06-7B2FDE30C1D5}" srcOrd="3" destOrd="0" parTransId="{964C6281-051A-4AF2-858C-D5FC35E5C20E}" sibTransId="{2421F9C9-8A2D-49F9-BA8B-6B821C155FCA}"/>
    <dgm:cxn modelId="{4AC132C2-4DFC-4FA3-AA7F-3194524CCD44}" type="presOf" srcId="{5717F83C-B7BB-4946-B878-C106B41FEB3F}" destId="{E8911652-9548-4B0D-AB12-022DF30385A5}" srcOrd="0" destOrd="1" presId="urn:microsoft.com/office/officeart/2005/8/layout/vProcess5"/>
    <dgm:cxn modelId="{8DAFB0EF-7124-48B8-8870-A8FA76DF610F}" type="presOf" srcId="{5634BE4A-91DC-4840-ABF3-4D77137E6DA8}" destId="{662AFFC6-A4DC-4947-86F0-9EF85413AD8B}" srcOrd="0" destOrd="2" presId="urn:microsoft.com/office/officeart/2005/8/layout/vProcess5"/>
    <dgm:cxn modelId="{CF5D056C-0577-4F59-ACFF-16C97712CB53}" srcId="{F0C5882D-812B-4B64-B87E-594D89F690EA}" destId="{83EDF94E-C9B2-434A-B60D-7303ECFD4FDF}" srcOrd="0" destOrd="0" parTransId="{32BED195-C6CC-4778-B64A-61861F5F767A}" sibTransId="{9E6F4C1D-51C5-4B24-84BA-A4AAA8BF501D}"/>
    <dgm:cxn modelId="{92F8831A-1901-49CE-B3CB-AA99EDEAD83A}" type="presOf" srcId="{FBEB5A59-55AC-46B6-884C-92B14131CF1C}" destId="{24C84770-10E1-4418-83E4-1731A12DA1FD}" srcOrd="1" destOrd="1" presId="urn:microsoft.com/office/officeart/2005/8/layout/vProcess5"/>
    <dgm:cxn modelId="{0665886A-498F-45D8-ABBB-B1DDE7EB6E46}" srcId="{9B7EE7F9-90A2-4737-A287-92534C391BED}" destId="{5717F83C-B7BB-4946-B878-C106B41FEB3F}" srcOrd="0" destOrd="0" parTransId="{9120410B-4F73-4413-A46C-A8C4A69174E1}" sibTransId="{56565B36-DADA-4C1C-9837-8772B6BF95F9}"/>
    <dgm:cxn modelId="{9BC9C6CD-71F3-42D7-A748-D79720F538E9}" srcId="{FFD78EA9-15B6-42CD-BD7F-C5D1AF911868}" destId="{F16243F8-D014-40AF-8AFB-15F1947AA322}" srcOrd="2" destOrd="0" parTransId="{21E5BE0E-906D-476F-9477-8D6117567162}" sibTransId="{1317927A-1BD3-42DC-8685-DFBD5939A4EE}"/>
    <dgm:cxn modelId="{DB02229B-A7E2-48F5-934B-3641C7B931BA}" type="presOf" srcId="{83EDF94E-C9B2-434A-B60D-7303ECFD4FDF}" destId="{7A7C5018-AB44-4C4F-A1EE-522DA88B02ED}" srcOrd="0" destOrd="0" presId="urn:microsoft.com/office/officeart/2005/8/layout/vProcess5"/>
    <dgm:cxn modelId="{F98E5ED7-27A2-4491-B5F0-20655845CC54}" type="presOf" srcId="{FFD78EA9-15B6-42CD-BD7F-C5D1AF911868}" destId="{D0837A28-EFB4-40AD-AD00-C4E65BD534A0}" srcOrd="1" destOrd="0" presId="urn:microsoft.com/office/officeart/2005/8/layout/vProcess5"/>
    <dgm:cxn modelId="{C14A4622-244F-4915-9A6C-74CB9612DB34}" type="presOf" srcId="{5634BE4A-91DC-4840-ABF3-4D77137E6DA8}" destId="{D0837A28-EFB4-40AD-AD00-C4E65BD534A0}" srcOrd="1" destOrd="2" presId="urn:microsoft.com/office/officeart/2005/8/layout/vProcess5"/>
    <dgm:cxn modelId="{7FD5B11B-E721-492C-98C8-5E982DA6D8F7}" type="presOf" srcId="{5717F83C-B7BB-4946-B878-C106B41FEB3F}" destId="{AAB877C1-DA60-4A18-9F3B-F95CE9191F70}" srcOrd="1" destOrd="1" presId="urn:microsoft.com/office/officeart/2005/8/layout/vProcess5"/>
    <dgm:cxn modelId="{771847A4-B330-4E21-A990-7F728AA96D2F}" srcId="{F0C5882D-812B-4B64-B87E-594D89F690EA}" destId="{9B7EE7F9-90A2-4737-A287-92534C391BED}" srcOrd="1" destOrd="0" parTransId="{1916700A-7A2D-467E-A694-BBA45B85209A}" sibTransId="{39037FCC-D97D-4B9B-924A-DE4C069EEE89}"/>
    <dgm:cxn modelId="{AC06EA55-C2CB-43F0-956F-1A54411F103F}" srcId="{F0C5882D-812B-4B64-B87E-594D89F690EA}" destId="{FFD78EA9-15B6-42CD-BD7F-C5D1AF911868}" srcOrd="2" destOrd="0" parTransId="{05DD6FE8-6F00-4DE0-B17C-274B703D333A}" sibTransId="{7801E968-52FC-4E34-81A7-E781BA6D34BC}"/>
    <dgm:cxn modelId="{06FD828D-8D70-4DD0-B892-D0AD32AE3650}" srcId="{83EDF94E-C9B2-434A-B60D-7303ECFD4FDF}" destId="{FBEB5A59-55AC-46B6-884C-92B14131CF1C}" srcOrd="0" destOrd="0" parTransId="{A5B51125-8EFD-45AB-B32B-3442B3427602}" sibTransId="{36BC2710-AD70-4EEA-A622-7DD352F2A208}"/>
    <dgm:cxn modelId="{C0459175-B9AF-435F-B39C-A5FCC9F124CC}" type="presOf" srcId="{9B7EE7F9-90A2-4737-A287-92534C391BED}" destId="{AAB877C1-DA60-4A18-9F3B-F95CE9191F70}" srcOrd="1" destOrd="0" presId="urn:microsoft.com/office/officeart/2005/8/layout/vProcess5"/>
    <dgm:cxn modelId="{683C1717-99DF-45BD-B0D5-AAEDD2CC1294}" srcId="{FFD78EA9-15B6-42CD-BD7F-C5D1AF911868}" destId="{5634BE4A-91DC-4840-ABF3-4D77137E6DA8}" srcOrd="1" destOrd="0" parTransId="{27CE6C6C-B29F-4FCF-A291-F8384C23761D}" sibTransId="{F7BC3731-0C66-4BD5-9F93-BFD6D43846D3}"/>
    <dgm:cxn modelId="{392F9C89-A0D8-4614-AB45-D6BC09DD7E10}" srcId="{FFD78EA9-15B6-42CD-BD7F-C5D1AF911868}" destId="{0E7E0776-5BFB-4960-AC22-7C953FCCF3D0}" srcOrd="0" destOrd="0" parTransId="{97C50261-E502-461C-A785-86D19B757EE4}" sibTransId="{B24F4DE2-57CB-4890-8F0D-914E780A6D09}"/>
    <dgm:cxn modelId="{43C43AF2-704B-4B12-A547-DEF3E7E14ABF}" type="presOf" srcId="{F16243F8-D014-40AF-8AFB-15F1947AA322}" destId="{D0837A28-EFB4-40AD-AD00-C4E65BD534A0}" srcOrd="1" destOrd="3" presId="urn:microsoft.com/office/officeart/2005/8/layout/vProcess5"/>
    <dgm:cxn modelId="{BB6BA536-F54B-4A9F-9966-CBB04B5A554B}" type="presOf" srcId="{0E7E0776-5BFB-4960-AC22-7C953FCCF3D0}" destId="{662AFFC6-A4DC-4947-86F0-9EF85413AD8B}" srcOrd="0" destOrd="1" presId="urn:microsoft.com/office/officeart/2005/8/layout/vProcess5"/>
    <dgm:cxn modelId="{351BFB4D-C76B-4D12-A1E3-7475AE693A88}" type="presOf" srcId="{39037FCC-D97D-4B9B-924A-DE4C069EEE89}" destId="{1BACAC4C-4972-49A7-9CDB-8BBCC11D8347}" srcOrd="0" destOrd="0" presId="urn:microsoft.com/office/officeart/2005/8/layout/vProcess5"/>
    <dgm:cxn modelId="{F81034A6-484B-4064-B828-3A1235299EC6}" type="presOf" srcId="{0E7E0776-5BFB-4960-AC22-7C953FCCF3D0}" destId="{D0837A28-EFB4-40AD-AD00-C4E65BD534A0}" srcOrd="1" destOrd="1" presId="urn:microsoft.com/office/officeart/2005/8/layout/vProcess5"/>
    <dgm:cxn modelId="{F4C931D3-3830-4DF9-B034-057E4F02C8C7}" type="presOf" srcId="{9E6F4C1D-51C5-4B24-84BA-A4AAA8BF501D}" destId="{2CB428F2-08FE-4CBE-9A15-40A7025C58F0}" srcOrd="0" destOrd="0" presId="urn:microsoft.com/office/officeart/2005/8/layout/vProcess5"/>
    <dgm:cxn modelId="{3BFBCCDA-D86A-4650-AED7-BE50F415D6EC}" srcId="{9B7EE7F9-90A2-4737-A287-92534C391BED}" destId="{F233FC8B-58B8-4E5E-AEC5-DC3EC5A56ED3}" srcOrd="1" destOrd="0" parTransId="{80BFF159-1B40-45B7-8EA6-AA5E919639C0}" sibTransId="{B5B4F70A-3820-42B3-8F9E-8678CCBC94FB}"/>
    <dgm:cxn modelId="{364B206C-A609-4755-93D7-66C6E2D666E4}" type="presOf" srcId="{9B7EE7F9-90A2-4737-A287-92534C391BED}" destId="{E8911652-9548-4B0D-AB12-022DF30385A5}" srcOrd="0" destOrd="0" presId="urn:microsoft.com/office/officeart/2005/8/layout/vProcess5"/>
    <dgm:cxn modelId="{118B1C6B-1F78-48E1-99C5-F21331DE7A3A}" type="presOf" srcId="{83EDF94E-C9B2-434A-B60D-7303ECFD4FDF}" destId="{24C84770-10E1-4418-83E4-1731A12DA1FD}" srcOrd="1" destOrd="0" presId="urn:microsoft.com/office/officeart/2005/8/layout/vProcess5"/>
    <dgm:cxn modelId="{67526487-B9B7-4509-A603-012E84755A10}" type="presOf" srcId="{F6BFACF5-E4E8-4CC1-AF06-7B2FDE30C1D5}" destId="{D0837A28-EFB4-40AD-AD00-C4E65BD534A0}" srcOrd="1" destOrd="4" presId="urn:microsoft.com/office/officeart/2005/8/layout/vProcess5"/>
    <dgm:cxn modelId="{196FA886-32AA-4A3E-9C93-5E28C79A7950}" type="presOf" srcId="{F0C5882D-812B-4B64-B87E-594D89F690EA}" destId="{C3BE80CA-BEA4-41D1-B9AC-2A8AB973917A}" srcOrd="0" destOrd="0" presId="urn:microsoft.com/office/officeart/2005/8/layout/vProcess5"/>
    <dgm:cxn modelId="{A4DBC01E-46CF-42C7-9C32-BF5DCA47173C}" type="presParOf" srcId="{C3BE80CA-BEA4-41D1-B9AC-2A8AB973917A}" destId="{4CFD35ED-3A15-4493-BB0B-A64DE8AA84D9}" srcOrd="0" destOrd="0" presId="urn:microsoft.com/office/officeart/2005/8/layout/vProcess5"/>
    <dgm:cxn modelId="{E3EFAB01-063B-4808-BDD0-BC7C05CC6BCA}" type="presParOf" srcId="{C3BE80CA-BEA4-41D1-B9AC-2A8AB973917A}" destId="{7A7C5018-AB44-4C4F-A1EE-522DA88B02ED}" srcOrd="1" destOrd="0" presId="urn:microsoft.com/office/officeart/2005/8/layout/vProcess5"/>
    <dgm:cxn modelId="{44810FAA-1F8D-4913-B8E8-4D2DA8C63C85}" type="presParOf" srcId="{C3BE80CA-BEA4-41D1-B9AC-2A8AB973917A}" destId="{E8911652-9548-4B0D-AB12-022DF30385A5}" srcOrd="2" destOrd="0" presId="urn:microsoft.com/office/officeart/2005/8/layout/vProcess5"/>
    <dgm:cxn modelId="{61915CA7-D3E4-4968-A902-F2E2EB35BD0F}" type="presParOf" srcId="{C3BE80CA-BEA4-41D1-B9AC-2A8AB973917A}" destId="{662AFFC6-A4DC-4947-86F0-9EF85413AD8B}" srcOrd="3" destOrd="0" presId="urn:microsoft.com/office/officeart/2005/8/layout/vProcess5"/>
    <dgm:cxn modelId="{5D84368F-07E2-4503-9506-FAA63E54EDE7}" type="presParOf" srcId="{C3BE80CA-BEA4-41D1-B9AC-2A8AB973917A}" destId="{2CB428F2-08FE-4CBE-9A15-40A7025C58F0}" srcOrd="4" destOrd="0" presId="urn:microsoft.com/office/officeart/2005/8/layout/vProcess5"/>
    <dgm:cxn modelId="{3508AAA6-8E43-444F-B4CC-FE01E55FCD52}" type="presParOf" srcId="{C3BE80CA-BEA4-41D1-B9AC-2A8AB973917A}" destId="{1BACAC4C-4972-49A7-9CDB-8BBCC11D8347}" srcOrd="5" destOrd="0" presId="urn:microsoft.com/office/officeart/2005/8/layout/vProcess5"/>
    <dgm:cxn modelId="{07D814B7-65D1-4507-A1A7-BED32CBBCF00}" type="presParOf" srcId="{C3BE80CA-BEA4-41D1-B9AC-2A8AB973917A}" destId="{24C84770-10E1-4418-83E4-1731A12DA1FD}" srcOrd="6" destOrd="0" presId="urn:microsoft.com/office/officeart/2005/8/layout/vProcess5"/>
    <dgm:cxn modelId="{C4AC8905-3208-4FD9-87E3-8247FB242D31}" type="presParOf" srcId="{C3BE80CA-BEA4-41D1-B9AC-2A8AB973917A}" destId="{AAB877C1-DA60-4A18-9F3B-F95CE9191F70}" srcOrd="7" destOrd="0" presId="urn:microsoft.com/office/officeart/2005/8/layout/vProcess5"/>
    <dgm:cxn modelId="{2969E664-9813-4239-A57D-7E881678AA6B}" type="presParOf" srcId="{C3BE80CA-BEA4-41D1-B9AC-2A8AB973917A}" destId="{D0837A28-EFB4-40AD-AD00-C4E65BD534A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C827A2-F533-4D0E-BD7F-A9B3856F862C}" type="doc">
      <dgm:prSet loTypeId="urn:microsoft.com/office/officeart/2005/8/layout/orgChart1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6762547B-08E4-4A77-B0B4-AD8B9FB9F606}">
      <dgm:prSet phldrT="[文字]"/>
      <dgm:spPr/>
      <dgm:t>
        <a:bodyPr/>
        <a:lstStyle/>
        <a:p>
          <a:r>
            <a:rPr lang="zh-TW" altLang="en-US" dirty="0" smtClean="0"/>
            <a:t>新竹都城隍廟</a:t>
          </a:r>
          <a:endParaRPr lang="zh-TW" altLang="en-US" dirty="0"/>
        </a:p>
      </dgm:t>
    </dgm:pt>
    <dgm:pt modelId="{12427EE6-CE04-478C-8DB8-C8982F213DC3}" type="parTrans" cxnId="{11FC8DBF-3322-4BEE-AEB3-FBFA0AB2D09C}">
      <dgm:prSet/>
      <dgm:spPr/>
      <dgm:t>
        <a:bodyPr/>
        <a:lstStyle/>
        <a:p>
          <a:endParaRPr lang="zh-TW" altLang="en-US"/>
        </a:p>
      </dgm:t>
    </dgm:pt>
    <dgm:pt modelId="{0AD4426F-6AE9-4482-843E-A8492115E343}" type="sibTrans" cxnId="{11FC8DBF-3322-4BEE-AEB3-FBFA0AB2D09C}">
      <dgm:prSet/>
      <dgm:spPr/>
      <dgm:t>
        <a:bodyPr/>
        <a:lstStyle/>
        <a:p>
          <a:endParaRPr lang="zh-TW" altLang="en-US"/>
        </a:p>
      </dgm:t>
    </dgm:pt>
    <dgm:pt modelId="{1433CC71-3811-42D8-83E7-D99D9E4820FC}">
      <dgm:prSet phldrT="[文字]"/>
      <dgm:spPr/>
      <dgm:t>
        <a:bodyPr/>
        <a:lstStyle/>
        <a:p>
          <a:r>
            <a:rPr lang="zh-TW" altLang="en-US" dirty="0" smtClean="0"/>
            <a:t>歷史</a:t>
          </a:r>
          <a:endParaRPr lang="zh-TW" altLang="en-US" dirty="0"/>
        </a:p>
      </dgm:t>
    </dgm:pt>
    <dgm:pt modelId="{48C51E83-32DC-4C3A-8F96-E41A0421A7E3}" type="parTrans" cxnId="{A437F17B-37A7-4195-82E0-1BAC1D03347E}">
      <dgm:prSet/>
      <dgm:spPr/>
      <dgm:t>
        <a:bodyPr/>
        <a:lstStyle/>
        <a:p>
          <a:endParaRPr lang="zh-TW" altLang="en-US"/>
        </a:p>
      </dgm:t>
    </dgm:pt>
    <dgm:pt modelId="{ECC9819F-AA7E-4771-96EB-067CDBDCE793}" type="sibTrans" cxnId="{A437F17B-37A7-4195-82E0-1BAC1D03347E}">
      <dgm:prSet/>
      <dgm:spPr/>
      <dgm:t>
        <a:bodyPr/>
        <a:lstStyle/>
        <a:p>
          <a:endParaRPr lang="zh-TW" altLang="en-US"/>
        </a:p>
      </dgm:t>
    </dgm:pt>
    <dgm:pt modelId="{C9D5523E-84D7-42DC-8A40-7324BE7144E7}">
      <dgm:prSet phldrT="[文字]"/>
      <dgm:spPr/>
      <dgm:t>
        <a:bodyPr/>
        <a:lstStyle/>
        <a:p>
          <a:r>
            <a:rPr lang="zh-TW" altLang="en-US" dirty="0" smtClean="0"/>
            <a:t>建築特色</a:t>
          </a:r>
          <a:endParaRPr lang="zh-TW" altLang="en-US" dirty="0"/>
        </a:p>
      </dgm:t>
    </dgm:pt>
    <dgm:pt modelId="{59A8479D-AB7F-4213-9832-26D7097724DC}" type="parTrans" cxnId="{89028250-ABCF-4172-B13D-228DD054EE3A}">
      <dgm:prSet/>
      <dgm:spPr/>
      <dgm:t>
        <a:bodyPr/>
        <a:lstStyle/>
        <a:p>
          <a:endParaRPr lang="zh-TW" altLang="en-US"/>
        </a:p>
      </dgm:t>
    </dgm:pt>
    <dgm:pt modelId="{A1591FAA-28A0-464C-8079-7BD01F57F237}" type="sibTrans" cxnId="{89028250-ABCF-4172-B13D-228DD054EE3A}">
      <dgm:prSet/>
      <dgm:spPr/>
      <dgm:t>
        <a:bodyPr/>
        <a:lstStyle/>
        <a:p>
          <a:endParaRPr lang="zh-TW" altLang="en-US"/>
        </a:p>
      </dgm:t>
    </dgm:pt>
    <dgm:pt modelId="{4DBEFA02-A276-418C-A9F1-B0CE4D616CE2}">
      <dgm:prSet phldrT="[文字]"/>
      <dgm:spPr/>
      <dgm:t>
        <a:bodyPr/>
        <a:lstStyle/>
        <a:p>
          <a:r>
            <a:rPr lang="zh-TW" altLang="en-US" smtClean="0"/>
            <a:t>個人觀點</a:t>
          </a:r>
          <a:endParaRPr lang="zh-TW" altLang="en-US" dirty="0"/>
        </a:p>
      </dgm:t>
    </dgm:pt>
    <dgm:pt modelId="{91E7BA86-928F-4065-97B5-B4A9906C55D6}" type="parTrans" cxnId="{6DD9771A-2540-4D84-B914-7F87225343F4}">
      <dgm:prSet/>
      <dgm:spPr/>
      <dgm:t>
        <a:bodyPr/>
        <a:lstStyle/>
        <a:p>
          <a:endParaRPr lang="zh-TW" altLang="en-US"/>
        </a:p>
      </dgm:t>
    </dgm:pt>
    <dgm:pt modelId="{058A3D2B-2135-4BCA-A480-B4C7889EC521}" type="sibTrans" cxnId="{6DD9771A-2540-4D84-B914-7F87225343F4}">
      <dgm:prSet/>
      <dgm:spPr/>
      <dgm:t>
        <a:bodyPr/>
        <a:lstStyle/>
        <a:p>
          <a:endParaRPr lang="zh-TW" altLang="en-US"/>
        </a:p>
      </dgm:t>
    </dgm:pt>
    <dgm:pt modelId="{FC48D1FF-B7A3-4D62-A34C-DECB0CECEA3A}" type="pres">
      <dgm:prSet presAssocID="{88C827A2-F533-4D0E-BD7F-A9B3856F862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7535D4E7-5A2F-4598-B3F3-9EB4671A4D7F}" type="pres">
      <dgm:prSet presAssocID="{6762547B-08E4-4A77-B0B4-AD8B9FB9F606}" presName="hierRoot1" presStyleCnt="0">
        <dgm:presLayoutVars>
          <dgm:hierBranch val="init"/>
        </dgm:presLayoutVars>
      </dgm:prSet>
      <dgm:spPr/>
    </dgm:pt>
    <dgm:pt modelId="{04CE75DE-AE16-40A9-A8D0-FA0CC0834B18}" type="pres">
      <dgm:prSet presAssocID="{6762547B-08E4-4A77-B0B4-AD8B9FB9F606}" presName="rootComposite1" presStyleCnt="0"/>
      <dgm:spPr/>
    </dgm:pt>
    <dgm:pt modelId="{35E02C00-FEB9-4588-9D38-A75F71084033}" type="pres">
      <dgm:prSet presAssocID="{6762547B-08E4-4A77-B0B4-AD8B9FB9F60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BD16843-E213-402C-9983-58EE6F3D33B6}" type="pres">
      <dgm:prSet presAssocID="{6762547B-08E4-4A77-B0B4-AD8B9FB9F606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C7CD6C8D-2A44-4EB6-AFB7-BA3EB9826633}" type="pres">
      <dgm:prSet presAssocID="{6762547B-08E4-4A77-B0B4-AD8B9FB9F606}" presName="hierChild2" presStyleCnt="0"/>
      <dgm:spPr/>
    </dgm:pt>
    <dgm:pt modelId="{5D87C1BD-87C4-4F31-BAC9-8D9CA10AF04E}" type="pres">
      <dgm:prSet presAssocID="{48C51E83-32DC-4C3A-8F96-E41A0421A7E3}" presName="Name37" presStyleLbl="parChTrans1D2" presStyleIdx="0" presStyleCnt="3"/>
      <dgm:spPr/>
      <dgm:t>
        <a:bodyPr/>
        <a:lstStyle/>
        <a:p>
          <a:endParaRPr lang="zh-TW" altLang="en-US"/>
        </a:p>
      </dgm:t>
    </dgm:pt>
    <dgm:pt modelId="{10C1E382-439E-4CD4-B388-06F82CE418A8}" type="pres">
      <dgm:prSet presAssocID="{1433CC71-3811-42D8-83E7-D99D9E4820FC}" presName="hierRoot2" presStyleCnt="0">
        <dgm:presLayoutVars>
          <dgm:hierBranch val="init"/>
        </dgm:presLayoutVars>
      </dgm:prSet>
      <dgm:spPr/>
    </dgm:pt>
    <dgm:pt modelId="{91BFFD01-564D-46D6-A6F4-F774F30EABD7}" type="pres">
      <dgm:prSet presAssocID="{1433CC71-3811-42D8-83E7-D99D9E4820FC}" presName="rootComposite" presStyleCnt="0"/>
      <dgm:spPr/>
    </dgm:pt>
    <dgm:pt modelId="{4E349098-7086-4441-A06F-AABF4C8F8B21}" type="pres">
      <dgm:prSet presAssocID="{1433CC71-3811-42D8-83E7-D99D9E4820F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129D47B-A0C5-4D67-874D-FD7EBE237A4A}" type="pres">
      <dgm:prSet presAssocID="{1433CC71-3811-42D8-83E7-D99D9E4820FC}" presName="rootConnector" presStyleLbl="node2" presStyleIdx="0" presStyleCnt="3"/>
      <dgm:spPr/>
      <dgm:t>
        <a:bodyPr/>
        <a:lstStyle/>
        <a:p>
          <a:endParaRPr lang="zh-TW" altLang="en-US"/>
        </a:p>
      </dgm:t>
    </dgm:pt>
    <dgm:pt modelId="{5ED2F676-DF73-4153-9DF5-8F388C20D183}" type="pres">
      <dgm:prSet presAssocID="{1433CC71-3811-42D8-83E7-D99D9E4820FC}" presName="hierChild4" presStyleCnt="0"/>
      <dgm:spPr/>
    </dgm:pt>
    <dgm:pt modelId="{E0BD41B2-0EA7-47DA-8C2D-7F0D269BFFBC}" type="pres">
      <dgm:prSet presAssocID="{1433CC71-3811-42D8-83E7-D99D9E4820FC}" presName="hierChild5" presStyleCnt="0"/>
      <dgm:spPr/>
    </dgm:pt>
    <dgm:pt modelId="{EAEAC172-3834-468A-851B-ED3A45B9492A}" type="pres">
      <dgm:prSet presAssocID="{59A8479D-AB7F-4213-9832-26D7097724DC}" presName="Name37" presStyleLbl="parChTrans1D2" presStyleIdx="1" presStyleCnt="3"/>
      <dgm:spPr/>
      <dgm:t>
        <a:bodyPr/>
        <a:lstStyle/>
        <a:p>
          <a:endParaRPr lang="zh-TW" altLang="en-US"/>
        </a:p>
      </dgm:t>
    </dgm:pt>
    <dgm:pt modelId="{D4924D53-D03A-4DBD-B564-D427495EB3B1}" type="pres">
      <dgm:prSet presAssocID="{C9D5523E-84D7-42DC-8A40-7324BE7144E7}" presName="hierRoot2" presStyleCnt="0">
        <dgm:presLayoutVars>
          <dgm:hierBranch val="init"/>
        </dgm:presLayoutVars>
      </dgm:prSet>
      <dgm:spPr/>
    </dgm:pt>
    <dgm:pt modelId="{1BFF7022-404A-4FA0-8965-C48C18D92BC0}" type="pres">
      <dgm:prSet presAssocID="{C9D5523E-84D7-42DC-8A40-7324BE7144E7}" presName="rootComposite" presStyleCnt="0"/>
      <dgm:spPr/>
    </dgm:pt>
    <dgm:pt modelId="{7F950937-02AB-4632-8BA7-A164C3BE223E}" type="pres">
      <dgm:prSet presAssocID="{C9D5523E-84D7-42DC-8A40-7324BE7144E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1A7125E-82E0-4A45-BACB-988ED5BBACB6}" type="pres">
      <dgm:prSet presAssocID="{C9D5523E-84D7-42DC-8A40-7324BE7144E7}" presName="rootConnector" presStyleLbl="node2" presStyleIdx="1" presStyleCnt="3"/>
      <dgm:spPr/>
      <dgm:t>
        <a:bodyPr/>
        <a:lstStyle/>
        <a:p>
          <a:endParaRPr lang="zh-TW" altLang="en-US"/>
        </a:p>
      </dgm:t>
    </dgm:pt>
    <dgm:pt modelId="{1116680F-5BC8-490C-BC95-4984DF89DA0F}" type="pres">
      <dgm:prSet presAssocID="{C9D5523E-84D7-42DC-8A40-7324BE7144E7}" presName="hierChild4" presStyleCnt="0"/>
      <dgm:spPr/>
    </dgm:pt>
    <dgm:pt modelId="{1FE2AC38-8E6D-4F41-87C4-F23EA996DF82}" type="pres">
      <dgm:prSet presAssocID="{C9D5523E-84D7-42DC-8A40-7324BE7144E7}" presName="hierChild5" presStyleCnt="0"/>
      <dgm:spPr/>
    </dgm:pt>
    <dgm:pt modelId="{4A3F3533-155B-4EEA-90D9-1B7882AA802E}" type="pres">
      <dgm:prSet presAssocID="{91E7BA86-928F-4065-97B5-B4A9906C55D6}" presName="Name37" presStyleLbl="parChTrans1D2" presStyleIdx="2" presStyleCnt="3"/>
      <dgm:spPr/>
      <dgm:t>
        <a:bodyPr/>
        <a:lstStyle/>
        <a:p>
          <a:endParaRPr lang="zh-TW" altLang="en-US"/>
        </a:p>
      </dgm:t>
    </dgm:pt>
    <dgm:pt modelId="{C0A2F25F-202C-494E-A525-9A132A30177D}" type="pres">
      <dgm:prSet presAssocID="{4DBEFA02-A276-418C-A9F1-B0CE4D616CE2}" presName="hierRoot2" presStyleCnt="0">
        <dgm:presLayoutVars>
          <dgm:hierBranch val="init"/>
        </dgm:presLayoutVars>
      </dgm:prSet>
      <dgm:spPr/>
    </dgm:pt>
    <dgm:pt modelId="{FA82A76A-A3EF-4F05-B84B-C19B1AE5703A}" type="pres">
      <dgm:prSet presAssocID="{4DBEFA02-A276-418C-A9F1-B0CE4D616CE2}" presName="rootComposite" presStyleCnt="0"/>
      <dgm:spPr/>
    </dgm:pt>
    <dgm:pt modelId="{6E11A404-42CF-4B93-971A-BEAEBB8C3896}" type="pres">
      <dgm:prSet presAssocID="{4DBEFA02-A276-418C-A9F1-B0CE4D616CE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F1AF963-9E98-421B-82D9-38EDAA24B95A}" type="pres">
      <dgm:prSet presAssocID="{4DBEFA02-A276-418C-A9F1-B0CE4D616CE2}" presName="rootConnector" presStyleLbl="node2" presStyleIdx="2" presStyleCnt="3"/>
      <dgm:spPr/>
      <dgm:t>
        <a:bodyPr/>
        <a:lstStyle/>
        <a:p>
          <a:endParaRPr lang="zh-TW" altLang="en-US"/>
        </a:p>
      </dgm:t>
    </dgm:pt>
    <dgm:pt modelId="{1AE4D985-D12E-4829-8B33-1A2377591B4F}" type="pres">
      <dgm:prSet presAssocID="{4DBEFA02-A276-418C-A9F1-B0CE4D616CE2}" presName="hierChild4" presStyleCnt="0"/>
      <dgm:spPr/>
    </dgm:pt>
    <dgm:pt modelId="{06D1EAB8-4A55-4A37-B6A0-A1587B58C115}" type="pres">
      <dgm:prSet presAssocID="{4DBEFA02-A276-418C-A9F1-B0CE4D616CE2}" presName="hierChild5" presStyleCnt="0"/>
      <dgm:spPr/>
    </dgm:pt>
    <dgm:pt modelId="{0999E6A0-B31A-422E-B157-272658DF711D}" type="pres">
      <dgm:prSet presAssocID="{6762547B-08E4-4A77-B0B4-AD8B9FB9F606}" presName="hierChild3" presStyleCnt="0"/>
      <dgm:spPr/>
    </dgm:pt>
  </dgm:ptLst>
  <dgm:cxnLst>
    <dgm:cxn modelId="{403893A9-7A99-4367-86AD-09EAD32756BF}" type="presOf" srcId="{6762547B-08E4-4A77-B0B4-AD8B9FB9F606}" destId="{35E02C00-FEB9-4588-9D38-A75F71084033}" srcOrd="0" destOrd="0" presId="urn:microsoft.com/office/officeart/2005/8/layout/orgChart1"/>
    <dgm:cxn modelId="{89028250-ABCF-4172-B13D-228DD054EE3A}" srcId="{6762547B-08E4-4A77-B0B4-AD8B9FB9F606}" destId="{C9D5523E-84D7-42DC-8A40-7324BE7144E7}" srcOrd="1" destOrd="0" parTransId="{59A8479D-AB7F-4213-9832-26D7097724DC}" sibTransId="{A1591FAA-28A0-464C-8079-7BD01F57F237}"/>
    <dgm:cxn modelId="{8CBDD90B-8E06-4D17-93F2-E70F8A8E6206}" type="presOf" srcId="{4DBEFA02-A276-418C-A9F1-B0CE4D616CE2}" destId="{0F1AF963-9E98-421B-82D9-38EDAA24B95A}" srcOrd="1" destOrd="0" presId="urn:microsoft.com/office/officeart/2005/8/layout/orgChart1"/>
    <dgm:cxn modelId="{6DD9771A-2540-4D84-B914-7F87225343F4}" srcId="{6762547B-08E4-4A77-B0B4-AD8B9FB9F606}" destId="{4DBEFA02-A276-418C-A9F1-B0CE4D616CE2}" srcOrd="2" destOrd="0" parTransId="{91E7BA86-928F-4065-97B5-B4A9906C55D6}" sibTransId="{058A3D2B-2135-4BCA-A480-B4C7889EC521}"/>
    <dgm:cxn modelId="{BDC07F98-BD2D-4AF8-965B-7B9A26186988}" type="presOf" srcId="{88C827A2-F533-4D0E-BD7F-A9B3856F862C}" destId="{FC48D1FF-B7A3-4D62-A34C-DECB0CECEA3A}" srcOrd="0" destOrd="0" presId="urn:microsoft.com/office/officeart/2005/8/layout/orgChart1"/>
    <dgm:cxn modelId="{A583D226-99CC-46EC-9471-D50545A9C93C}" type="presOf" srcId="{C9D5523E-84D7-42DC-8A40-7324BE7144E7}" destId="{7F950937-02AB-4632-8BA7-A164C3BE223E}" srcOrd="0" destOrd="0" presId="urn:microsoft.com/office/officeart/2005/8/layout/orgChart1"/>
    <dgm:cxn modelId="{62EF2679-0409-4AF0-99F0-060059BE0E40}" type="presOf" srcId="{6762547B-08E4-4A77-B0B4-AD8B9FB9F606}" destId="{7BD16843-E213-402C-9983-58EE6F3D33B6}" srcOrd="1" destOrd="0" presId="urn:microsoft.com/office/officeart/2005/8/layout/orgChart1"/>
    <dgm:cxn modelId="{9076B257-AD73-42A7-B6C5-4FF0DE86ACE9}" type="presOf" srcId="{C9D5523E-84D7-42DC-8A40-7324BE7144E7}" destId="{61A7125E-82E0-4A45-BACB-988ED5BBACB6}" srcOrd="1" destOrd="0" presId="urn:microsoft.com/office/officeart/2005/8/layout/orgChart1"/>
    <dgm:cxn modelId="{277877CE-5E4A-4A83-A4FF-15DD60A32EF2}" type="presOf" srcId="{91E7BA86-928F-4065-97B5-B4A9906C55D6}" destId="{4A3F3533-155B-4EEA-90D9-1B7882AA802E}" srcOrd="0" destOrd="0" presId="urn:microsoft.com/office/officeart/2005/8/layout/orgChart1"/>
    <dgm:cxn modelId="{395F083A-634A-431E-8C29-C1AF973E9466}" type="presOf" srcId="{1433CC71-3811-42D8-83E7-D99D9E4820FC}" destId="{7129D47B-A0C5-4D67-874D-FD7EBE237A4A}" srcOrd="1" destOrd="0" presId="urn:microsoft.com/office/officeart/2005/8/layout/orgChart1"/>
    <dgm:cxn modelId="{3D8D55D9-96F5-48FD-A87D-38A1070CE871}" type="presOf" srcId="{1433CC71-3811-42D8-83E7-D99D9E4820FC}" destId="{4E349098-7086-4441-A06F-AABF4C8F8B21}" srcOrd="0" destOrd="0" presId="urn:microsoft.com/office/officeart/2005/8/layout/orgChart1"/>
    <dgm:cxn modelId="{479837C5-8D3A-41AB-BD48-1C21E7E3D872}" type="presOf" srcId="{48C51E83-32DC-4C3A-8F96-E41A0421A7E3}" destId="{5D87C1BD-87C4-4F31-BAC9-8D9CA10AF04E}" srcOrd="0" destOrd="0" presId="urn:microsoft.com/office/officeart/2005/8/layout/orgChart1"/>
    <dgm:cxn modelId="{A437F17B-37A7-4195-82E0-1BAC1D03347E}" srcId="{6762547B-08E4-4A77-B0B4-AD8B9FB9F606}" destId="{1433CC71-3811-42D8-83E7-D99D9E4820FC}" srcOrd="0" destOrd="0" parTransId="{48C51E83-32DC-4C3A-8F96-E41A0421A7E3}" sibTransId="{ECC9819F-AA7E-4771-96EB-067CDBDCE793}"/>
    <dgm:cxn modelId="{D2A901C6-6B49-4FE8-9C58-9E4EF39BF28A}" type="presOf" srcId="{4DBEFA02-A276-418C-A9F1-B0CE4D616CE2}" destId="{6E11A404-42CF-4B93-971A-BEAEBB8C3896}" srcOrd="0" destOrd="0" presId="urn:microsoft.com/office/officeart/2005/8/layout/orgChart1"/>
    <dgm:cxn modelId="{11FC8DBF-3322-4BEE-AEB3-FBFA0AB2D09C}" srcId="{88C827A2-F533-4D0E-BD7F-A9B3856F862C}" destId="{6762547B-08E4-4A77-B0B4-AD8B9FB9F606}" srcOrd="0" destOrd="0" parTransId="{12427EE6-CE04-478C-8DB8-C8982F213DC3}" sibTransId="{0AD4426F-6AE9-4482-843E-A8492115E343}"/>
    <dgm:cxn modelId="{3079682A-4C91-4A7E-819E-EC18F30CD127}" type="presOf" srcId="{59A8479D-AB7F-4213-9832-26D7097724DC}" destId="{EAEAC172-3834-468A-851B-ED3A45B9492A}" srcOrd="0" destOrd="0" presId="urn:microsoft.com/office/officeart/2005/8/layout/orgChart1"/>
    <dgm:cxn modelId="{C3C01679-880D-4826-AA19-EF1EC938BF24}" type="presParOf" srcId="{FC48D1FF-B7A3-4D62-A34C-DECB0CECEA3A}" destId="{7535D4E7-5A2F-4598-B3F3-9EB4671A4D7F}" srcOrd="0" destOrd="0" presId="urn:microsoft.com/office/officeart/2005/8/layout/orgChart1"/>
    <dgm:cxn modelId="{87DE4999-643D-4480-AA4C-4C546AB3B30F}" type="presParOf" srcId="{7535D4E7-5A2F-4598-B3F3-9EB4671A4D7F}" destId="{04CE75DE-AE16-40A9-A8D0-FA0CC0834B18}" srcOrd="0" destOrd="0" presId="urn:microsoft.com/office/officeart/2005/8/layout/orgChart1"/>
    <dgm:cxn modelId="{B5606558-B3C0-46FD-9A48-6B78FAF8327B}" type="presParOf" srcId="{04CE75DE-AE16-40A9-A8D0-FA0CC0834B18}" destId="{35E02C00-FEB9-4588-9D38-A75F71084033}" srcOrd="0" destOrd="0" presId="urn:microsoft.com/office/officeart/2005/8/layout/orgChart1"/>
    <dgm:cxn modelId="{75927E0E-E6BA-4EAC-9427-C1ECC82D9016}" type="presParOf" srcId="{04CE75DE-AE16-40A9-A8D0-FA0CC0834B18}" destId="{7BD16843-E213-402C-9983-58EE6F3D33B6}" srcOrd="1" destOrd="0" presId="urn:microsoft.com/office/officeart/2005/8/layout/orgChart1"/>
    <dgm:cxn modelId="{80222BDA-1B39-4D41-B584-2F3883885885}" type="presParOf" srcId="{7535D4E7-5A2F-4598-B3F3-9EB4671A4D7F}" destId="{C7CD6C8D-2A44-4EB6-AFB7-BA3EB9826633}" srcOrd="1" destOrd="0" presId="urn:microsoft.com/office/officeart/2005/8/layout/orgChart1"/>
    <dgm:cxn modelId="{36C2F12D-CDF3-4394-A550-E03F6430AA80}" type="presParOf" srcId="{C7CD6C8D-2A44-4EB6-AFB7-BA3EB9826633}" destId="{5D87C1BD-87C4-4F31-BAC9-8D9CA10AF04E}" srcOrd="0" destOrd="0" presId="urn:microsoft.com/office/officeart/2005/8/layout/orgChart1"/>
    <dgm:cxn modelId="{3F1D9773-56A9-4DA1-A061-A4E193DE88C8}" type="presParOf" srcId="{C7CD6C8D-2A44-4EB6-AFB7-BA3EB9826633}" destId="{10C1E382-439E-4CD4-B388-06F82CE418A8}" srcOrd="1" destOrd="0" presId="urn:microsoft.com/office/officeart/2005/8/layout/orgChart1"/>
    <dgm:cxn modelId="{6879E6D7-3F9C-40BC-9111-D7E789406059}" type="presParOf" srcId="{10C1E382-439E-4CD4-B388-06F82CE418A8}" destId="{91BFFD01-564D-46D6-A6F4-F774F30EABD7}" srcOrd="0" destOrd="0" presId="urn:microsoft.com/office/officeart/2005/8/layout/orgChart1"/>
    <dgm:cxn modelId="{CD7A4688-B3AE-4B87-8A69-B3340D7CA0E3}" type="presParOf" srcId="{91BFFD01-564D-46D6-A6F4-F774F30EABD7}" destId="{4E349098-7086-4441-A06F-AABF4C8F8B21}" srcOrd="0" destOrd="0" presId="urn:microsoft.com/office/officeart/2005/8/layout/orgChart1"/>
    <dgm:cxn modelId="{F573273D-2863-4411-B5E4-79328067F65A}" type="presParOf" srcId="{91BFFD01-564D-46D6-A6F4-F774F30EABD7}" destId="{7129D47B-A0C5-4D67-874D-FD7EBE237A4A}" srcOrd="1" destOrd="0" presId="urn:microsoft.com/office/officeart/2005/8/layout/orgChart1"/>
    <dgm:cxn modelId="{319EB6DB-CEE8-4B76-81CE-B85AD96A0277}" type="presParOf" srcId="{10C1E382-439E-4CD4-B388-06F82CE418A8}" destId="{5ED2F676-DF73-4153-9DF5-8F388C20D183}" srcOrd="1" destOrd="0" presId="urn:microsoft.com/office/officeart/2005/8/layout/orgChart1"/>
    <dgm:cxn modelId="{83582784-89C2-4C3F-8D5B-20613EF0C0F9}" type="presParOf" srcId="{10C1E382-439E-4CD4-B388-06F82CE418A8}" destId="{E0BD41B2-0EA7-47DA-8C2D-7F0D269BFFBC}" srcOrd="2" destOrd="0" presId="urn:microsoft.com/office/officeart/2005/8/layout/orgChart1"/>
    <dgm:cxn modelId="{906C0D58-73B9-4744-A6DF-B7790281910C}" type="presParOf" srcId="{C7CD6C8D-2A44-4EB6-AFB7-BA3EB9826633}" destId="{EAEAC172-3834-468A-851B-ED3A45B9492A}" srcOrd="2" destOrd="0" presId="urn:microsoft.com/office/officeart/2005/8/layout/orgChart1"/>
    <dgm:cxn modelId="{372A6204-FE14-4259-A1E9-1AAA824C19F2}" type="presParOf" srcId="{C7CD6C8D-2A44-4EB6-AFB7-BA3EB9826633}" destId="{D4924D53-D03A-4DBD-B564-D427495EB3B1}" srcOrd="3" destOrd="0" presId="urn:microsoft.com/office/officeart/2005/8/layout/orgChart1"/>
    <dgm:cxn modelId="{E3B8F841-716D-478D-B9CD-625859E8CBEC}" type="presParOf" srcId="{D4924D53-D03A-4DBD-B564-D427495EB3B1}" destId="{1BFF7022-404A-4FA0-8965-C48C18D92BC0}" srcOrd="0" destOrd="0" presId="urn:microsoft.com/office/officeart/2005/8/layout/orgChart1"/>
    <dgm:cxn modelId="{6BF301A7-0A54-494C-89C8-FC198DE04F32}" type="presParOf" srcId="{1BFF7022-404A-4FA0-8965-C48C18D92BC0}" destId="{7F950937-02AB-4632-8BA7-A164C3BE223E}" srcOrd="0" destOrd="0" presId="urn:microsoft.com/office/officeart/2005/8/layout/orgChart1"/>
    <dgm:cxn modelId="{0AC51BCC-1F8E-444D-8564-7DD2A16BA921}" type="presParOf" srcId="{1BFF7022-404A-4FA0-8965-C48C18D92BC0}" destId="{61A7125E-82E0-4A45-BACB-988ED5BBACB6}" srcOrd="1" destOrd="0" presId="urn:microsoft.com/office/officeart/2005/8/layout/orgChart1"/>
    <dgm:cxn modelId="{C54D32A8-C17D-430A-80C1-201A20E84C66}" type="presParOf" srcId="{D4924D53-D03A-4DBD-B564-D427495EB3B1}" destId="{1116680F-5BC8-490C-BC95-4984DF89DA0F}" srcOrd="1" destOrd="0" presId="urn:microsoft.com/office/officeart/2005/8/layout/orgChart1"/>
    <dgm:cxn modelId="{4A984568-DAAB-4F4B-8487-AA02F674AF24}" type="presParOf" srcId="{D4924D53-D03A-4DBD-B564-D427495EB3B1}" destId="{1FE2AC38-8E6D-4F41-87C4-F23EA996DF82}" srcOrd="2" destOrd="0" presId="urn:microsoft.com/office/officeart/2005/8/layout/orgChart1"/>
    <dgm:cxn modelId="{AB5AD015-7FF0-4309-8071-1FFDC36D79C3}" type="presParOf" srcId="{C7CD6C8D-2A44-4EB6-AFB7-BA3EB9826633}" destId="{4A3F3533-155B-4EEA-90D9-1B7882AA802E}" srcOrd="4" destOrd="0" presId="urn:microsoft.com/office/officeart/2005/8/layout/orgChart1"/>
    <dgm:cxn modelId="{675A6A6E-89D5-48BF-A169-62FBFACEEF7E}" type="presParOf" srcId="{C7CD6C8D-2A44-4EB6-AFB7-BA3EB9826633}" destId="{C0A2F25F-202C-494E-A525-9A132A30177D}" srcOrd="5" destOrd="0" presId="urn:microsoft.com/office/officeart/2005/8/layout/orgChart1"/>
    <dgm:cxn modelId="{E4134904-B30E-417E-BE8E-C90A1C12C8A3}" type="presParOf" srcId="{C0A2F25F-202C-494E-A525-9A132A30177D}" destId="{FA82A76A-A3EF-4F05-B84B-C19B1AE5703A}" srcOrd="0" destOrd="0" presId="urn:microsoft.com/office/officeart/2005/8/layout/orgChart1"/>
    <dgm:cxn modelId="{FAD6B854-D439-4407-A350-2A33A9C74AF8}" type="presParOf" srcId="{FA82A76A-A3EF-4F05-B84B-C19B1AE5703A}" destId="{6E11A404-42CF-4B93-971A-BEAEBB8C3896}" srcOrd="0" destOrd="0" presId="urn:microsoft.com/office/officeart/2005/8/layout/orgChart1"/>
    <dgm:cxn modelId="{AC9CBB09-5969-47E1-9797-1B2877D6A566}" type="presParOf" srcId="{FA82A76A-A3EF-4F05-B84B-C19B1AE5703A}" destId="{0F1AF963-9E98-421B-82D9-38EDAA24B95A}" srcOrd="1" destOrd="0" presId="urn:microsoft.com/office/officeart/2005/8/layout/orgChart1"/>
    <dgm:cxn modelId="{326351F5-EAD8-4A5C-A03B-4663C2BCC5BF}" type="presParOf" srcId="{C0A2F25F-202C-494E-A525-9A132A30177D}" destId="{1AE4D985-D12E-4829-8B33-1A2377591B4F}" srcOrd="1" destOrd="0" presId="urn:microsoft.com/office/officeart/2005/8/layout/orgChart1"/>
    <dgm:cxn modelId="{E66CE4A8-D0D9-4303-911E-09C71D0B598E}" type="presParOf" srcId="{C0A2F25F-202C-494E-A525-9A132A30177D}" destId="{06D1EAB8-4A55-4A37-B6A0-A1587B58C115}" srcOrd="2" destOrd="0" presId="urn:microsoft.com/office/officeart/2005/8/layout/orgChart1"/>
    <dgm:cxn modelId="{8AFCCF45-8280-41AA-AD2B-222ACADABEF3}" type="presParOf" srcId="{7535D4E7-5A2F-4598-B3F3-9EB4671A4D7F}" destId="{0999E6A0-B31A-422E-B157-272658DF711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7C5018-AB44-4C4F-A1EE-522DA88B02ED}">
      <dsp:nvSpPr>
        <dsp:cNvPr id="0" name=""/>
        <dsp:cNvSpPr/>
      </dsp:nvSpPr>
      <dsp:spPr>
        <a:xfrm>
          <a:off x="0" y="140644"/>
          <a:ext cx="6304299" cy="85819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b="1" kern="1200" dirty="0" smtClean="0">
              <a:latin typeface="+mn-ea"/>
              <a:ea typeface="全真粗明體" panose="02010609000101010101" pitchFamily="49" charset="-120"/>
            </a:rPr>
            <a:t>第一次閱讀</a:t>
          </a:r>
          <a:endParaRPr lang="zh-TW" altLang="en-US" sz="2400" b="1" kern="1200" dirty="0">
            <a:latin typeface="+mn-ea"/>
            <a:ea typeface="全真粗明體" panose="02010609000101010101" pitchFamily="49" charset="-120"/>
          </a:endParaRPr>
        </a:p>
        <a:p>
          <a:pPr marL="228600" lvl="1" indent="-228600" algn="l" defTabSz="889000">
            <a:lnSpc>
              <a:spcPts val="24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en-US" sz="2000" kern="1200" dirty="0" smtClean="0">
              <a:latin typeface="+mn-ea"/>
              <a:ea typeface="全真粗明體" panose="02010609000101010101" pitchFamily="49" charset="-120"/>
            </a:rPr>
            <a:t>找出主題：內容與什麼有關</a:t>
          </a:r>
          <a:endParaRPr lang="zh-TW" altLang="en-US" sz="2000" kern="1200" dirty="0">
            <a:latin typeface="+mn-ea"/>
            <a:ea typeface="全真粗明體" panose="02010609000101010101" pitchFamily="49" charset="-120"/>
          </a:endParaRPr>
        </a:p>
      </dsp:txBody>
      <dsp:txXfrm>
        <a:off x="25136" y="165780"/>
        <a:ext cx="4931317" cy="807927"/>
      </dsp:txXfrm>
    </dsp:sp>
    <dsp:sp modelId="{E8911652-9548-4B0D-AB12-022DF30385A5}">
      <dsp:nvSpPr>
        <dsp:cNvPr id="0" name=""/>
        <dsp:cNvSpPr/>
      </dsp:nvSpPr>
      <dsp:spPr>
        <a:xfrm>
          <a:off x="517616" y="1200220"/>
          <a:ext cx="6304299" cy="1097518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b="1" kern="1200" smtClean="0">
              <a:latin typeface="+mn-ea"/>
              <a:ea typeface="全真粗明體" panose="02010609000101010101" pitchFamily="49" charset="-120"/>
            </a:rPr>
            <a:t>第二次閱讀</a:t>
          </a:r>
          <a:endParaRPr lang="zh-TW" altLang="en-US" sz="2400" b="1" kern="1200" dirty="0">
            <a:latin typeface="+mn-ea"/>
            <a:ea typeface="全真粗明體" panose="02010609000101010101" pitchFamily="49" charset="-120"/>
          </a:endParaRPr>
        </a:p>
        <a:p>
          <a:pPr marL="228600" lvl="1" indent="-228600" algn="l" defTabSz="889000">
            <a:lnSpc>
              <a:spcPts val="24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en-US" sz="2000" kern="1200" dirty="0" smtClean="0">
              <a:latin typeface="+mn-ea"/>
              <a:ea typeface="全真粗明體" panose="02010609000101010101" pitchFamily="49" charset="-120"/>
            </a:rPr>
            <a:t>找字詞、句子不懂之處</a:t>
          </a:r>
          <a:endParaRPr lang="zh-TW" altLang="en-US" sz="2000" kern="1200" dirty="0">
            <a:latin typeface="+mn-ea"/>
            <a:ea typeface="全真粗明體" panose="02010609000101010101" pitchFamily="49" charset="-120"/>
          </a:endParaRPr>
        </a:p>
        <a:p>
          <a:pPr marL="228600" lvl="1" indent="-228600" algn="l" defTabSz="889000">
            <a:lnSpc>
              <a:spcPts val="24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en-US" sz="2000" kern="1200" dirty="0" smtClean="0">
              <a:latin typeface="+mn-ea"/>
              <a:ea typeface="全真粗明體" panose="02010609000101010101" pitchFamily="49" charset="-120"/>
            </a:rPr>
            <a:t>運用推論策略解決不懂之處</a:t>
          </a:r>
          <a:endParaRPr lang="zh-TW" altLang="en-US" sz="2000" kern="1200" dirty="0">
            <a:latin typeface="+mn-ea"/>
            <a:ea typeface="全真粗明體" panose="02010609000101010101" pitchFamily="49" charset="-120"/>
          </a:endParaRPr>
        </a:p>
      </dsp:txBody>
      <dsp:txXfrm>
        <a:off x="549761" y="1232365"/>
        <a:ext cx="4841257" cy="1033228"/>
      </dsp:txXfrm>
    </dsp:sp>
    <dsp:sp modelId="{662AFFC6-A4DC-4947-86F0-9EF85413AD8B}">
      <dsp:nvSpPr>
        <dsp:cNvPr id="0" name=""/>
        <dsp:cNvSpPr/>
      </dsp:nvSpPr>
      <dsp:spPr>
        <a:xfrm>
          <a:off x="1112523" y="2530417"/>
          <a:ext cx="6304299" cy="1609441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b="1" kern="1200" smtClean="0">
              <a:latin typeface="+mn-ea"/>
              <a:ea typeface="全真粗明體" panose="02010609000101010101" pitchFamily="49" charset="-120"/>
            </a:rPr>
            <a:t>組織文章結構</a:t>
          </a:r>
          <a:endParaRPr lang="zh-TW" altLang="en-US" sz="2400" b="1" kern="1200" dirty="0">
            <a:latin typeface="+mn-ea"/>
            <a:ea typeface="全真粗明體" panose="02010609000101010101" pitchFamily="49" charset="-120"/>
          </a:endParaRPr>
        </a:p>
        <a:p>
          <a:pPr marL="228600" lvl="1" indent="-228600" algn="l" defTabSz="889000">
            <a:lnSpc>
              <a:spcPts val="24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en-US" sz="2000" kern="1200" dirty="0" smtClean="0">
              <a:latin typeface="+mn-ea"/>
              <a:ea typeface="全真粗明體" panose="02010609000101010101" pitchFamily="49" charset="-120"/>
            </a:rPr>
            <a:t>歸納出意義段</a:t>
          </a:r>
          <a:endParaRPr lang="zh-TW" altLang="en-US" sz="2000" kern="1200" dirty="0">
            <a:latin typeface="+mn-ea"/>
            <a:ea typeface="全真粗明體" panose="02010609000101010101" pitchFamily="49" charset="-120"/>
          </a:endParaRPr>
        </a:p>
        <a:p>
          <a:pPr marL="228600" lvl="1" indent="-228600" algn="l" defTabSz="889000">
            <a:lnSpc>
              <a:spcPts val="24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en-US" sz="2000" kern="1200" dirty="0" smtClean="0">
              <a:latin typeface="+mn-ea"/>
              <a:ea typeface="全真粗明體" panose="02010609000101010101" pitchFamily="49" charset="-120"/>
            </a:rPr>
            <a:t>找出上位概念</a:t>
          </a:r>
          <a:endParaRPr lang="zh-TW" altLang="en-US" sz="2000" kern="1200" dirty="0">
            <a:latin typeface="+mn-ea"/>
            <a:ea typeface="全真粗明體" panose="02010609000101010101" pitchFamily="49" charset="-120"/>
          </a:endParaRPr>
        </a:p>
        <a:p>
          <a:pPr marL="228600" lvl="1" indent="-228600" algn="l" defTabSz="889000">
            <a:lnSpc>
              <a:spcPts val="24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en-US" sz="2000" kern="1200" dirty="0" smtClean="0">
              <a:latin typeface="+mn-ea"/>
              <a:ea typeface="全真粗明體" panose="02010609000101010101" pitchFamily="49" charset="-120"/>
            </a:rPr>
            <a:t>找出概念與概念間的關係</a:t>
          </a:r>
          <a:endParaRPr lang="zh-TW" altLang="en-US" sz="2000" kern="1200" dirty="0">
            <a:latin typeface="+mn-ea"/>
            <a:ea typeface="全真粗明體" panose="02010609000101010101" pitchFamily="49" charset="-120"/>
          </a:endParaRPr>
        </a:p>
        <a:p>
          <a:pPr marL="228600" lvl="1" indent="-228600" algn="l" defTabSz="889000">
            <a:lnSpc>
              <a:spcPts val="24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en-US" sz="2000" kern="1200" dirty="0" smtClean="0">
              <a:latin typeface="+mn-ea"/>
              <a:ea typeface="全真粗明體" panose="02010609000101010101" pitchFamily="49" charset="-120"/>
            </a:rPr>
            <a:t>找出概念與標題間的關係</a:t>
          </a:r>
          <a:endParaRPr lang="zh-TW" altLang="en-US" sz="2000" kern="1200" dirty="0">
            <a:latin typeface="+mn-ea"/>
            <a:ea typeface="全真粗明體" panose="02010609000101010101" pitchFamily="49" charset="-120"/>
          </a:endParaRPr>
        </a:p>
      </dsp:txBody>
      <dsp:txXfrm>
        <a:off x="1159662" y="2577556"/>
        <a:ext cx="4811269" cy="1515163"/>
      </dsp:txXfrm>
    </dsp:sp>
    <dsp:sp modelId="{2CB428F2-08FE-4CBE-9A15-40A7025C58F0}">
      <dsp:nvSpPr>
        <dsp:cNvPr id="0" name=""/>
        <dsp:cNvSpPr/>
      </dsp:nvSpPr>
      <dsp:spPr>
        <a:xfrm>
          <a:off x="5077111" y="704825"/>
          <a:ext cx="842490" cy="84249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700" kern="1200">
            <a:latin typeface="+mn-ea"/>
            <a:ea typeface="+mn-ea"/>
          </a:endParaRPr>
        </a:p>
      </dsp:txBody>
      <dsp:txXfrm>
        <a:off x="5266671" y="704825"/>
        <a:ext cx="463370" cy="633974"/>
      </dsp:txXfrm>
    </dsp:sp>
    <dsp:sp modelId="{1BACAC4C-4972-49A7-9CDB-8BBCC11D8347}">
      <dsp:nvSpPr>
        <dsp:cNvPr id="0" name=""/>
        <dsp:cNvSpPr/>
      </dsp:nvSpPr>
      <dsp:spPr>
        <a:xfrm>
          <a:off x="5840516" y="2052999"/>
          <a:ext cx="842490" cy="84249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700" kern="1200">
            <a:latin typeface="+mn-ea"/>
            <a:ea typeface="+mn-ea"/>
          </a:endParaRPr>
        </a:p>
      </dsp:txBody>
      <dsp:txXfrm>
        <a:off x="6030076" y="2052999"/>
        <a:ext cx="463370" cy="6339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CF36C-171C-4599-928E-063A25317CF1}" type="datetimeFigureOut">
              <a:rPr lang="zh-TW" altLang="en-US" smtClean="0"/>
              <a:pPr/>
              <a:t>2017/11/13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62239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62239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9F1B3-A35B-428B-B426-C62EF9CA89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040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33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911" y="0"/>
            <a:ext cx="2946144" cy="4933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FDB8A-0AFD-427C-B250-C8C64F1E61A9}" type="datetimeFigureOut">
              <a:rPr lang="zh-TW" altLang="en-US" smtClean="0"/>
              <a:pPr/>
              <a:t>2017/11/13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39775"/>
            <a:ext cx="6570663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254" y="4681699"/>
            <a:ext cx="5437168" cy="4435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361821"/>
            <a:ext cx="2946145" cy="4933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911" y="9361821"/>
            <a:ext cx="2946144" cy="4933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8A8A6-60D2-49D6-AEB2-DCB59D6846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6971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這一張，只要直接問學生</a:t>
            </a:r>
            <a:endParaRPr lang="en-US" altLang="zh-TW" b="1" dirty="0" smtClean="0">
              <a:solidFill>
                <a:srgbClr val="0070C0"/>
              </a:solidFill>
            </a:endParaRPr>
          </a:p>
          <a:p>
            <a:r>
              <a:rPr lang="zh-TW" altLang="en-US" b="1" dirty="0" smtClean="0">
                <a:solidFill>
                  <a:srgbClr val="0070C0"/>
                </a:solidFill>
              </a:rPr>
              <a:t>今天是要上哪一課。</a:t>
            </a:r>
            <a:endParaRPr lang="en-US" altLang="zh-TW" b="1" dirty="0" smtClean="0">
              <a:solidFill>
                <a:srgbClr val="0070C0"/>
              </a:solidFill>
            </a:endParaRPr>
          </a:p>
          <a:p>
            <a:r>
              <a:rPr lang="zh-TW" altLang="en-US" b="1" dirty="0" smtClean="0">
                <a:solidFill>
                  <a:srgbClr val="0070C0"/>
                </a:solidFill>
              </a:rPr>
              <a:t>一確定學生知道課文「題目」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8A8A6-60D2-49D6-AEB2-DCB59D684677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80497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學生討論完，分享完，再揭示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8A8A6-60D2-49D6-AEB2-DCB59D684677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4121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8A8A6-60D2-49D6-AEB2-DCB59D684677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3948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8A8A6-60D2-49D6-AEB2-DCB59D684677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290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8A8A6-60D2-49D6-AEB2-DCB59D684677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7739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虎井嶼：你認為它是什麼？→從「嶼」字得知，它的部首是「山」，可能是「山」，其實是一個「</a:t>
            </a:r>
            <a:r>
              <a:rPr lang="zh-TW" altLang="zh-TW" dirty="0" smtClean="0"/>
              <a:t>平地小山</a:t>
            </a:r>
            <a:r>
              <a:rPr lang="zh-TW" altLang="en-US" dirty="0" smtClean="0"/>
              <a:t>」，本義是「小島」。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文獻：從文章中「澎湖地方文獻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有關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的紀錄」知道→「文獻」是記錄歷史資料的書籍，指具歷史價值的典籍資料。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海底「岩脈」：這</a:t>
            </a:r>
            <a:r>
              <a:rPr lang="en-US" altLang="zh-TW" dirty="0" smtClean="0"/>
              <a:t>2</a:t>
            </a:r>
            <a:r>
              <a:rPr lang="zh-TW" altLang="en-US" dirty="0" smtClean="0"/>
              <a:t>個字的意思是？「岩」是指什麼→岩石；「脈」是指什麼→從文中「這兩座岩脈，一座是南北走向，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」知道岩脈是岩石的走向。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4.</a:t>
            </a:r>
            <a:r>
              <a:rPr lang="zh-TW" altLang="en-US" dirty="0" smtClean="0"/>
              <a:t> 「址」：什麼時候看到這個字？地址→指地點；紅磚城「址」→紅磚塊城的地點。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5.</a:t>
            </a:r>
            <a:r>
              <a:rPr lang="zh-TW" altLang="en-US" dirty="0" smtClean="0"/>
              <a:t>遺址：請由字義判斷→遺留下來的地址。真正意義→過去人類活動的地方，留下遺物和遺跡。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6.</a:t>
            </a:r>
            <a:r>
              <a:rPr lang="zh-TW" altLang="en-US" dirty="0" smtClean="0"/>
              <a:t>台灣「通史 」→記錄跟台灣有關的歷史。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7. </a:t>
            </a:r>
            <a:r>
              <a:rPr lang="zh-TW" altLang="en-US" dirty="0" smtClean="0"/>
              <a:t>「</a:t>
            </a:r>
            <a:r>
              <a:rPr lang="zh-TW" altLang="en-US" u="sng" dirty="0" smtClean="0"/>
              <a:t>馬雅</a:t>
            </a:r>
            <a:r>
              <a:rPr lang="zh-TW" altLang="en-US" dirty="0" smtClean="0"/>
              <a:t>」「古」「文明」：「</a:t>
            </a:r>
            <a:r>
              <a:rPr lang="zh-TW" altLang="en-US" u="sng" dirty="0" smtClean="0"/>
              <a:t>馬雅</a:t>
            </a:r>
            <a:r>
              <a:rPr lang="zh-TW" altLang="en-US" dirty="0" smtClean="0"/>
              <a:t>」是指什麼？→專有名詞，一個民族或國家？拉丁美洲印第安人的一支。分布在墨西哥南部</a:t>
            </a:r>
            <a:r>
              <a:rPr lang="en-US" altLang="zh-TW" dirty="0" smtClean="0"/>
              <a:t>﹑</a:t>
            </a:r>
            <a:r>
              <a:rPr lang="zh-TW" altLang="en-US" dirty="0" smtClean="0"/>
              <a:t>瓜地馬拉</a:t>
            </a:r>
            <a:r>
              <a:rPr lang="en-US" altLang="zh-TW" dirty="0" smtClean="0"/>
              <a:t>﹑</a:t>
            </a:r>
            <a:r>
              <a:rPr lang="zh-TW" altLang="en-US" dirty="0" smtClean="0"/>
              <a:t>薩爾瓦多和伯利茲等地。「文明」→人類社會進步開化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     的狀態，相對於野蠻而言。        失落的文明→人類社會進步開化的狀態 不見了。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8.</a:t>
            </a:r>
            <a:r>
              <a:rPr lang="zh-TW" altLang="en-US" dirty="0" smtClean="0"/>
              <a:t>一口認定：從上文「</a:t>
            </a:r>
            <a:r>
              <a:rPr lang="en-US" altLang="zh-TW" dirty="0" smtClean="0"/>
              <a:t>…</a:t>
            </a:r>
            <a:r>
              <a:rPr lang="zh-TW" altLang="en-US" dirty="0" smtClean="0"/>
              <a:t>發表了十分大膽的假設，</a:t>
            </a:r>
            <a:r>
              <a:rPr lang="en-US" altLang="zh-TW" dirty="0" smtClean="0"/>
              <a:t>…</a:t>
            </a:r>
            <a:r>
              <a:rPr lang="zh-TW" altLang="en-US" dirty="0" smtClean="0"/>
              <a:t>」→得知「</a:t>
            </a:r>
            <a:r>
              <a:rPr lang="zh-TW" altLang="en-US" b="1" dirty="0" smtClean="0"/>
              <a:t>口氣堅定</a:t>
            </a:r>
            <a:r>
              <a:rPr lang="zh-TW" altLang="en-US" dirty="0" smtClean="0"/>
              <a:t>」</a:t>
            </a:r>
            <a:r>
              <a:rPr lang="zh-TW" altLang="en-US" b="1" dirty="0" smtClean="0"/>
              <a:t>。    </a:t>
            </a:r>
            <a:r>
              <a:rPr lang="zh-TW" altLang="en-US" dirty="0" smtClean="0"/>
              <a:t>綿延→從文中「</a:t>
            </a:r>
            <a:r>
              <a:rPr lang="en-US" altLang="zh-TW" dirty="0" smtClean="0"/>
              <a:t>……</a:t>
            </a:r>
            <a:r>
              <a:rPr lang="zh-TW" altLang="en-US" b="1" dirty="0" smtClean="0"/>
              <a:t>綿延</a:t>
            </a:r>
            <a:r>
              <a:rPr lang="zh-TW" altLang="en-US" dirty="0" smtClean="0"/>
              <a:t>了六、七十公尺。」→得知「</a:t>
            </a:r>
            <a:r>
              <a:rPr lang="zh-TW" altLang="en-US" b="1" dirty="0" smtClean="0">
                <a:solidFill>
                  <a:srgbClr val="FF0000"/>
                </a:solidFill>
              </a:rPr>
              <a:t>連續延長</a:t>
            </a:r>
            <a:r>
              <a:rPr lang="zh-TW" altLang="en-US" dirty="0" smtClean="0"/>
              <a:t>」</a:t>
            </a:r>
            <a:r>
              <a:rPr lang="zh-TW" altLang="en-US" b="1" dirty="0" smtClean="0">
                <a:solidFill>
                  <a:srgbClr val="FF0000"/>
                </a:solidFill>
              </a:rPr>
              <a:t>。    </a:t>
            </a:r>
            <a:r>
              <a:rPr lang="zh-TW" altLang="en-US" dirty="0" smtClean="0"/>
              <a:t>「屏ㄅㄧㄥˇ 氣」「凝神」：忍住氣息，凝固眼神→</a:t>
            </a:r>
            <a:r>
              <a:rPr lang="zh-TW" altLang="en-US" b="1" dirty="0" smtClean="0"/>
              <a:t>專心一意。</a:t>
            </a:r>
            <a:r>
              <a:rPr lang="zh-TW" altLang="en-US" dirty="0" smtClean="0"/>
              <a:t>接縫筆直：</a:t>
            </a:r>
            <a:r>
              <a:rPr lang="zh-TW" altLang="en-US" b="1" dirty="0" smtClean="0"/>
              <a:t>連接的縫隙像筆一樣的直。</a:t>
            </a:r>
            <a:endParaRPr lang="en-US" altLang="zh-TW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/>
              <a:t>9.</a:t>
            </a:r>
            <a:r>
              <a:rPr lang="zh-TW" altLang="en-US" dirty="0" smtClean="0"/>
              <a:t>石沉大海：石頭沉下去大海→</a:t>
            </a:r>
            <a:r>
              <a:rPr lang="zh-TW" altLang="en-US" b="1" dirty="0" smtClean="0"/>
              <a:t>永遠不知道真相。     「</a:t>
            </a:r>
            <a:r>
              <a:rPr lang="zh-TW" altLang="en-US" dirty="0" smtClean="0"/>
              <a:t>舉世</a:t>
            </a:r>
            <a:r>
              <a:rPr lang="zh-TW" altLang="en-US" b="1" dirty="0" smtClean="0"/>
              <a:t>」「</a:t>
            </a:r>
            <a:r>
              <a:rPr lang="zh-TW" altLang="en-US" dirty="0" smtClean="0"/>
              <a:t>矚目</a:t>
            </a:r>
            <a:r>
              <a:rPr lang="zh-TW" altLang="en-US" b="1" dirty="0" smtClean="0"/>
              <a:t>」</a:t>
            </a:r>
            <a:r>
              <a:rPr lang="zh-TW" altLang="en-US" dirty="0" smtClean="0"/>
              <a:t>：全世界注意。    浩浩蕩蕩：從前文「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一群人浩浩蕩蕩的來到澎湖」→得知跟「一群人」的畫面有關→「</a:t>
            </a:r>
            <a:r>
              <a:rPr lang="zh-TW" altLang="en-US" b="1" dirty="0" smtClean="0"/>
              <a:t>氣勢壯觀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/>
              <a:t>10.</a:t>
            </a:r>
            <a:r>
              <a:rPr lang="zh-TW" altLang="en-US" dirty="0" smtClean="0"/>
              <a:t>蜂擁而至：從文中「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，國外媒體蜂湧而至，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」→知道很多記者一起來→字面上得知</a:t>
            </a:r>
            <a:r>
              <a:rPr lang="zh-TW" altLang="en-US" b="1" dirty="0" smtClean="0"/>
              <a:t>像蜜蜂一樣擁擠的到來</a:t>
            </a:r>
            <a:endParaRPr lang="en-US" altLang="zh-TW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/>
              <a:t>11.</a:t>
            </a:r>
            <a:r>
              <a:rPr lang="zh-TW" altLang="en-US" dirty="0" smtClean="0"/>
              <a:t>核准：知道「准許」的意思。    揭露：從文中「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神祕的海底城並沒有向世人</a:t>
            </a:r>
            <a:r>
              <a:rPr lang="en-US" altLang="zh-TW" dirty="0" smtClean="0"/>
              <a:t>『</a:t>
            </a:r>
            <a:r>
              <a:rPr lang="zh-TW" altLang="en-US" dirty="0" smtClean="0"/>
              <a:t>揭露</a:t>
            </a:r>
            <a:r>
              <a:rPr lang="en-US" altLang="zh-TW" dirty="0" smtClean="0"/>
              <a:t>』</a:t>
            </a:r>
            <a:r>
              <a:rPr lang="zh-TW" altLang="en-US" dirty="0" smtClean="0"/>
              <a:t>所有的祕密。」＋「揭」手部→得知與「</a:t>
            </a:r>
            <a:r>
              <a:rPr lang="zh-TW" altLang="en-US" b="1" dirty="0" smtClean="0"/>
              <a:t>開放</a:t>
            </a:r>
            <a:r>
              <a:rPr lang="zh-TW" altLang="en-US" dirty="0" smtClean="0"/>
              <a:t>」祕密有關，→</a:t>
            </a:r>
            <a:r>
              <a:rPr lang="zh-TW" altLang="en-US" b="1" dirty="0" smtClean="0"/>
              <a:t>「打開」、「揭開」</a:t>
            </a:r>
            <a:endParaRPr lang="en-US" altLang="zh-TW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/>
              <a:t>12.</a:t>
            </a:r>
            <a:r>
              <a:rPr lang="zh-TW" altLang="en-US" dirty="0" smtClean="0"/>
              <a:t>曝光：從文中「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，消息</a:t>
            </a:r>
            <a:r>
              <a:rPr lang="en-US" altLang="zh-TW" dirty="0" smtClean="0"/>
              <a:t>『</a:t>
            </a:r>
            <a:r>
              <a:rPr lang="zh-TW" altLang="en-US" dirty="0" smtClean="0"/>
              <a:t>曝光</a:t>
            </a:r>
            <a:r>
              <a:rPr lang="en-US" altLang="zh-TW" dirty="0" smtClean="0"/>
              <a:t>』</a:t>
            </a:r>
            <a:r>
              <a:rPr lang="zh-TW" altLang="en-US" dirty="0" smtClean="0"/>
              <a:t>之後，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高度關注」得知為「</a:t>
            </a:r>
            <a:r>
              <a:rPr lang="zh-TW" altLang="en-US" b="1" dirty="0" smtClean="0"/>
              <a:t>被知道</a:t>
            </a:r>
            <a:r>
              <a:rPr lang="zh-TW" altLang="en-US" dirty="0" smtClean="0"/>
              <a:t>」→</a:t>
            </a:r>
            <a:r>
              <a:rPr lang="zh-TW" altLang="en-US" b="1" dirty="0" smtClean="0"/>
              <a:t>隱密的事物被揭露。</a:t>
            </a:r>
            <a:endParaRPr lang="en-US" altLang="zh-TW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/>
              <a:t>13</a:t>
            </a:r>
            <a:r>
              <a:rPr lang="zh-TW" altLang="en-US" dirty="0" smtClean="0"/>
              <a:t>探勘：從本文「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專家</a:t>
            </a:r>
            <a:r>
              <a:rPr lang="zh-TW" altLang="en-US" u="sng" dirty="0" smtClean="0"/>
              <a:t>葛瑞姆</a:t>
            </a:r>
            <a:r>
              <a:rPr lang="zh-TW" altLang="en-US" u="none" dirty="0" smtClean="0"/>
              <a:t>帶領專業團隊</a:t>
            </a:r>
            <a:r>
              <a:rPr lang="zh-TW" altLang="en-US" dirty="0" smtClean="0"/>
              <a:t>前來</a:t>
            </a:r>
            <a:r>
              <a:rPr lang="en-US" altLang="zh-TW" dirty="0" smtClean="0"/>
              <a:t>『</a:t>
            </a:r>
            <a:r>
              <a:rPr lang="zh-TW" altLang="en-US" b="1" dirty="0" smtClean="0"/>
              <a:t>探勘</a:t>
            </a:r>
            <a:r>
              <a:rPr lang="en-US" altLang="zh-TW" dirty="0" smtClean="0"/>
              <a:t>』</a:t>
            </a:r>
            <a:r>
              <a:rPr lang="zh-TW" altLang="en-US" dirty="0" smtClean="0"/>
              <a:t>。當他們潛入海底，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」得知為「</a:t>
            </a:r>
            <a:r>
              <a:rPr lang="zh-TW" altLang="en-US" b="1" dirty="0" smtClean="0"/>
              <a:t>探險</a:t>
            </a:r>
            <a:r>
              <a:rPr lang="zh-TW" altLang="en-US" dirty="0" smtClean="0"/>
              <a:t>」、「</a:t>
            </a:r>
            <a:r>
              <a:rPr lang="zh-TW" altLang="en-US" b="1" dirty="0" smtClean="0"/>
              <a:t>探究</a:t>
            </a:r>
            <a:r>
              <a:rPr lang="zh-TW" altLang="en-US" dirty="0" smtClean="0"/>
              <a:t>」。</a:t>
            </a:r>
            <a:endParaRPr lang="zh-TW" altLang="en-US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8A8A6-60D2-49D6-AEB2-DCB59D684677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774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8A8A6-60D2-49D6-AEB2-DCB59D684677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4500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你還標記了什麼？對於</a:t>
            </a:r>
            <a:r>
              <a:rPr lang="zh-TW" altLang="en-US" sz="1200" dirty="0" smtClean="0">
                <a:solidFill>
                  <a:schemeClr val="accent2"/>
                </a:solidFill>
              </a:rPr>
              <a:t>同意</a:t>
            </a:r>
            <a:r>
              <a:rPr lang="en-US" altLang="zh-TW" sz="1200" dirty="0" smtClean="0"/>
              <a:t>/</a:t>
            </a:r>
            <a:r>
              <a:rPr lang="zh-TW" altLang="en-US" sz="1200" dirty="0" smtClean="0"/>
              <a:t>或</a:t>
            </a:r>
            <a:r>
              <a:rPr lang="zh-TW" altLang="en-US" sz="1200" dirty="0" smtClean="0">
                <a:solidFill>
                  <a:srgbClr val="0070C0"/>
                </a:solidFill>
              </a:rPr>
              <a:t>不同意</a:t>
            </a:r>
            <a:r>
              <a:rPr lang="zh-TW" altLang="en-US" sz="1200" dirty="0" smtClean="0"/>
              <a:t>的部份；發現了作者</a:t>
            </a:r>
            <a:r>
              <a:rPr lang="zh-TW" altLang="en-US" sz="1200" dirty="0" smtClean="0">
                <a:solidFill>
                  <a:schemeClr val="accent2"/>
                </a:solidFill>
              </a:rPr>
              <a:t>想要告訴</a:t>
            </a:r>
            <a:r>
              <a:rPr lang="zh-TW" altLang="en-US" sz="1200" dirty="0" smtClean="0"/>
              <a:t>我們的事；</a:t>
            </a:r>
            <a:r>
              <a:rPr lang="zh-TW" altLang="zh-TW" sz="1200" dirty="0" smtClean="0"/>
              <a:t>不明白作者為什麼要這麼寫</a:t>
            </a:r>
            <a:r>
              <a:rPr lang="zh-TW" altLang="en-US" sz="1200" dirty="0" smtClean="0"/>
              <a:t>？</a:t>
            </a:r>
            <a:endParaRPr lang="en-US" altLang="zh-TW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 smtClean="0"/>
              <a:t>第一節課結束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8A8A6-60D2-49D6-AEB2-DCB59D684677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1124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每組上台報告一題的答案，全班一起確認答案是否一致、無疑慮。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共五組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8A8A6-60D2-49D6-AEB2-DCB59D684677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3291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8A8A6-60D2-49D6-AEB2-DCB59D684677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0914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7" y="339502"/>
            <a:ext cx="2813005" cy="2251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509362"/>
            <a:ext cx="6858000" cy="1790700"/>
          </a:xfrm>
        </p:spPr>
        <p:txBody>
          <a:bodyPr anchor="b">
            <a:noAutofit/>
          </a:bodyPr>
          <a:lstStyle>
            <a:lvl1pPr algn="ctr">
              <a:defRPr sz="6600" b="1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369118"/>
            <a:ext cx="6858000" cy="1241822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accent6">
                    <a:lumMod val="7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C14E5E-896F-40A5-A5BC-7D2FFEAC6270}" type="datetime1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新竹縣</a:t>
            </a: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127E0-2EE4-42A6-92FA-0DCD8800E4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854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6200" y="238126"/>
            <a:ext cx="1350169" cy="107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BBAE97-354B-4793-B3A5-9B69D1BC0D9A}" type="datetime1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新竹縣</a:t>
            </a:r>
            <a:endParaRPr lang="zh-TW" altLang="en-US"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127E0-2EE4-42A6-92FA-0DCD8800E4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99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 hasCustomPrompt="1"/>
          </p:nvPr>
        </p:nvSpPr>
        <p:spPr>
          <a:xfrm>
            <a:off x="107504" y="195486"/>
            <a:ext cx="8712968" cy="4752528"/>
          </a:xfrm>
        </p:spPr>
        <p:txBody>
          <a:bodyPr vert="eaVert"/>
          <a:lstStyle>
            <a:lvl1pPr marL="0" indent="432000">
              <a:lnSpc>
                <a:spcPct val="100000"/>
              </a:lnSpc>
              <a:spcBef>
                <a:spcPts val="1200"/>
              </a:spcBef>
              <a:buNone/>
              <a:defRPr sz="1600" b="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zh-TW" altLang="en-US" dirty="0" smtClean="0"/>
              <a:t>請輸入課文內容</a:t>
            </a:r>
            <a:endParaRPr lang="zh-TW" altLang="en-US" dirty="0"/>
          </a:p>
        </p:txBody>
      </p:sp>
      <p:sp>
        <p:nvSpPr>
          <p:cNvPr id="10" name="直排標題 1"/>
          <p:cNvSpPr>
            <a:spLocks noGrp="1"/>
          </p:cNvSpPr>
          <p:nvPr>
            <p:ph type="title" orient="vert" hasCustomPrompt="1"/>
          </p:nvPr>
        </p:nvSpPr>
        <p:spPr>
          <a:xfrm>
            <a:off x="8820472" y="987574"/>
            <a:ext cx="270942" cy="3896022"/>
          </a:xfrm>
        </p:spPr>
        <p:txBody>
          <a:bodyPr vert="eaVert"/>
          <a:lstStyle>
            <a:lvl1pPr>
              <a:defRPr sz="1600" b="1"/>
            </a:lvl1pPr>
          </a:lstStyle>
          <a:p>
            <a:r>
              <a:rPr lang="zh-TW" altLang="en-US" dirty="0" smtClean="0"/>
              <a:t>請輸入課文標題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7785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682" y="79772"/>
            <a:ext cx="1350169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DCFC95-22F2-4ADC-8697-0B8DE86C4FB9}" type="datetime1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新竹縣</a:t>
            </a: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127E0-2EE4-42A6-92FA-0DCD8800E4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5097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536545"/>
            <a:ext cx="2812557" cy="1933633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0A4-15AC-451F-9D96-58684F1051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CB79-EB2E-4B95-BE90-65844824466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047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6650" y="229776"/>
            <a:ext cx="1573566" cy="108230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0A4-15AC-451F-9D96-58684F1051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CB79-EB2E-4B95-BE90-65844824466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453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solidFill>
          <a:srgbClr val="FFFC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4137" y="1082279"/>
            <a:ext cx="2022791" cy="139128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1677922"/>
          </a:xfrm>
        </p:spPr>
        <p:txBody>
          <a:bodyPr anchor="b"/>
          <a:lstStyle>
            <a:lvl1pPr algn="ctr">
              <a:defRPr sz="4500">
                <a:solidFill>
                  <a:srgbClr val="00B050"/>
                </a:solidFill>
                <a:ea typeface="全真特黑體" panose="02010609000101010101" pitchFamily="49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0A4-15AC-451F-9D96-58684F1051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CB79-EB2E-4B95-BE90-65844824466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988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0A4-15AC-451F-9D96-58684F1051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CB79-EB2E-4B95-BE90-65844824466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791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0A4-15AC-451F-9D96-58684F1051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CB79-EB2E-4B95-BE90-65844824466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745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0A4-15AC-451F-9D96-58684F1051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CB79-EB2E-4B95-BE90-65844824466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38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0A4-15AC-451F-9D96-58684F1051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CB79-EB2E-4B95-BE90-65844824466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237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311" y="51198"/>
            <a:ext cx="1154313" cy="92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4000" b="1">
                <a:solidFill>
                  <a:srgbClr val="009999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385887"/>
            <a:ext cx="7886700" cy="326350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82A0D5-638C-4A1D-B67A-B6E5656C69B1}" type="datetime1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新竹縣</a:t>
            </a: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127E0-2EE4-42A6-92FA-0DCD8800E4D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直線接點 8"/>
          <p:cNvCxnSpPr/>
          <p:nvPr/>
        </p:nvCxnSpPr>
        <p:spPr>
          <a:xfrm>
            <a:off x="628650" y="1268016"/>
            <a:ext cx="7886700" cy="0"/>
          </a:xfrm>
          <a:prstGeom prst="line">
            <a:avLst/>
          </a:prstGeom>
          <a:ln w="38100">
            <a:gradFill>
              <a:gsLst>
                <a:gs pos="47777">
                  <a:srgbClr val="ACC5DC"/>
                </a:gs>
                <a:gs pos="40552">
                  <a:srgbClr val="E2EBF3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587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0A4-15AC-451F-9D96-58684F1051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CB79-EB2E-4B95-BE90-65844824466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959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0A4-15AC-451F-9D96-58684F1051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CB79-EB2E-4B95-BE90-65844824466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216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 hasCustomPrompt="1"/>
          </p:nvPr>
        </p:nvSpPr>
        <p:spPr>
          <a:xfrm>
            <a:off x="107157" y="214313"/>
            <a:ext cx="8893969" cy="4418410"/>
          </a:xfrm>
        </p:spPr>
        <p:txBody>
          <a:bodyPr vert="eaVert"/>
          <a:lstStyle>
            <a:lvl1pPr marL="0" indent="0">
              <a:buNone/>
              <a:defRPr/>
            </a:lvl1pPr>
          </a:lstStyle>
          <a:p>
            <a:pPr lvl="0"/>
            <a:r>
              <a:rPr lang="zh-TW" altLang="en-US" dirty="0" smtClean="0"/>
              <a:t>請輸入課文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0A4-15AC-451F-9D96-58684F1051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CB79-EB2E-4B95-BE90-65844824466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080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0A4-15AC-451F-9D96-58684F1051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CB79-EB2E-4B95-BE90-65844824466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37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82" y="789385"/>
            <a:ext cx="2048937" cy="1638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623888" y="1707653"/>
            <a:ext cx="7886700" cy="1224137"/>
          </a:xfrm>
        </p:spPr>
        <p:txBody>
          <a:bodyPr anchor="ctr">
            <a:normAutofit/>
          </a:bodyPr>
          <a:lstStyle>
            <a:lvl1pPr algn="ctr">
              <a:defRPr sz="66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按一下編輯母片標題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612" y="3003798"/>
            <a:ext cx="7886700" cy="864964"/>
          </a:xfrm>
        </p:spPr>
        <p:txBody>
          <a:bodyPr anchor="ctr"/>
          <a:lstStyle>
            <a:lvl1pPr marL="0" indent="0" algn="ctr">
              <a:buNone/>
              <a:defRPr sz="3200" b="1">
                <a:solidFill>
                  <a:schemeClr val="accent6">
                    <a:lumMod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9D7560-ED97-4DB8-9C12-6B519FC1B13E}" type="datetime1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新竹縣</a:t>
            </a: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127E0-2EE4-42A6-92FA-0DCD8800E4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425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6200" y="238126"/>
            <a:ext cx="1350169" cy="107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19C09C-F55C-409E-B61E-0D35B26C07B0}" type="datetime1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新竹縣</a:t>
            </a:r>
            <a:endParaRPr lang="zh-TW" altLang="en-US"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127E0-2EE4-42A6-92FA-0DCD8800E4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30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6200" y="238126"/>
            <a:ext cx="1350169" cy="107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8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520B7A-72A2-41CF-A8EB-35855E0D90CE}" type="datetime1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9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新竹縣</a:t>
            </a:r>
            <a:endParaRPr lang="zh-TW" altLang="en-US"/>
          </a:p>
        </p:txBody>
      </p:sp>
      <p:sp>
        <p:nvSpPr>
          <p:cNvPr id="10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127E0-2EE4-42A6-92FA-0DCD8800E4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2114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6200" y="238126"/>
            <a:ext cx="1350169" cy="107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652065-13AA-4B32-9DF9-69CFFB1CC3AF}" type="datetime1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新竹縣</a:t>
            </a:r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127E0-2EE4-42A6-92FA-0DCD8800E4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7324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6200" y="238126"/>
            <a:ext cx="1350169" cy="107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F93E0F-6A57-469F-AFE7-6B2DF4C0EFBC}" type="datetime1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新竹縣</a:t>
            </a:r>
            <a:endParaRPr lang="zh-TW" altLang="en-US"/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127E0-2EE4-42A6-92FA-0DCD8800E4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6347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A63070-398E-45FC-BDA5-85EB6BBD5A20}" type="datetime1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新竹縣</a:t>
            </a:r>
            <a:endParaRPr lang="zh-TW" altLang="en-US"/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127E0-2EE4-42A6-92FA-0DCD8800E4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2693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6200" y="238126"/>
            <a:ext cx="1350169" cy="107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7EC7FC-0915-4EDD-BDD6-C14007357CFE}" type="datetime1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新竹縣</a:t>
            </a:r>
            <a:endParaRPr lang="zh-TW" altLang="en-US"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127E0-2EE4-42A6-92FA-0DCD8800E4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085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4365634A-2A21-4E7A-9702-213FAF8F6476}" type="datetime1">
              <a:rPr lang="zh-TW" altLang="en-US" smtClean="0"/>
              <a:t>2017/11/13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r>
              <a:rPr lang="zh-TW" altLang="en-US" smtClean="0"/>
              <a:t>新竹縣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C11127E0-2EE4-42A6-92FA-0DCD8800E4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9" r:id="rId8"/>
    <p:sldLayoutId id="2147483905" r:id="rId9"/>
    <p:sldLayoutId id="2147483906" r:id="rId10"/>
    <p:sldLayoutId id="2147483907" r:id="rId11"/>
    <p:sldLayoutId id="2147483908" r:id="rId12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EE0A4-15AC-451F-9D96-58684F1051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3CB79-EB2E-4B95-BE90-65844824466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57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6.png"/><Relationship Id="rId5" Type="http://schemas.openxmlformats.org/officeDocument/2006/relationships/image" Target="../media/image15.gif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hyperlink" Target="http://weiling.org.tw/Defaul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神祕的海底古城</a:t>
            </a:r>
            <a:endParaRPr lang="zh-TW" altLang="en-US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822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76" y="51470"/>
            <a:ext cx="2520000" cy="199803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46396" y="1040007"/>
            <a:ext cx="2088000" cy="1718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3383868" y="771550"/>
            <a:ext cx="532859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3200" b="1" dirty="0" smtClean="0">
                <a:solidFill>
                  <a:schemeClr val="tx1"/>
                </a:solidFill>
              </a:rPr>
              <a:t>上下</a:t>
            </a:r>
            <a:r>
              <a:rPr lang="en-US" altLang="zh-TW" sz="3200" b="1" dirty="0" smtClean="0">
                <a:solidFill>
                  <a:schemeClr val="tx1"/>
                </a:solidFill>
              </a:rPr>
              <a:t>(</a:t>
            </a:r>
            <a:r>
              <a:rPr lang="zh-TW" altLang="en-US" sz="3200" b="1" dirty="0" smtClean="0">
                <a:solidFill>
                  <a:schemeClr val="tx1"/>
                </a:solidFill>
              </a:rPr>
              <a:t>前後</a:t>
            </a:r>
            <a:r>
              <a:rPr lang="en-US" altLang="zh-TW" sz="3200" b="1" dirty="0" smtClean="0">
                <a:solidFill>
                  <a:schemeClr val="tx1"/>
                </a:solidFill>
              </a:rPr>
              <a:t>)</a:t>
            </a:r>
            <a:r>
              <a:rPr lang="zh-TW" altLang="en-US" sz="3200" b="1" dirty="0" smtClean="0">
                <a:solidFill>
                  <a:schemeClr val="tx1"/>
                </a:solidFill>
              </a:rPr>
              <a:t>文找線索</a:t>
            </a:r>
            <a:endParaRPr lang="zh-TW" alt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23928" y="771550"/>
            <a:ext cx="4248472" cy="648072"/>
          </a:xfrm>
          <a:prstGeom prst="rect">
            <a:avLst/>
          </a:prstGeom>
          <a:solidFill>
            <a:srgbClr val="26A907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572000" y="1442664"/>
            <a:ext cx="2490049" cy="37008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1600" u="wavyHeavy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臺灣通史</a:t>
            </a:r>
            <a:r>
              <a:rPr lang="zh-TW" altLang="en-US" sz="1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有這樣的紀錄：「</a:t>
            </a:r>
            <a:r>
              <a:rPr lang="zh-TW" altLang="en-US" sz="1600" u="sng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澎湖虎井嶼</a:t>
            </a:r>
            <a:r>
              <a:rPr lang="zh-TW" altLang="en-US" sz="1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之東南，有沉城焉。天空浪靜，望之在目</a:t>
            </a:r>
            <a:r>
              <a:rPr lang="en-US" altLang="zh-TW" sz="1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16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16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6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的確</a:t>
            </a:r>
            <a:r>
              <a:rPr lang="zh-TW" altLang="en-US" sz="1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，當天氣晴朗的退潮時分，從</a:t>
            </a:r>
            <a:r>
              <a:rPr lang="zh-TW" altLang="en-US" sz="1600" u="sng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虎井</a:t>
            </a:r>
            <a:r>
              <a:rPr lang="zh-TW" altLang="en-US" sz="1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海岸往海底觀看，真的可以看見類似城牆的建築，映著海水浮浮沉沉，若隱若現。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cxnSp>
        <p:nvCxnSpPr>
          <p:cNvPr id="16" name="直線接點 15"/>
          <p:cNvCxnSpPr>
            <a:stCxn id="7" idx="3"/>
            <a:endCxn id="17" idx="1"/>
          </p:cNvCxnSpPr>
          <p:nvPr/>
        </p:nvCxnSpPr>
        <p:spPr>
          <a:xfrm flipV="1">
            <a:off x="2334396" y="461536"/>
            <a:ext cx="1273970" cy="66438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3608366" y="174563"/>
            <a:ext cx="3267889" cy="573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2800" b="1" dirty="0" smtClean="0">
                <a:solidFill>
                  <a:srgbClr val="C00000"/>
                </a:solidFill>
              </a:rPr>
              <a:t>不懂的</a:t>
            </a:r>
            <a:r>
              <a:rPr lang="zh-TW" altLang="en-US" sz="2800" b="1" dirty="0">
                <a:solidFill>
                  <a:srgbClr val="C00000"/>
                </a:solidFill>
              </a:rPr>
              <a:t>句子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怎麼辦？</a:t>
            </a:r>
            <a:endParaRPr lang="zh-TW" altLang="en-US" sz="2800" b="1" dirty="0">
              <a:solidFill>
                <a:srgbClr val="C00000"/>
              </a:solidFill>
            </a:endParaRPr>
          </a:p>
        </p:txBody>
      </p:sp>
      <p:cxnSp>
        <p:nvCxnSpPr>
          <p:cNvPr id="6" name="直線接點 5"/>
          <p:cNvCxnSpPr/>
          <p:nvPr/>
        </p:nvCxnSpPr>
        <p:spPr>
          <a:xfrm>
            <a:off x="6444208" y="3867894"/>
            <a:ext cx="0" cy="11521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6205882" y="1442664"/>
            <a:ext cx="0" cy="357735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H="1">
            <a:off x="5974990" y="1442664"/>
            <a:ext cx="0" cy="76904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6613255" y="40423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932040" y="1442664"/>
            <a:ext cx="1008112" cy="350535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cxnSp>
        <p:nvCxnSpPr>
          <p:cNvPr id="26" name="直線接點 25"/>
          <p:cNvCxnSpPr>
            <a:stCxn id="24" idx="1"/>
          </p:cNvCxnSpPr>
          <p:nvPr/>
        </p:nvCxnSpPr>
        <p:spPr>
          <a:xfrm flipH="1" flipV="1">
            <a:off x="3779912" y="2859782"/>
            <a:ext cx="1152128" cy="33555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1907704" y="2283718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後面這句話就是在解釋前面不懂的句子。</a:t>
            </a:r>
            <a:endParaRPr lang="zh-TW" altLang="en-US" dirty="0"/>
          </a:p>
        </p:txBody>
      </p:sp>
      <p:grpSp>
        <p:nvGrpSpPr>
          <p:cNvPr id="18" name="群組 17"/>
          <p:cNvGrpSpPr/>
          <p:nvPr/>
        </p:nvGrpSpPr>
        <p:grpSpPr>
          <a:xfrm>
            <a:off x="2195736" y="3721524"/>
            <a:ext cx="866026" cy="1249464"/>
            <a:chOff x="278385" y="3258544"/>
            <a:chExt cx="866026" cy="1249464"/>
          </a:xfrm>
        </p:grpSpPr>
        <p:sp>
          <p:nvSpPr>
            <p:cNvPr id="20" name="橢圓 19"/>
            <p:cNvSpPr/>
            <p:nvPr/>
          </p:nvSpPr>
          <p:spPr>
            <a:xfrm>
              <a:off x="966834" y="3553243"/>
              <a:ext cx="100540" cy="9257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弧形 22"/>
            <p:cNvSpPr/>
            <p:nvPr/>
          </p:nvSpPr>
          <p:spPr>
            <a:xfrm rot="2595091">
              <a:off x="557749" y="3418109"/>
              <a:ext cx="440441" cy="656100"/>
            </a:xfrm>
            <a:prstGeom prst="arc">
              <a:avLst>
                <a:gd name="adj1" fmla="val 16994349"/>
                <a:gd name="adj2" fmla="val 986297"/>
              </a:avLst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21182598">
              <a:off x="395758" y="3671381"/>
              <a:ext cx="729936" cy="776786"/>
            </a:xfrm>
            <a:prstGeom prst="triangle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橢圓 27"/>
            <p:cNvSpPr/>
            <p:nvPr/>
          </p:nvSpPr>
          <p:spPr>
            <a:xfrm>
              <a:off x="395536" y="3424147"/>
              <a:ext cx="576064" cy="5395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橢圓 28"/>
            <p:cNvSpPr/>
            <p:nvPr/>
          </p:nvSpPr>
          <p:spPr>
            <a:xfrm>
              <a:off x="539551" y="3614243"/>
              <a:ext cx="154973" cy="118296"/>
            </a:xfrm>
            <a:prstGeom prst="ellipse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橢圓 29"/>
            <p:cNvSpPr/>
            <p:nvPr/>
          </p:nvSpPr>
          <p:spPr>
            <a:xfrm>
              <a:off x="730826" y="3546367"/>
              <a:ext cx="136082" cy="114163"/>
            </a:xfrm>
            <a:prstGeom prst="ellipse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橢圓 30"/>
            <p:cNvSpPr/>
            <p:nvPr/>
          </p:nvSpPr>
          <p:spPr>
            <a:xfrm rot="-240000">
              <a:off x="586348" y="3617812"/>
              <a:ext cx="45719" cy="7609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橢圓 31"/>
            <p:cNvSpPr/>
            <p:nvPr/>
          </p:nvSpPr>
          <p:spPr>
            <a:xfrm rot="-660000" flipH="1">
              <a:off x="773109" y="3553684"/>
              <a:ext cx="45719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弧形 32"/>
            <p:cNvSpPr/>
            <p:nvPr/>
          </p:nvSpPr>
          <p:spPr>
            <a:xfrm rot="13201493">
              <a:off x="540179" y="3755133"/>
              <a:ext cx="549101" cy="752875"/>
            </a:xfrm>
            <a:prstGeom prst="arc">
              <a:avLst>
                <a:gd name="adj1" fmla="val 17667314"/>
                <a:gd name="adj2" fmla="val 0"/>
              </a:avLst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橢圓 33"/>
            <p:cNvSpPr/>
            <p:nvPr/>
          </p:nvSpPr>
          <p:spPr>
            <a:xfrm>
              <a:off x="450004" y="4243265"/>
              <a:ext cx="100540" cy="9257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手繪多邊形 34"/>
            <p:cNvSpPr/>
            <p:nvPr/>
          </p:nvSpPr>
          <p:spPr>
            <a:xfrm rot="315896">
              <a:off x="345039" y="3436878"/>
              <a:ext cx="271947" cy="648072"/>
            </a:xfrm>
            <a:custGeom>
              <a:avLst/>
              <a:gdLst>
                <a:gd name="connsiteX0" fmla="*/ 289932 w 289932"/>
                <a:gd name="connsiteY0" fmla="*/ 26098 h 576225"/>
                <a:gd name="connsiteX1" fmla="*/ 74342 w 289932"/>
                <a:gd name="connsiteY1" fmla="*/ 63269 h 576225"/>
                <a:gd name="connsiteX2" fmla="*/ 0 w 289932"/>
                <a:gd name="connsiteY2" fmla="*/ 576225 h 576225"/>
                <a:gd name="connsiteX3" fmla="*/ 0 w 289932"/>
                <a:gd name="connsiteY3" fmla="*/ 576225 h 576225"/>
                <a:gd name="connsiteX4" fmla="*/ 0 w 289932"/>
                <a:gd name="connsiteY4" fmla="*/ 576225 h 5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932" h="576225">
                  <a:moveTo>
                    <a:pt x="289932" y="26098"/>
                  </a:moveTo>
                  <a:cubicBezTo>
                    <a:pt x="206298" y="-1161"/>
                    <a:pt x="122664" y="-28419"/>
                    <a:pt x="74342" y="63269"/>
                  </a:cubicBezTo>
                  <a:cubicBezTo>
                    <a:pt x="26020" y="154957"/>
                    <a:pt x="0" y="576225"/>
                    <a:pt x="0" y="576225"/>
                  </a:cubicBezTo>
                  <a:lnTo>
                    <a:pt x="0" y="576225"/>
                  </a:lnTo>
                  <a:lnTo>
                    <a:pt x="0" y="576225"/>
                  </a:ln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手繪多邊形 35"/>
            <p:cNvSpPr/>
            <p:nvPr/>
          </p:nvSpPr>
          <p:spPr>
            <a:xfrm>
              <a:off x="278385" y="3386140"/>
              <a:ext cx="353517" cy="682465"/>
            </a:xfrm>
            <a:custGeom>
              <a:avLst/>
              <a:gdLst>
                <a:gd name="connsiteX0" fmla="*/ 334537 w 334537"/>
                <a:gd name="connsiteY0" fmla="*/ 136018 h 708448"/>
                <a:gd name="connsiteX1" fmla="*/ 133815 w 334537"/>
                <a:gd name="connsiteY1" fmla="*/ 39374 h 708448"/>
                <a:gd name="connsiteX2" fmla="*/ 0 w 334537"/>
                <a:gd name="connsiteY2" fmla="*/ 708448 h 708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4537" h="708448">
                  <a:moveTo>
                    <a:pt x="334537" y="136018"/>
                  </a:moveTo>
                  <a:cubicBezTo>
                    <a:pt x="262054" y="39993"/>
                    <a:pt x="189571" y="-56031"/>
                    <a:pt x="133815" y="39374"/>
                  </a:cubicBezTo>
                  <a:cubicBezTo>
                    <a:pt x="78059" y="134779"/>
                    <a:pt x="39029" y="421613"/>
                    <a:pt x="0" y="708448"/>
                  </a:cubicBez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手繪多邊形 36"/>
            <p:cNvSpPr/>
            <p:nvPr/>
          </p:nvSpPr>
          <p:spPr>
            <a:xfrm rot="538401">
              <a:off x="286471" y="3343136"/>
              <a:ext cx="293120" cy="752946"/>
            </a:xfrm>
            <a:custGeom>
              <a:avLst/>
              <a:gdLst>
                <a:gd name="connsiteX0" fmla="*/ 223024 w 223024"/>
                <a:gd name="connsiteY0" fmla="*/ 98731 h 686029"/>
                <a:gd name="connsiteX1" fmla="*/ 44604 w 223024"/>
                <a:gd name="connsiteY1" fmla="*/ 46692 h 686029"/>
                <a:gd name="connsiteX2" fmla="*/ 0 w 223024"/>
                <a:gd name="connsiteY2" fmla="*/ 686029 h 686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024" h="686029">
                  <a:moveTo>
                    <a:pt x="223024" y="98731"/>
                  </a:moveTo>
                  <a:cubicBezTo>
                    <a:pt x="152399" y="23770"/>
                    <a:pt x="81775" y="-51191"/>
                    <a:pt x="44604" y="46692"/>
                  </a:cubicBezTo>
                  <a:cubicBezTo>
                    <a:pt x="7433" y="144575"/>
                    <a:pt x="3716" y="415302"/>
                    <a:pt x="0" y="686029"/>
                  </a:cubicBez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手繪多邊形 37"/>
            <p:cNvSpPr/>
            <p:nvPr/>
          </p:nvSpPr>
          <p:spPr>
            <a:xfrm rot="21287887">
              <a:off x="622380" y="3278700"/>
              <a:ext cx="522031" cy="646300"/>
            </a:xfrm>
            <a:custGeom>
              <a:avLst/>
              <a:gdLst>
                <a:gd name="connsiteX0" fmla="*/ 0 w 490654"/>
                <a:gd name="connsiteY0" fmla="*/ 201111 h 654594"/>
                <a:gd name="connsiteX1" fmla="*/ 200722 w 490654"/>
                <a:gd name="connsiteY1" fmla="*/ 22692 h 654594"/>
                <a:gd name="connsiteX2" fmla="*/ 490654 w 490654"/>
                <a:gd name="connsiteY2" fmla="*/ 654594 h 654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0654" h="654594">
                  <a:moveTo>
                    <a:pt x="0" y="201111"/>
                  </a:moveTo>
                  <a:cubicBezTo>
                    <a:pt x="59473" y="74111"/>
                    <a:pt x="118946" y="-52889"/>
                    <a:pt x="200722" y="22692"/>
                  </a:cubicBezTo>
                  <a:cubicBezTo>
                    <a:pt x="282498" y="98272"/>
                    <a:pt x="386576" y="376433"/>
                    <a:pt x="490654" y="654594"/>
                  </a:cubicBez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手繪多邊形 38"/>
            <p:cNvSpPr/>
            <p:nvPr/>
          </p:nvSpPr>
          <p:spPr>
            <a:xfrm>
              <a:off x="638367" y="3311958"/>
              <a:ext cx="447638" cy="627944"/>
            </a:xfrm>
            <a:custGeom>
              <a:avLst/>
              <a:gdLst>
                <a:gd name="connsiteX0" fmla="*/ 0 w 453483"/>
                <a:gd name="connsiteY0" fmla="*/ 167027 h 627944"/>
                <a:gd name="connsiteX1" fmla="*/ 156117 w 453483"/>
                <a:gd name="connsiteY1" fmla="*/ 25778 h 627944"/>
                <a:gd name="connsiteX2" fmla="*/ 453483 w 453483"/>
                <a:gd name="connsiteY2" fmla="*/ 627944 h 627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3483" h="627944">
                  <a:moveTo>
                    <a:pt x="0" y="167027"/>
                  </a:moveTo>
                  <a:cubicBezTo>
                    <a:pt x="40268" y="57993"/>
                    <a:pt x="80537" y="-51041"/>
                    <a:pt x="156117" y="25778"/>
                  </a:cubicBezTo>
                  <a:cubicBezTo>
                    <a:pt x="231697" y="102597"/>
                    <a:pt x="342590" y="365270"/>
                    <a:pt x="453483" y="627944"/>
                  </a:cubicBez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手繪多邊形 39"/>
            <p:cNvSpPr/>
            <p:nvPr/>
          </p:nvSpPr>
          <p:spPr>
            <a:xfrm>
              <a:off x="366813" y="3435846"/>
              <a:ext cx="250221" cy="598639"/>
            </a:xfrm>
            <a:custGeom>
              <a:avLst/>
              <a:gdLst>
                <a:gd name="connsiteX0" fmla="*/ 386576 w 386576"/>
                <a:gd name="connsiteY0" fmla="*/ 95272 h 645399"/>
                <a:gd name="connsiteX1" fmla="*/ 237893 w 386576"/>
                <a:gd name="connsiteY1" fmla="*/ 43233 h 645399"/>
                <a:gd name="connsiteX2" fmla="*/ 0 w 386576"/>
                <a:gd name="connsiteY2" fmla="*/ 645399 h 645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6576" h="645399">
                  <a:moveTo>
                    <a:pt x="386576" y="95272"/>
                  </a:moveTo>
                  <a:cubicBezTo>
                    <a:pt x="344449" y="23408"/>
                    <a:pt x="302322" y="-48455"/>
                    <a:pt x="237893" y="43233"/>
                  </a:cubicBezTo>
                  <a:cubicBezTo>
                    <a:pt x="173464" y="134921"/>
                    <a:pt x="86732" y="390160"/>
                    <a:pt x="0" y="645399"/>
                  </a:cubicBez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手繪多邊形 40"/>
            <p:cNvSpPr/>
            <p:nvPr/>
          </p:nvSpPr>
          <p:spPr>
            <a:xfrm rot="21006933">
              <a:off x="627160" y="3258544"/>
              <a:ext cx="472862" cy="700382"/>
            </a:xfrm>
            <a:custGeom>
              <a:avLst/>
              <a:gdLst>
                <a:gd name="connsiteX0" fmla="*/ 0 w 394010"/>
                <a:gd name="connsiteY0" fmla="*/ 140383 h 608734"/>
                <a:gd name="connsiteX1" fmla="*/ 111512 w 394010"/>
                <a:gd name="connsiteY1" fmla="*/ 28871 h 608734"/>
                <a:gd name="connsiteX2" fmla="*/ 394010 w 394010"/>
                <a:gd name="connsiteY2" fmla="*/ 608734 h 608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4010" h="608734">
                  <a:moveTo>
                    <a:pt x="0" y="140383"/>
                  </a:moveTo>
                  <a:cubicBezTo>
                    <a:pt x="22922" y="45597"/>
                    <a:pt x="45844" y="-49188"/>
                    <a:pt x="111512" y="28871"/>
                  </a:cubicBezTo>
                  <a:cubicBezTo>
                    <a:pt x="177180" y="106930"/>
                    <a:pt x="349405" y="488549"/>
                    <a:pt x="394010" y="608734"/>
                  </a:cubicBez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手繪多邊形 41"/>
            <p:cNvSpPr/>
            <p:nvPr/>
          </p:nvSpPr>
          <p:spPr>
            <a:xfrm rot="21354371">
              <a:off x="603719" y="3278837"/>
              <a:ext cx="467477" cy="658580"/>
            </a:xfrm>
            <a:custGeom>
              <a:avLst/>
              <a:gdLst>
                <a:gd name="connsiteX0" fmla="*/ 0 w 394010"/>
                <a:gd name="connsiteY0" fmla="*/ 243815 h 704733"/>
                <a:gd name="connsiteX1" fmla="*/ 66907 w 394010"/>
                <a:gd name="connsiteY1" fmla="*/ 20791 h 704733"/>
                <a:gd name="connsiteX2" fmla="*/ 394010 w 394010"/>
                <a:gd name="connsiteY2" fmla="*/ 704733 h 70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4010" h="704733">
                  <a:moveTo>
                    <a:pt x="0" y="243815"/>
                  </a:moveTo>
                  <a:cubicBezTo>
                    <a:pt x="619" y="93893"/>
                    <a:pt x="1239" y="-56029"/>
                    <a:pt x="66907" y="20791"/>
                  </a:cubicBezTo>
                  <a:cubicBezTo>
                    <a:pt x="132575" y="97611"/>
                    <a:pt x="263292" y="401172"/>
                    <a:pt x="394010" y="704733"/>
                  </a:cubicBez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弧形 42"/>
            <p:cNvSpPr/>
            <p:nvPr/>
          </p:nvSpPr>
          <p:spPr>
            <a:xfrm rot="6650802">
              <a:off x="490959" y="3416791"/>
              <a:ext cx="386027" cy="467021"/>
            </a:xfrm>
            <a:prstGeom prst="arc">
              <a:avLst>
                <a:gd name="adj1" fmla="val 16200000"/>
                <a:gd name="adj2" fmla="val 1108780"/>
              </a:avLst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1587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7" grpId="0"/>
      <p:bldP spid="22" grpId="0"/>
      <p:bldP spid="24" grpId="0" animBg="1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你還標記了</a:t>
            </a:r>
            <a:r>
              <a:rPr lang="zh-TW" altLang="en-US" dirty="0"/>
              <a:t>哪</a:t>
            </a:r>
            <a:r>
              <a:rPr lang="zh-TW" altLang="en-US" dirty="0" smtClean="0"/>
              <a:t>些句子？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海底沉城之謎到底是什麼？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876256" y="4299942"/>
            <a:ext cx="1697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solidFill>
                  <a:srgbClr val="002060"/>
                </a:solidFill>
              </a:rPr>
              <a:t>（計時</a:t>
            </a:r>
            <a:r>
              <a:rPr lang="en-US" altLang="zh-TW" dirty="0" smtClean="0">
                <a:solidFill>
                  <a:srgbClr val="002060"/>
                </a:solidFill>
              </a:rPr>
              <a:t>3</a:t>
            </a:r>
            <a:r>
              <a:rPr lang="zh-TW" altLang="en-US" dirty="0" smtClean="0">
                <a:solidFill>
                  <a:srgbClr val="002060"/>
                </a:solidFill>
              </a:rPr>
              <a:t>分鐘）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這節課你學到了什麼？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0064" y="1353343"/>
            <a:ext cx="8280920" cy="3672408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/>
              <a:t>□</a:t>
            </a:r>
            <a:r>
              <a:rPr lang="zh-TW" altLang="en-US" dirty="0" smtClean="0"/>
              <a:t>大概知道了文章在說什麼？</a:t>
            </a:r>
            <a:endParaRPr lang="en-US" altLang="zh-TW" dirty="0" smtClean="0"/>
          </a:p>
          <a:p>
            <a:pPr lvl="0">
              <a:buNone/>
            </a:pPr>
            <a:r>
              <a:rPr lang="zh-TW" altLang="en-US" sz="4000" dirty="0" smtClean="0"/>
              <a:t>□</a:t>
            </a:r>
            <a:r>
              <a:rPr lang="zh-TW" altLang="en-US" dirty="0" smtClean="0"/>
              <a:t>學會了運用「推論詞義三法寶：部首解字」</a:t>
            </a:r>
            <a:r>
              <a:rPr lang="zh-TW" altLang="zh-TW" dirty="0" smtClean="0"/>
              <a:t>策略解決不懂的</a:t>
            </a:r>
            <a:r>
              <a:rPr lang="zh-TW" altLang="en-US" dirty="0" smtClean="0"/>
              <a:t>字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>
              <a:buNone/>
            </a:pPr>
            <a:r>
              <a:rPr lang="zh-TW" altLang="en-US" sz="4000" dirty="0" smtClean="0"/>
              <a:t>□</a:t>
            </a:r>
            <a:r>
              <a:rPr lang="zh-TW" altLang="en-US" dirty="0" smtClean="0"/>
              <a:t>學會了運用</a:t>
            </a:r>
            <a:r>
              <a:rPr lang="zh-TW" altLang="en-US" dirty="0"/>
              <a:t>「推論詞義三法寶</a:t>
            </a:r>
            <a:r>
              <a:rPr lang="zh-TW" altLang="en-US" dirty="0" smtClean="0"/>
              <a:t>：析詞釋義」</a:t>
            </a:r>
            <a:r>
              <a:rPr lang="zh-TW" altLang="zh-TW" dirty="0" smtClean="0"/>
              <a:t>策略解決不懂的</a:t>
            </a:r>
            <a:r>
              <a:rPr lang="zh-TW" altLang="en-US" dirty="0" smtClean="0"/>
              <a:t>詞</a:t>
            </a:r>
            <a:r>
              <a:rPr lang="zh-TW" altLang="zh-TW" dirty="0" smtClean="0"/>
              <a:t>。</a:t>
            </a:r>
          </a:p>
          <a:p>
            <a:pPr lvl="0">
              <a:buNone/>
            </a:pPr>
            <a:r>
              <a:rPr lang="zh-TW" altLang="en-US" sz="4000" dirty="0" smtClean="0"/>
              <a:t>□</a:t>
            </a:r>
            <a:r>
              <a:rPr lang="zh-TW" altLang="en-US" dirty="0" smtClean="0"/>
              <a:t>學會了運用</a:t>
            </a:r>
            <a:r>
              <a:rPr lang="zh-TW" altLang="en-US" dirty="0"/>
              <a:t>「推論詞義三法寶</a:t>
            </a:r>
            <a:r>
              <a:rPr lang="zh-TW" altLang="en-US" dirty="0" smtClean="0"/>
              <a:t>：上下文推詞義」</a:t>
            </a:r>
            <a:r>
              <a:rPr lang="zh-TW" altLang="zh-TW" dirty="0" smtClean="0"/>
              <a:t>策略解決不懂的</a:t>
            </a:r>
            <a:r>
              <a:rPr lang="zh-TW" altLang="en-US" dirty="0" smtClean="0"/>
              <a:t>詞</a:t>
            </a:r>
            <a:r>
              <a:rPr lang="zh-TW" altLang="zh-TW" dirty="0" smtClean="0"/>
              <a:t>。</a:t>
            </a:r>
          </a:p>
          <a:p>
            <a:pPr lvl="0">
              <a:buNone/>
            </a:pPr>
            <a:r>
              <a:rPr lang="zh-TW" altLang="en-US" sz="4000" dirty="0" smtClean="0"/>
              <a:t>□</a:t>
            </a:r>
            <a:r>
              <a:rPr lang="zh-TW" altLang="en-US" dirty="0" smtClean="0"/>
              <a:t>學會了運</a:t>
            </a:r>
            <a:r>
              <a:rPr lang="zh-TW" altLang="en-US" dirty="0"/>
              <a:t>用</a:t>
            </a:r>
            <a:r>
              <a:rPr lang="zh-TW" altLang="en-US" dirty="0" smtClean="0"/>
              <a:t>「上下文找線索」</a:t>
            </a:r>
            <a:r>
              <a:rPr lang="zh-TW" altLang="zh-TW" dirty="0" smtClean="0"/>
              <a:t>策略解決不懂的</a:t>
            </a:r>
            <a:r>
              <a:rPr lang="zh-TW" altLang="en-US" dirty="0" smtClean="0"/>
              <a:t>句子</a:t>
            </a:r>
            <a:r>
              <a:rPr lang="zh-TW" altLang="zh-TW" dirty="0" smtClean="0"/>
              <a:t>。</a:t>
            </a:r>
          </a:p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7452320" y="33950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第一節</a:t>
            </a:r>
            <a:endParaRPr lang="zh-TW" altLang="en-US" dirty="0"/>
          </a:p>
        </p:txBody>
      </p:sp>
      <p:sp>
        <p:nvSpPr>
          <p:cNvPr id="6" name="投影片編號版面配置區 2"/>
          <p:cNvSpPr txBox="1">
            <a:spLocks/>
          </p:cNvSpPr>
          <p:nvPr/>
        </p:nvSpPr>
        <p:spPr>
          <a:xfrm>
            <a:off x="6948264" y="4731990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（計時</a:t>
            </a:r>
            <a:r>
              <a:rPr lang="en-US" altLang="zh-TW" sz="1600" dirty="0" smtClean="0">
                <a:solidFill>
                  <a:srgbClr val="002060"/>
                </a:solidFill>
              </a:rPr>
              <a:t>2</a:t>
            </a:r>
            <a:r>
              <a:rPr kumimoji="0" lang="zh-TW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分鐘）</a:t>
            </a:r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完成習作</a:t>
            </a:r>
            <a:r>
              <a:rPr lang="zh-TW" altLang="zh-TW" dirty="0" smtClean="0"/>
              <a:t>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27784" y="2139702"/>
            <a:ext cx="4447406" cy="2376264"/>
          </a:xfrm>
        </p:spPr>
        <p:txBody>
          <a:bodyPr/>
          <a:lstStyle/>
          <a:p>
            <a:r>
              <a:rPr lang="zh-TW" altLang="zh-TW" sz="3200" dirty="0" smtClean="0"/>
              <a:t>國字注音</a:t>
            </a:r>
            <a:endParaRPr lang="en-US" altLang="zh-TW" sz="3200" dirty="0" smtClean="0"/>
          </a:p>
          <a:p>
            <a:r>
              <a:rPr lang="zh-TW" altLang="zh-TW" sz="3200" dirty="0" smtClean="0"/>
              <a:t>辨識形近字</a:t>
            </a:r>
            <a:endParaRPr lang="en-US" altLang="zh-TW" sz="3200" dirty="0" smtClean="0"/>
          </a:p>
          <a:p>
            <a:r>
              <a:rPr lang="zh-TW" altLang="zh-TW" sz="3200" dirty="0" smtClean="0"/>
              <a:t>詞義辨析。</a:t>
            </a:r>
            <a:endParaRPr lang="zh-TW" altLang="en-US" sz="32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7452320" y="33950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第一節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948264" y="4227934"/>
            <a:ext cx="1697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solidFill>
                  <a:srgbClr val="002060"/>
                </a:solidFill>
              </a:rPr>
              <a:t>（計時</a:t>
            </a:r>
            <a:r>
              <a:rPr lang="en-US" altLang="zh-TW" dirty="0" smtClean="0">
                <a:solidFill>
                  <a:srgbClr val="002060"/>
                </a:solidFill>
              </a:rPr>
              <a:t>7</a:t>
            </a:r>
            <a:r>
              <a:rPr lang="zh-TW" altLang="en-US" dirty="0" smtClean="0">
                <a:solidFill>
                  <a:srgbClr val="002060"/>
                </a:solidFill>
              </a:rPr>
              <a:t>分鐘）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第二節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「小組討論」</a:t>
            </a:r>
            <a:r>
              <a:rPr lang="zh-TW" altLang="zh-TW" dirty="0" smtClean="0"/>
              <a:t>理解</a:t>
            </a:r>
            <a:r>
              <a:rPr lang="zh-TW" altLang="en-US" dirty="0" smtClean="0"/>
              <a:t>課文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142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一起完成下列問題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275606"/>
            <a:ext cx="8047806" cy="3562127"/>
          </a:xfrm>
        </p:spPr>
        <p:txBody>
          <a:bodyPr/>
          <a:lstStyle/>
          <a:p>
            <a:pPr marL="457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zh-TW" altLang="en-US" sz="2000" dirty="0" smtClean="0"/>
              <a:t>在民國六十五年，</a:t>
            </a:r>
            <a:r>
              <a:rPr lang="zh-TW" altLang="zh-TW" sz="2000" dirty="0" smtClean="0"/>
              <a:t>當時</a:t>
            </a:r>
            <a:r>
              <a:rPr lang="zh-TW" altLang="en-US" sz="2000" dirty="0" smtClean="0"/>
              <a:t>的</a:t>
            </a:r>
            <a:r>
              <a:rPr lang="zh-TW" altLang="zh-TW" sz="2000" dirty="0" smtClean="0"/>
              <a:t>縣長為什麼要請潛水專家</a:t>
            </a:r>
            <a:r>
              <a:rPr lang="zh-TW" altLang="zh-TW" sz="2000" u="sng" dirty="0" smtClean="0"/>
              <a:t>謝新曦</a:t>
            </a:r>
            <a:r>
              <a:rPr lang="zh-TW" altLang="zh-TW" sz="2000" dirty="0" smtClean="0"/>
              <a:t>先生到海底探勘？</a:t>
            </a:r>
            <a:r>
              <a:rPr lang="zh-TW" altLang="en-US" sz="2000" dirty="0" smtClean="0"/>
              <a:t>請根據課文內容寫出</a:t>
            </a:r>
            <a:r>
              <a:rPr lang="zh-TW" altLang="en-US" sz="2000" b="1" dirty="0" smtClean="0">
                <a:solidFill>
                  <a:srgbClr val="C00000"/>
                </a:solidFill>
              </a:rPr>
              <a:t>兩個理由</a:t>
            </a:r>
            <a:r>
              <a:rPr lang="zh-TW" altLang="en-US" sz="2000" dirty="0" smtClean="0"/>
              <a:t>。</a:t>
            </a:r>
            <a:endParaRPr lang="zh-TW" altLang="zh-TW" sz="2000" dirty="0" smtClean="0"/>
          </a:p>
          <a:p>
            <a:pPr marL="457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zh-TW" altLang="zh-TW" sz="2000" dirty="0" smtClean="0"/>
              <a:t>請</a:t>
            </a:r>
            <a:r>
              <a:rPr lang="zh-TW" altLang="zh-TW" sz="2000" b="1" dirty="0" smtClean="0">
                <a:solidFill>
                  <a:srgbClr val="C00000"/>
                </a:solidFill>
              </a:rPr>
              <a:t>依照時間</a:t>
            </a:r>
            <a:r>
              <a:rPr lang="zh-TW" altLang="en-US" sz="2000" b="1" dirty="0" smtClean="0">
                <a:solidFill>
                  <a:srgbClr val="C00000"/>
                </a:solidFill>
              </a:rPr>
              <a:t>先後</a:t>
            </a:r>
            <a:r>
              <a:rPr lang="zh-TW" altLang="en-US" sz="2000" dirty="0" smtClean="0"/>
              <a:t>，</a:t>
            </a:r>
            <a:r>
              <a:rPr lang="zh-TW" altLang="zh-TW" sz="2000" dirty="0" smtClean="0"/>
              <a:t>列出</a:t>
            </a:r>
            <a:r>
              <a:rPr lang="zh-TW" altLang="en-US" sz="2000" dirty="0" smtClean="0"/>
              <a:t>國內外專家</a:t>
            </a:r>
            <a:r>
              <a:rPr lang="zh-TW" altLang="zh-TW" sz="2000" dirty="0" smtClean="0"/>
              <a:t>探勘</a:t>
            </a:r>
            <a:r>
              <a:rPr lang="zh-TW" altLang="en-US" sz="2000" dirty="0" smtClean="0"/>
              <a:t>澎湖虎井嶼沉城的</a:t>
            </a:r>
            <a:r>
              <a:rPr lang="zh-TW" altLang="zh-TW" sz="2000" dirty="0" smtClean="0"/>
              <a:t>順序。</a:t>
            </a:r>
          </a:p>
          <a:p>
            <a:pPr marL="457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zh-TW" altLang="zh-TW" sz="2000" u="sng" dirty="0" smtClean="0"/>
              <a:t>葛瑞姆</a:t>
            </a:r>
            <a:r>
              <a:rPr lang="zh-TW" altLang="zh-TW" sz="2000" dirty="0" smtClean="0"/>
              <a:t>發現了什麼？他</a:t>
            </a:r>
            <a:r>
              <a:rPr lang="zh-TW" altLang="en-US" sz="2000" dirty="0" smtClean="0"/>
              <a:t>對這項</a:t>
            </a:r>
            <a:r>
              <a:rPr lang="zh-TW" altLang="zh-TW" sz="2000" dirty="0" smtClean="0"/>
              <a:t>發現提出了什麼</a:t>
            </a:r>
            <a:r>
              <a:rPr lang="zh-TW" altLang="en-US" sz="2000" dirty="0" smtClean="0"/>
              <a:t>樣的</a:t>
            </a:r>
            <a:r>
              <a:rPr lang="zh-TW" altLang="zh-TW" sz="2000" dirty="0" smtClean="0"/>
              <a:t>看法？</a:t>
            </a:r>
          </a:p>
          <a:p>
            <a:pPr marL="457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zh-TW" altLang="zh-TW" sz="2000" dirty="0" smtClean="0"/>
              <a:t>請從課文中找出</a:t>
            </a:r>
            <a:r>
              <a:rPr lang="zh-TW" altLang="zh-TW" sz="2000" b="1" dirty="0" smtClean="0">
                <a:solidFill>
                  <a:srgbClr val="C00000"/>
                </a:solidFill>
              </a:rPr>
              <a:t>兩個</a:t>
            </a:r>
            <a:r>
              <a:rPr lang="zh-TW" altLang="zh-TW" sz="2000" dirty="0" smtClean="0"/>
              <a:t>支持「沉城是人為產物」的理由。</a:t>
            </a:r>
          </a:p>
          <a:p>
            <a:pPr marL="457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zh-TW" altLang="zh-TW" sz="2000" dirty="0" smtClean="0"/>
              <a:t>根據課文內容，你覺得「沉城之謎」有沒有解開？請從文章中找出支持的理由。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2000" dirty="0" smtClean="0"/>
              <a:t>	</a:t>
            </a:r>
            <a:r>
              <a:rPr lang="zh-TW" altLang="en-US" sz="2000" dirty="0" smtClean="0"/>
              <a:t>□ 有，因為</a:t>
            </a:r>
            <a:r>
              <a:rPr lang="en-US" altLang="zh-TW" sz="2000" dirty="0" smtClean="0"/>
              <a:t>____________________________________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2000" dirty="0"/>
              <a:t>	</a:t>
            </a:r>
            <a:r>
              <a:rPr lang="zh-TW" altLang="en-US" sz="2000" dirty="0" smtClean="0"/>
              <a:t>□ 沒有，因為</a:t>
            </a:r>
            <a:r>
              <a:rPr lang="en-US" altLang="zh-TW" sz="2000" dirty="0" smtClean="0"/>
              <a:t>__________________________________</a:t>
            </a:r>
            <a:endParaRPr lang="zh-TW" altLang="en-US" sz="2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7740352" y="26749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第二節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716016" y="4723159"/>
            <a:ext cx="4320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(</a:t>
            </a:r>
            <a:r>
              <a:rPr lang="zh-TW" altLang="en-US" dirty="0"/>
              <a:t>請</a:t>
            </a:r>
            <a:r>
              <a:rPr lang="zh-TW" altLang="en-US" dirty="0" smtClean="0"/>
              <a:t>小組在白板上寫下答案。計時</a:t>
            </a:r>
            <a:r>
              <a:rPr lang="en-US" altLang="zh-TW" dirty="0" smtClean="0"/>
              <a:t>20</a:t>
            </a:r>
            <a:r>
              <a:rPr lang="zh-TW" altLang="en-US" dirty="0" smtClean="0"/>
              <a:t>分鐘</a:t>
            </a:r>
            <a:r>
              <a:rPr lang="en-US" altLang="zh-TW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上台分享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995685"/>
            <a:ext cx="7886700" cy="2653705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800" dirty="0" smtClean="0"/>
              <a:t>各組上台報告一題的答案</a:t>
            </a:r>
            <a:endParaRPr lang="zh-TW" altLang="en-US" sz="2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7740352" y="26749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第二節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7020272" y="4299942"/>
            <a:ext cx="1826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solidFill>
                  <a:srgbClr val="002060"/>
                </a:solidFill>
              </a:rPr>
              <a:t>（計時</a:t>
            </a:r>
            <a:r>
              <a:rPr lang="en-US" altLang="zh-TW" dirty="0" smtClean="0">
                <a:solidFill>
                  <a:srgbClr val="002060"/>
                </a:solidFill>
              </a:rPr>
              <a:t>15</a:t>
            </a:r>
            <a:r>
              <a:rPr lang="zh-TW" altLang="en-US" dirty="0" smtClean="0">
                <a:solidFill>
                  <a:srgbClr val="002060"/>
                </a:solidFill>
              </a:rPr>
              <a:t>分鐘）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這節課你學到了什麼？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491630"/>
            <a:ext cx="8047806" cy="2664296"/>
          </a:xfrm>
        </p:spPr>
        <p:txBody>
          <a:bodyPr/>
          <a:lstStyle/>
          <a:p>
            <a:pPr lvl="0">
              <a:lnSpc>
                <a:spcPct val="150000"/>
              </a:lnSpc>
              <a:buNone/>
            </a:pPr>
            <a:r>
              <a:rPr lang="zh-TW" altLang="en-US" sz="2400" dirty="0" smtClean="0"/>
              <a:t>□ 五道題目的回答我</a:t>
            </a:r>
            <a:r>
              <a:rPr lang="zh-TW" altLang="en-US" sz="2400" dirty="0"/>
              <a:t>都清楚了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lnSpc>
                <a:spcPct val="150000"/>
              </a:lnSpc>
              <a:buNone/>
            </a:pPr>
            <a:r>
              <a:rPr lang="zh-TW" altLang="en-US" sz="2400" dirty="0" smtClean="0"/>
              <a:t>□ 透過這五道題目讓我更了解課文的內容。</a:t>
            </a:r>
            <a:endParaRPr lang="en-US" altLang="zh-TW" sz="2400" dirty="0"/>
          </a:p>
          <a:p>
            <a:pPr lvl="0">
              <a:lnSpc>
                <a:spcPct val="150000"/>
              </a:lnSpc>
              <a:buNone/>
            </a:pPr>
            <a:endParaRPr lang="zh-TW" altLang="en-US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7452320" y="33950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第二節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完成習作</a:t>
            </a:r>
            <a:r>
              <a:rPr lang="zh-TW" altLang="zh-TW" dirty="0" smtClean="0"/>
              <a:t>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779662"/>
            <a:ext cx="7886700" cy="1944216"/>
          </a:xfrm>
        </p:spPr>
        <p:txBody>
          <a:bodyPr/>
          <a:lstStyle/>
          <a:p>
            <a:pPr lvl="0"/>
            <a:r>
              <a:rPr lang="zh-TW" altLang="zh-TW" sz="3200" dirty="0" smtClean="0"/>
              <a:t>根據課文回答問題、選詞填寫並造句。</a:t>
            </a:r>
          </a:p>
          <a:p>
            <a:r>
              <a:rPr lang="zh-TW" altLang="zh-TW" sz="3200" dirty="0" smtClean="0"/>
              <a:t>習作寫不完，則當回家功課</a:t>
            </a:r>
          </a:p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7740352" y="26749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第二節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7236296" y="4515966"/>
            <a:ext cx="1826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solidFill>
                  <a:srgbClr val="002060"/>
                </a:solidFill>
              </a:rPr>
              <a:t>（計時</a:t>
            </a:r>
            <a:r>
              <a:rPr lang="en-US" altLang="zh-TW" dirty="0" smtClean="0">
                <a:solidFill>
                  <a:srgbClr val="002060"/>
                </a:solidFill>
              </a:rPr>
              <a:t>10</a:t>
            </a:r>
            <a:r>
              <a:rPr lang="zh-TW" altLang="en-US" dirty="0" smtClean="0">
                <a:solidFill>
                  <a:srgbClr val="002060"/>
                </a:solidFill>
              </a:rPr>
              <a:t>分鐘）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第三節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type="body" idx="1"/>
          </p:nvPr>
        </p:nvSpPr>
        <p:spPr>
          <a:xfrm>
            <a:off x="630612" y="3003798"/>
            <a:ext cx="7886700" cy="1152128"/>
          </a:xfrm>
        </p:spPr>
        <p:txBody>
          <a:bodyPr/>
          <a:lstStyle/>
          <a:p>
            <a:r>
              <a:rPr lang="zh-TW" altLang="zh-TW" dirty="0" smtClean="0"/>
              <a:t>利用文章結構</a:t>
            </a:r>
            <a:endParaRPr lang="en-US" altLang="zh-TW" dirty="0" smtClean="0"/>
          </a:p>
          <a:p>
            <a:r>
              <a:rPr lang="zh-TW" altLang="zh-TW" dirty="0" smtClean="0"/>
              <a:t>摘取課文大意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7740352" y="26749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第三節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第一節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利用</a:t>
            </a:r>
            <a:r>
              <a:rPr lang="zh-TW" altLang="en-US" dirty="0" smtClean="0"/>
              <a:t>「</a:t>
            </a:r>
            <a:r>
              <a:rPr lang="zh-TW" altLang="zh-TW" dirty="0" smtClean="0"/>
              <a:t>閱讀理解策略</a:t>
            </a:r>
            <a:r>
              <a:rPr lang="zh-TW" altLang="en-US" dirty="0" smtClean="0"/>
              <a:t>」</a:t>
            </a:r>
            <a:r>
              <a:rPr lang="zh-TW" altLang="zh-TW" dirty="0" smtClean="0"/>
              <a:t>理解</a:t>
            </a:r>
            <a:r>
              <a:rPr lang="zh-TW" altLang="en-US" dirty="0" smtClean="0"/>
              <a:t>課</a:t>
            </a:r>
            <a:r>
              <a:rPr lang="zh-TW" altLang="zh-TW" dirty="0" smtClean="0"/>
              <a:t>文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4139952" y="267495"/>
            <a:ext cx="3744416" cy="461665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cs typeface="文鼎誰的字體" panose="02010609010101010101" pitchFamily="49" charset="-120"/>
              </a:rPr>
              <a:t>組織文章結構學習單</a:t>
            </a:r>
            <a:endParaRPr lang="zh-TW" altLang="en-US" sz="2400" b="1" dirty="0">
              <a:solidFill>
                <a:srgbClr val="C00000"/>
              </a:solidFill>
              <a:latin typeface="微軟正黑體" panose="020B0604030504040204" pitchFamily="34" charset="-120"/>
              <a:cs typeface="文鼎誰的字體" panose="02010609010101010101" pitchFamily="49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76" y="51470"/>
            <a:ext cx="2520000" cy="199803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44146" y="1299069"/>
            <a:ext cx="2088000" cy="68837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578818" y="771550"/>
            <a:ext cx="6457678" cy="4274438"/>
            <a:chOff x="2102" y="824"/>
            <a:chExt cx="3596" cy="2354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2102" y="824"/>
              <a:ext cx="3596" cy="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03"/>
            <a:stretch/>
          </p:blipFill>
          <p:spPr bwMode="auto">
            <a:xfrm>
              <a:off x="2102" y="824"/>
              <a:ext cx="3556" cy="2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7" y="4151057"/>
            <a:ext cx="654361" cy="96104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091895"/>
            <a:ext cx="2639797" cy="21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39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3688" y="195486"/>
            <a:ext cx="5904656" cy="994172"/>
          </a:xfrm>
        </p:spPr>
        <p:txBody>
          <a:bodyPr/>
          <a:lstStyle/>
          <a:p>
            <a:r>
              <a:rPr lang="zh-TW" altLang="en-US" dirty="0" smtClean="0"/>
              <a:t>找出意義段、畫出結構圖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347615"/>
            <a:ext cx="7848872" cy="1368151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zh-TW" altLang="en-US" sz="2000" dirty="0" smtClean="0"/>
              <a:t>哪幾個自然段有相同意義，可以合在一起？</a:t>
            </a:r>
            <a:endParaRPr lang="en-US" altLang="zh-TW" sz="20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zh-TW" altLang="en-US" sz="2000" dirty="0" smtClean="0"/>
              <a:t>為意義段命名，找出上位概念。</a:t>
            </a:r>
            <a:endParaRPr lang="en-US" altLang="zh-TW" sz="14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zh-TW" altLang="en-US" sz="2000" dirty="0" smtClean="0"/>
              <a:t>寫出各意義段的重點內容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可利用刪除、歸納、找主題句的策略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zh-TW" altLang="en-US" sz="2000" dirty="0" smtClean="0"/>
              <a:t>畫出本課結構圖。</a:t>
            </a:r>
            <a:endParaRPr lang="en-US" altLang="zh-TW" sz="2000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sz="1400" dirty="0" smtClean="0">
                <a:solidFill>
                  <a:srgbClr val="002060"/>
                </a:solidFill>
              </a:rPr>
              <a:t>（</a:t>
            </a:r>
            <a:r>
              <a:rPr lang="en-US" altLang="zh-TW" sz="1400" dirty="0" smtClean="0">
                <a:solidFill>
                  <a:srgbClr val="002060"/>
                </a:solidFill>
              </a:rPr>
              <a:t>1.2.3.4</a:t>
            </a:r>
            <a:r>
              <a:rPr lang="zh-TW" altLang="en-US" sz="1400" dirty="0" smtClean="0">
                <a:solidFill>
                  <a:srgbClr val="002060"/>
                </a:solidFill>
              </a:rPr>
              <a:t>各</a:t>
            </a:r>
            <a:r>
              <a:rPr lang="en-US" altLang="zh-TW" sz="1400" dirty="0" smtClean="0">
                <a:solidFill>
                  <a:srgbClr val="002060"/>
                </a:solidFill>
              </a:rPr>
              <a:t>10</a:t>
            </a:r>
            <a:r>
              <a:rPr lang="zh-TW" altLang="en-US" sz="1400" dirty="0" smtClean="0">
                <a:solidFill>
                  <a:srgbClr val="002060"/>
                </a:solidFill>
              </a:rPr>
              <a:t>分鐘）</a:t>
            </a:r>
            <a:endParaRPr lang="zh-TW" altLang="en-US" sz="1400" dirty="0">
              <a:solidFill>
                <a:srgbClr val="00206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740352" y="26749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第三節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843180"/>
              </p:ext>
            </p:extLst>
          </p:nvPr>
        </p:nvGraphicFramePr>
        <p:xfrm>
          <a:off x="161712" y="2787775"/>
          <a:ext cx="8856985" cy="2300255"/>
        </p:xfrm>
        <a:graphic>
          <a:graphicData uri="http://schemas.openxmlformats.org/drawingml/2006/table">
            <a:tbl>
              <a:tblPr firstRow="1" firstCol="1" bandRow="1"/>
              <a:tblGrid>
                <a:gridCol w="1706506"/>
                <a:gridCol w="1893894"/>
                <a:gridCol w="2087766"/>
                <a:gridCol w="3168819"/>
              </a:tblGrid>
              <a:tr h="390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意義段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（哪些段落講同一個概念？）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上位概念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kern="1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（此意義段講的是什麼概念？）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內容重點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kern="1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（此意義段的重點）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組織全文結構圖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50" kern="1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（全文屬於哪種結構？概念間有無其他結構？）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050" b="1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第（　　　　　　　）段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07" marR="36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07" marR="36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07" marR="36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07" marR="36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050" b="1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第（　　　　　　　）段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07" marR="36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07" marR="36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07" marR="36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92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050" b="1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第（　　　　　　　）段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07" marR="36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07" marR="36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07" marR="36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92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050" b="1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第（　　　　　　　）段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07" marR="36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07" marR="36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07" marR="36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92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050" b="1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第（　　　　　　　）段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07" marR="36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07" marR="36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07" marR="36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結構圖分享</a:t>
            </a:r>
            <a:r>
              <a:rPr lang="zh-TW" altLang="en-US" sz="2800" dirty="0" smtClean="0">
                <a:solidFill>
                  <a:srgbClr val="002060"/>
                </a:solidFill>
              </a:rPr>
              <a:t>（</a:t>
            </a:r>
            <a:r>
              <a:rPr lang="zh-TW" altLang="zh-TW" sz="2800" dirty="0" smtClean="0">
                <a:solidFill>
                  <a:srgbClr val="002060"/>
                </a:solidFill>
              </a:rPr>
              <a:t>主題＋序列</a:t>
            </a:r>
            <a:r>
              <a:rPr lang="zh-TW" altLang="en-US" sz="2800" dirty="0" smtClean="0">
                <a:solidFill>
                  <a:srgbClr val="002060"/>
                </a:solidFill>
              </a:rPr>
              <a:t>）</a:t>
            </a:r>
            <a:endParaRPr lang="zh-TW" altLang="en-US" sz="2800" dirty="0">
              <a:solidFill>
                <a:srgbClr val="002060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7740352" y="26749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第三節</a:t>
            </a:r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628650" y="2067694"/>
            <a:ext cx="7471742" cy="2880320"/>
            <a:chOff x="395536" y="1275606"/>
            <a:chExt cx="7557358" cy="3672408"/>
          </a:xfrm>
        </p:grpSpPr>
        <p:sp>
          <p:nvSpPr>
            <p:cNvPr id="5" name="矩形 4"/>
            <p:cNvSpPr/>
            <p:nvPr/>
          </p:nvSpPr>
          <p:spPr>
            <a:xfrm>
              <a:off x="395536" y="1275606"/>
              <a:ext cx="1944216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TW" altLang="en-US" sz="1600" b="1" dirty="0" smtClean="0">
                  <a:solidFill>
                    <a:schemeClr val="bg1"/>
                  </a:solidFill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引起國外積極</a:t>
              </a:r>
              <a:r>
                <a:rPr kumimoji="1" lang="zh-TW" altLang="zh-TW" sz="1600" b="1" dirty="0" smtClean="0">
                  <a:solidFill>
                    <a:schemeClr val="bg1"/>
                  </a:solidFill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探索海底古城的緣由</a:t>
              </a:r>
              <a:endParaRPr kumimoji="1" lang="zh-TW" altLang="zh-TW" sz="1600" dirty="0" smtClean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2987824" y="1275606"/>
              <a:ext cx="1296144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zh-TW" sz="1600" b="1" dirty="0" smtClean="0"/>
                <a:t>國外團隊</a:t>
              </a:r>
              <a:endParaRPr lang="en-US" altLang="zh-TW" sz="1600" b="1" dirty="0" smtClean="0"/>
            </a:p>
            <a:p>
              <a:pPr algn="ctr"/>
              <a:r>
                <a:rPr lang="zh-TW" altLang="zh-TW" sz="1600" b="1" dirty="0" smtClean="0"/>
                <a:t>來台探勘</a:t>
              </a:r>
              <a:endParaRPr lang="zh-TW" altLang="zh-TW" sz="1600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4644008" y="1275606"/>
              <a:ext cx="1296144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TW" altLang="zh-TW" sz="1600" b="1" dirty="0" smtClean="0"/>
                <a:t>沉城之謎</a:t>
              </a:r>
              <a:endParaRPr lang="en-US" altLang="zh-TW" sz="1600" b="1" dirty="0" smtClean="0"/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TW" altLang="zh-TW" sz="1600" b="1" dirty="0" smtClean="0"/>
                <a:t>迫切待解</a:t>
              </a:r>
              <a:endParaRPr kumimoji="1" lang="zh-TW" altLang="zh-TW" sz="1600" dirty="0" smtClean="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6588224" y="1275606"/>
              <a:ext cx="1296144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TW" altLang="zh-TW" sz="1600" b="1" dirty="0" smtClean="0">
                  <a:solidFill>
                    <a:schemeClr val="bg1"/>
                  </a:solidFill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人類珍貴的文明記憶</a:t>
              </a:r>
              <a:endParaRPr kumimoji="1" lang="zh-TW" altLang="zh-TW" sz="2400" dirty="0" smtClean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" name="右大括弧 10"/>
            <p:cNvSpPr/>
            <p:nvPr/>
          </p:nvSpPr>
          <p:spPr>
            <a:xfrm rot="16200000">
              <a:off x="1367644" y="1527634"/>
              <a:ext cx="360040" cy="1296144"/>
            </a:xfrm>
            <a:prstGeom prst="rightBrace">
              <a:avLst>
                <a:gd name="adj1" fmla="val 10788"/>
                <a:gd name="adj2" fmla="val 4819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395536" y="2355726"/>
              <a:ext cx="2123658" cy="252028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marL="342900" indent="-342900">
                <a:buFont typeface="Arial" pitchFamily="34" charset="0"/>
                <a:buChar char="•"/>
              </a:pPr>
              <a:r>
                <a:rPr lang="zh-TW" altLang="zh-TW" dirty="0" smtClean="0"/>
                <a:t>台灣通史記錄</a:t>
              </a:r>
              <a:endParaRPr lang="en-US" altLang="zh-TW" dirty="0" smtClean="0"/>
            </a:p>
            <a:p>
              <a:pPr marL="342900" indent="-342900">
                <a:buFont typeface="Arial" pitchFamily="34" charset="0"/>
                <a:buChar char="•"/>
              </a:pPr>
              <a:r>
                <a:rPr lang="zh-TW" altLang="zh-TW" dirty="0" smtClean="0"/>
                <a:t>能看見類似城牆的建築</a:t>
              </a:r>
              <a:r>
                <a:rPr lang="zh-TW" altLang="en-US" dirty="0" smtClean="0"/>
                <a:t>。</a:t>
              </a:r>
              <a:endParaRPr lang="en-US" altLang="zh-TW" dirty="0" smtClean="0"/>
            </a:p>
            <a:p>
              <a:pPr marL="342900" indent="-342900">
                <a:buFont typeface="Arial" pitchFamily="34" charset="0"/>
                <a:buChar char="•"/>
              </a:pPr>
              <a:r>
                <a:rPr lang="zh-TW" altLang="zh-TW" dirty="0" smtClean="0"/>
                <a:t>地方文獻及文人詩詞記錄</a:t>
              </a:r>
              <a:r>
                <a:rPr lang="zh-TW" altLang="en-US" dirty="0" smtClean="0"/>
                <a:t>。</a:t>
              </a:r>
              <a:endParaRPr lang="en-US" altLang="zh-TW" dirty="0" smtClean="0"/>
            </a:p>
            <a:p>
              <a:pPr marL="342900" indent="-342900">
                <a:buFont typeface="Arial" pitchFamily="34" charset="0"/>
                <a:buChar char="•"/>
              </a:pPr>
              <a:r>
                <a:rPr lang="zh-TW" altLang="en-US" u="sng" dirty="0" smtClean="0"/>
                <a:t>謝新曦</a:t>
              </a:r>
              <a:r>
                <a:rPr lang="zh-TW" altLang="en-US" dirty="0" smtClean="0"/>
                <a:t>探勘的消息曝光。</a:t>
              </a:r>
              <a:endParaRPr lang="zh-TW" altLang="en-US" dirty="0"/>
            </a:p>
          </p:txBody>
        </p:sp>
        <p:sp>
          <p:nvSpPr>
            <p:cNvPr id="13" name="右大括弧 12"/>
            <p:cNvSpPr/>
            <p:nvPr/>
          </p:nvSpPr>
          <p:spPr>
            <a:xfrm rot="16200000">
              <a:off x="3563888" y="1563638"/>
              <a:ext cx="288032" cy="1152128"/>
            </a:xfrm>
            <a:prstGeom prst="rightBrace">
              <a:avLst>
                <a:gd name="adj1" fmla="val 69966"/>
                <a:gd name="adj2" fmla="val 4819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3894311" y="2355726"/>
              <a:ext cx="461665" cy="259228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zh-TW" altLang="en-US" dirty="0" smtClean="0"/>
                <a:t>   </a:t>
              </a:r>
              <a:r>
                <a:rPr lang="zh-TW" altLang="zh-TW" dirty="0" smtClean="0"/>
                <a:t>民國</a:t>
              </a:r>
              <a:r>
                <a:rPr lang="en-US" altLang="zh-TW" dirty="0" smtClean="0"/>
                <a:t>90</a:t>
              </a:r>
              <a:r>
                <a:rPr lang="zh-TW" altLang="zh-TW" dirty="0" smtClean="0"/>
                <a:t>年，英國</a:t>
              </a:r>
              <a:r>
                <a:rPr lang="zh-TW" altLang="en-US" dirty="0" smtClean="0"/>
                <a:t>。</a:t>
              </a:r>
              <a:endParaRPr lang="zh-TW" altLang="en-US" dirty="0"/>
            </a:p>
          </p:txBody>
        </p:sp>
        <p:sp>
          <p:nvSpPr>
            <p:cNvPr id="17" name="右大括弧 16"/>
            <p:cNvSpPr/>
            <p:nvPr/>
          </p:nvSpPr>
          <p:spPr>
            <a:xfrm rot="16200000">
              <a:off x="5148064" y="1563638"/>
              <a:ext cx="288032" cy="1152128"/>
            </a:xfrm>
            <a:prstGeom prst="rightBrace">
              <a:avLst>
                <a:gd name="adj1" fmla="val 69966"/>
                <a:gd name="adj2" fmla="val 4819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5148063" y="2355725"/>
              <a:ext cx="738664" cy="244827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zh-TW" altLang="en-US" dirty="0" smtClean="0"/>
                <a:t>   </a:t>
              </a:r>
              <a:r>
                <a:rPr lang="zh-TW" altLang="zh-TW" dirty="0" smtClean="0"/>
                <a:t>作者擔心石沉大海</a:t>
              </a:r>
              <a:r>
                <a:rPr lang="zh-TW" altLang="en-US" dirty="0" smtClean="0"/>
                <a:t>。</a:t>
              </a:r>
              <a:endParaRPr lang="en-US" altLang="zh-TW" dirty="0" smtClean="0"/>
            </a:p>
            <a:p>
              <a:pPr>
                <a:buFont typeface="Arial" pitchFamily="34" charset="0"/>
                <a:buChar char="•"/>
              </a:pPr>
              <a:r>
                <a:rPr lang="zh-TW" altLang="en-US" dirty="0" smtClean="0"/>
                <a:t>   </a:t>
              </a:r>
              <a:r>
                <a:rPr lang="zh-TW" altLang="zh-TW" dirty="0" smtClean="0"/>
                <a:t>沉城之謎並未解開</a:t>
              </a:r>
              <a:r>
                <a:rPr lang="zh-TW" altLang="en-US" dirty="0" smtClean="0"/>
                <a:t>。</a:t>
              </a:r>
              <a:endParaRPr lang="zh-TW" altLang="en-US" dirty="0"/>
            </a:p>
          </p:txBody>
        </p:sp>
        <p:sp>
          <p:nvSpPr>
            <p:cNvPr id="19" name="右大括弧 18"/>
            <p:cNvSpPr/>
            <p:nvPr/>
          </p:nvSpPr>
          <p:spPr>
            <a:xfrm rot="16200000">
              <a:off x="7092280" y="1635646"/>
              <a:ext cx="288032" cy="1152128"/>
            </a:xfrm>
            <a:prstGeom prst="rightBrace">
              <a:avLst>
                <a:gd name="adj1" fmla="val 69966"/>
                <a:gd name="adj2" fmla="val 4819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6645420" y="2355726"/>
              <a:ext cx="1307474" cy="244827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zh-TW" altLang="en-US" dirty="0" smtClean="0"/>
                <a:t>  </a:t>
              </a:r>
              <a:r>
                <a:rPr lang="zh-TW" altLang="zh-TW" dirty="0" smtClean="0"/>
                <a:t>歷史遺跡、遠古文化</a:t>
              </a:r>
              <a:endParaRPr lang="en-US" altLang="zh-TW" dirty="0"/>
            </a:p>
            <a:p>
              <a:pPr>
                <a:buFont typeface="Arial" pitchFamily="34" charset="0"/>
                <a:buChar char="•"/>
              </a:pPr>
              <a:r>
                <a:rPr lang="zh-TW" altLang="en-US" dirty="0" smtClean="0"/>
                <a:t>  </a:t>
              </a:r>
              <a:r>
                <a:rPr lang="zh-TW" altLang="zh-TW" dirty="0" smtClean="0"/>
                <a:t>都是人類珍貴的文明記憶。</a:t>
              </a:r>
              <a:endParaRPr lang="zh-TW" altLang="en-US" dirty="0"/>
            </a:p>
          </p:txBody>
        </p:sp>
        <p:sp>
          <p:nvSpPr>
            <p:cNvPr id="22" name="向右箭號 21"/>
            <p:cNvSpPr/>
            <p:nvPr/>
          </p:nvSpPr>
          <p:spPr>
            <a:xfrm>
              <a:off x="2411760" y="1563638"/>
              <a:ext cx="432048" cy="2160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向右箭號 22"/>
            <p:cNvSpPr/>
            <p:nvPr/>
          </p:nvSpPr>
          <p:spPr>
            <a:xfrm>
              <a:off x="4355976" y="1563638"/>
              <a:ext cx="288032" cy="2160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向右箭號 23"/>
            <p:cNvSpPr/>
            <p:nvPr/>
          </p:nvSpPr>
          <p:spPr>
            <a:xfrm>
              <a:off x="6084168" y="1563638"/>
              <a:ext cx="288032" cy="2160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3059832" y="2355726"/>
              <a:ext cx="461665" cy="216024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zh-TW" altLang="zh-TW" dirty="0" smtClean="0"/>
                <a:t>民國</a:t>
              </a:r>
              <a:r>
                <a:rPr lang="en-US" altLang="zh-TW" dirty="0" smtClean="0"/>
                <a:t>85</a:t>
              </a:r>
              <a:r>
                <a:rPr lang="zh-TW" altLang="zh-TW" dirty="0" smtClean="0"/>
                <a:t>年，日本</a:t>
              </a:r>
              <a:r>
                <a:rPr lang="zh-TW" altLang="en-US" dirty="0" smtClean="0"/>
                <a:t>。</a:t>
              </a:r>
              <a:endParaRPr lang="zh-TW" altLang="en-US" dirty="0"/>
            </a:p>
          </p:txBody>
        </p:sp>
        <p:sp>
          <p:nvSpPr>
            <p:cNvPr id="26" name="向右箭號 25"/>
            <p:cNvSpPr/>
            <p:nvPr/>
          </p:nvSpPr>
          <p:spPr>
            <a:xfrm>
              <a:off x="3491880" y="3147814"/>
              <a:ext cx="360040" cy="216024"/>
            </a:xfrm>
            <a:prstGeom prst="rightArrow">
              <a:avLst/>
            </a:prstGeom>
            <a:solidFill>
              <a:schemeClr val="accent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3333954" y="1419622"/>
            <a:ext cx="2318166" cy="3656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神秘的海底</a:t>
            </a:r>
            <a:r>
              <a:rPr lang="zh-TW" altLang="en-US" dirty="0">
                <a:solidFill>
                  <a:schemeClr val="tx1"/>
                </a:solidFill>
              </a:rPr>
              <a:t>古城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這節課你學到了什麼？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491630"/>
            <a:ext cx="7255718" cy="324036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TW" altLang="en-US" sz="2400" dirty="0" smtClean="0"/>
              <a:t>□ 可以將意義接近的自然段歸納成意義段。</a:t>
            </a:r>
            <a:endParaRPr lang="en-US" altLang="zh-TW" sz="2400" dirty="0" smtClean="0"/>
          </a:p>
          <a:p>
            <a:pPr>
              <a:lnSpc>
                <a:spcPct val="150000"/>
              </a:lnSpc>
              <a:buNone/>
            </a:pPr>
            <a:r>
              <a:rPr lang="zh-TW" altLang="en-US" sz="2400" dirty="0" smtClean="0"/>
              <a:t>□ 能夠再進一步歸納出意義段的上位概念。</a:t>
            </a:r>
            <a:endParaRPr lang="en-US" altLang="zh-TW" sz="2400" dirty="0" smtClean="0"/>
          </a:p>
          <a:p>
            <a:pPr lvl="0">
              <a:lnSpc>
                <a:spcPct val="150000"/>
              </a:lnSpc>
              <a:buNone/>
            </a:pPr>
            <a:r>
              <a:rPr lang="zh-TW" altLang="en-US" sz="2400" dirty="0" smtClean="0"/>
              <a:t>□ 能夠整理各意義段的內容重點。</a:t>
            </a:r>
            <a:endParaRPr lang="en-US" altLang="zh-TW" sz="2400" dirty="0" smtClean="0"/>
          </a:p>
          <a:p>
            <a:pPr lvl="0">
              <a:lnSpc>
                <a:spcPct val="150000"/>
              </a:lnSpc>
              <a:buNone/>
            </a:pPr>
            <a:r>
              <a:rPr lang="zh-TW" altLang="en-US" sz="2400" dirty="0" smtClean="0"/>
              <a:t>□ 能夠透過意義段的整理而畫出本課的結構圖。</a:t>
            </a:r>
            <a:endParaRPr lang="en-US" altLang="zh-TW" sz="2400" dirty="0" smtClean="0"/>
          </a:p>
          <a:p>
            <a:pPr lvl="0">
              <a:lnSpc>
                <a:spcPct val="150000"/>
              </a:lnSpc>
              <a:buNone/>
            </a:pPr>
            <a:endParaRPr lang="en-US" altLang="zh-TW" sz="2800" dirty="0" smtClean="0"/>
          </a:p>
          <a:p>
            <a:pPr>
              <a:lnSpc>
                <a:spcPct val="150000"/>
              </a:lnSpc>
              <a:buNone/>
            </a:pPr>
            <a:endParaRPr lang="zh-TW" altLang="en-US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7452320" y="33950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第三節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第四節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type="body" idx="1"/>
          </p:nvPr>
        </p:nvSpPr>
        <p:spPr>
          <a:xfrm>
            <a:off x="630612" y="3003798"/>
            <a:ext cx="7886700" cy="1512168"/>
          </a:xfrm>
        </p:spPr>
        <p:txBody>
          <a:bodyPr/>
          <a:lstStyle/>
          <a:p>
            <a:r>
              <a:rPr lang="zh-TW" altLang="en-US" dirty="0" smtClean="0"/>
              <a:t>以</a:t>
            </a:r>
            <a:r>
              <a:rPr lang="zh-TW" altLang="zh-TW" dirty="0" smtClean="0"/>
              <a:t>文章結構</a:t>
            </a:r>
            <a:endParaRPr lang="en-US" altLang="zh-TW" dirty="0" smtClean="0"/>
          </a:p>
          <a:p>
            <a:r>
              <a:rPr lang="zh-TW" altLang="en-US" dirty="0" smtClean="0"/>
              <a:t>寫</a:t>
            </a:r>
            <a:r>
              <a:rPr lang="zh-TW" altLang="zh-TW" dirty="0" smtClean="0"/>
              <a:t>課文大意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7884368" y="26749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第四節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640" y="273844"/>
            <a:ext cx="6552728" cy="994172"/>
          </a:xfrm>
        </p:spPr>
        <p:txBody>
          <a:bodyPr/>
          <a:lstStyle/>
          <a:p>
            <a:r>
              <a:rPr lang="zh-TW" altLang="en-US" dirty="0" smtClean="0"/>
              <a:t>依照結構圖寫大意</a:t>
            </a:r>
            <a:endParaRPr lang="zh-TW" altLang="en-US" sz="2800" b="0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299136"/>
            <a:ext cx="8784976" cy="3648878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TW" altLang="en-US" sz="2000" dirty="0" smtClean="0"/>
              <a:t>步驟一</a:t>
            </a:r>
            <a:r>
              <a:rPr lang="en-US" altLang="zh-TW" sz="2000" dirty="0" smtClean="0"/>
              <a:t>.</a:t>
            </a:r>
            <a:r>
              <a:rPr lang="zh-TW" altLang="en-US" sz="2000" dirty="0" smtClean="0"/>
              <a:t> 將課本收起來，拿出各組的結構圖。</a:t>
            </a:r>
            <a:endParaRPr lang="en-US" altLang="zh-TW" sz="2000" dirty="0" smtClean="0"/>
          </a:p>
          <a:p>
            <a:pPr>
              <a:lnSpc>
                <a:spcPct val="150000"/>
              </a:lnSpc>
              <a:buNone/>
            </a:pPr>
            <a:r>
              <a:rPr lang="zh-TW" altLang="en-US" sz="2000" dirty="0"/>
              <a:t>步驟二</a:t>
            </a:r>
            <a:r>
              <a:rPr lang="en-US" altLang="zh-TW" sz="2000" dirty="0" smtClean="0"/>
              <a:t>.</a:t>
            </a:r>
            <a:r>
              <a:rPr lang="zh-TW" altLang="en-US" sz="2000" dirty="0" smtClean="0"/>
              <a:t> 依照上一節課討論出來的結構圖，串連組織出課文大意。</a:t>
            </a:r>
            <a:endParaRPr lang="en-US" altLang="zh-TW" sz="2000" dirty="0" smtClean="0"/>
          </a:p>
          <a:p>
            <a:pPr>
              <a:lnSpc>
                <a:spcPct val="150000"/>
              </a:lnSpc>
              <a:buNone/>
            </a:pPr>
            <a:r>
              <a:rPr lang="zh-TW" altLang="en-US" sz="2000" dirty="0"/>
              <a:t>步驟三</a:t>
            </a:r>
            <a:r>
              <a:rPr lang="en-US" altLang="zh-TW" sz="2000" dirty="0" smtClean="0"/>
              <a:t>.</a:t>
            </a:r>
            <a:r>
              <a:rPr lang="zh-TW" altLang="en-US" sz="2000" dirty="0" smtClean="0"/>
              <a:t> 先將結構圖上的「骨架」找出來，再用完整的句子寫出，並使其通順。 </a:t>
            </a:r>
            <a:endParaRPr lang="en-US" altLang="zh-TW" sz="2000" dirty="0"/>
          </a:p>
          <a:p>
            <a:pPr marL="8001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1600" dirty="0" smtClean="0"/>
              <a:t>相同名詞，可用指示代名詞取代。</a:t>
            </a:r>
            <a:endParaRPr lang="en-US" altLang="zh-TW" sz="1600" dirty="0" smtClean="0"/>
          </a:p>
          <a:p>
            <a:pPr marL="8001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1600" dirty="0" smtClean="0"/>
              <a:t>加入合適的連接詞，讓句子更通順。</a:t>
            </a:r>
            <a:endParaRPr lang="en-US" altLang="zh-TW" sz="1600" dirty="0" smtClean="0"/>
          </a:p>
          <a:p>
            <a:pPr marL="8001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1600" dirty="0" smtClean="0"/>
              <a:t>順一下句子，可換句話說。</a:t>
            </a:r>
            <a:endParaRPr lang="en-US" altLang="zh-TW" sz="1600" dirty="0" smtClean="0"/>
          </a:p>
          <a:p>
            <a:pPr>
              <a:lnSpc>
                <a:spcPct val="150000"/>
              </a:lnSpc>
              <a:buNone/>
            </a:pPr>
            <a:r>
              <a:rPr lang="zh-TW" altLang="en-US" sz="2000" dirty="0" smtClean="0"/>
              <a:t>       </a:t>
            </a:r>
            <a:endParaRPr lang="en-US" altLang="zh-TW" sz="2000" dirty="0" smtClean="0"/>
          </a:p>
          <a:p>
            <a:pPr>
              <a:lnSpc>
                <a:spcPct val="150000"/>
              </a:lnSpc>
            </a:pPr>
            <a:endParaRPr lang="zh-TW" altLang="en-US" sz="2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7884368" y="26749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第四節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7020272" y="4371950"/>
            <a:ext cx="1826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solidFill>
                  <a:srgbClr val="002060"/>
                </a:solidFill>
              </a:rPr>
              <a:t>（計時</a:t>
            </a:r>
            <a:r>
              <a:rPr lang="en-US" altLang="zh-TW" dirty="0" smtClean="0">
                <a:solidFill>
                  <a:srgbClr val="002060"/>
                </a:solidFill>
              </a:rPr>
              <a:t>20</a:t>
            </a:r>
            <a:r>
              <a:rPr lang="zh-TW" altLang="en-US" dirty="0" smtClean="0">
                <a:solidFill>
                  <a:srgbClr val="002060"/>
                </a:solidFill>
              </a:rPr>
              <a:t>分鐘）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7504" y="1419622"/>
            <a:ext cx="1152128" cy="28803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75494" y="1995686"/>
            <a:ext cx="1152128" cy="28803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5494" y="2570934"/>
            <a:ext cx="1152128" cy="28803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一起來為大意評分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7884368" y="26749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第四節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39552" y="1419622"/>
            <a:ext cx="828092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2400" b="1" dirty="0" smtClean="0"/>
              <a:t>摘要品質評量表</a:t>
            </a:r>
            <a:r>
              <a:rPr lang="en-US" altLang="zh-TW" b="1" dirty="0" smtClean="0"/>
              <a:t>            </a:t>
            </a:r>
            <a:r>
              <a:rPr lang="en-US" altLang="zh-TW" b="1" u="sng" dirty="0" smtClean="0"/>
              <a:t>        </a:t>
            </a:r>
            <a:endParaRPr lang="zh-TW" altLang="zh-TW" dirty="0" smtClean="0"/>
          </a:p>
          <a:p>
            <a:r>
              <a:rPr lang="zh-TW" altLang="zh-TW" b="1" u="sng" dirty="0" smtClean="0"/>
              <a:t>做到請打勾</a:t>
            </a:r>
            <a:endParaRPr lang="en-US" altLang="zh-TW" b="1" u="sng" dirty="0" smtClean="0"/>
          </a:p>
          <a:p>
            <a:endParaRPr lang="en-US" altLang="zh-TW" b="1" u="sng" dirty="0"/>
          </a:p>
          <a:p>
            <a:endParaRPr lang="en-US" altLang="zh-TW" b="1" u="sng" dirty="0" smtClean="0"/>
          </a:p>
          <a:p>
            <a:endParaRPr lang="en-US" altLang="zh-TW" b="1" u="sng" dirty="0"/>
          </a:p>
          <a:p>
            <a:endParaRPr lang="en-US" altLang="zh-TW" b="1" u="sng" dirty="0" smtClean="0"/>
          </a:p>
          <a:p>
            <a:endParaRPr lang="en-US" altLang="zh-TW" b="1" u="sng" dirty="0"/>
          </a:p>
          <a:p>
            <a:endParaRPr lang="en-US" altLang="zh-TW" b="1" u="sng" dirty="0" smtClean="0"/>
          </a:p>
          <a:p>
            <a:endParaRPr lang="en-US" altLang="zh-TW" b="1" u="sng" dirty="0"/>
          </a:p>
          <a:p>
            <a:endParaRPr lang="en-US" altLang="zh-TW" b="1" u="sng" dirty="0" smtClean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620" y="2139702"/>
            <a:ext cx="7056784" cy="2801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這節課你學到了什麼？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491630"/>
            <a:ext cx="7560840" cy="1944216"/>
          </a:xfrm>
        </p:spPr>
        <p:txBody>
          <a:bodyPr/>
          <a:lstStyle/>
          <a:p>
            <a:pPr>
              <a:buNone/>
            </a:pPr>
            <a:r>
              <a:rPr lang="zh-TW" altLang="en-US" sz="2400" dirty="0" smtClean="0"/>
              <a:t>□ 能夠運用結構圖寫出課文大意。</a:t>
            </a:r>
            <a:endParaRPr lang="en-US" altLang="zh-TW" sz="2400" dirty="0" smtClean="0"/>
          </a:p>
          <a:p>
            <a:pPr>
              <a:lnSpc>
                <a:spcPct val="150000"/>
              </a:lnSpc>
              <a:buNone/>
            </a:pPr>
            <a:r>
              <a:rPr lang="zh-TW" altLang="en-US" sz="2400" dirty="0" smtClean="0"/>
              <a:t>□ 能夠運用「</a:t>
            </a:r>
            <a:r>
              <a:rPr lang="zh-TW" altLang="en-US" sz="2400" b="1" dirty="0" smtClean="0"/>
              <a:t>大</a:t>
            </a:r>
            <a:r>
              <a:rPr lang="zh-TW" altLang="en-US" sz="2400" b="1" dirty="0"/>
              <a:t>意</a:t>
            </a:r>
            <a:r>
              <a:rPr lang="zh-TW" altLang="zh-TW" sz="2400" b="1" dirty="0" smtClean="0"/>
              <a:t>品質</a:t>
            </a:r>
            <a:r>
              <a:rPr lang="zh-TW" altLang="en-US" sz="2400" b="1" dirty="0" smtClean="0"/>
              <a:t>檢核</a:t>
            </a:r>
            <a:r>
              <a:rPr lang="zh-TW" altLang="zh-TW" sz="2400" b="1" dirty="0" smtClean="0"/>
              <a:t>表</a:t>
            </a:r>
            <a:r>
              <a:rPr lang="en-US" altLang="zh-TW" sz="2400" b="1" dirty="0" smtClean="0"/>
              <a:t> </a:t>
            </a:r>
            <a:r>
              <a:rPr lang="zh-TW" altLang="en-US" sz="2400" dirty="0" smtClean="0"/>
              <a:t>」為判斷大意的好壞。</a:t>
            </a:r>
            <a:endParaRPr lang="en-US" altLang="zh-TW" sz="2400" dirty="0" smtClean="0"/>
          </a:p>
          <a:p>
            <a:pPr lvl="0">
              <a:buNone/>
            </a:pPr>
            <a:endParaRPr lang="en-US" altLang="zh-TW" sz="2400" dirty="0" smtClean="0"/>
          </a:p>
          <a:p>
            <a:pPr>
              <a:buNone/>
            </a:pPr>
            <a:endParaRPr lang="zh-TW" altLang="en-US" sz="2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7452320" y="33950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第四節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第五節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3600" dirty="0" smtClean="0"/>
              <a:t>寫作練</a:t>
            </a:r>
            <a:r>
              <a:rPr lang="zh-TW" altLang="en-US" sz="3600" dirty="0"/>
              <a:t>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以文章結構撰寫短文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28650" y="1385887"/>
            <a:ext cx="7886700" cy="3562128"/>
          </a:xfrm>
        </p:spPr>
        <p:txBody>
          <a:bodyPr/>
          <a:lstStyle/>
          <a:p>
            <a:r>
              <a:rPr lang="zh-TW" altLang="en-US" dirty="0" smtClean="0"/>
              <a:t>標題：「新竹都城隍廟」</a:t>
            </a:r>
            <a:endParaRPr lang="en-US" altLang="zh-TW" dirty="0" smtClean="0"/>
          </a:p>
          <a:p>
            <a:r>
              <a:rPr lang="zh-TW" altLang="en-US" dirty="0" smtClean="0"/>
              <a:t>結構：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內容重點：請參考 </a:t>
            </a:r>
            <a:r>
              <a:rPr lang="en-US" altLang="zh-TW" dirty="0" smtClean="0">
                <a:hlinkClick r:id="rId2"/>
              </a:rPr>
              <a:t>http</a:t>
            </a:r>
            <a:r>
              <a:rPr lang="en-US" altLang="zh-TW" dirty="0">
                <a:hlinkClick r:id="rId2"/>
              </a:rPr>
              <a:t>://</a:t>
            </a:r>
            <a:r>
              <a:rPr lang="en-US" altLang="zh-TW" dirty="0" smtClean="0">
                <a:hlinkClick r:id="rId2"/>
              </a:rPr>
              <a:t>weiling.org.tw/Default.aspx</a:t>
            </a:r>
            <a:r>
              <a:rPr lang="zh-TW" altLang="en-US" dirty="0" smtClean="0"/>
              <a:t>  網站訊息</a:t>
            </a:r>
            <a:endParaRPr lang="en-US" altLang="zh-TW" dirty="0" smtClean="0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767932702"/>
              </p:ext>
            </p:extLst>
          </p:nvPr>
        </p:nvGraphicFramePr>
        <p:xfrm>
          <a:off x="1979712" y="1995686"/>
          <a:ext cx="5472608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7446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843765321"/>
              </p:ext>
            </p:extLst>
          </p:nvPr>
        </p:nvGraphicFramePr>
        <p:xfrm>
          <a:off x="827585" y="771550"/>
          <a:ext cx="7416823" cy="4320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圓角矩形 4"/>
          <p:cNvSpPr/>
          <p:nvPr/>
        </p:nvSpPr>
        <p:spPr>
          <a:xfrm>
            <a:off x="827585" y="195486"/>
            <a:ext cx="7416823" cy="5760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海報體" panose="02010609000101010101" pitchFamily="49" charset="-120"/>
              </a:rPr>
              <a:t>閱讀三部曲</a:t>
            </a:r>
            <a:endParaRPr lang="zh-TW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海報體" panose="02010609000101010101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7C5018-AB44-4C4F-A1EE-522DA88B0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A7C5018-AB44-4C4F-A1EE-522DA88B02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B428F2-08FE-4CBE-9A15-40A7025C5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CB428F2-08FE-4CBE-9A15-40A7025C58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911652-9548-4B0D-AB12-022DF3038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E8911652-9548-4B0D-AB12-022DF30385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ACAC4C-4972-49A7-9CDB-8BBCC11D83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BACAC4C-4972-49A7-9CDB-8BBCC11D83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2AFFC6-A4DC-4947-86F0-9EF85413AD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662AFFC6-A4DC-4947-86F0-9EF85413AD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35496" y="0"/>
            <a:ext cx="8964488" cy="509203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zh-TW" altLang="en-US" sz="1300" u="sng" dirty="0" smtClean="0"/>
              <a:t>澎湖</a:t>
            </a:r>
            <a:r>
              <a:rPr lang="zh-TW" altLang="en-US" sz="1300" dirty="0" smtClean="0"/>
              <a:t>，這個位於</a:t>
            </a:r>
            <a:r>
              <a:rPr lang="zh-TW" altLang="en-US" sz="1300" u="sng" dirty="0" smtClean="0"/>
              <a:t>臺灣海峽</a:t>
            </a:r>
            <a:r>
              <a:rPr lang="zh-TW" altLang="en-US" sz="1300" dirty="0" smtClean="0"/>
              <a:t>的群島縣市，是</a:t>
            </a:r>
            <a:r>
              <a:rPr lang="zh-TW" altLang="en-US" sz="1300" u="sng" dirty="0" smtClean="0"/>
              <a:t>臺灣</a:t>
            </a:r>
            <a:r>
              <a:rPr lang="zh-TW" altLang="en-US" sz="1300" dirty="0" smtClean="0"/>
              <a:t>開發最早的地區。</a:t>
            </a:r>
            <a:r>
              <a:rPr lang="zh-TW" altLang="en-US" sz="1300" u="wavyHeavy" dirty="0" smtClean="0"/>
              <a:t>臺灣通史</a:t>
            </a:r>
            <a:r>
              <a:rPr lang="zh-TW" altLang="en-US" sz="1300" dirty="0" smtClean="0"/>
              <a:t>有這樣的紀錄：「</a:t>
            </a:r>
            <a:r>
              <a:rPr lang="zh-TW" altLang="en-US" sz="1300" u="sng" dirty="0" smtClean="0"/>
              <a:t>澎湖虎井嶼</a:t>
            </a:r>
            <a:r>
              <a:rPr lang="zh-TW" altLang="en-US" sz="1300" dirty="0" smtClean="0"/>
              <a:t>之東南，有沉城焉。天空浪靜，望之在目</a:t>
            </a:r>
            <a:r>
              <a:rPr lang="en-US" altLang="zh-TW" sz="1300" dirty="0" smtClean="0"/>
              <a:t>……</a:t>
            </a:r>
            <a:r>
              <a:rPr lang="zh-TW" altLang="en-US" sz="1300" dirty="0" smtClean="0"/>
              <a:t>」的確，當天氣晴朗的退潮時分，從</a:t>
            </a:r>
            <a:r>
              <a:rPr lang="zh-TW" altLang="en-US" sz="1300" u="sng" dirty="0" smtClean="0"/>
              <a:t>虎井</a:t>
            </a:r>
            <a:r>
              <a:rPr lang="zh-TW" altLang="en-US" sz="1300" dirty="0" smtClean="0"/>
              <a:t>海岸往海底觀看，真的可以看見類似城牆的建築，映著海水浮浮沉沉，若隱若現。但是，真的有傳說中的海底</a:t>
            </a:r>
            <a:r>
              <a:rPr lang="zh-TW" altLang="en-US" sz="1300" dirty="0"/>
              <a:t>城堡</a:t>
            </a:r>
            <a:r>
              <a:rPr lang="zh-TW" altLang="en-US" sz="1300" dirty="0" smtClean="0"/>
              <a:t>嗎？</a:t>
            </a:r>
            <a:endParaRPr lang="en-US" altLang="zh-TW" sz="1300" dirty="0" smtClean="0"/>
          </a:p>
          <a:p>
            <a:pPr>
              <a:spcBef>
                <a:spcPts val="300"/>
              </a:spcBef>
            </a:pPr>
            <a:r>
              <a:rPr lang="zh-TW" altLang="en-US" sz="1300" dirty="0" smtClean="0"/>
              <a:t>除了</a:t>
            </a:r>
            <a:r>
              <a:rPr lang="zh-TW" altLang="en-US" sz="1300" u="wavyHeavy" dirty="0"/>
              <a:t>臺灣通史</a:t>
            </a:r>
            <a:r>
              <a:rPr lang="zh-TW" altLang="en-US" sz="1300" dirty="0" smtClean="0"/>
              <a:t>，</a:t>
            </a:r>
            <a:r>
              <a:rPr lang="zh-TW" altLang="en-US" sz="1300" u="sng" dirty="0" smtClean="0"/>
              <a:t>澎湖</a:t>
            </a:r>
            <a:r>
              <a:rPr lang="zh-TW" altLang="en-US" sz="1300" dirty="0" smtClean="0"/>
              <a:t>的地方文獻以及當地文人的詩詞，都有關於海底沉城的紀錄。於是，</a:t>
            </a:r>
            <a:r>
              <a:rPr lang="zh-TW" altLang="en-US" sz="1300" u="sng" dirty="0" smtClean="0"/>
              <a:t>民國</a:t>
            </a:r>
            <a:r>
              <a:rPr lang="zh-TW" altLang="en-US" sz="1300" dirty="0" smtClean="0"/>
              <a:t>六十五年，當時的縣長請來經驗豐富的潛水專家</a:t>
            </a:r>
            <a:r>
              <a:rPr lang="zh-TW" altLang="en-US" sz="1300" u="sng" dirty="0" smtClean="0"/>
              <a:t>謝新曦</a:t>
            </a:r>
            <a:r>
              <a:rPr lang="zh-TW" altLang="en-US" sz="1300" dirty="0" smtClean="0"/>
              <a:t>先生，潛到海底一探究竟。因為鄰近的島嶼──</a:t>
            </a:r>
            <a:r>
              <a:rPr lang="zh-TW" altLang="en-US" sz="1300" u="sng" dirty="0" smtClean="0"/>
              <a:t>虎井嶼</a:t>
            </a:r>
            <a:r>
              <a:rPr lang="zh-TW" altLang="en-US" sz="1300" dirty="0" smtClean="0"/>
              <a:t>是個軍事重地，一般人員、船隻都無法靠近，</a:t>
            </a:r>
            <a:r>
              <a:rPr lang="zh-TW" altLang="en-US" sz="1300" u="sng" dirty="0" smtClean="0"/>
              <a:t>謝</a:t>
            </a:r>
            <a:r>
              <a:rPr lang="zh-TW" altLang="en-US" sz="1300" dirty="0" smtClean="0"/>
              <a:t>先生每次潛入水底，都必須經過正式的申請。搜尋的進度緩慢，直到</a:t>
            </a:r>
            <a:r>
              <a:rPr lang="zh-TW" altLang="en-US" sz="1300" u="sng" dirty="0" smtClean="0"/>
              <a:t>民國</a:t>
            </a:r>
            <a:r>
              <a:rPr lang="zh-TW" altLang="en-US" sz="1300" dirty="0" smtClean="0"/>
              <a:t>七十一年，才第一次發現海底有一片長長的石牆，疑似是遺跡的位置。消息曝光之後，不但引起</a:t>
            </a:r>
            <a:r>
              <a:rPr lang="zh-TW" altLang="en-US" sz="1300" u="sng" dirty="0" smtClean="0"/>
              <a:t>臺灣</a:t>
            </a:r>
            <a:r>
              <a:rPr lang="zh-TW" altLang="en-US" sz="1300" dirty="0" smtClean="0"/>
              <a:t>學者的興趣，也引起國際考古學家的高度關注。</a:t>
            </a:r>
            <a:endParaRPr lang="en-US" altLang="zh-TW" sz="1300" dirty="0" smtClean="0"/>
          </a:p>
          <a:p>
            <a:pPr>
              <a:spcBef>
                <a:spcPts val="300"/>
              </a:spcBef>
            </a:pPr>
            <a:r>
              <a:rPr lang="zh-TW" altLang="en-US" sz="1300" dirty="0" smtClean="0"/>
              <a:t>離</a:t>
            </a:r>
            <a:r>
              <a:rPr lang="zh-TW" altLang="en-US" sz="1300" u="sng" dirty="0" smtClean="0"/>
              <a:t>臺灣</a:t>
            </a:r>
            <a:r>
              <a:rPr lang="zh-TW" altLang="en-US" sz="1300" dirty="0" smtClean="0"/>
              <a:t>很近的</a:t>
            </a:r>
            <a:r>
              <a:rPr lang="zh-TW" altLang="en-US" sz="1300" u="sng" dirty="0" smtClean="0"/>
              <a:t>日本</a:t>
            </a:r>
            <a:r>
              <a:rPr lang="zh-TW" altLang="en-US" sz="1300" dirty="0" smtClean="0"/>
              <a:t>，對海底古城的興趣濃厚，但是，當時</a:t>
            </a:r>
            <a:r>
              <a:rPr lang="zh-TW" altLang="en-US" sz="1300" u="sng" dirty="0" smtClean="0"/>
              <a:t>澎湖</a:t>
            </a:r>
            <a:r>
              <a:rPr lang="zh-TW" altLang="en-US" sz="1300" dirty="0" smtClean="0"/>
              <a:t>海域仍然屬於軍事管制區，不開放媒體採訪、報導。直到</a:t>
            </a:r>
            <a:r>
              <a:rPr lang="zh-TW" altLang="en-US" sz="1300" u="sng" dirty="0" smtClean="0"/>
              <a:t>民國</a:t>
            </a:r>
            <a:r>
              <a:rPr lang="zh-TW" altLang="en-US" sz="1300" dirty="0" smtClean="0"/>
              <a:t>八十五年，</a:t>
            </a:r>
            <a:r>
              <a:rPr lang="zh-TW" altLang="en-US" sz="1300" u="sng" dirty="0" smtClean="0"/>
              <a:t>日本朝日新聞</a:t>
            </a:r>
            <a:r>
              <a:rPr lang="zh-TW" altLang="en-US" sz="1300" dirty="0" smtClean="0"/>
              <a:t>等媒體才獲得核准，一群人浩浩蕩蕩的來到</a:t>
            </a:r>
            <a:r>
              <a:rPr lang="zh-TW" altLang="en-US" sz="1300" u="sng" dirty="0" smtClean="0"/>
              <a:t>澎湖</a:t>
            </a:r>
            <a:r>
              <a:rPr lang="zh-TW" altLang="en-US" sz="1300" dirty="0" smtClean="0"/>
              <a:t>。</a:t>
            </a:r>
            <a:endParaRPr lang="en-US" altLang="zh-TW" sz="1300" dirty="0" smtClean="0"/>
          </a:p>
          <a:p>
            <a:pPr>
              <a:spcBef>
                <a:spcPts val="300"/>
              </a:spcBef>
            </a:pPr>
            <a:r>
              <a:rPr lang="zh-TW" altLang="en-US" sz="1300" dirty="0" smtClean="0"/>
              <a:t>來自</a:t>
            </a:r>
            <a:r>
              <a:rPr lang="zh-TW" altLang="en-US" sz="1300" u="sng" dirty="0" smtClean="0"/>
              <a:t>日本</a:t>
            </a:r>
            <a:r>
              <a:rPr lang="zh-TW" altLang="en-US" sz="1300" dirty="0" smtClean="0"/>
              <a:t>的專家拍下了許多珍貴的紀錄片，雖然沒有解開海底沉城之謎，但真實的影像卻吸引了更多國外考古學家的目光。</a:t>
            </a:r>
            <a:r>
              <a:rPr lang="zh-TW" altLang="en-US" sz="1300" u="sng" dirty="0" smtClean="0"/>
              <a:t>民國</a:t>
            </a:r>
            <a:r>
              <a:rPr lang="zh-TW" altLang="en-US" sz="1300" dirty="0" smtClean="0"/>
              <a:t>九十年，</a:t>
            </a:r>
            <a:r>
              <a:rPr lang="zh-TW" altLang="en-US" sz="1300" u="sng" dirty="0" smtClean="0"/>
              <a:t>英國</a:t>
            </a:r>
            <a:r>
              <a:rPr lang="zh-TW" altLang="en-US" sz="1300" dirty="0" smtClean="0"/>
              <a:t>古文明探索專家</a:t>
            </a:r>
            <a:r>
              <a:rPr lang="zh-TW" altLang="en-US" sz="1300" u="sng" dirty="0" smtClean="0"/>
              <a:t>葛瑞姆</a:t>
            </a:r>
            <a:r>
              <a:rPr lang="en-US" altLang="zh-TW" sz="1300" dirty="0" smtClean="0"/>
              <a:t>(Graham Hancock)</a:t>
            </a:r>
            <a:r>
              <a:rPr lang="zh-TW" altLang="en-US" sz="1300" dirty="0" smtClean="0"/>
              <a:t>帶領專業團隊前來探勘。當他們潛進海底，發現了兩座龐大的建築物，只不過探索專家發現的「牆」，不是文獻中的「紅磚城址」，而是長長的、布滿珊瑚礁的海底岩脈。這兩座岩脈，一座是南北走向，另一座是東西走向，兩座彼此交錯，綿延了六、七十公尺。</a:t>
            </a:r>
            <a:endParaRPr lang="en-US" altLang="zh-TW" sz="1300" dirty="0" smtClean="0"/>
          </a:p>
          <a:p>
            <a:pPr>
              <a:spcBef>
                <a:spcPts val="300"/>
              </a:spcBef>
            </a:pPr>
            <a:r>
              <a:rPr lang="zh-TW" altLang="en-US" sz="1300" dirty="0" smtClean="0"/>
              <a:t>這是大自然的傑作，還是傳說中的古城？</a:t>
            </a:r>
            <a:r>
              <a:rPr lang="zh-TW" altLang="en-US" sz="1300" u="sng" dirty="0" smtClean="0"/>
              <a:t>葛瑞姆</a:t>
            </a:r>
            <a:r>
              <a:rPr lang="zh-TW" altLang="en-US" sz="1300" dirty="0" smtClean="0"/>
              <a:t>的團隊小心翼翼的把岩脈表面的珊瑚礁輕輕敲掉，大家屏氣凝神，靜待結果。當他們看到珊瑚礁底下，竟然是平整的牆面，岩脈的接縫筆直整齊，忍不住發出驚嘆！是誰見了這座古城？它為什麼會沉入海底？它原本是什麼模樣？</a:t>
            </a:r>
            <a:endParaRPr lang="en-US" altLang="zh-TW" sz="1300" dirty="0" smtClean="0"/>
          </a:p>
          <a:p>
            <a:pPr>
              <a:spcBef>
                <a:spcPts val="300"/>
              </a:spcBef>
            </a:pPr>
            <a:r>
              <a:rPr lang="zh-TW" altLang="en-US" sz="1300" u="sng" dirty="0" smtClean="0"/>
              <a:t>葛瑞姆</a:t>
            </a:r>
            <a:r>
              <a:rPr lang="zh-TW" altLang="en-US" sz="1300" dirty="0" smtClean="0"/>
              <a:t>對海底的發現，發表了十分大膽的假設，他一口認定這是人為的產物，因為兩道正東西向和正南北的建築成十字形，彷彿是參照著星象座標完成的。他甚至說，這可能是人類失落的文明，至少有六千年，是個跟</a:t>
            </a:r>
            <a:r>
              <a:rPr lang="zh-TW" altLang="en-US" sz="1300" u="sng" dirty="0" smtClean="0"/>
              <a:t>埃及</a:t>
            </a:r>
            <a:r>
              <a:rPr lang="zh-TW" altLang="en-US" sz="1300" dirty="0" smtClean="0"/>
              <a:t>金字塔、</a:t>
            </a:r>
            <a:r>
              <a:rPr lang="zh-TW" altLang="en-US" sz="1300" u="sng" dirty="0" smtClean="0"/>
              <a:t>馬雅</a:t>
            </a:r>
            <a:r>
              <a:rPr lang="zh-TW" altLang="en-US" sz="1300" dirty="0" smtClean="0"/>
              <a:t>古文明同一時期的遺址。</a:t>
            </a:r>
            <a:r>
              <a:rPr lang="zh-TW" altLang="en-US" sz="1300" u="sng" dirty="0" smtClean="0"/>
              <a:t>葛瑞姆</a:t>
            </a:r>
            <a:r>
              <a:rPr lang="zh-TW" altLang="en-US" sz="1300" dirty="0" smtClean="0"/>
              <a:t>發表看法之後，國外媒體蜂擁而至，包括</a:t>
            </a:r>
            <a:r>
              <a:rPr lang="zh-TW" altLang="en-US" sz="1300" u="sng" dirty="0" smtClean="0"/>
              <a:t>日本</a:t>
            </a:r>
            <a:r>
              <a:rPr lang="zh-TW" altLang="en-US" sz="1300" dirty="0" smtClean="0"/>
              <a:t>、</a:t>
            </a:r>
            <a:r>
              <a:rPr lang="zh-TW" altLang="en-US" sz="1300" u="sng" dirty="0" smtClean="0"/>
              <a:t>中國</a:t>
            </a:r>
            <a:r>
              <a:rPr lang="zh-TW" altLang="en-US" sz="1300" dirty="0" smtClean="0"/>
              <a:t>大陸、</a:t>
            </a:r>
            <a:r>
              <a:rPr lang="zh-TW" altLang="en-US" sz="1300" u="sng" dirty="0" smtClean="0"/>
              <a:t>探索頻道</a:t>
            </a:r>
            <a:r>
              <a:rPr lang="zh-TW" altLang="en-US" sz="1300" dirty="0" smtClean="0"/>
              <a:t>都前來採訪報導，一時間，寧靜的</a:t>
            </a:r>
            <a:r>
              <a:rPr lang="zh-TW" altLang="en-US" sz="1300" u="sng" dirty="0" smtClean="0"/>
              <a:t>澎湖</a:t>
            </a:r>
            <a:r>
              <a:rPr lang="zh-TW" altLang="en-US" sz="1300" dirty="0" smtClean="0"/>
              <a:t>成為舉世矚目的焦點。</a:t>
            </a:r>
            <a:endParaRPr lang="en-US" altLang="zh-TW" sz="1300" dirty="0" smtClean="0"/>
          </a:p>
          <a:p>
            <a:pPr>
              <a:spcBef>
                <a:spcPts val="300"/>
              </a:spcBef>
            </a:pPr>
            <a:r>
              <a:rPr lang="zh-TW" altLang="en-US" sz="1300" dirty="0" smtClean="0"/>
              <a:t>雖然，有許多專業的團隊出動，但神秘的海底沉城並沒有向世人揭露所有的秘密。專家發現石牆北端，有個圓形結構的疊石區，這是石階嗎？還是某一群人曾經聚集的廣場？專家一次又一次的探勘，還是無法找到確定的答案。讓人遺憾的是，古老的石牆並不會永遠等在那兒，隨著時間的流逝，海水不斷的沖擊，這些石牆逐漸毀壞倒塌，終有那麼一天，人們會再也找不到它的蹤跡。「</a:t>
            </a:r>
            <a:r>
              <a:rPr lang="zh-TW" altLang="en-US" sz="1300" u="sng" dirty="0" smtClean="0"/>
              <a:t>虎井</a:t>
            </a:r>
            <a:r>
              <a:rPr lang="zh-TW" altLang="en-US" sz="1300" dirty="0" smtClean="0"/>
              <a:t>沉城」之謎，會不會真的就這麼石沉大海，成為無法解釋的「失落的古文明」呢？</a:t>
            </a:r>
            <a:endParaRPr lang="en-US" altLang="zh-TW" sz="1300" dirty="0" smtClean="0"/>
          </a:p>
          <a:p>
            <a:pPr>
              <a:spcBef>
                <a:spcPts val="300"/>
              </a:spcBef>
            </a:pPr>
            <a:r>
              <a:rPr lang="zh-TW" altLang="en-US" sz="1300" dirty="0" smtClean="0"/>
              <a:t>「</a:t>
            </a:r>
            <a:r>
              <a:rPr lang="zh-TW" altLang="en-US" sz="1300" u="sng" dirty="0" smtClean="0"/>
              <a:t>虎井</a:t>
            </a:r>
            <a:r>
              <a:rPr lang="zh-TW" altLang="en-US" sz="1300" dirty="0" smtClean="0"/>
              <a:t>沉城」的探勘，喚起大家對古蹟的重視，那些無法複製的歷史遺跡，難以解釋的遠古文化，都是人類珍貴的文明記憶。對於這些歷史古蹟，我們應該充滿感謝，應該更加珍惜。</a:t>
            </a:r>
            <a:endParaRPr lang="zh-TW" altLang="en-US" sz="1300" dirty="0"/>
          </a:p>
        </p:txBody>
      </p:sp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964488" y="987574"/>
            <a:ext cx="126926" cy="3888432"/>
          </a:xfrm>
        </p:spPr>
        <p:txBody>
          <a:bodyPr/>
          <a:lstStyle/>
          <a:p>
            <a:r>
              <a:rPr lang="zh-TW" altLang="en-US" sz="1200" dirty="0" smtClean="0"/>
              <a:t>神秘的海底古城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276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267744" y="2427734"/>
            <a:ext cx="4032448" cy="64807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softEdge rad="228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76" y="51470"/>
            <a:ext cx="2520000" cy="199803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6686" y="347740"/>
            <a:ext cx="2088000" cy="3600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1835696" y="2283718"/>
            <a:ext cx="5679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與</a:t>
            </a:r>
            <a:r>
              <a:rPr lang="zh-TW" altLang="en-US" sz="4800" b="1" dirty="0" smtClean="0">
                <a:solidFill>
                  <a:schemeClr val="accent6">
                    <a:lumMod val="50000"/>
                  </a:schemeClr>
                </a:solidFill>
              </a:rPr>
              <a:t>澎湖虎井沉城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有關</a:t>
            </a:r>
            <a:endParaRPr lang="zh-TW" alt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15816" y="681354"/>
            <a:ext cx="4392488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2800" b="1" dirty="0" smtClean="0">
                <a:solidFill>
                  <a:srgbClr val="C00000"/>
                </a:solidFill>
              </a:rPr>
              <a:t>這一</a:t>
            </a:r>
            <a:r>
              <a:rPr lang="zh-TW" altLang="en-US" sz="2800" b="1" dirty="0">
                <a:solidFill>
                  <a:srgbClr val="C00000"/>
                </a:solidFill>
              </a:rPr>
              <a:t>課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的內容與什麼有關？</a:t>
            </a:r>
            <a:endParaRPr lang="zh-TW" altLang="en-US" sz="2800" b="1" dirty="0">
              <a:solidFill>
                <a:srgbClr val="C00000"/>
              </a:solidFill>
            </a:endParaRPr>
          </a:p>
        </p:txBody>
      </p:sp>
      <p:cxnSp>
        <p:nvCxnSpPr>
          <p:cNvPr id="7" name="直線接點 6"/>
          <p:cNvCxnSpPr>
            <a:stCxn id="3" idx="3"/>
            <a:endCxn id="5" idx="1"/>
          </p:cNvCxnSpPr>
          <p:nvPr/>
        </p:nvCxnSpPr>
        <p:spPr>
          <a:xfrm>
            <a:off x="2164686" y="527760"/>
            <a:ext cx="751130" cy="83767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9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698783" y="771550"/>
            <a:ext cx="4193697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800" dirty="0" smtClean="0"/>
              <a:t>拿著鉛筆。</a:t>
            </a:r>
            <a:endParaRPr lang="en-US" altLang="zh-TW" sz="2800" dirty="0" smtClean="0"/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800" dirty="0" smtClean="0"/>
              <a:t>專心默讀。</a:t>
            </a:r>
            <a:endParaRPr lang="en-US" altLang="zh-TW" sz="2800" dirty="0" smtClean="0"/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800" dirty="0" smtClean="0">
                <a:latin typeface="+mj-ea"/>
              </a:rPr>
              <a:t>用</a:t>
            </a:r>
            <a:r>
              <a:rPr lang="zh-TW" altLang="en-US" sz="2800" dirty="0" smtClean="0"/>
              <a:t>鉛筆</a:t>
            </a:r>
            <a:r>
              <a:rPr lang="zh-TW" altLang="en-US" sz="2800" dirty="0" smtClean="0">
                <a:uFill>
                  <a:solidFill>
                    <a:srgbClr val="C00000"/>
                  </a:solidFill>
                </a:uFill>
                <a:latin typeface="+mj-ea"/>
              </a:rPr>
              <a:t>邊讀邊</a:t>
            </a:r>
            <a:r>
              <a:rPr lang="zh-TW" altLang="en-US" sz="2800" dirty="0" smtClean="0">
                <a:uFill>
                  <a:solidFill>
                    <a:srgbClr val="C00000"/>
                  </a:solidFill>
                </a:uFill>
              </a:rPr>
              <a:t>做標記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altLang="zh-TW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zh-TW" altLang="en-US" sz="2000" dirty="0" smtClean="0"/>
              <a:t>◎不懂的語詞</a:t>
            </a:r>
            <a:endParaRPr lang="en-US" altLang="zh-TW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/>
              <a:t>◎</a:t>
            </a:r>
            <a:r>
              <a:rPr lang="zh-TW" altLang="en-US" sz="2000" dirty="0" smtClean="0"/>
              <a:t>不太理解的句子</a:t>
            </a:r>
            <a:endParaRPr lang="en-US" altLang="zh-TW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zh-TW" altLang="en-US" sz="2000" dirty="0"/>
              <a:t>◎對</a:t>
            </a:r>
            <a:r>
              <a:rPr lang="zh-TW" altLang="en-US" sz="2000" dirty="0" smtClean="0"/>
              <a:t>內容有疑問</a:t>
            </a:r>
            <a:endParaRPr lang="en-US" altLang="zh-TW" sz="2000" dirty="0" smtClean="0"/>
          </a:p>
        </p:txBody>
      </p:sp>
      <p:sp>
        <p:nvSpPr>
          <p:cNvPr id="11" name="投影片編號版面配置區 2"/>
          <p:cNvSpPr txBox="1">
            <a:spLocks/>
          </p:cNvSpPr>
          <p:nvPr/>
        </p:nvSpPr>
        <p:spPr>
          <a:xfrm>
            <a:off x="7048568" y="4790620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（計時</a:t>
            </a:r>
            <a:r>
              <a:rPr kumimoji="0" lang="en-US" altLang="zh-TW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zh-TW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分鐘）</a:t>
            </a:r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6" name="群組 15"/>
          <p:cNvGrpSpPr/>
          <p:nvPr/>
        </p:nvGrpSpPr>
        <p:grpSpPr>
          <a:xfrm>
            <a:off x="2372950" y="2049505"/>
            <a:ext cx="1445443" cy="2951068"/>
            <a:chOff x="7852074" y="2349080"/>
            <a:chExt cx="1027163" cy="2111057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12973"/>
            <a:stretch/>
          </p:blipFill>
          <p:spPr>
            <a:xfrm>
              <a:off x="8001905" y="2349080"/>
              <a:ext cx="877332" cy="2111057"/>
            </a:xfrm>
            <a:prstGeom prst="rect">
              <a:avLst/>
            </a:prstGeom>
          </p:spPr>
        </p:pic>
        <p:sp>
          <p:nvSpPr>
            <p:cNvPr id="5" name="橢圓 4"/>
            <p:cNvSpPr/>
            <p:nvPr/>
          </p:nvSpPr>
          <p:spPr>
            <a:xfrm>
              <a:off x="8136424" y="2945349"/>
              <a:ext cx="252000" cy="350955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" name="直線接點 12"/>
            <p:cNvCxnSpPr/>
            <p:nvPr/>
          </p:nvCxnSpPr>
          <p:spPr>
            <a:xfrm>
              <a:off x="8197341" y="3363838"/>
              <a:ext cx="0" cy="93610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52074" y="3249866"/>
              <a:ext cx="512108" cy="499915"/>
            </a:xfrm>
            <a:prstGeom prst="rect">
              <a:avLst/>
            </a:prstGeom>
          </p:spPr>
        </p:pic>
      </p:grpSp>
      <p:pic>
        <p:nvPicPr>
          <p:cNvPr id="17" name="圖片 1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76" y="51470"/>
            <a:ext cx="2520000" cy="1998035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246396" y="915565"/>
            <a:ext cx="2088000" cy="1718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cxnSp>
        <p:nvCxnSpPr>
          <p:cNvPr id="20" name="直線接點 19"/>
          <p:cNvCxnSpPr>
            <a:stCxn id="18" idx="3"/>
          </p:cNvCxnSpPr>
          <p:nvPr/>
        </p:nvCxnSpPr>
        <p:spPr>
          <a:xfrm flipV="1">
            <a:off x="2334396" y="555526"/>
            <a:ext cx="1157484" cy="44595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3951174" y="174563"/>
            <a:ext cx="1481800" cy="573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2800" b="1" dirty="0" smtClean="0">
                <a:solidFill>
                  <a:srgbClr val="C00000"/>
                </a:solidFill>
              </a:rPr>
              <a:t>怎麼找？</a:t>
            </a:r>
            <a:endParaRPr lang="zh-TW" altLang="en-US" sz="2800" b="1" dirty="0">
              <a:solidFill>
                <a:srgbClr val="C0000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953539" y="2165334"/>
            <a:ext cx="1841840" cy="6840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2800" b="1" dirty="0" smtClean="0">
                <a:solidFill>
                  <a:srgbClr val="C00000"/>
                </a:solidFill>
              </a:rPr>
              <a:t>標記什麼？</a:t>
            </a:r>
            <a:endParaRPr lang="zh-TW" altLang="en-US" sz="2800" b="1" dirty="0">
              <a:solidFill>
                <a:srgbClr val="C00000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282959" y="1851670"/>
            <a:ext cx="2216832" cy="43204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cxnSp>
        <p:nvCxnSpPr>
          <p:cNvPr id="27" name="直線接點 26"/>
          <p:cNvCxnSpPr>
            <a:stCxn id="18" idx="3"/>
            <a:endCxn id="25" idx="1"/>
          </p:cNvCxnSpPr>
          <p:nvPr/>
        </p:nvCxnSpPr>
        <p:spPr>
          <a:xfrm>
            <a:off x="2334396" y="1001480"/>
            <a:ext cx="1619143" cy="150589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群組 35"/>
          <p:cNvGrpSpPr/>
          <p:nvPr/>
        </p:nvGrpSpPr>
        <p:grpSpPr>
          <a:xfrm>
            <a:off x="121513" y="3795886"/>
            <a:ext cx="866026" cy="1249464"/>
            <a:chOff x="278385" y="3258544"/>
            <a:chExt cx="866026" cy="1249464"/>
          </a:xfrm>
        </p:grpSpPr>
        <p:sp>
          <p:nvSpPr>
            <p:cNvPr id="24" name="橢圓 23"/>
            <p:cNvSpPr/>
            <p:nvPr/>
          </p:nvSpPr>
          <p:spPr>
            <a:xfrm>
              <a:off x="966834" y="3553243"/>
              <a:ext cx="100540" cy="9257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弧形 7"/>
            <p:cNvSpPr/>
            <p:nvPr/>
          </p:nvSpPr>
          <p:spPr>
            <a:xfrm rot="2595091">
              <a:off x="557749" y="3418109"/>
              <a:ext cx="440441" cy="656100"/>
            </a:xfrm>
            <a:prstGeom prst="arc">
              <a:avLst>
                <a:gd name="adj1" fmla="val 16994349"/>
                <a:gd name="adj2" fmla="val 986297"/>
              </a:avLst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" name="等腰三角形 2"/>
            <p:cNvSpPr/>
            <p:nvPr/>
          </p:nvSpPr>
          <p:spPr>
            <a:xfrm rot="21182598">
              <a:off x="395758" y="3671381"/>
              <a:ext cx="729936" cy="776786"/>
            </a:xfrm>
            <a:prstGeom prst="triangle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橢圓 1"/>
            <p:cNvSpPr/>
            <p:nvPr/>
          </p:nvSpPr>
          <p:spPr>
            <a:xfrm>
              <a:off x="395536" y="3424147"/>
              <a:ext cx="576064" cy="5395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" name="橢圓 3"/>
            <p:cNvSpPr/>
            <p:nvPr/>
          </p:nvSpPr>
          <p:spPr>
            <a:xfrm>
              <a:off x="539551" y="3614243"/>
              <a:ext cx="154973" cy="118296"/>
            </a:xfrm>
            <a:prstGeom prst="ellipse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橢圓 18"/>
            <p:cNvSpPr/>
            <p:nvPr/>
          </p:nvSpPr>
          <p:spPr>
            <a:xfrm>
              <a:off x="730826" y="3546367"/>
              <a:ext cx="136082" cy="114163"/>
            </a:xfrm>
            <a:prstGeom prst="ellipse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橢圓 20"/>
            <p:cNvSpPr/>
            <p:nvPr/>
          </p:nvSpPr>
          <p:spPr>
            <a:xfrm rot="-240000">
              <a:off x="586348" y="3617812"/>
              <a:ext cx="45719" cy="7609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 rot="-660000" flipH="1">
              <a:off x="773109" y="3553684"/>
              <a:ext cx="45719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弧形 8"/>
            <p:cNvSpPr/>
            <p:nvPr/>
          </p:nvSpPr>
          <p:spPr>
            <a:xfrm rot="13201493">
              <a:off x="540179" y="3755133"/>
              <a:ext cx="549101" cy="752875"/>
            </a:xfrm>
            <a:prstGeom prst="arc">
              <a:avLst>
                <a:gd name="adj1" fmla="val 17667314"/>
                <a:gd name="adj2" fmla="val 0"/>
              </a:avLst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橢圓 27"/>
            <p:cNvSpPr/>
            <p:nvPr/>
          </p:nvSpPr>
          <p:spPr>
            <a:xfrm>
              <a:off x="450004" y="4243265"/>
              <a:ext cx="100540" cy="9257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手繪多邊形 9"/>
            <p:cNvSpPr/>
            <p:nvPr/>
          </p:nvSpPr>
          <p:spPr>
            <a:xfrm rot="315896">
              <a:off x="345039" y="3436878"/>
              <a:ext cx="271947" cy="648072"/>
            </a:xfrm>
            <a:custGeom>
              <a:avLst/>
              <a:gdLst>
                <a:gd name="connsiteX0" fmla="*/ 289932 w 289932"/>
                <a:gd name="connsiteY0" fmla="*/ 26098 h 576225"/>
                <a:gd name="connsiteX1" fmla="*/ 74342 w 289932"/>
                <a:gd name="connsiteY1" fmla="*/ 63269 h 576225"/>
                <a:gd name="connsiteX2" fmla="*/ 0 w 289932"/>
                <a:gd name="connsiteY2" fmla="*/ 576225 h 576225"/>
                <a:gd name="connsiteX3" fmla="*/ 0 w 289932"/>
                <a:gd name="connsiteY3" fmla="*/ 576225 h 576225"/>
                <a:gd name="connsiteX4" fmla="*/ 0 w 289932"/>
                <a:gd name="connsiteY4" fmla="*/ 576225 h 5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932" h="576225">
                  <a:moveTo>
                    <a:pt x="289932" y="26098"/>
                  </a:moveTo>
                  <a:cubicBezTo>
                    <a:pt x="206298" y="-1161"/>
                    <a:pt x="122664" y="-28419"/>
                    <a:pt x="74342" y="63269"/>
                  </a:cubicBezTo>
                  <a:cubicBezTo>
                    <a:pt x="26020" y="154957"/>
                    <a:pt x="0" y="576225"/>
                    <a:pt x="0" y="576225"/>
                  </a:cubicBezTo>
                  <a:lnTo>
                    <a:pt x="0" y="576225"/>
                  </a:lnTo>
                  <a:lnTo>
                    <a:pt x="0" y="576225"/>
                  </a:ln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手繪多邊形 11"/>
            <p:cNvSpPr/>
            <p:nvPr/>
          </p:nvSpPr>
          <p:spPr>
            <a:xfrm>
              <a:off x="278385" y="3386140"/>
              <a:ext cx="353517" cy="682465"/>
            </a:xfrm>
            <a:custGeom>
              <a:avLst/>
              <a:gdLst>
                <a:gd name="connsiteX0" fmla="*/ 334537 w 334537"/>
                <a:gd name="connsiteY0" fmla="*/ 136018 h 708448"/>
                <a:gd name="connsiteX1" fmla="*/ 133815 w 334537"/>
                <a:gd name="connsiteY1" fmla="*/ 39374 h 708448"/>
                <a:gd name="connsiteX2" fmla="*/ 0 w 334537"/>
                <a:gd name="connsiteY2" fmla="*/ 708448 h 708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4537" h="708448">
                  <a:moveTo>
                    <a:pt x="334537" y="136018"/>
                  </a:moveTo>
                  <a:cubicBezTo>
                    <a:pt x="262054" y="39993"/>
                    <a:pt x="189571" y="-56031"/>
                    <a:pt x="133815" y="39374"/>
                  </a:cubicBezTo>
                  <a:cubicBezTo>
                    <a:pt x="78059" y="134779"/>
                    <a:pt x="39029" y="421613"/>
                    <a:pt x="0" y="708448"/>
                  </a:cubicBez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手繪多邊形 13"/>
            <p:cNvSpPr/>
            <p:nvPr/>
          </p:nvSpPr>
          <p:spPr>
            <a:xfrm rot="538401">
              <a:off x="286471" y="3343136"/>
              <a:ext cx="293120" cy="752946"/>
            </a:xfrm>
            <a:custGeom>
              <a:avLst/>
              <a:gdLst>
                <a:gd name="connsiteX0" fmla="*/ 223024 w 223024"/>
                <a:gd name="connsiteY0" fmla="*/ 98731 h 686029"/>
                <a:gd name="connsiteX1" fmla="*/ 44604 w 223024"/>
                <a:gd name="connsiteY1" fmla="*/ 46692 h 686029"/>
                <a:gd name="connsiteX2" fmla="*/ 0 w 223024"/>
                <a:gd name="connsiteY2" fmla="*/ 686029 h 686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024" h="686029">
                  <a:moveTo>
                    <a:pt x="223024" y="98731"/>
                  </a:moveTo>
                  <a:cubicBezTo>
                    <a:pt x="152399" y="23770"/>
                    <a:pt x="81775" y="-51191"/>
                    <a:pt x="44604" y="46692"/>
                  </a:cubicBezTo>
                  <a:cubicBezTo>
                    <a:pt x="7433" y="144575"/>
                    <a:pt x="3716" y="415302"/>
                    <a:pt x="0" y="686029"/>
                  </a:cubicBez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手繪多邊形 30"/>
            <p:cNvSpPr/>
            <p:nvPr/>
          </p:nvSpPr>
          <p:spPr>
            <a:xfrm rot="21287887">
              <a:off x="622380" y="3278700"/>
              <a:ext cx="522031" cy="646300"/>
            </a:xfrm>
            <a:custGeom>
              <a:avLst/>
              <a:gdLst>
                <a:gd name="connsiteX0" fmla="*/ 0 w 490654"/>
                <a:gd name="connsiteY0" fmla="*/ 201111 h 654594"/>
                <a:gd name="connsiteX1" fmla="*/ 200722 w 490654"/>
                <a:gd name="connsiteY1" fmla="*/ 22692 h 654594"/>
                <a:gd name="connsiteX2" fmla="*/ 490654 w 490654"/>
                <a:gd name="connsiteY2" fmla="*/ 654594 h 654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0654" h="654594">
                  <a:moveTo>
                    <a:pt x="0" y="201111"/>
                  </a:moveTo>
                  <a:cubicBezTo>
                    <a:pt x="59473" y="74111"/>
                    <a:pt x="118946" y="-52889"/>
                    <a:pt x="200722" y="22692"/>
                  </a:cubicBezTo>
                  <a:cubicBezTo>
                    <a:pt x="282498" y="98272"/>
                    <a:pt x="386576" y="376433"/>
                    <a:pt x="490654" y="654594"/>
                  </a:cubicBez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手繪多邊形 31"/>
            <p:cNvSpPr/>
            <p:nvPr/>
          </p:nvSpPr>
          <p:spPr>
            <a:xfrm>
              <a:off x="638367" y="3311958"/>
              <a:ext cx="447638" cy="627944"/>
            </a:xfrm>
            <a:custGeom>
              <a:avLst/>
              <a:gdLst>
                <a:gd name="connsiteX0" fmla="*/ 0 w 453483"/>
                <a:gd name="connsiteY0" fmla="*/ 167027 h 627944"/>
                <a:gd name="connsiteX1" fmla="*/ 156117 w 453483"/>
                <a:gd name="connsiteY1" fmla="*/ 25778 h 627944"/>
                <a:gd name="connsiteX2" fmla="*/ 453483 w 453483"/>
                <a:gd name="connsiteY2" fmla="*/ 627944 h 627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3483" h="627944">
                  <a:moveTo>
                    <a:pt x="0" y="167027"/>
                  </a:moveTo>
                  <a:cubicBezTo>
                    <a:pt x="40268" y="57993"/>
                    <a:pt x="80537" y="-51041"/>
                    <a:pt x="156117" y="25778"/>
                  </a:cubicBezTo>
                  <a:cubicBezTo>
                    <a:pt x="231697" y="102597"/>
                    <a:pt x="342590" y="365270"/>
                    <a:pt x="453483" y="627944"/>
                  </a:cubicBez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手繪多邊形 28"/>
            <p:cNvSpPr/>
            <p:nvPr/>
          </p:nvSpPr>
          <p:spPr>
            <a:xfrm>
              <a:off x="366813" y="3435846"/>
              <a:ext cx="250221" cy="598639"/>
            </a:xfrm>
            <a:custGeom>
              <a:avLst/>
              <a:gdLst>
                <a:gd name="connsiteX0" fmla="*/ 386576 w 386576"/>
                <a:gd name="connsiteY0" fmla="*/ 95272 h 645399"/>
                <a:gd name="connsiteX1" fmla="*/ 237893 w 386576"/>
                <a:gd name="connsiteY1" fmla="*/ 43233 h 645399"/>
                <a:gd name="connsiteX2" fmla="*/ 0 w 386576"/>
                <a:gd name="connsiteY2" fmla="*/ 645399 h 645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6576" h="645399">
                  <a:moveTo>
                    <a:pt x="386576" y="95272"/>
                  </a:moveTo>
                  <a:cubicBezTo>
                    <a:pt x="344449" y="23408"/>
                    <a:pt x="302322" y="-48455"/>
                    <a:pt x="237893" y="43233"/>
                  </a:cubicBezTo>
                  <a:cubicBezTo>
                    <a:pt x="173464" y="134921"/>
                    <a:pt x="86732" y="390160"/>
                    <a:pt x="0" y="645399"/>
                  </a:cubicBez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手繪多邊形 32"/>
            <p:cNvSpPr/>
            <p:nvPr/>
          </p:nvSpPr>
          <p:spPr>
            <a:xfrm rot="21006933">
              <a:off x="627160" y="3258544"/>
              <a:ext cx="472862" cy="700382"/>
            </a:xfrm>
            <a:custGeom>
              <a:avLst/>
              <a:gdLst>
                <a:gd name="connsiteX0" fmla="*/ 0 w 394010"/>
                <a:gd name="connsiteY0" fmla="*/ 140383 h 608734"/>
                <a:gd name="connsiteX1" fmla="*/ 111512 w 394010"/>
                <a:gd name="connsiteY1" fmla="*/ 28871 h 608734"/>
                <a:gd name="connsiteX2" fmla="*/ 394010 w 394010"/>
                <a:gd name="connsiteY2" fmla="*/ 608734 h 608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4010" h="608734">
                  <a:moveTo>
                    <a:pt x="0" y="140383"/>
                  </a:moveTo>
                  <a:cubicBezTo>
                    <a:pt x="22922" y="45597"/>
                    <a:pt x="45844" y="-49188"/>
                    <a:pt x="111512" y="28871"/>
                  </a:cubicBezTo>
                  <a:cubicBezTo>
                    <a:pt x="177180" y="106930"/>
                    <a:pt x="349405" y="488549"/>
                    <a:pt x="394010" y="608734"/>
                  </a:cubicBez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手繪多邊形 33"/>
            <p:cNvSpPr/>
            <p:nvPr/>
          </p:nvSpPr>
          <p:spPr>
            <a:xfrm rot="21354371">
              <a:off x="603719" y="3278837"/>
              <a:ext cx="467477" cy="658580"/>
            </a:xfrm>
            <a:custGeom>
              <a:avLst/>
              <a:gdLst>
                <a:gd name="connsiteX0" fmla="*/ 0 w 394010"/>
                <a:gd name="connsiteY0" fmla="*/ 243815 h 704733"/>
                <a:gd name="connsiteX1" fmla="*/ 66907 w 394010"/>
                <a:gd name="connsiteY1" fmla="*/ 20791 h 704733"/>
                <a:gd name="connsiteX2" fmla="*/ 394010 w 394010"/>
                <a:gd name="connsiteY2" fmla="*/ 704733 h 70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4010" h="704733">
                  <a:moveTo>
                    <a:pt x="0" y="243815"/>
                  </a:moveTo>
                  <a:cubicBezTo>
                    <a:pt x="619" y="93893"/>
                    <a:pt x="1239" y="-56029"/>
                    <a:pt x="66907" y="20791"/>
                  </a:cubicBezTo>
                  <a:cubicBezTo>
                    <a:pt x="132575" y="97611"/>
                    <a:pt x="263292" y="401172"/>
                    <a:pt x="394010" y="704733"/>
                  </a:cubicBez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弧形 34"/>
            <p:cNvSpPr/>
            <p:nvPr/>
          </p:nvSpPr>
          <p:spPr>
            <a:xfrm rot="6650802">
              <a:off x="490959" y="3416791"/>
              <a:ext cx="386027" cy="467021"/>
            </a:xfrm>
            <a:prstGeom prst="arc">
              <a:avLst>
                <a:gd name="adj1" fmla="val 16200000"/>
                <a:gd name="adj2" fmla="val 1108780"/>
              </a:avLst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7" name="雲朵形圖說文字 36"/>
          <p:cNvSpPr/>
          <p:nvPr/>
        </p:nvSpPr>
        <p:spPr>
          <a:xfrm>
            <a:off x="35776" y="2070425"/>
            <a:ext cx="2750219" cy="1569609"/>
          </a:xfrm>
          <a:prstGeom prst="cloudCallout">
            <a:avLst>
              <a:gd name="adj1" fmla="val -44080"/>
              <a:gd name="adj2" fmla="val 61410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altLang="zh-TW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zh-TW" altLang="en-US" sz="1400" dirty="0" smtClean="0">
                <a:solidFill>
                  <a:schemeClr val="accent6">
                    <a:lumMod val="50000"/>
                  </a:schemeClr>
                </a:solidFill>
              </a:rPr>
              <a:t>「禍患」這個詞我不懂！</a:t>
            </a:r>
            <a:endParaRPr lang="en-US" altLang="zh-TW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zh-TW" altLang="en-US" sz="1400" dirty="0" smtClean="0">
                <a:solidFill>
                  <a:schemeClr val="accent6">
                    <a:lumMod val="50000"/>
                  </a:schemeClr>
                </a:solidFill>
              </a:rPr>
              <a:t>「不可生喜幸</a:t>
            </a:r>
            <a:r>
              <a:rPr lang="zh-TW" altLang="en-US" sz="1400" dirty="0">
                <a:solidFill>
                  <a:schemeClr val="accent6">
                    <a:lumMod val="50000"/>
                  </a:schemeClr>
                </a:solidFill>
              </a:rPr>
              <a:t>心</a:t>
            </a:r>
            <a:r>
              <a:rPr lang="zh-TW" altLang="en-US" sz="1400" dirty="0" smtClean="0">
                <a:solidFill>
                  <a:schemeClr val="accent6">
                    <a:lumMod val="50000"/>
                  </a:schemeClr>
                </a:solidFill>
              </a:rPr>
              <a:t>」這句話我也不懂！</a:t>
            </a:r>
            <a:endParaRPr lang="en-US" altLang="zh-TW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zh-TW" altLang="en-US" sz="1400" dirty="0" smtClean="0">
                <a:solidFill>
                  <a:schemeClr val="accent6">
                    <a:lumMod val="50000"/>
                  </a:schemeClr>
                </a:solidFill>
              </a:rPr>
              <a:t>老師說，</a:t>
            </a:r>
            <a:r>
              <a:rPr lang="zh-TW" altLang="en-US" sz="1400" b="1" dirty="0">
                <a:solidFill>
                  <a:srgbClr val="C00000"/>
                </a:solidFill>
              </a:rPr>
              <a:t>不</a:t>
            </a:r>
            <a:r>
              <a:rPr lang="zh-TW" altLang="en-US" sz="1400" b="1" dirty="0" smtClean="0">
                <a:solidFill>
                  <a:srgbClr val="C00000"/>
                </a:solidFill>
              </a:rPr>
              <a:t>懂的地方</a:t>
            </a:r>
            <a:endParaRPr lang="en-US" altLang="zh-TW" sz="1400" b="1" dirty="0" smtClean="0">
              <a:solidFill>
                <a:srgbClr val="C00000"/>
              </a:solidFill>
            </a:endParaRPr>
          </a:p>
          <a:p>
            <a:pPr algn="ctr"/>
            <a:r>
              <a:rPr lang="zh-TW" altLang="en-US" sz="1400" b="1" dirty="0" smtClean="0">
                <a:solidFill>
                  <a:srgbClr val="C00000"/>
                </a:solidFill>
              </a:rPr>
              <a:t>做記號</a:t>
            </a:r>
            <a:r>
              <a:rPr lang="zh-TW" altLang="en-US" sz="1400" dirty="0" smtClean="0">
                <a:solidFill>
                  <a:schemeClr val="accent6">
                    <a:lumMod val="50000"/>
                  </a:schemeClr>
                </a:solidFill>
              </a:rPr>
              <a:t>。</a:t>
            </a:r>
            <a:endParaRPr lang="zh-TW" alt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44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  <p:bldP spid="18" grpId="0" animBg="1"/>
      <p:bldP spid="22" grpId="0"/>
      <p:bldP spid="25" grpId="0"/>
      <p:bldP spid="2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76" y="51470"/>
            <a:ext cx="2520000" cy="199803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46396" y="1040007"/>
            <a:ext cx="2088000" cy="1718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3383868" y="1341569"/>
            <a:ext cx="532859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3200" b="1" dirty="0" smtClean="0">
                <a:solidFill>
                  <a:schemeClr val="tx1"/>
                </a:solidFill>
              </a:rPr>
              <a:t>詞義推論</a:t>
            </a:r>
            <a:r>
              <a:rPr lang="en-US" altLang="zh-TW" sz="3200" b="1" dirty="0" smtClean="0">
                <a:solidFill>
                  <a:schemeClr val="tx1"/>
                </a:solidFill>
              </a:rPr>
              <a:t>3</a:t>
            </a:r>
            <a:r>
              <a:rPr lang="zh-TW" altLang="en-US" sz="3200" b="1" dirty="0" smtClean="0">
                <a:solidFill>
                  <a:schemeClr val="tx1"/>
                </a:solidFill>
              </a:rPr>
              <a:t>法寶</a:t>
            </a:r>
            <a:endParaRPr lang="zh-TW" alt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23928" y="1363564"/>
            <a:ext cx="4248472" cy="648072"/>
          </a:xfrm>
          <a:prstGeom prst="rect">
            <a:avLst/>
          </a:prstGeom>
          <a:solidFill>
            <a:srgbClr val="26A907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410927" y="2335672"/>
            <a:ext cx="519352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2800" b="1" dirty="0" smtClean="0">
                <a:solidFill>
                  <a:schemeClr val="tx1"/>
                </a:solidFill>
              </a:rPr>
              <a:t>法寶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1</a:t>
            </a:r>
            <a:r>
              <a:rPr lang="zh-TW" altLang="en-US" sz="2800" b="1" dirty="0" smtClean="0">
                <a:solidFill>
                  <a:schemeClr val="tx1"/>
                </a:solidFill>
              </a:rPr>
              <a:t>：部首解字</a:t>
            </a:r>
            <a:endParaRPr lang="zh-TW" altLang="en-US" sz="2800" b="1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050887" y="2335672"/>
            <a:ext cx="5329810" cy="64807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600"/>
          </a:p>
        </p:txBody>
      </p:sp>
      <p:sp>
        <p:nvSpPr>
          <p:cNvPr id="12" name="矩形 11"/>
          <p:cNvSpPr/>
          <p:nvPr/>
        </p:nvSpPr>
        <p:spPr>
          <a:xfrm>
            <a:off x="3410925" y="3245799"/>
            <a:ext cx="5481555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2800" b="1" dirty="0" smtClean="0">
                <a:solidFill>
                  <a:schemeClr val="tx1"/>
                </a:solidFill>
              </a:rPr>
              <a:t>法寶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2</a:t>
            </a:r>
            <a:r>
              <a:rPr lang="zh-TW" altLang="en-US" sz="2800" b="1" dirty="0" smtClean="0">
                <a:solidFill>
                  <a:schemeClr val="tx1"/>
                </a:solidFill>
              </a:rPr>
              <a:t>：析詞釋義</a:t>
            </a:r>
            <a:endParaRPr lang="zh-TW" altLang="en-US" sz="2800" b="1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10924" y="4155926"/>
            <a:ext cx="5193525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2800" b="1" dirty="0" smtClean="0">
                <a:solidFill>
                  <a:schemeClr val="tx1"/>
                </a:solidFill>
              </a:rPr>
              <a:t>法寶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3</a:t>
            </a:r>
            <a:r>
              <a:rPr lang="zh-TW" altLang="en-US" sz="2800" b="1" dirty="0" smtClean="0">
                <a:solidFill>
                  <a:schemeClr val="tx1"/>
                </a:solidFill>
              </a:rPr>
              <a:t>：上下文推詞義</a:t>
            </a:r>
            <a:endParaRPr lang="zh-TW" altLang="en-US" sz="2800" b="1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053622" y="3245799"/>
            <a:ext cx="5329810" cy="64807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600"/>
          </a:p>
        </p:txBody>
      </p:sp>
      <p:sp>
        <p:nvSpPr>
          <p:cNvPr id="15" name="矩形 14"/>
          <p:cNvSpPr/>
          <p:nvPr/>
        </p:nvSpPr>
        <p:spPr>
          <a:xfrm>
            <a:off x="3050887" y="4155926"/>
            <a:ext cx="5329810" cy="64807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600"/>
          </a:p>
        </p:txBody>
      </p:sp>
      <p:cxnSp>
        <p:nvCxnSpPr>
          <p:cNvPr id="16" name="直線接點 15"/>
          <p:cNvCxnSpPr/>
          <p:nvPr/>
        </p:nvCxnSpPr>
        <p:spPr>
          <a:xfrm flipV="1">
            <a:off x="2334396" y="555526"/>
            <a:ext cx="1157484" cy="44595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3608366" y="174563"/>
            <a:ext cx="3267889" cy="573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2800" b="1" dirty="0" smtClean="0">
                <a:solidFill>
                  <a:srgbClr val="C00000"/>
                </a:solidFill>
              </a:rPr>
              <a:t>不懂的字詞怎麼辦？</a:t>
            </a:r>
            <a:endParaRPr lang="zh-TW" alt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987824" y="2983270"/>
            <a:ext cx="56267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b="1" dirty="0"/>
              <a:t>從</a:t>
            </a:r>
            <a:r>
              <a:rPr lang="zh-TW" altLang="en-US" sz="2000" b="1" u="sng" dirty="0"/>
              <a:t>虎井</a:t>
            </a:r>
            <a:r>
              <a:rPr lang="zh-TW" altLang="en-US" sz="2000" b="1" dirty="0"/>
              <a:t>海岸往海底觀看，真的可以看見</a:t>
            </a:r>
            <a:r>
              <a:rPr lang="zh-TW" altLang="en-US" sz="2000" b="1" dirty="0" smtClean="0"/>
              <a:t>類似</a:t>
            </a:r>
            <a:r>
              <a:rPr lang="en-US" altLang="zh-TW" sz="2000" b="1" dirty="0" smtClean="0"/>
              <a:t/>
            </a:r>
            <a:br>
              <a:rPr lang="en-US" altLang="zh-TW" sz="2000" b="1" dirty="0" smtClean="0"/>
            </a:br>
            <a:r>
              <a:rPr lang="zh-TW" altLang="en-US" sz="2000" b="1" dirty="0" smtClean="0"/>
              <a:t>城牆</a:t>
            </a:r>
            <a:r>
              <a:rPr lang="zh-TW" altLang="en-US" sz="2000" b="1" dirty="0"/>
              <a:t>的建築，映著海水浮浮沉沉，若隱若現。但是，真的有傳說中的海底城堡嗎</a:t>
            </a:r>
            <a:r>
              <a:rPr lang="zh-TW" altLang="en-US" sz="2000" b="1" dirty="0" smtClean="0"/>
              <a:t>？</a:t>
            </a:r>
            <a:endParaRPr lang="en-US" altLang="zh-TW" sz="2000" b="1" dirty="0"/>
          </a:p>
        </p:txBody>
      </p:sp>
      <p:sp>
        <p:nvSpPr>
          <p:cNvPr id="3" name="文字版面配置區 2"/>
          <p:cNvSpPr>
            <a:spLocks noGrp="1"/>
          </p:cNvSpPr>
          <p:nvPr>
            <p:ph idx="4294967295"/>
          </p:nvPr>
        </p:nvSpPr>
        <p:spPr>
          <a:xfrm>
            <a:off x="2987824" y="700013"/>
            <a:ext cx="5976664" cy="647602"/>
          </a:xfrm>
        </p:spPr>
        <p:txBody>
          <a:bodyPr/>
          <a:lstStyle/>
          <a:p>
            <a:r>
              <a:rPr lang="zh-TW" altLang="en-US" b="1" dirty="0" smtClean="0"/>
              <a:t>「沉」城 →「水」部</a:t>
            </a:r>
            <a:endParaRPr lang="en-US" altLang="zh-TW" b="1" dirty="0" smtClean="0"/>
          </a:p>
          <a:p>
            <a:pPr lvl="1"/>
            <a:r>
              <a:rPr lang="zh-TW" altLang="en-US" b="1" dirty="0" smtClean="0"/>
              <a:t>跟</a:t>
            </a:r>
            <a:r>
              <a:rPr lang="zh-TW" altLang="en-US" b="1" dirty="0">
                <a:solidFill>
                  <a:srgbClr val="C00000"/>
                </a:solidFill>
              </a:rPr>
              <a:t>水</a:t>
            </a:r>
            <a:r>
              <a:rPr lang="zh-TW" altLang="en-US" b="1" dirty="0" smtClean="0"/>
              <a:t>有關。</a:t>
            </a:r>
            <a:endParaRPr lang="en-US" altLang="zh-TW" b="1" dirty="0" smtClean="0"/>
          </a:p>
          <a:p>
            <a:pPr lvl="1"/>
            <a:endParaRPr lang="en-US" altLang="zh-TW" b="1" dirty="0"/>
          </a:p>
          <a:p>
            <a:pPr lvl="1"/>
            <a:endParaRPr lang="en-US" altLang="zh-TW" b="1" dirty="0" smtClean="0"/>
          </a:p>
          <a:p>
            <a:endParaRPr lang="en-US" altLang="zh-TW" b="1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76" y="51470"/>
            <a:ext cx="2520000" cy="199803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46396" y="1040007"/>
            <a:ext cx="2088000" cy="1718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3132979" y="123478"/>
            <a:ext cx="519352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2800" b="1" dirty="0" smtClean="0">
                <a:solidFill>
                  <a:schemeClr val="tx1"/>
                </a:solidFill>
              </a:rPr>
              <a:t>法寶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1</a:t>
            </a:r>
            <a:r>
              <a:rPr lang="zh-TW" altLang="en-US" sz="2800" b="1" dirty="0" smtClean="0">
                <a:solidFill>
                  <a:schemeClr val="tx1"/>
                </a:solidFill>
              </a:rPr>
              <a:t>：部首解字</a:t>
            </a:r>
            <a:endParaRPr lang="zh-TW" alt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772939" y="123478"/>
            <a:ext cx="5329810" cy="64807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600"/>
          </a:p>
        </p:txBody>
      </p:sp>
      <p:sp>
        <p:nvSpPr>
          <p:cNvPr id="10" name="矩形 9"/>
          <p:cNvSpPr/>
          <p:nvPr/>
        </p:nvSpPr>
        <p:spPr>
          <a:xfrm>
            <a:off x="3132979" y="1306043"/>
            <a:ext cx="5481555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2800" b="1" dirty="0" smtClean="0">
                <a:solidFill>
                  <a:schemeClr val="tx1"/>
                </a:solidFill>
              </a:rPr>
              <a:t>法寶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2</a:t>
            </a:r>
            <a:r>
              <a:rPr lang="zh-TW" altLang="en-US" sz="2800" b="1" dirty="0" smtClean="0">
                <a:solidFill>
                  <a:schemeClr val="tx1"/>
                </a:solidFill>
              </a:rPr>
              <a:t>：析詞釋義</a:t>
            </a:r>
            <a:endParaRPr lang="zh-TW" altLang="en-US" sz="2800" b="1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132976" y="2427734"/>
            <a:ext cx="5193525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2800" b="1" dirty="0" smtClean="0">
                <a:solidFill>
                  <a:schemeClr val="tx1"/>
                </a:solidFill>
              </a:rPr>
              <a:t>法寶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3</a:t>
            </a:r>
            <a:r>
              <a:rPr lang="zh-TW" altLang="en-US" sz="2800" b="1" dirty="0" smtClean="0">
                <a:solidFill>
                  <a:schemeClr val="tx1"/>
                </a:solidFill>
              </a:rPr>
              <a:t>：上下文推詞義</a:t>
            </a:r>
            <a:endParaRPr lang="zh-TW" altLang="en-US" sz="2800" b="1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880381" y="1347614"/>
            <a:ext cx="5329810" cy="64807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600"/>
          </a:p>
        </p:txBody>
      </p:sp>
      <p:sp>
        <p:nvSpPr>
          <p:cNvPr id="13" name="矩形 12"/>
          <p:cNvSpPr/>
          <p:nvPr/>
        </p:nvSpPr>
        <p:spPr>
          <a:xfrm>
            <a:off x="2772939" y="2427734"/>
            <a:ext cx="5329810" cy="64807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600"/>
          </a:p>
        </p:txBody>
      </p:sp>
      <p:sp>
        <p:nvSpPr>
          <p:cNvPr id="14" name="矩形 13"/>
          <p:cNvSpPr/>
          <p:nvPr/>
        </p:nvSpPr>
        <p:spPr>
          <a:xfrm>
            <a:off x="3163420" y="3333321"/>
            <a:ext cx="1773473" cy="26986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600"/>
          </a:p>
        </p:txBody>
      </p:sp>
      <p:sp>
        <p:nvSpPr>
          <p:cNvPr id="15" name="矩形 14"/>
          <p:cNvSpPr/>
          <p:nvPr/>
        </p:nvSpPr>
        <p:spPr>
          <a:xfrm>
            <a:off x="5796136" y="3372921"/>
            <a:ext cx="1296144" cy="26986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600"/>
          </a:p>
        </p:txBody>
      </p:sp>
      <p:sp>
        <p:nvSpPr>
          <p:cNvPr id="17" name="矩形 16"/>
          <p:cNvSpPr/>
          <p:nvPr/>
        </p:nvSpPr>
        <p:spPr>
          <a:xfrm>
            <a:off x="5793967" y="3661263"/>
            <a:ext cx="1296144" cy="26986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600"/>
          </a:p>
        </p:txBody>
      </p:sp>
      <p:sp>
        <p:nvSpPr>
          <p:cNvPr id="2" name="矩形 1"/>
          <p:cNvSpPr/>
          <p:nvPr/>
        </p:nvSpPr>
        <p:spPr>
          <a:xfrm>
            <a:off x="2881297" y="184227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TW" altLang="en-US" b="1" dirty="0"/>
              <a:t>沉→沉下去、沉到海裡</a:t>
            </a:r>
            <a:endParaRPr lang="en-US" altLang="zh-TW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TW" altLang="en-US" b="1" dirty="0"/>
              <a:t>城→城市、城堡</a:t>
            </a:r>
            <a:endParaRPr lang="en-US" altLang="zh-TW" b="1" dirty="0"/>
          </a:p>
        </p:txBody>
      </p:sp>
      <p:sp>
        <p:nvSpPr>
          <p:cNvPr id="18" name="矩形 17"/>
          <p:cNvSpPr/>
          <p:nvPr/>
        </p:nvSpPr>
        <p:spPr>
          <a:xfrm>
            <a:off x="1154405" y="4354414"/>
            <a:ext cx="7128791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2000" b="1" dirty="0">
                <a:solidFill>
                  <a:srgbClr val="C00000"/>
                </a:solidFill>
              </a:rPr>
              <a:t>從詞義推論</a:t>
            </a:r>
            <a:r>
              <a:rPr lang="en-US" altLang="zh-TW" sz="2000" b="1" dirty="0">
                <a:solidFill>
                  <a:srgbClr val="C00000"/>
                </a:solidFill>
              </a:rPr>
              <a:t>3</a:t>
            </a:r>
            <a:r>
              <a:rPr lang="zh-TW" altLang="en-US" sz="2000" b="1" dirty="0">
                <a:solidFill>
                  <a:srgbClr val="C00000"/>
                </a:solidFill>
              </a:rPr>
              <a:t>法寶可推測出「沉城</a:t>
            </a:r>
            <a:r>
              <a:rPr lang="zh-TW" altLang="en-US" sz="2000" b="1" dirty="0" smtClean="0">
                <a:solidFill>
                  <a:srgbClr val="C00000"/>
                </a:solidFill>
              </a:rPr>
              <a:t>」是指「</a:t>
            </a:r>
            <a:r>
              <a:rPr lang="zh-TW" altLang="en-US" sz="2000" b="1" dirty="0">
                <a:solidFill>
                  <a:srgbClr val="C00000"/>
                </a:solidFill>
              </a:rPr>
              <a:t>沉到海裡的城堡」。</a:t>
            </a:r>
            <a:endParaRPr lang="en-US" altLang="zh-TW" sz="2000" b="1" dirty="0">
              <a:solidFill>
                <a:srgbClr val="C00000"/>
              </a:solidFill>
            </a:endParaRPr>
          </a:p>
        </p:txBody>
      </p:sp>
      <p:grpSp>
        <p:nvGrpSpPr>
          <p:cNvPr id="47" name="群組 46"/>
          <p:cNvGrpSpPr/>
          <p:nvPr/>
        </p:nvGrpSpPr>
        <p:grpSpPr>
          <a:xfrm>
            <a:off x="121513" y="3795886"/>
            <a:ext cx="866026" cy="1249464"/>
            <a:chOff x="278385" y="3258544"/>
            <a:chExt cx="866026" cy="1249464"/>
          </a:xfrm>
        </p:grpSpPr>
        <p:sp>
          <p:nvSpPr>
            <p:cNvPr id="48" name="橢圓 47"/>
            <p:cNvSpPr/>
            <p:nvPr/>
          </p:nvSpPr>
          <p:spPr>
            <a:xfrm>
              <a:off x="966834" y="3553243"/>
              <a:ext cx="100540" cy="9257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弧形 48"/>
            <p:cNvSpPr/>
            <p:nvPr/>
          </p:nvSpPr>
          <p:spPr>
            <a:xfrm rot="2595091">
              <a:off x="557749" y="3418109"/>
              <a:ext cx="440441" cy="656100"/>
            </a:xfrm>
            <a:prstGeom prst="arc">
              <a:avLst>
                <a:gd name="adj1" fmla="val 16994349"/>
                <a:gd name="adj2" fmla="val 986297"/>
              </a:avLst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等腰三角形 49"/>
            <p:cNvSpPr/>
            <p:nvPr/>
          </p:nvSpPr>
          <p:spPr>
            <a:xfrm rot="21182598">
              <a:off x="395758" y="3671381"/>
              <a:ext cx="729936" cy="776786"/>
            </a:xfrm>
            <a:prstGeom prst="triangle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橢圓 50"/>
            <p:cNvSpPr/>
            <p:nvPr/>
          </p:nvSpPr>
          <p:spPr>
            <a:xfrm>
              <a:off x="395536" y="3424147"/>
              <a:ext cx="576064" cy="5395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" name="橢圓 51"/>
            <p:cNvSpPr/>
            <p:nvPr/>
          </p:nvSpPr>
          <p:spPr>
            <a:xfrm>
              <a:off x="539551" y="3614243"/>
              <a:ext cx="154973" cy="118296"/>
            </a:xfrm>
            <a:prstGeom prst="ellipse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橢圓 52"/>
            <p:cNvSpPr/>
            <p:nvPr/>
          </p:nvSpPr>
          <p:spPr>
            <a:xfrm>
              <a:off x="730826" y="3546367"/>
              <a:ext cx="136082" cy="114163"/>
            </a:xfrm>
            <a:prstGeom prst="ellipse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橢圓 53"/>
            <p:cNvSpPr/>
            <p:nvPr/>
          </p:nvSpPr>
          <p:spPr>
            <a:xfrm rot="-240000">
              <a:off x="586348" y="3617812"/>
              <a:ext cx="45719" cy="7609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橢圓 54"/>
            <p:cNvSpPr/>
            <p:nvPr/>
          </p:nvSpPr>
          <p:spPr>
            <a:xfrm rot="-660000" flipH="1">
              <a:off x="773109" y="3553684"/>
              <a:ext cx="45719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弧形 55"/>
            <p:cNvSpPr/>
            <p:nvPr/>
          </p:nvSpPr>
          <p:spPr>
            <a:xfrm rot="13201493">
              <a:off x="540179" y="3755133"/>
              <a:ext cx="549101" cy="752875"/>
            </a:xfrm>
            <a:prstGeom prst="arc">
              <a:avLst>
                <a:gd name="adj1" fmla="val 17667314"/>
                <a:gd name="adj2" fmla="val 0"/>
              </a:avLst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橢圓 56"/>
            <p:cNvSpPr/>
            <p:nvPr/>
          </p:nvSpPr>
          <p:spPr>
            <a:xfrm>
              <a:off x="450004" y="4243265"/>
              <a:ext cx="100540" cy="9257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手繪多邊形 57"/>
            <p:cNvSpPr/>
            <p:nvPr/>
          </p:nvSpPr>
          <p:spPr>
            <a:xfrm rot="315896">
              <a:off x="345039" y="3436878"/>
              <a:ext cx="271947" cy="648072"/>
            </a:xfrm>
            <a:custGeom>
              <a:avLst/>
              <a:gdLst>
                <a:gd name="connsiteX0" fmla="*/ 289932 w 289932"/>
                <a:gd name="connsiteY0" fmla="*/ 26098 h 576225"/>
                <a:gd name="connsiteX1" fmla="*/ 74342 w 289932"/>
                <a:gd name="connsiteY1" fmla="*/ 63269 h 576225"/>
                <a:gd name="connsiteX2" fmla="*/ 0 w 289932"/>
                <a:gd name="connsiteY2" fmla="*/ 576225 h 576225"/>
                <a:gd name="connsiteX3" fmla="*/ 0 w 289932"/>
                <a:gd name="connsiteY3" fmla="*/ 576225 h 576225"/>
                <a:gd name="connsiteX4" fmla="*/ 0 w 289932"/>
                <a:gd name="connsiteY4" fmla="*/ 576225 h 5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932" h="576225">
                  <a:moveTo>
                    <a:pt x="289932" y="26098"/>
                  </a:moveTo>
                  <a:cubicBezTo>
                    <a:pt x="206298" y="-1161"/>
                    <a:pt x="122664" y="-28419"/>
                    <a:pt x="74342" y="63269"/>
                  </a:cubicBezTo>
                  <a:cubicBezTo>
                    <a:pt x="26020" y="154957"/>
                    <a:pt x="0" y="576225"/>
                    <a:pt x="0" y="576225"/>
                  </a:cubicBezTo>
                  <a:lnTo>
                    <a:pt x="0" y="576225"/>
                  </a:lnTo>
                  <a:lnTo>
                    <a:pt x="0" y="576225"/>
                  </a:ln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手繪多邊形 58"/>
            <p:cNvSpPr/>
            <p:nvPr/>
          </p:nvSpPr>
          <p:spPr>
            <a:xfrm>
              <a:off x="278385" y="3386140"/>
              <a:ext cx="353517" cy="682465"/>
            </a:xfrm>
            <a:custGeom>
              <a:avLst/>
              <a:gdLst>
                <a:gd name="connsiteX0" fmla="*/ 334537 w 334537"/>
                <a:gd name="connsiteY0" fmla="*/ 136018 h 708448"/>
                <a:gd name="connsiteX1" fmla="*/ 133815 w 334537"/>
                <a:gd name="connsiteY1" fmla="*/ 39374 h 708448"/>
                <a:gd name="connsiteX2" fmla="*/ 0 w 334537"/>
                <a:gd name="connsiteY2" fmla="*/ 708448 h 708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4537" h="708448">
                  <a:moveTo>
                    <a:pt x="334537" y="136018"/>
                  </a:moveTo>
                  <a:cubicBezTo>
                    <a:pt x="262054" y="39993"/>
                    <a:pt x="189571" y="-56031"/>
                    <a:pt x="133815" y="39374"/>
                  </a:cubicBezTo>
                  <a:cubicBezTo>
                    <a:pt x="78059" y="134779"/>
                    <a:pt x="39029" y="421613"/>
                    <a:pt x="0" y="708448"/>
                  </a:cubicBez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手繪多邊形 59"/>
            <p:cNvSpPr/>
            <p:nvPr/>
          </p:nvSpPr>
          <p:spPr>
            <a:xfrm rot="538401">
              <a:off x="286471" y="3343136"/>
              <a:ext cx="293120" cy="752946"/>
            </a:xfrm>
            <a:custGeom>
              <a:avLst/>
              <a:gdLst>
                <a:gd name="connsiteX0" fmla="*/ 223024 w 223024"/>
                <a:gd name="connsiteY0" fmla="*/ 98731 h 686029"/>
                <a:gd name="connsiteX1" fmla="*/ 44604 w 223024"/>
                <a:gd name="connsiteY1" fmla="*/ 46692 h 686029"/>
                <a:gd name="connsiteX2" fmla="*/ 0 w 223024"/>
                <a:gd name="connsiteY2" fmla="*/ 686029 h 686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024" h="686029">
                  <a:moveTo>
                    <a:pt x="223024" y="98731"/>
                  </a:moveTo>
                  <a:cubicBezTo>
                    <a:pt x="152399" y="23770"/>
                    <a:pt x="81775" y="-51191"/>
                    <a:pt x="44604" y="46692"/>
                  </a:cubicBezTo>
                  <a:cubicBezTo>
                    <a:pt x="7433" y="144575"/>
                    <a:pt x="3716" y="415302"/>
                    <a:pt x="0" y="686029"/>
                  </a:cubicBez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1" name="手繪多邊形 60"/>
            <p:cNvSpPr/>
            <p:nvPr/>
          </p:nvSpPr>
          <p:spPr>
            <a:xfrm rot="21287887">
              <a:off x="622380" y="3278700"/>
              <a:ext cx="522031" cy="646300"/>
            </a:xfrm>
            <a:custGeom>
              <a:avLst/>
              <a:gdLst>
                <a:gd name="connsiteX0" fmla="*/ 0 w 490654"/>
                <a:gd name="connsiteY0" fmla="*/ 201111 h 654594"/>
                <a:gd name="connsiteX1" fmla="*/ 200722 w 490654"/>
                <a:gd name="connsiteY1" fmla="*/ 22692 h 654594"/>
                <a:gd name="connsiteX2" fmla="*/ 490654 w 490654"/>
                <a:gd name="connsiteY2" fmla="*/ 654594 h 654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0654" h="654594">
                  <a:moveTo>
                    <a:pt x="0" y="201111"/>
                  </a:moveTo>
                  <a:cubicBezTo>
                    <a:pt x="59473" y="74111"/>
                    <a:pt x="118946" y="-52889"/>
                    <a:pt x="200722" y="22692"/>
                  </a:cubicBezTo>
                  <a:cubicBezTo>
                    <a:pt x="282498" y="98272"/>
                    <a:pt x="386576" y="376433"/>
                    <a:pt x="490654" y="654594"/>
                  </a:cubicBez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手繪多邊形 61"/>
            <p:cNvSpPr/>
            <p:nvPr/>
          </p:nvSpPr>
          <p:spPr>
            <a:xfrm>
              <a:off x="638367" y="3311958"/>
              <a:ext cx="447638" cy="627944"/>
            </a:xfrm>
            <a:custGeom>
              <a:avLst/>
              <a:gdLst>
                <a:gd name="connsiteX0" fmla="*/ 0 w 453483"/>
                <a:gd name="connsiteY0" fmla="*/ 167027 h 627944"/>
                <a:gd name="connsiteX1" fmla="*/ 156117 w 453483"/>
                <a:gd name="connsiteY1" fmla="*/ 25778 h 627944"/>
                <a:gd name="connsiteX2" fmla="*/ 453483 w 453483"/>
                <a:gd name="connsiteY2" fmla="*/ 627944 h 627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3483" h="627944">
                  <a:moveTo>
                    <a:pt x="0" y="167027"/>
                  </a:moveTo>
                  <a:cubicBezTo>
                    <a:pt x="40268" y="57993"/>
                    <a:pt x="80537" y="-51041"/>
                    <a:pt x="156117" y="25778"/>
                  </a:cubicBezTo>
                  <a:cubicBezTo>
                    <a:pt x="231697" y="102597"/>
                    <a:pt x="342590" y="365270"/>
                    <a:pt x="453483" y="627944"/>
                  </a:cubicBez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3" name="手繪多邊形 62"/>
            <p:cNvSpPr/>
            <p:nvPr/>
          </p:nvSpPr>
          <p:spPr>
            <a:xfrm>
              <a:off x="366813" y="3435846"/>
              <a:ext cx="250221" cy="598639"/>
            </a:xfrm>
            <a:custGeom>
              <a:avLst/>
              <a:gdLst>
                <a:gd name="connsiteX0" fmla="*/ 386576 w 386576"/>
                <a:gd name="connsiteY0" fmla="*/ 95272 h 645399"/>
                <a:gd name="connsiteX1" fmla="*/ 237893 w 386576"/>
                <a:gd name="connsiteY1" fmla="*/ 43233 h 645399"/>
                <a:gd name="connsiteX2" fmla="*/ 0 w 386576"/>
                <a:gd name="connsiteY2" fmla="*/ 645399 h 645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6576" h="645399">
                  <a:moveTo>
                    <a:pt x="386576" y="95272"/>
                  </a:moveTo>
                  <a:cubicBezTo>
                    <a:pt x="344449" y="23408"/>
                    <a:pt x="302322" y="-48455"/>
                    <a:pt x="237893" y="43233"/>
                  </a:cubicBezTo>
                  <a:cubicBezTo>
                    <a:pt x="173464" y="134921"/>
                    <a:pt x="86732" y="390160"/>
                    <a:pt x="0" y="645399"/>
                  </a:cubicBez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手繪多邊形 63"/>
            <p:cNvSpPr/>
            <p:nvPr/>
          </p:nvSpPr>
          <p:spPr>
            <a:xfrm rot="21006933">
              <a:off x="627160" y="3258544"/>
              <a:ext cx="472862" cy="700382"/>
            </a:xfrm>
            <a:custGeom>
              <a:avLst/>
              <a:gdLst>
                <a:gd name="connsiteX0" fmla="*/ 0 w 394010"/>
                <a:gd name="connsiteY0" fmla="*/ 140383 h 608734"/>
                <a:gd name="connsiteX1" fmla="*/ 111512 w 394010"/>
                <a:gd name="connsiteY1" fmla="*/ 28871 h 608734"/>
                <a:gd name="connsiteX2" fmla="*/ 394010 w 394010"/>
                <a:gd name="connsiteY2" fmla="*/ 608734 h 608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4010" h="608734">
                  <a:moveTo>
                    <a:pt x="0" y="140383"/>
                  </a:moveTo>
                  <a:cubicBezTo>
                    <a:pt x="22922" y="45597"/>
                    <a:pt x="45844" y="-49188"/>
                    <a:pt x="111512" y="28871"/>
                  </a:cubicBezTo>
                  <a:cubicBezTo>
                    <a:pt x="177180" y="106930"/>
                    <a:pt x="349405" y="488549"/>
                    <a:pt x="394010" y="608734"/>
                  </a:cubicBez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5" name="手繪多邊形 64"/>
            <p:cNvSpPr/>
            <p:nvPr/>
          </p:nvSpPr>
          <p:spPr>
            <a:xfrm rot="21354371">
              <a:off x="603719" y="3278837"/>
              <a:ext cx="467477" cy="658580"/>
            </a:xfrm>
            <a:custGeom>
              <a:avLst/>
              <a:gdLst>
                <a:gd name="connsiteX0" fmla="*/ 0 w 394010"/>
                <a:gd name="connsiteY0" fmla="*/ 243815 h 704733"/>
                <a:gd name="connsiteX1" fmla="*/ 66907 w 394010"/>
                <a:gd name="connsiteY1" fmla="*/ 20791 h 704733"/>
                <a:gd name="connsiteX2" fmla="*/ 394010 w 394010"/>
                <a:gd name="connsiteY2" fmla="*/ 704733 h 70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4010" h="704733">
                  <a:moveTo>
                    <a:pt x="0" y="243815"/>
                  </a:moveTo>
                  <a:cubicBezTo>
                    <a:pt x="619" y="93893"/>
                    <a:pt x="1239" y="-56029"/>
                    <a:pt x="66907" y="20791"/>
                  </a:cubicBezTo>
                  <a:cubicBezTo>
                    <a:pt x="132575" y="97611"/>
                    <a:pt x="263292" y="401172"/>
                    <a:pt x="394010" y="704733"/>
                  </a:cubicBezTo>
                </a:path>
              </a:pathLst>
            </a:cu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6" name="弧形 65"/>
            <p:cNvSpPr/>
            <p:nvPr/>
          </p:nvSpPr>
          <p:spPr>
            <a:xfrm rot="6650802">
              <a:off x="490959" y="3416791"/>
              <a:ext cx="386027" cy="467021"/>
            </a:xfrm>
            <a:prstGeom prst="arc">
              <a:avLst>
                <a:gd name="adj1" fmla="val 16200000"/>
                <a:gd name="adj2" fmla="val 1108780"/>
              </a:avLst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463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539552" y="19548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/>
              <a:t>以下的字詞、詞彙，你有標記到嗎？</a:t>
            </a:r>
            <a:endParaRPr lang="zh-TW" altLang="en-US" sz="3600" b="1" dirty="0"/>
          </a:p>
        </p:txBody>
      </p:sp>
      <p:sp>
        <p:nvSpPr>
          <p:cNvPr id="4" name="流程圖: 程序 3"/>
          <p:cNvSpPr/>
          <p:nvPr/>
        </p:nvSpPr>
        <p:spPr>
          <a:xfrm>
            <a:off x="1835696" y="1059582"/>
            <a:ext cx="1080120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虎井嶼  </a:t>
            </a:r>
            <a:endParaRPr lang="zh-TW" altLang="en-US" dirty="0"/>
          </a:p>
        </p:txBody>
      </p:sp>
      <p:sp>
        <p:nvSpPr>
          <p:cNvPr id="5" name="流程圖: 程序 4"/>
          <p:cNvSpPr/>
          <p:nvPr/>
        </p:nvSpPr>
        <p:spPr>
          <a:xfrm>
            <a:off x="1691680" y="1779662"/>
            <a:ext cx="1152128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台灣通史  </a:t>
            </a:r>
            <a:endParaRPr lang="zh-TW" altLang="en-US" dirty="0"/>
          </a:p>
        </p:txBody>
      </p:sp>
      <p:sp>
        <p:nvSpPr>
          <p:cNvPr id="6" name="流程圖: 程序 5"/>
          <p:cNvSpPr/>
          <p:nvPr/>
        </p:nvSpPr>
        <p:spPr>
          <a:xfrm>
            <a:off x="6660232" y="2499742"/>
            <a:ext cx="1152128" cy="504056"/>
          </a:xfrm>
          <a:prstGeom prst="flowChartProcess">
            <a:avLst/>
          </a:prstGeom>
          <a:solidFill>
            <a:srgbClr val="0AA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若隱若現  </a:t>
            </a:r>
            <a:endParaRPr lang="zh-TW" altLang="en-US" dirty="0"/>
          </a:p>
        </p:txBody>
      </p:sp>
      <p:sp>
        <p:nvSpPr>
          <p:cNvPr id="7" name="流程圖: 程序 6"/>
          <p:cNvSpPr/>
          <p:nvPr/>
        </p:nvSpPr>
        <p:spPr>
          <a:xfrm>
            <a:off x="3275856" y="1059582"/>
            <a:ext cx="86409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文獻  </a:t>
            </a:r>
            <a:endParaRPr lang="zh-TW" altLang="en-US" dirty="0"/>
          </a:p>
        </p:txBody>
      </p:sp>
      <p:sp>
        <p:nvSpPr>
          <p:cNvPr id="8" name="流程圖: 程序 7"/>
          <p:cNvSpPr/>
          <p:nvPr/>
        </p:nvSpPr>
        <p:spPr>
          <a:xfrm>
            <a:off x="3419872" y="3939902"/>
            <a:ext cx="792088" cy="504056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曝光  </a:t>
            </a:r>
            <a:endParaRPr lang="zh-TW" altLang="en-US" dirty="0"/>
          </a:p>
        </p:txBody>
      </p:sp>
      <p:sp>
        <p:nvSpPr>
          <p:cNvPr id="9" name="流程圖: 程序 8"/>
          <p:cNvSpPr/>
          <p:nvPr/>
        </p:nvSpPr>
        <p:spPr>
          <a:xfrm>
            <a:off x="1691680" y="3939902"/>
            <a:ext cx="792088" cy="504056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核准  </a:t>
            </a:r>
            <a:endParaRPr lang="zh-TW" altLang="en-US" dirty="0"/>
          </a:p>
        </p:txBody>
      </p:sp>
      <p:sp>
        <p:nvSpPr>
          <p:cNvPr id="10" name="流程圖: 程序 9"/>
          <p:cNvSpPr/>
          <p:nvPr/>
        </p:nvSpPr>
        <p:spPr>
          <a:xfrm>
            <a:off x="4139952" y="3147814"/>
            <a:ext cx="1152128" cy="504056"/>
          </a:xfrm>
          <a:prstGeom prst="flowChartProcess">
            <a:avLst/>
          </a:prstGeom>
          <a:solidFill>
            <a:srgbClr val="0AA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浩浩蕩蕩  </a:t>
            </a:r>
            <a:endParaRPr lang="zh-TW" altLang="en-US" dirty="0"/>
          </a:p>
        </p:txBody>
      </p:sp>
      <p:sp>
        <p:nvSpPr>
          <p:cNvPr id="11" name="流程圖: 程序 10"/>
          <p:cNvSpPr/>
          <p:nvPr/>
        </p:nvSpPr>
        <p:spPr>
          <a:xfrm>
            <a:off x="4283968" y="3939902"/>
            <a:ext cx="792088" cy="504056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探勘  </a:t>
            </a:r>
            <a:endParaRPr lang="zh-TW" altLang="en-US" dirty="0"/>
          </a:p>
        </p:txBody>
      </p:sp>
      <p:sp>
        <p:nvSpPr>
          <p:cNvPr id="12" name="流程圖: 程序 11"/>
          <p:cNvSpPr/>
          <p:nvPr/>
        </p:nvSpPr>
        <p:spPr>
          <a:xfrm>
            <a:off x="5508104" y="1059582"/>
            <a:ext cx="1440160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紅磚城「址」</a:t>
            </a:r>
            <a:endParaRPr lang="zh-TW" altLang="en-US" dirty="0"/>
          </a:p>
        </p:txBody>
      </p:sp>
      <p:sp>
        <p:nvSpPr>
          <p:cNvPr id="13" name="流程圖: 程序 12"/>
          <p:cNvSpPr/>
          <p:nvPr/>
        </p:nvSpPr>
        <p:spPr>
          <a:xfrm>
            <a:off x="7668344" y="1779662"/>
            <a:ext cx="1008112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珊瑚礁  </a:t>
            </a:r>
            <a:endParaRPr lang="zh-TW" altLang="en-US" dirty="0"/>
          </a:p>
        </p:txBody>
      </p:sp>
      <p:sp>
        <p:nvSpPr>
          <p:cNvPr id="14" name="流程圖: 程序 13"/>
          <p:cNvSpPr/>
          <p:nvPr/>
        </p:nvSpPr>
        <p:spPr>
          <a:xfrm>
            <a:off x="4283968" y="1059582"/>
            <a:ext cx="1152128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海底岩脈  </a:t>
            </a:r>
            <a:endParaRPr lang="zh-TW" altLang="en-US" dirty="0"/>
          </a:p>
        </p:txBody>
      </p:sp>
      <p:sp>
        <p:nvSpPr>
          <p:cNvPr id="15" name="流程圖: 程序 14"/>
          <p:cNvSpPr/>
          <p:nvPr/>
        </p:nvSpPr>
        <p:spPr>
          <a:xfrm>
            <a:off x="5436096" y="2499742"/>
            <a:ext cx="1152128" cy="504056"/>
          </a:xfrm>
          <a:prstGeom prst="flowChartProcess">
            <a:avLst/>
          </a:prstGeom>
          <a:solidFill>
            <a:srgbClr val="0AA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彼此交錯  </a:t>
            </a:r>
            <a:endParaRPr lang="zh-TW" altLang="en-US" dirty="0"/>
          </a:p>
        </p:txBody>
      </p:sp>
      <p:sp>
        <p:nvSpPr>
          <p:cNvPr id="16" name="流程圖: 程序 15"/>
          <p:cNvSpPr/>
          <p:nvPr/>
        </p:nvSpPr>
        <p:spPr>
          <a:xfrm>
            <a:off x="5220072" y="3939902"/>
            <a:ext cx="792088" cy="50405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綿延  </a:t>
            </a:r>
            <a:endParaRPr lang="zh-TW" altLang="en-US" dirty="0"/>
          </a:p>
        </p:txBody>
      </p:sp>
      <p:sp>
        <p:nvSpPr>
          <p:cNvPr id="17" name="流程圖: 程序 16"/>
          <p:cNvSpPr/>
          <p:nvPr/>
        </p:nvSpPr>
        <p:spPr>
          <a:xfrm>
            <a:off x="2987824" y="2499742"/>
            <a:ext cx="1152128" cy="504056"/>
          </a:xfrm>
          <a:prstGeom prst="flowChartProcess">
            <a:avLst/>
          </a:prstGeom>
          <a:solidFill>
            <a:srgbClr val="0AA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屏氣凝神</a:t>
            </a:r>
            <a:endParaRPr lang="zh-TW" altLang="en-US" dirty="0"/>
          </a:p>
        </p:txBody>
      </p:sp>
      <p:sp>
        <p:nvSpPr>
          <p:cNvPr id="18" name="流程圖: 程序 17"/>
          <p:cNvSpPr/>
          <p:nvPr/>
        </p:nvSpPr>
        <p:spPr>
          <a:xfrm>
            <a:off x="4211960" y="2499742"/>
            <a:ext cx="1152128" cy="504056"/>
          </a:xfrm>
          <a:prstGeom prst="flowChartProcess">
            <a:avLst/>
          </a:prstGeom>
          <a:solidFill>
            <a:srgbClr val="0AA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接縫筆直</a:t>
            </a:r>
            <a:endParaRPr lang="zh-TW" altLang="en-US" dirty="0"/>
          </a:p>
        </p:txBody>
      </p:sp>
      <p:sp>
        <p:nvSpPr>
          <p:cNvPr id="19" name="流程圖: 程序 18"/>
          <p:cNvSpPr/>
          <p:nvPr/>
        </p:nvSpPr>
        <p:spPr>
          <a:xfrm>
            <a:off x="1691680" y="2499742"/>
            <a:ext cx="1152128" cy="504056"/>
          </a:xfrm>
          <a:prstGeom prst="flowChartProcess">
            <a:avLst/>
          </a:prstGeom>
          <a:solidFill>
            <a:srgbClr val="0AA633"/>
          </a:solidFill>
          <a:ln>
            <a:solidFill>
              <a:srgbClr val="CC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一口認定</a:t>
            </a:r>
            <a:endParaRPr lang="zh-TW" altLang="en-US" dirty="0"/>
          </a:p>
        </p:txBody>
      </p:sp>
      <p:sp>
        <p:nvSpPr>
          <p:cNvPr id="20" name="流程圖: 程序 19"/>
          <p:cNvSpPr/>
          <p:nvPr/>
        </p:nvSpPr>
        <p:spPr>
          <a:xfrm>
            <a:off x="6084168" y="1779662"/>
            <a:ext cx="1440160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失落的文明</a:t>
            </a:r>
            <a:endParaRPr lang="zh-TW" altLang="en-US" dirty="0"/>
          </a:p>
        </p:txBody>
      </p:sp>
      <p:sp>
        <p:nvSpPr>
          <p:cNvPr id="21" name="流程圖: 程序 20"/>
          <p:cNvSpPr/>
          <p:nvPr/>
        </p:nvSpPr>
        <p:spPr>
          <a:xfrm>
            <a:off x="4499992" y="1779662"/>
            <a:ext cx="1440160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埃及金字塔</a:t>
            </a:r>
            <a:endParaRPr lang="zh-TW" altLang="en-US" dirty="0"/>
          </a:p>
        </p:txBody>
      </p:sp>
      <p:sp>
        <p:nvSpPr>
          <p:cNvPr id="22" name="流程圖: 程序 21"/>
          <p:cNvSpPr/>
          <p:nvPr/>
        </p:nvSpPr>
        <p:spPr>
          <a:xfrm>
            <a:off x="2987824" y="1779662"/>
            <a:ext cx="1368152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馬雅古文明</a:t>
            </a:r>
            <a:endParaRPr lang="zh-TW" altLang="en-US" dirty="0"/>
          </a:p>
        </p:txBody>
      </p:sp>
      <p:sp>
        <p:nvSpPr>
          <p:cNvPr id="23" name="流程圖: 程序 22"/>
          <p:cNvSpPr/>
          <p:nvPr/>
        </p:nvSpPr>
        <p:spPr>
          <a:xfrm>
            <a:off x="7020272" y="1059582"/>
            <a:ext cx="720080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遺址  </a:t>
            </a:r>
            <a:endParaRPr lang="zh-TW" altLang="en-US" dirty="0"/>
          </a:p>
        </p:txBody>
      </p:sp>
      <p:sp>
        <p:nvSpPr>
          <p:cNvPr id="24" name="流程圖: 程序 23"/>
          <p:cNvSpPr/>
          <p:nvPr/>
        </p:nvSpPr>
        <p:spPr>
          <a:xfrm>
            <a:off x="5436096" y="3147814"/>
            <a:ext cx="1152128" cy="504056"/>
          </a:xfrm>
          <a:prstGeom prst="flowChartProcess">
            <a:avLst/>
          </a:prstGeom>
          <a:solidFill>
            <a:srgbClr val="0AA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蜂擁而至  </a:t>
            </a:r>
            <a:endParaRPr lang="zh-TW" altLang="en-US" dirty="0"/>
          </a:p>
        </p:txBody>
      </p:sp>
      <p:sp>
        <p:nvSpPr>
          <p:cNvPr id="25" name="流程圖: 程序 24"/>
          <p:cNvSpPr/>
          <p:nvPr/>
        </p:nvSpPr>
        <p:spPr>
          <a:xfrm>
            <a:off x="2915816" y="3147814"/>
            <a:ext cx="1152128" cy="504056"/>
          </a:xfrm>
          <a:prstGeom prst="flowChartProcess">
            <a:avLst/>
          </a:prstGeom>
          <a:solidFill>
            <a:srgbClr val="0AA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舉世矚目  </a:t>
            </a:r>
            <a:endParaRPr lang="zh-TW" altLang="en-US" dirty="0"/>
          </a:p>
        </p:txBody>
      </p:sp>
      <p:sp>
        <p:nvSpPr>
          <p:cNvPr id="26" name="流程圖: 程序 25"/>
          <p:cNvSpPr/>
          <p:nvPr/>
        </p:nvSpPr>
        <p:spPr>
          <a:xfrm>
            <a:off x="2627784" y="3939902"/>
            <a:ext cx="648072" cy="504056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揭露  </a:t>
            </a:r>
            <a:endParaRPr lang="zh-TW" altLang="en-US" dirty="0"/>
          </a:p>
        </p:txBody>
      </p:sp>
      <p:sp>
        <p:nvSpPr>
          <p:cNvPr id="27" name="流程圖: 程序 26"/>
          <p:cNvSpPr/>
          <p:nvPr/>
        </p:nvSpPr>
        <p:spPr>
          <a:xfrm>
            <a:off x="1691680" y="3147814"/>
            <a:ext cx="1152128" cy="504056"/>
          </a:xfrm>
          <a:prstGeom prst="flowChartProcess">
            <a:avLst/>
          </a:prstGeom>
          <a:solidFill>
            <a:srgbClr val="0AA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石沉大海</a:t>
            </a:r>
            <a:endParaRPr lang="zh-TW" altLang="en-US" dirty="0"/>
          </a:p>
        </p:txBody>
      </p:sp>
      <p:sp>
        <p:nvSpPr>
          <p:cNvPr id="28" name="左大括弧 27"/>
          <p:cNvSpPr/>
          <p:nvPr/>
        </p:nvSpPr>
        <p:spPr>
          <a:xfrm>
            <a:off x="1115616" y="1059582"/>
            <a:ext cx="504056" cy="1080120"/>
          </a:xfrm>
          <a:prstGeom prst="leftBrace">
            <a:avLst>
              <a:gd name="adj1" fmla="val 8333"/>
              <a:gd name="adj2" fmla="val 483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左大括弧 28"/>
          <p:cNvSpPr/>
          <p:nvPr/>
        </p:nvSpPr>
        <p:spPr>
          <a:xfrm>
            <a:off x="1187624" y="2571750"/>
            <a:ext cx="504056" cy="1080120"/>
          </a:xfrm>
          <a:prstGeom prst="leftBrace">
            <a:avLst>
              <a:gd name="adj1" fmla="val 8333"/>
              <a:gd name="adj2" fmla="val 5164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左大括弧 29"/>
          <p:cNvSpPr/>
          <p:nvPr/>
        </p:nvSpPr>
        <p:spPr>
          <a:xfrm>
            <a:off x="1259632" y="3939902"/>
            <a:ext cx="360040" cy="576064"/>
          </a:xfrm>
          <a:prstGeom prst="leftBrace">
            <a:avLst>
              <a:gd name="adj1" fmla="val 8333"/>
              <a:gd name="adj2" fmla="val 483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字方塊 31"/>
          <p:cNvSpPr txBox="1"/>
          <p:nvPr/>
        </p:nvSpPr>
        <p:spPr>
          <a:xfrm>
            <a:off x="251520" y="134761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名詞</a:t>
            </a:r>
            <a:endParaRPr lang="zh-TW" altLang="en-US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179512" y="293179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四字語詞</a:t>
            </a:r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251520" y="401191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動詞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7812360" y="408391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第一節</a:t>
            </a:r>
            <a:endParaRPr lang="zh-TW" altLang="en-US" dirty="0"/>
          </a:p>
        </p:txBody>
      </p:sp>
      <p:sp>
        <p:nvSpPr>
          <p:cNvPr id="36" name="矩形 35"/>
          <p:cNvSpPr/>
          <p:nvPr/>
        </p:nvSpPr>
        <p:spPr>
          <a:xfrm>
            <a:off x="7092280" y="4515966"/>
            <a:ext cx="1826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solidFill>
                  <a:srgbClr val="002060"/>
                </a:solidFill>
              </a:rPr>
              <a:t>（計時</a:t>
            </a:r>
            <a:r>
              <a:rPr lang="en-US" altLang="zh-TW" dirty="0" smtClean="0">
                <a:solidFill>
                  <a:srgbClr val="002060"/>
                </a:solidFill>
              </a:rPr>
              <a:t>10</a:t>
            </a:r>
            <a:r>
              <a:rPr lang="zh-TW" altLang="en-US" dirty="0" smtClean="0">
                <a:solidFill>
                  <a:srgbClr val="002060"/>
                </a:solidFill>
              </a:rPr>
              <a:t>分鐘）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小樹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C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ideo.pot [相容模式]" id="{3B0D4C89-609E-42C8-A17E-E94E5AA94B52}" vid="{D9D90149-67D6-4289-BC43-0C68B0644D4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8100"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C0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57150">
          <a:solidFill>
            <a:schemeClr val="accent6">
              <a:lumMod val="50000"/>
            </a:schemeClr>
          </a:solidFill>
          <a:prstDash val="sysDot"/>
        </a:ln>
      </a:spPr>
      <a:bodyPr wrap="square" rtlCol="0">
        <a:spAutoFit/>
      </a:bodyPr>
      <a:lstStyle>
        <a:defPPr>
          <a:defRPr sz="2400" b="1" dirty="0" smtClean="0">
            <a:solidFill>
              <a:srgbClr val="C00000"/>
            </a:solidFill>
            <a:latin typeface="文鼎誰的字體" panose="02010609010101010101" pitchFamily="49" charset="-120"/>
            <a:ea typeface="文鼎誰的字體" panose="02010609010101010101" pitchFamily="49" charset="-120"/>
            <a:cs typeface="文鼎誰的字體" panose="02010609010101010101" pitchFamily="49" charset="-12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1110_子郁_新PPT格式版</Template>
  <TotalTime>9027</TotalTime>
  <Words>2771</Words>
  <Application>Microsoft Office PowerPoint</Application>
  <PresentationFormat>如螢幕大小 (16:9)</PresentationFormat>
  <Paragraphs>275</Paragraphs>
  <Slides>29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29</vt:i4>
      </vt:variant>
    </vt:vector>
  </HeadingPairs>
  <TitlesOfParts>
    <vt:vector size="42" baseType="lpstr">
      <vt:lpstr>文鼎誰的字體</vt:lpstr>
      <vt:lpstr>全真海報體</vt:lpstr>
      <vt:lpstr>全真特黑體</vt:lpstr>
      <vt:lpstr>全真粗明體</vt:lpstr>
      <vt:lpstr>微軟正黑體</vt:lpstr>
      <vt:lpstr>新細明體</vt:lpstr>
      <vt:lpstr>標楷體</vt:lpstr>
      <vt:lpstr>Arial</vt:lpstr>
      <vt:lpstr>Calibri</vt:lpstr>
      <vt:lpstr>Georgia</vt:lpstr>
      <vt:lpstr>Times New Roman</vt:lpstr>
      <vt:lpstr>小樹</vt:lpstr>
      <vt:lpstr>Office 佈景主題</vt:lpstr>
      <vt:lpstr>神祕的海底古城</vt:lpstr>
      <vt:lpstr>第一節</vt:lpstr>
      <vt:lpstr>PowerPoint 簡報</vt:lpstr>
      <vt:lpstr>神秘的海底古城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你還標記了哪些句子？</vt:lpstr>
      <vt:lpstr>這節課你學到了什麼？</vt:lpstr>
      <vt:lpstr>完成習作五</vt:lpstr>
      <vt:lpstr>第二節</vt:lpstr>
      <vt:lpstr>一起完成下列問題</vt:lpstr>
      <vt:lpstr>上台分享</vt:lpstr>
      <vt:lpstr>這節課你學到了什麼？</vt:lpstr>
      <vt:lpstr>完成習作五</vt:lpstr>
      <vt:lpstr>第三節</vt:lpstr>
      <vt:lpstr>PowerPoint 簡報</vt:lpstr>
      <vt:lpstr>找出意義段、畫出結構圖</vt:lpstr>
      <vt:lpstr>結構圖分享（主題＋序列）</vt:lpstr>
      <vt:lpstr>這節課你學到了什麼？</vt:lpstr>
      <vt:lpstr>第四節</vt:lpstr>
      <vt:lpstr>依照結構圖寫大意</vt:lpstr>
      <vt:lpstr>一起來為大意評分</vt:lpstr>
      <vt:lpstr>這節課你學到了什麼？</vt:lpstr>
      <vt:lpstr>第五節</vt:lpstr>
      <vt:lpstr>以文章結構撰寫短文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PC</dc:creator>
  <cp:lastModifiedBy>cyes</cp:lastModifiedBy>
  <cp:revision>634</cp:revision>
  <cp:lastPrinted>2014-12-01T08:55:54Z</cp:lastPrinted>
  <dcterms:created xsi:type="dcterms:W3CDTF">2014-09-18T03:08:10Z</dcterms:created>
  <dcterms:modified xsi:type="dcterms:W3CDTF">2017-11-13T12:30:35Z</dcterms:modified>
</cp:coreProperties>
</file>