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72" r:id="rId3"/>
    <p:sldId id="258" r:id="rId4"/>
    <p:sldId id="268" r:id="rId5"/>
    <p:sldId id="262" r:id="rId6"/>
    <p:sldId id="271" r:id="rId7"/>
    <p:sldId id="263" r:id="rId8"/>
    <p:sldId id="264" r:id="rId9"/>
    <p:sldId id="260" r:id="rId10"/>
    <p:sldId id="265" r:id="rId11"/>
    <p:sldId id="267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A88" initials="5" lastIdx="0" clrIdx="0">
    <p:extLst>
      <p:ext uri="{19B8F6BF-5375-455C-9EA6-DF929625EA0E}">
        <p15:presenceInfo xmlns:p15="http://schemas.microsoft.com/office/powerpoint/2012/main" userId="5A8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F73"/>
    <a:srgbClr val="E36303"/>
    <a:srgbClr val="FC6E04"/>
    <a:srgbClr val="507DFA"/>
    <a:srgbClr val="F19F3B"/>
    <a:srgbClr val="5ABFCA"/>
    <a:srgbClr val="0192FF"/>
    <a:srgbClr val="0D97FF"/>
    <a:srgbClr val="3BB785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1" autoAdjust="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31AD3-4298-4AA7-8D45-0D2B218F1CE4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5BB56-C213-4AC6-98D2-E56F26D998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491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258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79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27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37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18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63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04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54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67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73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27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539C732-204A-4FDE-9F2E-95FCDD9BDE19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13A37FE9-D846-4F7D-A5E8-531B347332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020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chemeClr val="tx1"/>
                </a:solidFill>
              </a:rPr>
              <a:t>109</a:t>
            </a:r>
            <a:r>
              <a:rPr lang="zh-TW" altLang="en-US" b="1" dirty="0" smtClean="0">
                <a:solidFill>
                  <a:schemeClr val="tx1"/>
                </a:solidFill>
              </a:rPr>
              <a:t>年度學力檢測試</a:t>
            </a:r>
            <a:r>
              <a:rPr lang="zh-TW" altLang="en-US" b="1" dirty="0">
                <a:solidFill>
                  <a:schemeClr val="tx1"/>
                </a:solidFill>
              </a:rPr>
              <a:t>務工作</a:t>
            </a:r>
            <a:r>
              <a:rPr lang="zh-TW" altLang="en-US" b="1" dirty="0" smtClean="0">
                <a:solidFill>
                  <a:schemeClr val="tx1"/>
                </a:solidFill>
              </a:rPr>
              <a:t>說明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臺</a:t>
            </a:r>
            <a:r>
              <a:rPr lang="zh-TW" altLang="en-US" b="1" dirty="0" smtClean="0">
                <a:solidFill>
                  <a:schemeClr val="tx1"/>
                </a:solidFill>
              </a:rPr>
              <a:t>南市北區文元國小</a:t>
            </a:r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" r="3978"/>
          <a:stretch/>
        </p:blipFill>
        <p:spPr>
          <a:xfrm rot="5400000">
            <a:off x="5054702" y="1630020"/>
            <a:ext cx="5869896" cy="4361786"/>
          </a:xfrm>
          <a:prstGeom prst="rect">
            <a:avLst/>
          </a:prstGeom>
        </p:spPr>
      </p:pic>
      <p:sp>
        <p:nvSpPr>
          <p:cNvPr id="4" name="文字方塊 2"/>
          <p:cNvSpPr txBox="1">
            <a:spLocks noChangeArrowheads="1"/>
          </p:cNvSpPr>
          <p:nvPr/>
        </p:nvSpPr>
        <p:spPr bwMode="auto">
          <a:xfrm>
            <a:off x="6236007" y="1463430"/>
            <a:ext cx="3575073" cy="4657136"/>
          </a:xfrm>
          <a:prstGeom prst="rect">
            <a:avLst/>
          </a:prstGeom>
          <a:solidFill>
            <a:srgbClr val="FFFFFF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dist">
              <a:spcAft>
                <a:spcPts val="0"/>
              </a:spcAft>
            </a:pPr>
            <a:r>
              <a:rPr lang="zh-TW" altLang="zh-TW" b="1" dirty="0"/>
              <a:t>施測繳回資料袋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68"/>
          <a:stretch/>
        </p:blipFill>
        <p:spPr>
          <a:xfrm>
            <a:off x="6521492" y="1729285"/>
            <a:ext cx="1273166" cy="734675"/>
          </a:xfrm>
          <a:prstGeom prst="rect">
            <a:avLst/>
          </a:prstGeom>
        </p:spPr>
      </p:pic>
      <p:sp>
        <p:nvSpPr>
          <p:cNvPr id="6" name="文字方塊 3"/>
          <p:cNvSpPr txBox="1"/>
          <p:nvPr/>
        </p:nvSpPr>
        <p:spPr>
          <a:xfrm>
            <a:off x="5741857" y="2312127"/>
            <a:ext cx="4735902" cy="6642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50000"/>
              </a:lnSpc>
              <a:spcAft>
                <a:spcPts val="0"/>
              </a:spcAft>
            </a:pPr>
            <a:r>
              <a:rPr lang="zh-TW" sz="1200" b="1" kern="10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臺南市</a:t>
            </a:r>
            <a:r>
              <a:rPr lang="en-US" sz="1200" b="1" kern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en-US" altLang="zh-TW" sz="1200" b="1" kern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sz="1200" b="1" kern="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sz="1200" b="1" kern="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度國民小學學生學習能力檢測</a:t>
            </a:r>
            <a:endParaRPr lang="zh-TW" sz="12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58075" y="3048732"/>
            <a:ext cx="190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施測繳回資料袋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1"/>
          <p:cNvSpPr txBox="1"/>
          <p:nvPr/>
        </p:nvSpPr>
        <p:spPr>
          <a:xfrm>
            <a:off x="6662269" y="4064649"/>
            <a:ext cx="3235075" cy="21505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1400" b="1" kern="10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校　　名</a:t>
            </a:r>
            <a:r>
              <a:rPr lang="zh-TW" sz="1400" b="1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sz="1400" b="1" u="sng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114728</a:t>
            </a:r>
            <a:r>
              <a:rPr lang="zh-TW" sz="1400" b="1" u="sng" kern="10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新營區新營國小　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915035">
              <a:spcAft>
                <a:spcPts val="0"/>
              </a:spcAft>
            </a:pPr>
            <a:r>
              <a:rPr lang="en-US" sz="1400" b="1" kern="10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915035">
              <a:spcAft>
                <a:spcPts val="0"/>
              </a:spcAft>
            </a:pPr>
            <a:r>
              <a:rPr lang="en-US" sz="1400" b="1" kern="10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915035">
              <a:spcAft>
                <a:spcPts val="0"/>
              </a:spcAft>
            </a:pPr>
            <a:r>
              <a:rPr lang="en-US" sz="1400" b="1" kern="10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sz="1400" b="1" kern="10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班　　級</a:t>
            </a:r>
            <a:r>
              <a:rPr lang="zh-TW" sz="1400" b="1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甲</a:t>
            </a:r>
            <a:r>
              <a:rPr lang="en-US" alt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班</a:t>
            </a:r>
            <a:r>
              <a:rPr lang="en-US" altLang="zh-TW" sz="1400" b="1" u="sng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            </a:t>
            </a:r>
          </a:p>
          <a:p>
            <a:pPr>
              <a:spcAft>
                <a:spcPts val="0"/>
              </a:spcAft>
            </a:pPr>
            <a:r>
              <a:rPr lang="zh-TW" sz="1400" b="1" u="sng" kern="10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endParaRPr lang="en-US" altLang="zh-TW" sz="1400" b="1" u="sng" kern="100" dirty="0" smtClean="0">
              <a:effectLst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sz="1400" b="1" u="sng" kern="100" dirty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　　　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915035">
              <a:spcAft>
                <a:spcPts val="0"/>
              </a:spcAft>
            </a:pPr>
            <a:r>
              <a:rPr lang="en-US" sz="1400" b="1" kern="10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b="1" kern="10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b="1" kern="10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164006" y="2275578"/>
            <a:ext cx="3502324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彌封前再次確認裡面是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裝入</a:t>
            </a:r>
            <a:r>
              <a:rPr lang="zh-TW" altLang="en-US" sz="2400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該班各科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已彌封簽名的答案卡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endParaRPr lang="en-US" altLang="zh-TW" sz="2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164006" y="1431071"/>
            <a:ext cx="3502324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每班繳回一個 </a:t>
            </a:r>
            <a:endParaRPr lang="en-US" altLang="zh-TW" sz="2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164006" y="3889527"/>
            <a:ext cx="3502324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確認無誤後彌封、簽名</a:t>
            </a:r>
            <a:endParaRPr lang="en-US" altLang="zh-TW" sz="2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、交到教務處</a:t>
            </a:r>
            <a:endParaRPr lang="en-US" altLang="zh-TW" sz="2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456947" y="330662"/>
            <a:ext cx="5351809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施測繳回資料袋</a:t>
            </a:r>
            <a:r>
              <a:rPr lang="zh-TW" altLang="en-US" sz="3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164006" y="5103366"/>
            <a:ext cx="3502324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教務處</a:t>
            </a:r>
            <a:r>
              <a:rPr lang="zh-TW" altLang="en-US" sz="2400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依年級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分開收齊並於當天下午</a:t>
            </a:r>
            <a:r>
              <a:rPr lang="en-US" altLang="zh-TW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點前送至分區協辦學校</a:t>
            </a:r>
            <a:endParaRPr lang="en-US" altLang="zh-TW" sz="2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438368" y="799062"/>
            <a:ext cx="1181818" cy="1664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10438368" y="1057854"/>
            <a:ext cx="11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國語科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答案卡袋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438368" y="2827487"/>
            <a:ext cx="1181818" cy="1664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10438368" y="3086279"/>
            <a:ext cx="11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數學科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答案卡袋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438368" y="4872405"/>
            <a:ext cx="1181818" cy="1664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10438368" y="5131197"/>
            <a:ext cx="11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語科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答案卡袋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圓形箭號 9"/>
          <p:cNvSpPr/>
          <p:nvPr/>
        </p:nvSpPr>
        <p:spPr>
          <a:xfrm rot="20051881" flipH="1">
            <a:off x="9171727" y="337444"/>
            <a:ext cx="1831427" cy="1226354"/>
          </a:xfrm>
          <a:prstGeom prst="circularArrow">
            <a:avLst>
              <a:gd name="adj1" fmla="val 6674"/>
              <a:gd name="adj2" fmla="val 1719061"/>
              <a:gd name="adj3" fmla="val 16882179"/>
              <a:gd name="adj4" fmla="val 10800000"/>
              <a:gd name="adj5" fmla="val 140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10842690" y="2326504"/>
            <a:ext cx="405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＋</a:t>
            </a:r>
            <a:endParaRPr lang="zh-TW" altLang="en-US" sz="3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0821537" y="4365218"/>
            <a:ext cx="405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＋</a:t>
            </a:r>
            <a:endParaRPr lang="zh-TW" altLang="en-US" sz="3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626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7" grpId="0" animBg="1"/>
      <p:bldP spid="13" grpId="0" animBg="1"/>
      <p:bldP spid="9" grpId="0" animBg="1"/>
      <p:bldP spid="3" grpId="0"/>
      <p:bldP spid="15" grpId="0" animBg="1"/>
      <p:bldP spid="18" grpId="0"/>
      <p:bldP spid="19" grpId="0" animBg="1"/>
      <p:bldP spid="20" grpId="0"/>
      <p:bldP spid="10" grpId="0" animBg="1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91740" y="2692243"/>
            <a:ext cx="89050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「施測繳回資料袋</a:t>
            </a: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</a:t>
            </a: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分區協辦學校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163018" y="1716657"/>
            <a:ext cx="5762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施測當天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下午三點以前</a:t>
            </a:r>
            <a:endParaRPr lang="zh-TW" altLang="en-US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897311" y="4896083"/>
            <a:ext cx="4291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施測工作完成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向下箭號 18"/>
          <p:cNvSpPr/>
          <p:nvPr/>
        </p:nvSpPr>
        <p:spPr>
          <a:xfrm>
            <a:off x="5553648" y="3746978"/>
            <a:ext cx="979098" cy="802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6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36189" y="5479923"/>
            <a:ext cx="6352162" cy="398834"/>
          </a:xfrm>
          <a:prstGeom prst="rect">
            <a:avLst/>
          </a:prstGeom>
          <a:solidFill>
            <a:srgbClr val="339F73"/>
          </a:solidFill>
          <a:ln>
            <a:solidFill>
              <a:srgbClr val="339F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形圖 4"/>
          <p:cNvSpPr/>
          <p:nvPr/>
        </p:nvSpPr>
        <p:spPr>
          <a:xfrm rot="16200000">
            <a:off x="9438262" y="-522863"/>
            <a:ext cx="1527242" cy="1532107"/>
          </a:xfrm>
          <a:prstGeom prst="pie">
            <a:avLst>
              <a:gd name="adj1" fmla="val 1079999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" name="圓形圖 5"/>
          <p:cNvSpPr/>
          <p:nvPr/>
        </p:nvSpPr>
        <p:spPr>
          <a:xfrm rot="16200000">
            <a:off x="9428540" y="3867564"/>
            <a:ext cx="1527242" cy="1532107"/>
          </a:xfrm>
          <a:prstGeom prst="pie">
            <a:avLst>
              <a:gd name="adj1" fmla="val 1079999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21283" y="642025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278875" y="642024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584003" y="642023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7806445" y="642022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7806444" y="1446178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7806444" y="2250334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7806444" y="3054490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7806443" y="3858646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7804821" y="4662802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898841" y="1446178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2898841" y="2250334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2898841" y="3054490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2898840" y="3858646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2897218" y="4662802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4121283" y="1446178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4121283" y="2250334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121283" y="3054490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4121282" y="3858646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4119660" y="4662802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5342102" y="1446178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5342102" y="2250334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5342102" y="3054490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5342101" y="3858646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5340479" y="4662802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6584003" y="1446178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6584003" y="2250334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6584003" y="3054490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6584002" y="3858646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/>
          <p:cNvSpPr/>
          <p:nvPr/>
        </p:nvSpPr>
        <p:spPr>
          <a:xfrm>
            <a:off x="6582380" y="4662802"/>
            <a:ext cx="943583" cy="5544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8012757" y="4413123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012338" y="3629629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033979" y="2774391"/>
            <a:ext cx="4844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016362" y="1992547"/>
            <a:ext cx="52290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010480" y="1198804"/>
            <a:ext cx="486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8014742" y="488374"/>
            <a:ext cx="52290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839136" y="4412682"/>
            <a:ext cx="486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7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452656" y="4397293"/>
            <a:ext cx="7739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13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4124881" y="4412682"/>
            <a:ext cx="8290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19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006447" y="4397293"/>
            <a:ext cx="7757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25</a:t>
            </a:r>
            <a:endParaRPr lang="zh-TW" alt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0019492" y="1055452"/>
            <a:ext cx="162941" cy="354614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14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189" y="1123949"/>
            <a:ext cx="3699085" cy="878536"/>
          </a:xfrm>
        </p:spPr>
        <p:txBody>
          <a:bodyPr>
            <a:normAutofit/>
          </a:bodyPr>
          <a:lstStyle/>
          <a:p>
            <a:r>
              <a:rPr lang="zh-TW" altLang="zh-TW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</a:t>
            </a:r>
            <a:r>
              <a:rPr lang="zh-TW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箱內容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物如下：</a:t>
            </a:r>
            <a:endParaRPr lang="zh-TW" altLang="en-US" sz="2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914400" y="2113987"/>
            <a:ext cx="2154635" cy="438080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219383" y="2374700"/>
            <a:ext cx="1620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國語試題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r>
              <a:rPr lang="en-US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3-6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en-US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028187" y="3460648"/>
            <a:ext cx="19991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內含：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份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試場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紀錄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endParaRPr lang="zh-TW" altLang="zh-TW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3476702" y="2108835"/>
            <a:ext cx="2215025" cy="438080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806441" y="2369548"/>
            <a:ext cx="1620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試題袋</a:t>
            </a:r>
            <a:r>
              <a:rPr lang="en-US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3-6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en-US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631124" y="3455496"/>
            <a:ext cx="19649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內含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*數學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試題本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份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試場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紀錄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endParaRPr lang="zh-TW" altLang="zh-TW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6099395" y="2108835"/>
            <a:ext cx="2232377" cy="438080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461988" y="2369548"/>
            <a:ext cx="1620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r>
              <a:rPr lang="en-US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4-6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en-US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270794" y="3455496"/>
            <a:ext cx="20609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內含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*英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份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試場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紀錄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endParaRPr lang="zh-TW" altLang="zh-TW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</a:t>
            </a:r>
            <a:r>
              <a:rPr lang="zh-TW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9858004" y="2108835"/>
            <a:ext cx="1571996" cy="438080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0377769" y="2336484"/>
            <a:ext cx="56697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校備用</a:t>
            </a:r>
            <a:r>
              <a:rPr lang="zh-TW" altLang="en-US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</a:p>
        </p:txBody>
      </p:sp>
      <p:sp>
        <p:nvSpPr>
          <p:cNvPr id="19" name="圓角矩形 18"/>
          <p:cNvSpPr/>
          <p:nvPr/>
        </p:nvSpPr>
        <p:spPr>
          <a:xfrm>
            <a:off x="8714031" y="2108835"/>
            <a:ext cx="780360" cy="438080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702785" y="375202"/>
            <a:ext cx="4732500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試題箱啟封</a:t>
            </a:r>
            <a:r>
              <a:rPr lang="zh-TW" altLang="en-US" sz="3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8852562" y="2371516"/>
            <a:ext cx="54864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測繳回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資料袋每班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</a:p>
          <a:p>
            <a:pPr algn="ctr"/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9933795" y="4352217"/>
            <a:ext cx="566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備用試題本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0217280" y="4352217"/>
            <a:ext cx="566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備用答案卡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0523422" y="4350727"/>
            <a:ext cx="566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備用英聽光碟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0829891" y="4350727"/>
            <a:ext cx="566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mp3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CD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6270793" y="5394488"/>
            <a:ext cx="2136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光碟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MP3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322756" y="590523"/>
            <a:ext cx="6659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拆封後各班主試人員領取資料如下：</a:t>
            </a:r>
            <a:endParaRPr lang="en-US" altLang="zh-TW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3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  年 級：</a:t>
            </a:r>
            <a:r>
              <a:rPr lang="zh-TW" altLang="zh-TW" dirty="0">
                <a:solidFill>
                  <a:schemeClr val="bg1"/>
                </a:solidFill>
                <a:latin typeface="+mn-ea"/>
              </a:rPr>
              <a:t>國語試題</a:t>
            </a:r>
            <a:r>
              <a:rPr lang="zh-TW" altLang="zh-TW" dirty="0" smtClean="0">
                <a:solidFill>
                  <a:schemeClr val="bg1"/>
                </a:solidFill>
                <a:latin typeface="+mn-ea"/>
              </a:rPr>
              <a:t>袋</a:t>
            </a:r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袋、</a:t>
            </a:r>
            <a:r>
              <a:rPr lang="zh-TW" altLang="en-US" dirty="0">
                <a:solidFill>
                  <a:schemeClr val="bg1"/>
                </a:solidFill>
                <a:latin typeface="+mn-ea"/>
              </a:rPr>
              <a:t>數學</a:t>
            </a:r>
            <a:r>
              <a:rPr lang="zh-TW" altLang="zh-TW" dirty="0" smtClean="0">
                <a:solidFill>
                  <a:schemeClr val="bg1"/>
                </a:solidFill>
                <a:latin typeface="+mn-ea"/>
              </a:rPr>
              <a:t>試題</a:t>
            </a:r>
            <a:r>
              <a:rPr lang="zh-TW" altLang="zh-TW" dirty="0">
                <a:solidFill>
                  <a:schemeClr val="bg1"/>
                </a:solidFill>
                <a:latin typeface="+mn-ea"/>
              </a:rPr>
              <a:t>袋</a:t>
            </a:r>
            <a:r>
              <a:rPr lang="en-US" altLang="zh-TW" dirty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袋、施測繳回資料袋</a:t>
            </a:r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個</a:t>
            </a:r>
            <a:endParaRPr lang="en-US" altLang="zh-TW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4-6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年級：</a:t>
            </a:r>
            <a:r>
              <a:rPr lang="zh-TW" altLang="zh-TW" dirty="0">
                <a:solidFill>
                  <a:schemeClr val="bg1"/>
                </a:solidFill>
                <a:latin typeface="+mn-ea"/>
              </a:rPr>
              <a:t>國語試題袋</a:t>
            </a:r>
            <a:r>
              <a:rPr lang="en-US" altLang="zh-TW" dirty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>
                <a:solidFill>
                  <a:schemeClr val="bg1"/>
                </a:solidFill>
                <a:latin typeface="+mn-ea"/>
              </a:rPr>
              <a:t>袋、數學</a:t>
            </a:r>
            <a:r>
              <a:rPr lang="zh-TW" altLang="zh-TW" dirty="0">
                <a:solidFill>
                  <a:schemeClr val="bg1"/>
                </a:solidFill>
                <a:latin typeface="+mn-ea"/>
              </a:rPr>
              <a:t>試題袋</a:t>
            </a:r>
            <a:r>
              <a:rPr lang="en-US" altLang="zh-TW" dirty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>
                <a:solidFill>
                  <a:schemeClr val="bg1"/>
                </a:solidFill>
                <a:latin typeface="+mn-ea"/>
              </a:rPr>
              <a:t>袋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、英語</a:t>
            </a:r>
            <a:r>
              <a:rPr lang="zh-TW" altLang="zh-TW" dirty="0" smtClean="0">
                <a:solidFill>
                  <a:schemeClr val="bg1"/>
                </a:solidFill>
                <a:latin typeface="+mn-ea"/>
              </a:rPr>
              <a:t>試題</a:t>
            </a:r>
            <a:r>
              <a:rPr lang="zh-TW" altLang="zh-TW" dirty="0">
                <a:solidFill>
                  <a:schemeClr val="bg1"/>
                </a:solidFill>
                <a:latin typeface="+mn-ea"/>
              </a:rPr>
              <a:t>袋</a:t>
            </a:r>
            <a:r>
              <a:rPr lang="en-US" altLang="zh-TW" dirty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>
                <a:solidFill>
                  <a:schemeClr val="bg1"/>
                </a:solidFill>
                <a:latin typeface="+mn-ea"/>
              </a:rPr>
              <a:t>袋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、</a:t>
            </a:r>
            <a:endParaRPr lang="en-US" altLang="zh-TW" dirty="0" smtClean="0">
              <a:solidFill>
                <a:schemeClr val="bg1"/>
              </a:solidFill>
              <a:latin typeface="+mn-ea"/>
            </a:endParaRPr>
          </a:p>
          <a:p>
            <a:r>
              <a:rPr lang="zh-TW" altLang="en-US" dirty="0">
                <a:solidFill>
                  <a:schemeClr val="bg1"/>
                </a:solidFill>
                <a:latin typeface="+mn-ea"/>
              </a:rPr>
              <a:t> </a:t>
            </a:r>
            <a:r>
              <a:rPr lang="zh-TW" altLang="en-US" dirty="0" smtClean="0">
                <a:solidFill>
                  <a:schemeClr val="bg1"/>
                </a:solidFill>
                <a:latin typeface="+mn-ea"/>
              </a:rPr>
              <a:t>               施</a:t>
            </a:r>
            <a:r>
              <a:rPr lang="zh-TW" altLang="en-US" dirty="0">
                <a:solidFill>
                  <a:schemeClr val="bg1"/>
                </a:solidFill>
                <a:latin typeface="+mn-ea"/>
              </a:rPr>
              <a:t>測繳回資料袋</a:t>
            </a:r>
            <a:r>
              <a:rPr lang="en-US" altLang="zh-TW" dirty="0">
                <a:solidFill>
                  <a:schemeClr val="bg1"/>
                </a:solidFill>
                <a:latin typeface="+mn-ea"/>
              </a:rPr>
              <a:t>1</a:t>
            </a:r>
            <a:r>
              <a:rPr lang="zh-TW" altLang="en-US" dirty="0">
                <a:solidFill>
                  <a:schemeClr val="bg1"/>
                </a:solidFill>
                <a:latin typeface="+mn-ea"/>
              </a:rPr>
              <a:t>個</a:t>
            </a:r>
            <a:endParaRPr lang="en-US" altLang="zh-TW" dirty="0">
              <a:solidFill>
                <a:schemeClr val="bg1"/>
              </a:solidFill>
              <a:latin typeface="+mn-ea"/>
            </a:endParaRPr>
          </a:p>
          <a:p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389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8" grpId="0"/>
      <p:bldP spid="19" grpId="0" animBg="1"/>
      <p:bldP spid="16" grpId="0"/>
      <p:bldP spid="22" grpId="0"/>
      <p:bldP spid="23" grpId="0"/>
      <p:bldP spid="24" grpId="0"/>
      <p:bldP spid="25" grpId="0"/>
      <p:bldP spid="26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768857" y="270883"/>
            <a:ext cx="1726194" cy="5232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 測 前</a:t>
            </a:r>
            <a:endParaRPr lang="zh-TW" altLang="en-US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57520" y="1076271"/>
            <a:ext cx="553998" cy="52091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學生離開教室</a:t>
            </a:r>
            <a:r>
              <a:rPr lang="en-US" altLang="zh-TW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提醒學生如廁、飲水</a:t>
            </a:r>
            <a:r>
              <a:rPr lang="en-US" altLang="zh-TW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106644" y="1067197"/>
            <a:ext cx="553998" cy="57217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關閉前後門、拆封清點試題本及答案卡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647907" y="1066168"/>
            <a:ext cx="553998" cy="46307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分發試題本及答案卡在學生桌上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255008" y="271127"/>
            <a:ext cx="1726194" cy="523220"/>
          </a:xfrm>
          <a:prstGeom prst="rect">
            <a:avLst/>
          </a:prstGeom>
          <a:solidFill>
            <a:srgbClr val="FC6E04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 測 中</a:t>
            </a:r>
            <a:endParaRPr lang="zh-TW" altLang="en-US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8770077" y="274790"/>
            <a:ext cx="1726194" cy="523220"/>
          </a:xfrm>
          <a:prstGeom prst="rect">
            <a:avLst/>
          </a:prstGeom>
          <a:solidFill>
            <a:srgbClr val="0070C0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 測 後</a:t>
            </a:r>
            <a:endParaRPr lang="zh-TW" altLang="en-US" sz="2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617242" y="1079944"/>
            <a:ext cx="553998" cy="50234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提醒學生檢視試題卷及答案卡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495358" y="1065613"/>
            <a:ext cx="553998" cy="54372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試人員指導語說明</a:t>
            </a:r>
            <a:r>
              <a:rPr lang="en-US" altLang="zh-TW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超過三分鐘</a:t>
            </a:r>
            <a:r>
              <a:rPr lang="en-US" altLang="zh-TW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051768" y="1080973"/>
            <a:ext cx="553998" cy="50234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宣布測驗開始，學生開始作答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144757" y="1065613"/>
            <a:ext cx="553998" cy="50234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在黑板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上寫下施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測時間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175514" y="1076271"/>
            <a:ext cx="5539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無特殊情況不得擅離試場或提早交卷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199295" y="1076271"/>
            <a:ext cx="553998" cy="5574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學生回到教室就座</a:t>
            </a:r>
            <a:r>
              <a:rPr lang="en-US" altLang="zh-TW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提醒勿翻試題本</a:t>
            </a:r>
            <a:r>
              <a:rPr lang="en-US" altLang="zh-TW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663809" y="1065613"/>
            <a:ext cx="553998" cy="57127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主試人員填寫「試場紀錄表」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586081" y="1078027"/>
            <a:ext cx="5539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收回試題本及答案卡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137799" y="1062529"/>
            <a:ext cx="498598" cy="56056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答案卡及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「試場紀錄表」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放入答案卡袋</a:t>
            </a:r>
            <a:endParaRPr lang="en-US" altLang="zh-TW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8053069" y="1067369"/>
            <a:ext cx="5539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答案卡清點無誤再請學生離開教室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610015" y="1067369"/>
            <a:ext cx="4985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卡依編號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排好</a:t>
            </a:r>
            <a:r>
              <a:rPr lang="en-US" altLang="zh-TW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含備用卡</a:t>
            </a:r>
            <a:r>
              <a:rPr lang="en-US" altLang="zh-TW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9633174" y="1078027"/>
            <a:ext cx="51244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答案卡袋彌封簽名</a:t>
            </a:r>
            <a:endParaRPr lang="en-US" altLang="zh-TW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0167129" y="1062529"/>
            <a:ext cx="4985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各科答案卡袋裝入「施測繳回資料袋」</a:t>
            </a:r>
            <a:endParaRPr lang="en-US" altLang="zh-TW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0639252" y="1062529"/>
            <a:ext cx="4985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彌封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簽名後交回教務處</a:t>
            </a:r>
            <a:endParaRPr lang="en-US" altLang="zh-TW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454871" y="931653"/>
            <a:ext cx="2335604" cy="5719313"/>
          </a:xfrm>
          <a:prstGeom prst="roundRect">
            <a:avLst/>
          </a:prstGeom>
          <a:noFill/>
          <a:ln w="57150" cap="flat" cmpd="sng" algn="ctr">
            <a:solidFill>
              <a:srgbClr val="FF6D6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圓角矩形 26"/>
          <p:cNvSpPr/>
          <p:nvPr/>
        </p:nvSpPr>
        <p:spPr>
          <a:xfrm>
            <a:off x="3386382" y="931653"/>
            <a:ext cx="3463447" cy="5719313"/>
          </a:xfrm>
          <a:prstGeom prst="roundRect">
            <a:avLst/>
          </a:prstGeom>
          <a:noFill/>
          <a:ln w="57150" cap="flat" cmpd="sng" algn="ctr">
            <a:solidFill>
              <a:srgbClr val="FC812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圓角矩形 27"/>
          <p:cNvSpPr/>
          <p:nvPr/>
        </p:nvSpPr>
        <p:spPr>
          <a:xfrm>
            <a:off x="7412058" y="933409"/>
            <a:ext cx="4371625" cy="5719313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11111375" y="1070277"/>
            <a:ext cx="498598" cy="52854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試題本及光碟留校不必繳回</a:t>
            </a:r>
            <a:endParaRPr lang="en-US" altLang="zh-TW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24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8668" y="1962146"/>
            <a:ext cx="5322498" cy="3744390"/>
          </a:xfrm>
          <a:prstGeom prst="rect">
            <a:avLst/>
          </a:prstGeom>
        </p:spPr>
      </p:pic>
      <p:cxnSp>
        <p:nvCxnSpPr>
          <p:cNvPr id="8" name="直線單箭頭接點 7"/>
          <p:cNvCxnSpPr/>
          <p:nvPr/>
        </p:nvCxnSpPr>
        <p:spPr>
          <a:xfrm flipV="1">
            <a:off x="5253856" y="3217719"/>
            <a:ext cx="1000791" cy="12745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4922610" y="1837426"/>
            <a:ext cx="1435058" cy="2537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1562706" y="1496943"/>
            <a:ext cx="3359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請學生先核對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基本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圓角矩形圖說文字 27"/>
          <p:cNvSpPr/>
          <p:nvPr/>
        </p:nvSpPr>
        <p:spPr>
          <a:xfrm>
            <a:off x="1167032" y="2304802"/>
            <a:ext cx="4321833" cy="1346503"/>
          </a:xfrm>
          <a:prstGeom prst="wedgeRoundRectCallout">
            <a:avLst>
              <a:gd name="adj1" fmla="val -3911"/>
              <a:gd name="adj2" fmla="val -68408"/>
              <a:gd name="adj3" fmla="val 16667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如果資料有誤：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請主試人員用原子筆直接修改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再註記於試場紀錄表之備註欄</a:t>
            </a:r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標題 1"/>
          <p:cNvSpPr txBox="1">
            <a:spLocks/>
          </p:cNvSpPr>
          <p:nvPr/>
        </p:nvSpPr>
        <p:spPr>
          <a:xfrm>
            <a:off x="1398409" y="321322"/>
            <a:ext cx="4241730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答案卡注意事項 </a:t>
            </a:r>
            <a:r>
              <a:rPr lang="en-US" altLang="zh-TW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sz="36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402040" y="4172252"/>
            <a:ext cx="3851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用原子筆或鉛筆將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記錄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劃記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成●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並記錄於試場記錄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表。</a:t>
            </a:r>
            <a:endParaRPr lang="zh-TW" altLang="zh-TW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6512945" y="2220870"/>
            <a:ext cx="396815" cy="1678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zh-TW" altLang="en-US" sz="11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478439" y="2166302"/>
            <a:ext cx="465826" cy="2616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zh-TW" altLang="en-US" sz="11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座號</a:t>
            </a:r>
            <a:endParaRPr lang="zh-TW" altLang="en-US" sz="1100" dirty="0">
              <a:solidFill>
                <a:schemeClr val="bg1">
                  <a:lumMod val="50000"/>
                  <a:lumOff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1402040" y="5446792"/>
            <a:ext cx="3851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最後仍依照</a:t>
            </a:r>
            <a:r>
              <a:rPr lang="zh-TW" altLang="en-US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座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號順序排入交回。</a:t>
            </a:r>
            <a:endParaRPr lang="zh-TW" altLang="en-US" sz="2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0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8" grpId="0" animBg="1"/>
      <p:bldP spid="19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12056" y="1936267"/>
            <a:ext cx="5322498" cy="3744390"/>
          </a:xfrm>
          <a:prstGeom prst="rect">
            <a:avLst/>
          </a:prstGeom>
        </p:spPr>
      </p:pic>
      <p:cxnSp>
        <p:nvCxnSpPr>
          <p:cNvPr id="18" name="直線單箭頭接點 17"/>
          <p:cNvCxnSpPr/>
          <p:nvPr/>
        </p:nvCxnSpPr>
        <p:spPr>
          <a:xfrm flipH="1" flipV="1">
            <a:off x="6918385" y="2355011"/>
            <a:ext cx="1043801" cy="836764"/>
          </a:xfrm>
          <a:prstGeom prst="straightConnector1">
            <a:avLst/>
          </a:prstGeom>
          <a:ln w="76200">
            <a:solidFill>
              <a:srgbClr val="E3630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8238229" y="2573605"/>
            <a:ext cx="2018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提醒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條紋及黑方點不要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塗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畫，會影響資料讀取。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2" name="直線單箭頭接點 21"/>
          <p:cNvCxnSpPr/>
          <p:nvPr/>
        </p:nvCxnSpPr>
        <p:spPr>
          <a:xfrm flipH="1">
            <a:off x="3450568" y="3543377"/>
            <a:ext cx="4511616" cy="1199777"/>
          </a:xfrm>
          <a:prstGeom prst="straightConnector1">
            <a:avLst/>
          </a:prstGeom>
          <a:ln w="76200">
            <a:solidFill>
              <a:srgbClr val="E3630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標題 1"/>
          <p:cNvSpPr txBox="1">
            <a:spLocks/>
          </p:cNvSpPr>
          <p:nvPr/>
        </p:nvSpPr>
        <p:spPr>
          <a:xfrm>
            <a:off x="1476765" y="277914"/>
            <a:ext cx="4370297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答案卡注意事項 </a:t>
            </a:r>
            <a:r>
              <a:rPr lang="en-US" altLang="zh-TW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endParaRPr lang="zh-TW" altLang="en-US" sz="36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951562" y="2255118"/>
            <a:ext cx="396815" cy="1678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zh-TW" altLang="en-US" sz="11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951562" y="2208245"/>
            <a:ext cx="465826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zh-TW" altLang="en-US" sz="1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座號</a:t>
            </a:r>
            <a:endParaRPr lang="zh-TW" altLang="en-US" sz="1000" dirty="0">
              <a:solidFill>
                <a:schemeClr val="bg1">
                  <a:lumMod val="50000"/>
                  <a:lumOff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3450568" y="1365781"/>
            <a:ext cx="422693" cy="376170"/>
          </a:xfrm>
          <a:prstGeom prst="ellipse">
            <a:avLst/>
          </a:prstGeom>
          <a:noFill/>
          <a:ln w="38100">
            <a:solidFill>
              <a:srgbClr val="E36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3424687" y="5820395"/>
            <a:ext cx="422693" cy="376170"/>
          </a:xfrm>
          <a:prstGeom prst="ellipse">
            <a:avLst/>
          </a:prstGeom>
          <a:noFill/>
          <a:ln w="38100">
            <a:solidFill>
              <a:srgbClr val="E36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4058728" y="5820395"/>
            <a:ext cx="422693" cy="376170"/>
          </a:xfrm>
          <a:prstGeom prst="ellipse">
            <a:avLst/>
          </a:prstGeom>
          <a:noFill/>
          <a:ln w="38100">
            <a:solidFill>
              <a:srgbClr val="E36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6746384" y="6168410"/>
            <a:ext cx="422693" cy="376170"/>
          </a:xfrm>
          <a:prstGeom prst="ellipse">
            <a:avLst/>
          </a:prstGeom>
          <a:noFill/>
          <a:ln w="38100">
            <a:solidFill>
              <a:srgbClr val="E36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2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1107476" y="262956"/>
            <a:ext cx="4033867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答案卡注意事項 </a:t>
            </a:r>
            <a:r>
              <a:rPr lang="en-US" altLang="zh-TW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zh-TW" altLang="en-US" sz="36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203159" y="1294064"/>
            <a:ext cx="267952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dist"/>
            <a:r>
              <a:rPr lang="zh-TW" altLang="en-US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備用卡使用</a:t>
            </a:r>
            <a:endParaRPr lang="zh-TW" altLang="en-US" sz="3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203159" y="2011372"/>
            <a:ext cx="1049426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使用時機：</a:t>
            </a:r>
            <a:endParaRPr lang="en-US" altLang="zh-TW" sz="28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答案卡有汙損、印刷不清等會影響讀卡結果的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狀況</a:t>
            </a:r>
            <a:endParaRPr lang="en-US" altLang="zh-TW" sz="28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轉學生沒有答案卡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請主試人員用原子筆協助填上基本資料</a:t>
            </a:r>
            <a:r>
              <a:rPr lang="en-US" altLang="zh-TW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203159" y="3521678"/>
            <a:ext cx="6336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使用備用卡請記得填寫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在試場紀錄表</a:t>
            </a:r>
            <a:endParaRPr lang="en-US" altLang="zh-TW" sz="2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203159" y="4453552"/>
            <a:ext cx="267952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dist"/>
            <a:r>
              <a:rPr lang="zh-TW" altLang="en-US" sz="3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作答結束後</a:t>
            </a:r>
            <a:endParaRPr lang="zh-TW" altLang="en-US" sz="32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203159" y="5185371"/>
            <a:ext cx="751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請先清點答案卡，無誤後才讓學生離開教室。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1203159" y="5796280"/>
            <a:ext cx="10770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答案卡依座號</a:t>
            </a:r>
            <a:r>
              <a:rPr lang="zh-TW" altLang="en-US" sz="2800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小至大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排好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，未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使用之備用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卡排最後，裝入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</a:t>
            </a:r>
            <a:r>
              <a:rPr lang="zh-TW" altLang="en-US" sz="2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袋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just"/>
            <a:endParaRPr lang="zh-TW" altLang="en-US" sz="2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634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"/>
          <p:cNvSpPr txBox="1">
            <a:spLocks/>
          </p:cNvSpPr>
          <p:nvPr/>
        </p:nvSpPr>
        <p:spPr>
          <a:xfrm>
            <a:off x="983412" y="494316"/>
            <a:ext cx="4684143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答案卡裝袋注意事項</a:t>
            </a:r>
            <a:endParaRPr lang="zh-TW" altLang="en-US" sz="36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3412" y="2421048"/>
            <a:ext cx="4760893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zh-TW" altLang="en-US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答案卡裝袋請檢核</a:t>
            </a:r>
            <a:r>
              <a:rPr lang="zh-TW" altLang="en-US" sz="28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2800" kern="100" dirty="0" smtClean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r>
              <a:rPr lang="zh-TW" altLang="en-US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放入</a:t>
            </a:r>
            <a:r>
              <a:rPr lang="zh-TW" altLang="zh-TW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答案</a:t>
            </a:r>
            <a:r>
              <a:rPr lang="zh-TW" altLang="zh-TW" sz="2800" kern="100" dirty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卡（含備用卡</a:t>
            </a:r>
            <a:r>
              <a:rPr lang="zh-TW" altLang="zh-TW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800" kern="100" dirty="0" smtClean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r>
              <a:rPr lang="zh-TW" altLang="en-US" sz="2800" kern="100" dirty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放入</a:t>
            </a:r>
            <a:r>
              <a:rPr lang="zh-TW" altLang="zh-TW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試場</a:t>
            </a:r>
            <a:r>
              <a:rPr lang="zh-TW" altLang="zh-TW" sz="2800" kern="100" dirty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紀錄表（要簽名</a:t>
            </a:r>
            <a:r>
              <a:rPr lang="zh-TW" altLang="zh-TW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800" kern="100" dirty="0" smtClean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r>
              <a:rPr lang="zh-TW" altLang="en-US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袋口</a:t>
            </a:r>
            <a:r>
              <a:rPr lang="zh-TW" altLang="zh-TW" sz="28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彌</a:t>
            </a:r>
            <a:r>
              <a:rPr lang="zh-TW" altLang="zh-TW" sz="2800" kern="100" dirty="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封簽名</a:t>
            </a:r>
            <a:endParaRPr lang="zh-TW" altLang="en-US" sz="28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61243" y="1500995"/>
            <a:ext cx="6107236" cy="432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3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54282" y="1272179"/>
            <a:ext cx="6160743" cy="4334097"/>
          </a:xfrm>
          <a:prstGeom prst="rect">
            <a:avLst/>
          </a:prstGeom>
        </p:spPr>
      </p:pic>
      <p:sp>
        <p:nvSpPr>
          <p:cNvPr id="11" name="圓角矩形圖說文字 10"/>
          <p:cNvSpPr/>
          <p:nvPr/>
        </p:nvSpPr>
        <p:spPr>
          <a:xfrm>
            <a:off x="1141311" y="5693857"/>
            <a:ext cx="3312543" cy="474608"/>
          </a:xfrm>
          <a:prstGeom prst="wedgeRoundRectCallout">
            <a:avLst>
              <a:gd name="adj1" fmla="val 87472"/>
              <a:gd name="adj2" fmla="val -57025"/>
              <a:gd name="adj3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970433" y="912553"/>
            <a:ext cx="4177813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答案卡資料需要核對時檢核用</a:t>
            </a:r>
            <a:endParaRPr lang="en-US" altLang="zh-TW" sz="2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一定要繳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★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282053" y="5736357"/>
            <a:ext cx="298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主試人員記得要簽名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圓角矩形圖說文字 12"/>
          <p:cNvSpPr/>
          <p:nvPr/>
        </p:nvSpPr>
        <p:spPr>
          <a:xfrm>
            <a:off x="1112088" y="2063788"/>
            <a:ext cx="3312543" cy="533298"/>
          </a:xfrm>
          <a:prstGeom prst="wedgeRoundRectCallout">
            <a:avLst>
              <a:gd name="adj1" fmla="val 89265"/>
              <a:gd name="adj2" fmla="val -106037"/>
              <a:gd name="adj3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1252874" y="2099604"/>
            <a:ext cx="298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記得先核對基本資料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圓角矩形圖說文字 14"/>
          <p:cNvSpPr/>
          <p:nvPr/>
        </p:nvSpPr>
        <p:spPr>
          <a:xfrm>
            <a:off x="1141312" y="4968740"/>
            <a:ext cx="3312543" cy="461665"/>
          </a:xfrm>
          <a:prstGeom prst="wedgeRoundRectCallout">
            <a:avLst>
              <a:gd name="adj1" fmla="val 87484"/>
              <a:gd name="adj2" fmla="val -34821"/>
              <a:gd name="adj3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790427" y="4968740"/>
            <a:ext cx="201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請確實填寫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848015" y="3104458"/>
            <a:ext cx="40760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2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缺考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請在畫記欄打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2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轉</a:t>
            </a:r>
            <a:r>
              <a:rPr lang="zh-TW" altLang="zh-TW" sz="22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請在畫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記欄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寫轉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2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轉入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在畫記欄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寫轉入</a:t>
            </a:r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、使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備用</a:t>
            </a:r>
            <a:r>
              <a:rPr lang="zh-TW" altLang="zh-TW" sz="22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卡並編在</a:t>
            </a:r>
            <a:r>
              <a:rPr lang="zh-TW" altLang="zh-TW" sz="2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班級最後一號</a:t>
            </a:r>
            <a:r>
              <a:rPr lang="zh-TW" altLang="zh-TW" sz="2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標題 1"/>
          <p:cNvSpPr txBox="1">
            <a:spLocks/>
          </p:cNvSpPr>
          <p:nvPr/>
        </p:nvSpPr>
        <p:spPr>
          <a:xfrm>
            <a:off x="817720" y="133431"/>
            <a:ext cx="4817103" cy="779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試場</a:t>
            </a:r>
            <a:r>
              <a:rPr lang="zh-TW" altLang="en-US" sz="3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紀錄</a:t>
            </a:r>
            <a:r>
              <a:rPr lang="zh-TW" altLang="en-US" sz="36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zh-TW" altLang="en-US" sz="3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7643395" y="5346386"/>
            <a:ext cx="310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  <a:latin typeface="Sitka Banner" panose="02000505000000020004" pitchFamily="2" charset="0"/>
                <a:ea typeface="標楷體" panose="03000509000000000000" pitchFamily="65" charset="-120"/>
              </a:rPr>
              <a:t>X</a:t>
            </a:r>
            <a:endParaRPr lang="zh-TW" altLang="en-US" sz="3200" dirty="0">
              <a:solidFill>
                <a:srgbClr val="FF0000"/>
              </a:solidFill>
              <a:latin typeface="Sitka Banner" panose="02000505000000020004" pitchFamily="2" charset="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223994" y="5469497"/>
            <a:ext cx="953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</a:t>
            </a:r>
            <a:endParaRPr lang="zh-TW" altLang="en-US" sz="1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7866491" y="4856406"/>
            <a:ext cx="391064" cy="4008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7085341" y="4847412"/>
            <a:ext cx="391064" cy="4008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6201591" y="4834950"/>
            <a:ext cx="391064" cy="4008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5727240" y="2063788"/>
            <a:ext cx="310551" cy="3057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6983416" y="2063788"/>
            <a:ext cx="310551" cy="3057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圓角矩形圖說文字 28"/>
          <p:cNvSpPr/>
          <p:nvPr/>
        </p:nvSpPr>
        <p:spPr>
          <a:xfrm>
            <a:off x="563343" y="2979735"/>
            <a:ext cx="4468483" cy="1695996"/>
          </a:xfrm>
          <a:prstGeom prst="wedgeRoundRectCallout">
            <a:avLst>
              <a:gd name="adj1" fmla="val 65287"/>
              <a:gd name="adj2" fmla="val -86559"/>
              <a:gd name="adj3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圓角矩形圖說文字 33"/>
          <p:cNvSpPr/>
          <p:nvPr/>
        </p:nvSpPr>
        <p:spPr>
          <a:xfrm>
            <a:off x="8564415" y="4913920"/>
            <a:ext cx="859451" cy="926157"/>
          </a:xfrm>
          <a:prstGeom prst="wedgeRoundRectCallout">
            <a:avLst>
              <a:gd name="adj1" fmla="val 90592"/>
              <a:gd name="adj2" fmla="val -47253"/>
              <a:gd name="adj3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9901702" y="3309262"/>
            <a:ext cx="2025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備註例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</a:t>
            </a:r>
            <a:r>
              <a:rPr lang="zh-TW" altLang="en-US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轉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endParaRPr lang="zh-TW" altLang="en-US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9897066" y="4152239"/>
            <a:ext cx="2030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備註例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號張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轉入，使用備用卡</a:t>
            </a:r>
            <a:endParaRPr lang="zh-TW" altLang="en-US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9923654" y="5260401"/>
            <a:ext cx="1864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備註例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號林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</a:t>
            </a:r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答案卡名字錯誤有修正</a:t>
            </a:r>
            <a:endParaRPr lang="zh-TW" altLang="en-US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7285008" y="4568602"/>
            <a:ext cx="934485" cy="175091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單箭頭接點 4"/>
          <p:cNvCxnSpPr/>
          <p:nvPr/>
        </p:nvCxnSpPr>
        <p:spPr>
          <a:xfrm>
            <a:off x="4698818" y="4436704"/>
            <a:ext cx="2478438" cy="21944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9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/>
      <p:bldP spid="13" grpId="0" animBg="1"/>
      <p:bldP spid="14" grpId="0"/>
      <p:bldP spid="15" grpId="0" animBg="1"/>
      <p:bldP spid="16" grpId="0"/>
      <p:bldP spid="18" grpId="0"/>
      <p:bldP spid="21" grpId="0"/>
      <p:bldP spid="22" grpId="0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4" grpId="0" animBg="1"/>
      <p:bldP spid="35" grpId="0"/>
      <p:bldP spid="37" grpId="0"/>
      <p:bldP spid="38" grpId="0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帶狀">
  <a:themeElements>
    <a:clrScheme name="自訂 1">
      <a:dk1>
        <a:srgbClr val="000000"/>
      </a:dk1>
      <a:lt1>
        <a:sysClr val="window" lastClr="FFFFFF"/>
      </a:lt1>
      <a:dk2>
        <a:srgbClr val="D4D9CF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帶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帶狀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2548</TotalTime>
  <Words>903</Words>
  <Application>Microsoft Office PowerPoint</Application>
  <PresentationFormat>寬螢幕</PresentationFormat>
  <Paragraphs>144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新細明體</vt:lpstr>
      <vt:lpstr>標楷體</vt:lpstr>
      <vt:lpstr>Calibri</vt:lpstr>
      <vt:lpstr>Corbel</vt:lpstr>
      <vt:lpstr>Sitka Banner</vt:lpstr>
      <vt:lpstr>Times New Roman</vt:lpstr>
      <vt:lpstr>Wingdings</vt:lpstr>
      <vt:lpstr>Wingdings 2</vt:lpstr>
      <vt:lpstr>帶狀</vt:lpstr>
      <vt:lpstr>109年度學力檢測試務工作說明</vt:lpstr>
      <vt:lpstr>PowerPoint 簡報</vt:lpstr>
      <vt:lpstr>試題箱內容物如下：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試務工作說明</dc:title>
  <dc:creator>5A88</dc:creator>
  <cp:lastModifiedBy>Jasmine Liu</cp:lastModifiedBy>
  <cp:revision>167</cp:revision>
  <cp:lastPrinted>2019-04-29T08:35:40Z</cp:lastPrinted>
  <dcterms:created xsi:type="dcterms:W3CDTF">2019-04-25T03:51:15Z</dcterms:created>
  <dcterms:modified xsi:type="dcterms:W3CDTF">2020-05-20T07:59:33Z</dcterms:modified>
</cp:coreProperties>
</file>