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7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5C3B1-333A-482D-BE9F-DA78BF2F241C}" type="datetimeFigureOut">
              <a:rPr lang="zh-TW" altLang="en-US" smtClean="0"/>
              <a:t>2017/2/19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259C9C-0B80-4120-A9A8-72C8507A8D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9366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mtClean="0"/>
              <a:t>T</a:t>
            </a:r>
            <a:r>
              <a:rPr lang="zh-TW" altLang="en-US" smtClean="0"/>
              <a:t>：很開心今天和大家一起上課。</a:t>
            </a:r>
          </a:p>
        </p:txBody>
      </p:sp>
      <p:sp>
        <p:nvSpPr>
          <p:cNvPr id="5427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368BC82E-74A3-4445-B757-73F4C2C283C9}" type="slidenum">
              <a:rPr kumimoji="0" lang="zh-TW" altLang="en-US">
                <a:solidFill>
                  <a:prstClr val="black"/>
                </a:solidFill>
                <a:latin typeface="Calibri" panose="020F0502020204030204" pitchFamily="34" charset="0"/>
              </a:rPr>
              <a:pPr/>
              <a:t>1</a:t>
            </a:fld>
            <a:endParaRPr kumimoji="0" lang="en-US" altLang="zh-TW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7652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mtClean="0"/>
              <a:t>T</a:t>
            </a:r>
            <a:r>
              <a:rPr lang="zh-TW" altLang="en-US" smtClean="0"/>
              <a:t>：剛剛我們知道，課文裡，綠色的海洋是稻浪，一起看看這</a:t>
            </a:r>
            <a:r>
              <a:rPr lang="en-US" altLang="zh-TW" smtClean="0"/>
              <a:t>2</a:t>
            </a:r>
            <a:r>
              <a:rPr lang="zh-TW" altLang="en-US" smtClean="0"/>
              <a:t>個語詞：海浪和稻浪，這</a:t>
            </a:r>
            <a:r>
              <a:rPr lang="en-US" altLang="zh-TW" smtClean="0"/>
              <a:t>2</a:t>
            </a:r>
            <a:r>
              <a:rPr lang="zh-TW" altLang="en-US" smtClean="0"/>
              <a:t>個語詞，都有浪這個字，誰還可以用浪來造詞？</a:t>
            </a:r>
            <a:endParaRPr lang="en-US" altLang="zh-TW" smtClean="0"/>
          </a:p>
          <a:p>
            <a:r>
              <a:rPr lang="en-US" altLang="zh-TW" smtClean="0"/>
              <a:t>S</a:t>
            </a:r>
            <a:r>
              <a:rPr lang="zh-TW" altLang="en-US" smtClean="0"/>
              <a:t>：風浪 </a:t>
            </a:r>
            <a:endParaRPr lang="en-US" altLang="zh-TW" smtClean="0"/>
          </a:p>
          <a:p>
            <a:r>
              <a:rPr lang="en-US" altLang="zh-TW" smtClean="0"/>
              <a:t>T</a:t>
            </a:r>
            <a:r>
              <a:rPr lang="zh-TW" altLang="en-US" smtClean="0"/>
              <a:t>：風浪。很好，老師聽到有人用風和浪造出了風浪   船在海上遇到大風浪就會危險</a:t>
            </a:r>
            <a:r>
              <a:rPr lang="en-US" altLang="zh-TW" smtClean="0"/>
              <a:t>(</a:t>
            </a:r>
            <a:r>
              <a:rPr lang="zh-TW" altLang="en-US" smtClean="0"/>
              <a:t>用例句解釋，確保學生會</a:t>
            </a:r>
            <a:r>
              <a:rPr lang="en-US" altLang="zh-TW" smtClean="0"/>
              <a:t>)</a:t>
            </a:r>
          </a:p>
          <a:p>
            <a:r>
              <a:rPr lang="zh-TW" altLang="en-US" smtClean="0"/>
              <a:t>     白浪滔滔  猜一猜  甚麼是白浪滔滔  浪花的顏色  </a:t>
            </a:r>
            <a:endParaRPr lang="en-US" altLang="zh-TW" smtClean="0"/>
          </a:p>
          <a:p>
            <a:r>
              <a:rPr lang="zh-TW" altLang="en-US" smtClean="0"/>
              <a:t>     也許有衝浪  給例句確認學生懂詞意</a:t>
            </a:r>
            <a:endParaRPr lang="en-US" altLang="zh-TW" smtClean="0"/>
          </a:p>
          <a:p>
            <a:endParaRPr lang="en-US" altLang="zh-TW" smtClean="0"/>
          </a:p>
          <a:p>
            <a:r>
              <a:rPr lang="en-US" altLang="zh-TW" smtClean="0"/>
              <a:t>T</a:t>
            </a:r>
            <a:r>
              <a:rPr lang="zh-TW" altLang="en-US" smtClean="0"/>
              <a:t>：接著，以稻浪來說，他是從別的語詞稻田和海浪語詞中，各拿一個字，組合成的語詞。</a:t>
            </a:r>
            <a:endParaRPr lang="en-US" altLang="zh-TW" smtClean="0"/>
          </a:p>
          <a:p>
            <a:r>
              <a:rPr lang="en-US" altLang="zh-TW" smtClean="0"/>
              <a:t>T</a:t>
            </a:r>
            <a:r>
              <a:rPr lang="zh-TW" altLang="en-US" smtClean="0"/>
              <a:t>：在「一波波的綠色海浪」這句話中，我們可以用哪</a:t>
            </a:r>
            <a:r>
              <a:rPr lang="en-US" altLang="zh-TW" smtClean="0"/>
              <a:t>2</a:t>
            </a:r>
            <a:r>
              <a:rPr lang="zh-TW" altLang="en-US" smtClean="0"/>
              <a:t>個字組成一個新的語詞。</a:t>
            </a:r>
            <a:endParaRPr lang="en-US" altLang="zh-TW" smtClean="0"/>
          </a:p>
          <a:p>
            <a:endParaRPr lang="en-US" altLang="zh-TW" sz="2400" smtClean="0"/>
          </a:p>
          <a:p>
            <a:r>
              <a:rPr lang="zh-TW" altLang="en-US" sz="2400" smtClean="0"/>
              <a:t>課本剛好有這個詞，只是它拆開在一句話上，你可以找找 ，找到大家讀一讀。</a:t>
            </a:r>
          </a:p>
        </p:txBody>
      </p:sp>
      <p:sp>
        <p:nvSpPr>
          <p:cNvPr id="6246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488308F6-67AE-4698-8E14-BD7FABE532A1}" type="slidenum">
              <a:rPr kumimoji="0" lang="zh-TW" altLang="en-US">
                <a:solidFill>
                  <a:prstClr val="black"/>
                </a:solidFill>
                <a:latin typeface="Calibri" panose="020F0502020204030204" pitchFamily="34" charset="0"/>
              </a:rPr>
              <a:pPr/>
              <a:t>10</a:t>
            </a:fld>
            <a:endParaRPr kumimoji="0" lang="zh-TW" altLang="en-US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2681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zh-TW" altLang="en-US" smtClean="0"/>
              <a:t>教師明確示範詞彙理解策略。</a:t>
            </a:r>
            <a:endParaRPr lang="en-US" altLang="zh-TW" smtClean="0"/>
          </a:p>
          <a:p>
            <a:r>
              <a:rPr lang="en-US" altLang="zh-TW" smtClean="0"/>
              <a:t>T</a:t>
            </a:r>
            <a:r>
              <a:rPr lang="zh-TW" altLang="en-US" smtClean="0"/>
              <a:t>：我們現在知道稻浪是綠色的稻田，誰可以說說稻浪是什麼？</a:t>
            </a:r>
            <a:endParaRPr lang="en-US" altLang="zh-TW" smtClean="0"/>
          </a:p>
          <a:p>
            <a:r>
              <a:rPr lang="en-US" altLang="zh-TW" smtClean="0"/>
              <a:t>S</a:t>
            </a:r>
            <a:r>
              <a:rPr lang="zh-TW" altLang="en-US" smtClean="0"/>
              <a:t>：稻田</a:t>
            </a:r>
            <a:r>
              <a:rPr lang="en-US" altLang="zh-TW" smtClean="0"/>
              <a:t>……</a:t>
            </a:r>
          </a:p>
          <a:p>
            <a:r>
              <a:rPr lang="en-US" altLang="zh-TW" smtClean="0"/>
              <a:t>T</a:t>
            </a:r>
            <a:r>
              <a:rPr lang="zh-TW" altLang="en-US" smtClean="0"/>
              <a:t>：如果遇到不會的語詞，你會怎麼辦？</a:t>
            </a:r>
            <a:endParaRPr lang="en-US" altLang="zh-TW" smtClean="0"/>
          </a:p>
          <a:p>
            <a:r>
              <a:rPr lang="en-US" altLang="zh-TW" smtClean="0"/>
              <a:t>S</a:t>
            </a:r>
            <a:r>
              <a:rPr lang="zh-TW" altLang="en-US" smtClean="0"/>
              <a:t>：查字典</a:t>
            </a:r>
            <a:endParaRPr lang="en-US" altLang="zh-TW" smtClean="0"/>
          </a:p>
          <a:p>
            <a:r>
              <a:rPr lang="en-US" altLang="zh-TW" smtClean="0"/>
              <a:t>T</a:t>
            </a:r>
            <a:r>
              <a:rPr lang="zh-TW" altLang="en-US" smtClean="0"/>
              <a:t>：有些語詞，字典不一定查的到，有時，不必查字典，也可以猜測詞意。</a:t>
            </a:r>
            <a:endParaRPr lang="en-US" altLang="zh-TW" smtClean="0"/>
          </a:p>
          <a:p>
            <a:r>
              <a:rPr lang="en-US" altLang="zh-TW" smtClean="0"/>
              <a:t>T</a:t>
            </a:r>
            <a:r>
              <a:rPr lang="zh-TW" altLang="en-US" smtClean="0"/>
              <a:t>：稻浪是一個語詞，我們可以用拆開的方法，拆成稻與浪</a:t>
            </a:r>
            <a:r>
              <a:rPr lang="en-US" altLang="zh-TW" smtClean="0"/>
              <a:t>2</a:t>
            </a:r>
            <a:r>
              <a:rPr lang="zh-TW" altLang="en-US" smtClean="0"/>
              <a:t>個字。</a:t>
            </a:r>
            <a:endParaRPr lang="en-US" altLang="zh-TW" smtClean="0"/>
          </a:p>
          <a:p>
            <a:r>
              <a:rPr lang="en-US" altLang="zh-TW" smtClean="0"/>
              <a:t>T</a:t>
            </a:r>
            <a:r>
              <a:rPr lang="zh-TW" altLang="en-US" smtClean="0"/>
              <a:t>：關於稻字，可以想到以前學過的稻子   稻田</a:t>
            </a:r>
            <a:endParaRPr lang="en-US" altLang="zh-TW" smtClean="0"/>
          </a:p>
          <a:p>
            <a:r>
              <a:rPr lang="zh-TW" altLang="en-US" smtClean="0"/>
              <a:t>      至於浪字 ，可以想到海浪、浪花</a:t>
            </a:r>
          </a:p>
        </p:txBody>
      </p:sp>
      <p:sp>
        <p:nvSpPr>
          <p:cNvPr id="6349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C7F80A37-A85E-4C33-9B5A-3D100CD4D191}" type="slidenum">
              <a:rPr kumimoji="0" lang="zh-TW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11</a:t>
            </a:fld>
            <a:endParaRPr kumimoji="0" lang="en-US" altLang="zh-TW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6226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mtClean="0"/>
              <a:t>T</a:t>
            </a:r>
            <a:r>
              <a:rPr lang="zh-TW" altLang="en-US" smtClean="0"/>
              <a:t>：我們也可以從部首來找訊息。</a:t>
            </a:r>
            <a:endParaRPr lang="en-US" altLang="zh-TW" smtClean="0"/>
          </a:p>
          <a:p>
            <a:r>
              <a:rPr lang="en-US" altLang="zh-TW" smtClean="0"/>
              <a:t>T</a:t>
            </a:r>
            <a:r>
              <a:rPr lang="zh-TW" altLang="en-US" smtClean="0"/>
              <a:t>：稻是禾部，誰記得以前學過那些禾部的字？</a:t>
            </a:r>
            <a:endParaRPr lang="en-US" altLang="zh-TW" smtClean="0"/>
          </a:p>
          <a:p>
            <a:r>
              <a:rPr lang="en-US" altLang="zh-TW" smtClean="0"/>
              <a:t>S</a:t>
            </a:r>
            <a:r>
              <a:rPr lang="zh-TW" altLang="en-US" smtClean="0"/>
              <a:t>：</a:t>
            </a:r>
            <a:endParaRPr lang="en-US" altLang="zh-TW" smtClean="0"/>
          </a:p>
          <a:p>
            <a:r>
              <a:rPr lang="en-US" altLang="zh-TW" smtClean="0"/>
              <a:t>T</a:t>
            </a:r>
            <a:r>
              <a:rPr lang="zh-TW" altLang="en-US" smtClean="0"/>
              <a:t>：我們會發現，這些禾部的字跟農夫種植的事情有關。</a:t>
            </a:r>
            <a:endParaRPr lang="en-US" altLang="zh-TW" smtClean="0"/>
          </a:p>
          <a:p>
            <a:r>
              <a:rPr lang="en-US" altLang="zh-TW" smtClean="0"/>
              <a:t>T</a:t>
            </a:r>
            <a:r>
              <a:rPr lang="zh-TW" altLang="en-US" smtClean="0"/>
              <a:t>：浪是水部，誰記得以前學過那些水部的字？</a:t>
            </a:r>
            <a:endParaRPr lang="en-US" altLang="zh-TW" smtClean="0"/>
          </a:p>
          <a:p>
            <a:r>
              <a:rPr lang="en-US" altLang="zh-TW" smtClean="0"/>
              <a:t>S</a:t>
            </a:r>
            <a:r>
              <a:rPr lang="zh-TW" altLang="en-US" smtClean="0"/>
              <a:t>：</a:t>
            </a:r>
            <a:endParaRPr lang="en-US" altLang="zh-TW" smtClean="0"/>
          </a:p>
          <a:p>
            <a:r>
              <a:rPr lang="en-US" altLang="zh-TW" smtClean="0"/>
              <a:t>T</a:t>
            </a:r>
            <a:r>
              <a:rPr lang="zh-TW" altLang="en-US" smtClean="0"/>
              <a:t>：我們會發現，這些水部的字跟水有關。</a:t>
            </a:r>
            <a:endParaRPr lang="en-US" altLang="zh-TW" smtClean="0"/>
          </a:p>
          <a:p>
            <a:endParaRPr lang="en-US" altLang="zh-TW" smtClean="0"/>
          </a:p>
          <a:p>
            <a:endParaRPr lang="zh-TW" altLang="en-US" smtClean="0"/>
          </a:p>
        </p:txBody>
      </p:sp>
      <p:sp>
        <p:nvSpPr>
          <p:cNvPr id="6451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FF653603-A1C3-4C09-8093-EAE22D305712}" type="slidenum">
              <a:rPr kumimoji="0" lang="zh-TW" altLang="en-US">
                <a:solidFill>
                  <a:prstClr val="black"/>
                </a:solidFill>
                <a:latin typeface="Calibri" panose="020F0502020204030204" pitchFamily="34" charset="0"/>
              </a:rPr>
              <a:pPr/>
              <a:t>12</a:t>
            </a:fld>
            <a:endParaRPr kumimoji="0" lang="zh-TW" altLang="en-US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7448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mtClean="0"/>
              <a:t>T</a:t>
            </a:r>
            <a:r>
              <a:rPr lang="zh-TW" altLang="en-US" smtClean="0"/>
              <a:t>：我們還可以從語詞的前後文來猜測。稻浪的前後文分別是箭頭所指的地方，從後問看來，稻浪是會高高低低，起起伏伏的。</a:t>
            </a:r>
            <a:endParaRPr lang="en-US" altLang="zh-TW" smtClean="0"/>
          </a:p>
        </p:txBody>
      </p:sp>
      <p:sp>
        <p:nvSpPr>
          <p:cNvPr id="6554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79B6C679-9B0E-4D02-B2CC-54F5AB566DC5}" type="slidenum">
              <a:rPr kumimoji="0" lang="zh-TW" altLang="en-US">
                <a:solidFill>
                  <a:prstClr val="black"/>
                </a:solidFill>
                <a:latin typeface="Calibri" panose="020F0502020204030204" pitchFamily="34" charset="0"/>
              </a:rPr>
              <a:pPr/>
              <a:t>13</a:t>
            </a:fld>
            <a:endParaRPr kumimoji="0" lang="zh-TW" altLang="en-US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4479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mtClean="0"/>
              <a:t>T</a:t>
            </a:r>
            <a:r>
              <a:rPr lang="zh-TW" altLang="en-US" smtClean="0"/>
              <a:t>：現在我們要一起合作。</a:t>
            </a:r>
            <a:endParaRPr lang="en-US" altLang="zh-TW" smtClean="0"/>
          </a:p>
          <a:p>
            <a:endParaRPr lang="zh-TW" altLang="en-US" smtClean="0"/>
          </a:p>
        </p:txBody>
      </p:sp>
      <p:sp>
        <p:nvSpPr>
          <p:cNvPr id="6656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FD4F68B3-662D-4DB9-BEAF-BF98A91C86F5}" type="slidenum">
              <a:rPr kumimoji="0" lang="zh-TW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14</a:t>
            </a:fld>
            <a:endParaRPr kumimoji="0" lang="en-US" altLang="zh-TW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4646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zh-TW" altLang="en-US" smtClean="0"/>
              <a:t>教師明確示範詞彙理解策略。</a:t>
            </a:r>
            <a:endParaRPr lang="en-US" altLang="zh-TW" smtClean="0"/>
          </a:p>
          <a:p>
            <a:r>
              <a:rPr lang="zh-TW" altLang="en-US" smtClean="0"/>
              <a:t>請跟你的組員討論，用老師示範的方法來猜測，跟同學合作，每個方法都用用看。誰還記的老師剛才示範詞彙理解的方法。</a:t>
            </a:r>
            <a:endParaRPr lang="en-US" altLang="zh-TW" smtClean="0"/>
          </a:p>
          <a:p>
            <a:r>
              <a:rPr lang="en-US" altLang="zh-TW" smtClean="0"/>
              <a:t>S</a:t>
            </a:r>
            <a:r>
              <a:rPr lang="zh-TW" altLang="en-US" smtClean="0"/>
              <a:t>：</a:t>
            </a:r>
            <a:r>
              <a:rPr lang="en-US" altLang="zh-TW" smtClean="0"/>
              <a:t>(</a:t>
            </a:r>
            <a:r>
              <a:rPr lang="zh-TW" altLang="en-US" smtClean="0"/>
              <a:t>看著</a:t>
            </a:r>
            <a:r>
              <a:rPr lang="en-US" altLang="zh-TW" smtClean="0"/>
              <a:t>PPT</a:t>
            </a:r>
            <a:r>
              <a:rPr lang="zh-TW" altLang="en-US" smtClean="0"/>
              <a:t>一起回答</a:t>
            </a:r>
            <a:r>
              <a:rPr lang="en-US" altLang="zh-TW" smtClean="0"/>
              <a:t>)</a:t>
            </a:r>
            <a:r>
              <a:rPr lang="zh-TW" altLang="en-US" smtClean="0"/>
              <a:t>可以用拆開、從部首找訊息以及從上下文找詞意。</a:t>
            </a:r>
          </a:p>
          <a:p>
            <a:endParaRPr lang="zh-TW" altLang="en-US" smtClean="0"/>
          </a:p>
          <a:p>
            <a:r>
              <a:rPr lang="en-US" altLang="zh-TW" smtClean="0"/>
              <a:t>T</a:t>
            </a:r>
            <a:r>
              <a:rPr lang="zh-TW" altLang="en-US" smtClean="0"/>
              <a:t>：現在，請大家試著用老師介紹的方法，來猜測田埂的意思。</a:t>
            </a:r>
            <a:endParaRPr lang="en-US" altLang="zh-TW" smtClean="0"/>
          </a:p>
          <a:p>
            <a:endParaRPr lang="zh-TW" altLang="en-US" smtClean="0"/>
          </a:p>
        </p:txBody>
      </p:sp>
      <p:sp>
        <p:nvSpPr>
          <p:cNvPr id="6758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7E012B75-EB13-41EC-91E7-3A4883A9E75F}" type="slidenum">
              <a:rPr kumimoji="0" lang="zh-TW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15</a:t>
            </a:fld>
            <a:endParaRPr kumimoji="0" lang="en-US" altLang="zh-TW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2678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zh-TW" altLang="en-US" smtClean="0"/>
              <a:t>請各組發表猜測的解釋。</a:t>
            </a:r>
            <a:endParaRPr lang="en-US" altLang="zh-TW" smtClean="0"/>
          </a:p>
          <a:p>
            <a:r>
              <a:rPr lang="en-US" altLang="zh-TW" smtClean="0"/>
              <a:t>T</a:t>
            </a:r>
            <a:r>
              <a:rPr lang="zh-TW" altLang="en-US" smtClean="0"/>
              <a:t>：請小組依序喔出大家討論的結果，輪到時，請組員一起唸出答案。</a:t>
            </a:r>
            <a:endParaRPr lang="en-US" altLang="zh-TW" smtClean="0"/>
          </a:p>
          <a:p>
            <a:r>
              <a:rPr lang="en-US" altLang="zh-TW" smtClean="0"/>
              <a:t>S</a:t>
            </a:r>
            <a:r>
              <a:rPr lang="zh-TW" altLang="en-US" smtClean="0"/>
              <a:t>：依順序說出。</a:t>
            </a:r>
            <a:endParaRPr lang="en-US" altLang="zh-TW" smtClean="0"/>
          </a:p>
          <a:p>
            <a:r>
              <a:rPr lang="en-US" altLang="zh-TW" smtClean="0"/>
              <a:t>T</a:t>
            </a:r>
            <a:r>
              <a:rPr lang="zh-TW" altLang="en-US" smtClean="0"/>
              <a:t>：聽完各組的答案，想想，哪一組的答案最完整。</a:t>
            </a:r>
          </a:p>
        </p:txBody>
      </p:sp>
      <p:sp>
        <p:nvSpPr>
          <p:cNvPr id="6861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7B6BD59D-9834-4952-B1D4-5A84C8FD6860}" type="slidenum">
              <a:rPr kumimoji="0" lang="zh-TW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16</a:t>
            </a:fld>
            <a:endParaRPr kumimoji="0" lang="en-US" altLang="zh-TW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6885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zh-TW" altLang="en-US" smtClean="0"/>
              <a:t>教師明確示範詞彙理解策略。</a:t>
            </a:r>
            <a:endParaRPr lang="en-US" altLang="zh-TW" smtClean="0"/>
          </a:p>
          <a:p>
            <a:r>
              <a:rPr lang="en-US" altLang="zh-TW" smtClean="0"/>
              <a:t>T</a:t>
            </a:r>
            <a:r>
              <a:rPr lang="zh-TW" altLang="en-US" smtClean="0"/>
              <a:t>：剛才聽到大家解釋的意思，老師依照方法，試著理解「田埂」。</a:t>
            </a:r>
            <a:r>
              <a:rPr lang="en-US" altLang="zh-TW" smtClean="0"/>
              <a:t>1.</a:t>
            </a:r>
            <a:r>
              <a:rPr lang="zh-TW" altLang="en-US" smtClean="0"/>
              <a:t>跟田有關</a:t>
            </a:r>
            <a:r>
              <a:rPr lang="en-US" altLang="zh-TW" smtClean="0"/>
              <a:t>(</a:t>
            </a:r>
            <a:r>
              <a:rPr lang="zh-TW" altLang="en-US" smtClean="0"/>
              <a:t>拆開</a:t>
            </a:r>
            <a:r>
              <a:rPr lang="en-US" altLang="zh-TW" smtClean="0"/>
              <a:t>)</a:t>
            </a:r>
            <a:r>
              <a:rPr lang="zh-TW" altLang="en-US" smtClean="0"/>
              <a:t>。</a:t>
            </a:r>
            <a:r>
              <a:rPr lang="en-US" altLang="zh-TW" smtClean="0"/>
              <a:t>2.</a:t>
            </a:r>
            <a:r>
              <a:rPr lang="zh-TW" altLang="en-US" smtClean="0"/>
              <a:t>由土所組成</a:t>
            </a:r>
            <a:r>
              <a:rPr lang="en-US" altLang="zh-TW" smtClean="0"/>
              <a:t>(</a:t>
            </a:r>
            <a:r>
              <a:rPr lang="zh-TW" altLang="en-US" smtClean="0"/>
              <a:t>從部首找訊息</a:t>
            </a:r>
            <a:r>
              <a:rPr lang="en-US" altLang="zh-TW" smtClean="0"/>
              <a:t>)</a:t>
            </a:r>
            <a:r>
              <a:rPr lang="zh-TW" altLang="en-US" smtClean="0"/>
              <a:t>。</a:t>
            </a:r>
            <a:r>
              <a:rPr lang="en-US" altLang="zh-TW" smtClean="0"/>
              <a:t>3.</a:t>
            </a:r>
            <a:r>
              <a:rPr lang="zh-TW" altLang="en-US" smtClean="0"/>
              <a:t>「我沿著田埂走著，</a:t>
            </a:r>
            <a:r>
              <a:rPr lang="en-US" altLang="zh-TW" smtClean="0"/>
              <a:t>……</a:t>
            </a:r>
            <a:r>
              <a:rPr lang="zh-TW" altLang="en-US" smtClean="0"/>
              <a:t>」從後文「走著」來想，這是可以走的路。</a:t>
            </a:r>
            <a:endParaRPr lang="en-US" altLang="zh-TW" smtClean="0"/>
          </a:p>
          <a:p>
            <a:r>
              <a:rPr lang="en-US" altLang="zh-TW" smtClean="0"/>
              <a:t>T</a:t>
            </a:r>
            <a:r>
              <a:rPr lang="zh-TW" altLang="en-US" smtClean="0"/>
              <a:t>：從這</a:t>
            </a:r>
            <a:r>
              <a:rPr lang="en-US" altLang="zh-TW" smtClean="0"/>
              <a:t>3</a:t>
            </a:r>
            <a:r>
              <a:rPr lang="zh-TW" altLang="en-US" smtClean="0"/>
              <a:t>點，誰可以用一句話來解釋「田埂」？</a:t>
            </a:r>
          </a:p>
          <a:p>
            <a:r>
              <a:rPr lang="en-US" altLang="zh-TW" smtClean="0"/>
              <a:t>S</a:t>
            </a:r>
            <a:r>
              <a:rPr lang="zh-TW" altLang="en-US" smtClean="0"/>
              <a:t>：通往田地的土路。</a:t>
            </a:r>
            <a:endParaRPr lang="en-US" altLang="zh-TW" smtClean="0"/>
          </a:p>
          <a:p>
            <a:r>
              <a:rPr lang="en-US" altLang="zh-TW" smtClean="0"/>
              <a:t>T</a:t>
            </a:r>
            <a:r>
              <a:rPr lang="zh-TW" altLang="en-US" smtClean="0"/>
              <a:t>：老師還知道一件事。埂有高起的路的意思。如果加上高起的路的訊息，可以如何用一句話來解釋田埂？</a:t>
            </a:r>
            <a:endParaRPr lang="en-US" altLang="zh-TW" smtClean="0"/>
          </a:p>
          <a:p>
            <a:r>
              <a:rPr lang="en-US" altLang="zh-TW" smtClean="0"/>
              <a:t>S</a:t>
            </a:r>
          </a:p>
          <a:p>
            <a:r>
              <a:rPr lang="en-US" altLang="zh-TW" smtClean="0"/>
              <a:t>T</a:t>
            </a:r>
            <a:r>
              <a:rPr lang="zh-TW" altLang="en-US" smtClean="0"/>
              <a:t>：剛剛我們講到高起的路，課文哪裡也用高高的來形容？</a:t>
            </a:r>
            <a:endParaRPr lang="en-US" altLang="zh-TW" smtClean="0"/>
          </a:p>
          <a:p>
            <a:endParaRPr lang="en-US" altLang="zh-TW" smtClean="0"/>
          </a:p>
          <a:p>
            <a:endParaRPr lang="en-US" altLang="zh-TW" smtClean="0"/>
          </a:p>
          <a:p>
            <a:endParaRPr lang="en-US" altLang="zh-TW" smtClean="0"/>
          </a:p>
          <a:p>
            <a:endParaRPr lang="en-US" altLang="zh-TW" smtClean="0"/>
          </a:p>
        </p:txBody>
      </p:sp>
      <p:sp>
        <p:nvSpPr>
          <p:cNvPr id="696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1C1376A2-F3BB-4341-B957-2BD852B83C68}" type="slidenum">
              <a:rPr kumimoji="0" lang="zh-TW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17</a:t>
            </a:fld>
            <a:endParaRPr kumimoji="0" lang="en-US" altLang="zh-TW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3532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mtClean="0"/>
              <a:t>S</a:t>
            </a:r>
            <a:r>
              <a:rPr lang="zh-TW" altLang="en-US" smtClean="0"/>
              <a:t>：高高低低</a:t>
            </a:r>
            <a:endParaRPr lang="en-US" altLang="zh-TW" smtClean="0"/>
          </a:p>
          <a:p>
            <a:r>
              <a:rPr lang="en-US" altLang="zh-TW" smtClean="0"/>
              <a:t>T</a:t>
            </a:r>
            <a:r>
              <a:rPr lang="zh-TW" altLang="en-US" smtClean="0"/>
              <a:t>：第一段中，高高低低、起起伏伏在形容什麼</a:t>
            </a:r>
            <a:endParaRPr lang="en-US" altLang="zh-TW" smtClean="0"/>
          </a:p>
          <a:p>
            <a:r>
              <a:rPr lang="en-US" altLang="zh-TW" smtClean="0"/>
              <a:t>S</a:t>
            </a:r>
            <a:r>
              <a:rPr lang="zh-TW" altLang="en-US" smtClean="0"/>
              <a:t>：稻浪</a:t>
            </a:r>
            <a:endParaRPr lang="en-US" altLang="zh-TW" smtClean="0"/>
          </a:p>
          <a:p>
            <a:r>
              <a:rPr lang="en-US" altLang="zh-TW" smtClean="0"/>
              <a:t>T</a:t>
            </a:r>
            <a:r>
              <a:rPr lang="zh-TW" altLang="en-US" smtClean="0"/>
              <a:t>：誰告訴老師，高高低低起起伏伏一樣嗎？我們一起想一想 甚麼情況下是一樣的  什麼情況下是不一樣的</a:t>
            </a:r>
            <a:endParaRPr lang="en-US" altLang="zh-TW" smtClean="0"/>
          </a:p>
          <a:p>
            <a:r>
              <a:rPr lang="en-US" altLang="zh-TW" smtClean="0"/>
              <a:t>S</a:t>
            </a:r>
            <a:r>
              <a:rPr lang="zh-TW" altLang="en-US" smtClean="0"/>
              <a:t>：</a:t>
            </a:r>
            <a:endParaRPr lang="en-US" altLang="zh-TW" smtClean="0"/>
          </a:p>
          <a:p>
            <a:r>
              <a:rPr lang="en-US" altLang="zh-TW" smtClean="0"/>
              <a:t>T</a:t>
            </a:r>
            <a:r>
              <a:rPr lang="zh-TW" altLang="en-US" smtClean="0"/>
              <a:t>：好像不太容易說清楚，我們把它放進句子來看看。</a:t>
            </a:r>
            <a:endParaRPr lang="en-US" altLang="zh-TW" smtClean="0"/>
          </a:p>
          <a:p>
            <a:endParaRPr lang="zh-TW" altLang="en-US" smtClean="0"/>
          </a:p>
        </p:txBody>
      </p:sp>
      <p:sp>
        <p:nvSpPr>
          <p:cNvPr id="7066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E719E0A4-A712-49DC-B379-987CFDFA2CB8}" type="slidenum">
              <a:rPr kumimoji="0" lang="zh-TW" altLang="en-US">
                <a:solidFill>
                  <a:prstClr val="black"/>
                </a:solidFill>
                <a:latin typeface="Calibri" panose="020F0502020204030204" pitchFamily="34" charset="0"/>
              </a:rPr>
              <a:pPr/>
              <a:t>18</a:t>
            </a:fld>
            <a:endParaRPr kumimoji="0" lang="zh-TW" altLang="en-US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0579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zh-TW" altLang="en-US" dirty="0" smtClean="0"/>
              <a:t>語感教學</a:t>
            </a:r>
            <a:endParaRPr lang="en-US" altLang="zh-TW" dirty="0" smtClean="0"/>
          </a:p>
          <a:p>
            <a:pPr>
              <a:defRPr/>
            </a:pPr>
            <a:r>
              <a:rPr lang="en-US" altLang="zh-TW" dirty="0" smtClean="0"/>
              <a:t>T</a:t>
            </a:r>
            <a:r>
              <a:rPr lang="zh-TW" altLang="en-US" dirty="0" smtClean="0"/>
              <a:t>：請唸一唸這個句子。如果你覺得語句通順，可以這樣說，就請你舉手。</a:t>
            </a:r>
            <a:endParaRPr lang="en-US" altLang="zh-TW" dirty="0" smtClean="0"/>
          </a:p>
          <a:p>
            <a:pPr>
              <a:defRPr/>
            </a:pPr>
            <a:r>
              <a:rPr lang="en-US" altLang="zh-TW" dirty="0" smtClean="0"/>
              <a:t>S</a:t>
            </a:r>
            <a:r>
              <a:rPr lang="zh-TW" altLang="en-US" dirty="0" smtClean="0"/>
              <a:t>：我沿著田埂走著，兩旁的稻浪高高低低。</a:t>
            </a:r>
            <a:endParaRPr lang="en-US" altLang="zh-TW" dirty="0" smtClean="0"/>
          </a:p>
          <a:p>
            <a:pPr>
              <a:defRPr/>
            </a:pPr>
            <a:r>
              <a:rPr lang="en-US" altLang="zh-TW" dirty="0" smtClean="0"/>
              <a:t>T</a:t>
            </a:r>
            <a:r>
              <a:rPr lang="zh-TW" altLang="en-US" dirty="0" smtClean="0"/>
              <a:t>：稻浪可以用高高低低來形容嗎？覺得可以，請舉手。</a:t>
            </a:r>
            <a:endParaRPr lang="en-US" altLang="zh-TW" dirty="0" smtClean="0"/>
          </a:p>
          <a:p>
            <a:pPr>
              <a:defRPr/>
            </a:pPr>
            <a:r>
              <a:rPr lang="en-US" altLang="zh-TW" dirty="0" smtClean="0"/>
              <a:t>S</a:t>
            </a:r>
          </a:p>
          <a:p>
            <a:pPr>
              <a:defRPr/>
            </a:pPr>
            <a:r>
              <a:rPr lang="en-US" altLang="zh-TW" dirty="0" smtClean="0"/>
              <a:t>S</a:t>
            </a:r>
            <a:r>
              <a:rPr lang="zh-TW" altLang="en-US" dirty="0" smtClean="0"/>
              <a:t>：我沿著田埂走著，兩旁的稻浪起起伏伏。</a:t>
            </a:r>
            <a:endParaRPr lang="en-US" altLang="zh-TW" dirty="0" smtClean="0"/>
          </a:p>
          <a:p>
            <a:pPr>
              <a:defRPr/>
            </a:pPr>
            <a:r>
              <a:rPr lang="en-US" altLang="zh-TW" dirty="0" smtClean="0"/>
              <a:t>T</a:t>
            </a:r>
            <a:r>
              <a:rPr lang="zh-TW" altLang="en-US" dirty="0" smtClean="0"/>
              <a:t>：稻浪可以用起起伏伏來形容嗎？覺得可以，請舉手。</a:t>
            </a:r>
            <a:endParaRPr lang="en-US" altLang="zh-TW" dirty="0" smtClean="0"/>
          </a:p>
          <a:p>
            <a:pPr>
              <a:defRPr/>
            </a:pPr>
            <a:r>
              <a:rPr lang="en-US" altLang="zh-TW" dirty="0" smtClean="0"/>
              <a:t>T</a:t>
            </a:r>
            <a:r>
              <a:rPr lang="zh-TW" altLang="en-US" dirty="0" smtClean="0"/>
              <a:t>：老師看到高高低低起起伏伏，大家都有舉手，表示這個句子，高高低低起起伏伏都能用，那，誰可以告訴我們，這裡高高低低起起伏伏是什麼意思？</a:t>
            </a:r>
            <a:endParaRPr lang="en-US" altLang="zh-TW" dirty="0" smtClean="0"/>
          </a:p>
          <a:p>
            <a:pPr>
              <a:defRPr/>
            </a:pPr>
            <a:r>
              <a:rPr lang="en-US" altLang="zh-TW" dirty="0" smtClean="0"/>
              <a:t>T</a:t>
            </a:r>
            <a:r>
              <a:rPr lang="zh-TW" altLang="en-US" dirty="0" smtClean="0"/>
              <a:t>：再看看這個句子，請唸出來。</a:t>
            </a:r>
            <a:endParaRPr lang="en-US" altLang="zh-TW" dirty="0" smtClean="0"/>
          </a:p>
          <a:p>
            <a:pPr>
              <a:defRPr/>
            </a:pPr>
            <a:r>
              <a:rPr lang="en-US" altLang="zh-TW" dirty="0" smtClean="0"/>
              <a:t>S</a:t>
            </a:r>
            <a:r>
              <a:rPr lang="zh-TW" altLang="en-US" dirty="0" smtClean="0"/>
              <a:t>：等一下要公布比賽結果，我的心情高高低低。</a:t>
            </a:r>
            <a:endParaRPr lang="en-US" altLang="zh-TW" dirty="0" smtClean="0"/>
          </a:p>
          <a:p>
            <a:pPr>
              <a:defRPr/>
            </a:pPr>
            <a:r>
              <a:rPr lang="en-US" altLang="zh-TW" dirty="0" smtClean="0"/>
              <a:t>T</a:t>
            </a:r>
            <a:r>
              <a:rPr lang="zh-TW" altLang="en-US" dirty="0" smtClean="0"/>
              <a:t>：心情可以用高高低低來形容嗎？覺得可以，請舉手。</a:t>
            </a:r>
            <a:endParaRPr lang="en-US" altLang="zh-TW" dirty="0" smtClean="0"/>
          </a:p>
          <a:p>
            <a:pPr>
              <a:defRPr/>
            </a:pPr>
            <a:r>
              <a:rPr lang="en-US" altLang="zh-TW" dirty="0" smtClean="0"/>
              <a:t>S</a:t>
            </a:r>
          </a:p>
          <a:p>
            <a:pPr>
              <a:defRPr/>
            </a:pPr>
            <a:r>
              <a:rPr lang="en-US" altLang="zh-TW" dirty="0" smtClean="0"/>
              <a:t>S</a:t>
            </a:r>
            <a:r>
              <a:rPr lang="zh-TW" altLang="en-US" dirty="0" smtClean="0"/>
              <a:t>：等一下要公布比賽結果，我的心情起起伏伏。</a:t>
            </a:r>
          </a:p>
          <a:p>
            <a:pPr>
              <a:defRPr/>
            </a:pPr>
            <a:r>
              <a:rPr lang="en-US" altLang="zh-TW" dirty="0" smtClean="0"/>
              <a:t>T</a:t>
            </a:r>
            <a:r>
              <a:rPr lang="zh-TW" altLang="en-US" dirty="0" smtClean="0"/>
              <a:t>：心情可以用起起伏伏來形容嗎？覺得可以，請舉手。</a:t>
            </a:r>
            <a:endParaRPr lang="en-US" altLang="zh-TW" dirty="0" smtClean="0"/>
          </a:p>
          <a:p>
            <a:pPr>
              <a:defRPr/>
            </a:pPr>
            <a:r>
              <a:rPr lang="en-US" altLang="zh-TW" dirty="0" smtClean="0"/>
              <a:t>T</a:t>
            </a:r>
            <a:r>
              <a:rPr lang="zh-TW" altLang="en-US" dirty="0" smtClean="0"/>
              <a:t>：老師看到高高低低起起伏伏，大家都有舉手，表示這個句子，高高低低起起伏伏可以用，那，誰可以告訴我們，這裡起起伏伏是什麼意思？</a:t>
            </a:r>
            <a:endParaRPr lang="en-US" altLang="zh-TW" dirty="0" smtClean="0"/>
          </a:p>
          <a:p>
            <a:pPr>
              <a:defRPr/>
            </a:pPr>
            <a:r>
              <a:rPr lang="en-US" altLang="zh-TW" dirty="0" smtClean="0"/>
              <a:t>T</a:t>
            </a:r>
            <a:r>
              <a:rPr lang="zh-TW" altLang="en-US" dirty="0" smtClean="0"/>
              <a:t>：再看看這個句子，請唸出來。</a:t>
            </a:r>
          </a:p>
          <a:p>
            <a:pPr>
              <a:defRPr/>
            </a:pPr>
            <a:r>
              <a:rPr lang="en-US" altLang="zh-TW" dirty="0" smtClean="0"/>
              <a:t>S</a:t>
            </a:r>
            <a:r>
              <a:rPr lang="zh-TW" altLang="en-US" dirty="0" smtClean="0"/>
              <a:t>：我是行道樹，愛看高高低低的樓房。</a:t>
            </a:r>
          </a:p>
          <a:p>
            <a:pPr>
              <a:defRPr/>
            </a:pPr>
            <a:r>
              <a:rPr lang="en-US" altLang="zh-TW" dirty="0" smtClean="0"/>
              <a:t>T</a:t>
            </a:r>
            <a:r>
              <a:rPr lang="zh-TW" altLang="en-US" dirty="0" smtClean="0"/>
              <a:t>：這句話讀起來通順嗎？覺得通順，請舉手。</a:t>
            </a:r>
          </a:p>
          <a:p>
            <a:pPr>
              <a:defRPr/>
            </a:pPr>
            <a:r>
              <a:rPr lang="en-US" altLang="zh-TW" dirty="0" smtClean="0"/>
              <a:t>S</a:t>
            </a:r>
          </a:p>
          <a:p>
            <a:pPr>
              <a:defRPr/>
            </a:pPr>
            <a:r>
              <a:rPr lang="en-US" altLang="zh-TW" dirty="0" smtClean="0"/>
              <a:t>S</a:t>
            </a:r>
            <a:r>
              <a:rPr lang="zh-TW" altLang="en-US" dirty="0" smtClean="0"/>
              <a:t>：我是行道樹，愛看起起伏伏的樓房。</a:t>
            </a:r>
          </a:p>
          <a:p>
            <a:pPr>
              <a:defRPr/>
            </a:pPr>
            <a:r>
              <a:rPr lang="en-US" altLang="zh-TW" dirty="0" smtClean="0"/>
              <a:t>T</a:t>
            </a:r>
            <a:r>
              <a:rPr lang="zh-TW" altLang="en-US" dirty="0" smtClean="0"/>
              <a:t>：這句話讀起來通順嗎？覺得通順，請舉手。</a:t>
            </a:r>
          </a:p>
          <a:p>
            <a:pPr>
              <a:defRPr/>
            </a:pPr>
            <a:r>
              <a:rPr lang="en-US" altLang="zh-TW" dirty="0" smtClean="0"/>
              <a:t>(</a:t>
            </a:r>
            <a:r>
              <a:rPr lang="zh-TW" altLang="en-US" dirty="0" smtClean="0"/>
              <a:t>舉手的學生較少</a:t>
            </a:r>
            <a:endParaRPr lang="en-US" altLang="zh-TW" dirty="0" smtClean="0"/>
          </a:p>
          <a:p>
            <a:pPr>
              <a:defRPr/>
            </a:pPr>
            <a:r>
              <a:rPr lang="en-US" altLang="zh-TW" dirty="0" smtClean="0"/>
              <a:t>T</a:t>
            </a:r>
            <a:r>
              <a:rPr lang="zh-TW" altLang="en-US" dirty="0" smtClean="0"/>
              <a:t>：老師看到高高低低，大家都有舉手，但是起起伏伏大家都覺得不能用，那，誰可以告訴我們，為何起起伏伏不能用？</a:t>
            </a:r>
            <a:endParaRPr lang="en-US" altLang="zh-TW" dirty="0" smtClean="0"/>
          </a:p>
          <a:p>
            <a:pPr>
              <a:defRPr/>
            </a:pPr>
            <a:r>
              <a:rPr lang="en-US" altLang="zh-TW" dirty="0" smtClean="0"/>
              <a:t>S</a:t>
            </a:r>
            <a:r>
              <a:rPr lang="zh-TW" altLang="en-US" dirty="0" smtClean="0"/>
              <a:t>：</a:t>
            </a:r>
          </a:p>
          <a:p>
            <a:pPr>
              <a:defRPr/>
            </a:pPr>
            <a:r>
              <a:rPr lang="zh-TW" altLang="en-US" dirty="0" smtClean="0"/>
              <a:t>先讓學生讀，問學生不起來順不順，起起伏伏讀起來不順，但是我們說不出哪裡不順，不容易說清楚。老師有發現，有一種可能是這樣。比如</a:t>
            </a:r>
            <a:endParaRPr lang="en-US" altLang="zh-TW" dirty="0" smtClean="0"/>
          </a:p>
          <a:p>
            <a:pPr>
              <a:defRPr/>
            </a:pPr>
            <a:endParaRPr lang="en-US" altLang="zh-TW" b="1" dirty="0" smtClean="0"/>
          </a:p>
          <a:p>
            <a:pPr>
              <a:defRPr/>
            </a:pPr>
            <a:endParaRPr lang="zh-TW" altLang="en-US" b="1" dirty="0" smtClean="0"/>
          </a:p>
          <a:p>
            <a:pPr>
              <a:defRPr/>
            </a:pPr>
            <a:endParaRPr lang="zh-TW" altLang="en-US" b="1" dirty="0" smtClean="0"/>
          </a:p>
          <a:p>
            <a:pPr>
              <a:defRPr/>
            </a:pPr>
            <a:endParaRPr lang="en-US" altLang="zh-TW" b="1" dirty="0" smtClean="0"/>
          </a:p>
          <a:p>
            <a:pPr>
              <a:defRPr/>
            </a:pPr>
            <a:endParaRPr lang="en-US" altLang="zh-TW" b="1" dirty="0" smtClean="0"/>
          </a:p>
          <a:p>
            <a:pPr>
              <a:defRPr/>
            </a:pPr>
            <a:endParaRPr lang="zh-TW" altLang="en-US" dirty="0"/>
          </a:p>
        </p:txBody>
      </p:sp>
      <p:sp>
        <p:nvSpPr>
          <p:cNvPr id="7168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ADB64F59-8576-4955-AE38-21E2AB65877D}" type="slidenum">
              <a:rPr kumimoji="0" lang="zh-TW" altLang="en-US">
                <a:solidFill>
                  <a:prstClr val="black"/>
                </a:solidFill>
                <a:latin typeface="Calibri" panose="020F0502020204030204" pitchFamily="34" charset="0"/>
              </a:rPr>
              <a:pPr/>
              <a:t>19</a:t>
            </a:fld>
            <a:endParaRPr kumimoji="0" lang="en-US" altLang="zh-TW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585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mtClean="0"/>
              <a:t>T</a:t>
            </a:r>
            <a:r>
              <a:rPr lang="zh-TW" altLang="en-US" smtClean="0"/>
              <a:t>：很開心今天和大家一起上課。</a:t>
            </a:r>
          </a:p>
        </p:txBody>
      </p:sp>
      <p:sp>
        <p:nvSpPr>
          <p:cNvPr id="5427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368BC82E-74A3-4445-B757-73F4C2C283C9}" type="slidenum">
              <a:rPr kumimoji="0" lang="zh-TW" altLang="en-US">
                <a:solidFill>
                  <a:prstClr val="black"/>
                </a:solidFill>
                <a:latin typeface="Calibri" panose="020F0502020204030204" pitchFamily="34" charset="0"/>
              </a:rPr>
              <a:pPr/>
              <a:t>2</a:t>
            </a:fld>
            <a:endParaRPr kumimoji="0" lang="en-US" altLang="zh-TW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1233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mtClean="0"/>
              <a:t>T</a:t>
            </a:r>
            <a:r>
              <a:rPr lang="zh-TW" altLang="en-US" smtClean="0"/>
              <a:t>：現在我們要一起合作。</a:t>
            </a:r>
            <a:endParaRPr lang="en-US" altLang="zh-TW" smtClean="0"/>
          </a:p>
          <a:p>
            <a:r>
              <a:rPr lang="zh-TW" altLang="en-US" smtClean="0"/>
              <a:t>現在每組有一張學習單</a:t>
            </a:r>
            <a:endParaRPr lang="en-US" altLang="zh-TW" smtClean="0"/>
          </a:p>
          <a:p>
            <a:endParaRPr lang="zh-TW" altLang="en-US" smtClean="0"/>
          </a:p>
        </p:txBody>
      </p:sp>
      <p:sp>
        <p:nvSpPr>
          <p:cNvPr id="7270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C6FC8ED6-0236-46C1-BF3C-1FE679B98468}" type="slidenum">
              <a:rPr kumimoji="0" lang="zh-TW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20</a:t>
            </a:fld>
            <a:endParaRPr kumimoji="0" lang="en-US" altLang="zh-TW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7416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mtClean="0"/>
              <a:t>T</a:t>
            </a:r>
            <a:r>
              <a:rPr lang="zh-TW" altLang="en-US" smtClean="0"/>
              <a:t>：老師有</a:t>
            </a:r>
            <a:r>
              <a:rPr lang="en-US" altLang="zh-TW" smtClean="0"/>
              <a:t>2</a:t>
            </a:r>
            <a:r>
              <a:rPr lang="zh-TW" altLang="en-US" smtClean="0"/>
              <a:t>個要求。分別是</a:t>
            </a:r>
          </a:p>
          <a:p>
            <a:r>
              <a:rPr lang="en-US" altLang="zh-TW" smtClean="0"/>
              <a:t>1.</a:t>
            </a:r>
            <a:r>
              <a:rPr lang="zh-TW" altLang="en-US" smtClean="0"/>
              <a:t>把句子小聲的讀出來</a:t>
            </a:r>
            <a:r>
              <a:rPr lang="en-US" altLang="zh-TW" smtClean="0"/>
              <a:t>(</a:t>
            </a:r>
            <a:r>
              <a:rPr lang="zh-TW" altLang="en-US" smtClean="0"/>
              <a:t>只讓組員聽到</a:t>
            </a:r>
            <a:r>
              <a:rPr lang="en-US" altLang="zh-TW" smtClean="0"/>
              <a:t>)</a:t>
            </a:r>
            <a:r>
              <a:rPr lang="zh-TW" altLang="en-US" smtClean="0"/>
              <a:t>。</a:t>
            </a:r>
          </a:p>
          <a:p>
            <a:r>
              <a:rPr lang="en-US" altLang="zh-TW" smtClean="0"/>
              <a:t>2.</a:t>
            </a:r>
            <a:r>
              <a:rPr lang="zh-TW" altLang="en-US" smtClean="0"/>
              <a:t>選一選，句子通順就在前方打</a:t>
            </a:r>
            <a:r>
              <a:rPr lang="zh-TW" altLang="en-US" smtClean="0">
                <a:sym typeface="Wingdings 2" panose="05020102010507070707" pitchFamily="18" charset="2"/>
              </a:rPr>
              <a:t></a:t>
            </a:r>
            <a:r>
              <a:rPr lang="zh-TW" altLang="en-US" smtClean="0"/>
              <a:t>，不通順就打</a:t>
            </a:r>
            <a:r>
              <a:rPr lang="zh-TW" altLang="en-US" smtClean="0">
                <a:sym typeface="Wingdings 2" panose="05020102010507070707" pitchFamily="18" charset="2"/>
              </a:rPr>
              <a:t></a:t>
            </a:r>
            <a:endParaRPr lang="en-US" altLang="zh-TW" smtClean="0"/>
          </a:p>
          <a:p>
            <a:endParaRPr lang="en-US" altLang="zh-TW" smtClean="0"/>
          </a:p>
          <a:p>
            <a:r>
              <a:rPr lang="en-US" altLang="zh-TW" smtClean="0"/>
              <a:t>T</a:t>
            </a:r>
            <a:r>
              <a:rPr lang="zh-TW" altLang="en-US" smtClean="0"/>
              <a:t>：大家都知道工作內容，請開始。</a:t>
            </a:r>
            <a:endParaRPr lang="en-US" altLang="zh-TW" smtClean="0"/>
          </a:p>
          <a:p>
            <a:r>
              <a:rPr lang="zh-TW" altLang="en-US" smtClean="0"/>
              <a:t>時間到，全班一起唸出答案來核對。</a:t>
            </a:r>
            <a:endParaRPr lang="en-US" altLang="zh-TW" smtClean="0"/>
          </a:p>
          <a:p>
            <a:r>
              <a:rPr lang="zh-TW" altLang="en-US" smtClean="0"/>
              <a:t>老師引導發現，有些句子讀起來不順</a:t>
            </a:r>
            <a:r>
              <a:rPr lang="en-US" altLang="zh-TW" smtClean="0"/>
              <a:t>(</a:t>
            </a:r>
            <a:r>
              <a:rPr lang="zh-TW" altLang="en-US" smtClean="0"/>
              <a:t>不要說例外</a:t>
            </a:r>
            <a:r>
              <a:rPr lang="en-US" altLang="zh-TW" smtClean="0"/>
              <a:t>)---</a:t>
            </a:r>
            <a:r>
              <a:rPr lang="zh-TW" altLang="en-US" smtClean="0"/>
              <a:t>山脈是靜態，但是高高低低  起起伏伏都能用。</a:t>
            </a:r>
            <a:endParaRPr lang="en-US" altLang="zh-TW" smtClean="0"/>
          </a:p>
          <a:p>
            <a:endParaRPr lang="zh-TW" altLang="en-US" smtClean="0"/>
          </a:p>
        </p:txBody>
      </p:sp>
      <p:sp>
        <p:nvSpPr>
          <p:cNvPr id="7373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AFB3389F-AFF0-4FE9-95BC-ABD1C6632AB9}" type="slidenum">
              <a:rPr kumimoji="0" lang="zh-TW" altLang="en-US">
                <a:solidFill>
                  <a:prstClr val="black"/>
                </a:solidFill>
                <a:latin typeface="Calibri" panose="020F0502020204030204" pitchFamily="34" charset="0"/>
              </a:rPr>
              <a:pPr/>
              <a:t>21</a:t>
            </a:fld>
            <a:endParaRPr kumimoji="0" lang="en-US" altLang="zh-TW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7240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zh-TW" altLang="en-US" smtClean="0"/>
              <a:t>其實我們會覺得通順，是因為我們常常聽，常常用，所以我們要常常看書，你就會發現，書裡大部分都怎麼用，自然而然就比較會有機會知道，哪個語詞讀起來會怪怪的，哪個語詞比較順。</a:t>
            </a:r>
            <a:endParaRPr lang="en-US" altLang="zh-TW" smtClean="0"/>
          </a:p>
          <a:p>
            <a:r>
              <a:rPr lang="zh-TW" altLang="en-US" smtClean="0"/>
              <a:t>不容易從字典的解釋看出依樣不一樣  也不容易從句子的解釋看出依樣不一樣    看不出在句子裡怎麼用比較好</a:t>
            </a:r>
            <a:endParaRPr lang="en-US" altLang="zh-TW" smtClean="0"/>
          </a:p>
          <a:p>
            <a:r>
              <a:rPr lang="zh-TW" altLang="en-US" smtClean="0"/>
              <a:t> 所以多看例句  多看書就有機會知道</a:t>
            </a:r>
          </a:p>
          <a:p>
            <a:endParaRPr lang="zh-TW" altLang="en-US" smtClean="0"/>
          </a:p>
        </p:txBody>
      </p:sp>
      <p:sp>
        <p:nvSpPr>
          <p:cNvPr id="7475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08A449C0-3835-4CB0-BE77-AF004474AE87}" type="slidenum">
              <a:rPr kumimoji="0" lang="zh-TW" altLang="en-US">
                <a:solidFill>
                  <a:prstClr val="black"/>
                </a:solidFill>
                <a:latin typeface="Calibri" panose="020F0502020204030204" pitchFamily="34" charset="0"/>
              </a:rPr>
              <a:pPr/>
              <a:t>22</a:t>
            </a:fld>
            <a:endParaRPr kumimoji="0" lang="zh-TW" altLang="en-US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5396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mtClean="0"/>
              <a:t>T</a:t>
            </a:r>
            <a:r>
              <a:rPr lang="zh-TW" altLang="en-US" smtClean="0"/>
              <a:t>：現在請你當小偵探，請找找，在課文其他段落，也有形容稻浪高低起伏的句子。</a:t>
            </a:r>
            <a:endParaRPr lang="en-US" altLang="zh-TW" smtClean="0"/>
          </a:p>
          <a:p>
            <a:r>
              <a:rPr lang="en-US" altLang="zh-TW" smtClean="0"/>
              <a:t>S</a:t>
            </a:r>
            <a:r>
              <a:rPr lang="zh-TW" altLang="en-US" smtClean="0"/>
              <a:t>：第一段的稻浪  我們剛才說稻浪就是海浪  第二段里哪裡讓你看出綠色的海浪</a:t>
            </a:r>
            <a:r>
              <a:rPr lang="en-US" altLang="zh-TW" smtClean="0"/>
              <a:t>(</a:t>
            </a:r>
            <a:r>
              <a:rPr lang="zh-TW" altLang="en-US" smtClean="0"/>
              <a:t>學生回到一波波綠色海浪</a:t>
            </a:r>
            <a:r>
              <a:rPr lang="en-US" altLang="zh-TW" smtClean="0"/>
              <a:t>)</a:t>
            </a:r>
          </a:p>
          <a:p>
            <a:r>
              <a:rPr lang="en-US" altLang="zh-TW" smtClean="0"/>
              <a:t>T</a:t>
            </a:r>
            <a:r>
              <a:rPr lang="zh-TW" altLang="en-US" smtClean="0"/>
              <a:t>：第一段用高高低低起起伏伏  來形容海浪   第二段在一波波綠色海浪之後，如何來形容它的變化</a:t>
            </a:r>
            <a:endParaRPr lang="en-US" altLang="zh-TW" smtClean="0"/>
          </a:p>
          <a:p>
            <a:r>
              <a:rPr lang="zh-TW" altLang="en-US" smtClean="0"/>
              <a:t>在第二段，他描寫得更清楚</a:t>
            </a:r>
            <a:endParaRPr lang="en-US" altLang="zh-TW" smtClean="0"/>
          </a:p>
          <a:p>
            <a:endParaRPr lang="zh-TW" altLang="en-US" smtClean="0"/>
          </a:p>
        </p:txBody>
      </p:sp>
      <p:sp>
        <p:nvSpPr>
          <p:cNvPr id="7578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1E30F551-472D-4D30-8A09-89234F9EB6EC}" type="slidenum">
              <a:rPr kumimoji="0" lang="zh-TW" altLang="en-US">
                <a:solidFill>
                  <a:prstClr val="black"/>
                </a:solidFill>
                <a:latin typeface="Calibri" panose="020F0502020204030204" pitchFamily="34" charset="0"/>
              </a:rPr>
              <a:pPr/>
              <a:t>23</a:t>
            </a:fld>
            <a:endParaRPr kumimoji="0" lang="zh-TW" altLang="en-US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74797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zh-TW" altLang="en-US" smtClean="0"/>
              <a:t>以動作更深刻體會詞意</a:t>
            </a:r>
            <a:r>
              <a:rPr lang="en-US" altLang="zh-TW" smtClean="0"/>
              <a:t>(</a:t>
            </a:r>
            <a:r>
              <a:rPr lang="zh-TW" altLang="en-US" smtClean="0"/>
              <a:t>組字規則</a:t>
            </a:r>
            <a:r>
              <a:rPr lang="en-US" altLang="zh-TW" smtClean="0"/>
              <a:t>)</a:t>
            </a:r>
            <a:r>
              <a:rPr lang="zh-TW" altLang="en-US" smtClean="0"/>
              <a:t>。</a:t>
            </a:r>
            <a:endParaRPr lang="en-US" altLang="zh-TW" smtClean="0"/>
          </a:p>
          <a:p>
            <a:r>
              <a:rPr lang="en-US" altLang="zh-TW" smtClean="0"/>
              <a:t>T</a:t>
            </a:r>
            <a:r>
              <a:rPr lang="zh-TW" altLang="en-US" smtClean="0"/>
              <a:t>：請大家起立。</a:t>
            </a:r>
            <a:endParaRPr lang="en-US" altLang="zh-TW" smtClean="0"/>
          </a:p>
          <a:p>
            <a:r>
              <a:rPr lang="en-US" altLang="zh-TW" smtClean="0"/>
              <a:t>T</a:t>
            </a:r>
            <a:r>
              <a:rPr lang="zh-TW" altLang="en-US" smtClean="0"/>
              <a:t>：現在老師是風，請跟著老師風吹的方向，高低起伏，風大起伏就大   風小起伏就小    跟風向搖擺。</a:t>
            </a:r>
            <a:endParaRPr lang="en-US" altLang="zh-TW" smtClean="0"/>
          </a:p>
          <a:p>
            <a:r>
              <a:rPr lang="zh-TW" altLang="en-US" smtClean="0"/>
              <a:t>可以先試做一次。</a:t>
            </a:r>
          </a:p>
          <a:p>
            <a:r>
              <a:rPr lang="en-US" altLang="zh-TW" smtClean="0"/>
              <a:t>S</a:t>
            </a:r>
            <a:r>
              <a:rPr lang="zh-TW" altLang="en-US" smtClean="0"/>
              <a:t>：跟著指令做動作。</a:t>
            </a:r>
            <a:endParaRPr lang="en-US" altLang="zh-TW" smtClean="0"/>
          </a:p>
          <a:p>
            <a:r>
              <a:rPr lang="zh-TW" altLang="en-US" smtClean="0"/>
              <a:t>剛開始，老師的動作要慢一些，在高處時，邊做可以邊說</a:t>
            </a:r>
            <a:r>
              <a:rPr lang="en-US" altLang="zh-TW" smtClean="0"/>
              <a:t>-</a:t>
            </a:r>
            <a:r>
              <a:rPr lang="zh-TW" altLang="en-US" smtClean="0"/>
              <a:t>高</a:t>
            </a:r>
            <a:r>
              <a:rPr lang="en-US" altLang="zh-TW" smtClean="0"/>
              <a:t>(</a:t>
            </a:r>
            <a:r>
              <a:rPr lang="zh-TW" altLang="en-US" smtClean="0"/>
              <a:t>起</a:t>
            </a:r>
            <a:r>
              <a:rPr lang="en-US" altLang="zh-TW" smtClean="0"/>
              <a:t>)</a:t>
            </a:r>
            <a:r>
              <a:rPr lang="zh-TW" altLang="en-US" smtClean="0"/>
              <a:t>，在低處時，邊做可以邊說</a:t>
            </a:r>
            <a:r>
              <a:rPr lang="en-US" altLang="zh-TW" smtClean="0"/>
              <a:t>-</a:t>
            </a:r>
            <a:r>
              <a:rPr lang="zh-TW" altLang="en-US" smtClean="0"/>
              <a:t>低</a:t>
            </a:r>
            <a:r>
              <a:rPr lang="en-US" altLang="zh-TW" smtClean="0"/>
              <a:t>(</a:t>
            </a:r>
            <a:r>
              <a:rPr lang="zh-TW" altLang="en-US" smtClean="0"/>
              <a:t>伏</a:t>
            </a:r>
            <a:r>
              <a:rPr lang="en-US" altLang="zh-TW" smtClean="0"/>
              <a:t>)</a:t>
            </a:r>
          </a:p>
          <a:p>
            <a:r>
              <a:rPr lang="zh-TW" altLang="en-US" smtClean="0"/>
              <a:t>要結束前，可以加快速度。</a:t>
            </a:r>
            <a:endParaRPr lang="en-US" altLang="zh-TW" smtClean="0"/>
          </a:p>
          <a:p>
            <a:r>
              <a:rPr lang="zh-TW" altLang="en-US" smtClean="0"/>
              <a:t>做完  老師可以問</a:t>
            </a:r>
            <a:endParaRPr lang="en-US" altLang="zh-TW" smtClean="0"/>
          </a:p>
          <a:p>
            <a:r>
              <a:rPr lang="zh-TW" altLang="en-US" smtClean="0"/>
              <a:t>我們這樣搖擺  好像在做什麼 像課本第一段中哪一句？   好像跳著熱情的舞蹈</a:t>
            </a:r>
          </a:p>
          <a:p>
            <a:endParaRPr lang="zh-TW" altLang="en-US" smtClean="0"/>
          </a:p>
        </p:txBody>
      </p:sp>
      <p:sp>
        <p:nvSpPr>
          <p:cNvPr id="7680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1BD82442-E4A2-4C03-97DA-167C7A41B0E0}" type="slidenum">
              <a:rPr kumimoji="0" lang="zh-TW" altLang="en-US">
                <a:solidFill>
                  <a:prstClr val="black"/>
                </a:solidFill>
                <a:latin typeface="Calibri" panose="020F0502020204030204" pitchFamily="34" charset="0"/>
              </a:rPr>
              <a:pPr/>
              <a:t>24</a:t>
            </a:fld>
            <a:endParaRPr kumimoji="0" lang="en-US" altLang="zh-TW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41248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zh-TW" altLang="en-US" smtClean="0"/>
              <a:t>剛才我們看圖聯想時，有很多人提到魚  課本這個綠色海洋李   也提到有魚  我們看看    這裡的魚是誰</a:t>
            </a:r>
            <a:endParaRPr lang="en-US" altLang="zh-TW" smtClean="0"/>
          </a:p>
          <a:p>
            <a:r>
              <a:rPr lang="zh-TW" altLang="en-US" smtClean="0"/>
              <a:t>阿公</a:t>
            </a:r>
            <a:endParaRPr lang="en-US" altLang="zh-TW" smtClean="0"/>
          </a:p>
          <a:p>
            <a:r>
              <a:rPr lang="zh-TW" altLang="en-US" smtClean="0"/>
              <a:t>課本如何形容他  </a:t>
            </a:r>
            <a:endParaRPr lang="en-US" altLang="zh-TW" smtClean="0"/>
          </a:p>
          <a:p>
            <a:r>
              <a:rPr lang="zh-TW" altLang="en-US" smtClean="0"/>
              <a:t>就像一條白色的魚</a:t>
            </a:r>
            <a:endParaRPr lang="en-US" altLang="zh-TW" smtClean="0"/>
          </a:p>
          <a:p>
            <a:r>
              <a:rPr lang="zh-TW" altLang="en-US" smtClean="0"/>
              <a:t>第二段的第一句話說    他正彎著腰，在田裡來來回回走著</a:t>
            </a:r>
            <a:endParaRPr lang="en-US" altLang="zh-TW" smtClean="0"/>
          </a:p>
          <a:p>
            <a:r>
              <a:rPr lang="zh-TW" altLang="en-US" smtClean="0"/>
              <a:t>誰幫老師找一找  課本還用哪一句話   他在海裡怎麼活動   課文用哪一句話來形容</a:t>
            </a:r>
            <a:endParaRPr lang="en-US" altLang="zh-TW" smtClean="0"/>
          </a:p>
          <a:p>
            <a:r>
              <a:rPr lang="zh-TW" altLang="en-US" smtClean="0"/>
              <a:t>從海的那一頭游到海的這一頭</a:t>
            </a:r>
            <a:endParaRPr lang="en-US" altLang="zh-TW" smtClean="0"/>
          </a:p>
          <a:p>
            <a:endParaRPr lang="en-US" altLang="zh-TW" smtClean="0"/>
          </a:p>
          <a:p>
            <a:r>
              <a:rPr lang="en-US" altLang="zh-TW" smtClean="0"/>
              <a:t>S</a:t>
            </a:r>
            <a:r>
              <a:rPr lang="zh-TW" altLang="en-US" smtClean="0"/>
              <a:t>：來來回回的走著</a:t>
            </a:r>
            <a:endParaRPr lang="en-US" altLang="zh-TW" smtClean="0"/>
          </a:p>
          <a:p>
            <a:r>
              <a:rPr lang="en-US" altLang="zh-TW" smtClean="0"/>
              <a:t>T</a:t>
            </a:r>
            <a:r>
              <a:rPr lang="zh-TW" altLang="en-US" smtClean="0"/>
              <a:t>：第二段有沒有別的說法來形容阿工來來回回的走著？</a:t>
            </a:r>
            <a:endParaRPr lang="en-US" altLang="zh-TW" smtClean="0"/>
          </a:p>
          <a:p>
            <a:r>
              <a:rPr lang="en-US" altLang="zh-TW" smtClean="0"/>
              <a:t>S</a:t>
            </a:r>
            <a:r>
              <a:rPr lang="zh-TW" altLang="en-US" smtClean="0"/>
              <a:t>：從海的這一頭，游到海的那一頭</a:t>
            </a:r>
            <a:endParaRPr lang="en-US" altLang="zh-TW" smtClean="0"/>
          </a:p>
        </p:txBody>
      </p:sp>
      <p:sp>
        <p:nvSpPr>
          <p:cNvPr id="7782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B1562CA6-D4E7-4AB3-BEC1-86E83A0B0BBC}" type="slidenum">
              <a:rPr kumimoji="0" lang="zh-TW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25</a:t>
            </a:fld>
            <a:endParaRPr kumimoji="0" lang="zh-TW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48028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mtClean="0"/>
              <a:t>T</a:t>
            </a:r>
            <a:r>
              <a:rPr lang="zh-TW" altLang="en-US" smtClean="0"/>
              <a:t>：在下課前，請大家說說這一課的標題為何是「綠色的海洋」？</a:t>
            </a:r>
            <a:endParaRPr lang="en-US" altLang="zh-TW" smtClean="0"/>
          </a:p>
          <a:p>
            <a:r>
              <a:rPr lang="en-US" altLang="zh-TW" smtClean="0"/>
              <a:t>S</a:t>
            </a:r>
            <a:r>
              <a:rPr lang="zh-TW" altLang="en-US" smtClean="0"/>
              <a:t>：因為是在稻田裡。</a:t>
            </a:r>
          </a:p>
        </p:txBody>
      </p:sp>
      <p:sp>
        <p:nvSpPr>
          <p:cNvPr id="7885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FAD87C91-6EEB-473A-A452-4AB911236258}" type="slidenum">
              <a:rPr kumimoji="0" lang="zh-TW" altLang="en-US">
                <a:solidFill>
                  <a:prstClr val="black"/>
                </a:solidFill>
                <a:latin typeface="Calibri" panose="020F0502020204030204" pitchFamily="34" charset="0"/>
              </a:rPr>
              <a:pPr/>
              <a:t>26</a:t>
            </a:fld>
            <a:endParaRPr kumimoji="0" lang="en-US" altLang="zh-TW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33903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7987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53AAF60B-A6B1-40C3-989B-5FDF0CD89DAA}" type="slidenum">
              <a:rPr kumimoji="0" lang="zh-TW" altLang="en-US">
                <a:solidFill>
                  <a:prstClr val="black"/>
                </a:solidFill>
                <a:latin typeface="Calibri" panose="020F0502020204030204" pitchFamily="34" charset="0"/>
              </a:rPr>
              <a:pPr/>
              <a:t>27</a:t>
            </a:fld>
            <a:endParaRPr kumimoji="0" lang="en-US" altLang="zh-TW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94336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8090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1D7E9BDF-1681-4AD2-BAC2-F50D798BE810}" type="slidenum">
              <a:rPr kumimoji="0" lang="zh-TW" altLang="en-US">
                <a:solidFill>
                  <a:prstClr val="black"/>
                </a:solidFill>
                <a:latin typeface="Calibri" panose="020F0502020204030204" pitchFamily="34" charset="0"/>
              </a:rPr>
              <a:pPr/>
              <a:t>28</a:t>
            </a:fld>
            <a:endParaRPr kumimoji="0" lang="en-US" altLang="zh-TW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77016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mtClean="0"/>
              <a:t>T</a:t>
            </a:r>
            <a:r>
              <a:rPr lang="zh-TW" altLang="en-US" smtClean="0"/>
              <a:t>：上課了！</a:t>
            </a:r>
            <a:endParaRPr lang="en-US" altLang="zh-TW" smtClean="0"/>
          </a:p>
        </p:txBody>
      </p:sp>
      <p:sp>
        <p:nvSpPr>
          <p:cNvPr id="8192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A66B4610-D2BA-4F0D-887F-D22C4015D451}" type="slidenum">
              <a:rPr kumimoji="0" lang="zh-TW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29</a:t>
            </a:fld>
            <a:endParaRPr kumimoji="0" lang="en-US" altLang="zh-TW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496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mtClean="0"/>
              <a:t>(</a:t>
            </a:r>
            <a:r>
              <a:rPr lang="zh-TW" altLang="en-US" smtClean="0"/>
              <a:t>一對多教學</a:t>
            </a:r>
            <a:r>
              <a:rPr lang="en-US" altLang="zh-TW" smtClean="0"/>
              <a:t>)</a:t>
            </a:r>
          </a:p>
          <a:p>
            <a:r>
              <a:rPr lang="en-US" altLang="zh-TW" smtClean="0"/>
              <a:t>T:</a:t>
            </a:r>
            <a:r>
              <a:rPr lang="zh-TW" altLang="en-US" smtClean="0"/>
              <a:t>看到這張圖，你會想到什麼？</a:t>
            </a:r>
            <a:endParaRPr lang="en-US" altLang="zh-TW" smtClean="0"/>
          </a:p>
          <a:p>
            <a:r>
              <a:rPr lang="en-US" altLang="zh-TW" smtClean="0"/>
              <a:t>S</a:t>
            </a:r>
            <a:r>
              <a:rPr lang="zh-TW" altLang="en-US" smtClean="0"/>
              <a:t>：</a:t>
            </a:r>
            <a:r>
              <a:rPr lang="en-US" altLang="zh-TW" smtClean="0">
                <a:sym typeface="Wingdings" panose="05000000000000000000" pitchFamily="2" charset="2"/>
              </a:rPr>
              <a:t>(</a:t>
            </a:r>
            <a:r>
              <a:rPr lang="zh-TW" altLang="en-US" smtClean="0">
                <a:sym typeface="Wingdings" panose="05000000000000000000" pitchFamily="2" charset="2"/>
              </a:rPr>
              <a:t>學生集體回答</a:t>
            </a:r>
            <a:r>
              <a:rPr lang="en-US" altLang="zh-TW" smtClean="0">
                <a:sym typeface="Wingdings" panose="05000000000000000000" pitchFamily="2" charset="2"/>
              </a:rPr>
              <a:t>)</a:t>
            </a:r>
            <a:r>
              <a:rPr lang="zh-TW" altLang="en-US" smtClean="0">
                <a:sym typeface="Wingdings" panose="05000000000000000000" pitchFamily="2" charset="2"/>
              </a:rPr>
              <a:t>大海、海、海洋。</a:t>
            </a:r>
            <a:endParaRPr lang="en-US" altLang="zh-TW" smtClean="0">
              <a:sym typeface="Wingdings" panose="05000000000000000000" pitchFamily="2" charset="2"/>
            </a:endParaRPr>
          </a:p>
          <a:p>
            <a:r>
              <a:rPr lang="en-US" altLang="zh-TW" smtClean="0">
                <a:sym typeface="Wingdings" panose="05000000000000000000" pitchFamily="2" charset="2"/>
              </a:rPr>
              <a:t>T</a:t>
            </a:r>
            <a:r>
              <a:rPr lang="zh-TW" altLang="en-US" smtClean="0">
                <a:sym typeface="Wingdings" panose="05000000000000000000" pitchFamily="2" charset="2"/>
              </a:rPr>
              <a:t>：剛才大家的回答很有默契，老師聽到大海，海洋，但是，也聽到一些不同的答案，現在我們把這些語詞寫下來。</a:t>
            </a:r>
            <a:endParaRPr lang="en-US" altLang="zh-TW" smtClean="0"/>
          </a:p>
        </p:txBody>
      </p:sp>
      <p:sp>
        <p:nvSpPr>
          <p:cNvPr id="5530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B8BF37B9-572B-487E-931A-789344BFAFEE}" type="slidenum">
              <a:rPr kumimoji="0" lang="zh-TW" altLang="en-US">
                <a:solidFill>
                  <a:prstClr val="black"/>
                </a:solidFill>
                <a:latin typeface="Calibri" panose="020F0502020204030204" pitchFamily="34" charset="0"/>
              </a:rPr>
              <a:pPr/>
              <a:t>3</a:t>
            </a:fld>
            <a:endParaRPr kumimoji="0" lang="en-US" altLang="zh-TW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99455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mtClean="0"/>
              <a:t>T</a:t>
            </a:r>
            <a:r>
              <a:rPr lang="zh-TW" altLang="en-US" smtClean="0"/>
              <a:t>：我們一起來看第一段。</a:t>
            </a:r>
            <a:endParaRPr lang="en-US" altLang="zh-TW" smtClean="0"/>
          </a:p>
          <a:p>
            <a:r>
              <a:rPr lang="en-US" altLang="zh-TW" smtClean="0"/>
              <a:t>T</a:t>
            </a:r>
            <a:r>
              <a:rPr lang="zh-TW" altLang="en-US" smtClean="0"/>
              <a:t>：請大家一起唸一次。</a:t>
            </a:r>
            <a:endParaRPr lang="en-US" altLang="zh-TW" smtClean="0"/>
          </a:p>
          <a:p>
            <a:r>
              <a:rPr lang="en-US" altLang="zh-TW" smtClean="0"/>
              <a:t>S</a:t>
            </a:r>
            <a:r>
              <a:rPr lang="zh-TW" altLang="en-US" smtClean="0"/>
              <a:t>：學生齊讀。</a:t>
            </a:r>
            <a:endParaRPr lang="en-US" altLang="zh-TW" smtClean="0"/>
          </a:p>
          <a:p>
            <a:r>
              <a:rPr lang="en-US" altLang="zh-TW" smtClean="0"/>
              <a:t>T</a:t>
            </a:r>
            <a:r>
              <a:rPr lang="zh-TW" altLang="en-US" smtClean="0"/>
              <a:t>：這裡的我是指誰？</a:t>
            </a:r>
            <a:endParaRPr lang="en-US" altLang="zh-TW" smtClean="0"/>
          </a:p>
          <a:p>
            <a:r>
              <a:rPr lang="en-US" altLang="zh-TW" smtClean="0"/>
              <a:t>S</a:t>
            </a:r>
            <a:r>
              <a:rPr lang="zh-TW" altLang="en-US" smtClean="0"/>
              <a:t>：小月。</a:t>
            </a:r>
            <a:endParaRPr lang="en-US" altLang="zh-TW" smtClean="0"/>
          </a:p>
          <a:p>
            <a:r>
              <a:rPr lang="en-US" altLang="zh-TW" smtClean="0"/>
              <a:t>T</a:t>
            </a:r>
            <a:r>
              <a:rPr lang="zh-TW" altLang="en-US" smtClean="0"/>
              <a:t>：你們怎麼知道的？</a:t>
            </a:r>
            <a:endParaRPr lang="en-US" altLang="zh-TW" smtClean="0"/>
          </a:p>
          <a:p>
            <a:r>
              <a:rPr lang="en-US" altLang="zh-TW" smtClean="0"/>
              <a:t>S</a:t>
            </a:r>
            <a:r>
              <a:rPr lang="zh-TW" altLang="en-US" smtClean="0"/>
              <a:t>：在第</a:t>
            </a:r>
            <a:r>
              <a:rPr lang="en-US" altLang="zh-TW" smtClean="0"/>
              <a:t>3</a:t>
            </a:r>
            <a:r>
              <a:rPr lang="zh-TW" altLang="en-US" smtClean="0"/>
              <a:t>個自然段有寫。</a:t>
            </a:r>
            <a:endParaRPr lang="en-US" altLang="zh-TW" smtClean="0"/>
          </a:p>
        </p:txBody>
      </p:sp>
      <p:sp>
        <p:nvSpPr>
          <p:cNvPr id="8294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CE10FD35-DFC3-406F-8AE3-9FA6C0257218}" type="slidenum">
              <a:rPr kumimoji="0" lang="zh-TW" altLang="en-US">
                <a:solidFill>
                  <a:prstClr val="black"/>
                </a:solidFill>
                <a:latin typeface="Calibri" panose="020F0502020204030204" pitchFamily="34" charset="0"/>
              </a:rPr>
              <a:pPr/>
              <a:t>30</a:t>
            </a:fld>
            <a:endParaRPr kumimoji="0" lang="en-US" altLang="zh-TW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06654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mtClean="0"/>
              <a:t>T</a:t>
            </a:r>
            <a:r>
              <a:rPr lang="zh-TW" altLang="en-US" smtClean="0"/>
              <a:t>：我們看一下第</a:t>
            </a:r>
            <a:r>
              <a:rPr lang="en-US" altLang="zh-TW" smtClean="0"/>
              <a:t>3</a:t>
            </a:r>
            <a:r>
              <a:rPr lang="zh-TW" altLang="en-US" smtClean="0"/>
              <a:t>個自然段。</a:t>
            </a:r>
            <a:endParaRPr lang="en-US" altLang="zh-TW" smtClean="0"/>
          </a:p>
          <a:p>
            <a:r>
              <a:rPr lang="en-US" altLang="zh-TW" smtClean="0"/>
              <a:t>T</a:t>
            </a:r>
            <a:r>
              <a:rPr lang="zh-TW" altLang="en-US" smtClean="0"/>
              <a:t>：我們一起來用角色扮演的方式朗讀一下，女生當小玉，男生當阿公，輪到你該說話的時候，就依照課文描述盡量把感情讀出來。</a:t>
            </a:r>
            <a:endParaRPr lang="en-US" altLang="zh-TW" smtClean="0"/>
          </a:p>
          <a:p>
            <a:r>
              <a:rPr lang="zh-TW" altLang="en-US" smtClean="0"/>
              <a:t>老師學生輪流讀。</a:t>
            </a:r>
          </a:p>
        </p:txBody>
      </p:sp>
      <p:sp>
        <p:nvSpPr>
          <p:cNvPr id="8397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35261BEF-24F7-42AE-9510-A29FDADEBF2D}" type="slidenum">
              <a:rPr kumimoji="0" lang="zh-TW" altLang="en-US">
                <a:solidFill>
                  <a:prstClr val="black"/>
                </a:solidFill>
                <a:latin typeface="Calibri" panose="020F0502020204030204" pitchFamily="34" charset="0"/>
              </a:rPr>
              <a:pPr/>
              <a:t>31</a:t>
            </a:fld>
            <a:endParaRPr kumimoji="0" lang="en-US" altLang="zh-TW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23291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mtClean="0"/>
              <a:t>T</a:t>
            </a:r>
            <a:r>
              <a:rPr lang="zh-TW" altLang="en-US" smtClean="0"/>
              <a:t>：讀完後，請大家在課文中找到答案一起回答。</a:t>
            </a:r>
            <a:endParaRPr lang="en-US" altLang="zh-TW" smtClean="0"/>
          </a:p>
          <a:p>
            <a:r>
              <a:rPr lang="en-US" altLang="zh-TW" smtClean="0"/>
              <a:t>T</a:t>
            </a:r>
            <a:r>
              <a:rPr lang="zh-TW" altLang="en-US" smtClean="0"/>
              <a:t>：誰到田裡？</a:t>
            </a:r>
            <a:endParaRPr lang="en-US" altLang="zh-TW" smtClean="0"/>
          </a:p>
          <a:p>
            <a:r>
              <a:rPr lang="en-US" altLang="zh-TW" smtClean="0"/>
              <a:t>S</a:t>
            </a:r>
            <a:r>
              <a:rPr lang="zh-TW" altLang="en-US" smtClean="0">
                <a:sym typeface="Wingdings" panose="05000000000000000000" pitchFamily="2" charset="2"/>
              </a:rPr>
              <a:t>：</a:t>
            </a:r>
            <a:r>
              <a:rPr lang="en-US" altLang="zh-TW" smtClean="0">
                <a:sym typeface="Wingdings" panose="05000000000000000000" pitchFamily="2" charset="2"/>
              </a:rPr>
              <a:t>(</a:t>
            </a:r>
            <a:r>
              <a:rPr lang="zh-TW" altLang="en-US" smtClean="0"/>
              <a:t>齊答</a:t>
            </a:r>
            <a:r>
              <a:rPr lang="en-US" altLang="zh-TW" smtClean="0"/>
              <a:t>)</a:t>
            </a:r>
            <a:r>
              <a:rPr lang="zh-TW" altLang="en-US" smtClean="0"/>
              <a:t>小玉</a:t>
            </a:r>
            <a:endParaRPr lang="en-US" altLang="zh-TW" smtClean="0"/>
          </a:p>
          <a:p>
            <a:r>
              <a:rPr lang="en-US" altLang="zh-TW" smtClean="0"/>
              <a:t>T</a:t>
            </a:r>
            <a:r>
              <a:rPr lang="zh-TW" altLang="en-US" smtClean="0"/>
              <a:t>：她用什麼方法到田裡？</a:t>
            </a:r>
          </a:p>
          <a:p>
            <a:r>
              <a:rPr lang="en-US" altLang="zh-TW" smtClean="0"/>
              <a:t>S</a:t>
            </a:r>
            <a:r>
              <a:rPr lang="zh-TW" altLang="en-US" smtClean="0"/>
              <a:t>：用走的。</a:t>
            </a:r>
            <a:endParaRPr lang="en-US" altLang="zh-TW" smtClean="0"/>
          </a:p>
          <a:p>
            <a:r>
              <a:rPr lang="en-US" altLang="zh-TW" smtClean="0"/>
              <a:t>T</a:t>
            </a:r>
            <a:r>
              <a:rPr lang="zh-TW" altLang="en-US" smtClean="0"/>
              <a:t>：你怎麼知道？</a:t>
            </a:r>
            <a:endParaRPr lang="en-US" altLang="zh-TW" smtClean="0"/>
          </a:p>
          <a:p>
            <a:r>
              <a:rPr lang="en-US" altLang="zh-TW" smtClean="0"/>
              <a:t>S</a:t>
            </a:r>
            <a:r>
              <a:rPr lang="zh-TW" altLang="en-US" smtClean="0"/>
              <a:t>：從「我趕快走過去」這句。</a:t>
            </a:r>
            <a:endParaRPr lang="en-US" altLang="zh-TW" smtClean="0"/>
          </a:p>
          <a:p>
            <a:r>
              <a:rPr lang="en-US" altLang="zh-TW" smtClean="0"/>
              <a:t>T</a:t>
            </a:r>
            <a:r>
              <a:rPr lang="zh-TW" altLang="en-US" smtClean="0"/>
              <a:t>：她在什麼時候到田裡？</a:t>
            </a:r>
          </a:p>
          <a:p>
            <a:r>
              <a:rPr lang="en-US" altLang="zh-TW" smtClean="0"/>
              <a:t>S</a:t>
            </a:r>
            <a:r>
              <a:rPr lang="zh-TW" altLang="en-US" smtClean="0"/>
              <a:t>：不知道。</a:t>
            </a:r>
            <a:endParaRPr lang="en-US" altLang="zh-TW" smtClean="0"/>
          </a:p>
          <a:p>
            <a:r>
              <a:rPr lang="en-US" altLang="zh-TW" smtClean="0"/>
              <a:t>T</a:t>
            </a:r>
            <a:r>
              <a:rPr lang="zh-TW" altLang="en-US" smtClean="0"/>
              <a:t>：為什麼她要到田裡？</a:t>
            </a:r>
            <a:r>
              <a:rPr lang="en-US" altLang="zh-TW" smtClean="0"/>
              <a:t>(</a:t>
            </a:r>
            <a:r>
              <a:rPr lang="zh-TW" altLang="en-US" smtClean="0"/>
              <a:t>她到田裡做什麼？</a:t>
            </a:r>
            <a:r>
              <a:rPr lang="en-US" altLang="zh-TW" smtClean="0"/>
              <a:t>)</a:t>
            </a:r>
          </a:p>
          <a:p>
            <a:r>
              <a:rPr lang="en-US" altLang="zh-TW" smtClean="0"/>
              <a:t>S</a:t>
            </a:r>
            <a:r>
              <a:rPr lang="zh-TW" altLang="en-US" smtClean="0"/>
              <a:t>：拿青草茶給外公喝。</a:t>
            </a:r>
            <a:endParaRPr lang="en-US" altLang="zh-TW" smtClean="0"/>
          </a:p>
          <a:p>
            <a:endParaRPr lang="en-US" altLang="zh-TW" smtClean="0"/>
          </a:p>
          <a:p>
            <a:r>
              <a:rPr lang="zh-TW" altLang="en-US" smtClean="0"/>
              <a:t>伶宜的疑慮：</a:t>
            </a:r>
            <a:r>
              <a:rPr lang="en-US" altLang="zh-TW" smtClean="0"/>
              <a:t>2-4</a:t>
            </a:r>
            <a:r>
              <a:rPr lang="zh-TW" altLang="en-US" smtClean="0"/>
              <a:t>的她要不要拿掉或是一項一項出現？會不會有小朋友是直接從第</a:t>
            </a:r>
            <a:r>
              <a:rPr lang="en-US" altLang="zh-TW" smtClean="0"/>
              <a:t>2</a:t>
            </a:r>
            <a:r>
              <a:rPr lang="zh-TW" altLang="en-US" smtClean="0"/>
              <a:t>選項中答題而不是文章？</a:t>
            </a:r>
            <a:endParaRPr lang="en-US" altLang="zh-TW" smtClean="0"/>
          </a:p>
          <a:p>
            <a:endParaRPr lang="zh-TW" altLang="en-US" smtClean="0"/>
          </a:p>
        </p:txBody>
      </p:sp>
      <p:sp>
        <p:nvSpPr>
          <p:cNvPr id="8499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A18913A3-DBAA-43AB-A60F-145BC9101128}" type="slidenum">
              <a:rPr kumimoji="0" lang="zh-TW" altLang="en-US">
                <a:solidFill>
                  <a:prstClr val="black"/>
                </a:solidFill>
                <a:latin typeface="Calibri" panose="020F0502020204030204" pitchFamily="34" charset="0"/>
              </a:rPr>
              <a:pPr/>
              <a:t>32</a:t>
            </a:fld>
            <a:endParaRPr kumimoji="0" lang="en-US" altLang="zh-TW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15373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zh-TW" altLang="en-US" smtClean="0"/>
              <a:t>以六合法試說大意。</a:t>
            </a:r>
            <a:endParaRPr lang="en-US" altLang="zh-TW" smtClean="0"/>
          </a:p>
          <a:p>
            <a:r>
              <a:rPr lang="en-US" altLang="zh-TW" smtClean="0"/>
              <a:t>T</a:t>
            </a:r>
            <a:r>
              <a:rPr lang="zh-TW" altLang="en-US" smtClean="0"/>
              <a:t>：在回答完問題後，請跟你的組員討論，可不可以用一句話，把這段的重點說出來。可以看著老師的提示，句子裡包含這些重點。</a:t>
            </a:r>
            <a:endParaRPr lang="en-US" altLang="zh-TW" smtClean="0"/>
          </a:p>
          <a:p>
            <a:r>
              <a:rPr lang="zh-TW" altLang="en-US" smtClean="0"/>
              <a:t>小組討論後，可以將鋸子寫在課本上。</a:t>
            </a:r>
            <a:endParaRPr lang="en-US" altLang="zh-TW" smtClean="0"/>
          </a:p>
          <a:p>
            <a:r>
              <a:rPr lang="en-US" altLang="zh-TW" smtClean="0"/>
              <a:t>(</a:t>
            </a:r>
            <a:r>
              <a:rPr lang="zh-TW" altLang="en-US" smtClean="0"/>
              <a:t>學生討論完，請較弱的組發表，可以一起修正句子。</a:t>
            </a:r>
            <a:r>
              <a:rPr lang="en-US" altLang="zh-TW" smtClean="0"/>
              <a:t>)</a:t>
            </a:r>
          </a:p>
          <a:p>
            <a:endParaRPr lang="en-US" altLang="zh-TW" smtClean="0"/>
          </a:p>
          <a:p>
            <a:endParaRPr lang="zh-TW" altLang="en-US" smtClean="0"/>
          </a:p>
        </p:txBody>
      </p:sp>
      <p:sp>
        <p:nvSpPr>
          <p:cNvPr id="8602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A70C59A5-96F4-42A2-9054-F188217D0499}" type="slidenum">
              <a:rPr kumimoji="0" lang="zh-TW" altLang="en-US">
                <a:solidFill>
                  <a:prstClr val="black"/>
                </a:solidFill>
                <a:latin typeface="Calibri" panose="020F0502020204030204" pitchFamily="34" charset="0"/>
              </a:rPr>
              <a:pPr/>
              <a:t>33</a:t>
            </a:fld>
            <a:endParaRPr kumimoji="0" lang="en-US" altLang="zh-TW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42476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zh-TW" altLang="en-US" smtClean="0"/>
              <a:t>句型教學</a:t>
            </a:r>
            <a:r>
              <a:rPr lang="en-US" altLang="zh-TW" smtClean="0"/>
              <a:t>—</a:t>
            </a:r>
            <a:r>
              <a:rPr lang="zh-TW" altLang="en-US" smtClean="0"/>
              <a:t>並且</a:t>
            </a:r>
            <a:endParaRPr lang="en-US" altLang="zh-TW" smtClean="0"/>
          </a:p>
          <a:p>
            <a:r>
              <a:rPr lang="en-US" altLang="zh-TW" smtClean="0"/>
              <a:t>T</a:t>
            </a:r>
            <a:r>
              <a:rPr lang="zh-TW" altLang="en-US" smtClean="0"/>
              <a:t>：請大家看看這句話。爺爺做了哪</a:t>
            </a:r>
            <a:r>
              <a:rPr lang="en-US" altLang="zh-TW" smtClean="0"/>
              <a:t>2</a:t>
            </a:r>
            <a:r>
              <a:rPr lang="zh-TW" altLang="en-US" smtClean="0"/>
              <a:t>個動作。</a:t>
            </a:r>
          </a:p>
          <a:p>
            <a:r>
              <a:rPr lang="en-US" altLang="zh-TW" smtClean="0"/>
              <a:t>S</a:t>
            </a:r>
            <a:r>
              <a:rPr lang="zh-TW" altLang="en-US" smtClean="0"/>
              <a:t>：拍拍頭和說話。</a:t>
            </a:r>
            <a:endParaRPr lang="en-US" altLang="zh-TW" smtClean="0"/>
          </a:p>
          <a:p>
            <a:r>
              <a:rPr lang="en-US" altLang="zh-TW" smtClean="0"/>
              <a:t>T</a:t>
            </a:r>
            <a:r>
              <a:rPr lang="zh-TW" altLang="en-US" smtClean="0"/>
              <a:t>：哪個語詞連接這</a:t>
            </a:r>
            <a:r>
              <a:rPr lang="en-US" altLang="zh-TW" smtClean="0"/>
              <a:t>2</a:t>
            </a:r>
            <a:r>
              <a:rPr lang="zh-TW" altLang="en-US" smtClean="0"/>
              <a:t>個動作。</a:t>
            </a:r>
            <a:endParaRPr lang="en-US" altLang="zh-TW" smtClean="0"/>
          </a:p>
          <a:p>
            <a:r>
              <a:rPr lang="en-US" altLang="zh-TW" smtClean="0"/>
              <a:t>S</a:t>
            </a:r>
            <a:r>
              <a:rPr lang="zh-TW" altLang="en-US" smtClean="0"/>
              <a:t>：並且。</a:t>
            </a:r>
            <a:endParaRPr lang="en-US" altLang="zh-TW" smtClean="0"/>
          </a:p>
          <a:p>
            <a:r>
              <a:rPr lang="en-US" altLang="zh-TW" smtClean="0"/>
              <a:t>T</a:t>
            </a:r>
            <a:r>
              <a:rPr lang="zh-TW" altLang="en-US" smtClean="0"/>
              <a:t>：所以，並且這個語詞可以連接</a:t>
            </a:r>
            <a:r>
              <a:rPr lang="en-US" altLang="zh-TW" smtClean="0"/>
              <a:t>2</a:t>
            </a:r>
            <a:r>
              <a:rPr lang="zh-TW" altLang="en-US" smtClean="0"/>
              <a:t>個動作。</a:t>
            </a:r>
            <a:endParaRPr lang="en-US" altLang="zh-TW" smtClean="0"/>
          </a:p>
          <a:p>
            <a:endParaRPr lang="en-US" altLang="zh-TW" smtClean="0"/>
          </a:p>
          <a:p>
            <a:endParaRPr lang="en-US" altLang="zh-TW" smtClean="0"/>
          </a:p>
          <a:p>
            <a:endParaRPr lang="en-US" altLang="zh-TW" smtClean="0"/>
          </a:p>
        </p:txBody>
      </p:sp>
      <p:sp>
        <p:nvSpPr>
          <p:cNvPr id="8704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9EBCE839-9AE9-4E10-83E6-DBA1F427E88E}" type="slidenum">
              <a:rPr kumimoji="0" lang="zh-TW" altLang="en-US">
                <a:solidFill>
                  <a:prstClr val="black"/>
                </a:solidFill>
                <a:latin typeface="Calibri" panose="020F0502020204030204" pitchFamily="34" charset="0"/>
              </a:rPr>
              <a:pPr/>
              <a:t>34</a:t>
            </a:fld>
            <a:endParaRPr kumimoji="0" lang="en-US" altLang="zh-TW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10557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zh-TW" altLang="en-US" smtClean="0"/>
              <a:t>其他意思相同的連接詞。</a:t>
            </a:r>
            <a:endParaRPr lang="en-US" altLang="zh-TW" smtClean="0"/>
          </a:p>
          <a:p>
            <a:r>
              <a:rPr lang="en-US" altLang="zh-TW" smtClean="0"/>
              <a:t>T</a:t>
            </a:r>
            <a:r>
              <a:rPr lang="zh-TW" altLang="en-US" smtClean="0"/>
              <a:t>：除了用並且，還能用其他語詞來連接嗎？</a:t>
            </a:r>
            <a:endParaRPr lang="en-US" altLang="zh-TW" smtClean="0"/>
          </a:p>
          <a:p>
            <a:r>
              <a:rPr lang="en-US" altLang="zh-TW" smtClean="0"/>
              <a:t>S</a:t>
            </a:r>
            <a:r>
              <a:rPr lang="zh-TW" altLang="en-US" smtClean="0"/>
              <a:t>：阿公「一邊」拍拍我的頭，「一邊」微笑著說。</a:t>
            </a:r>
            <a:endParaRPr lang="en-US" altLang="zh-TW" smtClean="0"/>
          </a:p>
          <a:p>
            <a:r>
              <a:rPr lang="zh-TW" altLang="en-US" smtClean="0"/>
              <a:t>      阿公拍拍我的頭，「還」微笑著說。</a:t>
            </a:r>
          </a:p>
          <a:p>
            <a:endParaRPr lang="en-US" altLang="zh-TW" smtClean="0"/>
          </a:p>
          <a:p>
            <a:endParaRPr lang="en-US" altLang="zh-TW" smtClean="0"/>
          </a:p>
          <a:p>
            <a:endParaRPr lang="en-US" altLang="zh-TW" smtClean="0"/>
          </a:p>
          <a:p>
            <a:endParaRPr lang="zh-TW" altLang="en-US" smtClean="0"/>
          </a:p>
        </p:txBody>
      </p:sp>
      <p:sp>
        <p:nvSpPr>
          <p:cNvPr id="8806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543EC6F5-CA5A-487A-ADD7-22F14F9E203D}" type="slidenum">
              <a:rPr kumimoji="0" lang="zh-TW" altLang="en-US">
                <a:solidFill>
                  <a:prstClr val="black"/>
                </a:solidFill>
                <a:latin typeface="Calibri" panose="020F0502020204030204" pitchFamily="34" charset="0"/>
              </a:rPr>
              <a:pPr/>
              <a:t>35</a:t>
            </a:fld>
            <a:endParaRPr kumimoji="0" lang="en-US" altLang="zh-TW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48921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mtClean="0"/>
              <a:t>T</a:t>
            </a:r>
            <a:r>
              <a:rPr lang="zh-TW" altLang="en-US" smtClean="0"/>
              <a:t>：現在我們要一起合作。</a:t>
            </a:r>
          </a:p>
        </p:txBody>
      </p:sp>
      <p:sp>
        <p:nvSpPr>
          <p:cNvPr id="8909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85AB015-BA63-4573-81B2-DF76B500EF27}" type="slidenum">
              <a:rPr kumimoji="0" lang="zh-TW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36</a:t>
            </a:fld>
            <a:endParaRPr kumimoji="0" lang="en-US" altLang="zh-TW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70707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zh-TW" altLang="en-US" smtClean="0"/>
              <a:t>理解詞意後練習造句</a:t>
            </a:r>
            <a:endParaRPr lang="en-US" altLang="zh-TW" smtClean="0"/>
          </a:p>
          <a:p>
            <a:r>
              <a:rPr lang="en-US" altLang="zh-TW" smtClean="0"/>
              <a:t>T</a:t>
            </a:r>
            <a:r>
              <a:rPr lang="zh-TW" altLang="en-US" smtClean="0"/>
              <a:t>：請各組在不同類別</a:t>
            </a:r>
            <a:r>
              <a:rPr lang="en-US" altLang="zh-TW" smtClean="0"/>
              <a:t>(</a:t>
            </a:r>
            <a:r>
              <a:rPr lang="zh-TW" altLang="en-US" smtClean="0"/>
              <a:t>人物、動作、形容詞</a:t>
            </a:r>
            <a:r>
              <a:rPr lang="en-US" altLang="zh-TW" smtClean="0"/>
              <a:t>)</a:t>
            </a:r>
            <a:r>
              <a:rPr lang="zh-TW" altLang="en-US" smtClean="0"/>
              <a:t>裡選詞。</a:t>
            </a:r>
            <a:endParaRPr lang="en-US" altLang="zh-TW" smtClean="0"/>
          </a:p>
          <a:p>
            <a:r>
              <a:rPr lang="zh-TW" altLang="en-US" smtClean="0"/>
              <a:t>      用「並且」將選的語詞連起來。</a:t>
            </a:r>
          </a:p>
        </p:txBody>
      </p:sp>
      <p:sp>
        <p:nvSpPr>
          <p:cNvPr id="9011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1D3CD20-10FD-49DD-B84A-5AFB96674FBD}" type="slidenum">
              <a:rPr kumimoji="0" lang="zh-TW" altLang="en-US">
                <a:solidFill>
                  <a:prstClr val="black"/>
                </a:solidFill>
                <a:latin typeface="Calibri" panose="020F0502020204030204" pitchFamily="34" charset="0"/>
              </a:rPr>
              <a:pPr/>
              <a:t>37</a:t>
            </a:fld>
            <a:endParaRPr kumimoji="0" lang="en-US" altLang="zh-TW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23376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mtClean="0"/>
              <a:t>T</a:t>
            </a:r>
            <a:r>
              <a:rPr lang="zh-TW" altLang="en-US" smtClean="0"/>
              <a:t>：大家找完後，請一起說說這些語詞在課文中形容什麼？</a:t>
            </a:r>
            <a:endParaRPr lang="en-US" altLang="zh-TW" smtClean="0"/>
          </a:p>
          <a:p>
            <a:r>
              <a:rPr lang="en-US" altLang="zh-TW" smtClean="0"/>
              <a:t>T</a:t>
            </a:r>
            <a:r>
              <a:rPr lang="zh-TW" altLang="en-US" smtClean="0"/>
              <a:t>：熱情的舞蹈</a:t>
            </a:r>
          </a:p>
          <a:p>
            <a:r>
              <a:rPr lang="en-US" altLang="zh-TW" smtClean="0"/>
              <a:t>S</a:t>
            </a:r>
            <a:r>
              <a:rPr lang="zh-TW" altLang="en-US" smtClean="0"/>
              <a:t>：稻浪。</a:t>
            </a:r>
            <a:endParaRPr lang="en-US" altLang="zh-TW" smtClean="0"/>
          </a:p>
          <a:p>
            <a:r>
              <a:rPr lang="en-US" altLang="zh-TW" smtClean="0"/>
              <a:t>T</a:t>
            </a:r>
            <a:r>
              <a:rPr lang="zh-TW" altLang="en-US" smtClean="0"/>
              <a:t>：為何這樣形容，他們有哪些相似處？</a:t>
            </a:r>
            <a:endParaRPr lang="en-US" altLang="zh-TW" smtClean="0"/>
          </a:p>
          <a:p>
            <a:r>
              <a:rPr lang="en-US" altLang="zh-TW" smtClean="0"/>
              <a:t>S</a:t>
            </a:r>
            <a:r>
              <a:rPr lang="zh-TW" altLang="en-US" smtClean="0"/>
              <a:t>：稻浪高高低低就像在跳舞。</a:t>
            </a:r>
            <a:endParaRPr lang="en-US" altLang="zh-TW" smtClean="0"/>
          </a:p>
          <a:p>
            <a:r>
              <a:rPr lang="en-US" altLang="zh-TW" smtClean="0"/>
              <a:t>T</a:t>
            </a:r>
            <a:r>
              <a:rPr lang="zh-TW" altLang="en-US" smtClean="0"/>
              <a:t>：一條白色的魚</a:t>
            </a:r>
          </a:p>
          <a:p>
            <a:r>
              <a:rPr lang="en-US" altLang="zh-TW" smtClean="0"/>
              <a:t>S</a:t>
            </a:r>
            <a:r>
              <a:rPr lang="zh-TW" altLang="en-US" smtClean="0"/>
              <a:t>：阿公</a:t>
            </a:r>
            <a:endParaRPr lang="en-US" altLang="zh-TW" smtClean="0"/>
          </a:p>
          <a:p>
            <a:r>
              <a:rPr lang="en-US" altLang="zh-TW" smtClean="0"/>
              <a:t>T</a:t>
            </a:r>
            <a:r>
              <a:rPr lang="zh-TW" altLang="en-US" smtClean="0"/>
              <a:t>：為何這樣形容，他們有哪些相似處？</a:t>
            </a:r>
          </a:p>
          <a:p>
            <a:r>
              <a:rPr lang="en-US" altLang="zh-TW" smtClean="0"/>
              <a:t>S</a:t>
            </a:r>
            <a:r>
              <a:rPr lang="zh-TW" altLang="en-US" smtClean="0"/>
              <a:t>：阿公川著白衣服在稻田走來走去。</a:t>
            </a:r>
            <a:endParaRPr lang="en-US" altLang="zh-TW" smtClean="0"/>
          </a:p>
          <a:p>
            <a:r>
              <a:rPr lang="en-US" altLang="zh-TW" smtClean="0"/>
              <a:t>T</a:t>
            </a:r>
            <a:r>
              <a:rPr lang="zh-TW" altLang="en-US" smtClean="0"/>
              <a:t>：兩條小小的魚</a:t>
            </a:r>
          </a:p>
          <a:p>
            <a:r>
              <a:rPr lang="en-US" altLang="zh-TW" smtClean="0"/>
              <a:t>S</a:t>
            </a:r>
            <a:r>
              <a:rPr lang="zh-TW" altLang="en-US" smtClean="0"/>
              <a:t>：阿公和小玉</a:t>
            </a:r>
            <a:endParaRPr lang="en-US" altLang="zh-TW" smtClean="0"/>
          </a:p>
          <a:p>
            <a:r>
              <a:rPr lang="en-US" altLang="zh-TW" smtClean="0"/>
              <a:t>T</a:t>
            </a:r>
            <a:r>
              <a:rPr lang="zh-TW" altLang="en-US" smtClean="0"/>
              <a:t>：為何這樣形容，他們有哪些相似處？</a:t>
            </a:r>
          </a:p>
          <a:p>
            <a:r>
              <a:rPr lang="en-US" altLang="zh-TW" smtClean="0"/>
              <a:t>S</a:t>
            </a:r>
            <a:r>
              <a:rPr lang="zh-TW" altLang="en-US" smtClean="0"/>
              <a:t>：阿公和小玉在到田裡走來走去。</a:t>
            </a:r>
            <a:endParaRPr lang="en-US" altLang="zh-TW" smtClean="0"/>
          </a:p>
          <a:p>
            <a:endParaRPr lang="zh-TW" altLang="en-US" smtClean="0"/>
          </a:p>
        </p:txBody>
      </p:sp>
      <p:sp>
        <p:nvSpPr>
          <p:cNvPr id="9114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FA1D3DBB-625B-4457-B8AA-3D9E195D5715}" type="slidenum">
              <a:rPr kumimoji="0" lang="zh-TW" altLang="en-US">
                <a:solidFill>
                  <a:prstClr val="black"/>
                </a:solidFill>
                <a:latin typeface="Calibri" panose="020F0502020204030204" pitchFamily="34" charset="0"/>
              </a:rPr>
              <a:pPr/>
              <a:t>38</a:t>
            </a:fld>
            <a:endParaRPr kumimoji="0" lang="en-US" altLang="zh-TW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94946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zh-TW" altLang="en-US" smtClean="0"/>
              <a:t>尋找課文中譬喻摹寫的描述。</a:t>
            </a:r>
            <a:endParaRPr lang="en-US" altLang="zh-TW" smtClean="0"/>
          </a:p>
          <a:p>
            <a:r>
              <a:rPr lang="en-US" altLang="zh-TW" smtClean="0"/>
              <a:t>T</a:t>
            </a:r>
            <a:r>
              <a:rPr lang="zh-TW" altLang="en-US" smtClean="0"/>
              <a:t>：請大家看看這句話，他用什麼東西形容月亮。</a:t>
            </a:r>
            <a:endParaRPr lang="en-US" altLang="zh-TW" smtClean="0"/>
          </a:p>
          <a:p>
            <a:r>
              <a:rPr lang="en-US" altLang="zh-TW" smtClean="0"/>
              <a:t>S</a:t>
            </a:r>
            <a:r>
              <a:rPr lang="zh-TW" altLang="en-US" smtClean="0"/>
              <a:t>：香蕉。</a:t>
            </a:r>
            <a:endParaRPr lang="en-US" altLang="zh-TW" smtClean="0"/>
          </a:p>
          <a:p>
            <a:r>
              <a:rPr lang="en-US" altLang="zh-TW" smtClean="0"/>
              <a:t>T</a:t>
            </a:r>
            <a:r>
              <a:rPr lang="zh-TW" altLang="en-US" smtClean="0"/>
              <a:t>：這是一種譬喻的寫法。</a:t>
            </a:r>
            <a:endParaRPr lang="en-US" altLang="zh-TW" smtClean="0"/>
          </a:p>
          <a:p>
            <a:r>
              <a:rPr lang="en-US" altLang="zh-TW" smtClean="0"/>
              <a:t>T</a:t>
            </a:r>
            <a:r>
              <a:rPr lang="zh-TW" altLang="en-US" smtClean="0"/>
              <a:t>：請在課文上找出譬喻的句子。並做記號。</a:t>
            </a:r>
          </a:p>
          <a:p>
            <a:endParaRPr lang="zh-TW" altLang="en-US" smtClean="0"/>
          </a:p>
        </p:txBody>
      </p:sp>
      <p:sp>
        <p:nvSpPr>
          <p:cNvPr id="9216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CF465F01-8E6F-4B35-BB08-EE0023A0080A}" type="slidenum">
              <a:rPr kumimoji="0" lang="zh-TW" altLang="en-US">
                <a:solidFill>
                  <a:prstClr val="black"/>
                </a:solidFill>
                <a:latin typeface="Calibri" panose="020F0502020204030204" pitchFamily="34" charset="0"/>
              </a:rPr>
              <a:pPr/>
              <a:t>39</a:t>
            </a:fld>
            <a:endParaRPr kumimoji="0" lang="en-US" altLang="zh-TW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6973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mtClean="0"/>
              <a:t>T</a:t>
            </a:r>
            <a:r>
              <a:rPr lang="zh-TW" altLang="en-US" smtClean="0"/>
              <a:t>：現在我們要一起合作。我們會使用以下物品。在</a:t>
            </a:r>
            <a:r>
              <a:rPr lang="en-US" altLang="zh-TW" smtClean="0"/>
              <a:t>1</a:t>
            </a:r>
            <a:r>
              <a:rPr lang="zh-TW" altLang="en-US" smtClean="0"/>
              <a:t>號同學桌上的</a:t>
            </a:r>
            <a:r>
              <a:rPr lang="en-US" altLang="zh-TW" smtClean="0"/>
              <a:t>2</a:t>
            </a:r>
            <a:r>
              <a:rPr lang="zh-TW" altLang="en-US" smtClean="0"/>
              <a:t>本便利貼。</a:t>
            </a:r>
            <a:r>
              <a:rPr lang="en-US" altLang="zh-TW" smtClean="0"/>
              <a:t>3</a:t>
            </a:r>
            <a:r>
              <a:rPr lang="zh-TW" altLang="en-US" smtClean="0"/>
              <a:t>號同學位置有一塊塑膠瓦楞板。以及每人桌上有</a:t>
            </a:r>
            <a:r>
              <a:rPr lang="en-US" altLang="zh-TW" smtClean="0"/>
              <a:t>1</a:t>
            </a:r>
            <a:r>
              <a:rPr lang="zh-TW" altLang="en-US" smtClean="0"/>
              <a:t>枝彩色筆。</a:t>
            </a:r>
            <a:endParaRPr lang="en-US" altLang="zh-TW" smtClean="0"/>
          </a:p>
          <a:p>
            <a:r>
              <a:rPr lang="zh-TW" altLang="en-US" smtClean="0"/>
              <a:t>我們要如何用這些東物品合作呢？</a:t>
            </a:r>
            <a:endParaRPr lang="en-US" altLang="zh-TW" smtClean="0"/>
          </a:p>
          <a:p>
            <a:endParaRPr lang="zh-TW" altLang="en-US" smtClean="0"/>
          </a:p>
        </p:txBody>
      </p:sp>
      <p:sp>
        <p:nvSpPr>
          <p:cNvPr id="5632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68A9ADE4-45FB-4A79-998D-3FE9D4A84947}" type="slidenum">
              <a:rPr kumimoji="0" lang="zh-TW" altLang="en-US">
                <a:solidFill>
                  <a:prstClr val="black"/>
                </a:solidFill>
                <a:latin typeface="Calibri" panose="020F0502020204030204" pitchFamily="34" charset="0"/>
              </a:rPr>
              <a:pPr/>
              <a:t>4</a:t>
            </a:fld>
            <a:endParaRPr kumimoji="0" lang="en-US" altLang="zh-TW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28591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7987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53AAF60B-A6B1-40C3-989B-5FDF0CD89DAA}" type="slidenum">
              <a:rPr kumimoji="0" lang="zh-TW" altLang="en-US">
                <a:solidFill>
                  <a:prstClr val="black"/>
                </a:solidFill>
                <a:latin typeface="Calibri" panose="020F0502020204030204" pitchFamily="34" charset="0"/>
              </a:rPr>
              <a:pPr/>
              <a:t>40</a:t>
            </a:fld>
            <a:endParaRPr kumimoji="0" lang="en-US" altLang="zh-TW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722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zh-TW" altLang="en-US" smtClean="0"/>
              <a:t>小組合作</a:t>
            </a:r>
            <a:r>
              <a:rPr lang="en-US" altLang="zh-TW" smtClean="0"/>
              <a:t>(</a:t>
            </a:r>
            <a:r>
              <a:rPr lang="zh-TW" altLang="en-US" smtClean="0"/>
              <a:t>詞彙擴展</a:t>
            </a:r>
            <a:r>
              <a:rPr lang="en-US" altLang="zh-TW" smtClean="0"/>
              <a:t>)</a:t>
            </a:r>
          </a:p>
          <a:p>
            <a:r>
              <a:rPr lang="zh-TW" altLang="en-US" smtClean="0"/>
              <a:t>確保學生知道要做哪些動作</a:t>
            </a:r>
            <a:endParaRPr lang="en-US" altLang="zh-TW" smtClean="0"/>
          </a:p>
          <a:p>
            <a:endParaRPr lang="en-US" altLang="zh-TW" smtClean="0"/>
          </a:p>
          <a:p>
            <a:r>
              <a:rPr lang="en-US" altLang="zh-TW" smtClean="0"/>
              <a:t>T</a:t>
            </a:r>
            <a:r>
              <a:rPr lang="zh-TW" altLang="en-US" smtClean="0"/>
              <a:t>：老師現在要告訴你，要做什麼，請你注意聽。</a:t>
            </a:r>
            <a:endParaRPr lang="en-US" altLang="zh-TW" smtClean="0"/>
          </a:p>
          <a:p>
            <a:endParaRPr lang="en-US" altLang="zh-TW" smtClean="0"/>
          </a:p>
          <a:p>
            <a:r>
              <a:rPr lang="en-US" altLang="zh-TW" smtClean="0"/>
              <a:t>T</a:t>
            </a:r>
            <a:r>
              <a:rPr lang="zh-TW" altLang="en-US" smtClean="0"/>
              <a:t>：老師先總說：總共有</a:t>
            </a:r>
            <a:r>
              <a:rPr lang="en-US" altLang="zh-TW" smtClean="0"/>
              <a:t>3</a:t>
            </a:r>
            <a:r>
              <a:rPr lang="zh-TW" altLang="en-US" smtClean="0"/>
              <a:t>個要求，第一把想到的詞用彩色筆寫在便利貼上，第二一張便利貼寫</a:t>
            </a:r>
            <a:r>
              <a:rPr lang="en-US" altLang="zh-TW" smtClean="0"/>
              <a:t>1</a:t>
            </a:r>
            <a:r>
              <a:rPr lang="zh-TW" altLang="en-US" smtClean="0"/>
              <a:t>個詞，最後，寫完貼在塑膠瓦楞板上。</a:t>
            </a:r>
          </a:p>
          <a:p>
            <a:r>
              <a:rPr lang="en-US" altLang="zh-TW" smtClean="0"/>
              <a:t>T</a:t>
            </a:r>
            <a:r>
              <a:rPr lang="zh-TW" altLang="en-US" smtClean="0"/>
              <a:t>：哪一組，可以挑戰把剛老師說的說一次。</a:t>
            </a:r>
            <a:endParaRPr lang="en-US" altLang="zh-TW" smtClean="0"/>
          </a:p>
          <a:p>
            <a:endParaRPr lang="en-US" altLang="zh-TW" smtClean="0"/>
          </a:p>
          <a:p>
            <a:r>
              <a:rPr lang="en-US" altLang="zh-TW" smtClean="0"/>
              <a:t>T</a:t>
            </a:r>
            <a:r>
              <a:rPr lang="zh-TW" altLang="en-US" smtClean="0"/>
              <a:t>：現在倒過來。老師有</a:t>
            </a:r>
            <a:r>
              <a:rPr lang="en-US" altLang="zh-TW" smtClean="0"/>
              <a:t>3</a:t>
            </a:r>
            <a:r>
              <a:rPr lang="zh-TW" altLang="en-US" smtClean="0"/>
              <a:t>個步驟，第一把想到的詞用彩色筆寫在便利貼上，第二一張便利貼寫</a:t>
            </a:r>
            <a:r>
              <a:rPr lang="en-US" altLang="zh-TW" smtClean="0"/>
              <a:t>1</a:t>
            </a:r>
            <a:r>
              <a:rPr lang="zh-TW" altLang="en-US" smtClean="0"/>
              <a:t>個詞，最後，寫完貼在塑膠瓦楞板上。共有這</a:t>
            </a:r>
            <a:r>
              <a:rPr lang="en-US" altLang="zh-TW" smtClean="0"/>
              <a:t>3</a:t>
            </a:r>
            <a:r>
              <a:rPr lang="zh-TW" altLang="en-US" smtClean="0"/>
              <a:t>個要求。</a:t>
            </a:r>
            <a:endParaRPr lang="en-US" altLang="zh-TW" smtClean="0"/>
          </a:p>
          <a:p>
            <a:r>
              <a:rPr lang="en-US" altLang="zh-TW" smtClean="0"/>
              <a:t>T</a:t>
            </a:r>
            <a:r>
              <a:rPr lang="zh-TW" altLang="en-US" smtClean="0"/>
              <a:t>：這次換哪一組來挑戰？</a:t>
            </a:r>
            <a:endParaRPr lang="en-US" altLang="zh-TW" smtClean="0"/>
          </a:p>
          <a:p>
            <a:endParaRPr lang="en-US" altLang="zh-TW" smtClean="0"/>
          </a:p>
          <a:p>
            <a:endParaRPr lang="en-US" altLang="zh-TW" smtClean="0"/>
          </a:p>
        </p:txBody>
      </p:sp>
      <p:sp>
        <p:nvSpPr>
          <p:cNvPr id="5734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3DC8A232-EF4F-44D1-B1D8-D78A411971D3}" type="slidenum">
              <a:rPr kumimoji="0" lang="zh-TW" altLang="en-US">
                <a:solidFill>
                  <a:prstClr val="black"/>
                </a:solidFill>
                <a:latin typeface="Calibri" panose="020F0502020204030204" pitchFamily="34" charset="0"/>
              </a:rPr>
              <a:pPr/>
              <a:t>5</a:t>
            </a:fld>
            <a:endParaRPr kumimoji="0" lang="en-US" altLang="zh-TW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8978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mtClean="0"/>
              <a:t>T</a:t>
            </a:r>
            <a:r>
              <a:rPr lang="zh-TW" altLang="en-US" smtClean="0"/>
              <a:t>：好，有</a:t>
            </a:r>
            <a:r>
              <a:rPr lang="en-US" altLang="zh-TW" smtClean="0"/>
              <a:t>2</a:t>
            </a:r>
            <a:r>
              <a:rPr lang="zh-TW" altLang="en-US" smtClean="0"/>
              <a:t>組說完，老師確定大家都清楚的知道步驟，知道要怎麼做，現在，給大家一個大放送，會寫的字可以寫注音。好！開始。</a:t>
            </a:r>
            <a:endParaRPr lang="en-US" altLang="zh-TW" smtClean="0"/>
          </a:p>
          <a:p>
            <a:r>
              <a:rPr lang="zh-TW" altLang="en-US" smtClean="0"/>
              <a:t>教師在小組間巡視，留意學生是否能依指示完成任務。</a:t>
            </a:r>
            <a:endParaRPr lang="en-US" altLang="zh-TW" smtClean="0"/>
          </a:p>
          <a:p>
            <a:r>
              <a:rPr lang="zh-TW" altLang="en-US" smtClean="0"/>
              <a:t>時間到</a:t>
            </a:r>
            <a:endParaRPr lang="en-US" altLang="zh-TW" smtClean="0"/>
          </a:p>
          <a:p>
            <a:r>
              <a:rPr lang="en-US" altLang="zh-TW" smtClean="0"/>
              <a:t>T</a:t>
            </a:r>
            <a:r>
              <a:rPr lang="zh-TW" altLang="en-US" smtClean="0"/>
              <a:t>：老師發現大家寫得很好  有魚 美人魚</a:t>
            </a:r>
            <a:r>
              <a:rPr lang="en-US" altLang="zh-TW" smtClean="0"/>
              <a:t>…</a:t>
            </a:r>
            <a:r>
              <a:rPr lang="zh-TW" altLang="en-US" smtClean="0"/>
              <a:t>，我們可以利用下課或綜合課來做分類</a:t>
            </a:r>
          </a:p>
          <a:p>
            <a:r>
              <a:rPr lang="zh-TW" altLang="en-US" smtClean="0"/>
              <a:t>，跟別組同學討論，會讓我們知道很多以前不會或沒想到的語詞。</a:t>
            </a:r>
          </a:p>
          <a:p>
            <a:endParaRPr lang="zh-TW" altLang="en-US" smtClean="0"/>
          </a:p>
        </p:txBody>
      </p:sp>
      <p:sp>
        <p:nvSpPr>
          <p:cNvPr id="5837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5C63B579-D464-4CE2-AD42-34824D99EE92}" type="slidenum">
              <a:rPr kumimoji="0" lang="zh-TW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6</a:t>
            </a:fld>
            <a:endParaRPr kumimoji="0" lang="en-US" altLang="zh-TW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5254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mtClean="0"/>
              <a:t>(</a:t>
            </a:r>
            <a:r>
              <a:rPr lang="zh-TW" altLang="en-US" smtClean="0"/>
              <a:t>一對多教學</a:t>
            </a:r>
            <a:r>
              <a:rPr lang="en-US" altLang="zh-TW" smtClean="0"/>
              <a:t>)</a:t>
            </a:r>
          </a:p>
          <a:p>
            <a:r>
              <a:rPr lang="en-US" altLang="zh-TW" smtClean="0"/>
              <a:t>T:</a:t>
            </a:r>
            <a:r>
              <a:rPr lang="zh-TW" altLang="en-US" smtClean="0"/>
              <a:t>今天我們要教新的一課，標題是甚麼？</a:t>
            </a:r>
            <a:endParaRPr lang="en-US" altLang="zh-TW" smtClean="0"/>
          </a:p>
          <a:p>
            <a:r>
              <a:rPr lang="en-US" altLang="zh-TW" smtClean="0"/>
              <a:t>S</a:t>
            </a:r>
            <a:r>
              <a:rPr lang="zh-TW" altLang="en-US" smtClean="0"/>
              <a:t>：綠色的海洋。</a:t>
            </a:r>
            <a:endParaRPr lang="en-US" altLang="zh-TW" smtClean="0"/>
          </a:p>
          <a:p>
            <a:r>
              <a:rPr lang="en-US" altLang="zh-TW" smtClean="0"/>
              <a:t>T</a:t>
            </a:r>
            <a:r>
              <a:rPr lang="zh-TW" altLang="en-US" smtClean="0"/>
              <a:t>：看到這個標題，跟我們剛才聯想的海洋，哪裡一樣？</a:t>
            </a:r>
            <a:endParaRPr lang="en-US" altLang="zh-TW" smtClean="0"/>
          </a:p>
          <a:p>
            <a:r>
              <a:rPr lang="en-US" altLang="zh-TW" smtClean="0"/>
              <a:t>S(</a:t>
            </a:r>
            <a:r>
              <a:rPr lang="zh-TW" altLang="en-US" smtClean="0"/>
              <a:t>學生可以說出海洋</a:t>
            </a:r>
            <a:r>
              <a:rPr lang="en-US" altLang="zh-TW" smtClean="0"/>
              <a:t>)</a:t>
            </a:r>
          </a:p>
          <a:p>
            <a:r>
              <a:rPr lang="en-US" altLang="zh-TW" smtClean="0"/>
              <a:t>T</a:t>
            </a:r>
            <a:r>
              <a:rPr lang="zh-TW" altLang="en-US" smtClean="0"/>
              <a:t>：那跟我們剛才聯想的海洋，哪裡不一樣？</a:t>
            </a:r>
            <a:endParaRPr lang="en-US" altLang="zh-TW" smtClean="0"/>
          </a:p>
          <a:p>
            <a:r>
              <a:rPr lang="en-US" altLang="zh-TW" smtClean="0"/>
              <a:t>S(</a:t>
            </a:r>
            <a:r>
              <a:rPr lang="zh-TW" altLang="en-US" smtClean="0"/>
              <a:t>學生可以說出顏色不一樣</a:t>
            </a:r>
            <a:r>
              <a:rPr lang="en-US" altLang="zh-TW" smtClean="0"/>
              <a:t>)</a:t>
            </a:r>
            <a:r>
              <a:rPr lang="zh-TW" altLang="en-US" smtClean="0"/>
              <a:t>老師可以追問，請學生說明顏色哪裡不同，讓學生說出，剛才的海洋是藍色，課文標題的海洋是綠色。</a:t>
            </a:r>
          </a:p>
          <a:p>
            <a:r>
              <a:rPr lang="zh-TW" altLang="en-US" smtClean="0"/>
              <a:t>老師追問，引發學生好奇，有甚麼原因，海洋會是綠色的？</a:t>
            </a:r>
          </a:p>
          <a:p>
            <a:r>
              <a:rPr lang="en-US" altLang="zh-TW" smtClean="0"/>
              <a:t>T</a:t>
            </a:r>
            <a:r>
              <a:rPr lang="zh-TW" altLang="en-US" smtClean="0"/>
              <a:t>：有什麼原因，讓海洋是綠色的？</a:t>
            </a:r>
          </a:p>
          <a:p>
            <a:r>
              <a:rPr lang="en-US" altLang="zh-TW" smtClean="0"/>
              <a:t>S</a:t>
            </a:r>
            <a:r>
              <a:rPr lang="zh-TW" altLang="en-US" smtClean="0"/>
              <a:t>：海洋中有綠藻</a:t>
            </a:r>
            <a:r>
              <a:rPr lang="en-US" altLang="zh-TW" smtClean="0"/>
              <a:t>(</a:t>
            </a:r>
            <a:r>
              <a:rPr lang="zh-TW" altLang="en-US" smtClean="0"/>
              <a:t>學生有可能從</a:t>
            </a:r>
            <a:r>
              <a:rPr lang="en-US" altLang="zh-TW" smtClean="0"/>
              <a:t>PPT</a:t>
            </a:r>
            <a:r>
              <a:rPr lang="zh-TW" altLang="en-US" smtClean="0"/>
              <a:t>的圖片猜，他不是真正的海</a:t>
            </a:r>
            <a:r>
              <a:rPr lang="en-US" altLang="zh-TW" smtClean="0"/>
              <a:t>)</a:t>
            </a:r>
          </a:p>
          <a:p>
            <a:r>
              <a:rPr lang="en-US" altLang="zh-TW" smtClean="0"/>
              <a:t>T</a:t>
            </a:r>
            <a:r>
              <a:rPr lang="zh-TW" altLang="en-US" smtClean="0"/>
              <a:t>：有沒有其他的可能的答案？</a:t>
            </a:r>
          </a:p>
          <a:p>
            <a:endParaRPr lang="en-US" altLang="zh-TW" b="1" u="sng" smtClean="0"/>
          </a:p>
        </p:txBody>
      </p:sp>
      <p:sp>
        <p:nvSpPr>
          <p:cNvPr id="5939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F0A6C983-8563-46E9-A1BC-E90C7A82814F}" type="slidenum">
              <a:rPr kumimoji="0" lang="zh-TW" altLang="en-US">
                <a:solidFill>
                  <a:prstClr val="black"/>
                </a:solidFill>
                <a:latin typeface="Calibri" panose="020F0502020204030204" pitchFamily="34" charset="0"/>
              </a:rPr>
              <a:pPr/>
              <a:t>7</a:t>
            </a:fld>
            <a:endParaRPr kumimoji="0" lang="en-US" altLang="zh-TW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9489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zh-TW" b="1" u="sng" smtClean="0"/>
          </a:p>
          <a:p>
            <a:r>
              <a:rPr lang="en-US" altLang="zh-TW" smtClean="0"/>
              <a:t>T:</a:t>
            </a:r>
            <a:r>
              <a:rPr lang="zh-TW" altLang="en-US" smtClean="0"/>
              <a:t>請大家從標題開始朗讀，一起把課文讀一次。一邊讀一邊在心裡找一找，課文裡有沒有剛才聯想的語詞？</a:t>
            </a:r>
            <a:endParaRPr lang="en-US" altLang="zh-TW" smtClean="0"/>
          </a:p>
          <a:p>
            <a:r>
              <a:rPr lang="zh-TW" altLang="en-US" b="1" smtClean="0"/>
              <a:t>提醒學生對應整課課文跟</a:t>
            </a:r>
            <a:r>
              <a:rPr lang="zh-TW" altLang="en-US" b="1" u="sng" smtClean="0"/>
              <a:t>剛才寫的語詞。</a:t>
            </a:r>
            <a:endParaRPr lang="en-US" altLang="zh-TW" b="1" u="sng" smtClean="0"/>
          </a:p>
          <a:p>
            <a:r>
              <a:rPr lang="zh-TW" altLang="en-US" b="1" u="sng" smtClean="0"/>
              <a:t>學生讀完</a:t>
            </a:r>
            <a:endParaRPr lang="en-US" altLang="zh-TW" b="1" u="sng" smtClean="0"/>
          </a:p>
          <a:p>
            <a:r>
              <a:rPr lang="en-US" altLang="zh-TW" b="1" u="sng" smtClean="0"/>
              <a:t>T</a:t>
            </a:r>
            <a:r>
              <a:rPr lang="zh-TW" altLang="en-US" b="1" u="sng" smtClean="0"/>
              <a:t>：現在我們一起圈出課文裡跟海洋有關的語詞，有些會是剛才想到的 ，有些是課文寫的 ，只要你覺得跟海洋有關，都圈出來。</a:t>
            </a:r>
            <a:endParaRPr lang="en-US" altLang="zh-TW" b="1" u="sng" smtClean="0"/>
          </a:p>
          <a:p>
            <a:r>
              <a:rPr lang="zh-TW" altLang="en-US" b="1" u="sng" smtClean="0"/>
              <a:t>學生圈完，</a:t>
            </a:r>
            <a:endParaRPr lang="en-US" altLang="zh-TW" b="1" u="sng" smtClean="0"/>
          </a:p>
          <a:p>
            <a:r>
              <a:rPr lang="en-US" altLang="zh-TW" b="1" u="sng" smtClean="0"/>
              <a:t>T</a:t>
            </a:r>
            <a:r>
              <a:rPr lang="zh-TW" altLang="en-US" b="1" u="sng" smtClean="0"/>
              <a:t>：請一起說說圈到那些語詞</a:t>
            </a:r>
            <a:endParaRPr lang="en-US" altLang="zh-TW" b="1" u="sng" smtClean="0"/>
          </a:p>
          <a:p>
            <a:r>
              <a:rPr lang="en-US" altLang="zh-TW" b="1" u="sng" smtClean="0"/>
              <a:t>S</a:t>
            </a:r>
            <a:r>
              <a:rPr lang="zh-TW" altLang="en-US" b="1" u="sng" smtClean="0"/>
              <a:t>：海洋。魚。海浪。游。</a:t>
            </a:r>
            <a:endParaRPr lang="en-US" altLang="zh-TW" b="1" u="sng" smtClean="0"/>
          </a:p>
          <a:p>
            <a:r>
              <a:rPr lang="zh-TW" altLang="en-US" b="1" u="sng" smtClean="0"/>
              <a:t>學生對應完，可追問，為何會有一些相同的語詞？引導學生發現：因為有這些相同，所以會把稻田當成比喻成海洋。</a:t>
            </a:r>
            <a:endParaRPr lang="en-US" altLang="zh-TW" b="1" u="sng" smtClean="0"/>
          </a:p>
          <a:p>
            <a:endParaRPr lang="en-US" altLang="zh-TW" b="1" u="sng" smtClean="0"/>
          </a:p>
          <a:p>
            <a:endParaRPr lang="zh-TW" altLang="en-US" smtClean="0"/>
          </a:p>
          <a:p>
            <a:endParaRPr lang="en-US" altLang="zh-TW" smtClean="0"/>
          </a:p>
          <a:p>
            <a:r>
              <a:rPr lang="zh-TW" altLang="en-US" smtClean="0"/>
              <a:t>學生朗讀時，教師可至弱讀者身邊協助。</a:t>
            </a:r>
            <a:endParaRPr lang="en-US" altLang="zh-TW" smtClean="0"/>
          </a:p>
          <a:p>
            <a:endParaRPr lang="en-US" altLang="zh-TW" smtClean="0"/>
          </a:p>
        </p:txBody>
      </p:sp>
      <p:sp>
        <p:nvSpPr>
          <p:cNvPr id="6042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44091B3C-2E09-437A-91C4-E37D68351FE1}" type="slidenum">
              <a:rPr kumimoji="0" lang="zh-TW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8</a:t>
            </a:fld>
            <a:endParaRPr kumimoji="0" lang="en-US" altLang="zh-TW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9368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mtClean="0"/>
              <a:t>T </a:t>
            </a:r>
            <a:r>
              <a:rPr lang="zh-TW" altLang="en-US" smtClean="0"/>
              <a:t>：再看一次標題，告訴老師，綠色的海洋是什麼？</a:t>
            </a:r>
          </a:p>
          <a:p>
            <a:r>
              <a:rPr lang="en-US" altLang="zh-TW" smtClean="0"/>
              <a:t>(</a:t>
            </a:r>
            <a:r>
              <a:rPr lang="zh-TW" altLang="en-US" smtClean="0"/>
              <a:t>學生可能知道，也有可能不知道，須確定</a:t>
            </a:r>
            <a:r>
              <a:rPr lang="en-US" altLang="zh-TW" smtClean="0"/>
              <a:t>)</a:t>
            </a:r>
          </a:p>
          <a:p>
            <a:r>
              <a:rPr lang="en-US" altLang="zh-TW" smtClean="0"/>
              <a:t>S</a:t>
            </a:r>
            <a:r>
              <a:rPr lang="zh-TW" altLang="en-US" smtClean="0"/>
              <a:t>：田埂、稻田</a:t>
            </a:r>
          </a:p>
          <a:p>
            <a:r>
              <a:rPr lang="en-US" altLang="zh-TW" smtClean="0"/>
              <a:t>T</a:t>
            </a:r>
            <a:r>
              <a:rPr lang="zh-TW" altLang="en-US" smtClean="0"/>
              <a:t>：為什麼田埂會是綠色的海洋？跟海洋的什麼東西有關嗎？跟綠色的什麼東西有關嗎？我們再想一想。</a:t>
            </a:r>
            <a:endParaRPr lang="en-US" altLang="zh-TW" smtClean="0"/>
          </a:p>
          <a:p>
            <a:r>
              <a:rPr lang="zh-TW" altLang="en-US" smtClean="0"/>
              <a:t>老師非常同意田埂這個想法</a:t>
            </a:r>
            <a:endParaRPr lang="en-US" altLang="zh-TW" smtClean="0"/>
          </a:p>
          <a:p>
            <a:r>
              <a:rPr lang="zh-TW" altLang="en-US" smtClean="0"/>
              <a:t>除了田埂，課本還有哪個訊息讓你知道稻田的訊息</a:t>
            </a:r>
          </a:p>
          <a:p>
            <a:r>
              <a:rPr lang="en-US" altLang="zh-TW" smtClean="0"/>
              <a:t>S</a:t>
            </a:r>
            <a:r>
              <a:rPr lang="zh-TW" altLang="en-US" smtClean="0"/>
              <a:t>：</a:t>
            </a:r>
            <a:r>
              <a:rPr lang="en-US" altLang="zh-TW" smtClean="0"/>
              <a:t>1.</a:t>
            </a:r>
            <a:r>
              <a:rPr lang="zh-TW" altLang="en-US" smtClean="0"/>
              <a:t>稻田</a:t>
            </a:r>
            <a:r>
              <a:rPr lang="en-US" altLang="zh-TW" smtClean="0"/>
              <a:t>(</a:t>
            </a:r>
            <a:r>
              <a:rPr lang="zh-TW" altLang="en-US" smtClean="0"/>
              <a:t>追問：你從哪裡知道的</a:t>
            </a:r>
            <a:r>
              <a:rPr lang="en-US" altLang="zh-TW" smtClean="0"/>
              <a:t>)</a:t>
            </a:r>
          </a:p>
          <a:p>
            <a:r>
              <a:rPr lang="en-US" altLang="zh-TW" smtClean="0"/>
              <a:t>2.</a:t>
            </a:r>
            <a:r>
              <a:rPr lang="zh-TW" altLang="en-US" smtClean="0"/>
              <a:t>草原：追問：你從哪裡知道的？</a:t>
            </a:r>
          </a:p>
          <a:p>
            <a:r>
              <a:rPr lang="en-US" altLang="zh-TW" smtClean="0"/>
              <a:t>T</a:t>
            </a:r>
            <a:r>
              <a:rPr lang="zh-TW" altLang="en-US" smtClean="0"/>
              <a:t>：老師知道第一段有線索，我們一起找一找</a:t>
            </a:r>
          </a:p>
          <a:p>
            <a:r>
              <a:rPr lang="en-US" altLang="zh-TW" smtClean="0"/>
              <a:t>3.</a:t>
            </a:r>
            <a:r>
              <a:rPr lang="zh-TW" altLang="en-US" smtClean="0"/>
              <a:t>第三段</a:t>
            </a:r>
          </a:p>
          <a:p>
            <a:r>
              <a:rPr lang="en-US" altLang="zh-TW" smtClean="0"/>
              <a:t>T</a:t>
            </a:r>
            <a:r>
              <a:rPr lang="zh-TW" altLang="en-US" smtClean="0"/>
              <a:t>：老師知道在其他段也有線索，我們一起來讀</a:t>
            </a:r>
          </a:p>
          <a:p>
            <a:r>
              <a:rPr lang="zh-TW" altLang="en-US" smtClean="0"/>
              <a:t>引導學生發現第一段的稻浪</a:t>
            </a:r>
            <a:endParaRPr lang="en-US" altLang="zh-TW" smtClean="0"/>
          </a:p>
          <a:p>
            <a:endParaRPr lang="zh-TW" altLang="en-US" smtClean="0"/>
          </a:p>
          <a:p>
            <a:endParaRPr lang="zh-TW" altLang="en-US" smtClean="0"/>
          </a:p>
          <a:p>
            <a:endParaRPr lang="en-US" altLang="zh-TW" smtClean="0"/>
          </a:p>
          <a:p>
            <a:endParaRPr lang="en-US" altLang="zh-TW" smtClean="0"/>
          </a:p>
        </p:txBody>
      </p:sp>
      <p:sp>
        <p:nvSpPr>
          <p:cNvPr id="6144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0BBC8107-F2F1-47AA-B234-DF9C86684329}" type="slidenum">
              <a:rPr kumimoji="0" lang="zh-TW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9</a:t>
            </a:fld>
            <a:endParaRPr kumimoji="0" lang="en-US" altLang="zh-TW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840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34" y="347134"/>
            <a:ext cx="4207933" cy="3367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201248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chemeClr val="tx1">
                    <a:lumMod val="50000"/>
                    <a:lumOff val="50000"/>
                  </a:schemeClr>
                </a:solidFill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4492157"/>
            <a:ext cx="9144000" cy="165576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67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2017/03/01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78A80FA-2F42-43B9-87A5-55DDE41AE28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5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1601" y="317500"/>
            <a:ext cx="1801284" cy="143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2017/03/01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5DADAAB-A3A6-4D19-A4B0-CCFDBF1857A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3061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34" y="105833"/>
            <a:ext cx="1799167" cy="1441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2017/03/01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67E8AB-6F9C-490D-A6A1-FC70D6F447F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5956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2017/03/01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360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1" y="67733"/>
            <a:ext cx="1799167" cy="1441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直線接點 4"/>
          <p:cNvCxnSpPr/>
          <p:nvPr/>
        </p:nvCxnSpPr>
        <p:spPr>
          <a:xfrm>
            <a:off x="838200" y="203200"/>
            <a:ext cx="10515600" cy="0"/>
          </a:xfrm>
          <a:prstGeom prst="line">
            <a:avLst/>
          </a:prstGeom>
          <a:ln w="38100">
            <a:gradFill>
              <a:gsLst>
                <a:gs pos="47777">
                  <a:srgbClr val="ACC5DC"/>
                </a:gs>
                <a:gs pos="40552">
                  <a:srgbClr val="E2EBF3"/>
                </a:gs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47849"/>
            <a:ext cx="10515600" cy="4351339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6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2017/03/01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E377236-7C67-49AA-8E1C-1AA1AC1D0E6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1496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34" y="1051984"/>
            <a:ext cx="3246967" cy="2597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2017/03/01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6404CC-52B2-4C09-9772-27EC5E1756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765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1601" y="317500"/>
            <a:ext cx="1801284" cy="143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2017/03/01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F0C5BE2-D63C-49DB-82C4-2AE37B4FA7F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0861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1601" y="317500"/>
            <a:ext cx="1801284" cy="143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67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67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8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2017/03/01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50C12A-387A-4E85-AAB8-BCC51450990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664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1601" y="317500"/>
            <a:ext cx="1801284" cy="143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4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2017/03/01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2D5534-2B10-4698-BB36-8D039525E7A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2130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1601" y="317500"/>
            <a:ext cx="1801284" cy="143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2017/03/01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1E987C-D9D5-47B4-9B06-B0C25CA1EEC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8994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1601" y="317500"/>
            <a:ext cx="1801284" cy="143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67"/>
            </a:lvl2pPr>
            <a:lvl3pPr marL="914377" indent="0">
              <a:buNone/>
              <a:defRPr sz="1200"/>
            </a:lvl3pPr>
            <a:lvl4pPr marL="1371566" indent="0">
              <a:buNone/>
              <a:defRPr sz="1067"/>
            </a:lvl4pPr>
            <a:lvl5pPr marL="1828754" indent="0">
              <a:buNone/>
              <a:defRPr sz="1067"/>
            </a:lvl5pPr>
            <a:lvl6pPr marL="2285943" indent="0">
              <a:buNone/>
              <a:defRPr sz="1067"/>
            </a:lvl6pPr>
            <a:lvl7pPr marL="2743131" indent="0">
              <a:buNone/>
              <a:defRPr sz="1067"/>
            </a:lvl7pPr>
            <a:lvl8pPr marL="3200320" indent="0">
              <a:buNone/>
              <a:defRPr sz="1067"/>
            </a:lvl8pPr>
            <a:lvl9pPr marL="3657509" indent="0">
              <a:buNone/>
              <a:defRPr sz="1067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2017/03/01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8335EB-A36E-462E-AE97-DB90C82E630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8699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1601" y="317500"/>
            <a:ext cx="1801284" cy="143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67"/>
            </a:lvl2pPr>
            <a:lvl3pPr marL="914377" indent="0">
              <a:buNone/>
              <a:defRPr sz="1200"/>
            </a:lvl3pPr>
            <a:lvl4pPr marL="1371566" indent="0">
              <a:buNone/>
              <a:defRPr sz="1067"/>
            </a:lvl4pPr>
            <a:lvl5pPr marL="1828754" indent="0">
              <a:buNone/>
              <a:defRPr sz="1067"/>
            </a:lvl5pPr>
            <a:lvl6pPr marL="2285943" indent="0">
              <a:buNone/>
              <a:defRPr sz="1067"/>
            </a:lvl6pPr>
            <a:lvl7pPr marL="2743131" indent="0">
              <a:buNone/>
              <a:defRPr sz="1067"/>
            </a:lvl7pPr>
            <a:lvl8pPr marL="3200320" indent="0">
              <a:buNone/>
              <a:defRPr sz="1067"/>
            </a:lvl8pPr>
            <a:lvl9pPr marL="3657509" indent="0">
              <a:buNone/>
              <a:defRPr sz="1067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2017/03/01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5FEFCF-10AB-4507-BD4D-6ADB4D636BE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3831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838200" y="366185"/>
            <a:ext cx="10515600" cy="1325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838200" y="1826684"/>
            <a:ext cx="10515600" cy="4349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6183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2017/03/01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6183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6183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>
                <a:solidFill>
                  <a:srgbClr val="898989"/>
                </a:solidFill>
                <a:ea typeface="微軟正黑體" panose="020B0604030504040204" pitchFamily="34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C9C0EC-B39E-4D47-8F18-0DF613C98781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8547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軟正黑體" panose="020B0604030504040204" pitchFamily="34" charset="-12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軟正黑體" panose="020B0604030504040204" pitchFamily="34" charset="-12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軟正黑體" panose="020B0604030504040204" pitchFamily="34" charset="-12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軟正黑體" panose="020B0604030504040204" pitchFamily="34" charset="-120"/>
        </a:defRPr>
      </a:lvl5pPr>
      <a:lvl6pPr marL="457189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軟正黑體" panose="020B0604030504040204" pitchFamily="34" charset="-120"/>
        </a:defRPr>
      </a:lvl6pPr>
      <a:lvl7pPr marL="914377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軟正黑體" panose="020B0604030504040204" pitchFamily="34" charset="-120"/>
        </a:defRPr>
      </a:lvl7pPr>
      <a:lvl8pPr marL="1371566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軟正黑體" panose="020B0604030504040204" pitchFamily="34" charset="-120"/>
        </a:defRPr>
      </a:lvl8pPr>
      <a:lvl9pPr marL="1828754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軟正黑體" panose="020B0604030504040204" pitchFamily="34" charset="-120"/>
        </a:defRPr>
      </a:lvl9pPr>
    </p:titleStyle>
    <p:bodyStyle>
      <a:lvl1pPr marL="228594" indent="-228594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2012951"/>
            <a:ext cx="9144000" cy="2387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zh-TW" altLang="en-US" sz="7200" dirty="0" smtClean="0">
                <a:solidFill>
                  <a:schemeClr val="tx1"/>
                </a:solidFill>
              </a:rPr>
              <a:t>綠色的海</a:t>
            </a:r>
            <a:r>
              <a:rPr lang="zh-TW" altLang="en-US" sz="7200" dirty="0">
                <a:solidFill>
                  <a:schemeClr val="tx1"/>
                </a:solidFill>
              </a:rPr>
              <a:t>洋</a:t>
            </a:r>
          </a:p>
        </p:txBody>
      </p:sp>
      <p:sp>
        <p:nvSpPr>
          <p:cNvPr id="13315" name="副標題 2"/>
          <p:cNvSpPr>
            <a:spLocks noGrp="1"/>
          </p:cNvSpPr>
          <p:nvPr>
            <p:ph type="subTitle" idx="1"/>
          </p:nvPr>
        </p:nvSpPr>
        <p:spPr>
          <a:xfrm>
            <a:off x="1524000" y="4491567"/>
            <a:ext cx="9144000" cy="1657351"/>
          </a:xfrm>
        </p:spPr>
        <p:txBody>
          <a:bodyPr>
            <a:normAutofit/>
          </a:bodyPr>
          <a:lstStyle/>
          <a:p>
            <a:r>
              <a:rPr lang="zh-TW" altLang="en-US" sz="4400" dirty="0" smtClean="0"/>
              <a:t>康軒   二下  </a:t>
            </a:r>
            <a:r>
              <a:rPr lang="zh-TW" altLang="en-US" sz="4400" dirty="0" smtClean="0"/>
              <a:t>第五課</a:t>
            </a:r>
            <a:endParaRPr lang="zh-TW" altLang="en-US" sz="4400" dirty="0" smtClean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2017/03/01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95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21507" name="內容版面配置區 2"/>
          <p:cNvSpPr>
            <a:spLocks noGrp="1"/>
          </p:cNvSpPr>
          <p:nvPr>
            <p:ph idx="1"/>
          </p:nvPr>
        </p:nvSpPr>
        <p:spPr>
          <a:xfrm>
            <a:off x="838200" y="1847851"/>
            <a:ext cx="10515600" cy="4351867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5333"/>
              <a:t>1.</a:t>
            </a:r>
            <a:r>
              <a:rPr lang="zh-TW" altLang="en-US" sz="5333"/>
              <a:t>請用浪來造詞。</a:t>
            </a:r>
            <a:endParaRPr lang="en-US" altLang="zh-TW" sz="5333"/>
          </a:p>
          <a:p>
            <a:pPr marL="0" indent="0">
              <a:buNone/>
            </a:pPr>
            <a:r>
              <a:rPr lang="en-US" altLang="zh-TW" sz="5333"/>
              <a:t>2.</a:t>
            </a:r>
            <a:r>
              <a:rPr lang="zh-TW" altLang="en-US" sz="5333"/>
              <a:t>稻田   海浪   </a:t>
            </a:r>
            <a:endParaRPr lang="en-US" altLang="zh-TW" sz="5333"/>
          </a:p>
          <a:p>
            <a:pPr marL="0" indent="0">
              <a:buNone/>
            </a:pPr>
            <a:r>
              <a:rPr lang="zh-TW" altLang="en-US" sz="5333"/>
              <a:t>         稻浪</a:t>
            </a:r>
            <a:endParaRPr lang="en-US" altLang="zh-TW" sz="5333"/>
          </a:p>
          <a:p>
            <a:pPr marL="0" indent="0">
              <a:buNone/>
            </a:pPr>
            <a:r>
              <a:rPr lang="zh-TW" altLang="en-US" sz="5333"/>
              <a:t>一波波綠色海浪。</a:t>
            </a:r>
            <a:endParaRPr lang="en-US" altLang="zh-TW" sz="5333"/>
          </a:p>
          <a:p>
            <a:pPr marL="0" indent="0">
              <a:buNone/>
            </a:pPr>
            <a:r>
              <a:rPr lang="zh-TW" altLang="en-US" sz="5333"/>
              <a:t>         波浪</a:t>
            </a:r>
          </a:p>
        </p:txBody>
      </p:sp>
      <p:sp>
        <p:nvSpPr>
          <p:cNvPr id="5" name="文字方塊 4"/>
          <p:cNvSpPr txBox="1"/>
          <p:nvPr/>
        </p:nvSpPr>
        <p:spPr bwMode="auto">
          <a:xfrm>
            <a:off x="4559301" y="838200"/>
            <a:ext cx="1993900" cy="91300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5333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海浪</a:t>
            </a:r>
          </a:p>
        </p:txBody>
      </p:sp>
      <p:sp>
        <p:nvSpPr>
          <p:cNvPr id="6" name="文字方塊 5"/>
          <p:cNvSpPr txBox="1"/>
          <p:nvPr/>
        </p:nvSpPr>
        <p:spPr bwMode="auto">
          <a:xfrm>
            <a:off x="1229785" y="836084"/>
            <a:ext cx="2017183" cy="91300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5333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稻浪</a:t>
            </a:r>
          </a:p>
        </p:txBody>
      </p:sp>
      <p:sp>
        <p:nvSpPr>
          <p:cNvPr id="3" name="矩形 2"/>
          <p:cNvSpPr/>
          <p:nvPr/>
        </p:nvSpPr>
        <p:spPr>
          <a:xfrm>
            <a:off x="1488018" y="2660651"/>
            <a:ext cx="670983" cy="76834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 sz="2400">
              <a:solidFill>
                <a:prstClr val="white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4080934" y="2692401"/>
            <a:ext cx="673100" cy="76835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 sz="2400">
              <a:solidFill>
                <a:prstClr val="white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039784" y="4389968"/>
            <a:ext cx="768349" cy="766233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 sz="2400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239434" y="4389968"/>
            <a:ext cx="768351" cy="766233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 sz="2400">
              <a:solidFill>
                <a:prstClr val="white"/>
              </a:solidFill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2017/03/01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566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3" grpId="0" animBg="1"/>
      <p:bldP spid="9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790951" y="3238500"/>
            <a:ext cx="1153583" cy="5757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 sz="2400">
              <a:solidFill>
                <a:prstClr val="white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5422900" y="2468033"/>
            <a:ext cx="1153584" cy="5778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 sz="2400">
              <a:solidFill>
                <a:prstClr val="white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1678517" y="2468033"/>
            <a:ext cx="1634067" cy="5778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 sz="2400">
              <a:solidFill>
                <a:prstClr val="white"/>
              </a:solidFill>
            </a:endParaRPr>
          </a:p>
        </p:txBody>
      </p:sp>
      <p:sp>
        <p:nvSpPr>
          <p:cNvPr id="22533" name="標題 1"/>
          <p:cNvSpPr>
            <a:spLocks noGrp="1"/>
          </p:cNvSpPr>
          <p:nvPr>
            <p:ph type="title"/>
          </p:nvPr>
        </p:nvSpPr>
        <p:spPr>
          <a:xfrm>
            <a:off x="912284" y="-220133"/>
            <a:ext cx="10515600" cy="1325033"/>
          </a:xfrm>
        </p:spPr>
        <p:txBody>
          <a:bodyPr/>
          <a:lstStyle/>
          <a:p>
            <a:r>
              <a:rPr lang="zh-TW" altLang="en-US" smtClean="0"/>
              <a:t>請看看這個語詞</a:t>
            </a:r>
          </a:p>
        </p:txBody>
      </p:sp>
      <p:sp>
        <p:nvSpPr>
          <p:cNvPr id="23555" name="內容版面配置區 2"/>
          <p:cNvSpPr>
            <a:spLocks noGrp="1"/>
          </p:cNvSpPr>
          <p:nvPr>
            <p:ph idx="1"/>
          </p:nvPr>
        </p:nvSpPr>
        <p:spPr>
          <a:xfrm>
            <a:off x="527051" y="2468034"/>
            <a:ext cx="11233149" cy="3443817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4267"/>
              <a:t>遇到沒見過的語詞或難詞不會時，</a:t>
            </a:r>
            <a:endParaRPr lang="en-US" altLang="zh-TW" sz="4267"/>
          </a:p>
          <a:p>
            <a:pPr marL="0" indent="0">
              <a:buNone/>
            </a:pPr>
            <a:r>
              <a:rPr lang="zh-TW" altLang="en-US" sz="4267"/>
              <a:t>我們可以這樣猜測語詞的意思：</a:t>
            </a:r>
            <a:endParaRPr lang="en-US" altLang="zh-TW" sz="4267"/>
          </a:p>
          <a:p>
            <a:pPr marL="0" indent="0">
              <a:buNone/>
            </a:pPr>
            <a:r>
              <a:rPr lang="en-US" altLang="zh-TW" sz="4267"/>
              <a:t>1.</a:t>
            </a:r>
            <a:r>
              <a:rPr lang="zh-TW" altLang="en-US" sz="4267"/>
              <a:t>拆開。</a:t>
            </a:r>
            <a:endParaRPr lang="en-US" altLang="zh-TW" sz="4267"/>
          </a:p>
          <a:p>
            <a:pPr marL="0" indent="0">
              <a:buNone/>
            </a:pPr>
            <a:r>
              <a:rPr lang="zh-TW" altLang="en-US" sz="4267"/>
              <a:t>稻</a:t>
            </a:r>
            <a:r>
              <a:rPr lang="en-US" altLang="zh-TW" sz="4267"/>
              <a:t>-</a:t>
            </a:r>
            <a:r>
              <a:rPr lang="zh-TW" altLang="en-US" sz="4267"/>
              <a:t>稻子、稻田</a:t>
            </a:r>
            <a:endParaRPr lang="en-US" altLang="zh-TW" sz="4267"/>
          </a:p>
          <a:p>
            <a:pPr marL="0" indent="0">
              <a:buNone/>
            </a:pPr>
            <a:r>
              <a:rPr lang="zh-TW" altLang="en-US" sz="4267"/>
              <a:t>浪</a:t>
            </a:r>
            <a:r>
              <a:rPr lang="en-US" altLang="zh-TW" sz="4267"/>
              <a:t>-</a:t>
            </a:r>
            <a:r>
              <a:rPr lang="zh-TW" altLang="en-US" sz="4267"/>
              <a:t>海浪</a:t>
            </a:r>
            <a:r>
              <a:rPr lang="en-US" altLang="zh-TW" sz="4267"/>
              <a:t>……</a:t>
            </a:r>
          </a:p>
          <a:p>
            <a:pPr marL="0" indent="0">
              <a:buNone/>
            </a:pPr>
            <a:endParaRPr lang="en-US" altLang="zh-TW" smtClean="0"/>
          </a:p>
        </p:txBody>
      </p:sp>
      <p:sp>
        <p:nvSpPr>
          <p:cNvPr id="6" name="流程圖: 程序 5"/>
          <p:cNvSpPr/>
          <p:nvPr/>
        </p:nvSpPr>
        <p:spPr>
          <a:xfrm>
            <a:off x="1104901" y="1316567"/>
            <a:ext cx="1824567" cy="960967"/>
          </a:xfrm>
          <a:prstGeom prst="flowChartProcess">
            <a:avLst/>
          </a:prstGeom>
          <a:solidFill>
            <a:srgbClr val="70D67A"/>
          </a:solidFill>
          <a:ln>
            <a:solidFill>
              <a:srgbClr val="70D6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4267" dirty="0">
                <a:solidFill>
                  <a:prstClr val="black"/>
                </a:solidFill>
              </a:rPr>
              <a:t>稻浪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2017/03/01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671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23555" name="內容版面配置區 2"/>
          <p:cNvSpPr>
            <a:spLocks noGrp="1"/>
          </p:cNvSpPr>
          <p:nvPr>
            <p:ph idx="1"/>
          </p:nvPr>
        </p:nvSpPr>
        <p:spPr>
          <a:xfrm>
            <a:off x="838200" y="1847851"/>
            <a:ext cx="10515600" cy="4351867"/>
          </a:xfrm>
        </p:spPr>
        <p:txBody>
          <a:bodyPr/>
          <a:lstStyle/>
          <a:p>
            <a:pPr marL="0" indent="0">
              <a:buNone/>
            </a:pPr>
            <a:endParaRPr lang="en-US" altLang="zh-TW" smtClean="0"/>
          </a:p>
          <a:p>
            <a:pPr marL="0" indent="0">
              <a:buNone/>
            </a:pPr>
            <a:endParaRPr lang="en-US" altLang="zh-TW" smtClean="0"/>
          </a:p>
          <a:p>
            <a:pPr marL="0" indent="0">
              <a:buNone/>
            </a:pPr>
            <a:endParaRPr lang="en-US" altLang="zh-TW" smtClean="0"/>
          </a:p>
          <a:p>
            <a:pPr marL="0" indent="0">
              <a:buNone/>
            </a:pPr>
            <a:r>
              <a:rPr lang="en-US" altLang="zh-TW" sz="4800"/>
              <a:t>2.</a:t>
            </a:r>
            <a:r>
              <a:rPr lang="zh-TW" altLang="en-US" sz="4800"/>
              <a:t>從部首找訊息。</a:t>
            </a:r>
            <a:endParaRPr lang="en-US" altLang="zh-TW" sz="4800"/>
          </a:p>
          <a:p>
            <a:pPr marL="0" indent="0">
              <a:buNone/>
            </a:pPr>
            <a:r>
              <a:rPr lang="zh-TW" altLang="en-US" sz="4800"/>
              <a:t>稻</a:t>
            </a:r>
            <a:r>
              <a:rPr lang="en-US" altLang="zh-TW" sz="4800"/>
              <a:t>-</a:t>
            </a:r>
            <a:r>
              <a:rPr lang="zh-TW" altLang="en-US" sz="4800"/>
              <a:t>禾部</a:t>
            </a:r>
            <a:endParaRPr lang="en-US" altLang="zh-TW" sz="4800"/>
          </a:p>
          <a:p>
            <a:pPr marL="0" indent="0">
              <a:buNone/>
            </a:pPr>
            <a:r>
              <a:rPr lang="zh-TW" altLang="en-US" sz="4800"/>
              <a:t>浪</a:t>
            </a:r>
            <a:r>
              <a:rPr lang="en-US" altLang="zh-TW" sz="4800"/>
              <a:t>-</a:t>
            </a:r>
            <a:r>
              <a:rPr lang="zh-TW" altLang="en-US" sz="4800"/>
              <a:t>水部</a:t>
            </a:r>
            <a:endParaRPr lang="en-US" altLang="zh-TW" sz="4800"/>
          </a:p>
          <a:p>
            <a:pPr marL="0" indent="0">
              <a:buNone/>
            </a:pPr>
            <a:endParaRPr lang="zh-TW" altLang="en-US" smtClean="0"/>
          </a:p>
        </p:txBody>
      </p:sp>
      <p:sp>
        <p:nvSpPr>
          <p:cNvPr id="5" name="流程圖: 程序 4"/>
          <p:cNvSpPr/>
          <p:nvPr/>
        </p:nvSpPr>
        <p:spPr>
          <a:xfrm>
            <a:off x="1295401" y="1892301"/>
            <a:ext cx="1824567" cy="960967"/>
          </a:xfrm>
          <a:prstGeom prst="flowChartProcess">
            <a:avLst/>
          </a:prstGeom>
          <a:solidFill>
            <a:srgbClr val="70D67A"/>
          </a:solidFill>
          <a:ln>
            <a:solidFill>
              <a:srgbClr val="70D6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4267" dirty="0">
                <a:solidFill>
                  <a:prstClr val="black"/>
                </a:solidFill>
              </a:rPr>
              <a:t>稻浪</a:t>
            </a: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2017/03/01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01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912285" y="4330700"/>
            <a:ext cx="4320116" cy="670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 sz="2400">
              <a:solidFill>
                <a:prstClr val="white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9220201" y="3761317"/>
            <a:ext cx="1631951" cy="5312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 sz="2400">
              <a:solidFill>
                <a:prstClr val="white"/>
              </a:solidFill>
            </a:endParaRPr>
          </a:p>
        </p:txBody>
      </p:sp>
      <p:sp>
        <p:nvSpPr>
          <p:cNvPr id="2458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47851"/>
            <a:ext cx="10515600" cy="4351867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endParaRPr lang="en-US" altLang="zh-TW" dirty="0" smtClean="0"/>
          </a:p>
          <a:p>
            <a:pPr>
              <a:buFont typeface="Arial" charset="0"/>
              <a:buChar char="•"/>
              <a:defRPr/>
            </a:pPr>
            <a:endParaRPr lang="en-US" altLang="zh-TW" dirty="0"/>
          </a:p>
          <a:p>
            <a:pPr marL="0" indent="0">
              <a:buNone/>
              <a:defRPr/>
            </a:pPr>
            <a:r>
              <a:rPr lang="en-US" altLang="zh-TW" sz="4800" dirty="0"/>
              <a:t>3.</a:t>
            </a:r>
            <a:r>
              <a:rPr lang="zh-TW" altLang="en-US" sz="4800" dirty="0"/>
              <a:t>從前文、後文找詞意。</a:t>
            </a:r>
            <a:endParaRPr lang="en-US" altLang="zh-TW" sz="4800" dirty="0"/>
          </a:p>
          <a:p>
            <a:pPr marL="0" indent="0">
              <a:buNone/>
              <a:defRPr/>
            </a:pPr>
            <a:r>
              <a:rPr lang="zh-TW" altLang="en-US" sz="4800" dirty="0"/>
              <a:t>我沿著田埂走著，兩旁的稻浪，高高低低，起起伏伏，好像跳著熱情的舞蹈。</a:t>
            </a:r>
          </a:p>
          <a:p>
            <a:pPr marL="0" indent="0">
              <a:buNone/>
              <a:defRPr/>
            </a:pPr>
            <a:endParaRPr lang="zh-TW" altLang="en-US" sz="4800" dirty="0"/>
          </a:p>
          <a:p>
            <a:pPr marL="0" indent="0">
              <a:buNone/>
              <a:defRPr/>
            </a:pPr>
            <a:endParaRPr lang="zh-TW" altLang="en-US" sz="4800" dirty="0"/>
          </a:p>
        </p:txBody>
      </p:sp>
      <p:sp>
        <p:nvSpPr>
          <p:cNvPr id="5" name="流程圖: 程序 4"/>
          <p:cNvSpPr/>
          <p:nvPr/>
        </p:nvSpPr>
        <p:spPr>
          <a:xfrm>
            <a:off x="1058334" y="1892301"/>
            <a:ext cx="1824567" cy="960967"/>
          </a:xfrm>
          <a:prstGeom prst="flowChartProcess">
            <a:avLst/>
          </a:prstGeom>
          <a:solidFill>
            <a:srgbClr val="70D67A"/>
          </a:solidFill>
          <a:ln>
            <a:solidFill>
              <a:srgbClr val="70D6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4267" dirty="0">
                <a:solidFill>
                  <a:prstClr val="black"/>
                </a:solidFill>
              </a:rPr>
              <a:t>稻浪</a:t>
            </a:r>
          </a:p>
        </p:txBody>
      </p:sp>
      <p:sp>
        <p:nvSpPr>
          <p:cNvPr id="6" name="矩形 5"/>
          <p:cNvSpPr/>
          <p:nvPr/>
        </p:nvSpPr>
        <p:spPr>
          <a:xfrm>
            <a:off x="7535334" y="3621618"/>
            <a:ext cx="1344084" cy="670983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 sz="2400">
              <a:solidFill>
                <a:prstClr val="white"/>
              </a:solidFill>
            </a:endParaRPr>
          </a:p>
        </p:txBody>
      </p:sp>
      <p:cxnSp>
        <p:nvCxnSpPr>
          <p:cNvPr id="8" name="直線單箭頭接點 7"/>
          <p:cNvCxnSpPr/>
          <p:nvPr/>
        </p:nvCxnSpPr>
        <p:spPr>
          <a:xfrm flipH="1">
            <a:off x="6096001" y="3621617"/>
            <a:ext cx="1344084" cy="0"/>
          </a:xfrm>
          <a:prstGeom prst="straightConnector1">
            <a:avLst/>
          </a:prstGeom>
          <a:ln w="28575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直線單箭頭接點 9"/>
          <p:cNvCxnSpPr/>
          <p:nvPr/>
        </p:nvCxnSpPr>
        <p:spPr>
          <a:xfrm>
            <a:off x="9167284" y="3621617"/>
            <a:ext cx="1634067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2017/03/01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574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pic>
        <p:nvPicPr>
          <p:cNvPr id="25603" name="內容版面配置區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78817" y="2372785"/>
            <a:ext cx="5729816" cy="3168649"/>
          </a:xfrm>
        </p:spPr>
      </p:pic>
      <p:sp>
        <p:nvSpPr>
          <p:cNvPr id="6" name="橢圓形圖說文字 5"/>
          <p:cNvSpPr/>
          <p:nvPr/>
        </p:nvSpPr>
        <p:spPr>
          <a:xfrm>
            <a:off x="431800" y="1221317"/>
            <a:ext cx="4607984" cy="2590800"/>
          </a:xfrm>
          <a:prstGeom prst="wedgeEllipseCallout">
            <a:avLst>
              <a:gd name="adj1" fmla="val 46506"/>
              <a:gd name="adj2" fmla="val 4422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3733" dirty="0">
                <a:solidFill>
                  <a:prstClr val="black"/>
                </a:solidFill>
              </a:rPr>
              <a:t>小組共作時間</a:t>
            </a:r>
            <a:endParaRPr kumimoji="1" lang="en-US" altLang="zh-TW" sz="3733" dirty="0">
              <a:solidFill>
                <a:prstClr val="black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 sz="3733" dirty="0">
              <a:solidFill>
                <a:prstClr val="black"/>
              </a:solidFill>
            </a:endParaRPr>
          </a:p>
        </p:txBody>
      </p:sp>
      <p:sp>
        <p:nvSpPr>
          <p:cNvPr id="25606" name="矩形 1"/>
          <p:cNvSpPr>
            <a:spLocks noChangeArrowheads="1"/>
          </p:cNvSpPr>
          <p:nvPr/>
        </p:nvSpPr>
        <p:spPr bwMode="auto">
          <a:xfrm>
            <a:off x="10128251" y="5829301"/>
            <a:ext cx="9717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TW" sz="2400">
                <a:solidFill>
                  <a:srgbClr val="A6A6A6"/>
                </a:solidFill>
                <a:ea typeface="微軟正黑體" panose="020B0604030504040204" pitchFamily="34" charset="-120"/>
              </a:rPr>
              <a:t>5</a:t>
            </a:r>
            <a:r>
              <a:rPr kumimoji="0" lang="zh-TW" altLang="en-US" sz="2400">
                <a:solidFill>
                  <a:srgbClr val="A6A6A6"/>
                </a:solidFill>
                <a:ea typeface="微軟正黑體" panose="020B0604030504040204" pitchFamily="34" charset="-120"/>
              </a:rPr>
              <a:t>分鐘</a:t>
            </a: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2017/03/01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85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標題 1"/>
          <p:cNvSpPr>
            <a:spLocks noGrp="1"/>
          </p:cNvSpPr>
          <p:nvPr>
            <p:ph type="title"/>
          </p:nvPr>
        </p:nvSpPr>
        <p:spPr>
          <a:xfrm>
            <a:off x="814917" y="-169333"/>
            <a:ext cx="10515600" cy="1325033"/>
          </a:xfrm>
        </p:spPr>
        <p:txBody>
          <a:bodyPr/>
          <a:lstStyle/>
          <a:p>
            <a:r>
              <a:rPr lang="zh-TW" altLang="en-US" smtClean="0"/>
              <a:t>請看看這個語詞</a:t>
            </a:r>
          </a:p>
        </p:txBody>
      </p:sp>
      <p:sp>
        <p:nvSpPr>
          <p:cNvPr id="26627" name="內容版面配置區 2"/>
          <p:cNvSpPr>
            <a:spLocks noGrp="1"/>
          </p:cNvSpPr>
          <p:nvPr>
            <p:ph idx="1"/>
          </p:nvPr>
        </p:nvSpPr>
        <p:spPr>
          <a:xfrm>
            <a:off x="814917" y="1123951"/>
            <a:ext cx="10515600" cy="5075767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4267"/>
              <a:t>我沿著田埂走著，兩旁的稻浪，高高低低，起起伏伏，好像跳著熱情的舞蹈。</a:t>
            </a:r>
          </a:p>
          <a:p>
            <a:pPr marL="0" indent="0">
              <a:buNone/>
            </a:pPr>
            <a:r>
              <a:rPr lang="en-US" altLang="zh-TW" sz="4267"/>
              <a:t>1.</a:t>
            </a:r>
            <a:r>
              <a:rPr lang="zh-TW" altLang="en-US" sz="4267"/>
              <a:t>用老師示範的方法來猜測。</a:t>
            </a:r>
            <a:endParaRPr lang="en-US" altLang="zh-TW" sz="4267"/>
          </a:p>
          <a:p>
            <a:pPr marL="0" indent="0">
              <a:buNone/>
            </a:pPr>
            <a:r>
              <a:rPr lang="en-US" altLang="zh-TW" sz="4267"/>
              <a:t>2.</a:t>
            </a:r>
            <a:r>
              <a:rPr lang="zh-TW" altLang="en-US" sz="4267"/>
              <a:t>小組合作。</a:t>
            </a:r>
            <a:endParaRPr lang="en-US" altLang="zh-TW" sz="4267"/>
          </a:p>
          <a:p>
            <a:pPr marL="0" indent="0">
              <a:buNone/>
            </a:pPr>
            <a:r>
              <a:rPr lang="en-US" altLang="zh-TW" sz="4267"/>
              <a:t>3.</a:t>
            </a:r>
            <a:r>
              <a:rPr lang="zh-TW" altLang="en-US" sz="4267"/>
              <a:t>每個方法都用用看。</a:t>
            </a:r>
          </a:p>
          <a:p>
            <a:pPr marL="0" indent="0">
              <a:buNone/>
            </a:pPr>
            <a:endParaRPr lang="en-US" altLang="zh-TW" sz="4267"/>
          </a:p>
          <a:p>
            <a:pPr marL="0" indent="0">
              <a:buNone/>
            </a:pPr>
            <a:endParaRPr lang="en-US" altLang="zh-TW" smtClean="0"/>
          </a:p>
        </p:txBody>
      </p:sp>
      <p:sp>
        <p:nvSpPr>
          <p:cNvPr id="6" name="流程圖: 程序 5"/>
          <p:cNvSpPr/>
          <p:nvPr/>
        </p:nvSpPr>
        <p:spPr>
          <a:xfrm>
            <a:off x="8976785" y="12701"/>
            <a:ext cx="1824567" cy="960967"/>
          </a:xfrm>
          <a:prstGeom prst="flowChartProcess">
            <a:avLst/>
          </a:prstGeom>
          <a:solidFill>
            <a:srgbClr val="70D67A"/>
          </a:solidFill>
          <a:ln>
            <a:solidFill>
              <a:srgbClr val="70D6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4267" dirty="0">
                <a:solidFill>
                  <a:prstClr val="black"/>
                </a:solidFill>
              </a:rPr>
              <a:t>田埂</a:t>
            </a:r>
          </a:p>
        </p:txBody>
      </p:sp>
      <p:sp>
        <p:nvSpPr>
          <p:cNvPr id="26630" name="文字方塊 1"/>
          <p:cNvSpPr txBox="1">
            <a:spLocks noChangeArrowheads="1"/>
          </p:cNvSpPr>
          <p:nvPr/>
        </p:nvSpPr>
        <p:spPr bwMode="auto">
          <a:xfrm>
            <a:off x="6288618" y="3236384"/>
            <a:ext cx="4654549" cy="23901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3733" dirty="0">
                <a:solidFill>
                  <a:prstClr val="black"/>
                </a:solidFill>
              </a:rPr>
              <a:t>語詞理解策略。</a:t>
            </a:r>
            <a:endParaRPr lang="en-US" altLang="zh-TW" sz="3733" dirty="0">
              <a:solidFill>
                <a:prstClr val="black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3733" dirty="0">
                <a:solidFill>
                  <a:prstClr val="black"/>
                </a:solidFill>
              </a:rPr>
              <a:t>1.</a:t>
            </a:r>
            <a:r>
              <a:rPr lang="zh-TW" altLang="en-US" sz="3733" dirty="0">
                <a:solidFill>
                  <a:prstClr val="black"/>
                </a:solidFill>
              </a:rPr>
              <a:t>拆開。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3733" dirty="0">
                <a:solidFill>
                  <a:prstClr val="black"/>
                </a:solidFill>
              </a:rPr>
              <a:t>2.</a:t>
            </a:r>
            <a:r>
              <a:rPr lang="zh-TW" altLang="en-US" sz="3733" dirty="0">
                <a:solidFill>
                  <a:prstClr val="black"/>
                </a:solidFill>
              </a:rPr>
              <a:t>從部首找訊息。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3733" dirty="0">
                <a:solidFill>
                  <a:prstClr val="black"/>
                </a:solidFill>
              </a:rPr>
              <a:t>3.</a:t>
            </a:r>
            <a:r>
              <a:rPr lang="zh-TW" altLang="en-US" sz="3733" dirty="0">
                <a:solidFill>
                  <a:prstClr val="black"/>
                </a:solidFill>
              </a:rPr>
              <a:t>從上下文找詞意。</a:t>
            </a: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2017/03/01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878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標題 1"/>
          <p:cNvSpPr>
            <a:spLocks noGrp="1"/>
          </p:cNvSpPr>
          <p:nvPr>
            <p:ph type="title"/>
          </p:nvPr>
        </p:nvSpPr>
        <p:spPr>
          <a:xfrm>
            <a:off x="814917" y="-220133"/>
            <a:ext cx="10515600" cy="1325033"/>
          </a:xfrm>
        </p:spPr>
        <p:txBody>
          <a:bodyPr/>
          <a:lstStyle/>
          <a:p>
            <a:r>
              <a:rPr lang="zh-TW" altLang="en-US" smtClean="0"/>
              <a:t>說一說、聽一聽、想一想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47851"/>
            <a:ext cx="10515600" cy="4351867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zh-TW" altLang="en-US" sz="4267" dirty="0"/>
              <a:t>小組發表</a:t>
            </a:r>
            <a:endParaRPr lang="en-US" altLang="zh-TW" sz="4267" dirty="0"/>
          </a:p>
          <a:p>
            <a:pPr marL="0" indent="0">
              <a:buNone/>
              <a:defRPr/>
            </a:pPr>
            <a:r>
              <a:rPr lang="en-US" altLang="zh-TW" sz="4267" dirty="0"/>
              <a:t>1.</a:t>
            </a:r>
            <a:r>
              <a:rPr lang="zh-TW" altLang="en-US" sz="4267" dirty="0"/>
              <a:t>依順序請小組說出大家猜測的解釋。</a:t>
            </a:r>
            <a:endParaRPr lang="en-US" altLang="zh-TW" sz="4267" dirty="0"/>
          </a:p>
          <a:p>
            <a:pPr marL="0" indent="0">
              <a:buNone/>
              <a:defRPr/>
            </a:pPr>
            <a:r>
              <a:rPr lang="en-US" altLang="zh-TW" sz="4267" dirty="0"/>
              <a:t>2.</a:t>
            </a:r>
            <a:r>
              <a:rPr lang="zh-TW" altLang="en-US" sz="4267" dirty="0"/>
              <a:t>輪到的小組請一起唸出答案。</a:t>
            </a:r>
            <a:endParaRPr lang="en-US" altLang="zh-TW" sz="4267" dirty="0"/>
          </a:p>
          <a:p>
            <a:pPr marL="0" indent="0">
              <a:buNone/>
              <a:defRPr/>
            </a:pPr>
            <a:endParaRPr lang="en-US" altLang="zh-TW" sz="4267" dirty="0"/>
          </a:p>
          <a:p>
            <a:pPr>
              <a:buFont typeface="Arial" charset="0"/>
              <a:buChar char="•"/>
              <a:defRPr/>
            </a:pPr>
            <a:r>
              <a:rPr lang="zh-TW" altLang="en-US" sz="4267" dirty="0"/>
              <a:t>聽完請想想，哪組的答案最完整。</a:t>
            </a:r>
            <a:endParaRPr lang="en-US" altLang="zh-TW" sz="4267" dirty="0"/>
          </a:p>
          <a:p>
            <a:pPr marL="0" indent="0">
              <a:buNone/>
              <a:defRPr/>
            </a:pPr>
            <a:endParaRPr lang="en-US" altLang="zh-TW" sz="4267" dirty="0"/>
          </a:p>
          <a:p>
            <a:pPr marL="0" indent="0">
              <a:buNone/>
              <a:defRPr/>
            </a:pPr>
            <a:endParaRPr lang="zh-TW" altLang="en-US" sz="4267" dirty="0"/>
          </a:p>
        </p:txBody>
      </p:sp>
      <p:sp>
        <p:nvSpPr>
          <p:cNvPr id="27653" name="文字方塊 4"/>
          <p:cNvSpPr txBox="1">
            <a:spLocks noChangeArrowheads="1"/>
          </p:cNvSpPr>
          <p:nvPr/>
        </p:nvSpPr>
        <p:spPr bwMode="auto">
          <a:xfrm>
            <a:off x="10416118" y="5829301"/>
            <a:ext cx="12488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TW" sz="2400">
                <a:solidFill>
                  <a:srgbClr val="A6A6A6"/>
                </a:solidFill>
                <a:ea typeface="微軟正黑體" panose="020B0604030504040204" pitchFamily="34" charset="-120"/>
              </a:rPr>
              <a:t>2</a:t>
            </a:r>
            <a:r>
              <a:rPr kumimoji="0" lang="zh-TW" altLang="en-US" sz="2400">
                <a:solidFill>
                  <a:srgbClr val="A6A6A6"/>
                </a:solidFill>
                <a:ea typeface="微軟正黑體" panose="020B0604030504040204" pitchFamily="34" charset="-120"/>
              </a:rPr>
              <a:t>分鐘</a:t>
            </a: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2017/03/01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909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內容版面配置區 2"/>
          <p:cNvSpPr>
            <a:spLocks noGrp="1"/>
          </p:cNvSpPr>
          <p:nvPr>
            <p:ph idx="1"/>
          </p:nvPr>
        </p:nvSpPr>
        <p:spPr>
          <a:xfrm>
            <a:off x="838200" y="1847851"/>
            <a:ext cx="10515600" cy="2829983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4267"/>
              <a:t>1.</a:t>
            </a:r>
            <a:r>
              <a:rPr lang="zh-TW" altLang="en-US" sz="4267"/>
              <a:t>跟田有關。</a:t>
            </a:r>
            <a:endParaRPr lang="en-US" altLang="zh-TW" sz="4267"/>
          </a:p>
          <a:p>
            <a:pPr marL="0" indent="0">
              <a:buNone/>
            </a:pPr>
            <a:r>
              <a:rPr lang="en-US" altLang="zh-TW" sz="4267"/>
              <a:t>2.</a:t>
            </a:r>
            <a:r>
              <a:rPr lang="zh-TW" altLang="en-US" sz="4267"/>
              <a:t>由土所組成。</a:t>
            </a:r>
            <a:endParaRPr lang="en-US" altLang="zh-TW" sz="4267"/>
          </a:p>
          <a:p>
            <a:pPr marL="0" indent="0">
              <a:buNone/>
            </a:pPr>
            <a:r>
              <a:rPr lang="en-US" altLang="zh-TW" sz="4267"/>
              <a:t>3.</a:t>
            </a:r>
            <a:r>
              <a:rPr lang="zh-TW" altLang="en-US" sz="4267"/>
              <a:t> 這是可以走的路。</a:t>
            </a:r>
            <a:endParaRPr lang="en-US" altLang="zh-TW" sz="4267"/>
          </a:p>
          <a:p>
            <a:pPr marL="0" indent="0">
              <a:buNone/>
            </a:pPr>
            <a:r>
              <a:rPr lang="en-US" altLang="zh-TW" sz="4267"/>
              <a:t>4.</a:t>
            </a:r>
            <a:r>
              <a:rPr lang="zh-TW" altLang="en-US" sz="4267"/>
              <a:t>高起的路</a:t>
            </a:r>
            <a:endParaRPr lang="en-US" altLang="zh-TW" sz="4267"/>
          </a:p>
        </p:txBody>
      </p:sp>
      <p:sp>
        <p:nvSpPr>
          <p:cNvPr id="5" name="流程圖: 程序 4"/>
          <p:cNvSpPr/>
          <p:nvPr/>
        </p:nvSpPr>
        <p:spPr>
          <a:xfrm>
            <a:off x="912285" y="357718"/>
            <a:ext cx="1824567" cy="960967"/>
          </a:xfrm>
          <a:prstGeom prst="flowChartProcess">
            <a:avLst/>
          </a:prstGeom>
          <a:solidFill>
            <a:srgbClr val="70D67A"/>
          </a:solidFill>
          <a:ln>
            <a:solidFill>
              <a:srgbClr val="70D6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4267" dirty="0">
                <a:solidFill>
                  <a:prstClr val="black"/>
                </a:solidFill>
              </a:rPr>
              <a:t>田埂</a:t>
            </a:r>
          </a:p>
        </p:txBody>
      </p:sp>
      <p:sp>
        <p:nvSpPr>
          <p:cNvPr id="6" name="雲朵形圖說文字 5"/>
          <p:cNvSpPr/>
          <p:nvPr/>
        </p:nvSpPr>
        <p:spPr>
          <a:xfrm>
            <a:off x="5712884" y="1318684"/>
            <a:ext cx="6144683" cy="1919816"/>
          </a:xfrm>
          <a:prstGeom prst="cloudCallout">
            <a:avLst>
              <a:gd name="adj1" fmla="val -54294"/>
              <a:gd name="adj2" fmla="val 232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3200" dirty="0">
                <a:solidFill>
                  <a:prstClr val="black"/>
                </a:solidFill>
              </a:rPr>
              <a:t>從這</a:t>
            </a:r>
            <a:r>
              <a:rPr kumimoji="1" lang="en-US" altLang="zh-TW" sz="3200" dirty="0">
                <a:solidFill>
                  <a:prstClr val="black"/>
                </a:solidFill>
              </a:rPr>
              <a:t>3</a:t>
            </a:r>
            <a:r>
              <a:rPr kumimoji="1" lang="zh-TW" altLang="en-US" sz="3200" dirty="0">
                <a:solidFill>
                  <a:prstClr val="black"/>
                </a:solidFill>
              </a:rPr>
              <a:t>點，可以如何解釋這個「田埂」？</a:t>
            </a:r>
          </a:p>
        </p:txBody>
      </p:sp>
      <p:sp>
        <p:nvSpPr>
          <p:cNvPr id="2" name="文字方塊 1"/>
          <p:cNvSpPr txBox="1">
            <a:spLocks noChangeArrowheads="1"/>
          </p:cNvSpPr>
          <p:nvPr/>
        </p:nvSpPr>
        <p:spPr bwMode="auto">
          <a:xfrm>
            <a:off x="1390651" y="4936067"/>
            <a:ext cx="94179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4800" b="1">
                <a:solidFill>
                  <a:prstClr val="black"/>
                </a:solidFill>
              </a:rPr>
              <a:t>田裡面用土堆高的一條可以走的路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2017/03/01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693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29699" name="內容版面配置區 2"/>
          <p:cNvSpPr>
            <a:spLocks noGrp="1"/>
          </p:cNvSpPr>
          <p:nvPr>
            <p:ph idx="1"/>
          </p:nvPr>
        </p:nvSpPr>
        <p:spPr>
          <a:xfrm>
            <a:off x="838200" y="1847851"/>
            <a:ext cx="10515600" cy="4351867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4800"/>
              <a:t>我沿著田埂走著，兩旁的稻浪，高高低低，起起伏伏，好像跳著熱情的舞蹈。</a:t>
            </a:r>
          </a:p>
          <a:p>
            <a:pPr marL="0" indent="0">
              <a:buNone/>
            </a:pPr>
            <a:endParaRPr lang="zh-TW" altLang="en-US" smtClean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2017/03/01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82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標題 1"/>
          <p:cNvSpPr>
            <a:spLocks noGrp="1"/>
          </p:cNvSpPr>
          <p:nvPr>
            <p:ph type="title"/>
          </p:nvPr>
        </p:nvSpPr>
        <p:spPr>
          <a:xfrm>
            <a:off x="814917" y="0"/>
            <a:ext cx="10515600" cy="950384"/>
          </a:xfrm>
        </p:spPr>
        <p:txBody>
          <a:bodyPr/>
          <a:lstStyle/>
          <a:p>
            <a:r>
              <a:rPr lang="zh-TW" altLang="en-US" smtClean="0"/>
              <a:t>想一想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47851"/>
            <a:ext cx="10729384" cy="4351867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3733"/>
              <a:t>1.</a:t>
            </a:r>
            <a:r>
              <a:rPr lang="zh-TW" altLang="en-US" sz="3733"/>
              <a:t>田埂的兩旁有</a:t>
            </a:r>
            <a:r>
              <a:rPr lang="en-US" altLang="zh-TW" sz="3733"/>
              <a:t>(</a:t>
            </a:r>
            <a:r>
              <a:rPr lang="zh-TW" altLang="en-US" sz="3733"/>
              <a:t>                   </a:t>
            </a:r>
            <a:r>
              <a:rPr lang="en-US" altLang="zh-TW" sz="3733"/>
              <a:t>)</a:t>
            </a:r>
            <a:r>
              <a:rPr lang="zh-TW" altLang="en-US" sz="3733"/>
              <a:t>的稻浪。</a:t>
            </a:r>
            <a:endParaRPr lang="en-US" altLang="zh-TW" sz="3733"/>
          </a:p>
          <a:p>
            <a:pPr marL="0" indent="0">
              <a:buNone/>
            </a:pPr>
            <a:r>
              <a:rPr lang="zh-TW" altLang="en-US" sz="3733"/>
              <a:t>說說高高低低、起起伏伏在句子裡的意思。</a:t>
            </a:r>
            <a:endParaRPr lang="en-US" altLang="zh-TW" sz="3733"/>
          </a:p>
          <a:p>
            <a:pPr marL="0" indent="0">
              <a:buNone/>
            </a:pPr>
            <a:r>
              <a:rPr lang="en-US" altLang="zh-TW" sz="3733"/>
              <a:t>2.</a:t>
            </a:r>
            <a:r>
              <a:rPr lang="zh-TW" altLang="en-US" sz="3733"/>
              <a:t>等一下要公布比賽結果，我的心情</a:t>
            </a:r>
            <a:r>
              <a:rPr lang="en-US" altLang="zh-TW" sz="3733"/>
              <a:t>(</a:t>
            </a:r>
            <a:r>
              <a:rPr lang="zh-TW" altLang="en-US" sz="3733"/>
              <a:t>                </a:t>
            </a:r>
            <a:r>
              <a:rPr lang="en-US" altLang="zh-TW" sz="3733"/>
              <a:t>)</a:t>
            </a:r>
            <a:r>
              <a:rPr lang="zh-TW" altLang="en-US" sz="3733"/>
              <a:t>。</a:t>
            </a:r>
            <a:endParaRPr lang="en-US" altLang="zh-TW" sz="3733"/>
          </a:p>
          <a:p>
            <a:pPr marL="0" indent="0">
              <a:buNone/>
            </a:pPr>
            <a:r>
              <a:rPr lang="zh-TW" altLang="en-US" sz="3733"/>
              <a:t>說說起起伏伏在句子裡的意思。</a:t>
            </a:r>
            <a:endParaRPr lang="en-US" altLang="zh-TW" sz="3733"/>
          </a:p>
          <a:p>
            <a:pPr marL="0" indent="0">
              <a:buNone/>
            </a:pPr>
            <a:r>
              <a:rPr lang="en-US" altLang="zh-TW" sz="3733"/>
              <a:t>3.</a:t>
            </a:r>
            <a:r>
              <a:rPr lang="zh-TW" altLang="en-US" sz="3733"/>
              <a:t>我是行道樹，愛看</a:t>
            </a:r>
            <a:r>
              <a:rPr lang="en-US" altLang="zh-TW" sz="3733"/>
              <a:t>(</a:t>
            </a:r>
            <a:r>
              <a:rPr lang="zh-TW" altLang="en-US" sz="3733"/>
              <a:t>                 </a:t>
            </a:r>
            <a:r>
              <a:rPr lang="en-US" altLang="zh-TW" sz="3733"/>
              <a:t>)</a:t>
            </a:r>
            <a:r>
              <a:rPr lang="zh-TW" altLang="en-US" sz="3733"/>
              <a:t>的樓房。</a:t>
            </a:r>
            <a:endParaRPr lang="en-US" altLang="zh-TW" sz="3733"/>
          </a:p>
          <a:p>
            <a:pPr marL="0" indent="0">
              <a:buNone/>
            </a:pPr>
            <a:r>
              <a:rPr lang="zh-TW" altLang="en-US" sz="3733"/>
              <a:t>說說為什麼樓房可以用高高低低來形容，不能用起起伏伏。</a:t>
            </a:r>
            <a:endParaRPr lang="en-US" altLang="zh-TW" sz="3733"/>
          </a:p>
        </p:txBody>
      </p:sp>
      <p:sp>
        <p:nvSpPr>
          <p:cNvPr id="5" name="文字方塊 4"/>
          <p:cNvSpPr txBox="1">
            <a:spLocks noChangeArrowheads="1"/>
          </p:cNvSpPr>
          <p:nvPr/>
        </p:nvSpPr>
        <p:spPr bwMode="auto">
          <a:xfrm>
            <a:off x="4091517" y="1797051"/>
            <a:ext cx="2634054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3733">
                <a:solidFill>
                  <a:prstClr val="black"/>
                </a:solidFill>
              </a:rPr>
              <a:t>    高高低低</a:t>
            </a:r>
          </a:p>
        </p:txBody>
      </p:sp>
      <p:sp>
        <p:nvSpPr>
          <p:cNvPr id="6" name="文字方塊 5"/>
          <p:cNvSpPr txBox="1">
            <a:spLocks noChangeArrowheads="1"/>
          </p:cNvSpPr>
          <p:nvPr/>
        </p:nvSpPr>
        <p:spPr bwMode="auto">
          <a:xfrm>
            <a:off x="4597400" y="1790701"/>
            <a:ext cx="2184400" cy="6667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3733">
                <a:solidFill>
                  <a:prstClr val="black"/>
                </a:solidFill>
              </a:rPr>
              <a:t>起起伏伏</a:t>
            </a:r>
          </a:p>
        </p:txBody>
      </p:sp>
      <p:sp>
        <p:nvSpPr>
          <p:cNvPr id="7" name="文字方塊 6"/>
          <p:cNvSpPr txBox="1">
            <a:spLocks noChangeArrowheads="1"/>
          </p:cNvSpPr>
          <p:nvPr/>
        </p:nvSpPr>
        <p:spPr bwMode="auto">
          <a:xfrm>
            <a:off x="8538634" y="3018367"/>
            <a:ext cx="2101857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3733">
                <a:solidFill>
                  <a:prstClr val="black"/>
                </a:solidFill>
              </a:rPr>
              <a:t>高高低低</a:t>
            </a:r>
          </a:p>
        </p:txBody>
      </p:sp>
      <p:sp>
        <p:nvSpPr>
          <p:cNvPr id="8" name="文字方塊 7"/>
          <p:cNvSpPr txBox="1">
            <a:spLocks noChangeArrowheads="1"/>
          </p:cNvSpPr>
          <p:nvPr/>
        </p:nvSpPr>
        <p:spPr bwMode="auto">
          <a:xfrm>
            <a:off x="8538634" y="3064933"/>
            <a:ext cx="2101857" cy="6667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3733">
                <a:solidFill>
                  <a:prstClr val="black"/>
                </a:solidFill>
              </a:rPr>
              <a:t>起起伏伏</a:t>
            </a:r>
          </a:p>
        </p:txBody>
      </p:sp>
      <p:sp>
        <p:nvSpPr>
          <p:cNvPr id="9" name="文字方塊 8"/>
          <p:cNvSpPr txBox="1">
            <a:spLocks noChangeArrowheads="1"/>
          </p:cNvSpPr>
          <p:nvPr/>
        </p:nvSpPr>
        <p:spPr bwMode="auto">
          <a:xfrm>
            <a:off x="5285318" y="4389967"/>
            <a:ext cx="2101857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3733">
                <a:solidFill>
                  <a:prstClr val="black"/>
                </a:solidFill>
              </a:rPr>
              <a:t>高高低低</a:t>
            </a:r>
          </a:p>
        </p:txBody>
      </p:sp>
      <p:sp>
        <p:nvSpPr>
          <p:cNvPr id="10" name="文字方塊 9"/>
          <p:cNvSpPr txBox="1">
            <a:spLocks noChangeArrowheads="1"/>
          </p:cNvSpPr>
          <p:nvPr/>
        </p:nvSpPr>
        <p:spPr bwMode="auto">
          <a:xfrm>
            <a:off x="5283201" y="4368800"/>
            <a:ext cx="2101857" cy="6667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3733">
                <a:solidFill>
                  <a:prstClr val="black"/>
                </a:solidFill>
              </a:rPr>
              <a:t>起起伏伏</a:t>
            </a: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2017/03/01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790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2012951"/>
            <a:ext cx="9144000" cy="238760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上課囉！</a:t>
            </a:r>
            <a:endParaRPr lang="zh-TW" altLang="en-US" dirty="0"/>
          </a:p>
        </p:txBody>
      </p:sp>
      <p:sp>
        <p:nvSpPr>
          <p:cNvPr id="13315" name="副標題 2"/>
          <p:cNvSpPr>
            <a:spLocks noGrp="1"/>
          </p:cNvSpPr>
          <p:nvPr>
            <p:ph type="subTitle" idx="1"/>
          </p:nvPr>
        </p:nvSpPr>
        <p:spPr>
          <a:xfrm>
            <a:off x="1524000" y="4491567"/>
            <a:ext cx="9144000" cy="1657351"/>
          </a:xfrm>
        </p:spPr>
        <p:txBody>
          <a:bodyPr/>
          <a:lstStyle/>
          <a:p>
            <a:endParaRPr lang="zh-TW" altLang="en-US" smtClean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2017/03/01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24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pic>
        <p:nvPicPr>
          <p:cNvPr id="31747" name="內容版面配置區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78817" y="2372785"/>
            <a:ext cx="5729816" cy="3168649"/>
          </a:xfrm>
        </p:spPr>
      </p:pic>
      <p:sp>
        <p:nvSpPr>
          <p:cNvPr id="6" name="橢圓形圖說文字 5"/>
          <p:cNvSpPr/>
          <p:nvPr/>
        </p:nvSpPr>
        <p:spPr>
          <a:xfrm>
            <a:off x="431800" y="1221317"/>
            <a:ext cx="4607984" cy="2590800"/>
          </a:xfrm>
          <a:prstGeom prst="wedgeEllipseCallout">
            <a:avLst>
              <a:gd name="adj1" fmla="val 46506"/>
              <a:gd name="adj2" fmla="val 4422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3733" dirty="0">
                <a:solidFill>
                  <a:prstClr val="black"/>
                </a:solidFill>
              </a:rPr>
              <a:t>小組共作時間</a:t>
            </a:r>
            <a:endParaRPr kumimoji="1" lang="en-US" altLang="zh-TW" sz="3733" dirty="0">
              <a:solidFill>
                <a:prstClr val="black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 sz="3733" dirty="0">
              <a:solidFill>
                <a:prstClr val="black"/>
              </a:solidFill>
            </a:endParaRPr>
          </a:p>
        </p:txBody>
      </p:sp>
      <p:sp>
        <p:nvSpPr>
          <p:cNvPr id="31750" name="矩形 1"/>
          <p:cNvSpPr>
            <a:spLocks noChangeArrowheads="1"/>
          </p:cNvSpPr>
          <p:nvPr/>
        </p:nvSpPr>
        <p:spPr bwMode="auto">
          <a:xfrm>
            <a:off x="10128251" y="5829301"/>
            <a:ext cx="9717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TW" sz="2400">
                <a:solidFill>
                  <a:srgbClr val="A6A6A6"/>
                </a:solidFill>
                <a:ea typeface="微軟正黑體" panose="020B0604030504040204" pitchFamily="34" charset="-120"/>
              </a:rPr>
              <a:t>5</a:t>
            </a:r>
            <a:r>
              <a:rPr kumimoji="0" lang="zh-TW" altLang="en-US" sz="2400">
                <a:solidFill>
                  <a:srgbClr val="A6A6A6"/>
                </a:solidFill>
                <a:ea typeface="微軟正黑體" panose="020B0604030504040204" pitchFamily="34" charset="-120"/>
              </a:rPr>
              <a:t>分鐘</a:t>
            </a: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2017/03/01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90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標題 1"/>
          <p:cNvSpPr>
            <a:spLocks noGrp="1"/>
          </p:cNvSpPr>
          <p:nvPr>
            <p:ph type="title"/>
          </p:nvPr>
        </p:nvSpPr>
        <p:spPr>
          <a:xfrm>
            <a:off x="814917" y="0"/>
            <a:ext cx="10515600" cy="950384"/>
          </a:xfrm>
        </p:spPr>
        <p:txBody>
          <a:bodyPr/>
          <a:lstStyle/>
          <a:p>
            <a:r>
              <a:rPr lang="zh-TW" altLang="en-US" smtClean="0"/>
              <a:t>小組共作方式</a:t>
            </a:r>
          </a:p>
        </p:txBody>
      </p:sp>
      <p:sp>
        <p:nvSpPr>
          <p:cNvPr id="32771" name="內容版面配置區 2"/>
          <p:cNvSpPr>
            <a:spLocks noGrp="1"/>
          </p:cNvSpPr>
          <p:nvPr>
            <p:ph idx="1"/>
          </p:nvPr>
        </p:nvSpPr>
        <p:spPr>
          <a:xfrm>
            <a:off x="838201" y="1221317"/>
            <a:ext cx="10826751" cy="4978400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4800"/>
              <a:t>老師有兩個要求。</a:t>
            </a:r>
            <a:endParaRPr lang="en-US" altLang="zh-TW" sz="4800"/>
          </a:p>
          <a:p>
            <a:pPr marL="0" indent="0">
              <a:buNone/>
            </a:pPr>
            <a:r>
              <a:rPr lang="en-US" altLang="zh-TW" sz="4800"/>
              <a:t>1.</a:t>
            </a:r>
            <a:r>
              <a:rPr lang="zh-TW" altLang="en-US" sz="4800"/>
              <a:t>把句子小聲的讀出來</a:t>
            </a:r>
            <a:r>
              <a:rPr lang="en-US" altLang="zh-TW" sz="4800"/>
              <a:t>(</a:t>
            </a:r>
            <a:r>
              <a:rPr lang="zh-TW" altLang="en-US" sz="4800"/>
              <a:t>只讓自己的組員聽到</a:t>
            </a:r>
            <a:r>
              <a:rPr lang="en-US" altLang="zh-TW" sz="4800"/>
              <a:t>)</a:t>
            </a:r>
            <a:r>
              <a:rPr lang="zh-TW" altLang="en-US" sz="4800"/>
              <a:t>。</a:t>
            </a:r>
            <a:endParaRPr lang="en-US" altLang="zh-TW" sz="4800"/>
          </a:p>
          <a:p>
            <a:pPr marL="0" indent="0">
              <a:buNone/>
            </a:pPr>
            <a:r>
              <a:rPr lang="en-US" altLang="zh-TW" sz="4800"/>
              <a:t>2.</a:t>
            </a:r>
            <a:r>
              <a:rPr lang="zh-TW" altLang="en-US" sz="4800"/>
              <a:t>選一選，句子通順就在前方打</a:t>
            </a:r>
            <a:r>
              <a:rPr lang="zh-TW" altLang="en-US" sz="4800">
                <a:sym typeface="Wingdings 2" panose="05020102010507070707" pitchFamily="18" charset="2"/>
              </a:rPr>
              <a:t></a:t>
            </a:r>
            <a:r>
              <a:rPr lang="zh-TW" altLang="en-US" sz="4800"/>
              <a:t>，不通順就打</a:t>
            </a:r>
            <a:r>
              <a:rPr lang="zh-TW" altLang="en-US" sz="4800">
                <a:sym typeface="Wingdings 2" panose="05020102010507070707" pitchFamily="18" charset="2"/>
              </a:rPr>
              <a:t></a:t>
            </a:r>
            <a:endParaRPr lang="en-US" altLang="zh-TW" sz="480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2017/03/01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72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標題 1"/>
          <p:cNvSpPr>
            <a:spLocks noGrp="1"/>
          </p:cNvSpPr>
          <p:nvPr>
            <p:ph type="title"/>
          </p:nvPr>
        </p:nvSpPr>
        <p:spPr>
          <a:xfrm>
            <a:off x="814917" y="1"/>
            <a:ext cx="10515600" cy="1325033"/>
          </a:xfrm>
        </p:spPr>
        <p:txBody>
          <a:bodyPr/>
          <a:lstStyle/>
          <a:p>
            <a:endParaRPr lang="zh-TW" altLang="en-US" smtClean="0"/>
          </a:p>
        </p:txBody>
      </p:sp>
      <p:pic>
        <p:nvPicPr>
          <p:cNvPr id="35843" name="內容版面配置區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52234" y="3045884"/>
            <a:ext cx="4715933" cy="3164416"/>
          </a:xfrm>
        </p:spPr>
      </p:pic>
      <p:pic>
        <p:nvPicPr>
          <p:cNvPr id="35845" name="圖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5817" y="3141134"/>
            <a:ext cx="3697816" cy="2783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6" name="圖片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33" y="1509185"/>
            <a:ext cx="3352800" cy="242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2017/03/01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88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912285" y="3429000"/>
            <a:ext cx="5759449" cy="5757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 sz="2400">
              <a:solidFill>
                <a:prstClr val="white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6000751" y="2853267"/>
            <a:ext cx="5376333" cy="5757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 sz="2400">
              <a:solidFill>
                <a:prstClr val="white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912284" y="1701800"/>
            <a:ext cx="1919816" cy="5757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 sz="2400">
              <a:solidFill>
                <a:prstClr val="white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5520267" y="1123952"/>
            <a:ext cx="5376333" cy="5778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 sz="2400">
              <a:solidFill>
                <a:prstClr val="white"/>
              </a:solidFill>
            </a:endParaRPr>
          </a:p>
        </p:txBody>
      </p:sp>
      <p:sp>
        <p:nvSpPr>
          <p:cNvPr id="34822" name="標題 1"/>
          <p:cNvSpPr>
            <a:spLocks noGrp="1"/>
          </p:cNvSpPr>
          <p:nvPr>
            <p:ph type="title"/>
          </p:nvPr>
        </p:nvSpPr>
        <p:spPr>
          <a:xfrm>
            <a:off x="814917" y="-122766"/>
            <a:ext cx="10515600" cy="1325033"/>
          </a:xfrm>
        </p:spPr>
        <p:txBody>
          <a:bodyPr/>
          <a:lstStyle/>
          <a:p>
            <a:r>
              <a:rPr lang="zh-TW" altLang="en-US" smtClean="0"/>
              <a:t>兩種寫法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14917" y="1221317"/>
            <a:ext cx="10515600" cy="4351867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zh-TW" altLang="en-US" sz="3733" dirty="0"/>
              <a:t>        我沿著田埂走著，兩旁的稻浪，高高低低，起起伏伏，好像跳著熱情的舞蹈。</a:t>
            </a:r>
            <a:endParaRPr lang="en-US" altLang="zh-TW" sz="3733" dirty="0"/>
          </a:p>
          <a:p>
            <a:pPr marL="0" indent="0">
              <a:buNone/>
              <a:defRPr/>
            </a:pPr>
            <a:r>
              <a:rPr lang="zh-TW" altLang="en-US" sz="3733" dirty="0"/>
              <a:t>        啊！我看到阿公了！他正彎著腰，在田裡來來回回走著。放眼望去，一波波綠色海浪，從田的那一邊，滾到田的這一邊。阿公穿上白色上衣，就像一條白色的魚，從海的這一頭，游到海的那一頭。</a:t>
            </a:r>
          </a:p>
          <a:p>
            <a:pPr>
              <a:buFont typeface="Arial" charset="0"/>
              <a:buChar char="•"/>
              <a:defRPr/>
            </a:pPr>
            <a:endParaRPr lang="en-US" altLang="zh-TW" sz="2667" dirty="0"/>
          </a:p>
          <a:p>
            <a:pPr>
              <a:buFont typeface="Arial" charset="0"/>
              <a:buChar char="•"/>
              <a:defRPr/>
            </a:pPr>
            <a:endParaRPr lang="zh-TW" altLang="en-US" sz="2667" dirty="0"/>
          </a:p>
          <a:p>
            <a:pPr>
              <a:buFont typeface="Arial" charset="0"/>
              <a:buChar char="•"/>
              <a:defRPr/>
            </a:pPr>
            <a:endParaRPr lang="zh-TW" altLang="en-US" dirty="0"/>
          </a:p>
        </p:txBody>
      </p:sp>
      <p:cxnSp>
        <p:nvCxnSpPr>
          <p:cNvPr id="5" name="直線單箭頭接點 4"/>
          <p:cNvCxnSpPr/>
          <p:nvPr/>
        </p:nvCxnSpPr>
        <p:spPr>
          <a:xfrm>
            <a:off x="8401051" y="1653118"/>
            <a:ext cx="190500" cy="124883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2017/03/01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841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7" grpId="0" animBg="1"/>
      <p:bldP spid="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4271433" y="5253568"/>
            <a:ext cx="5088467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 sz="2400" dirty="0">
              <a:solidFill>
                <a:prstClr val="black"/>
              </a:solidFill>
              <a:ea typeface="新細明體" panose="02020500000000000000" pitchFamily="18" charset="-120"/>
            </a:endParaRPr>
          </a:p>
        </p:txBody>
      </p:sp>
      <p:sp>
        <p:nvSpPr>
          <p:cNvPr id="35843" name="標題 1"/>
          <p:cNvSpPr>
            <a:spLocks noGrp="1"/>
          </p:cNvSpPr>
          <p:nvPr>
            <p:ph type="title"/>
          </p:nvPr>
        </p:nvSpPr>
        <p:spPr>
          <a:xfrm>
            <a:off x="814917" y="-122766"/>
            <a:ext cx="10515600" cy="1325033"/>
          </a:xfrm>
        </p:spPr>
        <p:txBody>
          <a:bodyPr/>
          <a:lstStyle/>
          <a:p>
            <a:r>
              <a:rPr lang="zh-TW" altLang="en-US" smtClean="0"/>
              <a:t>跟我搖擺</a:t>
            </a:r>
          </a:p>
        </p:txBody>
      </p:sp>
      <p:sp>
        <p:nvSpPr>
          <p:cNvPr id="26627" name="內容版面配置區 2"/>
          <p:cNvSpPr>
            <a:spLocks noGrp="1"/>
          </p:cNvSpPr>
          <p:nvPr>
            <p:ph idx="1"/>
          </p:nvPr>
        </p:nvSpPr>
        <p:spPr>
          <a:xfrm>
            <a:off x="838200" y="1847851"/>
            <a:ext cx="10515600" cy="4351867"/>
          </a:xfrm>
        </p:spPr>
        <p:txBody>
          <a:bodyPr/>
          <a:lstStyle/>
          <a:p>
            <a:r>
              <a:rPr lang="zh-TW" altLang="en-US" sz="4267"/>
              <a:t>現在老師是</a:t>
            </a:r>
            <a:r>
              <a:rPr lang="zh-TW" altLang="en-US" sz="4267">
                <a:solidFill>
                  <a:srgbClr val="FF0000"/>
                </a:solidFill>
              </a:rPr>
              <a:t>風</a:t>
            </a:r>
            <a:r>
              <a:rPr lang="zh-TW" altLang="en-US" sz="4267"/>
              <a:t>，</a:t>
            </a:r>
            <a:endParaRPr lang="en-US" altLang="zh-TW" sz="4267"/>
          </a:p>
          <a:p>
            <a:r>
              <a:rPr lang="zh-TW" altLang="en-US" sz="4267"/>
              <a:t>請把自己當成一株稻子，跟風向高低起伏。</a:t>
            </a:r>
            <a:endParaRPr lang="en-US" altLang="zh-TW" sz="4267"/>
          </a:p>
          <a:p>
            <a:r>
              <a:rPr lang="zh-TW" altLang="en-US" sz="4267"/>
              <a:t>風大起伏大  風小起伏小</a:t>
            </a:r>
            <a:endParaRPr lang="en-US" altLang="zh-TW" sz="4267"/>
          </a:p>
          <a:p>
            <a:r>
              <a:rPr lang="zh-TW" altLang="en-US" sz="4267"/>
              <a:t>我沿著田埂走著，兩旁的稻浪，高高低低，起起伏伏，好像跳著熱情的舞蹈。</a:t>
            </a:r>
            <a:endParaRPr lang="en-US" altLang="zh-TW" sz="4267"/>
          </a:p>
          <a:p>
            <a:endParaRPr lang="en-US" altLang="zh-TW" sz="4267"/>
          </a:p>
          <a:p>
            <a:endParaRPr lang="en-US" altLang="zh-TW" sz="4267"/>
          </a:p>
          <a:p>
            <a:endParaRPr lang="en-US" altLang="zh-TW" sz="4267"/>
          </a:p>
          <a:p>
            <a:endParaRPr lang="zh-TW" altLang="en-US" smtClean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2017/03/01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55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778934" y="4309534"/>
            <a:ext cx="1860551" cy="4804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 sz="2400">
              <a:solidFill>
                <a:prstClr val="white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5615518" y="3812117"/>
            <a:ext cx="5185833" cy="4804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 sz="2400">
              <a:solidFill>
                <a:prstClr val="white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814918" y="2772834"/>
            <a:ext cx="2688167" cy="4804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 sz="2400">
              <a:solidFill>
                <a:prstClr val="white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6191251" y="2277534"/>
            <a:ext cx="4705349" cy="4783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 sz="2400">
              <a:solidFill>
                <a:prstClr val="white"/>
              </a:solidFill>
            </a:endParaRPr>
          </a:p>
        </p:txBody>
      </p:sp>
      <p:sp>
        <p:nvSpPr>
          <p:cNvPr id="36870" name="標題 1"/>
          <p:cNvSpPr>
            <a:spLocks noGrp="1"/>
          </p:cNvSpPr>
          <p:nvPr>
            <p:ph type="title"/>
          </p:nvPr>
        </p:nvSpPr>
        <p:spPr>
          <a:xfrm>
            <a:off x="844551" y="-220133"/>
            <a:ext cx="10515600" cy="1325033"/>
          </a:xfrm>
        </p:spPr>
        <p:txBody>
          <a:bodyPr/>
          <a:lstStyle/>
          <a:p>
            <a:r>
              <a:rPr lang="zh-TW" altLang="en-US" smtClean="0"/>
              <a:t>兩種寫法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14917" y="1123951"/>
            <a:ext cx="10515600" cy="4351867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zh-TW" altLang="en-US" sz="3733" dirty="0"/>
              <a:t>        我沿著田埂走著，兩旁的稻浪，高高低低，起起伏伏，好像跳著熱情的舞蹈。</a:t>
            </a:r>
            <a:endParaRPr lang="en-US" altLang="zh-TW" sz="3733" dirty="0"/>
          </a:p>
          <a:p>
            <a:pPr marL="0" indent="0">
              <a:buNone/>
              <a:defRPr/>
            </a:pPr>
            <a:r>
              <a:rPr lang="zh-TW" altLang="en-US" sz="3733" dirty="0"/>
              <a:t>        啊！我看到阿公了！他正彎著腰，在田裡來來回回走著。放眼望去，一波波綠色海浪，從田的那一邊，滾到田的這一邊。阿公穿上白色上衣，就像一條白色的魚，從海的這一頭，游到海的那一頭。</a:t>
            </a:r>
          </a:p>
          <a:p>
            <a:pPr>
              <a:buFont typeface="Arial" charset="0"/>
              <a:buChar char="•"/>
              <a:defRPr/>
            </a:pPr>
            <a:endParaRPr lang="en-US" altLang="zh-TW" sz="2667" dirty="0"/>
          </a:p>
          <a:p>
            <a:pPr>
              <a:buFont typeface="Arial" charset="0"/>
              <a:buChar char="•"/>
              <a:defRPr/>
            </a:pPr>
            <a:endParaRPr lang="zh-TW" altLang="en-US" sz="2667" dirty="0"/>
          </a:p>
          <a:p>
            <a:pPr>
              <a:buFont typeface="Arial" charset="0"/>
              <a:buChar char="•"/>
              <a:defRPr/>
            </a:pPr>
            <a:endParaRPr lang="zh-TW" altLang="en-US" dirty="0"/>
          </a:p>
        </p:txBody>
      </p:sp>
      <p:cxnSp>
        <p:nvCxnSpPr>
          <p:cNvPr id="5" name="直線單箭頭接點 4"/>
          <p:cNvCxnSpPr/>
          <p:nvPr/>
        </p:nvCxnSpPr>
        <p:spPr>
          <a:xfrm>
            <a:off x="6576484" y="2772834"/>
            <a:ext cx="0" cy="103928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2017/03/01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604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6" grpId="0" animBg="1"/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標題 1"/>
          <p:cNvSpPr>
            <a:spLocks noGrp="1"/>
          </p:cNvSpPr>
          <p:nvPr>
            <p:ph type="title"/>
          </p:nvPr>
        </p:nvSpPr>
        <p:spPr>
          <a:xfrm>
            <a:off x="814917" y="-220133"/>
            <a:ext cx="10515600" cy="1325033"/>
          </a:xfrm>
        </p:spPr>
        <p:txBody>
          <a:bodyPr/>
          <a:lstStyle/>
          <a:p>
            <a:r>
              <a:rPr lang="zh-TW" altLang="en-US" smtClean="0"/>
              <a:t>下課前再想想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47851"/>
            <a:ext cx="10515600" cy="4351867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zh-TW" altLang="en-US" sz="4267" dirty="0"/>
              <a:t>這一課的標題：</a:t>
            </a:r>
            <a:endParaRPr lang="en-US" altLang="zh-TW" sz="4267" dirty="0"/>
          </a:p>
          <a:p>
            <a:pPr marL="0" indent="0" algn="ctr">
              <a:buNone/>
              <a:defRPr/>
            </a:pPr>
            <a:r>
              <a:rPr lang="zh-TW" altLang="en-US" sz="8000" dirty="0"/>
              <a:t>綠色的海洋</a:t>
            </a: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2017/03/01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93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標題 1"/>
          <p:cNvSpPr>
            <a:spLocks noGrp="1"/>
          </p:cNvSpPr>
          <p:nvPr>
            <p:ph type="title"/>
          </p:nvPr>
        </p:nvSpPr>
        <p:spPr>
          <a:xfrm>
            <a:off x="912284" y="-220133"/>
            <a:ext cx="10515600" cy="1325033"/>
          </a:xfrm>
        </p:spPr>
        <p:txBody>
          <a:bodyPr/>
          <a:lstStyle/>
          <a:p>
            <a:r>
              <a:rPr lang="zh-TW" altLang="en-US" smtClean="0"/>
              <a:t>回想一下</a:t>
            </a:r>
            <a:r>
              <a:rPr lang="en-US" altLang="zh-TW" smtClean="0"/>
              <a:t>-</a:t>
            </a:r>
            <a:r>
              <a:rPr lang="zh-TW" altLang="en-US" smtClean="0"/>
              <a:t>複習這節課重點</a:t>
            </a:r>
          </a:p>
        </p:txBody>
      </p:sp>
      <p:sp>
        <p:nvSpPr>
          <p:cNvPr id="38915" name="內容版面配置區 2"/>
          <p:cNvSpPr>
            <a:spLocks noGrp="1"/>
          </p:cNvSpPr>
          <p:nvPr>
            <p:ph idx="1"/>
          </p:nvPr>
        </p:nvSpPr>
        <p:spPr>
          <a:xfrm>
            <a:off x="527051" y="1847851"/>
            <a:ext cx="11330516" cy="4351867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4800"/>
              <a:t>1.</a:t>
            </a:r>
            <a:r>
              <a:rPr lang="zh-TW" altLang="zh-TW" sz="4800"/>
              <a:t>看圖詞語聯想</a:t>
            </a:r>
          </a:p>
          <a:p>
            <a:pPr marL="0" indent="0">
              <a:buNone/>
            </a:pPr>
            <a:r>
              <a:rPr lang="en-US" altLang="zh-TW" sz="4800"/>
              <a:t>2.</a:t>
            </a:r>
            <a:r>
              <a:rPr lang="zh-TW" altLang="zh-TW" sz="4800"/>
              <a:t>找出跟海洋</a:t>
            </a:r>
            <a:r>
              <a:rPr lang="zh-TW" altLang="en-US" sz="4800"/>
              <a:t>、綠色的海洋</a:t>
            </a:r>
            <a:r>
              <a:rPr lang="zh-TW" altLang="zh-TW" sz="4800"/>
              <a:t>有關的語詞。</a:t>
            </a:r>
          </a:p>
          <a:p>
            <a:pPr marL="0" indent="0">
              <a:buNone/>
            </a:pPr>
            <a:r>
              <a:rPr lang="en-US" altLang="zh-TW" sz="4800"/>
              <a:t>3.</a:t>
            </a:r>
            <a:r>
              <a:rPr lang="zh-TW" altLang="zh-TW" sz="4800"/>
              <a:t> 從海浪</a:t>
            </a:r>
            <a:r>
              <a:rPr lang="zh-TW" altLang="en-US" sz="4800"/>
              <a:t>來</a:t>
            </a:r>
            <a:r>
              <a:rPr lang="zh-TW" altLang="zh-TW" sz="4800"/>
              <a:t>理解稻浪。</a:t>
            </a:r>
          </a:p>
          <a:p>
            <a:pPr marL="0" indent="0">
              <a:buNone/>
            </a:pPr>
            <a:r>
              <a:rPr lang="en-US" altLang="zh-TW" sz="4800"/>
              <a:t>4.</a:t>
            </a:r>
            <a:r>
              <a:rPr lang="zh-TW" altLang="en-US" sz="4800"/>
              <a:t>讀得更好的方法</a:t>
            </a:r>
            <a:r>
              <a:rPr lang="zh-TW" altLang="zh-TW" sz="4800"/>
              <a:t>。</a:t>
            </a:r>
          </a:p>
        </p:txBody>
      </p:sp>
      <p:sp>
        <p:nvSpPr>
          <p:cNvPr id="38917" name="文字方塊 4"/>
          <p:cNvSpPr txBox="1">
            <a:spLocks noChangeArrowheads="1"/>
          </p:cNvSpPr>
          <p:nvPr/>
        </p:nvSpPr>
        <p:spPr bwMode="auto">
          <a:xfrm>
            <a:off x="10416118" y="5829301"/>
            <a:ext cx="12488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TW" sz="2400">
                <a:solidFill>
                  <a:srgbClr val="A6A6A6"/>
                </a:solidFill>
                <a:ea typeface="微軟正黑體" panose="020B0604030504040204" pitchFamily="34" charset="-120"/>
              </a:rPr>
              <a:t>1</a:t>
            </a:r>
            <a:r>
              <a:rPr kumimoji="0" lang="zh-TW" altLang="en-US" sz="2400">
                <a:solidFill>
                  <a:srgbClr val="A6A6A6"/>
                </a:solidFill>
                <a:ea typeface="微軟正黑體" panose="020B0604030504040204" pitchFamily="34" charset="-120"/>
              </a:rPr>
              <a:t>分鐘</a:t>
            </a: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2017/03/01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46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39939" name="內容版面配置區 2"/>
          <p:cNvSpPr>
            <a:spLocks noGrp="1"/>
          </p:cNvSpPr>
          <p:nvPr>
            <p:ph idx="1"/>
          </p:nvPr>
        </p:nvSpPr>
        <p:spPr>
          <a:xfrm>
            <a:off x="838200" y="1847851"/>
            <a:ext cx="10515600" cy="4351867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en-US" sz="5333"/>
              <a:t>下課了，謝謝大家認真的參與！</a:t>
            </a: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2017/03/01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33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1" y="1710267"/>
            <a:ext cx="10515600" cy="2853267"/>
          </a:xfrm>
        </p:spPr>
        <p:txBody>
          <a:bodyPr/>
          <a:lstStyle/>
          <a:p>
            <a:pPr>
              <a:defRPr/>
            </a:pPr>
            <a:r>
              <a:rPr lang="zh-TW" altLang="en-US" dirty="0"/>
              <a:t>綠色的海洋</a:t>
            </a:r>
          </a:p>
        </p:txBody>
      </p:sp>
      <p:sp>
        <p:nvSpPr>
          <p:cNvPr id="40963" name="文字版面配置區 2"/>
          <p:cNvSpPr>
            <a:spLocks noGrp="1"/>
          </p:cNvSpPr>
          <p:nvPr>
            <p:ph type="body" idx="1"/>
          </p:nvPr>
        </p:nvSpPr>
        <p:spPr>
          <a:xfrm>
            <a:off x="831851" y="4588934"/>
            <a:ext cx="10515600" cy="1500717"/>
          </a:xfrm>
        </p:spPr>
        <p:txBody>
          <a:bodyPr/>
          <a:lstStyle/>
          <a:p>
            <a:pPr algn="ctr"/>
            <a:r>
              <a:rPr lang="zh-TW" altLang="en-US" sz="4800">
                <a:solidFill>
                  <a:srgbClr val="898989"/>
                </a:solidFill>
              </a:rPr>
              <a:t>第二節上課了</a:t>
            </a:r>
            <a:endParaRPr lang="en-US" altLang="zh-TW" sz="4800">
              <a:solidFill>
                <a:srgbClr val="898989"/>
              </a:solidFill>
            </a:endParaRPr>
          </a:p>
        </p:txBody>
      </p:sp>
      <p:pic>
        <p:nvPicPr>
          <p:cNvPr id="40965" name="內容版面配置區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084" y="357718"/>
            <a:ext cx="5890683" cy="3297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2017/03/01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91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標題 1"/>
          <p:cNvSpPr>
            <a:spLocks noGrp="1"/>
          </p:cNvSpPr>
          <p:nvPr>
            <p:ph type="title"/>
          </p:nvPr>
        </p:nvSpPr>
        <p:spPr>
          <a:xfrm>
            <a:off x="814917" y="-196851"/>
            <a:ext cx="10515600" cy="1325035"/>
          </a:xfrm>
        </p:spPr>
        <p:txBody>
          <a:bodyPr/>
          <a:lstStyle/>
          <a:p>
            <a:pPr eaLnBrk="1" hangingPunct="1"/>
            <a:r>
              <a:rPr lang="zh-TW" altLang="en-US" smtClean="0"/>
              <a:t>看圖聯想</a:t>
            </a:r>
          </a:p>
        </p:txBody>
      </p:sp>
      <p:pic>
        <p:nvPicPr>
          <p:cNvPr id="15374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367" y="1123951"/>
            <a:ext cx="7200900" cy="5395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雲朵形圖說文字 4"/>
          <p:cNvSpPr/>
          <p:nvPr/>
        </p:nvSpPr>
        <p:spPr>
          <a:xfrm>
            <a:off x="7247467" y="645584"/>
            <a:ext cx="4578351" cy="1727200"/>
          </a:xfrm>
          <a:prstGeom prst="cloudCallout">
            <a:avLst>
              <a:gd name="adj1" fmla="val -30925"/>
              <a:gd name="adj2" fmla="val 6132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3200" dirty="0">
                <a:solidFill>
                  <a:prstClr val="black"/>
                </a:solidFill>
              </a:rPr>
              <a:t>看到這張圖，你想到什麼？</a:t>
            </a: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2017/03/01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499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標題 1"/>
          <p:cNvSpPr>
            <a:spLocks noGrp="1"/>
          </p:cNvSpPr>
          <p:nvPr>
            <p:ph type="title"/>
          </p:nvPr>
        </p:nvSpPr>
        <p:spPr>
          <a:xfrm>
            <a:off x="912284" y="-122766"/>
            <a:ext cx="10515600" cy="1325033"/>
          </a:xfrm>
        </p:spPr>
        <p:txBody>
          <a:bodyPr/>
          <a:lstStyle/>
          <a:p>
            <a:r>
              <a:rPr lang="zh-TW" altLang="en-US" smtClean="0"/>
              <a:t>看看第一段</a:t>
            </a:r>
          </a:p>
        </p:txBody>
      </p:sp>
      <p:sp>
        <p:nvSpPr>
          <p:cNvPr id="41987" name="內容版面配置區 2"/>
          <p:cNvSpPr>
            <a:spLocks noGrp="1"/>
          </p:cNvSpPr>
          <p:nvPr>
            <p:ph idx="1"/>
          </p:nvPr>
        </p:nvSpPr>
        <p:spPr>
          <a:xfrm>
            <a:off x="838201" y="1847851"/>
            <a:ext cx="10826751" cy="4351867"/>
          </a:xfrm>
        </p:spPr>
        <p:txBody>
          <a:bodyPr/>
          <a:lstStyle/>
          <a:p>
            <a:r>
              <a:rPr lang="zh-TW" altLang="en-US" sz="5867">
                <a:solidFill>
                  <a:srgbClr val="FF0000"/>
                </a:solidFill>
              </a:rPr>
              <a:t>「我」</a:t>
            </a:r>
            <a:r>
              <a:rPr lang="zh-TW" altLang="en-US" sz="4267"/>
              <a:t>沿著田埂走著，兩旁的稻浪，高高低低，起起伏伏，好像跳著熱情的舞蹈。</a:t>
            </a:r>
            <a:endParaRPr lang="en-US" altLang="zh-TW" sz="4267"/>
          </a:p>
          <a:p>
            <a:r>
              <a:rPr lang="zh-TW" altLang="en-US" sz="4267">
                <a:solidFill>
                  <a:srgbClr val="FF0000"/>
                </a:solidFill>
              </a:rPr>
              <a:t>「我」</a:t>
            </a:r>
            <a:r>
              <a:rPr lang="zh-TW" altLang="en-US" sz="4267"/>
              <a:t>是指誰？</a:t>
            </a:r>
          </a:p>
          <a:p>
            <a:endParaRPr lang="zh-TW" altLang="en-US" smtClean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2017/03/01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38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標題 1"/>
          <p:cNvSpPr>
            <a:spLocks noGrp="1"/>
          </p:cNvSpPr>
          <p:nvPr>
            <p:ph type="title"/>
          </p:nvPr>
        </p:nvSpPr>
        <p:spPr>
          <a:xfrm>
            <a:off x="814917" y="-122766"/>
            <a:ext cx="10515600" cy="1325033"/>
          </a:xfrm>
        </p:spPr>
        <p:txBody>
          <a:bodyPr/>
          <a:lstStyle/>
          <a:p>
            <a:r>
              <a:rPr lang="zh-TW" altLang="en-US" smtClean="0"/>
              <a:t>帶著感情朗讀</a:t>
            </a:r>
          </a:p>
        </p:txBody>
      </p:sp>
      <p:sp>
        <p:nvSpPr>
          <p:cNvPr id="43011" name="內容版面配置區 2"/>
          <p:cNvSpPr>
            <a:spLocks noGrp="1"/>
          </p:cNvSpPr>
          <p:nvPr>
            <p:ph idx="1"/>
          </p:nvPr>
        </p:nvSpPr>
        <p:spPr>
          <a:xfrm>
            <a:off x="838200" y="1847851"/>
            <a:ext cx="10515600" cy="4351867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3733"/>
              <a:t>      「阿公</a:t>
            </a:r>
            <a:r>
              <a:rPr lang="en-US" altLang="zh-TW" sz="3733"/>
              <a:t>-</a:t>
            </a:r>
            <a:r>
              <a:rPr lang="zh-TW" altLang="en-US" sz="3733"/>
              <a:t>」我大聲叫著。阿公一聽見呼喊，就挺直腰，對我招招手。我趕快走過去，把背包裡的茶拿給他。阿公拍拍我的頭，並且微笑著說：「小月，謝謝你！在辛苦的工作後，能喝到青草茶，真是幸福哇！」</a:t>
            </a:r>
            <a:endParaRPr lang="en-US" altLang="zh-TW" sz="3733"/>
          </a:p>
          <a:p>
            <a:pPr marL="0" indent="0"/>
            <a:r>
              <a:rPr lang="en-US" altLang="zh-TW" sz="3733"/>
              <a:t>1.</a:t>
            </a:r>
            <a:r>
              <a:rPr lang="zh-TW" altLang="en-US" sz="3733"/>
              <a:t>女生當小月，男生當阿公。</a:t>
            </a:r>
            <a:endParaRPr lang="en-US" altLang="zh-TW" sz="3733"/>
          </a:p>
          <a:p>
            <a:pPr marL="0" indent="0"/>
            <a:r>
              <a:rPr lang="en-US" altLang="zh-TW" sz="3733"/>
              <a:t>2.</a:t>
            </a:r>
            <a:r>
              <a:rPr lang="zh-TW" altLang="en-US" sz="3733"/>
              <a:t>依照課文描述盡量把感情讀出來。</a:t>
            </a:r>
          </a:p>
          <a:p>
            <a:pPr marL="0" indent="0"/>
            <a:r>
              <a:rPr lang="en-US" altLang="zh-TW" sz="3733"/>
              <a:t>3.</a:t>
            </a:r>
            <a:r>
              <a:rPr lang="zh-TW" altLang="en-US" sz="3733"/>
              <a:t>其他部分老師讀。</a:t>
            </a:r>
          </a:p>
          <a:p>
            <a:pPr marL="0" indent="0"/>
            <a:endParaRPr lang="zh-TW" altLang="en-US" smtClean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2017/03/01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87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標題 1"/>
          <p:cNvSpPr>
            <a:spLocks noGrp="1"/>
          </p:cNvSpPr>
          <p:nvPr>
            <p:ph type="title"/>
          </p:nvPr>
        </p:nvSpPr>
        <p:spPr>
          <a:xfrm>
            <a:off x="912284" y="-220133"/>
            <a:ext cx="10515600" cy="1325033"/>
          </a:xfrm>
        </p:spPr>
        <p:txBody>
          <a:bodyPr/>
          <a:lstStyle/>
          <a:p>
            <a:r>
              <a:rPr lang="zh-TW" altLang="en-US" smtClean="0"/>
              <a:t>這一段說什麼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509184"/>
            <a:ext cx="10515600" cy="4690533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zh-TW" altLang="en-US" sz="3200" dirty="0"/>
              <a:t>      「阿公</a:t>
            </a:r>
            <a:r>
              <a:rPr lang="en-US" altLang="zh-TW" sz="3200" dirty="0"/>
              <a:t>-</a:t>
            </a:r>
            <a:r>
              <a:rPr lang="zh-TW" altLang="en-US" sz="3200" dirty="0"/>
              <a:t>」我大聲叫著。阿公一聽見呼喊，就挺直腰，對我招招手。我趕快走過去，把背包裡的茶拿給他。阿公拍拍我的頭，並且微笑著說：「小月，謝謝你！在辛苦的工作後，能喝到青草茶，真是幸福哇！」</a:t>
            </a:r>
            <a:endParaRPr lang="en-US" altLang="zh-TW" sz="3200" dirty="0"/>
          </a:p>
          <a:p>
            <a:pPr marL="0" indent="0">
              <a:buNone/>
              <a:defRPr/>
            </a:pPr>
            <a:r>
              <a:rPr lang="en-US" altLang="zh-TW" sz="3200" dirty="0"/>
              <a:t>1.</a:t>
            </a:r>
            <a:r>
              <a:rPr lang="zh-TW" altLang="en-US" sz="3200" dirty="0"/>
              <a:t>誰到田裡？</a:t>
            </a:r>
            <a:endParaRPr lang="en-US" altLang="zh-TW" sz="3200" dirty="0"/>
          </a:p>
          <a:p>
            <a:pPr marL="0" indent="0">
              <a:buNone/>
              <a:defRPr/>
            </a:pPr>
            <a:r>
              <a:rPr lang="en-US" altLang="zh-TW" sz="3200" dirty="0"/>
              <a:t>2.</a:t>
            </a:r>
            <a:r>
              <a:rPr lang="zh-TW" altLang="en-US" sz="3200" dirty="0"/>
              <a:t>她用什麼方法到田裡？</a:t>
            </a:r>
            <a:endParaRPr lang="en-US" altLang="zh-TW" sz="3200" dirty="0"/>
          </a:p>
          <a:p>
            <a:pPr marL="0" indent="0">
              <a:buNone/>
              <a:defRPr/>
            </a:pPr>
            <a:r>
              <a:rPr lang="en-US" altLang="zh-TW" sz="3200" dirty="0"/>
              <a:t>3.</a:t>
            </a:r>
            <a:r>
              <a:rPr lang="zh-TW" altLang="en-US" sz="3200" dirty="0"/>
              <a:t>她在什麼時候到田裡？</a:t>
            </a:r>
            <a:endParaRPr lang="en-US" altLang="zh-TW" sz="3200" dirty="0"/>
          </a:p>
          <a:p>
            <a:pPr marL="0" indent="0">
              <a:buNone/>
              <a:defRPr/>
            </a:pPr>
            <a:r>
              <a:rPr lang="en-US" altLang="zh-TW" sz="3200" dirty="0"/>
              <a:t>4.</a:t>
            </a:r>
            <a:r>
              <a:rPr lang="zh-TW" altLang="en-US" sz="3200" dirty="0"/>
              <a:t>為什麼她要到田裡？</a:t>
            </a:r>
            <a:r>
              <a:rPr lang="en-US" altLang="zh-TW" sz="3200" dirty="0"/>
              <a:t>(</a:t>
            </a:r>
            <a:r>
              <a:rPr lang="zh-TW" altLang="en-US" sz="3200" dirty="0"/>
              <a:t>她到田裡做什麼？</a:t>
            </a:r>
            <a:r>
              <a:rPr lang="en-US" altLang="zh-TW" sz="3200" dirty="0"/>
              <a:t>)</a:t>
            </a:r>
          </a:p>
          <a:p>
            <a:pPr marL="0" indent="0">
              <a:buNone/>
              <a:defRPr/>
            </a:pPr>
            <a:endParaRPr lang="en-US" altLang="zh-TW" sz="3200" dirty="0"/>
          </a:p>
          <a:p>
            <a:pPr marL="0" indent="0">
              <a:buNone/>
              <a:defRPr/>
            </a:pPr>
            <a:endParaRPr lang="en-US" altLang="zh-TW" sz="3200" dirty="0"/>
          </a:p>
          <a:p>
            <a:pPr>
              <a:buFont typeface="Arial" charset="0"/>
              <a:buChar char="•"/>
              <a:defRPr/>
            </a:pPr>
            <a:endParaRPr lang="zh-TW" alt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2017/03/01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61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標題 1"/>
          <p:cNvSpPr>
            <a:spLocks noGrp="1"/>
          </p:cNvSpPr>
          <p:nvPr>
            <p:ph type="title"/>
          </p:nvPr>
        </p:nvSpPr>
        <p:spPr>
          <a:xfrm>
            <a:off x="990600" y="-220133"/>
            <a:ext cx="10515600" cy="1325033"/>
          </a:xfrm>
        </p:spPr>
        <p:txBody>
          <a:bodyPr/>
          <a:lstStyle/>
          <a:p>
            <a:r>
              <a:rPr lang="zh-TW" altLang="en-US" smtClean="0"/>
              <a:t>重述故事重點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47851"/>
            <a:ext cx="10515600" cy="4351867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4267"/>
              <a:t>1.</a:t>
            </a:r>
            <a:r>
              <a:rPr lang="zh-TW" altLang="en-US" sz="4267"/>
              <a:t>誰到田裡？</a:t>
            </a:r>
          </a:p>
          <a:p>
            <a:pPr marL="0" indent="0">
              <a:buNone/>
            </a:pPr>
            <a:r>
              <a:rPr lang="en-US" altLang="zh-TW" sz="4267"/>
              <a:t>2.</a:t>
            </a:r>
            <a:r>
              <a:rPr lang="zh-TW" altLang="en-US" sz="4267"/>
              <a:t>她用什麼方法到田裡？</a:t>
            </a:r>
          </a:p>
          <a:p>
            <a:pPr marL="0" indent="0">
              <a:buNone/>
            </a:pPr>
            <a:r>
              <a:rPr lang="en-US" altLang="zh-TW" sz="4267"/>
              <a:t>3.</a:t>
            </a:r>
            <a:r>
              <a:rPr lang="zh-TW" altLang="en-US" sz="4267"/>
              <a:t>她在什麼時候到田裡？</a:t>
            </a:r>
          </a:p>
          <a:p>
            <a:pPr marL="0" indent="0">
              <a:buNone/>
            </a:pPr>
            <a:r>
              <a:rPr lang="en-US" altLang="zh-TW" sz="4267"/>
              <a:t>4.</a:t>
            </a:r>
            <a:r>
              <a:rPr lang="zh-TW" altLang="en-US" sz="4267"/>
              <a:t>為什麼她要到田裡？</a:t>
            </a:r>
            <a:r>
              <a:rPr lang="en-US" altLang="zh-TW" sz="4267"/>
              <a:t>(</a:t>
            </a:r>
            <a:r>
              <a:rPr lang="zh-TW" altLang="en-US" sz="4267"/>
              <a:t>她到田裡做什麼？</a:t>
            </a:r>
            <a:r>
              <a:rPr lang="en-US" altLang="zh-TW" sz="4267"/>
              <a:t>)</a:t>
            </a:r>
          </a:p>
          <a:p>
            <a:pPr marL="0" indent="0">
              <a:buNone/>
            </a:pPr>
            <a:r>
              <a:rPr lang="zh-TW" altLang="en-US" sz="4267"/>
              <a:t>請試試用一句話說說。</a:t>
            </a:r>
            <a:endParaRPr lang="en-US" altLang="zh-TW" sz="4267"/>
          </a:p>
          <a:p>
            <a:pPr marL="0" indent="0">
              <a:buNone/>
            </a:pPr>
            <a:r>
              <a:rPr lang="zh-TW" altLang="en-US" sz="4267"/>
              <a:t>早上小月走到田裡拿青草茶給阿公喝。</a:t>
            </a:r>
          </a:p>
        </p:txBody>
      </p:sp>
      <p:pic>
        <p:nvPicPr>
          <p:cNvPr id="5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8251" y="4741333"/>
            <a:ext cx="1621367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橢圓形圖說文字 5"/>
          <p:cNvSpPr/>
          <p:nvPr/>
        </p:nvSpPr>
        <p:spPr>
          <a:xfrm>
            <a:off x="8839200" y="1970618"/>
            <a:ext cx="3352800" cy="1871133"/>
          </a:xfrm>
          <a:prstGeom prst="wedgeEllipseCallout">
            <a:avLst>
              <a:gd name="adj1" fmla="val -3854"/>
              <a:gd name="adj2" fmla="val 10361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3733" dirty="0">
                <a:solidFill>
                  <a:prstClr val="black"/>
                </a:solidFill>
              </a:rPr>
              <a:t>小組討論時間</a:t>
            </a: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2017/03/01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46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標題 1"/>
          <p:cNvSpPr>
            <a:spLocks noGrp="1"/>
          </p:cNvSpPr>
          <p:nvPr>
            <p:ph type="title"/>
          </p:nvPr>
        </p:nvSpPr>
        <p:spPr>
          <a:xfrm>
            <a:off x="912284" y="-220133"/>
            <a:ext cx="10515600" cy="1325033"/>
          </a:xfrm>
        </p:spPr>
        <p:txBody>
          <a:bodyPr/>
          <a:lstStyle/>
          <a:p>
            <a:r>
              <a:rPr lang="zh-TW" altLang="en-US" smtClean="0"/>
              <a:t>請看看這一句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47851"/>
            <a:ext cx="10515600" cy="4351867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zh-TW" altLang="en-US" sz="4267" dirty="0"/>
              <a:t>阿公拍拍我的頭，並且微笑著說：「小月，謝謝你！在辛苦的工作後，能喝到青草茶，真是幸福哇！」</a:t>
            </a:r>
            <a:endParaRPr lang="en-US" altLang="zh-TW" sz="4267" dirty="0"/>
          </a:p>
          <a:p>
            <a:pPr>
              <a:buFont typeface="Arial" charset="0"/>
              <a:buChar char="•"/>
              <a:defRPr/>
            </a:pPr>
            <a:r>
              <a:rPr lang="en-US" altLang="zh-TW" sz="4267" dirty="0"/>
              <a:t>1.</a:t>
            </a:r>
            <a:r>
              <a:rPr lang="zh-TW" altLang="en-US" sz="4267" dirty="0"/>
              <a:t>爺爺做了哪</a:t>
            </a:r>
            <a:r>
              <a:rPr lang="en-US" altLang="zh-TW" sz="4267" dirty="0"/>
              <a:t>2</a:t>
            </a:r>
            <a:r>
              <a:rPr lang="zh-TW" altLang="en-US" sz="4267" dirty="0"/>
              <a:t>個動作。</a:t>
            </a:r>
            <a:endParaRPr lang="en-US" altLang="zh-TW" sz="4267" dirty="0"/>
          </a:p>
          <a:p>
            <a:pPr>
              <a:buFont typeface="Arial" charset="0"/>
              <a:buChar char="•"/>
              <a:defRPr/>
            </a:pPr>
            <a:r>
              <a:rPr lang="en-US" altLang="zh-TW" sz="4267" dirty="0"/>
              <a:t>2.</a:t>
            </a:r>
            <a:r>
              <a:rPr lang="zh-TW" altLang="en-US" sz="4267" dirty="0"/>
              <a:t>哪個語詞連接這</a:t>
            </a:r>
            <a:r>
              <a:rPr lang="en-US" altLang="zh-TW" sz="4267" dirty="0"/>
              <a:t>2</a:t>
            </a:r>
            <a:r>
              <a:rPr lang="zh-TW" altLang="en-US" sz="4267" dirty="0"/>
              <a:t>個動作。</a:t>
            </a:r>
          </a:p>
          <a:p>
            <a:pPr>
              <a:buFont typeface="Arial" charset="0"/>
              <a:buChar char="•"/>
              <a:defRPr/>
            </a:pPr>
            <a:endParaRPr lang="en-US" altLang="zh-TW" dirty="0" smtClean="0"/>
          </a:p>
          <a:p>
            <a:pPr>
              <a:buFont typeface="Arial" charset="0"/>
              <a:buChar char="•"/>
              <a:defRPr/>
            </a:pPr>
            <a:endParaRPr lang="zh-TW" alt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2017/03/01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03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標題 1"/>
          <p:cNvSpPr>
            <a:spLocks noGrp="1"/>
          </p:cNvSpPr>
          <p:nvPr>
            <p:ph type="title"/>
          </p:nvPr>
        </p:nvSpPr>
        <p:spPr>
          <a:xfrm>
            <a:off x="814917" y="-220133"/>
            <a:ext cx="10515600" cy="1325033"/>
          </a:xfrm>
        </p:spPr>
        <p:txBody>
          <a:bodyPr/>
          <a:lstStyle/>
          <a:p>
            <a:r>
              <a:rPr lang="zh-TW" altLang="en-US" smtClean="0"/>
              <a:t>挑戰一下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47851"/>
            <a:ext cx="10515600" cy="4351867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zh-TW" altLang="en-US" sz="4267" dirty="0"/>
              <a:t>阿公拍拍我的頭，「並且」微笑著說。</a:t>
            </a:r>
            <a:endParaRPr lang="en-US" altLang="zh-TW" sz="4267" dirty="0"/>
          </a:p>
          <a:p>
            <a:pPr>
              <a:buFont typeface="Arial" charset="0"/>
              <a:buChar char="•"/>
              <a:defRPr/>
            </a:pPr>
            <a:r>
              <a:rPr lang="zh-TW" altLang="en-US" sz="4267" dirty="0"/>
              <a:t>還能用其他語詞來替換，試試看意思相同嗎？</a:t>
            </a:r>
            <a:endParaRPr lang="en-US" altLang="zh-TW" sz="4267" dirty="0"/>
          </a:p>
          <a:p>
            <a:pPr>
              <a:buFont typeface="Arial" charset="0"/>
              <a:buChar char="•"/>
              <a:defRPr/>
            </a:pPr>
            <a:endParaRPr lang="en-US" altLang="zh-TW" dirty="0"/>
          </a:p>
          <a:p>
            <a:pPr>
              <a:buFont typeface="Arial" charset="0"/>
              <a:buChar char="•"/>
              <a:defRPr/>
            </a:pPr>
            <a:endParaRPr lang="zh-TW" alt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2017/03/01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20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pic>
        <p:nvPicPr>
          <p:cNvPr id="48131" name="內容版面配置區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78817" y="2372785"/>
            <a:ext cx="5729816" cy="3168649"/>
          </a:xfrm>
        </p:spPr>
      </p:pic>
      <p:sp>
        <p:nvSpPr>
          <p:cNvPr id="6" name="橢圓形圖說文字 5"/>
          <p:cNvSpPr/>
          <p:nvPr/>
        </p:nvSpPr>
        <p:spPr>
          <a:xfrm>
            <a:off x="431800" y="1221317"/>
            <a:ext cx="4607984" cy="2590800"/>
          </a:xfrm>
          <a:prstGeom prst="wedgeEllipseCallout">
            <a:avLst>
              <a:gd name="adj1" fmla="val 46506"/>
              <a:gd name="adj2" fmla="val 4422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3733" dirty="0">
                <a:solidFill>
                  <a:prstClr val="black"/>
                </a:solidFill>
              </a:rPr>
              <a:t>小組討論時間</a:t>
            </a: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2017/03/01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77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標題 1"/>
          <p:cNvSpPr>
            <a:spLocks noGrp="1"/>
          </p:cNvSpPr>
          <p:nvPr>
            <p:ph type="title"/>
          </p:nvPr>
        </p:nvSpPr>
        <p:spPr>
          <a:xfrm>
            <a:off x="624417" y="-103718"/>
            <a:ext cx="10515600" cy="1325035"/>
          </a:xfrm>
        </p:spPr>
        <p:txBody>
          <a:bodyPr/>
          <a:lstStyle/>
          <a:p>
            <a:r>
              <a:rPr lang="zh-TW" altLang="en-US" smtClean="0"/>
              <a:t>情境造句</a:t>
            </a:r>
          </a:p>
        </p:txBody>
      </p:sp>
      <p:sp>
        <p:nvSpPr>
          <p:cNvPr id="49155" name="內容版面配置區 2"/>
          <p:cNvSpPr>
            <a:spLocks noGrp="1"/>
          </p:cNvSpPr>
          <p:nvPr>
            <p:ph idx="1"/>
          </p:nvPr>
        </p:nvSpPr>
        <p:spPr>
          <a:xfrm>
            <a:off x="527051" y="1170518"/>
            <a:ext cx="11664949" cy="5285316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4267"/>
              <a:t>1.</a:t>
            </a:r>
            <a:r>
              <a:rPr lang="zh-TW" altLang="en-US" sz="4267"/>
              <a:t>請在下面各類的語詞中，選擇想要的。</a:t>
            </a:r>
            <a:endParaRPr lang="en-US" altLang="zh-TW" sz="4267"/>
          </a:p>
          <a:p>
            <a:pPr marL="0" indent="0">
              <a:buNone/>
            </a:pPr>
            <a:r>
              <a:rPr lang="en-US" altLang="zh-TW" sz="4267"/>
              <a:t>2.</a:t>
            </a:r>
            <a:r>
              <a:rPr lang="zh-TW" altLang="en-US" sz="4267"/>
              <a:t>用「並且」把語詞連接成一句話。</a:t>
            </a:r>
            <a:endParaRPr lang="en-US" altLang="zh-TW" sz="4267"/>
          </a:p>
          <a:p>
            <a:pPr marL="0" indent="0">
              <a:buNone/>
            </a:pPr>
            <a:r>
              <a:rPr lang="en-US" altLang="zh-TW" sz="4267"/>
              <a:t>(</a:t>
            </a:r>
            <a:r>
              <a:rPr lang="zh-TW" altLang="en-US" sz="4267"/>
              <a:t>阿公</a:t>
            </a:r>
            <a:r>
              <a:rPr lang="en-US" altLang="zh-TW" sz="4267"/>
              <a:t>)(</a:t>
            </a:r>
            <a:r>
              <a:rPr lang="zh-TW" altLang="en-US" sz="4267"/>
              <a:t>拍拍</a:t>
            </a:r>
            <a:r>
              <a:rPr lang="en-US" altLang="zh-TW" sz="4267"/>
              <a:t>)(</a:t>
            </a:r>
            <a:r>
              <a:rPr lang="zh-TW" altLang="en-US" sz="4267"/>
              <a:t>我</a:t>
            </a:r>
            <a:r>
              <a:rPr lang="en-US" altLang="zh-TW" sz="4267"/>
              <a:t>)</a:t>
            </a:r>
            <a:r>
              <a:rPr lang="zh-TW" altLang="en-US" sz="4267"/>
              <a:t>的</a:t>
            </a:r>
            <a:r>
              <a:rPr lang="en-US" altLang="zh-TW" sz="4267"/>
              <a:t>(</a:t>
            </a:r>
            <a:r>
              <a:rPr lang="zh-TW" altLang="en-US" sz="4267"/>
              <a:t>頭</a:t>
            </a:r>
            <a:r>
              <a:rPr lang="en-US" altLang="zh-TW" sz="4267"/>
              <a:t>)</a:t>
            </a:r>
            <a:r>
              <a:rPr lang="zh-TW" altLang="en-US" sz="4267"/>
              <a:t>，「並且」</a:t>
            </a:r>
            <a:r>
              <a:rPr lang="en-US" altLang="zh-TW" sz="4267"/>
              <a:t>(</a:t>
            </a:r>
            <a:r>
              <a:rPr lang="zh-TW" altLang="en-US" sz="4267"/>
              <a:t>微笑</a:t>
            </a:r>
            <a:r>
              <a:rPr lang="en-US" altLang="zh-TW" sz="4267"/>
              <a:t>)</a:t>
            </a:r>
            <a:r>
              <a:rPr lang="zh-TW" altLang="en-US" sz="4267"/>
              <a:t>著</a:t>
            </a:r>
            <a:r>
              <a:rPr lang="en-US" altLang="zh-TW" sz="4267"/>
              <a:t>(</a:t>
            </a:r>
            <a:r>
              <a:rPr lang="zh-TW" altLang="en-US" sz="4267"/>
              <a:t>說</a:t>
            </a:r>
            <a:r>
              <a:rPr lang="en-US" altLang="zh-TW" sz="4267"/>
              <a:t>)</a:t>
            </a:r>
            <a:r>
              <a:rPr lang="zh-TW" altLang="en-US" sz="4267"/>
              <a:t>。</a:t>
            </a:r>
          </a:p>
          <a:p>
            <a:pPr marL="0" indent="0">
              <a:buNone/>
            </a:pPr>
            <a:r>
              <a:rPr lang="en-US" altLang="zh-TW" sz="4267">
                <a:sym typeface="Wingdings" panose="05000000000000000000" pitchFamily="2" charset="2"/>
              </a:rPr>
              <a:t>(</a:t>
            </a:r>
            <a:r>
              <a:rPr lang="zh-TW" altLang="en-US" sz="4267">
                <a:sym typeface="Wingdings" panose="05000000000000000000" pitchFamily="2" charset="2"/>
              </a:rPr>
              <a:t>     </a:t>
            </a:r>
            <a:r>
              <a:rPr lang="en-US" altLang="zh-TW" sz="4267"/>
              <a:t>)+(</a:t>
            </a:r>
            <a:r>
              <a:rPr lang="zh-TW" altLang="en-US" sz="4267"/>
              <a:t>        </a:t>
            </a:r>
            <a:r>
              <a:rPr lang="en-US" altLang="zh-TW" sz="4267"/>
              <a:t>)(</a:t>
            </a:r>
            <a:r>
              <a:rPr lang="zh-TW" altLang="en-US" sz="4267"/>
              <a:t>   </a:t>
            </a:r>
            <a:r>
              <a:rPr lang="en-US" altLang="zh-TW" sz="4267"/>
              <a:t>)</a:t>
            </a:r>
            <a:r>
              <a:rPr lang="zh-TW" altLang="en-US" sz="4267"/>
              <a:t>的</a:t>
            </a:r>
            <a:r>
              <a:rPr lang="en-US" altLang="zh-TW" sz="4267"/>
              <a:t>(   )</a:t>
            </a:r>
            <a:r>
              <a:rPr lang="zh-TW" altLang="en-US" sz="4267"/>
              <a:t>，「並且」</a:t>
            </a:r>
            <a:r>
              <a:rPr lang="en-US" altLang="zh-TW" sz="4267"/>
              <a:t>(</a:t>
            </a:r>
            <a:r>
              <a:rPr lang="zh-TW" altLang="en-US" sz="4267"/>
              <a:t>             </a:t>
            </a:r>
            <a:r>
              <a:rPr lang="en-US" altLang="zh-TW" sz="4267"/>
              <a:t>)(</a:t>
            </a:r>
            <a:r>
              <a:rPr lang="zh-TW" altLang="en-US" sz="4267"/>
              <a:t>   </a:t>
            </a:r>
            <a:r>
              <a:rPr lang="en-US" altLang="zh-TW" sz="4267"/>
              <a:t>)</a:t>
            </a:r>
          </a:p>
          <a:p>
            <a:pPr marL="0" indent="0">
              <a:buNone/>
            </a:pPr>
            <a:r>
              <a:rPr lang="zh-TW" altLang="en-US" sz="4267"/>
              <a:t>阿公                            頭</a:t>
            </a:r>
            <a:endParaRPr lang="en-US" altLang="zh-TW" sz="4267"/>
          </a:p>
          <a:p>
            <a:pPr marL="0" indent="0">
              <a:buNone/>
            </a:pPr>
            <a:r>
              <a:rPr lang="zh-TW" altLang="en-US" sz="4267"/>
              <a:t>拍拍                            微笑著</a:t>
            </a:r>
            <a:endParaRPr lang="en-US" altLang="zh-TW" sz="4267"/>
          </a:p>
          <a:p>
            <a:pPr marL="0" indent="0">
              <a:buNone/>
            </a:pPr>
            <a:r>
              <a:rPr lang="zh-TW" altLang="en-US" sz="4267"/>
              <a:t>我                                說</a:t>
            </a:r>
            <a:endParaRPr lang="en-US" altLang="zh-TW" sz="4267"/>
          </a:p>
          <a:p>
            <a:pPr marL="0" indent="0">
              <a:buNone/>
            </a:pPr>
            <a:endParaRPr lang="en-US" altLang="zh-TW" sz="4267"/>
          </a:p>
          <a:p>
            <a:pPr marL="0" indent="0">
              <a:buNone/>
            </a:pPr>
            <a:endParaRPr lang="en-US" altLang="zh-TW" sz="4267"/>
          </a:p>
        </p:txBody>
      </p:sp>
      <p:sp>
        <p:nvSpPr>
          <p:cNvPr id="5" name="流程圖: 程序 4"/>
          <p:cNvSpPr/>
          <p:nvPr/>
        </p:nvSpPr>
        <p:spPr>
          <a:xfrm>
            <a:off x="8113185" y="29634"/>
            <a:ext cx="1824567" cy="960967"/>
          </a:xfrm>
          <a:prstGeom prst="flowChartProcess">
            <a:avLst/>
          </a:prstGeom>
          <a:solidFill>
            <a:srgbClr val="70D67A"/>
          </a:solidFill>
          <a:ln>
            <a:solidFill>
              <a:srgbClr val="70D6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4267" dirty="0">
                <a:solidFill>
                  <a:prstClr val="black"/>
                </a:solidFill>
              </a:rPr>
              <a:t>並且</a:t>
            </a:r>
          </a:p>
        </p:txBody>
      </p:sp>
      <p:cxnSp>
        <p:nvCxnSpPr>
          <p:cNvPr id="3" name="直線單箭頭接點 2"/>
          <p:cNvCxnSpPr/>
          <p:nvPr/>
        </p:nvCxnSpPr>
        <p:spPr>
          <a:xfrm>
            <a:off x="1775884" y="4292600"/>
            <a:ext cx="768349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直線單箭頭接點 7"/>
          <p:cNvCxnSpPr/>
          <p:nvPr/>
        </p:nvCxnSpPr>
        <p:spPr>
          <a:xfrm>
            <a:off x="1775884" y="5060951"/>
            <a:ext cx="768349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直線單箭頭接點 8"/>
          <p:cNvCxnSpPr/>
          <p:nvPr/>
        </p:nvCxnSpPr>
        <p:spPr>
          <a:xfrm>
            <a:off x="1210734" y="5829300"/>
            <a:ext cx="768351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直線單箭頭接點 9"/>
          <p:cNvCxnSpPr/>
          <p:nvPr/>
        </p:nvCxnSpPr>
        <p:spPr>
          <a:xfrm>
            <a:off x="6479118" y="4301067"/>
            <a:ext cx="768349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直線單箭頭接點 10"/>
          <p:cNvCxnSpPr/>
          <p:nvPr/>
        </p:nvCxnSpPr>
        <p:spPr>
          <a:xfrm>
            <a:off x="7586134" y="5060951"/>
            <a:ext cx="768351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/>
          <p:nvPr/>
        </p:nvCxnSpPr>
        <p:spPr>
          <a:xfrm>
            <a:off x="6479118" y="5829300"/>
            <a:ext cx="768349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2017/03/01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33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標題 1"/>
          <p:cNvSpPr>
            <a:spLocks noGrp="1"/>
          </p:cNvSpPr>
          <p:nvPr>
            <p:ph type="title"/>
          </p:nvPr>
        </p:nvSpPr>
        <p:spPr>
          <a:xfrm>
            <a:off x="886884" y="-220133"/>
            <a:ext cx="10515600" cy="1325033"/>
          </a:xfrm>
        </p:spPr>
        <p:txBody>
          <a:bodyPr/>
          <a:lstStyle/>
          <a:p>
            <a:r>
              <a:rPr lang="zh-TW" altLang="en-US" smtClean="0"/>
              <a:t>回答以下問題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411818"/>
            <a:ext cx="10515600" cy="4787900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4267"/>
              <a:t>說說這些詞語在課文中形容什麼？</a:t>
            </a:r>
            <a:endParaRPr lang="en-US" altLang="zh-TW" sz="4267"/>
          </a:p>
          <a:p>
            <a:pPr marL="0" indent="0">
              <a:buNone/>
            </a:pPr>
            <a:r>
              <a:rPr lang="zh-TW" altLang="en-US" sz="4800"/>
              <a:t>熱情的舞蹈</a:t>
            </a:r>
            <a:endParaRPr lang="en-US" altLang="zh-TW" sz="4800"/>
          </a:p>
          <a:p>
            <a:pPr marL="0" indent="0">
              <a:buNone/>
            </a:pPr>
            <a:endParaRPr lang="en-US" altLang="zh-TW" sz="4800"/>
          </a:p>
          <a:p>
            <a:pPr marL="0" indent="0">
              <a:buNone/>
            </a:pPr>
            <a:r>
              <a:rPr lang="zh-TW" altLang="en-US" sz="4800"/>
              <a:t>一條白色的魚</a:t>
            </a:r>
            <a:endParaRPr lang="en-US" altLang="zh-TW" sz="4800"/>
          </a:p>
          <a:p>
            <a:pPr marL="0" indent="0">
              <a:buNone/>
            </a:pPr>
            <a:endParaRPr lang="en-US" altLang="zh-TW" sz="4800"/>
          </a:p>
          <a:p>
            <a:pPr marL="0" indent="0">
              <a:buNone/>
            </a:pPr>
            <a:r>
              <a:rPr lang="zh-TW" altLang="en-US" sz="4800"/>
              <a:t>兩條小小的魚</a:t>
            </a:r>
          </a:p>
        </p:txBody>
      </p:sp>
      <p:sp>
        <p:nvSpPr>
          <p:cNvPr id="5" name="矩形 4"/>
          <p:cNvSpPr/>
          <p:nvPr/>
        </p:nvSpPr>
        <p:spPr>
          <a:xfrm>
            <a:off x="4512734" y="2084918"/>
            <a:ext cx="2688167" cy="67098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4267" dirty="0">
                <a:solidFill>
                  <a:prstClr val="black"/>
                </a:solidFill>
              </a:rPr>
              <a:t>稻浪</a:t>
            </a:r>
          </a:p>
        </p:txBody>
      </p:sp>
      <p:sp>
        <p:nvSpPr>
          <p:cNvPr id="7" name="矩形 6"/>
          <p:cNvSpPr/>
          <p:nvPr/>
        </p:nvSpPr>
        <p:spPr>
          <a:xfrm>
            <a:off x="4929717" y="3672418"/>
            <a:ext cx="2497667" cy="67098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4267" dirty="0">
                <a:solidFill>
                  <a:prstClr val="black"/>
                </a:solidFill>
              </a:rPr>
              <a:t>阿公</a:t>
            </a:r>
          </a:p>
        </p:txBody>
      </p:sp>
      <p:sp>
        <p:nvSpPr>
          <p:cNvPr id="8" name="矩形 7"/>
          <p:cNvSpPr/>
          <p:nvPr/>
        </p:nvSpPr>
        <p:spPr>
          <a:xfrm>
            <a:off x="4847167" y="5253567"/>
            <a:ext cx="3359151" cy="6731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4267" dirty="0">
                <a:solidFill>
                  <a:prstClr val="black"/>
                </a:solidFill>
              </a:rPr>
              <a:t>阿公和小月</a:t>
            </a: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2017/03/01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2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譬喻</a:t>
            </a:r>
          </a:p>
        </p:txBody>
      </p:sp>
      <p:sp>
        <p:nvSpPr>
          <p:cNvPr id="49155" name="內容版面配置區 2"/>
          <p:cNvSpPr>
            <a:spLocks noGrp="1"/>
          </p:cNvSpPr>
          <p:nvPr>
            <p:ph idx="1"/>
          </p:nvPr>
        </p:nvSpPr>
        <p:spPr>
          <a:xfrm>
            <a:off x="814917" y="1604433"/>
            <a:ext cx="10515600" cy="3346451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zh-TW" altLang="en-US" sz="3733" dirty="0"/>
              <a:t>二件或二件以上的事物中有相似的地方，當我們說話、寫作時運用相似點來比方說明這兩件事物的，讓人較容易想像與了解的寫法，我們稱為譬喻法。</a:t>
            </a:r>
            <a:endParaRPr lang="en-US" altLang="zh-TW" sz="3733" dirty="0"/>
          </a:p>
          <a:p>
            <a:pPr>
              <a:buFont typeface="Arial" charset="0"/>
              <a:buChar char="•"/>
              <a:defRPr/>
            </a:pPr>
            <a:endParaRPr lang="en-US" altLang="zh-TW" sz="3733" dirty="0"/>
          </a:p>
          <a:p>
            <a:pPr>
              <a:buFont typeface="Arial" charset="0"/>
              <a:buChar char="•"/>
              <a:defRPr/>
            </a:pPr>
            <a:endParaRPr lang="en-US" altLang="zh-TW" sz="3733" dirty="0"/>
          </a:p>
          <a:p>
            <a:pPr>
              <a:buFont typeface="Arial" charset="0"/>
              <a:buChar char="•"/>
              <a:defRPr/>
            </a:pPr>
            <a:r>
              <a:rPr lang="zh-TW" altLang="en-US" sz="3733" dirty="0"/>
              <a:t>這句話用什麼東西形容月亮？</a:t>
            </a:r>
          </a:p>
          <a:p>
            <a:pPr marL="0" indent="0">
              <a:buNone/>
              <a:defRPr/>
            </a:pPr>
            <a:r>
              <a:rPr lang="zh-TW" altLang="en-US" sz="3733" dirty="0"/>
              <a:t>請在課文上找出譬喻的句子。並做記號。</a:t>
            </a:r>
          </a:p>
          <a:p>
            <a:pPr>
              <a:buFont typeface="Arial" charset="0"/>
              <a:buChar char="•"/>
              <a:defRPr/>
            </a:pPr>
            <a:endParaRPr lang="en-US" altLang="zh-TW" dirty="0" smtClean="0"/>
          </a:p>
          <a:p>
            <a:pPr>
              <a:buFont typeface="Arial" charset="0"/>
              <a:buChar char="•"/>
              <a:defRPr/>
            </a:pPr>
            <a:endParaRPr lang="zh-TW" altLang="en-US" dirty="0" smtClean="0"/>
          </a:p>
        </p:txBody>
      </p:sp>
      <p:sp>
        <p:nvSpPr>
          <p:cNvPr id="2" name="矩形 1"/>
          <p:cNvSpPr/>
          <p:nvPr/>
        </p:nvSpPr>
        <p:spPr>
          <a:xfrm>
            <a:off x="1200152" y="3812117"/>
            <a:ext cx="9503833" cy="115146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4267" dirty="0">
                <a:solidFill>
                  <a:prstClr val="black"/>
                </a:solidFill>
              </a:rPr>
              <a:t>天上的月亮就像彎彎的香蕉。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2017/03/01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06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 1"/>
          <p:cNvSpPr>
            <a:spLocks noGrp="1"/>
          </p:cNvSpPr>
          <p:nvPr>
            <p:ph type="title"/>
          </p:nvPr>
        </p:nvSpPr>
        <p:spPr>
          <a:xfrm>
            <a:off x="857251" y="228601"/>
            <a:ext cx="10515600" cy="1325033"/>
          </a:xfrm>
        </p:spPr>
        <p:txBody>
          <a:bodyPr/>
          <a:lstStyle/>
          <a:p>
            <a:endParaRPr lang="zh-TW" altLang="en-US" smtClean="0"/>
          </a:p>
        </p:txBody>
      </p:sp>
      <p:pic>
        <p:nvPicPr>
          <p:cNvPr id="15363" name="內容版面配置區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78817" y="2372785"/>
            <a:ext cx="5729816" cy="3168649"/>
          </a:xfrm>
        </p:spPr>
      </p:pic>
      <p:sp>
        <p:nvSpPr>
          <p:cNvPr id="6" name="橢圓形圖說文字 5"/>
          <p:cNvSpPr/>
          <p:nvPr/>
        </p:nvSpPr>
        <p:spPr>
          <a:xfrm>
            <a:off x="431800" y="1221317"/>
            <a:ext cx="4607984" cy="2590800"/>
          </a:xfrm>
          <a:prstGeom prst="wedgeEllipseCallout">
            <a:avLst>
              <a:gd name="adj1" fmla="val 46506"/>
              <a:gd name="adj2" fmla="val 4422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3733" dirty="0">
                <a:solidFill>
                  <a:prstClr val="black"/>
                </a:solidFill>
              </a:rPr>
              <a:t>小組共作時間</a:t>
            </a:r>
            <a:endParaRPr kumimoji="1" lang="en-US" altLang="zh-TW" sz="3733" dirty="0">
              <a:solidFill>
                <a:prstClr val="black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 sz="3733" dirty="0">
              <a:solidFill>
                <a:prstClr val="black"/>
              </a:solidFill>
            </a:endParaRPr>
          </a:p>
        </p:txBody>
      </p:sp>
      <p:sp>
        <p:nvSpPr>
          <p:cNvPr id="15366" name="文字方塊 1"/>
          <p:cNvSpPr txBox="1">
            <a:spLocks noChangeArrowheads="1"/>
          </p:cNvSpPr>
          <p:nvPr/>
        </p:nvSpPr>
        <p:spPr bwMode="auto">
          <a:xfrm>
            <a:off x="3119967" y="33867"/>
            <a:ext cx="5936240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3733">
                <a:solidFill>
                  <a:prstClr val="black"/>
                </a:solidFill>
              </a:rPr>
              <a:t>看到海洋，你會想到什麼？</a:t>
            </a: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2017/03/01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17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標題 1"/>
          <p:cNvSpPr>
            <a:spLocks noGrp="1"/>
          </p:cNvSpPr>
          <p:nvPr>
            <p:ph type="title"/>
          </p:nvPr>
        </p:nvSpPr>
        <p:spPr>
          <a:xfrm>
            <a:off x="912284" y="-220133"/>
            <a:ext cx="10515600" cy="1325033"/>
          </a:xfrm>
        </p:spPr>
        <p:txBody>
          <a:bodyPr/>
          <a:lstStyle/>
          <a:p>
            <a:r>
              <a:rPr lang="zh-TW" altLang="en-US" smtClean="0"/>
              <a:t>回想一下</a:t>
            </a:r>
            <a:r>
              <a:rPr lang="en-US" altLang="zh-TW" smtClean="0"/>
              <a:t>-</a:t>
            </a:r>
            <a:r>
              <a:rPr lang="zh-TW" altLang="en-US" smtClean="0"/>
              <a:t>複習這節課重點</a:t>
            </a:r>
          </a:p>
        </p:txBody>
      </p:sp>
      <p:sp>
        <p:nvSpPr>
          <p:cNvPr id="38915" name="內容版面配置區 2"/>
          <p:cNvSpPr>
            <a:spLocks noGrp="1"/>
          </p:cNvSpPr>
          <p:nvPr>
            <p:ph idx="1"/>
          </p:nvPr>
        </p:nvSpPr>
        <p:spPr>
          <a:xfrm>
            <a:off x="527051" y="1847851"/>
            <a:ext cx="11330516" cy="4351867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4800" dirty="0"/>
              <a:t>1</a:t>
            </a:r>
            <a:r>
              <a:rPr lang="en-US" altLang="zh-TW" sz="4800" dirty="0" smtClean="0"/>
              <a:t>.</a:t>
            </a:r>
            <a:r>
              <a:rPr lang="zh-TW" altLang="en-US" sz="4800" dirty="0" smtClean="0"/>
              <a:t>重述故事重點。</a:t>
            </a:r>
            <a:endParaRPr lang="zh-TW" altLang="zh-TW" sz="4800" dirty="0"/>
          </a:p>
          <a:p>
            <a:pPr marL="0" indent="0">
              <a:buNone/>
            </a:pPr>
            <a:r>
              <a:rPr lang="en-US" altLang="zh-TW" sz="4800" dirty="0"/>
              <a:t>2</a:t>
            </a:r>
            <a:r>
              <a:rPr lang="en-US" altLang="zh-TW" sz="4800" dirty="0" smtClean="0"/>
              <a:t>.</a:t>
            </a:r>
            <a:r>
              <a:rPr lang="zh-TW" altLang="en-US" sz="4800" dirty="0" smtClean="0"/>
              <a:t>替換語詞</a:t>
            </a:r>
            <a:endParaRPr lang="en-US" altLang="zh-TW" sz="4800" dirty="0"/>
          </a:p>
          <a:p>
            <a:pPr marL="0" indent="0">
              <a:buNone/>
            </a:pPr>
            <a:r>
              <a:rPr lang="en-US" altLang="zh-TW" sz="4800" dirty="0" smtClean="0"/>
              <a:t>3.</a:t>
            </a:r>
            <a:r>
              <a:rPr lang="zh-TW" altLang="en-US" sz="4800" dirty="0" smtClean="0"/>
              <a:t>國字書寫規則</a:t>
            </a:r>
            <a:r>
              <a:rPr lang="zh-TW" altLang="zh-TW" sz="4800" dirty="0" smtClean="0"/>
              <a:t>。</a:t>
            </a:r>
            <a:endParaRPr lang="zh-TW" altLang="zh-TW" sz="4800" dirty="0"/>
          </a:p>
          <a:p>
            <a:pPr marL="0" indent="0">
              <a:buNone/>
            </a:pPr>
            <a:r>
              <a:rPr lang="zh-TW" altLang="en-US" sz="4800" dirty="0" smtClean="0"/>
              <a:t>下課了，謝謝大家認真的參與！</a:t>
            </a:r>
          </a:p>
          <a:p>
            <a:pPr marL="0" indent="0">
              <a:buNone/>
            </a:pPr>
            <a:endParaRPr lang="zh-TW" altLang="zh-TW" sz="4800" dirty="0"/>
          </a:p>
        </p:txBody>
      </p:sp>
      <p:sp>
        <p:nvSpPr>
          <p:cNvPr id="38917" name="文字方塊 4"/>
          <p:cNvSpPr txBox="1">
            <a:spLocks noChangeArrowheads="1"/>
          </p:cNvSpPr>
          <p:nvPr/>
        </p:nvSpPr>
        <p:spPr bwMode="auto">
          <a:xfrm>
            <a:off x="10416118" y="5829301"/>
            <a:ext cx="12488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TW" sz="2400">
                <a:solidFill>
                  <a:srgbClr val="A6A6A6"/>
                </a:solidFill>
                <a:ea typeface="微軟正黑體" panose="020B0604030504040204" pitchFamily="34" charset="-120"/>
              </a:rPr>
              <a:t>1</a:t>
            </a:r>
            <a:r>
              <a:rPr kumimoji="0" lang="zh-TW" altLang="en-US" sz="2400">
                <a:solidFill>
                  <a:srgbClr val="A6A6A6"/>
                </a:solidFill>
                <a:ea typeface="微軟正黑體" panose="020B0604030504040204" pitchFamily="34" charset="-120"/>
              </a:rPr>
              <a:t>分鐘</a:t>
            </a: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2017/03/01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66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標題 1"/>
          <p:cNvSpPr>
            <a:spLocks noGrp="1"/>
          </p:cNvSpPr>
          <p:nvPr>
            <p:ph type="title"/>
          </p:nvPr>
        </p:nvSpPr>
        <p:spPr>
          <a:xfrm>
            <a:off x="527051" y="-220133"/>
            <a:ext cx="10515600" cy="1325033"/>
          </a:xfrm>
        </p:spPr>
        <p:txBody>
          <a:bodyPr/>
          <a:lstStyle/>
          <a:p>
            <a:r>
              <a:rPr lang="zh-TW" altLang="en-US" smtClean="0"/>
              <a:t>小組共作方式</a:t>
            </a:r>
            <a:endParaRPr lang="zh-TW" altLang="en-US" smtClean="0">
              <a:solidFill>
                <a:srgbClr val="FF0000"/>
              </a:solidFill>
            </a:endParaRPr>
          </a:p>
        </p:txBody>
      </p:sp>
      <p:sp>
        <p:nvSpPr>
          <p:cNvPr id="16387" name="內容版面配置區 2"/>
          <p:cNvSpPr>
            <a:spLocks noGrp="1"/>
          </p:cNvSpPr>
          <p:nvPr>
            <p:ph idx="1"/>
          </p:nvPr>
        </p:nvSpPr>
        <p:spPr>
          <a:xfrm>
            <a:off x="143933" y="1748367"/>
            <a:ext cx="12048067" cy="2546351"/>
          </a:xfrm>
        </p:spPr>
        <p:txBody>
          <a:bodyPr/>
          <a:lstStyle/>
          <a:p>
            <a:pPr marL="0" indent="0">
              <a:buNone/>
            </a:pPr>
            <a:endParaRPr lang="en-US" altLang="zh-TW" sz="3200"/>
          </a:p>
          <a:p>
            <a:pPr marL="0" indent="0">
              <a:buNone/>
            </a:pPr>
            <a:r>
              <a:rPr lang="en-US" altLang="zh-TW" sz="4267"/>
              <a:t>1.</a:t>
            </a:r>
            <a:r>
              <a:rPr lang="zh-TW" altLang="en-US" sz="4267"/>
              <a:t>想到的語詞用彩色筆寫在便利貼上。</a:t>
            </a:r>
            <a:endParaRPr lang="en-US" altLang="zh-TW" sz="4267"/>
          </a:p>
          <a:p>
            <a:pPr marL="0" indent="0">
              <a:buNone/>
            </a:pPr>
            <a:r>
              <a:rPr lang="en-US" altLang="zh-TW" sz="4267"/>
              <a:t>2.</a:t>
            </a:r>
            <a:r>
              <a:rPr lang="zh-TW" altLang="en-US" sz="4267"/>
              <a:t>一張便利貼寫</a:t>
            </a:r>
            <a:r>
              <a:rPr lang="en-US" altLang="zh-TW" sz="4267"/>
              <a:t>1</a:t>
            </a:r>
            <a:r>
              <a:rPr lang="zh-TW" altLang="en-US" sz="4267"/>
              <a:t>個語詞。</a:t>
            </a:r>
            <a:endParaRPr lang="en-US" altLang="zh-TW" sz="4267"/>
          </a:p>
          <a:p>
            <a:pPr marL="0" indent="0">
              <a:buNone/>
            </a:pPr>
            <a:r>
              <a:rPr lang="en-US" altLang="zh-TW" sz="4267"/>
              <a:t>3.</a:t>
            </a:r>
            <a:r>
              <a:rPr lang="zh-TW" altLang="en-US" sz="4267"/>
              <a:t>寫完貼在塑膠</a:t>
            </a:r>
            <a:r>
              <a:rPr lang="zh-TW" altLang="en-US" sz="4267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瓦楞</a:t>
            </a:r>
            <a:r>
              <a:rPr lang="zh-TW" altLang="en-US" sz="4267"/>
              <a:t>板上。</a:t>
            </a:r>
            <a:endParaRPr lang="en-US" altLang="zh-TW" sz="4267"/>
          </a:p>
          <a:p>
            <a:pPr marL="0" indent="0">
              <a:buNone/>
            </a:pPr>
            <a:endParaRPr lang="zh-TW" altLang="en-US" sz="4800"/>
          </a:p>
        </p:txBody>
      </p:sp>
      <p:pic>
        <p:nvPicPr>
          <p:cNvPr id="5" name="Picture 14" descr="C:\Documents and Settings\user\桌面\二下綠色的海洋\圖\海洋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551" y="4434418"/>
            <a:ext cx="2944283" cy="2017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文字方塊 5"/>
          <p:cNvSpPr txBox="1">
            <a:spLocks noChangeArrowheads="1"/>
          </p:cNvSpPr>
          <p:nvPr/>
        </p:nvSpPr>
        <p:spPr bwMode="auto">
          <a:xfrm>
            <a:off x="624418" y="1316567"/>
            <a:ext cx="483658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4800">
                <a:solidFill>
                  <a:prstClr val="black"/>
                </a:solidFill>
              </a:rPr>
              <a:t>老師有</a:t>
            </a:r>
            <a:r>
              <a:rPr lang="en-US" altLang="zh-TW" sz="4800">
                <a:solidFill>
                  <a:prstClr val="black"/>
                </a:solidFill>
              </a:rPr>
              <a:t>3</a:t>
            </a:r>
            <a:r>
              <a:rPr lang="zh-TW" altLang="en-US" sz="4800">
                <a:solidFill>
                  <a:prstClr val="black"/>
                </a:solidFill>
              </a:rPr>
              <a:t>個要求。</a:t>
            </a:r>
          </a:p>
        </p:txBody>
      </p:sp>
      <p:sp>
        <p:nvSpPr>
          <p:cNvPr id="16391" name="文字方塊 6"/>
          <p:cNvSpPr txBox="1">
            <a:spLocks noChangeArrowheads="1"/>
          </p:cNvSpPr>
          <p:nvPr/>
        </p:nvSpPr>
        <p:spPr bwMode="auto">
          <a:xfrm>
            <a:off x="334433" y="4582585"/>
            <a:ext cx="8332730" cy="124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3733">
                <a:solidFill>
                  <a:prstClr val="black"/>
                </a:solidFill>
              </a:rPr>
              <a:t>哪一組可以挑戰看看，把任務說一次。</a:t>
            </a:r>
            <a:endParaRPr lang="en-US" altLang="zh-TW" sz="3733">
              <a:solidFill>
                <a:prstClr val="black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3733">
                <a:solidFill>
                  <a:prstClr val="black"/>
                </a:solidFill>
              </a:rPr>
              <a:t>首先</a:t>
            </a:r>
            <a:r>
              <a:rPr lang="en-US" altLang="zh-TW" sz="3733">
                <a:solidFill>
                  <a:prstClr val="black"/>
                </a:solidFill>
              </a:rPr>
              <a:t>……</a:t>
            </a:r>
            <a:r>
              <a:rPr lang="zh-TW" altLang="en-US" sz="3733">
                <a:solidFill>
                  <a:prstClr val="black"/>
                </a:solidFill>
              </a:rPr>
              <a:t>接著</a:t>
            </a:r>
            <a:r>
              <a:rPr lang="en-US" altLang="zh-TW" sz="3733">
                <a:solidFill>
                  <a:prstClr val="black"/>
                </a:solidFill>
              </a:rPr>
              <a:t>…..</a:t>
            </a:r>
            <a:r>
              <a:rPr lang="zh-TW" altLang="en-US" sz="3733">
                <a:solidFill>
                  <a:prstClr val="black"/>
                </a:solidFill>
              </a:rPr>
              <a:t>最後</a:t>
            </a:r>
            <a:r>
              <a:rPr lang="en-US" altLang="zh-TW" sz="3733">
                <a:solidFill>
                  <a:prstClr val="black"/>
                </a:solidFill>
              </a:rPr>
              <a:t>……</a:t>
            </a: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2017/03/01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605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2284" y="2853267"/>
            <a:ext cx="10515600" cy="1316567"/>
          </a:xfrm>
        </p:spPr>
        <p:txBody>
          <a:bodyPr/>
          <a:lstStyle/>
          <a:p>
            <a:pPr>
              <a:defRPr/>
            </a:pPr>
            <a:r>
              <a:rPr lang="zh-TW" altLang="en-US" sz="6400" dirty="0"/>
              <a:t>不會寫的字可以寫注音。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1" y="4588934"/>
            <a:ext cx="10515600" cy="1500717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2017/03/01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04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02784" y="260351"/>
            <a:ext cx="10515600" cy="1221316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從課文標題想一想</a:t>
            </a:r>
            <a:endParaRPr lang="zh-TW" altLang="en-US" dirty="0"/>
          </a:p>
        </p:txBody>
      </p:sp>
      <p:sp>
        <p:nvSpPr>
          <p:cNvPr id="18435" name="文字版面配置區 2"/>
          <p:cNvSpPr>
            <a:spLocks noGrp="1"/>
          </p:cNvSpPr>
          <p:nvPr>
            <p:ph type="body" idx="1"/>
          </p:nvPr>
        </p:nvSpPr>
        <p:spPr>
          <a:xfrm>
            <a:off x="831851" y="4868334"/>
            <a:ext cx="10515600" cy="1221317"/>
          </a:xfrm>
        </p:spPr>
        <p:txBody>
          <a:bodyPr/>
          <a:lstStyle/>
          <a:p>
            <a:pPr algn="ctr"/>
            <a:r>
              <a:rPr lang="zh-TW" altLang="en-US" sz="6400">
                <a:solidFill>
                  <a:srgbClr val="898989"/>
                </a:solidFill>
              </a:rPr>
              <a:t>綠色的海洋</a:t>
            </a:r>
            <a:endParaRPr lang="en-US" altLang="zh-TW" sz="6400">
              <a:solidFill>
                <a:srgbClr val="898989"/>
              </a:solidFill>
            </a:endParaRPr>
          </a:p>
        </p:txBody>
      </p:sp>
      <p:pic>
        <p:nvPicPr>
          <p:cNvPr id="18437" name="內容版面配置區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9417" y="1701801"/>
            <a:ext cx="5317067" cy="2976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2017/03/01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74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文字方塊 1"/>
          <p:cNvSpPr txBox="1">
            <a:spLocks noChangeArrowheads="1"/>
          </p:cNvSpPr>
          <p:nvPr/>
        </p:nvSpPr>
        <p:spPr bwMode="auto">
          <a:xfrm>
            <a:off x="4176184" y="14817"/>
            <a:ext cx="3474028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4267" b="1">
                <a:solidFill>
                  <a:srgbClr val="000000"/>
                </a:solidFill>
              </a:rPr>
              <a:t>一起大聲朗讀</a:t>
            </a:r>
          </a:p>
        </p:txBody>
      </p:sp>
      <p:sp>
        <p:nvSpPr>
          <p:cNvPr id="20484" name="文字方塊 1"/>
          <p:cNvSpPr txBox="1">
            <a:spLocks noChangeArrowheads="1"/>
          </p:cNvSpPr>
          <p:nvPr/>
        </p:nvSpPr>
        <p:spPr bwMode="auto">
          <a:xfrm>
            <a:off x="624417" y="1443567"/>
            <a:ext cx="11328400" cy="2800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sz="5867">
                <a:solidFill>
                  <a:srgbClr val="000000"/>
                </a:solidFill>
              </a:rPr>
              <a:t>1.</a:t>
            </a:r>
            <a:r>
              <a:rPr lang="zh-TW" altLang="en-US" sz="5867">
                <a:solidFill>
                  <a:srgbClr val="000000"/>
                </a:solidFill>
              </a:rPr>
              <a:t>專心看著課本讀。</a:t>
            </a:r>
            <a:endParaRPr lang="en-US" altLang="zh-TW" sz="5867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sz="5867">
                <a:solidFill>
                  <a:srgbClr val="000000"/>
                </a:solidFill>
              </a:rPr>
              <a:t>2.</a:t>
            </a:r>
            <a:r>
              <a:rPr lang="zh-TW" altLang="en-US" sz="5867">
                <a:solidFill>
                  <a:srgbClr val="000000"/>
                </a:solidFill>
              </a:rPr>
              <a:t>一邊讀一邊在心裡找一找，</a:t>
            </a:r>
            <a:endParaRPr lang="en-US" altLang="zh-TW" sz="5867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5867">
                <a:solidFill>
                  <a:srgbClr val="000000"/>
                </a:solidFill>
              </a:rPr>
              <a:t>   課文裡有沒有剛才問題的答案？</a:t>
            </a:r>
            <a:endParaRPr lang="en-US" altLang="zh-TW" sz="5867">
              <a:solidFill>
                <a:srgbClr val="000000"/>
              </a:solidFill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2017/03/01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458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02784" y="0"/>
            <a:ext cx="10515600" cy="1221317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從課文標題再想一想</a:t>
            </a:r>
            <a:endParaRPr lang="zh-TW" altLang="en-US" dirty="0"/>
          </a:p>
        </p:txBody>
      </p:sp>
      <p:sp>
        <p:nvSpPr>
          <p:cNvPr id="20483" name="文字版面配置區 2"/>
          <p:cNvSpPr>
            <a:spLocks noGrp="1"/>
          </p:cNvSpPr>
          <p:nvPr>
            <p:ph type="body" idx="1"/>
          </p:nvPr>
        </p:nvSpPr>
        <p:spPr>
          <a:xfrm>
            <a:off x="901700" y="1221318"/>
            <a:ext cx="10515600" cy="1221316"/>
          </a:xfrm>
        </p:spPr>
        <p:txBody>
          <a:bodyPr/>
          <a:lstStyle/>
          <a:p>
            <a:pPr algn="ctr"/>
            <a:r>
              <a:rPr lang="zh-TW" altLang="en-US" sz="6400">
                <a:solidFill>
                  <a:srgbClr val="898989"/>
                </a:solidFill>
              </a:rPr>
              <a:t>綠色的海洋</a:t>
            </a:r>
            <a:endParaRPr lang="en-US" altLang="zh-TW" sz="6400">
              <a:solidFill>
                <a:srgbClr val="898989"/>
              </a:solidFill>
            </a:endParaRPr>
          </a:p>
        </p:txBody>
      </p:sp>
      <p:pic>
        <p:nvPicPr>
          <p:cNvPr id="20485" name="內容版面配置區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834" y="2207685"/>
            <a:ext cx="3725333" cy="208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1"/>
          <p:cNvSpPr>
            <a:spLocks noChangeArrowheads="1"/>
          </p:cNvSpPr>
          <p:nvPr/>
        </p:nvSpPr>
        <p:spPr bwMode="auto">
          <a:xfrm>
            <a:off x="1968500" y="5433484"/>
            <a:ext cx="7837402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4267">
                <a:solidFill>
                  <a:prstClr val="black"/>
                </a:solidFill>
              </a:rPr>
              <a:t>告訴老師，綠色的海洋是什麼？</a:t>
            </a:r>
            <a:endParaRPr lang="zh-TW" altLang="en-US" sz="2400">
              <a:solidFill>
                <a:prstClr val="black"/>
              </a:solidFill>
            </a:endParaRPr>
          </a:p>
        </p:txBody>
      </p:sp>
      <p:sp>
        <p:nvSpPr>
          <p:cNvPr id="8" name="＞形箭號 7"/>
          <p:cNvSpPr/>
          <p:nvPr/>
        </p:nvSpPr>
        <p:spPr>
          <a:xfrm rot="5400000">
            <a:off x="5680075" y="4217459"/>
            <a:ext cx="958851" cy="1439333"/>
          </a:xfrm>
          <a:prstGeom prst="chevron">
            <a:avLst>
              <a:gd name="adj" fmla="val 62310"/>
            </a:avLst>
          </a:prstGeom>
          <a:solidFill>
            <a:schemeClr val="accent1">
              <a:lumMod val="75000"/>
            </a:schemeClr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2017/03/01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265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小樹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deo.pot [相容模式]" id="{3B0D4C89-609E-42C8-A17E-E94E5AA94B52}" vid="{D9D90149-67D6-4289-BC43-0C68B0644D40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5109</Words>
  <Application>Microsoft Office PowerPoint</Application>
  <PresentationFormat>寬螢幕</PresentationFormat>
  <Paragraphs>510</Paragraphs>
  <Slides>40</Slides>
  <Notes>40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40</vt:i4>
      </vt:variant>
    </vt:vector>
  </HeadingPairs>
  <TitlesOfParts>
    <vt:vector size="49" baseType="lpstr">
      <vt:lpstr>文鼎標楷注音</vt:lpstr>
      <vt:lpstr>微軟正黑體</vt:lpstr>
      <vt:lpstr>新細明體</vt:lpstr>
      <vt:lpstr>標楷體</vt:lpstr>
      <vt:lpstr>Arial</vt:lpstr>
      <vt:lpstr>Calibri</vt:lpstr>
      <vt:lpstr>Wingdings</vt:lpstr>
      <vt:lpstr>Wingdings 2</vt:lpstr>
      <vt:lpstr>小樹</vt:lpstr>
      <vt:lpstr>綠色的海洋</vt:lpstr>
      <vt:lpstr>上課囉！</vt:lpstr>
      <vt:lpstr>看圖聯想</vt:lpstr>
      <vt:lpstr>PowerPoint 簡報</vt:lpstr>
      <vt:lpstr>小組共作方式</vt:lpstr>
      <vt:lpstr>不會寫的字可以寫注音。</vt:lpstr>
      <vt:lpstr>從課文標題想一想</vt:lpstr>
      <vt:lpstr>PowerPoint 簡報</vt:lpstr>
      <vt:lpstr>從課文標題再想一想</vt:lpstr>
      <vt:lpstr>PowerPoint 簡報</vt:lpstr>
      <vt:lpstr>請看看這個語詞</vt:lpstr>
      <vt:lpstr>PowerPoint 簡報</vt:lpstr>
      <vt:lpstr>PowerPoint 簡報</vt:lpstr>
      <vt:lpstr>PowerPoint 簡報</vt:lpstr>
      <vt:lpstr>請看看這個語詞</vt:lpstr>
      <vt:lpstr>說一說、聽一聽、想一想</vt:lpstr>
      <vt:lpstr>PowerPoint 簡報</vt:lpstr>
      <vt:lpstr>PowerPoint 簡報</vt:lpstr>
      <vt:lpstr>想一想</vt:lpstr>
      <vt:lpstr>PowerPoint 簡報</vt:lpstr>
      <vt:lpstr>小組共作方式</vt:lpstr>
      <vt:lpstr>PowerPoint 簡報</vt:lpstr>
      <vt:lpstr>兩種寫法</vt:lpstr>
      <vt:lpstr>跟我搖擺</vt:lpstr>
      <vt:lpstr>兩種寫法</vt:lpstr>
      <vt:lpstr>下課前再想想</vt:lpstr>
      <vt:lpstr>回想一下-複習這節課重點</vt:lpstr>
      <vt:lpstr>PowerPoint 簡報</vt:lpstr>
      <vt:lpstr>綠色的海洋</vt:lpstr>
      <vt:lpstr>看看第一段</vt:lpstr>
      <vt:lpstr>帶著感情朗讀</vt:lpstr>
      <vt:lpstr>這一段說什麼</vt:lpstr>
      <vt:lpstr>重述故事重點</vt:lpstr>
      <vt:lpstr>請看看這一句</vt:lpstr>
      <vt:lpstr>挑戰一下</vt:lpstr>
      <vt:lpstr>PowerPoint 簡報</vt:lpstr>
      <vt:lpstr>情境造句</vt:lpstr>
      <vt:lpstr>回答以下問題</vt:lpstr>
      <vt:lpstr>譬喻</vt:lpstr>
      <vt:lpstr>回想一下-複習這節課重點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綠色的海洋</dc:title>
  <dc:creator>cyes</dc:creator>
  <cp:lastModifiedBy>cyes</cp:lastModifiedBy>
  <cp:revision>3</cp:revision>
  <dcterms:created xsi:type="dcterms:W3CDTF">2016-03-01T13:10:16Z</dcterms:created>
  <dcterms:modified xsi:type="dcterms:W3CDTF">2017-02-19T12:32:07Z</dcterms:modified>
</cp:coreProperties>
</file>