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7" r:id="rId2"/>
    <p:sldId id="281" r:id="rId3"/>
    <p:sldId id="282" r:id="rId4"/>
    <p:sldId id="283" r:id="rId5"/>
    <p:sldId id="271" r:id="rId6"/>
    <p:sldId id="278" r:id="rId7"/>
    <p:sldId id="279" r:id="rId8"/>
    <p:sldId id="280" r:id="rId9"/>
    <p:sldId id="272" r:id="rId10"/>
    <p:sldId id="27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28472AD-2F47-4945-855C-770473FD2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413" y="669834"/>
            <a:ext cx="11381173" cy="3564815"/>
          </a:xfrm>
        </p:spPr>
        <p:txBody>
          <a:bodyPr>
            <a:noAutofit/>
          </a:bodyPr>
          <a:lstStyle/>
          <a:p>
            <a:pPr algn="ctr"/>
            <a:r>
              <a:rPr lang="en-US" altLang="zh-TW" sz="7200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111</a:t>
            </a:r>
            <a:r>
              <a:rPr lang="zh-TW" altLang="en-US" sz="7200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學年度</a:t>
            </a:r>
            <a:br>
              <a:rPr lang="en-US" altLang="zh-TW" sz="7200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</a:br>
            <a:r>
              <a:rPr lang="zh-TW" altLang="en-US" sz="7200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特教宣導系列活動</a:t>
            </a:r>
            <a:br>
              <a:rPr lang="en-US" altLang="zh-TW" sz="7200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</a:br>
            <a:r>
              <a:rPr lang="zh-TW" altLang="en-US" sz="7200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影片欣賞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71260DC4-4A49-4CC7-BF71-60478542BBBB}"/>
              </a:ext>
            </a:extLst>
          </p:cNvPr>
          <p:cNvSpPr txBox="1"/>
          <p:nvPr/>
        </p:nvSpPr>
        <p:spPr>
          <a:xfrm>
            <a:off x="1767310" y="4567949"/>
            <a:ext cx="95349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dirty="0">
                <a:solidFill>
                  <a:srgbClr val="C0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宣導日期：</a:t>
            </a:r>
            <a:endParaRPr lang="en-US" altLang="zh-TW" sz="5400" dirty="0">
              <a:solidFill>
                <a:srgbClr val="C00000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ctr"/>
            <a:r>
              <a:rPr lang="en-US" altLang="zh-TW" sz="5400" dirty="0">
                <a:solidFill>
                  <a:srgbClr val="C0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111</a:t>
            </a:r>
            <a:r>
              <a:rPr lang="zh-TW" altLang="en-US" sz="5400" dirty="0">
                <a:solidFill>
                  <a:srgbClr val="C0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年</a:t>
            </a:r>
            <a:r>
              <a:rPr lang="en-US" altLang="zh-TW" sz="5400" dirty="0">
                <a:solidFill>
                  <a:srgbClr val="C0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11</a:t>
            </a:r>
            <a:r>
              <a:rPr lang="zh-TW" altLang="en-US" sz="5400" dirty="0">
                <a:solidFill>
                  <a:srgbClr val="C0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月 </a:t>
            </a:r>
            <a:r>
              <a:rPr lang="en-US" altLang="zh-TW" sz="5400" dirty="0">
                <a:solidFill>
                  <a:srgbClr val="C0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24</a:t>
            </a:r>
            <a:r>
              <a:rPr lang="zh-TW" altLang="en-US" sz="5400" dirty="0">
                <a:solidFill>
                  <a:srgbClr val="C0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日</a:t>
            </a:r>
            <a:r>
              <a:rPr lang="en-US" altLang="zh-TW" sz="5400" dirty="0">
                <a:solidFill>
                  <a:srgbClr val="C0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(</a:t>
            </a:r>
            <a:r>
              <a:rPr lang="zh-TW" altLang="en-US" sz="5400" dirty="0">
                <a:solidFill>
                  <a:srgbClr val="C0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星期四</a:t>
            </a:r>
            <a:r>
              <a:rPr lang="en-US" altLang="zh-TW" sz="5400" dirty="0">
                <a:solidFill>
                  <a:srgbClr val="C0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70802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2222940" y="1717964"/>
            <a:ext cx="6500806" cy="1597891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altLang="zh-TW" sz="7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1060121" y="2180983"/>
            <a:ext cx="6500806" cy="1597891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sz="4800" b="1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特教宣導影片：</a:t>
            </a:r>
            <a:endParaRPr lang="en-US" altLang="zh-TW" sz="4800" b="1" dirty="0"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175080" y="2992689"/>
            <a:ext cx="9956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b="1" dirty="0">
                <a:solidFill>
                  <a:srgbClr val="00206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1.</a:t>
            </a:r>
            <a:r>
              <a:rPr lang="zh-TW" altLang="en-US" sz="4000" b="1" dirty="0">
                <a:solidFill>
                  <a:srgbClr val="00206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人導法。</a:t>
            </a:r>
            <a:endParaRPr lang="en-US" altLang="zh-TW" sz="4000" b="1" dirty="0">
              <a:solidFill>
                <a:srgbClr val="002060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386005" y="5871754"/>
            <a:ext cx="95349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>
                <a:solidFill>
                  <a:srgbClr val="C0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宣導日期：</a:t>
            </a:r>
            <a:r>
              <a:rPr lang="en-US" altLang="zh-TW" sz="4400" dirty="0">
                <a:solidFill>
                  <a:srgbClr val="C0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111</a:t>
            </a:r>
            <a:r>
              <a:rPr lang="zh-TW" altLang="en-US" sz="4400" dirty="0">
                <a:solidFill>
                  <a:srgbClr val="C0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年</a:t>
            </a:r>
            <a:r>
              <a:rPr lang="en-US" altLang="zh-TW" sz="4400" dirty="0">
                <a:solidFill>
                  <a:srgbClr val="C0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11</a:t>
            </a:r>
            <a:r>
              <a:rPr lang="zh-TW" altLang="en-US" sz="4400" dirty="0">
                <a:solidFill>
                  <a:srgbClr val="C0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月</a:t>
            </a:r>
            <a:r>
              <a:rPr lang="en-US" altLang="zh-TW" sz="4400" dirty="0">
                <a:solidFill>
                  <a:srgbClr val="C0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24</a:t>
            </a:r>
            <a:r>
              <a:rPr lang="zh-TW" altLang="en-US" sz="4400" dirty="0">
                <a:solidFill>
                  <a:srgbClr val="C0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日</a:t>
            </a:r>
            <a:r>
              <a:rPr lang="en-US" altLang="zh-TW" sz="4400" dirty="0">
                <a:solidFill>
                  <a:srgbClr val="C0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(</a:t>
            </a:r>
            <a:r>
              <a:rPr lang="zh-TW" altLang="en-US" sz="4400" dirty="0">
                <a:solidFill>
                  <a:srgbClr val="C0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四</a:t>
            </a:r>
            <a:r>
              <a:rPr lang="en-US" altLang="zh-TW" sz="4400" dirty="0">
                <a:solidFill>
                  <a:srgbClr val="C0000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)</a:t>
            </a: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727334" y="645244"/>
            <a:ext cx="9707105" cy="1297701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sz="3200" b="1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請將今天的宣導影片，選 </a:t>
            </a:r>
            <a:r>
              <a:rPr lang="en-US" altLang="zh-TW" sz="3200" b="1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1</a:t>
            </a:r>
            <a:r>
              <a:rPr lang="zh-TW" altLang="en-US" sz="3200" b="1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 部影片記錄</a:t>
            </a:r>
            <a:r>
              <a:rPr lang="zh-TW" altLang="en-US" sz="3200" b="1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在第</a:t>
            </a:r>
            <a:r>
              <a:rPr lang="en-US" altLang="zh-TW" sz="3200" b="1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54</a:t>
            </a:r>
            <a:r>
              <a:rPr lang="zh-TW" altLang="en-US" sz="3200" b="1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頁。</a:t>
            </a:r>
            <a:endParaRPr lang="en-US" altLang="zh-TW" sz="3200" b="1" dirty="0"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8829DF19-4F7A-4480-8545-F9CE3DE55A6A}"/>
              </a:ext>
            </a:extLst>
          </p:cNvPr>
          <p:cNvSpPr txBox="1"/>
          <p:nvPr/>
        </p:nvSpPr>
        <p:spPr>
          <a:xfrm>
            <a:off x="1147372" y="3733195"/>
            <a:ext cx="987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b="1" dirty="0">
                <a:solidFill>
                  <a:srgbClr val="00206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2.</a:t>
            </a:r>
            <a:r>
              <a:rPr lang="zh-TW" altLang="en-US" sz="4000" b="1" dirty="0">
                <a:solidFill>
                  <a:srgbClr val="00206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導盲犬宣導。</a:t>
            </a:r>
            <a:endParaRPr lang="en-US" altLang="zh-TW" sz="4000" b="1" dirty="0">
              <a:solidFill>
                <a:srgbClr val="002060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71EC07E1-FE80-4ADC-A033-5AE6433C0712}"/>
              </a:ext>
            </a:extLst>
          </p:cNvPr>
          <p:cNvSpPr txBox="1"/>
          <p:nvPr/>
        </p:nvSpPr>
        <p:spPr>
          <a:xfrm>
            <a:off x="1147372" y="4548315"/>
            <a:ext cx="99567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b="1" dirty="0">
                <a:solidFill>
                  <a:srgbClr val="00206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3.</a:t>
            </a:r>
            <a:r>
              <a:rPr lang="zh-TW" altLang="en-US" sz="4000" b="1" dirty="0">
                <a:solidFill>
                  <a:srgbClr val="00206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「我</a:t>
            </a:r>
            <a:r>
              <a:rPr lang="en-US" altLang="zh-TW" sz="4000" b="1" dirty="0">
                <a:solidFill>
                  <a:srgbClr val="00206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.</a:t>
            </a:r>
            <a:r>
              <a:rPr lang="zh-TW" altLang="en-US" sz="4000" b="1" dirty="0">
                <a:solidFill>
                  <a:srgbClr val="00206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看見</a:t>
            </a:r>
            <a:r>
              <a:rPr lang="en-US" altLang="zh-TW" sz="4000" b="1" dirty="0">
                <a:solidFill>
                  <a:srgbClr val="00206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-</a:t>
            </a:r>
            <a:r>
              <a:rPr lang="zh-TW" altLang="en-US" sz="4000" b="1" dirty="0">
                <a:solidFill>
                  <a:srgbClr val="00206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向生命說</a:t>
            </a:r>
            <a:r>
              <a:rPr lang="en-US" altLang="zh-TW" sz="4000" b="1" dirty="0">
                <a:solidFill>
                  <a:srgbClr val="00206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YES</a:t>
            </a:r>
            <a:r>
              <a:rPr lang="zh-TW" altLang="en-US" sz="4000" b="1" dirty="0">
                <a:solidFill>
                  <a:srgbClr val="00206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」紀實片</a:t>
            </a:r>
            <a:r>
              <a:rPr lang="en-US" altLang="zh-TW" sz="4000" b="1" dirty="0">
                <a:solidFill>
                  <a:srgbClr val="00206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---</a:t>
            </a:r>
            <a:r>
              <a:rPr lang="zh-TW" altLang="en-US" sz="4000" b="1" dirty="0">
                <a:solidFill>
                  <a:srgbClr val="00206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葉秉澄。</a:t>
            </a:r>
            <a:endParaRPr lang="en-US" altLang="zh-TW" sz="4000" b="1" dirty="0">
              <a:solidFill>
                <a:srgbClr val="002060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942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57C42B0-C6A5-4B01-B2F1-521AE97E36B1}"/>
              </a:ext>
            </a:extLst>
          </p:cNvPr>
          <p:cNvSpPr/>
          <p:nvPr/>
        </p:nvSpPr>
        <p:spPr>
          <a:xfrm>
            <a:off x="1512162" y="1142079"/>
            <a:ext cx="1017972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40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各位老師、各位同學大家早安，今天輔導室要利用晨光時間讓大家增長特教知識嘍！請各班將電視轉到聯播頻道，準備收看今天的特教宣導</a:t>
            </a:r>
            <a:r>
              <a:rPr lang="zh-TW" altLang="en-US" sz="40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影片</a:t>
            </a:r>
            <a:r>
              <a:rPr lang="zh-TW" altLang="zh-TW" sz="40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zh-TW" altLang="zh-TW" sz="4000" kern="1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936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64834AFE-652A-4E72-9928-15616B19BCB4}"/>
              </a:ext>
            </a:extLst>
          </p:cNvPr>
          <p:cNvSpPr/>
          <p:nvPr/>
        </p:nvSpPr>
        <p:spPr>
          <a:xfrm>
            <a:off x="1689716" y="747918"/>
            <a:ext cx="978023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40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今天一共會播出</a:t>
            </a:r>
            <a:r>
              <a:rPr lang="en-US" altLang="zh-TW" sz="40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zh-TW" sz="40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部影片</a:t>
            </a:r>
            <a:r>
              <a:rPr lang="zh-TW" altLang="en-US" sz="40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40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sz="40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zh-TW" sz="40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第</a:t>
            </a:r>
            <a:r>
              <a:rPr lang="en-US" altLang="zh-TW" sz="40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zh-TW" sz="40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部是人導法，影片中會教大家用「問</a:t>
            </a:r>
            <a:r>
              <a:rPr lang="zh-TW" altLang="en-US" sz="40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zh-TW" sz="4000" kern="0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拍</a:t>
            </a:r>
            <a:r>
              <a:rPr lang="zh-TW" altLang="en-US" sz="4000" kern="0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、</a:t>
            </a:r>
            <a:r>
              <a:rPr lang="zh-TW" altLang="zh-TW" sz="4000" kern="0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引</a:t>
            </a:r>
            <a:r>
              <a:rPr lang="zh-TW" altLang="en-US" sz="4000" kern="0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、</a:t>
            </a:r>
            <a:r>
              <a:rPr lang="zh-TW" altLang="zh-TW" sz="4000" kern="0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報</a:t>
            </a:r>
            <a:r>
              <a:rPr lang="zh-TW" altLang="zh-TW" sz="40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」四個方法協助視覺障礙者。</a:t>
            </a:r>
            <a:endParaRPr lang="en-US" altLang="zh-TW" sz="40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部影片是導盲犬宣導短片，看完影片你就會了解導盲犬的任務了。</a:t>
            </a:r>
          </a:p>
          <a:p>
            <a:pPr>
              <a:spcAft>
                <a:spcPts val="0"/>
              </a:spcAft>
            </a:pPr>
            <a:endParaRPr lang="zh-TW" altLang="zh-TW" sz="4000" kern="1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778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08D956DD-80CC-40DC-BBDA-790079186CE1}"/>
              </a:ext>
            </a:extLst>
          </p:cNvPr>
          <p:cNvSpPr/>
          <p:nvPr/>
        </p:nvSpPr>
        <p:spPr>
          <a:xfrm>
            <a:off x="1592061" y="1536174"/>
            <a:ext cx="961155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4000" kern="1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第</a:t>
            </a:r>
            <a:r>
              <a:rPr lang="en-US" altLang="zh-TW" sz="4000" kern="1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zh-TW" sz="4000" kern="1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部影片</a:t>
            </a:r>
            <a:r>
              <a:rPr lang="zh-TW" altLang="en-US" sz="4000" kern="1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是</a:t>
            </a:r>
            <a:r>
              <a:rPr lang="zh-TW" altLang="zh-TW" sz="4000" kern="1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以類紀實片的手法拍攝一位</a:t>
            </a:r>
            <a:r>
              <a:rPr lang="en-US" altLang="zh-TW" sz="4000" kern="1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12</a:t>
            </a:r>
            <a:r>
              <a:rPr lang="zh-TW" altLang="zh-TW" sz="4000" kern="1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歲的小朋友</a:t>
            </a:r>
            <a:r>
              <a:rPr lang="zh-TW" altLang="zh-TW" sz="4000" u="sng" kern="1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葉秉澄</a:t>
            </a:r>
            <a:r>
              <a:rPr lang="zh-TW" altLang="zh-TW" sz="4000" kern="1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的日常生活，希望用「看見」的概念，讓社會大眾瞭解身心障礙者就在你我的生活當中，或許大家有不同的理解，但只有透過正視、看見，才能開始破除刻版印象。</a:t>
            </a:r>
            <a:endParaRPr lang="zh-TW" altLang="zh-TW" sz="4000" kern="1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347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2222940" y="1717964"/>
            <a:ext cx="6500806" cy="1597891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altLang="zh-TW" sz="7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1520976" y="405711"/>
            <a:ext cx="9398557" cy="11478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sz="5400" b="1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特</a:t>
            </a:r>
            <a:r>
              <a:rPr lang="zh-TW" altLang="en-US" sz="5400" b="1" dirty="0">
                <a:latin typeface="書法中楷（破音二）" panose="02010609010101010101" pitchFamily="49" charset="-120"/>
                <a:ea typeface="書法中楷（破音二）" panose="02010609010101010101" pitchFamily="49" charset="-120"/>
              </a:rPr>
              <a:t>教</a:t>
            </a:r>
            <a:r>
              <a:rPr lang="zh-TW" altLang="en-US" sz="5400" b="1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影片 </a:t>
            </a:r>
            <a:r>
              <a:rPr lang="en-US" altLang="zh-TW" sz="5400" b="1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1</a:t>
            </a:r>
            <a:r>
              <a:rPr lang="zh-TW" altLang="en-US" sz="5400" b="1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：</a:t>
            </a:r>
            <a:endParaRPr lang="en-US" altLang="zh-TW" sz="5400" b="1" dirty="0"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547504" y="1553593"/>
            <a:ext cx="947953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b="1" dirty="0">
                <a:solidFill>
                  <a:srgbClr val="00206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人導法</a:t>
            </a:r>
            <a:endParaRPr lang="en-US" altLang="zh-TW" sz="6600" b="1" dirty="0">
              <a:solidFill>
                <a:srgbClr val="002060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47B01A84-E143-4DD5-B8DB-FD9BF234BC69}"/>
              </a:ext>
            </a:extLst>
          </p:cNvPr>
          <p:cNvSpPr txBox="1"/>
          <p:nvPr/>
        </p:nvSpPr>
        <p:spPr>
          <a:xfrm>
            <a:off x="1746696" y="3315855"/>
            <a:ext cx="102803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影片連結： </a:t>
            </a:r>
            <a:r>
              <a:rPr lang="en-US" altLang="zh-TW" dirty="0"/>
              <a:t>https://www.youtube.com/watch?v=kiuBTvZac80&amp;t=19s</a:t>
            </a:r>
            <a:br>
              <a:rPr lang="en-US" altLang="zh-TW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77911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2222940" y="1717964"/>
            <a:ext cx="6500806" cy="1597891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altLang="zh-TW" sz="7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1520976" y="405711"/>
            <a:ext cx="9398557" cy="11478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sz="5400" b="1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特教影片 </a:t>
            </a:r>
            <a:r>
              <a:rPr lang="en-US" altLang="zh-TW" sz="5400" b="1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2</a:t>
            </a:r>
            <a:r>
              <a:rPr lang="zh-TW" altLang="en-US" sz="5400" b="1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：</a:t>
            </a:r>
            <a:endParaRPr lang="en-US" altLang="zh-TW" sz="5400" b="1" dirty="0"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547504" y="1553593"/>
            <a:ext cx="947953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b="1" dirty="0">
                <a:solidFill>
                  <a:srgbClr val="00206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導盲犬宣導動畫</a:t>
            </a:r>
            <a:endParaRPr lang="en-US" altLang="zh-TW" sz="6600" b="1" dirty="0">
              <a:solidFill>
                <a:srgbClr val="002060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47B01A84-E143-4DD5-B8DB-FD9BF234BC69}"/>
              </a:ext>
            </a:extLst>
          </p:cNvPr>
          <p:cNvSpPr txBox="1"/>
          <p:nvPr/>
        </p:nvSpPr>
        <p:spPr>
          <a:xfrm>
            <a:off x="2719461" y="3244334"/>
            <a:ext cx="10280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影片連結：</a:t>
            </a:r>
            <a:r>
              <a:rPr lang="en-US" altLang="zh-TW" dirty="0"/>
              <a:t>https://www.youtube.com/watch?v=Sy7ydBB18Ro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63140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C94D019-4D3C-42CA-A270-0412B52A0012}"/>
              </a:ext>
            </a:extLst>
          </p:cNvPr>
          <p:cNvSpPr txBox="1">
            <a:spLocks/>
          </p:cNvSpPr>
          <p:nvPr/>
        </p:nvSpPr>
        <p:spPr>
          <a:xfrm>
            <a:off x="1520976" y="405711"/>
            <a:ext cx="9398557" cy="11478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sz="5400" b="1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特教影片 </a:t>
            </a:r>
            <a:r>
              <a:rPr lang="en-US" altLang="zh-TW" sz="5400" b="1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3</a:t>
            </a:r>
            <a:r>
              <a:rPr lang="zh-TW" altLang="en-US" sz="5400" b="1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：</a:t>
            </a:r>
            <a:endParaRPr lang="en-US" altLang="zh-TW" sz="5400" b="1" dirty="0"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2D1629D0-2F6A-4877-8436-9CEBAA7D9517}"/>
              </a:ext>
            </a:extLst>
          </p:cNvPr>
          <p:cNvSpPr txBox="1"/>
          <p:nvPr/>
        </p:nvSpPr>
        <p:spPr>
          <a:xfrm>
            <a:off x="1597980" y="1526961"/>
            <a:ext cx="932155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b="1" dirty="0">
                <a:solidFill>
                  <a:srgbClr val="00206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「我。看見</a:t>
            </a:r>
            <a:r>
              <a:rPr lang="en-US" altLang="zh-TW" sz="6600" b="1" dirty="0">
                <a:solidFill>
                  <a:srgbClr val="00206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-</a:t>
            </a:r>
            <a:r>
              <a:rPr lang="zh-TW" altLang="en-US" sz="6600" b="1" dirty="0">
                <a:solidFill>
                  <a:srgbClr val="00206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向生命說</a:t>
            </a:r>
            <a:r>
              <a:rPr lang="en-US" altLang="zh-TW" sz="6600" b="1" dirty="0">
                <a:solidFill>
                  <a:srgbClr val="00206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YES</a:t>
            </a:r>
            <a:r>
              <a:rPr lang="zh-TW" altLang="en-US" sz="6600" b="1" dirty="0">
                <a:solidFill>
                  <a:srgbClr val="00206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」紀實片</a:t>
            </a:r>
            <a:r>
              <a:rPr lang="en-US" altLang="zh-TW" sz="6600" b="1" dirty="0">
                <a:solidFill>
                  <a:srgbClr val="00206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---</a:t>
            </a:r>
            <a:r>
              <a:rPr lang="zh-TW" altLang="en-US" sz="6600" b="1" dirty="0">
                <a:solidFill>
                  <a:srgbClr val="002060"/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蔡秉澄。</a:t>
            </a:r>
            <a:endParaRPr lang="en-US" altLang="zh-TW" sz="6600" b="1" dirty="0">
              <a:solidFill>
                <a:srgbClr val="002060"/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6E39AA10-4F69-4ACD-8577-77A1DA2FB0B5}"/>
              </a:ext>
            </a:extLst>
          </p:cNvPr>
          <p:cNvSpPr txBox="1"/>
          <p:nvPr/>
        </p:nvSpPr>
        <p:spPr>
          <a:xfrm>
            <a:off x="2133535" y="5043545"/>
            <a:ext cx="10280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影片連結：</a:t>
            </a:r>
            <a:r>
              <a:rPr lang="en-US" altLang="zh-TW" dirty="0"/>
              <a:t>https://www.youtube.com/watch?v=sBCzRX1guJI&amp;t=73s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75492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1434957E-909F-4FED-B00C-AD2681E0DDCC}"/>
              </a:ext>
            </a:extLst>
          </p:cNvPr>
          <p:cNvSpPr/>
          <p:nvPr/>
        </p:nvSpPr>
        <p:spPr>
          <a:xfrm>
            <a:off x="1805126" y="1511280"/>
            <a:ext cx="978911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b="1" kern="0" dirty="0">
                <a:solidFill>
                  <a:srgbClr val="000000"/>
                </a:solidFill>
                <a:latin typeface="微軟正黑體" panose="020B0604030504040204" pitchFamily="34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CRPD</a:t>
            </a:r>
            <a:r>
              <a:rPr lang="zh-TW" altLang="zh-TW" b="1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身心障礙者權利公約宣導</a:t>
            </a:r>
            <a:endParaRPr lang="en-US" altLang="zh-TW" b="1" kern="0" dirty="0">
              <a:solidFill>
                <a:srgbClr val="000000"/>
              </a:solidFill>
              <a:latin typeface="Calibri" panose="020F0502020204030204" pitchFamily="34" charset="0"/>
              <a:cs typeface="新細明體" panose="02020500000000000000" pitchFamily="18" charset="-120"/>
            </a:endParaRPr>
          </a:p>
          <a:p>
            <a:pPr>
              <a:spcAft>
                <a:spcPts val="0"/>
              </a:spcAft>
            </a:pPr>
            <a:endParaRPr lang="zh-TW" altLang="zh-TW" sz="1600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TW" b="1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【障礙並不存在，只是不一樣】</a:t>
            </a:r>
            <a:endParaRPr lang="zh-TW" altLang="zh-TW" sz="1600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TW" kern="0" dirty="0">
                <a:solidFill>
                  <a:srgbClr val="000000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認同身心障礙者為人類社會多樣性的一部分，在追求生活、夢想、興趣、工作等方面和所有的人有一樣的權利，一樣為追求幸福而努力，一起為每一個奮鬥而來的幸福時刻微笑。</a:t>
            </a:r>
            <a:endParaRPr lang="zh-TW" altLang="zh-TW" sz="1600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altLang="zh-TW" b="1" kern="0" dirty="0">
              <a:solidFill>
                <a:srgbClr val="000000"/>
              </a:solidFill>
              <a:latin typeface="Calibri" panose="020F0502020204030204" pitchFamily="34" charset="0"/>
              <a:cs typeface="新細明體" panose="02020500000000000000" pitchFamily="18" charset="-120"/>
            </a:endParaRPr>
          </a:p>
          <a:p>
            <a:pPr>
              <a:spcAft>
                <a:spcPts val="0"/>
              </a:spcAft>
            </a:pPr>
            <a:r>
              <a:rPr lang="zh-TW" altLang="zh-TW" b="1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【不一樣不是障礙，歧視才是】</a:t>
            </a:r>
            <a:endParaRPr lang="zh-TW" altLang="zh-TW" sz="1600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TW" kern="0" dirty="0">
                <a:solidFill>
                  <a:srgbClr val="000000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只看見別人的弱點，就是自己的最大弱點。每個人都不一樣，有優點也有弱點，別用爬樹能力來判斷一隻魚。用歧視眼光看待和自己不一樣的人，就不會發現他人比自己厲害的地方。</a:t>
            </a:r>
            <a:endParaRPr lang="zh-TW" altLang="zh-TW" sz="1600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altLang="zh-TW" b="1" kern="0" dirty="0">
              <a:solidFill>
                <a:srgbClr val="000000"/>
              </a:solidFill>
              <a:latin typeface="Calibri" panose="020F0502020204030204" pitchFamily="34" charset="0"/>
              <a:cs typeface="新細明體" panose="02020500000000000000" pitchFamily="18" charset="-120"/>
            </a:endParaRPr>
          </a:p>
          <a:p>
            <a:pPr>
              <a:spcAft>
                <a:spcPts val="0"/>
              </a:spcAft>
            </a:pPr>
            <a:r>
              <a:rPr lang="zh-TW" altLang="zh-TW" b="1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【無障礙不只是一種潮流，更是一種態度】</a:t>
            </a:r>
            <a:endParaRPr lang="zh-TW" altLang="zh-TW" sz="1600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TW" kern="0" dirty="0">
                <a:solidFill>
                  <a:srgbClr val="000000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所有公共設施與都市建設服務的對象是所有的人，身心障礙者本來就是社會的一部分。</a:t>
            </a:r>
            <a:endParaRPr lang="zh-TW" altLang="zh-TW" sz="1600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altLang="zh-TW" b="1" kern="0" dirty="0">
              <a:solidFill>
                <a:srgbClr val="000000"/>
              </a:solidFill>
              <a:latin typeface="Calibri" panose="020F0502020204030204" pitchFamily="34" charset="0"/>
              <a:cs typeface="新細明體" panose="02020500000000000000" pitchFamily="18" charset="-120"/>
            </a:endParaRPr>
          </a:p>
          <a:p>
            <a:pPr>
              <a:spcAft>
                <a:spcPts val="0"/>
              </a:spcAft>
            </a:pPr>
            <a:r>
              <a:rPr lang="zh-TW" altLang="zh-TW" b="1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【參與不只是需要，更是必要】</a:t>
            </a:r>
            <a:endParaRPr lang="zh-TW" altLang="zh-TW" sz="1600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TW" kern="0" dirty="0">
                <a:solidFill>
                  <a:srgbClr val="000000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身心障礙者不只有權利，更有能力參與社會，以其自身的需求及感受，才能發展出適合的政策方向。沒有我們的參與，就不要為我們做決定。</a:t>
            </a:r>
            <a:endParaRPr lang="zh-TW" altLang="zh-TW" sz="1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" name="標題 1">
            <a:extLst>
              <a:ext uri="{FF2B5EF4-FFF2-40B4-BE49-F238E27FC236}">
                <a16:creationId xmlns:a16="http://schemas.microsoft.com/office/drawing/2014/main" id="{A7125B34-91A3-4B90-ADCA-D789C6F4CAED}"/>
              </a:ext>
            </a:extLst>
          </p:cNvPr>
          <p:cNvSpPr txBox="1">
            <a:spLocks/>
          </p:cNvSpPr>
          <p:nvPr/>
        </p:nvSpPr>
        <p:spPr>
          <a:xfrm>
            <a:off x="1736212" y="605758"/>
            <a:ext cx="9707105" cy="725893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sz="3200" b="1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請拿出聯絡簿，翻到第</a:t>
            </a:r>
            <a:r>
              <a:rPr lang="en-US" altLang="zh-TW" sz="3200" b="1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54</a:t>
            </a:r>
            <a:r>
              <a:rPr lang="zh-TW" altLang="en-US" sz="3200" b="1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頁。</a:t>
            </a:r>
            <a:endParaRPr lang="en-US" altLang="zh-TW" sz="3200" b="1" dirty="0"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2863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40" y="658385"/>
            <a:ext cx="11806960" cy="545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512690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1355</TotalTime>
  <Words>584</Words>
  <Application>Microsoft Office PowerPoint</Application>
  <PresentationFormat>寬螢幕</PresentationFormat>
  <Paragraphs>39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22" baseType="lpstr">
      <vt:lpstr>書法中楷（注音一）</vt:lpstr>
      <vt:lpstr>書法中楷（破音二）</vt:lpstr>
      <vt:lpstr>微軟正黑體</vt:lpstr>
      <vt:lpstr>新細明體</vt:lpstr>
      <vt:lpstr>標楷體</vt:lpstr>
      <vt:lpstr>Arial</vt:lpstr>
      <vt:lpstr>Calibri</vt:lpstr>
      <vt:lpstr>Century Gothic</vt:lpstr>
      <vt:lpstr>Times New Roman</vt:lpstr>
      <vt:lpstr>Verdana</vt:lpstr>
      <vt:lpstr>Wingdings 3</vt:lpstr>
      <vt:lpstr>絲縷</vt:lpstr>
      <vt:lpstr>111學年度 特教宣導系列活動 影片欣賞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特教宣導影片欣賞</dc:title>
  <dc:creator>Windows 使用者</dc:creator>
  <cp:lastModifiedBy>user</cp:lastModifiedBy>
  <cp:revision>71</cp:revision>
  <dcterms:created xsi:type="dcterms:W3CDTF">2019-10-23T01:23:52Z</dcterms:created>
  <dcterms:modified xsi:type="dcterms:W3CDTF">2022-10-25T00:52:24Z</dcterms:modified>
</cp:coreProperties>
</file>