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73" r:id="rId6"/>
    <p:sldMasterId id="2147483680" r:id="rId7"/>
  </p:sldMasterIdLst>
  <p:notesMasterIdLst>
    <p:notesMasterId r:id="rId35"/>
  </p:notesMasterIdLst>
  <p:sldIdLst>
    <p:sldId id="265" r:id="rId8"/>
    <p:sldId id="257" r:id="rId9"/>
    <p:sldId id="6920" r:id="rId10"/>
    <p:sldId id="322" r:id="rId11"/>
    <p:sldId id="6915" r:id="rId12"/>
    <p:sldId id="6917" r:id="rId13"/>
    <p:sldId id="6918" r:id="rId14"/>
    <p:sldId id="6922" r:id="rId15"/>
    <p:sldId id="323" r:id="rId16"/>
    <p:sldId id="6916" r:id="rId17"/>
    <p:sldId id="6925" r:id="rId18"/>
    <p:sldId id="6929" r:id="rId19"/>
    <p:sldId id="6926" r:id="rId20"/>
    <p:sldId id="6927" r:id="rId21"/>
    <p:sldId id="324" r:id="rId22"/>
    <p:sldId id="6930" r:id="rId23"/>
    <p:sldId id="325" r:id="rId24"/>
    <p:sldId id="6931" r:id="rId25"/>
    <p:sldId id="6932" r:id="rId26"/>
    <p:sldId id="6933" r:id="rId27"/>
    <p:sldId id="368" r:id="rId28"/>
    <p:sldId id="6914" r:id="rId29"/>
    <p:sldId id="300" r:id="rId30"/>
    <p:sldId id="302" r:id="rId31"/>
    <p:sldId id="6913" r:id="rId32"/>
    <p:sldId id="394" r:id="rId33"/>
    <p:sldId id="270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A94"/>
    <a:srgbClr val="F8F7F3"/>
    <a:srgbClr val="E8E8E8"/>
    <a:srgbClr val="EEEEED"/>
    <a:srgbClr val="007A91"/>
    <a:srgbClr val="557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94975C-A1D4-4B1B-B926-55256101D76B}" v="6" dt="2022-03-24T08:51:22.7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84" autoAdjust="0"/>
  </p:normalViewPr>
  <p:slideViewPr>
    <p:cSldViewPr snapToGrid="0">
      <p:cViewPr varScale="1">
        <p:scale>
          <a:sx n="59" d="100"/>
          <a:sy n="59" d="100"/>
        </p:scale>
        <p:origin x="115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y.hong[洪莉綾]" userId="9631d851-b088-4391-957f-7c91b38b4328" providerId="ADAL" clId="{D794975C-A1D4-4B1B-B926-55256101D76B}"/>
    <pc:docChg chg="custSel modSld delSection">
      <pc:chgData name="lily.hong[洪莉綾]" userId="9631d851-b088-4391-957f-7c91b38b4328" providerId="ADAL" clId="{D794975C-A1D4-4B1B-B926-55256101D76B}" dt="2021-12-08T01:37:28.221" v="33" actId="17853"/>
      <pc:docMkLst>
        <pc:docMk/>
      </pc:docMkLst>
      <pc:sldChg chg="modSp mod">
        <pc:chgData name="lily.hong[洪莉綾]" userId="9631d851-b088-4391-957f-7c91b38b4328" providerId="ADAL" clId="{D794975C-A1D4-4B1B-B926-55256101D76B}" dt="2021-12-08T01:37:18.851" v="32" actId="20577"/>
        <pc:sldMkLst>
          <pc:docMk/>
          <pc:sldMk cId="3699295551" sldId="257"/>
        </pc:sldMkLst>
        <pc:spChg chg="mod">
          <ac:chgData name="lily.hong[洪莉綾]" userId="9631d851-b088-4391-957f-7c91b38b4328" providerId="ADAL" clId="{D794975C-A1D4-4B1B-B926-55256101D76B}" dt="2021-12-08T01:37:18.851" v="32" actId="20577"/>
          <ac:spMkLst>
            <pc:docMk/>
            <pc:sldMk cId="3699295551" sldId="257"/>
            <ac:spMk id="3" creationId="{1D316722-8EF5-4B9D-82C8-206F434AE7B6}"/>
          </ac:spMkLst>
        </pc:spChg>
      </pc:sldChg>
    </pc:docChg>
  </pc:docChgLst>
  <pc:docChgLst>
    <pc:chgData name="Lily Hong[洪莉綾]" userId="9631d851-b088-4391-957f-7c91b38b4328" providerId="ADAL" clId="{D794975C-A1D4-4B1B-B926-55256101D76B}"/>
    <pc:docChg chg="undo custSel addSld delSld modSld">
      <pc:chgData name="Lily Hong[洪莉綾]" userId="9631d851-b088-4391-957f-7c91b38b4328" providerId="ADAL" clId="{D794975C-A1D4-4B1B-B926-55256101D76B}" dt="2022-04-14T01:22:48.758" v="139" actId="729"/>
      <pc:docMkLst>
        <pc:docMk/>
      </pc:docMkLst>
      <pc:sldChg chg="modNotesTx">
        <pc:chgData name="Lily Hong[洪莉綾]" userId="9631d851-b088-4391-957f-7c91b38b4328" providerId="ADAL" clId="{D794975C-A1D4-4B1B-B926-55256101D76B}" dt="2022-03-23T02:57:38.877" v="54" actId="20577"/>
        <pc:sldMkLst>
          <pc:docMk/>
          <pc:sldMk cId="3699295551" sldId="257"/>
        </pc:sldMkLst>
      </pc:sldChg>
      <pc:sldChg chg="modSp mod modNotesTx">
        <pc:chgData name="Lily Hong[洪莉綾]" userId="9631d851-b088-4391-957f-7c91b38b4328" providerId="ADAL" clId="{D794975C-A1D4-4B1B-B926-55256101D76B}" dt="2022-03-23T03:00:29.105" v="82"/>
        <pc:sldMkLst>
          <pc:docMk/>
          <pc:sldMk cId="4117601884" sldId="258"/>
        </pc:sldMkLst>
        <pc:spChg chg="mod">
          <ac:chgData name="Lily Hong[洪莉綾]" userId="9631d851-b088-4391-957f-7c91b38b4328" providerId="ADAL" clId="{D794975C-A1D4-4B1B-B926-55256101D76B}" dt="2022-03-23T03:00:20.215" v="81" actId="20577"/>
          <ac:spMkLst>
            <pc:docMk/>
            <pc:sldMk cId="4117601884" sldId="258"/>
            <ac:spMk id="3" creationId="{A8BAD217-4885-4DD3-B779-C8A1F627423B}"/>
          </ac:spMkLst>
        </pc:spChg>
      </pc:sldChg>
      <pc:sldChg chg="modSp mod modNotesTx">
        <pc:chgData name="Lily Hong[洪莉綾]" userId="9631d851-b088-4391-957f-7c91b38b4328" providerId="ADAL" clId="{D794975C-A1D4-4B1B-B926-55256101D76B}" dt="2022-03-23T03:02:22.010" v="97"/>
        <pc:sldMkLst>
          <pc:docMk/>
          <pc:sldMk cId="3238960919" sldId="263"/>
        </pc:sldMkLst>
        <pc:spChg chg="mod">
          <ac:chgData name="Lily Hong[洪莉綾]" userId="9631d851-b088-4391-957f-7c91b38b4328" providerId="ADAL" clId="{D794975C-A1D4-4B1B-B926-55256101D76B}" dt="2022-03-23T03:02:22.010" v="97"/>
          <ac:spMkLst>
            <pc:docMk/>
            <pc:sldMk cId="3238960919" sldId="263"/>
            <ac:spMk id="3" creationId="{C9F57552-267C-4F51-9F49-98318750AD83}"/>
          </ac:spMkLst>
        </pc:spChg>
      </pc:sldChg>
      <pc:sldChg chg="modSp mod modNotesTx">
        <pc:chgData name="Lily Hong[洪莉綾]" userId="9631d851-b088-4391-957f-7c91b38b4328" providerId="ADAL" clId="{D794975C-A1D4-4B1B-B926-55256101D76B}" dt="2022-03-23T03:04:40.969" v="126" actId="6549"/>
        <pc:sldMkLst>
          <pc:docMk/>
          <pc:sldMk cId="683766588" sldId="265"/>
        </pc:sldMkLst>
        <pc:spChg chg="mod">
          <ac:chgData name="Lily Hong[洪莉綾]" userId="9631d851-b088-4391-957f-7c91b38b4328" providerId="ADAL" clId="{D794975C-A1D4-4B1B-B926-55256101D76B}" dt="2022-03-23T02:59:21.887" v="61" actId="1076"/>
          <ac:spMkLst>
            <pc:docMk/>
            <pc:sldMk cId="683766588" sldId="265"/>
            <ac:spMk id="3" creationId="{0984FDC1-3736-4E0F-A5B4-2DB4F5E2FDC7}"/>
          </ac:spMkLst>
        </pc:spChg>
      </pc:sldChg>
      <pc:sldChg chg="modSp mod modNotesTx">
        <pc:chgData name="Lily Hong[洪莉綾]" userId="9631d851-b088-4391-957f-7c91b38b4328" providerId="ADAL" clId="{D794975C-A1D4-4B1B-B926-55256101D76B}" dt="2022-03-23T03:03:31.690" v="106" actId="2710"/>
        <pc:sldMkLst>
          <pc:docMk/>
          <pc:sldMk cId="2806267436" sldId="267"/>
        </pc:sldMkLst>
        <pc:spChg chg="mod">
          <ac:chgData name="Lily Hong[洪莉綾]" userId="9631d851-b088-4391-957f-7c91b38b4328" providerId="ADAL" clId="{D794975C-A1D4-4B1B-B926-55256101D76B}" dt="2022-03-23T03:03:31.690" v="106" actId="2710"/>
          <ac:spMkLst>
            <pc:docMk/>
            <pc:sldMk cId="2806267436" sldId="267"/>
            <ac:spMk id="3" creationId="{C9F57552-267C-4F51-9F49-98318750AD83}"/>
          </ac:spMkLst>
        </pc:spChg>
      </pc:sldChg>
      <pc:sldChg chg="modSp mod modNotesTx">
        <pc:chgData name="Lily Hong[洪莉綾]" userId="9631d851-b088-4391-957f-7c91b38b4328" providerId="ADAL" clId="{D794975C-A1D4-4B1B-B926-55256101D76B}" dt="2022-03-23T03:01:12.909" v="88"/>
        <pc:sldMkLst>
          <pc:docMk/>
          <pc:sldMk cId="366082527" sldId="268"/>
        </pc:sldMkLst>
        <pc:spChg chg="mod">
          <ac:chgData name="Lily Hong[洪莉綾]" userId="9631d851-b088-4391-957f-7c91b38b4328" providerId="ADAL" clId="{D794975C-A1D4-4B1B-B926-55256101D76B}" dt="2022-03-23T03:01:08.599" v="87"/>
          <ac:spMkLst>
            <pc:docMk/>
            <pc:sldMk cId="366082527" sldId="268"/>
            <ac:spMk id="3" creationId="{C9F57552-267C-4F51-9F49-98318750AD83}"/>
          </ac:spMkLst>
        </pc:spChg>
      </pc:sldChg>
      <pc:sldChg chg="modSp mod modNotesTx">
        <pc:chgData name="Lily Hong[洪莉綾]" userId="9631d851-b088-4391-957f-7c91b38b4328" providerId="ADAL" clId="{D794975C-A1D4-4B1B-B926-55256101D76B}" dt="2022-03-23T03:02:02.861" v="93" actId="404"/>
        <pc:sldMkLst>
          <pc:docMk/>
          <pc:sldMk cId="453618829" sldId="269"/>
        </pc:sldMkLst>
        <pc:spChg chg="mod">
          <ac:chgData name="Lily Hong[洪莉綾]" userId="9631d851-b088-4391-957f-7c91b38b4328" providerId="ADAL" clId="{D794975C-A1D4-4B1B-B926-55256101D76B}" dt="2022-03-23T03:02:02.861" v="93" actId="404"/>
          <ac:spMkLst>
            <pc:docMk/>
            <pc:sldMk cId="453618829" sldId="269"/>
            <ac:spMk id="3" creationId="{C9F57552-267C-4F51-9F49-98318750AD83}"/>
          </ac:spMkLst>
        </pc:spChg>
      </pc:sldChg>
      <pc:sldChg chg="add del">
        <pc:chgData name="Lily Hong[洪莉綾]" userId="9631d851-b088-4391-957f-7c91b38b4328" providerId="ADAL" clId="{D794975C-A1D4-4B1B-B926-55256101D76B}" dt="2022-03-23T03:03:14.564" v="104" actId="47"/>
        <pc:sldMkLst>
          <pc:docMk/>
          <pc:sldMk cId="4115911134" sldId="295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3750923768" sldId="299"/>
        </pc:sldMkLst>
      </pc:sldChg>
      <pc:sldChg chg="add del">
        <pc:chgData name="Lily Hong[洪莉綾]" userId="9631d851-b088-4391-957f-7c91b38b4328" providerId="ADAL" clId="{D794975C-A1D4-4B1B-B926-55256101D76B}" dt="2022-03-23T03:02:57.972" v="103"/>
        <pc:sldMkLst>
          <pc:docMk/>
          <pc:sldMk cId="3694150279" sldId="300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1562342860" sldId="301"/>
        </pc:sldMkLst>
      </pc:sldChg>
      <pc:sldChg chg="modSp add del mod">
        <pc:chgData name="Lily Hong[洪莉綾]" userId="9631d851-b088-4391-957f-7c91b38b4328" providerId="ADAL" clId="{D794975C-A1D4-4B1B-B926-55256101D76B}" dt="2022-03-24T05:42:55.028" v="136" actId="1035"/>
        <pc:sldMkLst>
          <pc:docMk/>
          <pc:sldMk cId="2050887425" sldId="302"/>
        </pc:sldMkLst>
        <pc:spChg chg="mod">
          <ac:chgData name="Lily Hong[洪莉綾]" userId="9631d851-b088-4391-957f-7c91b38b4328" providerId="ADAL" clId="{D794975C-A1D4-4B1B-B926-55256101D76B}" dt="2022-03-24T05:42:46.759" v="128" actId="1076"/>
          <ac:spMkLst>
            <pc:docMk/>
            <pc:sldMk cId="2050887425" sldId="302"/>
            <ac:spMk id="7" creationId="{1AD932E1-90F6-4C32-A146-EB54BFBB3B86}"/>
          </ac:spMkLst>
        </pc:spChg>
        <pc:grpChg chg="mod">
          <ac:chgData name="Lily Hong[洪莉綾]" userId="9631d851-b088-4391-957f-7c91b38b4328" providerId="ADAL" clId="{D794975C-A1D4-4B1B-B926-55256101D76B}" dt="2022-03-24T05:42:55.028" v="136" actId="1035"/>
          <ac:grpSpMkLst>
            <pc:docMk/>
            <pc:sldMk cId="2050887425" sldId="302"/>
            <ac:grpSpMk id="2" creationId="{3395C682-1AD8-4D3A-A818-32FD372B3657}"/>
          </ac:grpSpMkLst>
        </pc:grpChg>
        <pc:grpChg chg="mod">
          <ac:chgData name="Lily Hong[洪莉綾]" userId="9631d851-b088-4391-957f-7c91b38b4328" providerId="ADAL" clId="{D794975C-A1D4-4B1B-B926-55256101D76B}" dt="2022-03-24T05:42:49.189" v="129" actId="1076"/>
          <ac:grpSpMkLst>
            <pc:docMk/>
            <pc:sldMk cId="2050887425" sldId="302"/>
            <ac:grpSpMk id="6" creationId="{CABEB8A5-5DBD-40C1-B2CE-ABF1430CE7F1}"/>
          </ac:grpSpMkLst>
        </pc:grpChg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1120608637" sldId="314"/>
        </pc:sldMkLst>
      </pc:sldChg>
      <pc:sldChg chg="add del mod modShow">
        <pc:chgData name="Lily Hong[洪莉綾]" userId="9631d851-b088-4391-957f-7c91b38b4328" providerId="ADAL" clId="{D794975C-A1D4-4B1B-B926-55256101D76B}" dt="2022-04-14T01:22:48.758" v="139" actId="729"/>
        <pc:sldMkLst>
          <pc:docMk/>
          <pc:sldMk cId="3579982659" sldId="316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737798020" sldId="317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2367407410" sldId="318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3366899938" sldId="319"/>
        </pc:sldMkLst>
      </pc:sldChg>
      <pc:sldChg chg="add del">
        <pc:chgData name="Lily Hong[洪莉綾]" userId="9631d851-b088-4391-957f-7c91b38b4328" providerId="ADAL" clId="{D794975C-A1D4-4B1B-B926-55256101D76B}" dt="2022-03-23T03:02:42.610" v="100" actId="47"/>
        <pc:sldMkLst>
          <pc:docMk/>
          <pc:sldMk cId="2576104322" sldId="320"/>
        </pc:sldMkLst>
      </pc:sldChg>
      <pc:sldChg chg="modNotesTx">
        <pc:chgData name="Lily Hong[洪莉綾]" userId="9631d851-b088-4391-957f-7c91b38b4328" providerId="ADAL" clId="{D794975C-A1D4-4B1B-B926-55256101D76B}" dt="2022-03-23T03:00:00.412" v="67"/>
        <pc:sldMkLst>
          <pc:docMk/>
          <pc:sldMk cId="4008737896" sldId="322"/>
        </pc:sldMkLst>
      </pc:sldChg>
      <pc:sldChg chg="modSp mod">
        <pc:chgData name="Lily Hong[洪莉綾]" userId="9631d851-b088-4391-957f-7c91b38b4328" providerId="ADAL" clId="{D794975C-A1D4-4B1B-B926-55256101D76B}" dt="2022-03-23T03:03:38.946" v="112" actId="20577"/>
        <pc:sldMkLst>
          <pc:docMk/>
          <pc:sldMk cId="3511612584" sldId="323"/>
        </pc:sldMkLst>
        <pc:spChg chg="mod">
          <ac:chgData name="Lily Hong[洪莉綾]" userId="9631d851-b088-4391-957f-7c91b38b4328" providerId="ADAL" clId="{D794975C-A1D4-4B1B-B926-55256101D76B}" dt="2022-03-23T03:03:38.946" v="112" actId="20577"/>
          <ac:spMkLst>
            <pc:docMk/>
            <pc:sldMk cId="3511612584" sldId="323"/>
            <ac:spMk id="3" creationId="{02728343-80C5-46AB-AE40-20443AEE1C7B}"/>
          </ac:spMkLst>
        </pc:spChg>
      </pc:sldChg>
      <pc:sldChg chg="add del">
        <pc:chgData name="Lily Hong[洪莉綾]" userId="9631d851-b088-4391-957f-7c91b38b4328" providerId="ADAL" clId="{D794975C-A1D4-4B1B-B926-55256101D76B}" dt="2022-03-23T03:02:57.972" v="103"/>
        <pc:sldMkLst>
          <pc:docMk/>
          <pc:sldMk cId="3198636679" sldId="368"/>
        </pc:sldMkLst>
      </pc:sldChg>
      <pc:sldChg chg="add">
        <pc:chgData name="Lily Hong[洪莉綾]" userId="9631d851-b088-4391-957f-7c91b38b4328" providerId="ADAL" clId="{D794975C-A1D4-4B1B-B926-55256101D76B}" dt="2022-03-24T08:51:22.787" v="137"/>
        <pc:sldMkLst>
          <pc:docMk/>
          <pc:sldMk cId="3645680342" sldId="394"/>
        </pc:sldMkLst>
      </pc:sldChg>
      <pc:sldChg chg="modSp add del mod">
        <pc:chgData name="Lily Hong[洪莉綾]" userId="9631d851-b088-4391-957f-7c91b38b4328" providerId="ADAL" clId="{D794975C-A1D4-4B1B-B926-55256101D76B}" dt="2022-03-23T03:04:08.228" v="118" actId="1076"/>
        <pc:sldMkLst>
          <pc:docMk/>
          <pc:sldMk cId="4260679577" sldId="6913"/>
        </pc:sldMkLst>
        <pc:spChg chg="mod">
          <ac:chgData name="Lily Hong[洪莉綾]" userId="9631d851-b088-4391-957f-7c91b38b4328" providerId="ADAL" clId="{D794975C-A1D4-4B1B-B926-55256101D76B}" dt="2022-03-23T03:03:57.334" v="116" actId="255"/>
          <ac:spMkLst>
            <pc:docMk/>
            <pc:sldMk cId="4260679577" sldId="6913"/>
            <ac:spMk id="25" creationId="{695B14E9-91DF-4FA1-BB78-38DE5B14378B}"/>
          </ac:spMkLst>
        </pc:spChg>
        <pc:picChg chg="mod">
          <ac:chgData name="Lily Hong[洪莉綾]" userId="9631d851-b088-4391-957f-7c91b38b4328" providerId="ADAL" clId="{D794975C-A1D4-4B1B-B926-55256101D76B}" dt="2022-03-23T03:04:08.228" v="118" actId="1076"/>
          <ac:picMkLst>
            <pc:docMk/>
            <pc:sldMk cId="4260679577" sldId="6913"/>
            <ac:picMk id="36" creationId="{2321D3EA-C5B4-469C-AE49-71A55B2AF82E}"/>
          </ac:picMkLst>
        </pc:picChg>
      </pc:sldChg>
      <pc:sldChg chg="add del">
        <pc:chgData name="Lily Hong[洪莉綾]" userId="9631d851-b088-4391-957f-7c91b38b4328" providerId="ADAL" clId="{D794975C-A1D4-4B1B-B926-55256101D76B}" dt="2022-03-23T03:02:57.972" v="103"/>
        <pc:sldMkLst>
          <pc:docMk/>
          <pc:sldMk cId="1655485782" sldId="6914"/>
        </pc:sldMkLst>
      </pc:sldChg>
      <pc:sldChg chg="new del">
        <pc:chgData name="Lily Hong[洪莉綾]" userId="9631d851-b088-4391-957f-7c91b38b4328" providerId="ADAL" clId="{D794975C-A1D4-4B1B-B926-55256101D76B}" dt="2022-03-24T08:51:24.653" v="138" actId="47"/>
        <pc:sldMkLst>
          <pc:docMk/>
          <pc:sldMk cId="3542253091" sldId="6915"/>
        </pc:sldMkLst>
      </pc:sldChg>
      <pc:sldMasterChg chg="addSldLayout delSldLayout">
        <pc:chgData name="Lily Hong[洪莉綾]" userId="9631d851-b088-4391-957f-7c91b38b4328" providerId="ADAL" clId="{D794975C-A1D4-4B1B-B926-55256101D76B}" dt="2022-03-23T03:03:14.564" v="104" actId="47"/>
        <pc:sldMasterMkLst>
          <pc:docMk/>
          <pc:sldMasterMk cId="1214182737" sldId="2147483648"/>
        </pc:sldMasterMkLst>
        <pc:sldLayoutChg chg="add del">
          <pc:chgData name="Lily Hong[洪莉綾]" userId="9631d851-b088-4391-957f-7c91b38b4328" providerId="ADAL" clId="{D794975C-A1D4-4B1B-B926-55256101D76B}" dt="2022-03-23T03:03:14.564" v="104" actId="47"/>
          <pc:sldLayoutMkLst>
            <pc:docMk/>
            <pc:sldMasterMk cId="1214182737" sldId="2147483648"/>
            <pc:sldLayoutMk cId="3647292396" sldId="2147483660"/>
          </pc:sldLayoutMkLst>
        </pc:sldLayoutChg>
        <pc:sldLayoutChg chg="add del">
          <pc:chgData name="Lily Hong[洪莉綾]" userId="9631d851-b088-4391-957f-7c91b38b4328" providerId="ADAL" clId="{D794975C-A1D4-4B1B-B926-55256101D76B}" dt="2022-03-23T03:02:42.610" v="100" actId="47"/>
          <pc:sldLayoutMkLst>
            <pc:docMk/>
            <pc:sldMasterMk cId="1214182737" sldId="2147483648"/>
            <pc:sldLayoutMk cId="3055028136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225-1CF0-42D5-9361-E2A73D3C65E8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BA286-B1A5-4A55-AA19-884F529E84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51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【</a:t>
            </a:r>
            <a:r>
              <a:rPr lang="zh-TW" altLang="en-US" dirty="0"/>
              <a:t>製作說明</a:t>
            </a:r>
            <a:r>
              <a:rPr lang="en-US" altLang="zh-TW" dirty="0"/>
              <a:t>】※</a:t>
            </a:r>
            <a:r>
              <a:rPr lang="zh-TW" altLang="en-US" dirty="0"/>
              <a:t>可根據分享的職業，增加適合的附圖為背景進行美化</a:t>
            </a:r>
            <a:endParaRPr lang="en-US" altLang="zh-TW" dirty="0"/>
          </a:p>
          <a:p>
            <a:r>
              <a:rPr lang="en-US" altLang="zh-TW" dirty="0"/>
              <a:t>【</a:t>
            </a:r>
            <a:r>
              <a:rPr lang="zh-TW" altLang="en-US" dirty="0"/>
              <a:t>職業分享活動</a:t>
            </a:r>
            <a:r>
              <a:rPr lang="en-US" altLang="zh-TW" dirty="0"/>
              <a:t>】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10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活動時間</a:t>
            </a:r>
            <a:r>
              <a:rPr lang="zh-TW" altLang="en-US" sz="10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：</a:t>
            </a:r>
            <a:r>
              <a:rPr lang="zh-TW" altLang="zh-TW" sz="10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以一堂課（約</a:t>
            </a:r>
            <a:r>
              <a:rPr lang="en-US" altLang="zh-TW" sz="10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45-50</a:t>
            </a:r>
            <a:r>
              <a:rPr lang="zh-TW" altLang="zh-TW" sz="10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分鐘）為單位</a:t>
            </a:r>
            <a:endParaRPr lang="en-US" altLang="zh-TW" sz="1000" dirty="0">
              <a:solidFill>
                <a:srgbClr val="201F1E"/>
              </a:solidFill>
              <a:effectLst/>
              <a:latin typeface="新細明體" panose="02020500000000000000" pitchFamily="18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TW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建議內容比重（若有演講經驗，則自行調整）</a:t>
            </a:r>
            <a:endParaRPr lang="zh-TW" altLang="zh-TW" sz="18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742950" lvl="1" indent="-285750">
              <a:buFont typeface="Wingdings" panose="05000000000000000000" pitchFamily="2" charset="2"/>
              <a:buChar char=""/>
            </a:pPr>
            <a:r>
              <a:rPr lang="en-US" altLang="zh-TW" sz="1800" dirty="0">
                <a:solidFill>
                  <a:srgbClr val="201F1E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35-40 mins</a:t>
            </a:r>
            <a:r>
              <a:rPr lang="zh-TW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－職業介紹</a:t>
            </a:r>
            <a:endParaRPr lang="zh-TW" altLang="zh-TW" sz="18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742950" lvl="1" indent="-285750">
              <a:buFont typeface="Wingdings" panose="05000000000000000000" pitchFamily="2" charset="2"/>
              <a:buChar char=""/>
            </a:pPr>
            <a:r>
              <a:rPr lang="en-US" altLang="zh-TW" sz="1800" dirty="0">
                <a:solidFill>
                  <a:srgbClr val="201F1E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5 mins</a:t>
            </a:r>
            <a:r>
              <a:rPr lang="zh-TW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－</a:t>
            </a:r>
            <a:r>
              <a:rPr lang="en-US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104</a:t>
            </a:r>
            <a:r>
              <a:rPr lang="zh-TW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生涯工具分享</a:t>
            </a:r>
            <a:endParaRPr lang="zh-TW" altLang="zh-TW" sz="18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742950" lvl="1" indent="-285750">
              <a:buFont typeface="Wingdings" panose="05000000000000000000" pitchFamily="2" charset="2"/>
              <a:buChar char=""/>
            </a:pPr>
            <a:r>
              <a:rPr lang="en-US" altLang="zh-TW" sz="1800" dirty="0">
                <a:solidFill>
                  <a:srgbClr val="201F1E"/>
                </a:solidFill>
                <a:effectLst/>
                <a:latin typeface="微軟正黑體" panose="020B0604030504040204" pitchFamily="34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5 mins</a:t>
            </a:r>
            <a:r>
              <a:rPr lang="zh-TW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－</a:t>
            </a:r>
            <a:r>
              <a:rPr lang="en-US" altLang="zh-TW" sz="1800" dirty="0">
                <a:solidFill>
                  <a:srgbClr val="201F1E"/>
                </a:solidFill>
                <a:effectLst/>
                <a:latin typeface="新細明體" panose="02020500000000000000" pitchFamily="18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Q&amp;A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544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4D4D4D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學會思考、創新、與承擔責任：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731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【104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工作世界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網站介紹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首頁的職業地圖將各職業進行歸類，輔以職場趨勢的相關資訊，讓學生可以獲得彙整的各行各業職業資訊，希望能實踐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104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陪孩子「探索天賦」、「找到方向」的使命。</a:t>
            </a:r>
            <a:endParaRPr lang="en-US" altLang="zh-TW" b="0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https://guide.104.com.tw/wow/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A64F7-4B88-41A0-966D-2EE40D587C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6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【104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生涯興趣測驗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_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r>
              <a:rPr lang="en-US" altLang="zh-TW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</a:p>
          <a:p>
            <a:r>
              <a:rPr lang="zh-TW" altLang="en-US" b="0" i="0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透過測驗找到未來的大學科系方向，內含名人推薦、科系建議、興趣解析、測驗結果。</a:t>
            </a:r>
            <a:endParaRPr lang="en-US" altLang="zh-TW" b="0" i="0" dirty="0">
              <a:solidFill>
                <a:srgbClr val="7E7E7E"/>
              </a:solidFill>
              <a:effectLst/>
              <a:latin typeface="Arial" panose="020B0604020202020204" pitchFamily="34" charset="0"/>
            </a:endParaRPr>
          </a:p>
          <a:p>
            <a:r>
              <a:rPr lang="zh-TW" altLang="en-US" b="0" i="0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網址：</a:t>
            </a:r>
            <a:r>
              <a:rPr lang="en-US" altLang="zh-TW" b="0" i="0" dirty="0">
                <a:solidFill>
                  <a:srgbClr val="7E7E7E"/>
                </a:solidFill>
                <a:effectLst/>
                <a:latin typeface="Arial" panose="020B0604020202020204" pitchFamily="34" charset="0"/>
              </a:rPr>
              <a:t>https://guide.104.com.tw/interest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A64F7-4B88-41A0-966D-2EE40D587C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642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【104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升學就業地圖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介紹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針對各系所的大學／研究所，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104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在未來升學方向、就業情況、薪資行情等欄位，皆有完整的資訊，能解答學生們的疑惑！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分為「升學地圖」與「就業地圖」兩大部分，「升學地圖」內容涵蓋同系學長姐的升學比例、系友的就業狀況、薪資行情、持有證照、擅長工具、具備何種職場技能，</a:t>
            </a:r>
            <a:endParaRPr lang="en-US" altLang="zh-TW" dirty="0"/>
          </a:p>
          <a:p>
            <a:r>
              <a:rPr lang="zh-TW" altLang="en-US" dirty="0"/>
              <a:t>網址：</a:t>
            </a:r>
            <a:r>
              <a:rPr lang="en-US" altLang="zh-TW" dirty="0"/>
              <a:t>https://www.104.com.tw/jb/career/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A64F7-4B88-41A0-966D-2EE40D587C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98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【104 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職涯診所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</a:t>
            </a:r>
            <a:r>
              <a:rPr lang="zh-TW" alt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介紹</a:t>
            </a: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】</a:t>
            </a: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網站上有線上的提問機制，以及不同職務的提問區供使用者發問，常見的提問如：履歷面試、薪資福利、自傳如何寫、轉職建議、職場法規、職涯規劃等，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這些問題會由專業的職涯專家來回覆，同時發問者也可以指定與你背景類似／希望進入的產業專家來回答。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網址：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https://giver.104.com.tw/questionList/0?orderType=recommend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A64F7-4B88-41A0-966D-2EE40D587C3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37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【104 </a:t>
            </a:r>
            <a:r>
              <a:rPr lang="zh-TW" altLang="en-US" dirty="0"/>
              <a:t>職涯導航</a:t>
            </a:r>
            <a:r>
              <a:rPr lang="en-US" altLang="zh-TW" dirty="0"/>
              <a:t>_</a:t>
            </a:r>
            <a:r>
              <a:rPr lang="zh-TW" altLang="en-US" dirty="0"/>
              <a:t>介紹</a:t>
            </a:r>
            <a:r>
              <a:rPr lang="en-US" altLang="zh-TW" dirty="0"/>
              <a:t>】</a:t>
            </a:r>
          </a:p>
          <a:p>
            <a:r>
              <a:rPr lang="zh-TW" altLang="en-US" dirty="0"/>
              <a:t>將 </a:t>
            </a:r>
            <a:r>
              <a:rPr lang="en-US" altLang="zh-TW" dirty="0"/>
              <a:t>#</a:t>
            </a:r>
            <a:r>
              <a:rPr lang="zh-TW" altLang="en-US" dirty="0"/>
              <a:t>探索未來方向 </a:t>
            </a:r>
            <a:r>
              <a:rPr lang="en-US" altLang="zh-TW" dirty="0"/>
              <a:t>#</a:t>
            </a:r>
            <a:r>
              <a:rPr lang="zh-TW" altLang="en-US" dirty="0"/>
              <a:t>認識各行各業 </a:t>
            </a:r>
            <a:r>
              <a:rPr lang="en-US" altLang="zh-TW" dirty="0"/>
              <a:t>#</a:t>
            </a:r>
            <a:r>
              <a:rPr lang="zh-TW" altLang="en-US" dirty="0"/>
              <a:t>前輩協助 </a:t>
            </a:r>
            <a:r>
              <a:rPr lang="en-US" altLang="zh-TW" dirty="0"/>
              <a:t>#</a:t>
            </a:r>
            <a:r>
              <a:rPr lang="zh-TW" altLang="en-US" dirty="0"/>
              <a:t>職場學習資源，四大種類的免費工具彙整，供學生自主探索、使用。</a:t>
            </a:r>
            <a:endParaRPr lang="en-US" altLang="zh-TW" dirty="0"/>
          </a:p>
          <a:p>
            <a:r>
              <a:rPr lang="zh-TW" altLang="en-US" dirty="0"/>
              <a:t>網址：</a:t>
            </a:r>
            <a:r>
              <a:rPr lang="en-US" altLang="zh-TW" dirty="0"/>
              <a:t>https://guide.104.com.tw/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64A6-F382-4E19-A6E8-845CB716995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567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29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1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打造為青年發聲</a:t>
            </a:r>
            <a:r>
              <a:rPr lang="en-US" altLang="zh-TW" sz="1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Podcast</a:t>
            </a:r>
            <a:r>
              <a:rPr lang="zh-TW" altLang="en-US" sz="14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，陪年輕人找方向！</a:t>
            </a:r>
            <a:endParaRPr lang="en-US" altLang="zh-TW" sz="14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9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回想高中、大學時期，好像開始有點力量、充滿熱情，卻常感到迷惘、對未來既期待又怕受傷害？如果當時有人可以稍微提點，是不是可以少走很多冤枉路？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29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1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青春通識課</a:t>
            </a:r>
            <a:r>
              <a:rPr lang="en-US" altLang="zh-TW" sz="1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來解青年</a:t>
            </a:r>
            <a:r>
              <a:rPr lang="zh-TW" altLang="en-US" sz="1200" b="0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的痛！邀請學長姊分享人生故事，大聊人際關係、學習、求職等青春重要的大小課題，陪伴青年成長，找到自己喜歡的方向。</a:t>
            </a:r>
            <a:endParaRPr lang="en-US" altLang="zh-TW" sz="1200" b="0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A64F7-4B88-41A0-966D-2EE40D587C3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41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93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SzPts val="1800"/>
            </a:pPr>
            <a:r>
              <a:rPr lang="zh-TW" altLang="en-US" b="1" dirty="0">
                <a:latin typeface="Arial" charset="0"/>
                <a:cs typeface="Arial" charset="0"/>
                <a:sym typeface="Arial" charset="0"/>
              </a:rPr>
              <a:t>分享大綱勿刪除</a:t>
            </a:r>
            <a:endParaRPr lang="en-US" altLang="zh-TW" b="1" dirty="0"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28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【</a:t>
            </a:r>
            <a:r>
              <a:rPr lang="zh-TW" alt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製作說明</a:t>
            </a: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】</a:t>
            </a:r>
            <a:endParaRPr lang="zh-TW" altLang="en-US" sz="1200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</a:t>
            </a:r>
            <a:r>
              <a:rPr lang="zh-TW" altLang="en-US" dirty="0"/>
              <a:t>可貼上您的個人簡介</a:t>
            </a:r>
            <a:r>
              <a:rPr lang="en-US" altLang="zh-TW" dirty="0"/>
              <a:t>&amp;</a:t>
            </a:r>
            <a:r>
              <a:rPr lang="zh-TW" altLang="en-US" dirty="0"/>
              <a:t>照片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031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【</a:t>
            </a:r>
            <a:r>
              <a:rPr lang="zh-TW" alt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製作說明</a:t>
            </a: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】</a:t>
            </a:r>
            <a:endParaRPr lang="zh-TW" altLang="en-US" sz="1200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1. </a:t>
            </a:r>
            <a:r>
              <a:rPr lang="zh-TW" altLang="en-US" dirty="0"/>
              <a:t>可貼上您的個人簡介</a:t>
            </a:r>
            <a:r>
              <a:rPr lang="en-US" altLang="zh-TW" dirty="0"/>
              <a:t>&amp;</a:t>
            </a:r>
            <a:r>
              <a:rPr lang="zh-TW" altLang="en-US" dirty="0"/>
              <a:t>照片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262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88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05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8638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數字</a:t>
            </a:r>
            <a:r>
              <a:rPr lang="en-US" altLang="zh-TW" dirty="0"/>
              <a:t>: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差勤系統、報表、營業資訊、薪酬獎勵，甚至必須和許多非常注重數字表現的公司成員（如業務、銷售或是專業經理人）進行對話，最後你會發現，</a:t>
            </a:r>
            <a:r>
              <a:rPr lang="zh-TW" altLang="en-US" b="1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幾乎每天你都在與數字為伍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。</a:t>
            </a:r>
            <a:endParaRPr lang="en-US" altLang="zh-TW" b="0" i="0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法律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休假規則、勞資糾紛、如果要解僱一名員工要注意哪些事，以及最重要的，可以馬上辨別發生的事件是否有法律責任問題，避免公司蒙受更大的損失。</a:t>
            </a:r>
          </a:p>
          <a:p>
            <a:r>
              <a:rPr lang="en-US" altLang="zh-TW" dirty="0"/>
              <a:t>3.</a:t>
            </a:r>
            <a:r>
              <a:rPr lang="zh-TW" alt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你必須擁有將「工作和家庭生活完全分開」的技能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。</a:t>
            </a:r>
            <a:endParaRPr lang="en-US" altLang="zh-TW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同理心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表現出自己的同理心，多數時候員工們希望您能聽取他們的意見，理解他們的困難，甚至是解決他們的問題。</a:t>
            </a:r>
            <a:endParaRPr lang="en-US" altLang="zh-TW" b="0" i="0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735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5.</a:t>
            </a:r>
            <a:r>
              <a:rPr lang="zh-TW" altLang="en-US" b="1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了解勞健保規範（或其他社會福利）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: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每個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HR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都需要了解勞健保或其他社會福利、甚至是公司內部提供予員工的福利資源</a:t>
            </a:r>
            <a:endParaRPr lang="en-US" altLang="zh-TW" b="0" i="0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6.</a:t>
            </a:r>
            <a:r>
              <a:rPr lang="zh-TW" altLang="en-US" b="1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如何完美的招募與僱用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8.</a:t>
            </a:r>
            <a:r>
              <a:rPr lang="zh-TW" altLang="en-US" b="1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完美的說話</a:t>
            </a:r>
            <a:endParaRPr lang="en-US" altLang="zh-TW" b="1" i="0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9.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本著一顆「為人服務」的初心</a:t>
            </a:r>
            <a:endParaRPr lang="zh-TW" altLang="en-US" b="1" i="0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BA286-B1A5-4A55-AA19-884F529E847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17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DC5712-2C51-4E32-B75C-6C7FB173A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93C2CE-BE06-4A93-96FB-5B1AC62A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E7F6C1-8A5C-4655-8A7A-AA692B72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1025E4-AC7A-47F7-BFA7-2816596A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6A59F2-DE3E-403C-8692-F033FE34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71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9CDC13-4301-4E25-9F5F-4EDDC7D3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30890B5-593F-42CD-910E-AF8550010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B1CB64-21BB-4D8A-B9AC-DE2C8EF5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B810AC-2D49-4647-A5FA-BA83FC5E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3FA309-D2CA-4E68-A994-0B1A2EC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4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E55ED91-1789-4E08-9BF7-9AD9A70CC5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55F1297-7E56-4286-88FB-37BEB32D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6443B1-ADCC-4BC4-BB32-10BF1AA1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5F4112-EFA5-4CBE-8C74-AEA40AE4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DC0246-966B-4485-BBE5-1F1DFAD8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5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483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8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02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58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575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5488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446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52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F83AE0-3FF1-43A2-A803-B25AF3F4E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F05453-BBC3-4E30-B8A3-A6F216B4B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06F0E4-FE4A-434B-9D2E-06CFB013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5B2E51-84A6-4F1D-B448-FBA6B016F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7D2911-C7AC-4B0E-AA71-635298ED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032D8311-5F45-42E7-869A-EFCA260756CD}"/>
              </a:ext>
            </a:extLst>
          </p:cNvPr>
          <p:cNvCxnSpPr/>
          <p:nvPr userDrawn="1"/>
        </p:nvCxnSpPr>
        <p:spPr>
          <a:xfrm>
            <a:off x="0" y="1532965"/>
            <a:ext cx="12192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5DF8191F-FC29-457F-AA6C-67BE69851BC3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97AA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043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37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668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536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9514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44B24A2-AAFC-434B-B199-2A427D3EF5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4400" y="2301349"/>
            <a:ext cx="6595200" cy="817200"/>
          </a:xfrm>
        </p:spPr>
        <p:txBody>
          <a:bodyPr>
            <a:noAutofit/>
          </a:bodyPr>
          <a:lstStyle>
            <a:lvl1pPr algn="ctr">
              <a:defRPr sz="6800" b="1" baseline="0">
                <a:solidFill>
                  <a:srgbClr val="1EB0BB"/>
                </a:solidFill>
              </a:defRPr>
            </a:lvl1pPr>
          </a:lstStyle>
          <a:p>
            <a:r>
              <a:rPr lang="zh-TW" altLang="en-US" dirty="0"/>
              <a:t>簡報主題範例</a:t>
            </a: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C93053A6-09D4-4544-B500-76BD6BE8E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400" y="3590227"/>
            <a:ext cx="6595200" cy="664141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 i="0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2" name="文字方塊 1"/>
          <p:cNvSpPr txBox="1"/>
          <p:nvPr userDrawn="1"/>
        </p:nvSpPr>
        <p:spPr>
          <a:xfrm>
            <a:off x="931025" y="503751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文字方塊 2"/>
          <p:cNvSpPr txBox="1"/>
          <p:nvPr userDrawn="1"/>
        </p:nvSpPr>
        <p:spPr>
          <a:xfrm>
            <a:off x="11305309" y="15461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文字方塊 4"/>
          <p:cNvSpPr txBox="1"/>
          <p:nvPr userDrawn="1"/>
        </p:nvSpPr>
        <p:spPr>
          <a:xfrm>
            <a:off x="10108276" y="270994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495300" y="6451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1887200" y="313316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596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圖上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309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4263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Shape 28"/>
          <p:cNvSpPr txBox="1">
            <a:spLocks noGrp="1"/>
          </p:cNvSpPr>
          <p:nvPr>
            <p:ph type="body" idx="10" hasCustomPrompt="1"/>
          </p:nvPr>
        </p:nvSpPr>
        <p:spPr>
          <a:xfrm>
            <a:off x="1851242" y="1851358"/>
            <a:ext cx="8592066" cy="20932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lvl="0" indent="0" algn="l">
              <a:lnSpc>
                <a:spcPts val="3400"/>
              </a:lnSpc>
              <a:spcBef>
                <a:spcPts val="0"/>
              </a:spcBef>
              <a:buNone/>
              <a:defRPr lang="zh-TW" altLang="en-US" sz="2800">
                <a:solidFill>
                  <a:schemeClr val="bg1"/>
                </a:solidFill>
                <a:effectLst/>
              </a:defRPr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內文字大小 </a:t>
            </a:r>
            <a:r>
              <a:rPr lang="en-US" altLang="zh-TW" sz="2400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26px</a:t>
            </a: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中文字體：微軟正黑體</a:t>
            </a:r>
          </a:p>
          <a:p>
            <a:pPr>
              <a:lnSpc>
                <a:spcPts val="3400"/>
              </a:lnSpc>
            </a:pPr>
            <a:r>
              <a:rPr lang="zh-TW" altLang="en-US" sz="2400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英文及數字字體：</a:t>
            </a:r>
            <a:r>
              <a:rPr lang="en-US" altLang="zh-TW" sz="2400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Arial</a:t>
            </a:r>
            <a:endParaRPr lang="zh-TW" altLang="en-US" sz="2400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9576739-09CF-43CF-8B6D-FE628A16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579" y="1101078"/>
            <a:ext cx="8344800" cy="5976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0554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段落章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1F89F6-5A58-456D-94AD-B5A3A29E3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0345" y="1977160"/>
            <a:ext cx="1519200" cy="1450800"/>
          </a:xfrm>
        </p:spPr>
        <p:txBody>
          <a:bodyPr>
            <a:noAutofit/>
          </a:bodyPr>
          <a:lstStyle>
            <a:lvl1pPr algn="ctr"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445A586-9F58-429A-8C45-A6CDB5D421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45" y="1977160"/>
            <a:ext cx="8664994" cy="1450800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zh-TW" altLang="en-US" dirty="0"/>
              <a:t>章節標題</a:t>
            </a:r>
          </a:p>
        </p:txBody>
      </p:sp>
      <p:sp>
        <p:nvSpPr>
          <p:cNvPr id="3" name="文字方塊 2"/>
          <p:cNvSpPr txBox="1"/>
          <p:nvPr userDrawn="1"/>
        </p:nvSpPr>
        <p:spPr>
          <a:xfrm>
            <a:off x="406400" y="59944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字方塊 5"/>
          <p:cNvSpPr txBox="1"/>
          <p:nvPr userDrawn="1"/>
        </p:nvSpPr>
        <p:spPr>
          <a:xfrm>
            <a:off x="748145" y="658368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0502900" y="6172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9702800" y="7035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968500" y="6819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>
              <a:lnSpc>
                <a:spcPts val="3600"/>
              </a:lnSpc>
            </a:pPr>
            <a:endParaRPr kumimoji="1" lang="zh-TW" altLang="en-US" sz="2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3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DC5712-2C51-4E32-B75C-6C7FB173A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593C2CE-BE06-4A93-96FB-5B1AC62A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E7F6C1-8A5C-4655-8A7A-AA692B72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1025E4-AC7A-47F7-BFA7-2816596A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6A59F2-DE3E-403C-8692-F033FE34E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83261C31-0E11-4864-A408-82672B6CC6D0}"/>
              </a:ext>
            </a:extLst>
          </p:cNvPr>
          <p:cNvSpPr/>
          <p:nvPr userDrawn="1"/>
        </p:nvSpPr>
        <p:spPr>
          <a:xfrm>
            <a:off x="1524000" y="1122363"/>
            <a:ext cx="9144000" cy="41354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047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EE53B-FDC2-4A40-BC96-1DDD2A45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772000-7083-4EC1-8D86-B99E5021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437ED4-51C4-4B6D-AED6-B75BA9B2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BE165-0441-4557-B808-0DF5F53D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E7E249-B40D-4C25-A014-644745772616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531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D736EF-29E8-47D7-8FEF-3DC2EAF16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C596FAD-C9F1-4FEE-ABA7-2F7FB0EBB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CC2702A-8465-4C2F-B15F-BDF9EED2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582FE2-4BDC-4791-ABBB-869855F8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C4B6D2-05D6-4D9B-A517-1FC78723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537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52E033-5987-49EE-BEC1-1B476799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93D228-5F5A-4EA8-8F5F-9866CF15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A60182-682D-4A84-8CE1-B2E94259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8FCBEF0-FF1B-49A1-A279-16FA8AC5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228" y="1875309"/>
            <a:ext cx="102385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716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25229D-5DF7-467D-8819-1F826074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D952F2-CC34-4219-83B0-12890E481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6CE30C8-65B7-49DA-BFEF-2D18BD00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648676-CD4C-49D1-A245-34CA8E60C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F70913-D60A-4636-BF9D-453AEF80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92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EF2A70-8DD8-4FFA-BD46-D1493110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53A39F0-B581-44D8-B038-EA4BC91A9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DE74A5-5B7F-415E-9561-E423BE43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428DBB-03FF-4641-ADC4-CAAACA2E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8EB86-0584-48C5-991F-A6E2C4A0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678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D8D391-B18E-4C79-ACE7-CE711A72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481ADD-5DEE-4CE4-8CC2-30E94C0C9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3B05F9D-EDBB-4701-8074-7480EF29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3D297F9-AB52-45E2-B031-22420357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1AFB86-896D-4840-9855-09E1105F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AF2A359-B884-49DF-882C-F5B6AF0A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889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F8820B-1CA9-4FCD-8970-E451021B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AA1989-0342-4C39-8C2B-D51E1F116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33E7CA-6179-4250-BED4-AFB7F904B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DF8DDF6-7FB8-459E-B99C-D4BC294E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A592A25-2983-4B6D-B0D2-A2F3C1A62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F51C93B-068D-41B2-ACE9-4444F9B5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E3810E2-19FD-4CA4-9720-A561B763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B8177B1-FB5D-473C-974B-4B013B54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338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9563C8-982A-4D2A-8001-ADADD0A0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36EBEF9-DFA0-4A53-9E18-7DFFA33A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E7D64C-6B6D-404B-AABB-230C22A9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9631292-E324-422D-A1E4-5194865C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026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4326850-777D-4D0F-A8FE-E3965464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51087DF-90D3-40D3-8C77-BCECABA57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213C67-F701-493A-89F6-DBEC0E2B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9295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DDE6C9-6573-4CDA-8132-67654B600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78014E-D674-4AC0-838D-D6E391E0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C3FD5ED-14FE-451C-AB35-44F12F9EA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62B44E-68AF-4FD7-B005-CE052EAF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D70CFA2-0D58-42B2-89E5-B644D2BF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30933BD-EEBB-4C0F-9B36-F4FDF374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146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D94203-ACD9-427B-9D78-DD6B8E61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4BDDA65C-752C-4D0C-AE47-49293F434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3EA61A-BB59-4A05-83FE-69FAB16CB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60D196-6BBA-4309-9537-80F3D600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748EDF-227B-4964-862C-35A72461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CA2E840-5898-499A-9312-D61272BA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141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87E8C6-246C-4100-9B02-A99D2FA2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C0C88B3-7EE1-460C-8299-2310CAD96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D275AF-B89B-4032-8CD9-3BA3195E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39E9B4-6DAE-48C7-9F5F-1617D9EFA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9DF5002-D008-4AD4-969F-1AB4E6C33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6799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2FAFAAE-894E-46D8-AF9E-38D2D4558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2F73347-3DFE-47D2-A8A6-8CBC4E0F0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931EFA-50DB-4C83-9004-1E529D62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FA54C3-2AC0-40B3-A491-A6463E13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6DD370-9781-4BA8-A917-DF26521E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0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99AF9F-B264-45CC-88E6-6216164D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ADBD58-BDD1-426A-B331-E50961C48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680C7F2-1955-4EAD-ABE9-64C2ACC20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DBD034F-C107-49D5-A190-1F1AEFC6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8B6B1F-B313-4FD0-836A-DD74D090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47E4D-4A4D-4650-AA5C-66414C78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EF416E5-D6EF-4621-91A3-E59190E79242}"/>
              </a:ext>
            </a:extLst>
          </p:cNvPr>
          <p:cNvCxnSpPr/>
          <p:nvPr userDrawn="1"/>
        </p:nvCxnSpPr>
        <p:spPr>
          <a:xfrm>
            <a:off x="0" y="1532965"/>
            <a:ext cx="12192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0307E542-CA9E-4B85-9740-F8D67F0A8EAC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557B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61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0921D8-9448-4793-93E1-35E95B5E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ED503CE-01CA-402B-81A1-6B0EFD19D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458648C-025D-43A1-B191-FB4F0B2AE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171597C-667E-4447-85FC-9E00DCE9C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16B93DB-E5B5-4B1B-A731-70C83F18B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76A5E28-DEDD-4613-B76A-C3C523D6D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F01844C-4BCE-43C4-8183-3246945C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73A2DBF-29DD-40BE-8427-671E7DFA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00EA33F-F273-40A6-964E-CC552A93E7F0}"/>
              </a:ext>
            </a:extLst>
          </p:cNvPr>
          <p:cNvCxnSpPr/>
          <p:nvPr userDrawn="1"/>
        </p:nvCxnSpPr>
        <p:spPr>
          <a:xfrm>
            <a:off x="0" y="1532965"/>
            <a:ext cx="12192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22C98CB-3B36-4F1C-BA62-43C9CF49AA26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97AA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259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BEE53B-FDC2-4A40-BC96-1DDD2A453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3772000-7083-4EC1-8D86-B99E5021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437ED4-51C4-4B6D-AED6-B75BA9B2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BE165-0441-4557-B808-0DF5F53D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E7E249-B40D-4C25-A014-644745772616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557B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0573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FCC5D44-DDF2-466D-A2E0-924FF069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C9744F9-4455-49BF-BA3C-6FAC3159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DF552A-9C20-4CF8-A8AD-0C6BF9C3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180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8FF5F7B-1E14-EFFC-DB54-01E1CEDB93AF}"/>
              </a:ext>
            </a:extLst>
          </p:cNvPr>
          <p:cNvSpPr/>
          <p:nvPr userDrawn="1"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97AA9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055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50AF8B-C992-4861-958F-7D3C85A3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D42EF52-38BF-4776-8970-47E338040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9291633-32A3-463F-9053-95B8FCF70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FD8EFA2-E620-4D80-987C-44ECB2AB3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FFACDD1-B748-464E-9A62-F8E93B92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5CAB4EA-ADF3-4B44-8D05-4C1B62B1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52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848437C-286C-4AAF-8A2F-0BBE86EA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02DA9A-EB3F-41E8-B61F-4A7F3D8F1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4E21B5-0A30-4E21-A603-24BFBFFAD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CDCBC-462D-4B7C-91ED-03AE9FBFBF1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E99460D-D701-4D91-A60F-700F5C020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BC2FF9-B766-4BBB-9021-A1B1156A5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6E7A6-F989-49F0-8718-9D25D70FFD2D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E603CF7-9B12-4CAD-8320-D8A3F1EB0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11" b="89362" l="1471" r="41845">
                        <a14:foregroundMark x1="3075" y1="48936" x2="3075" y2="53191"/>
                        <a14:foregroundMark x1="1604" y1="39362" x2="1604" y2="38298"/>
                        <a14:foregroundMark x1="16578" y1="38298" x2="18048" y2="37234"/>
                        <a14:foregroundMark x1="23128" y1="46809" x2="22995" y2="48936"/>
                        <a14:foregroundMark x1="25535" y1="39362" x2="25535" y2="41489"/>
                        <a14:foregroundMark x1="31952" y1="45745" x2="32353" y2="45745"/>
                        <a14:foregroundMark x1="41845" y1="43617" x2="41845" y2="42553"/>
                        <a14:foregroundMark x1="41845" y1="44681" x2="41845" y2="43617"/>
                        <a14:foregroundMark x1="41845" y1="45745" x2="41845" y2="44681"/>
                        <a14:foregroundMark x1="32620" y1="75532" x2="32219" y2="75532"/>
                        <a14:foregroundMark x1="37567" y1="40426" x2="37701" y2="40426"/>
                        <a14:foregroundMark x1="37166" y1="40426" x2="37166" y2="45745"/>
                        <a14:foregroundMark x1="17781" y1="73404" x2="17781" y2="73404"/>
                        <a14:foregroundMark x1="22995" y1="58511" x2="23128" y2="73404"/>
                        <a14:foregroundMark x1="15374" y1="73404" x2="16979" y2="73404"/>
                        <a14:foregroundMark x1="3342" y1="41489" x2="3342" y2="42553"/>
                        <a14:foregroundMark x1="3476" y1="40426" x2="3342" y2="42553"/>
                        <a14:foregroundMark x1="3342" y1="42553" x2="3342" y2="42553"/>
                        <a14:foregroundMark x1="3342" y1="42553" x2="3476" y2="41489"/>
                        <a14:foregroundMark x1="3476" y1="41489" x2="3209" y2="42553"/>
                        <a14:foregroundMark x1="18316" y1="73404" x2="20187" y2="73404"/>
                        <a14:backgroundMark x1="6016" y1="48936" x2="5481" y2="59574"/>
                        <a14:backgroundMark x1="16711" y1="40426" x2="16711" y2="40426"/>
                        <a14:backgroundMark x1="16979" y1="40426" x2="16979" y2="40426"/>
                        <a14:backgroundMark x1="8690" y1="56383" x2="8690" y2="56383"/>
                        <a14:backgroundMark x1="1604" y1="41489" x2="1604" y2="41489"/>
                        <a14:backgroundMark x1="32219" y1="77660" x2="32219" y2="77660"/>
                        <a14:backgroundMark x1="32487" y1="77660" x2="32487" y2="77660"/>
                        <a14:backgroundMark x1="42112" y1="44681" x2="42112" y2="44681"/>
                        <a14:backgroundMark x1="42112" y1="41489" x2="42112" y2="41489"/>
                        <a14:backgroundMark x1="42112" y1="43617" x2="42112" y2="43617"/>
                        <a14:backgroundMark x1="42112" y1="47872" x2="42112" y2="47872"/>
                        <a14:backgroundMark x1="41310" y1="40426" x2="39973" y2="40426"/>
                        <a14:backgroundMark x1="37701" y1="47872" x2="38904" y2="47872"/>
                        <a14:backgroundMark x1="39840" y1="47872" x2="41176" y2="46809"/>
                        <a14:backgroundMark x1="39037" y1="40426" x2="37701" y2="40426"/>
                        <a14:backgroundMark x1="3209" y1="38298" x2="3209" y2="38298"/>
                        <a14:backgroundMark x1="20053" y1="77660" x2="20053" y2="77660"/>
                        <a14:backgroundMark x1="20321" y1="77660" x2="19777" y2="78524"/>
                        <a14:backgroundMark x1="20455" y1="76596" x2="20053" y2="77660"/>
                      </a14:backgroundRemoval>
                    </a14:imgEffect>
                  </a14:imgLayer>
                </a14:imgProps>
              </a:ext>
            </a:extLst>
          </a:blip>
          <a:srcRect r="56405"/>
          <a:stretch/>
        </p:blipFill>
        <p:spPr>
          <a:xfrm>
            <a:off x="5332368" y="-28770"/>
            <a:ext cx="1527263" cy="4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8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828A-194D-4A93-897C-6CDB4150F321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8291-8799-4A12-B12D-B0EFD02299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445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71DFC07-26B4-4052-A383-7ABF867BF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F5B064-98C0-445B-AC8B-771CDAC90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56779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3050D53-804D-4387-B348-FA79C4C32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3B37F5-7D72-46DC-A806-F22BEA7EF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860B61-4D4C-4297-8586-5697E1B84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F398-3D7E-4C65-B017-8EEC4C6FBEF5}" type="datetimeFigureOut">
              <a:rPr lang="zh-TW" altLang="en-US" smtClean="0"/>
              <a:t>2022/5/12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8AF22D-055E-4587-BC1B-08A2D453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1C1E6B5-883D-43CD-B786-33E9C537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DEA53-EFEB-4658-AF1A-792F43347BC7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2BF09C3-184E-4AE7-B5C0-73B25CCDBFF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43264" y="182562"/>
            <a:ext cx="290547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9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microsoft.com/office/2007/relationships/hdphoto" Target="../media/hdphoto12.wdp"/><Relationship Id="rId4" Type="http://schemas.openxmlformats.org/officeDocument/2006/relationships/image" Target="../media/image35.pn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hyperlink" Target="https://guide.104.com.tw/wow/" TargetMode="Externa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04.com.tw/jb/career/department/navigation?browser=1&amp;degree=3&amp;sid=5001000000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guide.104.com.tw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jpg"/><Relationship Id="rId4" Type="http://schemas.openxmlformats.org/officeDocument/2006/relationships/image" Target="../media/image8.jp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橢圓 16">
            <a:extLst>
              <a:ext uri="{FF2B5EF4-FFF2-40B4-BE49-F238E27FC236}">
                <a16:creationId xmlns:a16="http://schemas.microsoft.com/office/drawing/2014/main" id="{0F767649-EEA0-42B5-8773-B7B4E368C437}"/>
              </a:ext>
            </a:extLst>
          </p:cNvPr>
          <p:cNvSpPr/>
          <p:nvPr/>
        </p:nvSpPr>
        <p:spPr>
          <a:xfrm>
            <a:off x="8906656" y="-1175427"/>
            <a:ext cx="5126636" cy="5006715"/>
          </a:xfrm>
          <a:prstGeom prst="ellipse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A70073E7-68B8-4680-AA33-1BBAF3790515}"/>
              </a:ext>
            </a:extLst>
          </p:cNvPr>
          <p:cNvSpPr/>
          <p:nvPr/>
        </p:nvSpPr>
        <p:spPr>
          <a:xfrm>
            <a:off x="-1044489" y="3455857"/>
            <a:ext cx="5126636" cy="5006715"/>
          </a:xfrm>
          <a:prstGeom prst="ellipse">
            <a:avLst/>
          </a:prstGeom>
          <a:solidFill>
            <a:srgbClr val="557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CC5CC72E-0A33-4ED5-910F-CC5D92C27794}"/>
              </a:ext>
            </a:extLst>
          </p:cNvPr>
          <p:cNvSpPr/>
          <p:nvPr/>
        </p:nvSpPr>
        <p:spPr>
          <a:xfrm>
            <a:off x="8154650" y="-1543986"/>
            <a:ext cx="4736891" cy="481184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0FCFD9A7-F3AA-43E0-93E0-6DC60E996187}"/>
              </a:ext>
            </a:extLst>
          </p:cNvPr>
          <p:cNvSpPr/>
          <p:nvPr/>
        </p:nvSpPr>
        <p:spPr>
          <a:xfrm>
            <a:off x="0" y="4452079"/>
            <a:ext cx="4736891" cy="481184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FBD104C-E6A3-4A26-A4B5-768585DA44E1}"/>
              </a:ext>
            </a:extLst>
          </p:cNvPr>
          <p:cNvSpPr txBox="1"/>
          <p:nvPr/>
        </p:nvSpPr>
        <p:spPr>
          <a:xfrm>
            <a:off x="2750457" y="2557318"/>
            <a:ext cx="898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accent6">
                    <a:lumMod val="50000"/>
                  </a:schemeClr>
                </a:solidFill>
              </a:rPr>
              <a:t>人力資源人員</a:t>
            </a:r>
            <a:endParaRPr lang="en-US" altLang="zh-TW" sz="8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EC86FDF-7A97-48D9-9BD5-637A1B4B2592}"/>
              </a:ext>
            </a:extLst>
          </p:cNvPr>
          <p:cNvSpPr txBox="1"/>
          <p:nvPr/>
        </p:nvSpPr>
        <p:spPr>
          <a:xfrm>
            <a:off x="4543868" y="3720960"/>
            <a:ext cx="7540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</a:rPr>
              <a:t>uman </a:t>
            </a:r>
            <a:r>
              <a:rPr lang="en-US" altLang="zh-TW" sz="4400" b="1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</a:rPr>
              <a:t>esources</a:t>
            </a:r>
            <a:endParaRPr lang="zh-TW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71497B5-CC06-424A-A705-0020B1D872BB}"/>
              </a:ext>
            </a:extLst>
          </p:cNvPr>
          <p:cNvSpPr txBox="1"/>
          <p:nvPr/>
        </p:nvSpPr>
        <p:spPr>
          <a:xfrm>
            <a:off x="7496275" y="5479384"/>
            <a:ext cx="409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</a:rPr>
              <a:t>劉芳宇 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</a:rPr>
              <a:t>Polly Liu</a:t>
            </a:r>
          </a:p>
        </p:txBody>
      </p:sp>
    </p:spTree>
    <p:extLst>
      <p:ext uri="{BB962C8B-B14F-4D97-AF65-F5344CB8AC3E}">
        <p14:creationId xmlns:p14="http://schemas.microsoft.com/office/powerpoint/2010/main" val="68376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29B1EEC6-BF38-B6E2-3D13-49292850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1" y="706550"/>
            <a:ext cx="10835458" cy="544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65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6EF7CE-5EC1-43CE-B321-6A20D2AD4D19}"/>
              </a:ext>
            </a:extLst>
          </p:cNvPr>
          <p:cNvGrpSpPr/>
          <p:nvPr/>
        </p:nvGrpSpPr>
        <p:grpSpPr>
          <a:xfrm>
            <a:off x="4460424" y="663253"/>
            <a:ext cx="3595820" cy="1292662"/>
            <a:chOff x="4778923" y="588426"/>
            <a:chExt cx="3595820" cy="1292662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C2DE8FB-88AA-488B-BF90-1BA318BFFC5A}"/>
                </a:ext>
              </a:extLst>
            </p:cNvPr>
            <p:cNvSpPr txBox="1"/>
            <p:nvPr/>
          </p:nvSpPr>
          <p:spPr>
            <a:xfrm>
              <a:off x="4778923" y="588426"/>
              <a:ext cx="3271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>
                  <a:solidFill>
                    <a:schemeClr val="bg1">
                      <a:lumMod val="65000"/>
                    </a:schemeClr>
                  </a:solidFill>
                </a:rPr>
                <a:t>關 於 人 資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C8BBE8D-0B82-419F-AE29-D56AA92A31D3}"/>
                </a:ext>
              </a:extLst>
            </p:cNvPr>
            <p:cNvSpPr txBox="1"/>
            <p:nvPr/>
          </p:nvSpPr>
          <p:spPr>
            <a:xfrm>
              <a:off x="5384800" y="1357868"/>
              <a:ext cx="2989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186F40F-4326-3E85-5CC8-DB87AE8287B7}"/>
              </a:ext>
            </a:extLst>
          </p:cNvPr>
          <p:cNvSpPr txBox="1"/>
          <p:nvPr/>
        </p:nvSpPr>
        <p:spPr>
          <a:xfrm>
            <a:off x="3978382" y="1494250"/>
            <a:ext cx="423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65000"/>
                  </a:schemeClr>
                </a:solidFill>
              </a:rPr>
              <a:t>What Does HR Actually Do?</a:t>
            </a:r>
            <a:endParaRPr lang="zh-TW" altLang="en-US" sz="2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9C7576D-0FB6-E34E-46A7-6C8DCBC7B42D}"/>
              </a:ext>
            </a:extLst>
          </p:cNvPr>
          <p:cNvSpPr txBox="1"/>
          <p:nvPr/>
        </p:nvSpPr>
        <p:spPr>
          <a:xfrm flipH="1">
            <a:off x="443592" y="3145017"/>
            <a:ext cx="11571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557B7C"/>
                </a:solidFill>
              </a:rPr>
              <a:t>有關</a:t>
            </a:r>
            <a:r>
              <a:rPr lang="zh-TW" altLang="en-US" sz="8000" b="1" dirty="0">
                <a:solidFill>
                  <a:schemeClr val="accent6">
                    <a:lumMod val="75000"/>
                  </a:schemeClr>
                </a:solidFill>
              </a:rPr>
              <a:t>人</a:t>
            </a:r>
            <a:r>
              <a:rPr lang="zh-TW" altLang="en-US" sz="6000" b="1" dirty="0">
                <a:solidFill>
                  <a:srgbClr val="557B7C"/>
                </a:solidFill>
              </a:rPr>
              <a:t>的事情，都是我們的事情！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07752A-48CD-8154-11A4-FE8FB481850D}"/>
              </a:ext>
            </a:extLst>
          </p:cNvPr>
          <p:cNvSpPr/>
          <p:nvPr/>
        </p:nvSpPr>
        <p:spPr>
          <a:xfrm>
            <a:off x="5066301" y="4050056"/>
            <a:ext cx="8779326" cy="150819"/>
          </a:xfrm>
          <a:prstGeom prst="rect">
            <a:avLst/>
          </a:prstGeom>
          <a:solidFill>
            <a:srgbClr val="007A91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AB2F6E-6B20-ADE2-BC3D-828DBCB4F11D}"/>
              </a:ext>
            </a:extLst>
          </p:cNvPr>
          <p:cNvSpPr/>
          <p:nvPr/>
        </p:nvSpPr>
        <p:spPr>
          <a:xfrm>
            <a:off x="6561272" y="4301503"/>
            <a:ext cx="8779326" cy="66325"/>
          </a:xfrm>
          <a:prstGeom prst="rect">
            <a:avLst/>
          </a:prstGeom>
          <a:solidFill>
            <a:srgbClr val="557B7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03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橢圓 24">
            <a:extLst>
              <a:ext uri="{FF2B5EF4-FFF2-40B4-BE49-F238E27FC236}">
                <a16:creationId xmlns:a16="http://schemas.microsoft.com/office/drawing/2014/main" id="{5E6DD8EB-3934-C6EE-3661-A29682C3DD90}"/>
              </a:ext>
            </a:extLst>
          </p:cNvPr>
          <p:cNvSpPr/>
          <p:nvPr/>
        </p:nvSpPr>
        <p:spPr>
          <a:xfrm>
            <a:off x="0" y="4452079"/>
            <a:ext cx="4736891" cy="4811842"/>
          </a:xfrm>
          <a:prstGeom prst="ellipse">
            <a:avLst/>
          </a:prstGeom>
          <a:noFill/>
          <a:ln>
            <a:solidFill>
              <a:schemeClr val="tx2"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ED8CB8F1-7D99-6B05-E2C7-7E35E2CD318B}"/>
              </a:ext>
            </a:extLst>
          </p:cNvPr>
          <p:cNvSpPr/>
          <p:nvPr/>
        </p:nvSpPr>
        <p:spPr>
          <a:xfrm>
            <a:off x="-1044489" y="3455857"/>
            <a:ext cx="5126636" cy="5006715"/>
          </a:xfrm>
          <a:prstGeom prst="ellipse">
            <a:avLst/>
          </a:prstGeom>
          <a:solidFill>
            <a:srgbClr val="557B7C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04A695D2-ADB9-78AD-23C8-EBB40E4FB65A}"/>
              </a:ext>
            </a:extLst>
          </p:cNvPr>
          <p:cNvSpPr/>
          <p:nvPr/>
        </p:nvSpPr>
        <p:spPr>
          <a:xfrm>
            <a:off x="8906656" y="-1175427"/>
            <a:ext cx="5126636" cy="5006715"/>
          </a:xfrm>
          <a:prstGeom prst="ellipse">
            <a:avLst/>
          </a:prstGeom>
          <a:solidFill>
            <a:srgbClr val="97AA9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28BCC5CE-2C70-4D2E-BFF9-2E311D53BCA6}"/>
              </a:ext>
            </a:extLst>
          </p:cNvPr>
          <p:cNvSpPr/>
          <p:nvPr/>
        </p:nvSpPr>
        <p:spPr>
          <a:xfrm>
            <a:off x="8154650" y="-1543986"/>
            <a:ext cx="4736891" cy="4811842"/>
          </a:xfrm>
          <a:prstGeom prst="ellipse">
            <a:avLst/>
          </a:prstGeom>
          <a:noFill/>
          <a:ln>
            <a:solidFill>
              <a:schemeClr val="tx2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68B87708-45FD-E7EA-2755-C930ADA35AD6}"/>
              </a:ext>
            </a:extLst>
          </p:cNvPr>
          <p:cNvSpPr/>
          <p:nvPr/>
        </p:nvSpPr>
        <p:spPr>
          <a:xfrm>
            <a:off x="5019675" y="2352675"/>
            <a:ext cx="2152650" cy="2152650"/>
          </a:xfrm>
          <a:prstGeom prst="ellipse">
            <a:avLst/>
          </a:prstGeom>
          <a:solidFill>
            <a:srgbClr val="97AA9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9AF7C875-398D-7A6B-CECE-15557F947050}"/>
              </a:ext>
            </a:extLst>
          </p:cNvPr>
          <p:cNvSpPr/>
          <p:nvPr/>
        </p:nvSpPr>
        <p:spPr>
          <a:xfrm>
            <a:off x="4800600" y="2143125"/>
            <a:ext cx="2590800" cy="2571750"/>
          </a:xfrm>
          <a:prstGeom prst="ellipse">
            <a:avLst/>
          </a:prstGeom>
          <a:noFill/>
          <a:ln cmpd="dbl">
            <a:solidFill>
              <a:srgbClr val="557B7C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28950"/>
                      <a:gd name="connsiteY0" fmla="*/ 1495425 h 2990850"/>
                      <a:gd name="connsiteX1" fmla="*/ 1514475 w 3028950"/>
                      <a:gd name="connsiteY1" fmla="*/ 0 h 2990850"/>
                      <a:gd name="connsiteX2" fmla="*/ 3028950 w 3028950"/>
                      <a:gd name="connsiteY2" fmla="*/ 1495425 h 2990850"/>
                      <a:gd name="connsiteX3" fmla="*/ 1514475 w 3028950"/>
                      <a:gd name="connsiteY3" fmla="*/ 2990850 h 2990850"/>
                      <a:gd name="connsiteX4" fmla="*/ 0 w 3028950"/>
                      <a:gd name="connsiteY4" fmla="*/ 1495425 h 2990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8950" h="2990850" extrusionOk="0">
                        <a:moveTo>
                          <a:pt x="0" y="1495425"/>
                        </a:moveTo>
                        <a:cubicBezTo>
                          <a:pt x="-115778" y="598110"/>
                          <a:pt x="613180" y="24348"/>
                          <a:pt x="1514475" y="0"/>
                        </a:cubicBezTo>
                        <a:cubicBezTo>
                          <a:pt x="2506322" y="32721"/>
                          <a:pt x="3009946" y="670129"/>
                          <a:pt x="3028950" y="1495425"/>
                        </a:cubicBezTo>
                        <a:cubicBezTo>
                          <a:pt x="2990713" y="2358666"/>
                          <a:pt x="2346988" y="3012450"/>
                          <a:pt x="1514475" y="2990850"/>
                        </a:cubicBezTo>
                        <a:cubicBezTo>
                          <a:pt x="555280" y="2923678"/>
                          <a:pt x="222915" y="2427836"/>
                          <a:pt x="0" y="149542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84AE423-6932-5269-1C35-5CA90389909F}"/>
              </a:ext>
            </a:extLst>
          </p:cNvPr>
          <p:cNvSpPr txBox="1"/>
          <p:nvPr/>
        </p:nvSpPr>
        <p:spPr>
          <a:xfrm>
            <a:off x="5443645" y="2732582"/>
            <a:ext cx="16307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</a:rPr>
              <a:t>人力</a:t>
            </a:r>
            <a:endParaRPr lang="en-US" altLang="zh-TW" sz="4400" b="1" dirty="0">
              <a:solidFill>
                <a:schemeClr val="bg1"/>
              </a:solidFill>
            </a:endParaRPr>
          </a:p>
          <a:p>
            <a:r>
              <a:rPr lang="zh-TW" altLang="en-US" sz="4400" b="1" dirty="0">
                <a:solidFill>
                  <a:schemeClr val="bg1"/>
                </a:solidFill>
              </a:rPr>
              <a:t>資源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9C1BEEE-446A-6E41-5D73-887426A64322}"/>
              </a:ext>
            </a:extLst>
          </p:cNvPr>
          <p:cNvSpPr/>
          <p:nvPr/>
        </p:nvSpPr>
        <p:spPr>
          <a:xfrm>
            <a:off x="1837641" y="1167491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招募任用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B70C563-E2F0-71BD-C66E-91A017ABB912}"/>
              </a:ext>
            </a:extLst>
          </p:cNvPr>
          <p:cNvSpPr/>
          <p:nvPr/>
        </p:nvSpPr>
        <p:spPr>
          <a:xfrm>
            <a:off x="-36744" y="2251697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教育訓練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2D66EF3-5ED1-2769-4E8E-EEABF645C697}"/>
              </a:ext>
            </a:extLst>
          </p:cNvPr>
          <p:cNvSpPr/>
          <p:nvPr/>
        </p:nvSpPr>
        <p:spPr>
          <a:xfrm>
            <a:off x="790911" y="3880217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薪資管理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114FE11-4E9F-26FF-BE19-DF9010DC965D}"/>
              </a:ext>
            </a:extLst>
          </p:cNvPr>
          <p:cNvSpPr/>
          <p:nvPr/>
        </p:nvSpPr>
        <p:spPr>
          <a:xfrm>
            <a:off x="2610186" y="5681013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績效考核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9F4E90F-3980-DBF7-76BD-A935AFE8A088}"/>
              </a:ext>
            </a:extLst>
          </p:cNvPr>
          <p:cNvSpPr/>
          <p:nvPr/>
        </p:nvSpPr>
        <p:spPr>
          <a:xfrm>
            <a:off x="7172325" y="1131827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員工關係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2C80E23-E1A2-5688-059D-9612F10C1F95}"/>
              </a:ext>
            </a:extLst>
          </p:cNvPr>
          <p:cNvSpPr/>
          <p:nvPr/>
        </p:nvSpPr>
        <p:spPr>
          <a:xfrm>
            <a:off x="9046710" y="2251696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員工福利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03600F5-D849-7E22-909D-F86139D1E09A}"/>
              </a:ext>
            </a:extLst>
          </p:cNvPr>
          <p:cNvSpPr/>
          <p:nvPr/>
        </p:nvSpPr>
        <p:spPr>
          <a:xfrm>
            <a:off x="8219055" y="3880216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出勤管理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32F6548-593D-AC45-C6F5-2B5810248C35}"/>
              </a:ext>
            </a:extLst>
          </p:cNvPr>
          <p:cNvSpPr/>
          <p:nvPr/>
        </p:nvSpPr>
        <p:spPr>
          <a:xfrm>
            <a:off x="6248399" y="5683736"/>
            <a:ext cx="3182034" cy="669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accent6">
                    <a:lumMod val="75000"/>
                  </a:schemeClr>
                </a:solidFill>
              </a:rPr>
              <a:t>員工發展</a:t>
            </a:r>
          </a:p>
        </p:txBody>
      </p:sp>
    </p:spTree>
    <p:extLst>
      <p:ext uri="{BB962C8B-B14F-4D97-AF65-F5344CB8AC3E}">
        <p14:creationId xmlns:p14="http://schemas.microsoft.com/office/powerpoint/2010/main" val="409041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A7D6B44F-5C48-8003-15DB-1D76700A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HR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人員具備的能力</a:t>
            </a:r>
          </a:p>
        </p:txBody>
      </p:sp>
      <p:pic>
        <p:nvPicPr>
          <p:cNvPr id="3074" name="Picture 2" descr="财务报表财务分析业务服务营销-业务PNG图片素材免费下载_图片编号3580143-PNG素材网">
            <a:extLst>
              <a:ext uri="{FF2B5EF4-FFF2-40B4-BE49-F238E27FC236}">
                <a16:creationId xmlns:a16="http://schemas.microsoft.com/office/drawing/2014/main" id="{4834F335-90BB-2F6D-7EBE-B8A38291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61" y="1690688"/>
            <a:ext cx="2525714" cy="25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樞紐科技顧問產業服務＿醫療器材">
            <a:extLst>
              <a:ext uri="{FF2B5EF4-FFF2-40B4-BE49-F238E27FC236}">
                <a16:creationId xmlns:a16="http://schemas.microsoft.com/office/drawing/2014/main" id="{41EE20A5-5468-622A-2523-3B2A151B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3" y="4297362"/>
            <a:ext cx="1548267" cy="15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 descr="Work Life Balance Circle Stock Illustrations – 247 Work Life Balance Circle  Stock Illustrations, Vectors &amp; Clipart - Dreamstime">
            <a:extLst>
              <a:ext uri="{FF2B5EF4-FFF2-40B4-BE49-F238E27FC236}">
                <a16:creationId xmlns:a16="http://schemas.microsoft.com/office/drawing/2014/main" id="{21607F5B-C684-3A80-E1F3-C2CDAD68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t="18234" r="16099" b="18096"/>
          <a:stretch>
            <a:fillRect/>
          </a:stretch>
        </p:blipFill>
        <p:spPr bwMode="auto">
          <a:xfrm>
            <a:off x="6107504" y="2168866"/>
            <a:ext cx="1603663" cy="1569358"/>
          </a:xfrm>
          <a:custGeom>
            <a:avLst/>
            <a:gdLst>
              <a:gd name="connsiteX0" fmla="*/ 2327106 w 4654212"/>
              <a:gd name="connsiteY0" fmla="*/ 0 h 4554650"/>
              <a:gd name="connsiteX1" fmla="*/ 4654212 w 4654212"/>
              <a:gd name="connsiteY1" fmla="*/ 2277325 h 4554650"/>
              <a:gd name="connsiteX2" fmla="*/ 2327106 w 4654212"/>
              <a:gd name="connsiteY2" fmla="*/ 4554650 h 4554650"/>
              <a:gd name="connsiteX3" fmla="*/ 0 w 4654212"/>
              <a:gd name="connsiteY3" fmla="*/ 2277325 h 4554650"/>
              <a:gd name="connsiteX4" fmla="*/ 2327106 w 4654212"/>
              <a:gd name="connsiteY4" fmla="*/ 0 h 455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4212" h="4554650">
                <a:moveTo>
                  <a:pt x="2327106" y="0"/>
                </a:moveTo>
                <a:cubicBezTo>
                  <a:pt x="3612331" y="0"/>
                  <a:pt x="4654212" y="1019593"/>
                  <a:pt x="4654212" y="2277325"/>
                </a:cubicBezTo>
                <a:cubicBezTo>
                  <a:pt x="4654212" y="3535057"/>
                  <a:pt x="3612331" y="4554650"/>
                  <a:pt x="2327106" y="4554650"/>
                </a:cubicBezTo>
                <a:cubicBezTo>
                  <a:pt x="1041881" y="4554650"/>
                  <a:pt x="0" y="3535057"/>
                  <a:pt x="0" y="2277325"/>
                </a:cubicBezTo>
                <a:cubicBezTo>
                  <a:pt x="0" y="1019593"/>
                  <a:pt x="1041881" y="0"/>
                  <a:pt x="2327106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同理心图标免费下载_同理心矢量图标-88ICON">
            <a:extLst>
              <a:ext uri="{FF2B5EF4-FFF2-40B4-BE49-F238E27FC236}">
                <a16:creationId xmlns:a16="http://schemas.microsoft.com/office/drawing/2014/main" id="{F16FB2FB-8489-C943-90E2-D4B5DA08D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56" y="4297362"/>
            <a:ext cx="1569358" cy="156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1625A47-30AC-A651-48FC-8688511AF2CB}"/>
              </a:ext>
            </a:extLst>
          </p:cNvPr>
          <p:cNvSpPr txBox="1"/>
          <p:nvPr/>
        </p:nvSpPr>
        <p:spPr>
          <a:xfrm>
            <a:off x="1982705" y="278947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數字、邏輯能力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FF961D5-BF32-DEA5-B45A-E0595E79E802}"/>
              </a:ext>
            </a:extLst>
          </p:cNvPr>
          <p:cNvSpPr txBox="1"/>
          <p:nvPr/>
        </p:nvSpPr>
        <p:spPr>
          <a:xfrm>
            <a:off x="1982705" y="475887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法律知識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58DB465-39BA-696B-9D78-57BFB3D2D04B}"/>
              </a:ext>
            </a:extLst>
          </p:cNvPr>
          <p:cNvSpPr txBox="1"/>
          <p:nvPr/>
        </p:nvSpPr>
        <p:spPr>
          <a:xfrm>
            <a:off x="7871591" y="2782668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工作與生活平衡能力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4359B2D-DCC4-C995-54B5-81AF5B8E5B5A}"/>
              </a:ext>
            </a:extLst>
          </p:cNvPr>
          <p:cNvSpPr txBox="1"/>
          <p:nvPr/>
        </p:nvSpPr>
        <p:spPr>
          <a:xfrm>
            <a:off x="7871591" y="475887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/>
              <a:t>同理心</a:t>
            </a:r>
          </a:p>
        </p:txBody>
      </p:sp>
    </p:spTree>
    <p:extLst>
      <p:ext uri="{BB962C8B-B14F-4D97-AF65-F5344CB8AC3E}">
        <p14:creationId xmlns:p14="http://schemas.microsoft.com/office/powerpoint/2010/main" val="279715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本科介紹| 衛生福利部臺中醫院">
            <a:extLst>
              <a:ext uri="{FF2B5EF4-FFF2-40B4-BE49-F238E27FC236}">
                <a16:creationId xmlns:a16="http://schemas.microsoft.com/office/drawing/2014/main" id="{081DE64C-1658-2510-8AA2-890409CDF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7778" l="1778" r="96000">
                        <a14:foregroundMark x1="17778" y1="24889" x2="79556" y2="78222"/>
                        <a14:foregroundMark x1="79556" y1="78222" x2="79111" y2="77778"/>
                        <a14:foregroundMark x1="76444" y1="20000" x2="22222" y2="49778"/>
                        <a14:foregroundMark x1="75556" y1="35556" x2="62222" y2="33333"/>
                        <a14:foregroundMark x1="80000" y1="64444" x2="70667" y2="59556"/>
                        <a14:foregroundMark x1="70667" y1="59556" x2="57778" y2="59111"/>
                        <a14:foregroundMark x1="36889" y1="7111" x2="11111" y2="18222"/>
                        <a14:foregroundMark x1="57333" y1="9333" x2="85778" y2="38667"/>
                        <a14:foregroundMark x1="92889" y1="48000" x2="79111" y2="79111"/>
                        <a14:foregroundMark x1="79111" y1="79111" x2="60000" y2="95111"/>
                        <a14:foregroundMark x1="60000" y1="95111" x2="57333" y2="95111"/>
                        <a14:foregroundMark x1="52889" y1="96444" x2="31556" y2="89778"/>
                        <a14:foregroundMark x1="31556" y1="89778" x2="14222" y2="73333"/>
                        <a14:foregroundMark x1="14222" y1="73333" x2="8444" y2="58222"/>
                        <a14:foregroundMark x1="8444" y1="58222" x2="9778" y2="45778"/>
                        <a14:foregroundMark x1="9778" y1="45778" x2="19556" y2="31556"/>
                        <a14:foregroundMark x1="37778" y1="18667" x2="56889" y2="21333"/>
                        <a14:foregroundMark x1="59111" y1="8444" x2="47556" y2="8889"/>
                        <a14:foregroundMark x1="47556" y1="8889" x2="36000" y2="12889"/>
                        <a14:foregroundMark x1="36000" y1="12889" x2="34222" y2="14667"/>
                        <a14:foregroundMark x1="16444" y1="24444" x2="4444" y2="55111"/>
                        <a14:foregroundMark x1="28000" y1="18222" x2="69333" y2="36000"/>
                        <a14:foregroundMark x1="29333" y1="20000" x2="28444" y2="55111"/>
                        <a14:foregroundMark x1="28444" y1="55111" x2="26222" y2="53778"/>
                        <a14:foregroundMark x1="22667" y1="40000" x2="16889" y2="66667"/>
                        <a14:foregroundMark x1="91111" y1="37333" x2="75556" y2="51111"/>
                        <a14:foregroundMark x1="79111" y1="21778" x2="90667" y2="36889"/>
                        <a14:foregroundMark x1="92889" y1="69333" x2="95111" y2="58222"/>
                        <a14:foregroundMark x1="95111" y1="58222" x2="85778" y2="26667"/>
                        <a14:foregroundMark x1="85778" y1="26667" x2="80000" y2="16444"/>
                        <a14:foregroundMark x1="80000" y1="16444" x2="68889" y2="9778"/>
                        <a14:foregroundMark x1="68889" y1="9778" x2="53333" y2="7556"/>
                        <a14:foregroundMark x1="37778" y1="6222" x2="50667" y2="4000"/>
                        <a14:foregroundMark x1="50667" y1="4000" x2="61333" y2="8000"/>
                        <a14:foregroundMark x1="96444" y1="48889" x2="94667" y2="52000"/>
                        <a14:foregroundMark x1="83111" y1="80000" x2="69333" y2="88000"/>
                        <a14:foregroundMark x1="69333" y1="88000" x2="69333" y2="88000"/>
                        <a14:foregroundMark x1="90222" y1="70667" x2="78222" y2="85778"/>
                        <a14:foregroundMark x1="78222" y1="85778" x2="62667" y2="93333"/>
                        <a14:foregroundMark x1="60889" y1="90667" x2="24889" y2="65778"/>
                        <a14:foregroundMark x1="24889" y1="65778" x2="24444" y2="65333"/>
                        <a14:foregroundMark x1="48889" y1="90222" x2="29778" y2="75111"/>
                        <a14:foregroundMark x1="57778" y1="97778" x2="34222" y2="91556"/>
                        <a14:foregroundMark x1="34222" y1="91556" x2="12444" y2="72889"/>
                        <a14:foregroundMark x1="12444" y1="72889" x2="7556" y2="65333"/>
                        <a14:foregroundMark x1="1778" y1="53333" x2="5778" y2="41778"/>
                        <a14:foregroundMark x1="12889" y1="17333" x2="12444" y2="17778"/>
                        <a14:backgroundMark x1="10222" y1="17778" x2="11111" y2="1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1597139"/>
            <a:ext cx="1770969" cy="17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招募公告- 人才招募- 財團法人中央畜產會">
            <a:extLst>
              <a:ext uri="{FF2B5EF4-FFF2-40B4-BE49-F238E27FC236}">
                <a16:creationId xmlns:a16="http://schemas.microsoft.com/office/drawing/2014/main" id="{C9CC0328-F443-1371-D650-F0841B43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4231140"/>
            <a:ext cx="1796143" cy="17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alk Icon PNG Images, Free Transparent Talk Icon Download - KindPNG">
            <a:extLst>
              <a:ext uri="{FF2B5EF4-FFF2-40B4-BE49-F238E27FC236}">
                <a16:creationId xmlns:a16="http://schemas.microsoft.com/office/drawing/2014/main" id="{7AFBF46F-89C8-9449-6268-BDE070D1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80" y="1597139"/>
            <a:ext cx="1770969" cy="17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愛心圖示Love – TRTV">
            <a:extLst>
              <a:ext uri="{FF2B5EF4-FFF2-40B4-BE49-F238E27FC236}">
                <a16:creationId xmlns:a16="http://schemas.microsoft.com/office/drawing/2014/main" id="{A64AC607-526E-94D6-C8CE-60BE9AD02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479" y="4256314"/>
            <a:ext cx="1770969" cy="17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DDED0004-59D1-5E9F-48D8-22C11616968F}"/>
              </a:ext>
            </a:extLst>
          </p:cNvPr>
          <p:cNvSpPr txBox="1"/>
          <p:nvPr/>
        </p:nvSpPr>
        <p:spPr>
          <a:xfrm>
            <a:off x="2361859" y="1966471"/>
            <a:ext cx="4039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/>
              <a:t>了解勞健保規範（或其他社會福利）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FEE26BF-C1F5-62FF-5D16-90EB49477093}"/>
              </a:ext>
            </a:extLst>
          </p:cNvPr>
          <p:cNvSpPr txBox="1"/>
          <p:nvPr/>
        </p:nvSpPr>
        <p:spPr>
          <a:xfrm>
            <a:off x="2553208" y="4818632"/>
            <a:ext cx="3428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/>
              <a:t>招募與僱用能力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F5C4E55-DFF7-C3D6-55A7-912B74EC2289}"/>
              </a:ext>
            </a:extLst>
          </p:cNvPr>
          <p:cNvSpPr txBox="1"/>
          <p:nvPr/>
        </p:nvSpPr>
        <p:spPr>
          <a:xfrm>
            <a:off x="8358185" y="2159457"/>
            <a:ext cx="3670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/>
              <a:t>完美說話的能力</a:t>
            </a:r>
            <a:endParaRPr lang="en-US" altLang="zh-TW" sz="3600" b="1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E85020B-0B62-8186-771B-A37B987BAA16}"/>
              </a:ext>
            </a:extLst>
          </p:cNvPr>
          <p:cNvSpPr txBox="1"/>
          <p:nvPr/>
        </p:nvSpPr>
        <p:spPr>
          <a:xfrm>
            <a:off x="8358185" y="4818632"/>
            <a:ext cx="3496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/>
              <a:t>為人服務的初心</a:t>
            </a:r>
          </a:p>
        </p:txBody>
      </p:sp>
    </p:spTree>
    <p:extLst>
      <p:ext uri="{BB962C8B-B14F-4D97-AF65-F5344CB8AC3E}">
        <p14:creationId xmlns:p14="http://schemas.microsoft.com/office/powerpoint/2010/main" val="2989602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13B6A7-1B4B-43AE-A552-4D26A664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為什麼從事這個職業</a:t>
            </a:r>
            <a:r>
              <a:rPr lang="en-US" altLang="zh-TW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?</a:t>
            </a:r>
            <a:endParaRPr lang="zh-TW" altLang="en-US" sz="4800" b="1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F3B4199-565A-8896-7D43-08FAAAE69897}"/>
              </a:ext>
            </a:extLst>
          </p:cNvPr>
          <p:cNvSpPr/>
          <p:nvPr/>
        </p:nvSpPr>
        <p:spPr>
          <a:xfrm>
            <a:off x="3019425" y="2819400"/>
            <a:ext cx="6153150" cy="1905000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500" b="1" dirty="0"/>
              <a:t>講   話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E0B18F8-513B-9888-DDBB-336B3F05E0D7}"/>
              </a:ext>
            </a:extLst>
          </p:cNvPr>
          <p:cNvSpPr/>
          <p:nvPr/>
        </p:nvSpPr>
        <p:spPr>
          <a:xfrm>
            <a:off x="3019425" y="2819400"/>
            <a:ext cx="6153150" cy="1905000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500" b="1" dirty="0"/>
              <a:t>員工關懷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8DE27-9535-4E5F-154C-4D529335859F}"/>
              </a:ext>
            </a:extLst>
          </p:cNvPr>
          <p:cNvSpPr/>
          <p:nvPr/>
        </p:nvSpPr>
        <p:spPr>
          <a:xfrm>
            <a:off x="3019425" y="2819400"/>
            <a:ext cx="6153150" cy="1905000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500" b="1" dirty="0"/>
              <a:t>面   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A60C89-B46A-5D97-1336-7577504F181B}"/>
              </a:ext>
            </a:extLst>
          </p:cNvPr>
          <p:cNvSpPr/>
          <p:nvPr/>
        </p:nvSpPr>
        <p:spPr>
          <a:xfrm>
            <a:off x="3019425" y="2819400"/>
            <a:ext cx="6153150" cy="1905000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500" b="1" dirty="0"/>
              <a:t>成 就 感</a:t>
            </a:r>
          </a:p>
        </p:txBody>
      </p:sp>
    </p:spTree>
    <p:extLst>
      <p:ext uri="{BB962C8B-B14F-4D97-AF65-F5344CB8AC3E}">
        <p14:creationId xmlns:p14="http://schemas.microsoft.com/office/powerpoint/2010/main" val="33943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0B5797-8527-C4EE-3C5F-AE2E5CBC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有個人對我這個工作有很大的幫助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E7CEBCD-0990-067E-AA76-A80A1E78DF78}"/>
              </a:ext>
            </a:extLst>
          </p:cNvPr>
          <p:cNvSpPr/>
          <p:nvPr/>
        </p:nvSpPr>
        <p:spPr>
          <a:xfrm>
            <a:off x="1502027" y="2919865"/>
            <a:ext cx="9505950" cy="1905000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/>
              <a:t>其實不是</a:t>
            </a:r>
            <a:r>
              <a:rPr lang="en-US" altLang="zh-TW" sz="4400" b="1" dirty="0"/>
              <a:t>“</a:t>
            </a:r>
            <a:r>
              <a:rPr lang="zh-TW" altLang="en-US" sz="4400" b="1" dirty="0"/>
              <a:t>看不起</a:t>
            </a:r>
            <a:r>
              <a:rPr lang="en-US" altLang="zh-TW" sz="4400" b="1" dirty="0"/>
              <a:t>”</a:t>
            </a:r>
            <a:r>
              <a:rPr lang="zh-TW" altLang="en-US" sz="4400" b="1" dirty="0"/>
              <a:t>，而是價值未到。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7E3495CF-2F0C-BBAB-8DF0-CA1FD308105B}"/>
              </a:ext>
            </a:extLst>
          </p:cNvPr>
          <p:cNvGrpSpPr/>
          <p:nvPr/>
        </p:nvGrpSpPr>
        <p:grpSpPr>
          <a:xfrm>
            <a:off x="4336395" y="1594302"/>
            <a:ext cx="3837215" cy="4898573"/>
            <a:chOff x="4126845" y="1435552"/>
            <a:chExt cx="3837215" cy="4898573"/>
          </a:xfrm>
        </p:grpSpPr>
        <p:pic>
          <p:nvPicPr>
            <p:cNvPr id="1026" name="Picture 2" descr="公關不再只是媒體關係! 數據找出消費者旅程之溝通定位才是核心| 品牌通">
              <a:extLst>
                <a:ext uri="{FF2B5EF4-FFF2-40B4-BE49-F238E27FC236}">
                  <a16:creationId xmlns:a16="http://schemas.microsoft.com/office/drawing/2014/main" id="{BFFAEAB8-49F8-C187-1F85-91735EF56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845" y="1435552"/>
              <a:ext cx="3837215" cy="48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 descr="禁止套娃是什麼梗爲什麼網絡上頻繁出現禁止套娃- 國際快訊專區">
              <a:extLst>
                <a:ext uri="{FF2B5EF4-FFF2-40B4-BE49-F238E27FC236}">
                  <a16:creationId xmlns:a16="http://schemas.microsoft.com/office/drawing/2014/main" id="{EBDE223E-E788-14CE-88FE-F81D8567E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5" t="29086" r="44304" b="25563"/>
            <a:stretch>
              <a:fillRect/>
            </a:stretch>
          </p:blipFill>
          <p:spPr bwMode="auto">
            <a:xfrm flipH="1">
              <a:off x="5590412" y="2262977"/>
              <a:ext cx="1011175" cy="996276"/>
            </a:xfrm>
            <a:custGeom>
              <a:avLst/>
              <a:gdLst>
                <a:gd name="connsiteX0" fmla="*/ 914264 w 1828528"/>
                <a:gd name="connsiteY0" fmla="*/ 0 h 1749470"/>
                <a:gd name="connsiteX1" fmla="*/ 1828528 w 1828528"/>
                <a:gd name="connsiteY1" fmla="*/ 874735 h 1749470"/>
                <a:gd name="connsiteX2" fmla="*/ 914264 w 1828528"/>
                <a:gd name="connsiteY2" fmla="*/ 1749470 h 1749470"/>
                <a:gd name="connsiteX3" fmla="*/ 0 w 1828528"/>
                <a:gd name="connsiteY3" fmla="*/ 874735 h 1749470"/>
                <a:gd name="connsiteX4" fmla="*/ 914264 w 1828528"/>
                <a:gd name="connsiteY4" fmla="*/ 0 h 174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528" h="1749470">
                  <a:moveTo>
                    <a:pt x="914264" y="0"/>
                  </a:moveTo>
                  <a:cubicBezTo>
                    <a:pt x="1419198" y="0"/>
                    <a:pt x="1828528" y="391632"/>
                    <a:pt x="1828528" y="874735"/>
                  </a:cubicBezTo>
                  <a:cubicBezTo>
                    <a:pt x="1828528" y="1357838"/>
                    <a:pt x="1419198" y="1749470"/>
                    <a:pt x="914264" y="1749470"/>
                  </a:cubicBezTo>
                  <a:cubicBezTo>
                    <a:pt x="409330" y="1749470"/>
                    <a:pt x="0" y="1357838"/>
                    <a:pt x="0" y="874735"/>
                  </a:cubicBezTo>
                  <a:cubicBezTo>
                    <a:pt x="0" y="391632"/>
                    <a:pt x="409330" y="0"/>
                    <a:pt x="914264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1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13B6A7-1B4B-43AE-A552-4D26A664D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350" y="290513"/>
            <a:ext cx="10515600" cy="1325563"/>
          </a:xfrm>
        </p:spPr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如果你想成為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HR…</a:t>
            </a:r>
            <a:endParaRPr lang="zh-TW" altLang="en-US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22F18387-1910-4E99-3E83-C8810EFB9917}"/>
              </a:ext>
            </a:extLst>
          </p:cNvPr>
          <p:cNvSpPr txBox="1">
            <a:spLocks/>
          </p:cNvSpPr>
          <p:nvPr/>
        </p:nvSpPr>
        <p:spPr>
          <a:xfrm>
            <a:off x="452437" y="290513"/>
            <a:ext cx="112252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如果有一天你準備進入職場，我需要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…</a:t>
            </a:r>
            <a:endParaRPr lang="zh-TW" altLang="en-US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BBBDAE7-0EB7-1B63-7434-96F92D7288A5}"/>
              </a:ext>
            </a:extLst>
          </p:cNvPr>
          <p:cNvGrpSpPr/>
          <p:nvPr/>
        </p:nvGrpSpPr>
        <p:grpSpPr>
          <a:xfrm>
            <a:off x="1162050" y="1322614"/>
            <a:ext cx="9403896" cy="4937600"/>
            <a:chOff x="1162050" y="1322614"/>
            <a:chExt cx="9403896" cy="49376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793339F0-EC9D-B68A-9722-80B2118C05E4}"/>
                </a:ext>
              </a:extLst>
            </p:cNvPr>
            <p:cNvGrpSpPr/>
            <p:nvPr/>
          </p:nvGrpSpPr>
          <p:grpSpPr>
            <a:xfrm>
              <a:off x="1162050" y="1322614"/>
              <a:ext cx="9403896" cy="4937600"/>
              <a:chOff x="1162050" y="1358901"/>
              <a:chExt cx="9525000" cy="4765674"/>
            </a:xfrm>
          </p:grpSpPr>
          <p:pic>
            <p:nvPicPr>
              <p:cNvPr id="2050" name="Picture 2" descr="3個Logo設計邏輯鍛鍊技巧-Logo的邏輯思考">
                <a:extLst>
                  <a:ext uri="{FF2B5EF4-FFF2-40B4-BE49-F238E27FC236}">
                    <a16:creationId xmlns:a16="http://schemas.microsoft.com/office/drawing/2014/main" id="{CAB79071-44A2-98DB-1955-E17BF38F8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01"/>
              <a:stretch/>
            </p:blipFill>
            <p:spPr bwMode="auto">
              <a:xfrm>
                <a:off x="1162050" y="1358901"/>
                <a:ext cx="9525000" cy="4765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橢圓 11">
                <a:extLst>
                  <a:ext uri="{FF2B5EF4-FFF2-40B4-BE49-F238E27FC236}">
                    <a16:creationId xmlns:a16="http://schemas.microsoft.com/office/drawing/2014/main" id="{608FAA9C-CCEA-19CA-AA3B-EE69ED051D93}"/>
                  </a:ext>
                </a:extLst>
              </p:cNvPr>
              <p:cNvSpPr/>
              <p:nvPr/>
            </p:nvSpPr>
            <p:spPr>
              <a:xfrm>
                <a:off x="8267700" y="1658937"/>
                <a:ext cx="1270000" cy="1231900"/>
              </a:xfrm>
              <a:prstGeom prst="ellipse">
                <a:avLst/>
              </a:prstGeom>
              <a:solidFill>
                <a:srgbClr val="EE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F98C9B72-9F9D-444F-5281-80823BE5219A}"/>
                  </a:ext>
                </a:extLst>
              </p:cNvPr>
              <p:cNvSpPr/>
              <p:nvPr/>
            </p:nvSpPr>
            <p:spPr>
              <a:xfrm>
                <a:off x="2235200" y="2890837"/>
                <a:ext cx="1270000" cy="1231900"/>
              </a:xfrm>
              <a:prstGeom prst="ellipse">
                <a:avLst/>
              </a:prstGeom>
              <a:solidFill>
                <a:srgbClr val="EE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橢圓 16">
                <a:extLst>
                  <a:ext uri="{FF2B5EF4-FFF2-40B4-BE49-F238E27FC236}">
                    <a16:creationId xmlns:a16="http://schemas.microsoft.com/office/drawing/2014/main" id="{8314A4AE-F200-BB49-834F-C379ABD00103}"/>
                  </a:ext>
                </a:extLst>
              </p:cNvPr>
              <p:cNvSpPr/>
              <p:nvPr/>
            </p:nvSpPr>
            <p:spPr>
              <a:xfrm>
                <a:off x="8267700" y="3967164"/>
                <a:ext cx="1270000" cy="1231900"/>
              </a:xfrm>
              <a:prstGeom prst="ellipse">
                <a:avLst/>
              </a:prstGeom>
              <a:solidFill>
                <a:srgbClr val="EE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矩形: 圓角 12">
                <a:extLst>
                  <a:ext uri="{FF2B5EF4-FFF2-40B4-BE49-F238E27FC236}">
                    <a16:creationId xmlns:a16="http://schemas.microsoft.com/office/drawing/2014/main" id="{3519980B-FB3A-2A92-EDC2-1E2504375DBB}"/>
                  </a:ext>
                </a:extLst>
              </p:cNvPr>
              <p:cNvSpPr/>
              <p:nvPr/>
            </p:nvSpPr>
            <p:spPr>
              <a:xfrm>
                <a:off x="2489200" y="4186238"/>
                <a:ext cx="762000" cy="300038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思考</a:t>
                </a:r>
              </a:p>
            </p:txBody>
          </p:sp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id="{1A8BF654-7438-D307-E3ED-E2F506CB1B13}"/>
                  </a:ext>
                </a:extLst>
              </p:cNvPr>
              <p:cNvSpPr/>
              <p:nvPr/>
            </p:nvSpPr>
            <p:spPr>
              <a:xfrm>
                <a:off x="8521700" y="2973390"/>
                <a:ext cx="762000" cy="300038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負責</a:t>
                </a: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7AD0F79F-6229-3C3B-4C12-8B9BB4D0C361}"/>
                  </a:ext>
                </a:extLst>
              </p:cNvPr>
              <p:cNvSpPr/>
              <p:nvPr/>
            </p:nvSpPr>
            <p:spPr>
              <a:xfrm>
                <a:off x="8267700" y="3998915"/>
                <a:ext cx="1270000" cy="1231900"/>
              </a:xfrm>
              <a:prstGeom prst="ellipse">
                <a:avLst/>
              </a:prstGeom>
              <a:solidFill>
                <a:srgbClr val="EE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94497247-3A40-B94B-1689-6A09E27F2DF6}"/>
                  </a:ext>
                </a:extLst>
              </p:cNvPr>
              <p:cNvSpPr/>
              <p:nvPr/>
            </p:nvSpPr>
            <p:spPr>
              <a:xfrm>
                <a:off x="8349234" y="5230465"/>
                <a:ext cx="1019761" cy="313480"/>
              </a:xfrm>
              <a:prstGeom prst="roundRect">
                <a:avLst/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>
                    <a:solidFill>
                      <a:schemeClr val="tx1"/>
                    </a:solidFill>
                  </a:rPr>
                  <a:t>學習</a:t>
                </a:r>
              </a:p>
            </p:txBody>
          </p:sp>
        </p:grpSp>
        <p:pic>
          <p:nvPicPr>
            <p:cNvPr id="2052" name="Picture 4" descr="手臂, 肌肉, 男性, 身体图标在Human Body Color">
              <a:extLst>
                <a:ext uri="{FF2B5EF4-FFF2-40B4-BE49-F238E27FC236}">
                  <a16:creationId xmlns:a16="http://schemas.microsoft.com/office/drawing/2014/main" id="{F413EBAB-1296-3F96-C626-BB8788860C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67" b="89778" l="5778" r="92889">
                          <a14:foregroundMark x1="20444" y1="15556" x2="20000" y2="16000"/>
                          <a14:foregroundMark x1="11556" y1="27111" x2="10222" y2="29333"/>
                          <a14:foregroundMark x1="6667" y1="36444" x2="5778" y2="41778"/>
                          <a14:foregroundMark x1="93333" y1="54222" x2="92000" y2="56889"/>
                          <a14:foregroundMark x1="64444" y1="6667" x2="61778" y2="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7854" y="1743492"/>
              <a:ext cx="1092858" cy="1092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大腦只是深度學習網路？專家揭人腦和電腦的區別| 心理學解密| 養生| 元氣網">
              <a:extLst>
                <a:ext uri="{FF2B5EF4-FFF2-40B4-BE49-F238E27FC236}">
                  <a16:creationId xmlns:a16="http://schemas.microsoft.com/office/drawing/2014/main" id="{D6ED627F-4EBF-87A4-A261-5745D18F3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75" b="90000" l="10000" r="90000">
                          <a14:foregroundMark x1="48167" y1="9875" x2="50750" y2="9875"/>
                          <a14:backgroundMark x1="33917" y1="85125" x2="38833" y2="84875"/>
                          <a14:backgroundMark x1="38833" y1="84875" x2="39500" y2="8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0828" y="3927507"/>
              <a:ext cx="2206907" cy="147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項目的燈泡圖標, 燈泡夾, 項目圖標, 燈泡圖標向量圖案素材免費下載，PNG，EPS和AI素材下載- Pngtree">
              <a:extLst>
                <a:ext uri="{FF2B5EF4-FFF2-40B4-BE49-F238E27FC236}">
                  <a16:creationId xmlns:a16="http://schemas.microsoft.com/office/drawing/2014/main" id="{DD6917F3-CADA-0A09-CBD6-888F93A05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51563" y1="82031" x2="51094" y2="71250"/>
                          <a14:foregroundMark x1="48125" y1="80313" x2="51875" y2="72344"/>
                          <a14:foregroundMark x1="45156" y1="74688" x2="49531" y2="82344"/>
                          <a14:foregroundMark x1="49531" y1="82344" x2="53125" y2="83281"/>
                          <a14:foregroundMark x1="56719" y1="76094" x2="47813" y2="75313"/>
                          <a14:foregroundMark x1="45625" y1="78281" x2="54844" y2="79219"/>
                          <a14:foregroundMark x1="54844" y1="79219" x2="54844" y2="79531"/>
                          <a14:foregroundMark x1="46719" y1="82813" x2="48906" y2="83281"/>
                          <a14:foregroundMark x1="60625" y1="44531" x2="57500" y2="47188"/>
                          <a14:foregroundMark x1="39531" y1="45469" x2="44844" y2="48438"/>
                          <a14:foregroundMark x1="51250" y1="54688" x2="50781" y2="63438"/>
                          <a14:foregroundMark x1="52031" y1="52500" x2="43281" y2="63438"/>
                          <a14:foregroundMark x1="48906" y1="51719" x2="47500" y2="69844"/>
                          <a14:foregroundMark x1="51563" y1="70469" x2="52031" y2="63281"/>
                          <a14:foregroundMark x1="48281" y1="70781" x2="48125" y2="62969"/>
                          <a14:foregroundMark x1="74844" y1="43594" x2="72656" y2="43594"/>
                          <a14:foregroundMark x1="72969" y1="31094" x2="70625" y2="31094"/>
                          <a14:foregroundMark x1="62813" y1="20938" x2="61719" y2="23281"/>
                          <a14:foregroundMark x1="49375" y1="16875" x2="50000" y2="19844"/>
                          <a14:foregroundMark x1="36094" y1="21094" x2="37656" y2="23281"/>
                          <a14:foregroundMark x1="26719" y1="30312" x2="27500" y2="30781"/>
                          <a14:foregroundMark x1="23906" y1="43594" x2="26406" y2="43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847" y="2828680"/>
              <a:ext cx="1471271" cy="147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1A2505-FF68-4C62-7274-A3442C6C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有哪些科系適合這份工作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0FCA92-8A1D-610F-E656-6D8503066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14" y="1655228"/>
            <a:ext cx="7016806" cy="46359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2F28958-5133-ADCF-6769-8A2A23098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12"/>
          <a:stretch/>
        </p:blipFill>
        <p:spPr>
          <a:xfrm>
            <a:off x="1742470" y="1690688"/>
            <a:ext cx="5898696" cy="463774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29D0BB5-6AD4-48CE-D8BE-0EADD3AB5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361" y="1660832"/>
            <a:ext cx="5934075" cy="47244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4E61A06-815F-901D-6CD3-4456DC469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992" y="1612793"/>
            <a:ext cx="6644505" cy="459173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5160450-6024-0C08-BCF6-83CBFA7B1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794" y="1612793"/>
            <a:ext cx="6899411" cy="474075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B5330D-8C5A-7969-2267-EFF8D4578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428" y="1615747"/>
            <a:ext cx="5663777" cy="48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5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1A2505-FF68-4C62-7274-A3442C6C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這份工作它最大的價值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375CB3-8B26-9915-B0AD-C66CBE353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6666"/>
            <a:ext cx="10515600" cy="2249715"/>
          </a:xfrm>
          <a:solidFill>
            <a:srgbClr val="97AA94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4000" b="1" i="0" dirty="0">
                <a:solidFill>
                  <a:schemeClr val="bg1"/>
                </a:solidFill>
                <a:effectLst/>
                <a:latin typeface="Roboto Condensed" panose="020B0604020202020204" pitchFamily="2" charset="0"/>
              </a:rPr>
              <a:t>讓人才在組織內發揮效益，</a:t>
            </a:r>
            <a:endParaRPr lang="en-US" altLang="zh-TW" sz="4000" b="1" i="0" dirty="0">
              <a:solidFill>
                <a:schemeClr val="bg1"/>
              </a:solidFill>
              <a:effectLst/>
              <a:latin typeface="Roboto Condensed" panose="020B0604020202020204" pitchFamily="2" charset="0"/>
            </a:endParaRPr>
          </a:p>
          <a:p>
            <a:pPr marL="0" indent="0" algn="ctr">
              <a:buNone/>
            </a:pPr>
            <a:r>
              <a:rPr lang="zh-TW" altLang="en-US" sz="4000" b="1" i="0" dirty="0">
                <a:solidFill>
                  <a:schemeClr val="bg1"/>
                </a:solidFill>
                <a:effectLst/>
                <a:latin typeface="Roboto Condensed" panose="020B0604020202020204" pitchFamily="2" charset="0"/>
              </a:rPr>
              <a:t>這就是這份工作真正的價值之</a:t>
            </a:r>
            <a:r>
              <a:rPr lang="zh-TW" altLang="en-US" sz="4000" b="1" dirty="0">
                <a:solidFill>
                  <a:schemeClr val="bg1"/>
                </a:solidFill>
                <a:latin typeface="Roboto Condensed" panose="020B0604020202020204" pitchFamily="2" charset="0"/>
              </a:rPr>
              <a:t>所在。</a:t>
            </a:r>
          </a:p>
        </p:txBody>
      </p:sp>
    </p:spTree>
    <p:extLst>
      <p:ext uri="{BB962C8B-B14F-4D97-AF65-F5344CB8AC3E}">
        <p14:creationId xmlns:p14="http://schemas.microsoft.com/office/powerpoint/2010/main" val="51856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413D50-9319-4E12-B462-F17B894AC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Agenda-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分享大綱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316722-8EF5-4B9D-82C8-206F434AE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關於我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關於這份工作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從事這份工作的心路歷程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生涯省思與成長建議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這份工作的使命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學生生涯工具介紹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TW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929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1A2505-FF68-4C62-7274-A3442C6C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想要給你們的一句話</a:t>
            </a:r>
          </a:p>
        </p:txBody>
      </p:sp>
      <p:pic>
        <p:nvPicPr>
          <p:cNvPr id="4098" name="Picture 2" descr="城市平面地图位置图标街道位置定位设计_漫品购_MG动画短片素材_flash源文件_动漫矢量图免费素材网手机端">
            <a:extLst>
              <a:ext uri="{FF2B5EF4-FFF2-40B4-BE49-F238E27FC236}">
                <a16:creationId xmlns:a16="http://schemas.microsoft.com/office/drawing/2014/main" id="{0F927C61-EE1F-714B-0F23-4CE430A3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" y="1803398"/>
            <a:ext cx="4300311" cy="43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禁止標誌 3">
            <a:extLst>
              <a:ext uri="{FF2B5EF4-FFF2-40B4-BE49-F238E27FC236}">
                <a16:creationId xmlns:a16="http://schemas.microsoft.com/office/drawing/2014/main" id="{89ACC1ED-6A26-87EF-F7AF-0AAD22673DA4}"/>
              </a:ext>
            </a:extLst>
          </p:cNvPr>
          <p:cNvSpPr/>
          <p:nvPr/>
        </p:nvSpPr>
        <p:spPr>
          <a:xfrm>
            <a:off x="4634138" y="602173"/>
            <a:ext cx="899885" cy="851466"/>
          </a:xfrm>
          <a:prstGeom prst="noSmoking">
            <a:avLst>
              <a:gd name="adj" fmla="val 1018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C212755-F962-42D3-AC51-46A3F30D9F31}"/>
              </a:ext>
            </a:extLst>
          </p:cNvPr>
          <p:cNvSpPr txBox="1"/>
          <p:nvPr/>
        </p:nvSpPr>
        <p:spPr>
          <a:xfrm>
            <a:off x="5910943" y="592882"/>
            <a:ext cx="1041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zh-TW" alt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D041B8B-E5C6-D612-AFEB-289FB8C643F2}"/>
              </a:ext>
            </a:extLst>
          </p:cNvPr>
          <p:cNvSpPr txBox="1"/>
          <p:nvPr/>
        </p:nvSpPr>
        <p:spPr>
          <a:xfrm>
            <a:off x="6657979" y="643185"/>
            <a:ext cx="29881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chemeClr val="accent6">
                    <a:lumMod val="50000"/>
                  </a:schemeClr>
                </a:solidFill>
              </a:rPr>
              <a:t>一段話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08026C19-C034-7E8E-3E41-8C0A2A9A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023" y="2713830"/>
            <a:ext cx="5736772" cy="2479448"/>
          </a:xfrm>
          <a:solidFill>
            <a:srgbClr val="97AA94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4000" b="1" dirty="0">
                <a:solidFill>
                  <a:schemeClr val="bg1"/>
                </a:solidFill>
                <a:latin typeface="Roboto Condensed" panose="020B0604020202020204" pitchFamily="2" charset="0"/>
              </a:rPr>
              <a:t>人生沒有白走的路，</a:t>
            </a:r>
            <a:endParaRPr lang="en-US" altLang="zh-TW" sz="4000" b="1" dirty="0">
              <a:solidFill>
                <a:schemeClr val="bg1"/>
              </a:solidFill>
              <a:latin typeface="Roboto Condensed" panose="020B0604020202020204" pitchFamily="2" charset="0"/>
            </a:endParaRPr>
          </a:p>
          <a:p>
            <a:pPr marL="0" indent="0" algn="ctr">
              <a:buNone/>
            </a:pPr>
            <a:r>
              <a:rPr lang="zh-TW" altLang="en-US" sz="4000" b="1" dirty="0">
                <a:solidFill>
                  <a:schemeClr val="bg1"/>
                </a:solidFill>
                <a:latin typeface="Roboto Condensed" panose="020B0604020202020204" pitchFamily="2" charset="0"/>
              </a:rPr>
              <a:t>每一步都算數。</a:t>
            </a:r>
          </a:p>
        </p:txBody>
      </p:sp>
    </p:spTree>
    <p:extLst>
      <p:ext uri="{BB962C8B-B14F-4D97-AF65-F5344CB8AC3E}">
        <p14:creationId xmlns:p14="http://schemas.microsoft.com/office/powerpoint/2010/main" val="23573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1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7280E37-4D94-41B9-AAE9-2ECF597C34C4}"/>
              </a:ext>
            </a:extLst>
          </p:cNvPr>
          <p:cNvSpPr/>
          <p:nvPr/>
        </p:nvSpPr>
        <p:spPr>
          <a:xfrm>
            <a:off x="0" y="4945626"/>
            <a:ext cx="12192000" cy="191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AEA3CA-B02C-47DB-9D79-6FDF9FE9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2" r="7722"/>
          <a:stretch/>
        </p:blipFill>
        <p:spPr>
          <a:xfrm>
            <a:off x="1625600" y="1783515"/>
            <a:ext cx="8928100" cy="4853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7E075401-A6B6-4441-9D2E-D96EDE06D0B7}"/>
              </a:ext>
            </a:extLst>
          </p:cNvPr>
          <p:cNvSpPr txBox="1"/>
          <p:nvPr/>
        </p:nvSpPr>
        <p:spPr>
          <a:xfrm>
            <a:off x="1524000" y="22966"/>
            <a:ext cx="9144000" cy="100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0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工作世界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2CDB6B6-BE5F-435A-977E-DB20273FFC17}"/>
              </a:ext>
            </a:extLst>
          </p:cNvPr>
          <p:cNvSpPr txBox="1"/>
          <p:nvPr/>
        </p:nvSpPr>
        <p:spPr>
          <a:xfrm>
            <a:off x="1524000" y="102407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陪孩子探索工作世界，探索適性揚才的職涯方向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60E45A8-2599-42CC-A32B-6FC28C4E0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399" y="254538"/>
            <a:ext cx="889000" cy="889000"/>
          </a:xfrm>
          <a:prstGeom prst="rect">
            <a:avLst/>
          </a:prstGeom>
        </p:spPr>
      </p:pic>
      <p:pic>
        <p:nvPicPr>
          <p:cNvPr id="8" name="圖片 7">
            <a:hlinkClick r:id="rId5"/>
            <a:extLst>
              <a:ext uri="{FF2B5EF4-FFF2-40B4-BE49-F238E27FC236}">
                <a16:creationId xmlns:a16="http://schemas.microsoft.com/office/drawing/2014/main" id="{F52A25C6-CB1B-4E7A-A551-0F0E53AAC7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24" y="498120"/>
            <a:ext cx="376436" cy="37643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4761B7-DFDD-4F03-BEE1-58BEB946B5E9}"/>
              </a:ext>
            </a:extLst>
          </p:cNvPr>
          <p:cNvSpPr/>
          <p:nvPr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3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5419172-17DA-483E-AF1B-47C7E4757349}"/>
              </a:ext>
            </a:extLst>
          </p:cNvPr>
          <p:cNvSpPr txBox="1"/>
          <p:nvPr/>
        </p:nvSpPr>
        <p:spPr>
          <a:xfrm>
            <a:off x="535641" y="57229"/>
            <a:ext cx="11120718" cy="966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生涯興趣測驗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D82D23C-C434-4DC9-BCAC-E475D13FF74F}"/>
              </a:ext>
            </a:extLst>
          </p:cNvPr>
          <p:cNvGrpSpPr/>
          <p:nvPr/>
        </p:nvGrpSpPr>
        <p:grpSpPr>
          <a:xfrm>
            <a:off x="3384754" y="1173582"/>
            <a:ext cx="5422491" cy="428872"/>
            <a:chOff x="4176168" y="1346475"/>
            <a:chExt cx="3839662" cy="428872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CF7FF3B-3B06-4A54-A724-C1E883DC650D}"/>
                </a:ext>
              </a:extLst>
            </p:cNvPr>
            <p:cNvSpPr txBox="1"/>
            <p:nvPr/>
          </p:nvSpPr>
          <p:spPr>
            <a:xfrm>
              <a:off x="4176168" y="1346475"/>
              <a:ext cx="3839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透過測驗找到未來的大學科系方向</a:t>
              </a:r>
            </a:p>
          </p:txBody>
        </p: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F80D46A5-424A-4DA1-953E-6B7B56265957}"/>
                </a:ext>
              </a:extLst>
            </p:cNvPr>
            <p:cNvCxnSpPr>
              <a:cxnSpLocks/>
            </p:cNvCxnSpPr>
            <p:nvPr/>
          </p:nvCxnSpPr>
          <p:spPr>
            <a:xfrm>
              <a:off x="4944599" y="1775347"/>
              <a:ext cx="2302799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A2A2460-CD1B-4889-AE06-984F267FAAFF}"/>
              </a:ext>
            </a:extLst>
          </p:cNvPr>
          <p:cNvGrpSpPr/>
          <p:nvPr/>
        </p:nvGrpSpPr>
        <p:grpSpPr>
          <a:xfrm>
            <a:off x="804159" y="1892299"/>
            <a:ext cx="10608811" cy="4246885"/>
            <a:chOff x="804159" y="1892299"/>
            <a:chExt cx="10608811" cy="4246885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2390BBD-B9AC-455D-8F0E-588D0E3E0C5C}"/>
                </a:ext>
              </a:extLst>
            </p:cNvPr>
            <p:cNvGrpSpPr/>
            <p:nvPr/>
          </p:nvGrpSpPr>
          <p:grpSpPr>
            <a:xfrm>
              <a:off x="4471843" y="1892299"/>
              <a:ext cx="6941127" cy="4246884"/>
              <a:chOff x="4348443" y="1696735"/>
              <a:chExt cx="7213723" cy="4459240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443DDA0F-DE1F-4B93-869A-FE5175FA6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8443" y="1725280"/>
                <a:ext cx="3495111" cy="443069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FAE1F663-4713-4978-B734-12590D2ECB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72" b="23422"/>
              <a:stretch/>
            </p:blipFill>
            <p:spPr>
              <a:xfrm>
                <a:off x="8362069" y="1696735"/>
                <a:ext cx="3200097" cy="443069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FFF571B7-C15E-4B5F-A158-0D5DBCABC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81" b="27592"/>
            <a:stretch/>
          </p:blipFill>
          <p:spPr>
            <a:xfrm>
              <a:off x="804159" y="1892300"/>
              <a:ext cx="3168763" cy="42468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0B9E5CF5-C8EA-4C3E-8216-CD9D6A6F3200}"/>
              </a:ext>
            </a:extLst>
          </p:cNvPr>
          <p:cNvSpPr/>
          <p:nvPr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A66320C-2DD7-47A0-9C37-5CEA02F35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717" y="294473"/>
            <a:ext cx="868683" cy="8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85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B3707874-B3DB-49B0-B77E-3A32A6870806}"/>
              </a:ext>
            </a:extLst>
          </p:cNvPr>
          <p:cNvSpPr/>
          <p:nvPr/>
        </p:nvSpPr>
        <p:spPr>
          <a:xfrm>
            <a:off x="5265683" y="0"/>
            <a:ext cx="2091558" cy="65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F063E36-D77F-4103-84FE-D2C269A450A6}"/>
              </a:ext>
            </a:extLst>
          </p:cNvPr>
          <p:cNvSpPr txBox="1"/>
          <p:nvPr/>
        </p:nvSpPr>
        <p:spPr>
          <a:xfrm>
            <a:off x="535641" y="57229"/>
            <a:ext cx="11120718" cy="966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升學就業地圖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6B08D48-F4D4-459D-83BD-C8706AB6EC79}"/>
              </a:ext>
            </a:extLst>
          </p:cNvPr>
          <p:cNvSpPr/>
          <p:nvPr/>
        </p:nvSpPr>
        <p:spPr>
          <a:xfrm>
            <a:off x="0" y="4945626"/>
            <a:ext cx="12192000" cy="191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039D656-58EF-402B-BB7B-6D5A23DBED11}"/>
              </a:ext>
            </a:extLst>
          </p:cNvPr>
          <p:cNvSpPr txBox="1"/>
          <p:nvPr/>
        </p:nvSpPr>
        <p:spPr>
          <a:xfrm>
            <a:off x="535641" y="502717"/>
            <a:ext cx="11120718" cy="966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1FE7D276-11C7-421C-8F59-D2780C455E4B}"/>
              </a:ext>
            </a:extLst>
          </p:cNvPr>
          <p:cNvGrpSpPr/>
          <p:nvPr/>
        </p:nvGrpSpPr>
        <p:grpSpPr>
          <a:xfrm>
            <a:off x="3384754" y="1173582"/>
            <a:ext cx="5422491" cy="422522"/>
            <a:chOff x="4176168" y="1346475"/>
            <a:chExt cx="3839662" cy="422522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74CEE597-D742-444A-B950-057B33FF8097}"/>
                </a:ext>
              </a:extLst>
            </p:cNvPr>
            <p:cNvSpPr txBox="1"/>
            <p:nvPr/>
          </p:nvSpPr>
          <p:spPr>
            <a:xfrm>
              <a:off x="4176168" y="1346475"/>
              <a:ext cx="38396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查找各大學與科系，了解學長姐升學</a:t>
              </a:r>
              <a: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/</a:t>
              </a: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就業狀況</a:t>
              </a:r>
            </a:p>
          </p:txBody>
        </p:sp>
        <p:cxnSp>
          <p:nvCxnSpPr>
            <p:cNvPr id="25" name="直線接點 24">
              <a:extLst>
                <a:ext uri="{FF2B5EF4-FFF2-40B4-BE49-F238E27FC236}">
                  <a16:creationId xmlns:a16="http://schemas.microsoft.com/office/drawing/2014/main" id="{5323C7C8-AFDF-4632-BDFE-5AC9F4196F74}"/>
                </a:ext>
              </a:extLst>
            </p:cNvPr>
            <p:cNvCxnSpPr>
              <a:cxnSpLocks/>
            </p:cNvCxnSpPr>
            <p:nvPr/>
          </p:nvCxnSpPr>
          <p:spPr>
            <a:xfrm>
              <a:off x="4643024" y="1768997"/>
              <a:ext cx="290594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51C90A31-CA00-4F6D-A86B-1DB4E9CC8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86" y="289989"/>
            <a:ext cx="883593" cy="8835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51285CF-528E-46AD-9F3A-CD41C9CB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80" y="1833574"/>
            <a:ext cx="6091761" cy="432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31E08EBF-1D8B-4D26-94FE-3174552B1B35}"/>
              </a:ext>
            </a:extLst>
          </p:cNvPr>
          <p:cNvSpPr/>
          <p:nvPr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150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70D6847-51BE-4169-BAEA-B12AD32E7356}"/>
              </a:ext>
            </a:extLst>
          </p:cNvPr>
          <p:cNvSpPr/>
          <p:nvPr/>
        </p:nvSpPr>
        <p:spPr>
          <a:xfrm>
            <a:off x="0" y="4945626"/>
            <a:ext cx="12192000" cy="191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039D656-58EF-402B-BB7B-6D5A23DBED11}"/>
              </a:ext>
            </a:extLst>
          </p:cNvPr>
          <p:cNvSpPr txBox="1"/>
          <p:nvPr/>
        </p:nvSpPr>
        <p:spPr>
          <a:xfrm>
            <a:off x="535641" y="554866"/>
            <a:ext cx="11120718" cy="966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ABEB8A5-5DBD-40C1-B2CE-ABF1430CE7F1}"/>
              </a:ext>
            </a:extLst>
          </p:cNvPr>
          <p:cNvGrpSpPr/>
          <p:nvPr/>
        </p:nvGrpSpPr>
        <p:grpSpPr>
          <a:xfrm>
            <a:off x="3698890" y="1199238"/>
            <a:ext cx="4794219" cy="646331"/>
            <a:chOff x="3989295" y="1427124"/>
            <a:chExt cx="4161032" cy="646331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1AD932E1-90F6-4C32-A146-EB54BFBB3B86}"/>
                </a:ext>
              </a:extLst>
            </p:cNvPr>
            <p:cNvSpPr txBox="1"/>
            <p:nvPr/>
          </p:nvSpPr>
          <p:spPr>
            <a:xfrm>
              <a:off x="3989295" y="1427124"/>
              <a:ext cx="41610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免費職涯線上問答，可指定領域專家提問</a:t>
              </a: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746937D5-24E4-4A1B-88A6-11F1A97A8A3F}"/>
                </a:ext>
              </a:extLst>
            </p:cNvPr>
            <p:cNvCxnSpPr>
              <a:cxnSpLocks/>
            </p:cNvCxnSpPr>
            <p:nvPr/>
          </p:nvCxnSpPr>
          <p:spPr>
            <a:xfrm>
              <a:off x="4436723" y="1816373"/>
              <a:ext cx="326617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395C682-1AD8-4D3A-A818-32FD372B3657}"/>
              </a:ext>
            </a:extLst>
          </p:cNvPr>
          <p:cNvGrpSpPr/>
          <p:nvPr/>
        </p:nvGrpSpPr>
        <p:grpSpPr>
          <a:xfrm>
            <a:off x="280428" y="1830025"/>
            <a:ext cx="11631142" cy="4348127"/>
            <a:chOff x="311825" y="1880825"/>
            <a:chExt cx="11631142" cy="4348127"/>
          </a:xfrm>
        </p:grpSpPr>
        <p:pic>
          <p:nvPicPr>
            <p:cNvPr id="5" name="圖片 11" descr="一張含有 文字 的圖片&#10;&#10;自動產生的描述">
              <a:extLst>
                <a:ext uri="{FF2B5EF4-FFF2-40B4-BE49-F238E27FC236}">
                  <a16:creationId xmlns:a16="http://schemas.microsoft.com/office/drawing/2014/main" id="{20BFDB31-C86E-44C9-A36A-28C345ECE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494"/>
            <a:stretch/>
          </p:blipFill>
          <p:spPr>
            <a:xfrm>
              <a:off x="311825" y="1880825"/>
              <a:ext cx="8172449" cy="4348127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3F859CD-7A3C-4B41-B170-2C3EA05554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836"/>
            <a:stretch/>
          </p:blipFill>
          <p:spPr>
            <a:xfrm>
              <a:off x="8194717" y="1882660"/>
              <a:ext cx="3748250" cy="4346292"/>
            </a:xfrm>
            <a:prstGeom prst="rect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29348C46-AE4C-42D8-A266-61CECBBE4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289" y="264934"/>
            <a:ext cx="968678" cy="96867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7B4A058-A1BA-4FB4-98C8-7B8079124B9E}"/>
              </a:ext>
            </a:extLst>
          </p:cNvPr>
          <p:cNvSpPr/>
          <p:nvPr/>
        </p:nvSpPr>
        <p:spPr>
          <a:xfrm>
            <a:off x="5265683" y="0"/>
            <a:ext cx="2091558" cy="65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E82EE44-A040-4661-95F3-B2831A3995AD}"/>
              </a:ext>
            </a:extLst>
          </p:cNvPr>
          <p:cNvSpPr txBox="1"/>
          <p:nvPr/>
        </p:nvSpPr>
        <p:spPr>
          <a:xfrm>
            <a:off x="535641" y="57229"/>
            <a:ext cx="11120718" cy="96615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charset="-120"/>
                <a:ea typeface="Microsoft JhengHei" charset="-120"/>
                <a:cs typeface="Microsoft JhengHei" charset="-120"/>
              </a:rPr>
              <a:t>職涯診所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CC2C4B7-41BC-4179-8212-0ECCD56482ED}"/>
              </a:ext>
            </a:extLst>
          </p:cNvPr>
          <p:cNvSpPr/>
          <p:nvPr/>
        </p:nvSpPr>
        <p:spPr>
          <a:xfrm>
            <a:off x="0" y="6303134"/>
            <a:ext cx="12192000" cy="540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1FD66AC-9530-4CFD-85C0-D22FADE19E79}"/>
              </a:ext>
            </a:extLst>
          </p:cNvPr>
          <p:cNvSpPr/>
          <p:nvPr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887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DBDA5B9-860F-4956-B8BA-3C4929A3763F}"/>
              </a:ext>
            </a:extLst>
          </p:cNvPr>
          <p:cNvSpPr/>
          <p:nvPr/>
        </p:nvSpPr>
        <p:spPr>
          <a:xfrm>
            <a:off x="4254500" y="88900"/>
            <a:ext cx="4140200" cy="548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>
            <a:hlinkClick r:id="rId3"/>
            <a:extLst>
              <a:ext uri="{FF2B5EF4-FFF2-40B4-BE49-F238E27FC236}">
                <a16:creationId xmlns:a16="http://schemas.microsoft.com/office/drawing/2014/main" id="{695B14E9-91DF-4FA1-BB78-38DE5B14378B}"/>
              </a:ext>
            </a:extLst>
          </p:cNvPr>
          <p:cNvSpPr txBox="1"/>
          <p:nvPr/>
        </p:nvSpPr>
        <p:spPr>
          <a:xfrm>
            <a:off x="1528536" y="341751"/>
            <a:ext cx="9128115" cy="80021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職涯導航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01C665C-0167-4C57-89F8-17E2B45BF6B4}"/>
              </a:ext>
            </a:extLst>
          </p:cNvPr>
          <p:cNvSpPr/>
          <p:nvPr/>
        </p:nvSpPr>
        <p:spPr>
          <a:xfrm>
            <a:off x="0" y="4945626"/>
            <a:ext cx="12192000" cy="1912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2D7CBE4-3F12-49AF-AA20-6AAE3B193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246" y="1270458"/>
            <a:ext cx="7132693" cy="501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7C873A-CA3F-4A2B-9EC2-1642A4698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5199" y="241352"/>
            <a:ext cx="880074" cy="8800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11E9879-9EB8-427F-9C3B-8B04F5E7FBC3}"/>
              </a:ext>
            </a:extLst>
          </p:cNvPr>
          <p:cNvSpPr/>
          <p:nvPr/>
        </p:nvSpPr>
        <p:spPr>
          <a:xfrm>
            <a:off x="0" y="6391533"/>
            <a:ext cx="12192000" cy="540649"/>
          </a:xfrm>
          <a:prstGeom prst="rect">
            <a:avLst/>
          </a:prstGeom>
          <a:solidFill>
            <a:srgbClr val="B5CD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6" name="圖片 35">
            <a:hlinkClick r:id="rId6"/>
            <a:extLst>
              <a:ext uri="{FF2B5EF4-FFF2-40B4-BE49-F238E27FC236}">
                <a16:creationId xmlns:a16="http://schemas.microsoft.com/office/drawing/2014/main" id="{2321D3EA-C5B4-469C-AE49-71A55B2AF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64" y="614407"/>
            <a:ext cx="376436" cy="37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7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AD03109D-B035-4A02-BCFB-2B6FBB5F4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1"/>
          <a:stretch/>
        </p:blipFill>
        <p:spPr>
          <a:xfrm rot="16200000">
            <a:off x="2658598" y="-2675405"/>
            <a:ext cx="6874808" cy="12192001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2C6B8FBE-8DAC-4DF6-B7C8-9768E9B691BB}"/>
              </a:ext>
            </a:extLst>
          </p:cNvPr>
          <p:cNvGrpSpPr/>
          <p:nvPr/>
        </p:nvGrpSpPr>
        <p:grpSpPr>
          <a:xfrm>
            <a:off x="7320137" y="407408"/>
            <a:ext cx="2691661" cy="2141387"/>
            <a:chOff x="770117" y="3163259"/>
            <a:chExt cx="8143102" cy="6660427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D279D50-0E0D-4112-9EB3-A6DF7443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747" y="3163259"/>
              <a:ext cx="2782472" cy="2914552"/>
            </a:xfrm>
            <a:prstGeom prst="rect">
              <a:avLst/>
            </a:prstGeom>
          </p:spPr>
        </p:pic>
        <p:pic>
          <p:nvPicPr>
            <p:cNvPr id="9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0DDE64BD-7F5A-4D80-8845-7DEBDCF11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117" y="3398312"/>
              <a:ext cx="7865544" cy="6425374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AB297F1-085F-4C8A-9503-3C6C9ABCD164}"/>
              </a:ext>
            </a:extLst>
          </p:cNvPr>
          <p:cNvGrpSpPr/>
          <p:nvPr/>
        </p:nvGrpSpPr>
        <p:grpSpPr>
          <a:xfrm>
            <a:off x="2150154" y="715156"/>
            <a:ext cx="4834737" cy="1453839"/>
            <a:chOff x="457318" y="1052736"/>
            <a:chExt cx="5202457" cy="156441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5B24DC3-99A1-4971-8AE9-E285C6C3D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671" y="1052736"/>
              <a:ext cx="5138104" cy="58242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26C4B5B-094C-4E2D-9FB4-782F92752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318" y="1641197"/>
              <a:ext cx="5092224" cy="97595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35A5E3A-1752-4B18-9E79-273E7AD794D7}"/>
              </a:ext>
            </a:extLst>
          </p:cNvPr>
          <p:cNvGrpSpPr/>
          <p:nvPr/>
        </p:nvGrpSpPr>
        <p:grpSpPr>
          <a:xfrm>
            <a:off x="2063553" y="2548795"/>
            <a:ext cx="7948245" cy="3901799"/>
            <a:chOff x="663308" y="2996952"/>
            <a:chExt cx="7794746" cy="352839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E057C01B-2789-4750-B16B-4DEF12B697D7}"/>
                </a:ext>
              </a:extLst>
            </p:cNvPr>
            <p:cNvSpPr/>
            <p:nvPr/>
          </p:nvSpPr>
          <p:spPr>
            <a:xfrm>
              <a:off x="663308" y="2996952"/>
              <a:ext cx="7794746" cy="3528392"/>
            </a:xfrm>
            <a:prstGeom prst="roundRect">
              <a:avLst>
                <a:gd name="adj" fmla="val 9756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3D184FA-EBAA-484C-A444-1F2480CF1059}"/>
                </a:ext>
              </a:extLst>
            </p:cNvPr>
            <p:cNvSpPr txBox="1"/>
            <p:nvPr/>
          </p:nvSpPr>
          <p:spPr>
            <a:xfrm>
              <a:off x="1026487" y="3630451"/>
              <a:ext cx="4799402" cy="2301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ts val="2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對未來既期待又怕受傷害？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ts val="2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各行各業學長姊分享人生故事</a:t>
              </a:r>
              <a:endPara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ts val="2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</a:t>
              </a:r>
              <a:r>
                <a:rPr lang="zh-TW" altLang="en-US" sz="2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zh-TW" altLang="en-US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打工、人際關係、愛情</a:t>
              </a:r>
              <a:r>
                <a:rPr lang="en-US" altLang="zh-TW" sz="24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  <a:p>
              <a:pPr algn="just">
                <a:lnSpc>
                  <a:spcPts val="2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大聊各種青春重要的大小課題</a:t>
              </a:r>
              <a:endPara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ts val="29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TW" altLang="en-US" sz="2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陪你成長，找到自己喜歡的方向！</a:t>
              </a:r>
              <a:endPara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692FAAD9-9149-4157-93EF-03C4F7CB0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75" y="3185401"/>
            <a:ext cx="2584202" cy="258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80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D40D15-8325-4606-9DBD-47105DC6D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2FAC013-0827-423C-926D-2A9CE4CE9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72E5F78-3224-4B89-9A2B-E4AFBF8B3ADB}"/>
              </a:ext>
            </a:extLst>
          </p:cNvPr>
          <p:cNvGrpSpPr/>
          <p:nvPr/>
        </p:nvGrpSpPr>
        <p:grpSpPr>
          <a:xfrm>
            <a:off x="-121298" y="0"/>
            <a:ext cx="12313297" cy="6858000"/>
            <a:chOff x="-121298" y="0"/>
            <a:chExt cx="12313297" cy="68580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32F40EEF-2D87-4AD0-98B9-72FE7546B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5" r="1"/>
            <a:stretch/>
          </p:blipFill>
          <p:spPr>
            <a:xfrm>
              <a:off x="-121298" y="0"/>
              <a:ext cx="12313297" cy="6858000"/>
            </a:xfrm>
            <a:prstGeom prst="rect">
              <a:avLst/>
            </a:prstGeom>
          </p:spPr>
        </p:pic>
        <p:pic>
          <p:nvPicPr>
            <p:cNvPr id="7" name="圖片 6" descr="一張含有 畫畫 的圖片&#10;&#10;自動產生的描述">
              <a:extLst>
                <a:ext uri="{FF2B5EF4-FFF2-40B4-BE49-F238E27FC236}">
                  <a16:creationId xmlns:a16="http://schemas.microsoft.com/office/drawing/2014/main" id="{9AFBBCB3-1390-4BDD-9261-1A3C2CDDE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199" y="3893213"/>
              <a:ext cx="3683000" cy="1284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91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6EF7CE-5EC1-43CE-B321-6A20D2AD4D19}"/>
              </a:ext>
            </a:extLst>
          </p:cNvPr>
          <p:cNvGrpSpPr/>
          <p:nvPr/>
        </p:nvGrpSpPr>
        <p:grpSpPr>
          <a:xfrm>
            <a:off x="2162629" y="3053442"/>
            <a:ext cx="3394528" cy="1262079"/>
            <a:chOff x="5103592" y="667658"/>
            <a:chExt cx="3394528" cy="1262079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C2DE8FB-88AA-488B-BF90-1BA318BFFC5A}"/>
                </a:ext>
              </a:extLst>
            </p:cNvPr>
            <p:cNvSpPr txBox="1"/>
            <p:nvPr/>
          </p:nvSpPr>
          <p:spPr>
            <a:xfrm>
              <a:off x="5103592" y="667658"/>
              <a:ext cx="243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>
                  <a:solidFill>
                    <a:schemeClr val="bg1">
                      <a:lumMod val="65000"/>
                    </a:schemeClr>
                  </a:solidFill>
                </a:rPr>
                <a:t>這 是 我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C8BBE8D-0B82-419F-AE29-D56AA92A31D3}"/>
                </a:ext>
              </a:extLst>
            </p:cNvPr>
            <p:cNvSpPr txBox="1"/>
            <p:nvPr/>
          </p:nvSpPr>
          <p:spPr>
            <a:xfrm>
              <a:off x="5508177" y="1406517"/>
              <a:ext cx="2989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>
                  <a:solidFill>
                    <a:schemeClr val="bg1">
                      <a:lumMod val="65000"/>
                    </a:schemeClr>
                  </a:solidFill>
                </a:rPr>
                <a:t>Polly Liu</a:t>
              </a:r>
              <a:endParaRPr lang="zh-TW" alt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8" name="圖片 7" descr="一張含有 個人, 擺姿勢 的圖片&#10;&#10;自動產生的描述">
            <a:extLst>
              <a:ext uri="{FF2B5EF4-FFF2-40B4-BE49-F238E27FC236}">
                <a16:creationId xmlns:a16="http://schemas.microsoft.com/office/drawing/2014/main" id="{61D78EC2-220C-BF1F-9893-1E6128EC7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>
          <a:xfrm>
            <a:off x="6868068" y="726603"/>
            <a:ext cx="4426038" cy="61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6EF7CE-5EC1-43CE-B321-6A20D2AD4D19}"/>
              </a:ext>
            </a:extLst>
          </p:cNvPr>
          <p:cNvGrpSpPr/>
          <p:nvPr/>
        </p:nvGrpSpPr>
        <p:grpSpPr>
          <a:xfrm>
            <a:off x="4981035" y="826061"/>
            <a:ext cx="3271151" cy="1213430"/>
            <a:chOff x="5103592" y="667658"/>
            <a:chExt cx="3271151" cy="1213430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C2DE8FB-88AA-488B-BF90-1BA318BFFC5A}"/>
                </a:ext>
              </a:extLst>
            </p:cNvPr>
            <p:cNvSpPr txBox="1"/>
            <p:nvPr/>
          </p:nvSpPr>
          <p:spPr>
            <a:xfrm>
              <a:off x="5103592" y="667658"/>
              <a:ext cx="243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800" b="1" dirty="0">
                  <a:solidFill>
                    <a:schemeClr val="bg1">
                      <a:lumMod val="65000"/>
                    </a:schemeClr>
                  </a:solidFill>
                </a:rPr>
                <a:t>關 於 我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C8BBE8D-0B82-419F-AE29-D56AA92A31D3}"/>
                </a:ext>
              </a:extLst>
            </p:cNvPr>
            <p:cNvSpPr txBox="1"/>
            <p:nvPr/>
          </p:nvSpPr>
          <p:spPr>
            <a:xfrm>
              <a:off x="5384800" y="1357868"/>
              <a:ext cx="2989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>
                  <a:solidFill>
                    <a:schemeClr val="bg1">
                      <a:lumMod val="65000"/>
                    </a:schemeClr>
                  </a:solidFill>
                </a:rPr>
                <a:t>About Me</a:t>
              </a:r>
              <a:endParaRPr lang="zh-TW" altLang="en-US" sz="28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8A5B025-7E56-63FE-1CA5-1D23291A9D4F}"/>
              </a:ext>
            </a:extLst>
          </p:cNvPr>
          <p:cNvGrpSpPr/>
          <p:nvPr/>
        </p:nvGrpSpPr>
        <p:grpSpPr>
          <a:xfrm>
            <a:off x="420912" y="2571300"/>
            <a:ext cx="2598058" cy="3599543"/>
            <a:chOff x="420912" y="2571300"/>
            <a:chExt cx="2598058" cy="3599543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88C2CE6-EE62-4231-8CE4-C5F0B1B3FE57}"/>
                </a:ext>
              </a:extLst>
            </p:cNvPr>
            <p:cNvSpPr/>
            <p:nvPr/>
          </p:nvSpPr>
          <p:spPr>
            <a:xfrm>
              <a:off x="420912" y="2571300"/>
              <a:ext cx="2598058" cy="3599543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endParaRPr lang="zh-TW" altLang="en-US" sz="20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E728F5E-2393-4993-B8F7-64E8FA615C8A}"/>
                </a:ext>
              </a:extLst>
            </p:cNvPr>
            <p:cNvSpPr txBox="1"/>
            <p:nvPr/>
          </p:nvSpPr>
          <p:spPr>
            <a:xfrm>
              <a:off x="1033336" y="2721114"/>
              <a:ext cx="13532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</a:rPr>
                <a:t>學 歷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E6227EA3-FA8D-C8F9-4DD0-D68C00816091}"/>
                </a:ext>
              </a:extLst>
            </p:cNvPr>
            <p:cNvSpPr txBox="1"/>
            <p:nvPr/>
          </p:nvSpPr>
          <p:spPr>
            <a:xfrm>
              <a:off x="500740" y="3800661"/>
              <a:ext cx="243840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sz="1800" dirty="0">
                  <a:solidFill>
                    <a:schemeClr val="bg1"/>
                  </a:solidFill>
                </a:rPr>
                <a:t>天主教光仁國小</a:t>
              </a:r>
              <a:endParaRPr lang="en-US" altLang="zh-TW" sz="1800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sz="1800" dirty="0">
                  <a:solidFill>
                    <a:schemeClr val="bg1"/>
                  </a:solidFill>
                </a:rPr>
                <a:t>台北市立古亭國中</a:t>
              </a:r>
              <a:endParaRPr lang="en-US" altLang="zh-TW" sz="1800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sz="1800" dirty="0">
                  <a:solidFill>
                    <a:schemeClr val="bg1"/>
                  </a:solidFill>
                </a:rPr>
                <a:t>松山高級工農</a:t>
              </a:r>
              <a:r>
                <a:rPr lang="en-US" altLang="zh-TW" sz="1800" dirty="0">
                  <a:solidFill>
                    <a:schemeClr val="bg1"/>
                  </a:solidFill>
                </a:rPr>
                <a:t>-</a:t>
              </a:r>
              <a:r>
                <a:rPr lang="zh-TW" altLang="en-US" sz="1800" dirty="0">
                  <a:solidFill>
                    <a:schemeClr val="bg1"/>
                  </a:solidFill>
                </a:rPr>
                <a:t>食品科</a:t>
              </a:r>
              <a:endParaRPr lang="en-US" altLang="zh-TW" sz="1800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sz="1800" dirty="0">
                  <a:solidFill>
                    <a:schemeClr val="bg1"/>
                  </a:solidFill>
                </a:rPr>
                <a:t>國立高雄科技大學</a:t>
              </a:r>
              <a:r>
                <a:rPr lang="en-US" altLang="zh-TW" sz="1800" dirty="0">
                  <a:solidFill>
                    <a:schemeClr val="bg1"/>
                  </a:solidFill>
                </a:rPr>
                <a:t>-</a:t>
              </a:r>
              <a:r>
                <a:rPr lang="zh-TW" altLang="en-US" sz="1800" dirty="0">
                  <a:solidFill>
                    <a:schemeClr val="bg1"/>
                  </a:solidFill>
                </a:rPr>
                <a:t>水產食品</a:t>
              </a:r>
              <a:r>
                <a:rPr lang="zh-TW" altLang="en-US" dirty="0">
                  <a:solidFill>
                    <a:schemeClr val="bg1"/>
                  </a:solidFill>
                </a:rPr>
                <a:t>科學</a:t>
              </a:r>
              <a:r>
                <a:rPr lang="zh-TW" altLang="en-US" sz="1800" dirty="0">
                  <a:solidFill>
                    <a:schemeClr val="bg1"/>
                  </a:solidFill>
                </a:rPr>
                <a:t>系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290D3CB7-4551-675F-090A-9C44BC5BC5DA}"/>
              </a:ext>
            </a:extLst>
          </p:cNvPr>
          <p:cNvGrpSpPr/>
          <p:nvPr/>
        </p:nvGrpSpPr>
        <p:grpSpPr>
          <a:xfrm>
            <a:off x="6415515" y="2571300"/>
            <a:ext cx="2598058" cy="3599543"/>
            <a:chOff x="3343732" y="2571298"/>
            <a:chExt cx="2598058" cy="359954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E8F3F53-2D9D-463B-A203-1546907075E8}"/>
                </a:ext>
              </a:extLst>
            </p:cNvPr>
            <p:cNvSpPr/>
            <p:nvPr/>
          </p:nvSpPr>
          <p:spPr>
            <a:xfrm>
              <a:off x="3343732" y="2571298"/>
              <a:ext cx="2598058" cy="3599543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96706188-8070-43E2-B2E5-AE5B2A5B1C9D}"/>
                </a:ext>
              </a:extLst>
            </p:cNvPr>
            <p:cNvSpPr txBox="1"/>
            <p:nvPr/>
          </p:nvSpPr>
          <p:spPr>
            <a:xfrm>
              <a:off x="3976110" y="2721114"/>
              <a:ext cx="13532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</a:rPr>
                <a:t>經 歷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B70669F-6428-A3C3-7244-AEE27BDB8935}"/>
                </a:ext>
              </a:extLst>
            </p:cNvPr>
            <p:cNvSpPr txBox="1"/>
            <p:nvPr/>
          </p:nvSpPr>
          <p:spPr>
            <a:xfrm>
              <a:off x="3423560" y="3801132"/>
              <a:ext cx="243840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精技電腦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客服人員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高誠公關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行政人員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新創公司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採購暨營運專員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高誠公關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人資行政管理師</a:t>
              </a:r>
              <a:endParaRPr lang="en-US" altLang="zh-TW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90DA9754-6B1C-62E5-F68C-73724C1CA705}"/>
              </a:ext>
            </a:extLst>
          </p:cNvPr>
          <p:cNvGrpSpPr/>
          <p:nvPr/>
        </p:nvGrpSpPr>
        <p:grpSpPr>
          <a:xfrm>
            <a:off x="9467829" y="2571299"/>
            <a:ext cx="2598058" cy="3599543"/>
            <a:chOff x="6273816" y="2571770"/>
            <a:chExt cx="2598058" cy="359954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ADDBB66-0481-4908-8CC4-EAD4B15925E1}"/>
                </a:ext>
              </a:extLst>
            </p:cNvPr>
            <p:cNvSpPr/>
            <p:nvPr/>
          </p:nvSpPr>
          <p:spPr>
            <a:xfrm>
              <a:off x="6273816" y="2571770"/>
              <a:ext cx="2598058" cy="3599543"/>
            </a:xfrm>
            <a:prstGeom prst="rect">
              <a:avLst/>
            </a:prstGeom>
            <a:solidFill>
              <a:srgbClr val="557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2494F76-73A9-4FAD-AD7A-6D648682BE26}"/>
                </a:ext>
              </a:extLst>
            </p:cNvPr>
            <p:cNvSpPr txBox="1"/>
            <p:nvPr/>
          </p:nvSpPr>
          <p:spPr>
            <a:xfrm>
              <a:off x="6898930" y="2671359"/>
              <a:ext cx="13532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</a:rPr>
                <a:t>專 長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E61416D-DCD3-423A-5612-6E09BB54688B}"/>
                </a:ext>
              </a:extLst>
            </p:cNvPr>
            <p:cNvSpPr txBox="1"/>
            <p:nvPr/>
          </p:nvSpPr>
          <p:spPr>
            <a:xfrm>
              <a:off x="6366334" y="3801132"/>
              <a:ext cx="2438402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職涯諮詢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履歷自傳撰寫技巧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自我探索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員工關懷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員工福利規劃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2E7552ED-0EF4-6B21-6499-4E6C29189254}"/>
              </a:ext>
            </a:extLst>
          </p:cNvPr>
          <p:cNvGrpSpPr/>
          <p:nvPr/>
        </p:nvGrpSpPr>
        <p:grpSpPr>
          <a:xfrm>
            <a:off x="3363201" y="2571299"/>
            <a:ext cx="2598058" cy="3599544"/>
            <a:chOff x="9209326" y="2571298"/>
            <a:chExt cx="2598058" cy="359954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2E2C6EE-1B94-4B0A-B30A-BF5B8C79E51F}"/>
                </a:ext>
              </a:extLst>
            </p:cNvPr>
            <p:cNvSpPr/>
            <p:nvPr/>
          </p:nvSpPr>
          <p:spPr>
            <a:xfrm>
              <a:off x="9209326" y="2571298"/>
              <a:ext cx="2598058" cy="3599544"/>
            </a:xfrm>
            <a:prstGeom prst="rect">
              <a:avLst/>
            </a:prstGeom>
            <a:solidFill>
              <a:srgbClr val="557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962FBE9B-34E0-4EBB-8A49-D5C31A50DF98}"/>
                </a:ext>
              </a:extLst>
            </p:cNvPr>
            <p:cNvSpPr txBox="1"/>
            <p:nvPr/>
          </p:nvSpPr>
          <p:spPr>
            <a:xfrm>
              <a:off x="9831727" y="2671359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</a:rPr>
                <a:t>現任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98CD33E7-AB9E-90E8-0791-5787F6F5AA9B}"/>
                </a:ext>
              </a:extLst>
            </p:cNvPr>
            <p:cNvSpPr txBox="1"/>
            <p:nvPr/>
          </p:nvSpPr>
          <p:spPr>
            <a:xfrm>
              <a:off x="9368982" y="3801132"/>
              <a:ext cx="243840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bg1"/>
                  </a:solidFill>
                </a:rPr>
                <a:t>富士軟片集團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人資專員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en-US" altLang="zh-TW" dirty="0">
                  <a:solidFill>
                    <a:schemeClr val="bg1"/>
                  </a:solidFill>
                </a:rPr>
                <a:t>SCPC</a:t>
              </a:r>
              <a:r>
                <a:rPr lang="zh-TW" altLang="en-US" dirty="0">
                  <a:solidFill>
                    <a:schemeClr val="bg1"/>
                  </a:solidFill>
                </a:rPr>
                <a:t>國際職涯策略規劃師</a:t>
              </a:r>
              <a:endParaRPr lang="en-US" altLang="zh-TW" dirty="0">
                <a:solidFill>
                  <a:schemeClr val="bg1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en-US" altLang="zh-TW" dirty="0">
                  <a:solidFill>
                    <a:schemeClr val="bg1"/>
                  </a:solidFill>
                </a:rPr>
                <a:t>104</a:t>
              </a:r>
              <a:r>
                <a:rPr lang="zh-TW" altLang="en-US" dirty="0">
                  <a:solidFill>
                    <a:schemeClr val="bg1"/>
                  </a:solidFill>
                </a:rPr>
                <a:t>履歷整療室</a:t>
              </a:r>
              <a:r>
                <a:rPr lang="en-US" altLang="zh-TW" dirty="0">
                  <a:solidFill>
                    <a:schemeClr val="bg1"/>
                  </a:solidFill>
                </a:rPr>
                <a:t>-</a:t>
              </a:r>
              <a:r>
                <a:rPr lang="zh-TW" altLang="en-US" dirty="0">
                  <a:solidFill>
                    <a:schemeClr val="bg1"/>
                  </a:solidFill>
                </a:rPr>
                <a:t>履歷健檢</a:t>
              </a:r>
              <a:r>
                <a:rPr lang="en-US" altLang="zh-TW" dirty="0">
                  <a:solidFill>
                    <a:schemeClr val="bg1"/>
                  </a:solidFill>
                </a:rPr>
                <a:t>Giver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73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0799D2C8-C6D8-1F89-629A-3EDB26358050}"/>
              </a:ext>
            </a:extLst>
          </p:cNvPr>
          <p:cNvGrpSpPr/>
          <p:nvPr/>
        </p:nvGrpSpPr>
        <p:grpSpPr>
          <a:xfrm>
            <a:off x="505167" y="1040363"/>
            <a:ext cx="11181666" cy="5444930"/>
            <a:chOff x="360328" y="814844"/>
            <a:chExt cx="11181666" cy="5444930"/>
          </a:xfrm>
        </p:grpSpPr>
        <p:pic>
          <p:nvPicPr>
            <p:cNvPr id="17" name="圖片 16" descr="一張含有 文字 的圖片&#10;&#10;自動產生的描述">
              <a:extLst>
                <a:ext uri="{FF2B5EF4-FFF2-40B4-BE49-F238E27FC236}">
                  <a16:creationId xmlns:a16="http://schemas.microsoft.com/office/drawing/2014/main" id="{8ED5DE41-2326-00EF-E859-5B984D788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7" b="21772"/>
            <a:stretch/>
          </p:blipFill>
          <p:spPr>
            <a:xfrm>
              <a:off x="8368299" y="814844"/>
              <a:ext cx="3148579" cy="2564928"/>
            </a:xfrm>
            <a:prstGeom prst="rect">
              <a:avLst/>
            </a:prstGeom>
          </p:spPr>
        </p:pic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714834B9-2EB0-A046-978D-5E16ACA81CB3}"/>
                </a:ext>
              </a:extLst>
            </p:cNvPr>
            <p:cNvGrpSpPr/>
            <p:nvPr/>
          </p:nvGrpSpPr>
          <p:grpSpPr>
            <a:xfrm>
              <a:off x="360328" y="814845"/>
              <a:ext cx="6112383" cy="5444929"/>
              <a:chOff x="5656616" y="506071"/>
              <a:chExt cx="6112383" cy="5444929"/>
            </a:xfrm>
          </p:grpSpPr>
          <p:pic>
            <p:nvPicPr>
              <p:cNvPr id="4" name="圖片 3" descr="一張含有 文字 的圖片&#10;&#10;自動產生的描述">
                <a:extLst>
                  <a:ext uri="{FF2B5EF4-FFF2-40B4-BE49-F238E27FC236}">
                    <a16:creationId xmlns:a16="http://schemas.microsoft.com/office/drawing/2014/main" id="{2E7AF4EB-4544-1725-1EB3-3382128A6A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260" b="21171"/>
              <a:stretch/>
            </p:blipFill>
            <p:spPr>
              <a:xfrm>
                <a:off x="5656616" y="506071"/>
                <a:ext cx="2105707" cy="2787956"/>
              </a:xfrm>
              <a:prstGeom prst="rect">
                <a:avLst/>
              </a:prstGeom>
            </p:spPr>
          </p:pic>
          <p:pic>
            <p:nvPicPr>
              <p:cNvPr id="6" name="圖片 5" descr="一張含有 文字 的圖片&#10;&#10;自動產生的描述">
                <a:extLst>
                  <a:ext uri="{FF2B5EF4-FFF2-40B4-BE49-F238E27FC236}">
                    <a16:creationId xmlns:a16="http://schemas.microsoft.com/office/drawing/2014/main" id="{599FD656-5464-65A7-2435-9B043126E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42" t="46772" r="7744"/>
              <a:stretch/>
            </p:blipFill>
            <p:spPr>
              <a:xfrm>
                <a:off x="9873409" y="3163043"/>
                <a:ext cx="1895588" cy="2787955"/>
              </a:xfrm>
              <a:prstGeom prst="rect">
                <a:avLst/>
              </a:prstGeom>
            </p:spPr>
          </p:pic>
          <p:pic>
            <p:nvPicPr>
              <p:cNvPr id="8" name="圖片 7" descr="一張含有 文字 的圖片&#10;&#10;自動產生的描述">
                <a:extLst>
                  <a:ext uri="{FF2B5EF4-FFF2-40B4-BE49-F238E27FC236}">
                    <a16:creationId xmlns:a16="http://schemas.microsoft.com/office/drawing/2014/main" id="{0D7B2A18-762A-F684-746B-A742FF205E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9" t="3206" r="8408" b="2590"/>
              <a:stretch/>
            </p:blipFill>
            <p:spPr>
              <a:xfrm rot="16200000">
                <a:off x="8355333" y="-119639"/>
                <a:ext cx="2787956" cy="4039376"/>
              </a:xfrm>
              <a:prstGeom prst="rect">
                <a:avLst/>
              </a:prstGeom>
            </p:spPr>
          </p:pic>
          <p:pic>
            <p:nvPicPr>
              <p:cNvPr id="12" name="圖片 11" descr="一張含有 個人, 牆, 天花板 的圖片&#10;&#10;自動產生的描述">
                <a:extLst>
                  <a:ext uri="{FF2B5EF4-FFF2-40B4-BE49-F238E27FC236}">
                    <a16:creationId xmlns:a16="http://schemas.microsoft.com/office/drawing/2014/main" id="{3C06A535-9280-C0CC-C94A-1E2BA56486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482"/>
              <a:stretch/>
            </p:blipFill>
            <p:spPr>
              <a:xfrm>
                <a:off x="5656616" y="3163043"/>
                <a:ext cx="4346772" cy="2787957"/>
              </a:xfrm>
              <a:prstGeom prst="rect">
                <a:avLst/>
              </a:prstGeom>
            </p:spPr>
          </p:pic>
        </p:grpSp>
        <p:pic>
          <p:nvPicPr>
            <p:cNvPr id="19" name="圖片 18" descr="一張含有 文字, 室內, 擺姿勢 的圖片&#10;&#10;自動產生的描述">
              <a:extLst>
                <a:ext uri="{FF2B5EF4-FFF2-40B4-BE49-F238E27FC236}">
                  <a16:creationId xmlns:a16="http://schemas.microsoft.com/office/drawing/2014/main" id="{36EACFE9-C651-4DDA-A234-FE0C50550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08"/>
            <a:stretch/>
          </p:blipFill>
          <p:spPr>
            <a:xfrm>
              <a:off x="6472709" y="3379772"/>
              <a:ext cx="5069285" cy="2880000"/>
            </a:xfrm>
            <a:prstGeom prst="rect">
              <a:avLst/>
            </a:prstGeom>
          </p:spPr>
        </p:pic>
        <p:pic>
          <p:nvPicPr>
            <p:cNvPr id="21" name="圖片 20" descr="一張含有 個人, 人群 的圖片&#10;&#10;自動產生的描述">
              <a:extLst>
                <a:ext uri="{FF2B5EF4-FFF2-40B4-BE49-F238E27FC236}">
                  <a16:creationId xmlns:a16="http://schemas.microsoft.com/office/drawing/2014/main" id="{C7311EC6-D016-C70C-9A16-03AD86D22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45"/>
            <a:stretch/>
          </p:blipFill>
          <p:spPr>
            <a:xfrm>
              <a:off x="6472709" y="823064"/>
              <a:ext cx="2290313" cy="256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14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D2587C27-BA84-FFEE-96CE-3273892A37C8}"/>
              </a:ext>
            </a:extLst>
          </p:cNvPr>
          <p:cNvGrpSpPr/>
          <p:nvPr/>
        </p:nvGrpSpPr>
        <p:grpSpPr>
          <a:xfrm>
            <a:off x="247282" y="961571"/>
            <a:ext cx="11730919" cy="1171764"/>
            <a:chOff x="247086" y="787400"/>
            <a:chExt cx="11730919" cy="11717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7DCBD35-90EF-BF96-DE8E-0928DB20F1DD}"/>
                </a:ext>
              </a:extLst>
            </p:cNvPr>
            <p:cNvSpPr/>
            <p:nvPr/>
          </p:nvSpPr>
          <p:spPr>
            <a:xfrm>
              <a:off x="247086" y="801221"/>
              <a:ext cx="1803600" cy="1130300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中午休息時間陪伴特教班學生吃飯、遊戲。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5CA8503-0F75-8AB8-FDDD-84941D4AF2CE}"/>
                </a:ext>
              </a:extLst>
            </p:cNvPr>
            <p:cNvSpPr/>
            <p:nvPr/>
          </p:nvSpPr>
          <p:spPr>
            <a:xfrm>
              <a:off x="2247388" y="815043"/>
              <a:ext cx="1803600" cy="1130300"/>
            </a:xfrm>
            <a:prstGeom prst="rect">
              <a:avLst/>
            </a:prstGeom>
            <a:solidFill>
              <a:srgbClr val="557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總是能把公司活動安排完善且順利舉行。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9DE0BB9-C668-21CD-3840-BE1E88708576}"/>
                </a:ext>
              </a:extLst>
            </p:cNvPr>
            <p:cNvSpPr/>
            <p:nvPr/>
          </p:nvSpPr>
          <p:spPr>
            <a:xfrm>
              <a:off x="4246231" y="787400"/>
              <a:ext cx="1803600" cy="1157943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發想系上活動且做好全方面規劃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5D0581F-C39F-0553-B4D3-769C96E3C83B}"/>
                </a:ext>
              </a:extLst>
            </p:cNvPr>
            <p:cNvSpPr/>
            <p:nvPr/>
          </p:nvSpPr>
          <p:spPr>
            <a:xfrm>
              <a:off x="6224798" y="801221"/>
              <a:ext cx="1803600" cy="1157943"/>
            </a:xfrm>
            <a:prstGeom prst="rect">
              <a:avLst/>
            </a:prstGeom>
            <a:solidFill>
              <a:srgbClr val="557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能為朋友連結其他資源進而解決問題。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2EDEB13-10ED-F2C6-ECF9-266200FF526E}"/>
                </a:ext>
              </a:extLst>
            </p:cNvPr>
            <p:cNvSpPr/>
            <p:nvPr/>
          </p:nvSpPr>
          <p:spPr>
            <a:xfrm>
              <a:off x="8174103" y="787400"/>
              <a:ext cx="1803600" cy="1157943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工作總是能快速感受到同事心情並傾聽心事。</a:t>
              </a:r>
              <a:endParaRPr lang="en-US" altLang="zh-TW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B7AB95D-C25A-B8BA-9421-3BCC5D912DAA}"/>
                </a:ext>
              </a:extLst>
            </p:cNvPr>
            <p:cNvSpPr/>
            <p:nvPr/>
          </p:nvSpPr>
          <p:spPr>
            <a:xfrm>
              <a:off x="10174405" y="787400"/>
              <a:ext cx="1803600" cy="1157943"/>
            </a:xfrm>
            <a:prstGeom prst="rect">
              <a:avLst/>
            </a:prstGeom>
            <a:solidFill>
              <a:srgbClr val="557B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招募任用合適的人才，放在適合的位置。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B17305B-8D1C-FB4B-E142-C93B22C63A6E}"/>
              </a:ext>
            </a:extLst>
          </p:cNvPr>
          <p:cNvGrpSpPr/>
          <p:nvPr/>
        </p:nvGrpSpPr>
        <p:grpSpPr>
          <a:xfrm>
            <a:off x="213799" y="3795400"/>
            <a:ext cx="11764402" cy="2786400"/>
            <a:chOff x="213799" y="3795400"/>
            <a:chExt cx="11764402" cy="2786400"/>
          </a:xfrm>
        </p:grpSpPr>
        <p:pic>
          <p:nvPicPr>
            <p:cNvPr id="8" name="圖片 7" descr="一張含有 文字 的圖片&#10;&#10;自動產生的描述">
              <a:extLst>
                <a:ext uri="{FF2B5EF4-FFF2-40B4-BE49-F238E27FC236}">
                  <a16:creationId xmlns:a16="http://schemas.microsoft.com/office/drawing/2014/main" id="{0A036636-226B-AC07-AB08-7D5565D6F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99" y="3795400"/>
              <a:ext cx="1836887" cy="2784500"/>
            </a:xfrm>
            <a:prstGeom prst="rect">
              <a:avLst/>
            </a:prstGeom>
          </p:spPr>
        </p:pic>
        <p:pic>
          <p:nvPicPr>
            <p:cNvPr id="10" name="圖片 9" descr="一張含有 文字, 白板 的圖片&#10;&#10;自動產生的描述">
              <a:extLst>
                <a:ext uri="{FF2B5EF4-FFF2-40B4-BE49-F238E27FC236}">
                  <a16:creationId xmlns:a16="http://schemas.microsoft.com/office/drawing/2014/main" id="{D5CDCF10-8F4C-8D49-5337-DB95474FD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524" y="3795400"/>
              <a:ext cx="1803179" cy="2784500"/>
            </a:xfrm>
            <a:prstGeom prst="rect">
              <a:avLst/>
            </a:prstGeom>
          </p:spPr>
        </p:pic>
        <p:pic>
          <p:nvPicPr>
            <p:cNvPr id="12" name="圖片 11" descr="一張含有 文字, 白板 的圖片&#10;&#10;自動產生的描述">
              <a:extLst>
                <a:ext uri="{FF2B5EF4-FFF2-40B4-BE49-F238E27FC236}">
                  <a16:creationId xmlns:a16="http://schemas.microsoft.com/office/drawing/2014/main" id="{5E4F472B-BD45-A746-EA82-15C2886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31" y="3795400"/>
              <a:ext cx="1822869" cy="2784500"/>
            </a:xfrm>
            <a:prstGeom prst="rect">
              <a:avLst/>
            </a:prstGeom>
          </p:spPr>
        </p:pic>
        <p:pic>
          <p:nvPicPr>
            <p:cNvPr id="16" name="圖片 15" descr="一張含有 文字 的圖片&#10;&#10;自動產生的描述">
              <a:extLst>
                <a:ext uri="{FF2B5EF4-FFF2-40B4-BE49-F238E27FC236}">
                  <a16:creationId xmlns:a16="http://schemas.microsoft.com/office/drawing/2014/main" id="{CA07AECD-AFF6-6AC1-0AD2-1F6FAD479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798" y="3795400"/>
              <a:ext cx="1794028" cy="2784500"/>
            </a:xfrm>
            <a:prstGeom prst="rect">
              <a:avLst/>
            </a:prstGeom>
          </p:spPr>
        </p:pic>
        <p:pic>
          <p:nvPicPr>
            <p:cNvPr id="18" name="圖片 17" descr="一張含有 文字, 白板 的圖片&#10;&#10;自動產生的描述">
              <a:extLst>
                <a:ext uri="{FF2B5EF4-FFF2-40B4-BE49-F238E27FC236}">
                  <a16:creationId xmlns:a16="http://schemas.microsoft.com/office/drawing/2014/main" id="{16E7E3F9-C382-2D0C-092C-85E45BF6E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405" y="3795400"/>
              <a:ext cx="1803796" cy="2784500"/>
            </a:xfrm>
            <a:prstGeom prst="rect">
              <a:avLst/>
            </a:prstGeom>
          </p:spPr>
        </p:pic>
        <p:pic>
          <p:nvPicPr>
            <p:cNvPr id="3" name="圖片 2" descr="一張含有 文字 的圖片&#10;&#10;自動產生的描述">
              <a:extLst>
                <a:ext uri="{FF2B5EF4-FFF2-40B4-BE49-F238E27FC236}">
                  <a16:creationId xmlns:a16="http://schemas.microsoft.com/office/drawing/2014/main" id="{81AEFE7E-EE9C-5674-BB55-B0624AC25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388" y="3795400"/>
              <a:ext cx="1802141" cy="2786400"/>
            </a:xfrm>
            <a:prstGeom prst="rect">
              <a:avLst/>
            </a:prstGeom>
          </p:spPr>
        </p:pic>
      </p:grp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C114DEF8-3B2E-2A39-8BA7-6E26E75539BD}"/>
              </a:ext>
            </a:extLst>
          </p:cNvPr>
          <p:cNvCxnSpPr>
            <a:cxnSpLocks/>
            <a:stCxn id="23" idx="2"/>
            <a:endCxn id="3" idx="0"/>
          </p:cNvCxnSpPr>
          <p:nvPr/>
        </p:nvCxnSpPr>
        <p:spPr>
          <a:xfrm>
            <a:off x="1149082" y="2105692"/>
            <a:ext cx="1999377" cy="16897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2B95210D-FD89-A3BA-3FF4-CA476B4410A4}"/>
              </a:ext>
            </a:extLst>
          </p:cNvPr>
          <p:cNvCxnSpPr>
            <a:cxnSpLocks/>
            <a:stCxn id="24" idx="2"/>
            <a:endCxn id="16" idx="0"/>
          </p:cNvCxnSpPr>
          <p:nvPr/>
        </p:nvCxnSpPr>
        <p:spPr>
          <a:xfrm>
            <a:off x="3149384" y="2119514"/>
            <a:ext cx="3972428" cy="16758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A048BA6-58DF-D26F-C993-531B99533921}"/>
              </a:ext>
            </a:extLst>
          </p:cNvPr>
          <p:cNvCxnSpPr>
            <a:cxnSpLocks/>
            <a:stCxn id="25" idx="2"/>
            <a:endCxn id="10" idx="0"/>
          </p:cNvCxnSpPr>
          <p:nvPr/>
        </p:nvCxnSpPr>
        <p:spPr>
          <a:xfrm>
            <a:off x="5148227" y="2119514"/>
            <a:ext cx="3927887" cy="16758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E391B7-AD16-6538-E1EC-B3D6CFD0B4BF}"/>
              </a:ext>
            </a:extLst>
          </p:cNvPr>
          <p:cNvCxnSpPr>
            <a:cxnSpLocks/>
            <a:stCxn id="26" idx="2"/>
            <a:endCxn id="8" idx="0"/>
          </p:cNvCxnSpPr>
          <p:nvPr/>
        </p:nvCxnSpPr>
        <p:spPr>
          <a:xfrm flipH="1">
            <a:off x="1132243" y="2133335"/>
            <a:ext cx="5994551" cy="166206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F1B5E0C5-5975-2AFC-6FFA-EF26945A271B}"/>
              </a:ext>
            </a:extLst>
          </p:cNvPr>
          <p:cNvCxnSpPr>
            <a:cxnSpLocks/>
            <a:stCxn id="27" idx="2"/>
            <a:endCxn id="12" idx="0"/>
          </p:cNvCxnSpPr>
          <p:nvPr/>
        </p:nvCxnSpPr>
        <p:spPr>
          <a:xfrm flipH="1">
            <a:off x="5157666" y="2119514"/>
            <a:ext cx="3918433" cy="16758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1F7CA4B1-7E46-CE7C-2BEE-632FEEDF893D}"/>
              </a:ext>
            </a:extLst>
          </p:cNvPr>
          <p:cNvCxnSpPr>
            <a:cxnSpLocks/>
            <a:stCxn id="28" idx="2"/>
            <a:endCxn id="18" idx="0"/>
          </p:cNvCxnSpPr>
          <p:nvPr/>
        </p:nvCxnSpPr>
        <p:spPr>
          <a:xfrm flipH="1">
            <a:off x="11076303" y="2119514"/>
            <a:ext cx="98" cy="167588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72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958BFB18-F75A-FB9C-FD65-4C2792EDC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8" b="93253" l="4091" r="97121">
                        <a14:foregroundMark x1="62424" y1="21107" x2="29697" y2="65571"/>
                        <a14:foregroundMark x1="29697" y1="65571" x2="25758" y2="75606"/>
                        <a14:foregroundMark x1="20303" y1="30450" x2="51212" y2="50173"/>
                        <a14:foregroundMark x1="51212" y1="50173" x2="78537" y2="82354"/>
                        <a14:foregroundMark x1="63182" y1="34256" x2="54091" y2="52768"/>
                        <a14:foregroundMark x1="66061" y1="42561" x2="35909" y2="58651"/>
                        <a14:foregroundMark x1="35909" y1="58651" x2="35758" y2="58651"/>
                        <a14:foregroundMark x1="74697" y1="31142" x2="56364" y2="42907"/>
                        <a14:foregroundMark x1="77576" y1="58131" x2="47576" y2="61938"/>
                        <a14:foregroundMark x1="57727" y1="55190" x2="78333" y2="56055"/>
                        <a14:foregroundMark x1="21515" y1="57785" x2="28485" y2="65744"/>
                        <a14:foregroundMark x1="28485" y1="65744" x2="38939" y2="71107"/>
                        <a14:foregroundMark x1="41667" y1="85294" x2="61667" y2="78547"/>
                        <a14:foregroundMark x1="61364" y1="91176" x2="36818" y2="85640"/>
                        <a14:foregroundMark x1="36818" y1="85640" x2="36818" y2="85640"/>
                        <a14:foregroundMark x1="50909" y1="55363" x2="35606" y2="93253"/>
                        <a14:foregroundMark x1="7727" y1="46194" x2="9242" y2="54844"/>
                        <a14:foregroundMark x1="4091" y1="49654" x2="5000" y2="52941"/>
                        <a14:foregroundMark x1="25758" y1="6055" x2="54091" y2="9343"/>
                        <a14:foregroundMark x1="54091" y1="9343" x2="63788" y2="9343"/>
                        <a14:foregroundMark x1="63788" y1="9343" x2="64848" y2="8651"/>
                        <a14:foregroundMark x1="68030" y1="6920" x2="69091" y2="6747"/>
                        <a14:foregroundMark x1="40303" y1="14360" x2="52273" y2="14360"/>
                        <a14:foregroundMark x1="52273" y1="14360" x2="66818" y2="14187"/>
                        <a14:foregroundMark x1="41970" y1="12630" x2="44091" y2="12111"/>
                        <a14:foregroundMark x1="47424" y1="35121" x2="50909" y2="38581"/>
                        <a14:foregroundMark x1="49242" y1="39446" x2="54394" y2="41003"/>
                        <a14:foregroundMark x1="40303" y1="44291" x2="39545" y2="47059"/>
                        <a14:foregroundMark x1="44242" y1="42734" x2="40909" y2="43599"/>
                        <a14:foregroundMark x1="25303" y1="26817" x2="35606" y2="34256"/>
                        <a14:foregroundMark x1="27879" y1="30104" x2="16667" y2="34775"/>
                        <a14:foregroundMark x1="16667" y1="34775" x2="16667" y2="35121"/>
                        <a14:foregroundMark x1="82273" y1="31315" x2="78485" y2="34775"/>
                        <a14:foregroundMark x1="93030" y1="46540" x2="92424" y2="53806"/>
                        <a14:foregroundMark x1="64697" y1="33910" x2="69697" y2="28720"/>
                        <a14:foregroundMark x1="36212" y1="17301" x2="47273" y2="17128"/>
                        <a14:foregroundMark x1="70606" y1="61592" x2="67424" y2="64187"/>
                        <a14:foregroundMark x1="37273" y1="54325" x2="44242" y2="58131"/>
                        <a14:foregroundMark x1="96364" y1="49654" x2="96364" y2="50865"/>
                        <a14:foregroundMark x1="96834" y1="51080" x2="96364" y2="50865"/>
                        <a14:foregroundMark x1="80909" y1="57093" x2="81212" y2="65744"/>
                        <a14:foregroundMark x1="81212" y1="65744" x2="81212" y2="65744"/>
                        <a14:foregroundMark x1="50606" y1="89446" x2="61061" y2="81661"/>
                        <a14:foregroundMark x1="43485" y1="14879" x2="55758" y2="17128"/>
                        <a14:backgroundMark x1="96970" y1="51730" x2="97273" y2="50519"/>
                        <a14:backgroundMark x1="96667" y1="51557" x2="97121" y2="50865"/>
                        <a14:backgroundMark x1="80758" y1="84256" x2="80152" y2="84602"/>
                        <a14:backgroundMark x1="91970" y1="85813" x2="91970" y2="8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16" y="745490"/>
            <a:ext cx="6849167" cy="599821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19CE9EA-7DEC-1D7E-9015-BF7326472BA1}"/>
              </a:ext>
            </a:extLst>
          </p:cNvPr>
          <p:cNvGrpSpPr/>
          <p:nvPr/>
        </p:nvGrpSpPr>
        <p:grpSpPr>
          <a:xfrm>
            <a:off x="1722952" y="1518559"/>
            <a:ext cx="8799646" cy="3902528"/>
            <a:chOff x="1722952" y="1518559"/>
            <a:chExt cx="8799646" cy="3902528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3BDACC-1DD0-6269-BC21-B08F294C074F}"/>
                </a:ext>
              </a:extLst>
            </p:cNvPr>
            <p:cNvSpPr/>
            <p:nvPr/>
          </p:nvSpPr>
          <p:spPr>
            <a:xfrm>
              <a:off x="1722952" y="1518559"/>
              <a:ext cx="8799646" cy="3902528"/>
            </a:xfrm>
            <a:prstGeom prst="rect">
              <a:avLst/>
            </a:prstGeom>
            <a:solidFill>
              <a:srgbClr val="97AA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zh-TW" sz="32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Arial" panose="020B0604020202020204" pitchFamily="34" charset="0"/>
                </a:rPr>
                <a:t>興趣何倫碼源自心理學家</a:t>
              </a:r>
              <a:r>
                <a:rPr lang="en-US" altLang="zh-TW" sz="320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John Holland</a:t>
              </a:r>
              <a:r>
                <a:rPr lang="zh-TW" altLang="zh-TW" sz="3200" dirty="0">
                  <a:solidFill>
                    <a:schemeClr val="bg1"/>
                  </a:solidFill>
                  <a:effectLst/>
                  <a:latin typeface="+mj-ea"/>
                  <a:ea typeface="+mj-ea"/>
                  <a:cs typeface="Arial" panose="020B0604020202020204" pitchFamily="34" charset="0"/>
                </a:rPr>
                <a:t>的生涯類型論，如果個人的興趣和職業能適配，就能獲得較高的動機、穩定性和滿足感，成為最佳的生涯選擇。</a:t>
              </a:r>
              <a:endParaRPr lang="en-US" altLang="zh-TW" sz="32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endParaRPr>
            </a:p>
            <a:p>
              <a:pPr algn="ctr"/>
              <a:endParaRPr lang="en-US" altLang="zh-TW" sz="320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  <a:p>
              <a:pPr algn="ctr"/>
              <a:endParaRPr lang="zh-TW" altLang="en-US" sz="32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endParaRPr lang="zh-TW" altLang="en-US" dirty="0"/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0F8752D-1DF3-6D76-2824-E90826AD0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2603" y="3388203"/>
              <a:ext cx="1605979" cy="2032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D914143-DEBF-B4A9-1DB2-168B12A4C558}"/>
              </a:ext>
            </a:extLst>
          </p:cNvPr>
          <p:cNvSpPr/>
          <p:nvPr/>
        </p:nvSpPr>
        <p:spPr>
          <a:xfrm>
            <a:off x="1722952" y="1518559"/>
            <a:ext cx="8799646" cy="3902528"/>
          </a:xfrm>
          <a:prstGeom prst="rect">
            <a:avLst/>
          </a:prstGeom>
          <a:solidFill>
            <a:srgbClr val="557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R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實做型</a:t>
            </a:r>
            <a:endParaRPr lang="en-US" altLang="zh-TW" sz="2800" b="1" dirty="0">
              <a:solidFill>
                <a:schemeClr val="bg1"/>
              </a:solidFill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情緒穩定、有耐性、坦誠直率，他們通常直接行動而不多言，喜歡在講求實際、需要動手的環境中依既定的規則，一步步地製造出有實際用途的物品。對操作工具的技術活動較有興趣，在生活中眼前的事重於對未來的想像，較喜歡獨自做事。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CB23157-144B-914B-5B2C-31D2B84983B1}"/>
              </a:ext>
            </a:extLst>
          </p:cNvPr>
          <p:cNvSpPr/>
          <p:nvPr/>
        </p:nvSpPr>
        <p:spPr>
          <a:xfrm>
            <a:off x="1722952" y="1518559"/>
            <a:ext cx="8799646" cy="3902528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I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研究型</a:t>
            </a:r>
            <a:endParaRPr lang="en-US" altLang="zh-TW" sz="2800" b="1" dirty="0">
              <a:solidFill>
                <a:schemeClr val="bg1"/>
              </a:solidFill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善於觀察、思考、分析與推理，喜歡用頭腦依自己的步調來解決問題，並追根究底。做事時，他們能提出新的想法和策略，但對實際解決問題的細節較無興趣。喜歡和有相同興趣或專業的人討論，否則寧願自己看書或思考。</a:t>
            </a: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對數理化、生命科學學群有興趣。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111742-9A06-572F-FFC8-AF70961D7ED4}"/>
              </a:ext>
            </a:extLst>
          </p:cNvPr>
          <p:cNvSpPr/>
          <p:nvPr/>
        </p:nvSpPr>
        <p:spPr>
          <a:xfrm>
            <a:off x="1722952" y="1518559"/>
            <a:ext cx="8799646" cy="3902528"/>
          </a:xfrm>
          <a:prstGeom prst="rect">
            <a:avLst/>
          </a:prstGeom>
          <a:solidFill>
            <a:srgbClr val="557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A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藝術型</a:t>
            </a:r>
            <a:endParaRPr lang="en-US" altLang="zh-TW" sz="28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直覺敏銳、善於表達和創新。他們希望藉由文字、聲音、色彩或形式來表達創造力和美的感受。喜歡獨立作業，但不希望被忽略，在無拘無束的環境下工作效率最好。生活的目的是創造不平凡的事務，不喜歡管人和被人管朋友關係比較隨興。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91ADF8D-DAB9-363F-C15B-4636A3B0610B}"/>
              </a:ext>
            </a:extLst>
          </p:cNvPr>
          <p:cNvSpPr/>
          <p:nvPr/>
        </p:nvSpPr>
        <p:spPr>
          <a:xfrm>
            <a:off x="1731469" y="1514488"/>
            <a:ext cx="8799646" cy="3902528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S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社會型</a:t>
            </a:r>
            <a:endParaRPr lang="en-US" altLang="zh-TW" sz="2800" b="1" dirty="0">
              <a:solidFill>
                <a:schemeClr val="bg1"/>
              </a:solidFill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對人和善，容易相處，他們關心自己和別人的感受，喜歡傾聽和了解別人，也願意付出時間和精力去解決別人的衝突，喜歡教導別人，並幫助他人成長。不愛競爭，喜歡大家一起作事，一起為團體盡力。交友廣闊，關心別人勝於關心工作。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DAECEBC-3DCA-EA47-9594-3C515F270DBB}"/>
              </a:ext>
            </a:extLst>
          </p:cNvPr>
          <p:cNvSpPr/>
          <p:nvPr/>
        </p:nvSpPr>
        <p:spPr>
          <a:xfrm>
            <a:off x="1722949" y="1543001"/>
            <a:ext cx="8820659" cy="3902528"/>
          </a:xfrm>
          <a:prstGeom prst="rect">
            <a:avLst/>
          </a:prstGeom>
          <a:solidFill>
            <a:srgbClr val="557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E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企業型</a:t>
            </a:r>
            <a:endParaRPr lang="en-US" altLang="zh-TW" sz="2800" b="1" dirty="0">
              <a:solidFill>
                <a:schemeClr val="bg1"/>
              </a:solidFill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精力旺盛、好冒險競爭，他們做事有計畫並立刻行動。不願花太多時間仔細研究，希望擁有權力去改善不合理的事。他們善用說服力和組織能力，希望自己的表現被他人肯定。他不以現階段的成就為滿足，也要求別人跟他一樣努力。</a:t>
            </a: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 </a:t>
            </a: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對法政學群有興趣。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BFB56D1-AA08-2080-17A8-4DF5AC3CAB6C}"/>
              </a:ext>
            </a:extLst>
          </p:cNvPr>
          <p:cNvSpPr/>
          <p:nvPr/>
        </p:nvSpPr>
        <p:spPr>
          <a:xfrm>
            <a:off x="1731469" y="1518559"/>
            <a:ext cx="8831167" cy="3902528"/>
          </a:xfrm>
          <a:prstGeom prst="rect">
            <a:avLst/>
          </a:prstGeom>
          <a:solidFill>
            <a:srgbClr val="97A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</a:rPr>
              <a:t>C</a:t>
            </a:r>
            <a:r>
              <a:rPr lang="zh-TW" altLang="zh-TW" sz="2800" b="1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事務型</a:t>
            </a:r>
            <a:endParaRPr lang="en-US" altLang="zh-TW" sz="2800" b="1" dirty="0">
              <a:solidFill>
                <a:schemeClr val="bg1"/>
              </a:solidFill>
              <a:effectLst/>
              <a:latin typeface="+mj-ea"/>
              <a:ea typeface="+mj-ea"/>
              <a:cs typeface="Arial" panose="020B0604020202020204" pitchFamily="34" charset="0"/>
            </a:endParaRPr>
          </a:p>
          <a:p>
            <a:br>
              <a:rPr lang="en-US" altLang="zh-TW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</a:br>
            <a:r>
              <a:rPr lang="zh-TW" altLang="zh-TW" sz="2800" dirty="0">
                <a:solidFill>
                  <a:schemeClr val="bg1"/>
                </a:solidFill>
                <a:effectLst/>
                <a:latin typeface="+mj-ea"/>
                <a:ea typeface="+mj-ea"/>
                <a:cs typeface="Arial" panose="020B0604020202020204" pitchFamily="34" charset="0"/>
              </a:rPr>
              <a:t>個性謹慎，做事講求規矩和精確。喜歡在有清楚規範的環境下工作。他們做事按部就班、精打細算，給人的感覺是有效率、精確、仔細、可靠而有信用。他們的生活哲學是穩紮穩打，不喜歡改變或創新，也不喜歡冒險或領導</a:t>
            </a:r>
            <a:endParaRPr lang="zh-TW" altLang="en-US" sz="28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0941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名片 的圖片&#10;&#10;自動產生的描述">
            <a:extLst>
              <a:ext uri="{FF2B5EF4-FFF2-40B4-BE49-F238E27FC236}">
                <a16:creationId xmlns:a16="http://schemas.microsoft.com/office/drawing/2014/main" id="{958BFB18-F75A-FB9C-FD65-4C2792EDC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28" b="93253" l="4091" r="97121">
                        <a14:foregroundMark x1="62424" y1="21107" x2="29697" y2="65571"/>
                        <a14:foregroundMark x1="29697" y1="65571" x2="25758" y2="75606"/>
                        <a14:foregroundMark x1="20303" y1="30450" x2="51212" y2="50173"/>
                        <a14:foregroundMark x1="51212" y1="50173" x2="78537" y2="82354"/>
                        <a14:foregroundMark x1="63182" y1="34256" x2="54091" y2="52768"/>
                        <a14:foregroundMark x1="66061" y1="42561" x2="35909" y2="58651"/>
                        <a14:foregroundMark x1="35909" y1="58651" x2="35758" y2="58651"/>
                        <a14:foregroundMark x1="74697" y1="31142" x2="56364" y2="42907"/>
                        <a14:foregroundMark x1="77576" y1="58131" x2="47576" y2="61938"/>
                        <a14:foregroundMark x1="57727" y1="55190" x2="78333" y2="56055"/>
                        <a14:foregroundMark x1="21515" y1="57785" x2="28485" y2="65744"/>
                        <a14:foregroundMark x1="28485" y1="65744" x2="38939" y2="71107"/>
                        <a14:foregroundMark x1="41667" y1="85294" x2="61667" y2="78547"/>
                        <a14:foregroundMark x1="61364" y1="91176" x2="36818" y2="85640"/>
                        <a14:foregroundMark x1="36818" y1="85640" x2="36818" y2="85640"/>
                        <a14:foregroundMark x1="50909" y1="55363" x2="35606" y2="93253"/>
                        <a14:foregroundMark x1="7727" y1="46194" x2="9242" y2="54844"/>
                        <a14:foregroundMark x1="4091" y1="49654" x2="5000" y2="52941"/>
                        <a14:foregroundMark x1="25758" y1="6055" x2="54091" y2="9343"/>
                        <a14:foregroundMark x1="54091" y1="9343" x2="63788" y2="9343"/>
                        <a14:foregroundMark x1="63788" y1="9343" x2="64848" y2="8651"/>
                        <a14:foregroundMark x1="68030" y1="6920" x2="69091" y2="6747"/>
                        <a14:foregroundMark x1="40303" y1="14360" x2="52273" y2="14360"/>
                        <a14:foregroundMark x1="52273" y1="14360" x2="66818" y2="14187"/>
                        <a14:foregroundMark x1="41970" y1="12630" x2="44091" y2="12111"/>
                        <a14:foregroundMark x1="47424" y1="35121" x2="50909" y2="38581"/>
                        <a14:foregroundMark x1="49242" y1="39446" x2="54394" y2="41003"/>
                        <a14:foregroundMark x1="40303" y1="44291" x2="39545" y2="47059"/>
                        <a14:foregroundMark x1="44242" y1="42734" x2="40909" y2="43599"/>
                        <a14:foregroundMark x1="25303" y1="26817" x2="35606" y2="34256"/>
                        <a14:foregroundMark x1="27879" y1="30104" x2="16667" y2="34775"/>
                        <a14:foregroundMark x1="16667" y1="34775" x2="16667" y2="35121"/>
                        <a14:foregroundMark x1="82273" y1="31315" x2="78485" y2="34775"/>
                        <a14:foregroundMark x1="93030" y1="46540" x2="92424" y2="53806"/>
                        <a14:foregroundMark x1="64697" y1="33910" x2="69697" y2="28720"/>
                        <a14:foregroundMark x1="36212" y1="17301" x2="47273" y2="17128"/>
                        <a14:foregroundMark x1="70606" y1="61592" x2="67424" y2="64187"/>
                        <a14:foregroundMark x1="37273" y1="54325" x2="44242" y2="58131"/>
                        <a14:foregroundMark x1="96364" y1="49654" x2="96364" y2="50865"/>
                        <a14:foregroundMark x1="96834" y1="51080" x2="96364" y2="50865"/>
                        <a14:foregroundMark x1="80909" y1="57093" x2="81212" y2="65744"/>
                        <a14:foregroundMark x1="81212" y1="65744" x2="81212" y2="65744"/>
                        <a14:foregroundMark x1="50606" y1="89446" x2="61061" y2="81661"/>
                        <a14:foregroundMark x1="43485" y1="14879" x2="55758" y2="17128"/>
                        <a14:backgroundMark x1="96970" y1="51730" x2="97273" y2="50519"/>
                        <a14:backgroundMark x1="96667" y1="51557" x2="97121" y2="50865"/>
                        <a14:backgroundMark x1="80758" y1="84256" x2="80152" y2="84602"/>
                        <a14:backgroundMark x1="91970" y1="85813" x2="91970" y2="85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31" y="1983600"/>
            <a:ext cx="5323538" cy="466212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8A4BB69-B220-7A4A-4CAE-614876535AC4}"/>
              </a:ext>
            </a:extLst>
          </p:cNvPr>
          <p:cNvSpPr txBox="1"/>
          <p:nvPr/>
        </p:nvSpPr>
        <p:spPr>
          <a:xfrm>
            <a:off x="2922212" y="1120596"/>
            <a:ext cx="7266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557B7C"/>
                </a:solidFill>
              </a:rPr>
              <a:t>你認為我的興趣何倫碼是哪一個呢</a:t>
            </a:r>
            <a:r>
              <a:rPr lang="en-US" altLang="zh-TW" sz="3200" b="1" dirty="0">
                <a:solidFill>
                  <a:srgbClr val="557B7C"/>
                </a:solidFill>
              </a:rPr>
              <a:t>?</a:t>
            </a:r>
            <a:endParaRPr lang="zh-TW" altLang="en-US" sz="3200" b="1" dirty="0">
              <a:solidFill>
                <a:srgbClr val="557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7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13B6A7-1B4B-43AE-A552-4D26A664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728343-80C5-46AB-AE40-20443AEE1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D89B05-7966-3038-39FC-6F81B2F2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83180"/>
            <a:ext cx="11353800" cy="559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12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r親子版範本">
  <a:themeElements>
    <a:clrScheme name="親子版">
      <a:dk1>
        <a:srgbClr val="000000"/>
      </a:dk1>
      <a:lt1>
        <a:srgbClr val="FFFFFF"/>
      </a:lt1>
      <a:dk2>
        <a:srgbClr val="474747"/>
      </a:dk2>
      <a:lt2>
        <a:srgbClr val="474747"/>
      </a:lt2>
      <a:accent1>
        <a:srgbClr val="E87A30"/>
      </a:accent1>
      <a:accent2>
        <a:srgbClr val="E4A907"/>
      </a:accent2>
      <a:accent3>
        <a:srgbClr val="A63836"/>
      </a:accent3>
      <a:accent4>
        <a:srgbClr val="2AA3CF"/>
      </a:accent4>
      <a:accent5>
        <a:srgbClr val="56B39C"/>
      </a:accent5>
      <a:accent6>
        <a:srgbClr val="356FB1"/>
      </a:accent6>
      <a:hlink>
        <a:srgbClr val="2AA3CF"/>
      </a:hlink>
      <a:folHlink>
        <a:srgbClr val="E4A90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Autofit/>
      </a:bodyPr>
      <a:lstStyle>
        <a:defPPr>
          <a:lnSpc>
            <a:spcPts val="3600"/>
          </a:lnSpc>
          <a:defRPr kumimoji="1" sz="2600" dirty="0" smtClean="0">
            <a:solidFill>
              <a:schemeClr val="bg1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r親子版範本" id="{D1A4F29A-AF73-469F-AC01-7CDE2E18C057}" vid="{2A36003B-B0B3-4637-8349-9999ECA54BEE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2A04FE1CDDE7549878A25756B8B411D" ma:contentTypeVersion="13" ma:contentTypeDescription="建立新的文件。" ma:contentTypeScope="" ma:versionID="d65d31a00304dd5a1c3d268ac31671ef">
  <xsd:schema xmlns:xsd="http://www.w3.org/2001/XMLSchema" xmlns:xs="http://www.w3.org/2001/XMLSchema" xmlns:p="http://schemas.microsoft.com/office/2006/metadata/properties" xmlns:ns2="dd0edbe7-cbd9-4a3c-b0e9-d21319e9b8dd" xmlns:ns3="e701d031-5faa-499f-bee8-8bf7495172f9" targetNamespace="http://schemas.microsoft.com/office/2006/metadata/properties" ma:root="true" ma:fieldsID="8bb60dfc237a47a9fe205f35b03afe30" ns2:_="" ns3:_="">
    <xsd:import namespace="dd0edbe7-cbd9-4a3c-b0e9-d21319e9b8dd"/>
    <xsd:import namespace="e701d031-5faa-499f-bee8-8bf7495172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0edbe7-cbd9-4a3c-b0e9-d21319e9b8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d031-5faa-499f-bee8-8bf7495172f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701d031-5faa-499f-bee8-8bf7495172f9">
      <UserInfo>
        <DisplayName/>
        <AccountId xsi:nil="true"/>
        <AccountType/>
      </UserInfo>
    </SharedWithUsers>
    <MediaLengthInSeconds xmlns="dd0edbe7-cbd9-4a3c-b0e9-d21319e9b8dd" xsi:nil="true"/>
  </documentManagement>
</p:properties>
</file>

<file path=customXml/itemProps1.xml><?xml version="1.0" encoding="utf-8"?>
<ds:datastoreItem xmlns:ds="http://schemas.openxmlformats.org/officeDocument/2006/customXml" ds:itemID="{DC4E9B81-F4FC-4BB0-9450-745BE710173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F42B8F-9339-4014-AEF9-2ACA576E7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0edbe7-cbd9-4a3c-b0e9-d21319e9b8dd"/>
    <ds:schemaRef ds:uri="e701d031-5faa-499f-bee8-8bf7495172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31534C-D3DC-4527-9608-7CA9C8FFC898}">
  <ds:schemaRefs>
    <ds:schemaRef ds:uri="http://purl.org/dc/elements/1.1/"/>
    <ds:schemaRef ds:uri="http://schemas.openxmlformats.org/package/2006/metadata/core-properties"/>
    <ds:schemaRef ds:uri="e98fd745-63aa-4078-8aee-5a3355bd9ebe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74428a1d-f06a-4a79-947a-3b9de3258630"/>
    <ds:schemaRef ds:uri="http://schemas.microsoft.com/office/infopath/2007/PartnerControls"/>
    <ds:schemaRef ds:uri="http://purl.org/dc/terms/"/>
    <ds:schemaRef ds:uri="e701d031-5faa-499f-bee8-8bf7495172f9"/>
    <ds:schemaRef ds:uri="dd0edbe7-cbd9-4a3c-b0e9-d21319e9b8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1809</Words>
  <Application>Microsoft Office PowerPoint</Application>
  <PresentationFormat>寬螢幕</PresentationFormat>
  <Paragraphs>171</Paragraphs>
  <Slides>27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27</vt:i4>
      </vt:variant>
    </vt:vector>
  </HeadingPairs>
  <TitlesOfParts>
    <vt:vector size="39" baseType="lpstr">
      <vt:lpstr>Microsoft JhengHei</vt:lpstr>
      <vt:lpstr>Microsoft JhengHei</vt:lpstr>
      <vt:lpstr>新細明體</vt:lpstr>
      <vt:lpstr>Arial</vt:lpstr>
      <vt:lpstr>Calibri</vt:lpstr>
      <vt:lpstr>Calibri Light</vt:lpstr>
      <vt:lpstr>Roboto Condensed</vt:lpstr>
      <vt:lpstr>Wingdings</vt:lpstr>
      <vt:lpstr>Office 佈景主題</vt:lpstr>
      <vt:lpstr>2_Office 佈景主題</vt:lpstr>
      <vt:lpstr>Star親子版範本</vt:lpstr>
      <vt:lpstr>1_Office 佈景主題</vt:lpstr>
      <vt:lpstr>PowerPoint 簡報</vt:lpstr>
      <vt:lpstr>Agenda-分享大綱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HR人員具備的能力</vt:lpstr>
      <vt:lpstr>PowerPoint 簡報</vt:lpstr>
      <vt:lpstr>為什麼從事這個職業?</vt:lpstr>
      <vt:lpstr>有個人對我這個工作有很大的幫助</vt:lpstr>
      <vt:lpstr>如果你想成為HR…</vt:lpstr>
      <vt:lpstr>有哪些科系適合這份工作</vt:lpstr>
      <vt:lpstr>這份工作它最大的價值</vt:lpstr>
      <vt:lpstr>想要給你們的一句話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lily.hong[洪莉綾]</dc:creator>
  <cp:lastModifiedBy>芳宇 劉</cp:lastModifiedBy>
  <cp:revision>19</cp:revision>
  <dcterms:created xsi:type="dcterms:W3CDTF">2021-09-23T09:16:26Z</dcterms:created>
  <dcterms:modified xsi:type="dcterms:W3CDTF">2022-05-12T14:36:32Z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0x010100A2A04FE1CDDE7549878A25756B8B411D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</Properties>
</file>