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30275213" cy="42803763"/>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AB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4" d="100"/>
          <a:sy n="14" d="100"/>
        </p:scale>
        <p:origin x="2582" y="1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32330708-EDE3-4196-9053-292AC33C363A}" type="datetimeFigureOut">
              <a:rPr lang="zh-TW" altLang="en-US" smtClean="0"/>
              <a:t>2023/12/22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9F4FE07-BA9A-4E88-AE4F-B4D21EC8D1B0}" type="slidenum">
              <a:rPr lang="zh-TW" altLang="en-US" smtClean="0"/>
              <a:t>‹#›</a:t>
            </a:fld>
            <a:endParaRPr lang="zh-TW" altLang="en-US"/>
          </a:p>
        </p:txBody>
      </p:sp>
    </p:spTree>
    <p:extLst>
      <p:ext uri="{BB962C8B-B14F-4D97-AF65-F5344CB8AC3E}">
        <p14:creationId xmlns:p14="http://schemas.microsoft.com/office/powerpoint/2010/main" val="4059389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32330708-EDE3-4196-9053-292AC33C363A}" type="datetimeFigureOut">
              <a:rPr lang="zh-TW" altLang="en-US" smtClean="0"/>
              <a:t>2023/12/22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9F4FE07-BA9A-4E88-AE4F-B4D21EC8D1B0}" type="slidenum">
              <a:rPr lang="zh-TW" altLang="en-US" smtClean="0"/>
              <a:t>‹#›</a:t>
            </a:fld>
            <a:endParaRPr lang="zh-TW" altLang="en-US"/>
          </a:p>
        </p:txBody>
      </p:sp>
    </p:spTree>
    <p:extLst>
      <p:ext uri="{BB962C8B-B14F-4D97-AF65-F5344CB8AC3E}">
        <p14:creationId xmlns:p14="http://schemas.microsoft.com/office/powerpoint/2010/main" val="87065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32330708-EDE3-4196-9053-292AC33C363A}" type="datetimeFigureOut">
              <a:rPr lang="zh-TW" altLang="en-US" smtClean="0"/>
              <a:t>2023/12/22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9F4FE07-BA9A-4E88-AE4F-B4D21EC8D1B0}" type="slidenum">
              <a:rPr lang="zh-TW" altLang="en-US" smtClean="0"/>
              <a:t>‹#›</a:t>
            </a:fld>
            <a:endParaRPr lang="zh-TW" altLang="en-US"/>
          </a:p>
        </p:txBody>
      </p:sp>
    </p:spTree>
    <p:extLst>
      <p:ext uri="{BB962C8B-B14F-4D97-AF65-F5344CB8AC3E}">
        <p14:creationId xmlns:p14="http://schemas.microsoft.com/office/powerpoint/2010/main" val="1879101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32330708-EDE3-4196-9053-292AC33C363A}" type="datetimeFigureOut">
              <a:rPr lang="zh-TW" altLang="en-US" smtClean="0"/>
              <a:t>2023/12/22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9F4FE07-BA9A-4E88-AE4F-B4D21EC8D1B0}" type="slidenum">
              <a:rPr lang="zh-TW" altLang="en-US" smtClean="0"/>
              <a:t>‹#›</a:t>
            </a:fld>
            <a:endParaRPr lang="zh-TW" altLang="en-US"/>
          </a:p>
        </p:txBody>
      </p:sp>
    </p:spTree>
    <p:extLst>
      <p:ext uri="{BB962C8B-B14F-4D97-AF65-F5344CB8AC3E}">
        <p14:creationId xmlns:p14="http://schemas.microsoft.com/office/powerpoint/2010/main" val="2467544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32330708-EDE3-4196-9053-292AC33C363A}" type="datetimeFigureOut">
              <a:rPr lang="zh-TW" altLang="en-US" smtClean="0"/>
              <a:t>2023/12/22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9F4FE07-BA9A-4E88-AE4F-B4D21EC8D1B0}" type="slidenum">
              <a:rPr lang="zh-TW" altLang="en-US" smtClean="0"/>
              <a:t>‹#›</a:t>
            </a:fld>
            <a:endParaRPr lang="zh-TW" altLang="en-US"/>
          </a:p>
        </p:txBody>
      </p:sp>
    </p:spTree>
    <p:extLst>
      <p:ext uri="{BB962C8B-B14F-4D97-AF65-F5344CB8AC3E}">
        <p14:creationId xmlns:p14="http://schemas.microsoft.com/office/powerpoint/2010/main" val="4173580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32330708-EDE3-4196-9053-292AC33C363A}" type="datetimeFigureOut">
              <a:rPr lang="zh-TW" altLang="en-US" smtClean="0"/>
              <a:t>2023/12/22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99F4FE07-BA9A-4E88-AE4F-B4D21EC8D1B0}" type="slidenum">
              <a:rPr lang="zh-TW" altLang="en-US" smtClean="0"/>
              <a:t>‹#›</a:t>
            </a:fld>
            <a:endParaRPr lang="zh-TW" altLang="en-US"/>
          </a:p>
        </p:txBody>
      </p:sp>
    </p:spTree>
    <p:extLst>
      <p:ext uri="{BB962C8B-B14F-4D97-AF65-F5344CB8AC3E}">
        <p14:creationId xmlns:p14="http://schemas.microsoft.com/office/powerpoint/2010/main" val="3693247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zh-TW" altLang="en-US" smtClean="0"/>
              <a:t>編輯母片文字樣式</a:t>
            </a:r>
          </a:p>
        </p:txBody>
      </p:sp>
      <p:sp>
        <p:nvSpPr>
          <p:cNvPr id="4" name="Content Placeholder 3"/>
          <p:cNvSpPr>
            <a:spLocks noGrp="1"/>
          </p:cNvSpPr>
          <p:nvPr>
            <p:ph sz="half" idx="2"/>
          </p:nvPr>
        </p:nvSpPr>
        <p:spPr>
          <a:xfrm>
            <a:off x="2085368" y="15635264"/>
            <a:ext cx="12807832" cy="22997117"/>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zh-TW" altLang="en-US" smtClean="0"/>
              <a:t>編輯母片文字樣式</a:t>
            </a:r>
          </a:p>
        </p:txBody>
      </p:sp>
      <p:sp>
        <p:nvSpPr>
          <p:cNvPr id="6" name="Content Placeholder 5"/>
          <p:cNvSpPr>
            <a:spLocks noGrp="1"/>
          </p:cNvSpPr>
          <p:nvPr>
            <p:ph sz="quarter" idx="4"/>
          </p:nvPr>
        </p:nvSpPr>
        <p:spPr>
          <a:xfrm>
            <a:off x="15326828" y="15635264"/>
            <a:ext cx="12870909" cy="22997117"/>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32330708-EDE3-4196-9053-292AC33C363A}" type="datetimeFigureOut">
              <a:rPr lang="zh-TW" altLang="en-US" smtClean="0"/>
              <a:t>2023/12/22</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99F4FE07-BA9A-4E88-AE4F-B4D21EC8D1B0}" type="slidenum">
              <a:rPr lang="zh-TW" altLang="en-US" smtClean="0"/>
              <a:t>‹#›</a:t>
            </a:fld>
            <a:endParaRPr lang="zh-TW" altLang="en-US"/>
          </a:p>
        </p:txBody>
      </p:sp>
    </p:spTree>
    <p:extLst>
      <p:ext uri="{BB962C8B-B14F-4D97-AF65-F5344CB8AC3E}">
        <p14:creationId xmlns:p14="http://schemas.microsoft.com/office/powerpoint/2010/main" val="2932612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32330708-EDE3-4196-9053-292AC33C363A}" type="datetimeFigureOut">
              <a:rPr lang="zh-TW" altLang="en-US" smtClean="0"/>
              <a:t>2023/12/22</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99F4FE07-BA9A-4E88-AE4F-B4D21EC8D1B0}" type="slidenum">
              <a:rPr lang="zh-TW" altLang="en-US" smtClean="0"/>
              <a:t>‹#›</a:t>
            </a:fld>
            <a:endParaRPr lang="zh-TW" altLang="en-US"/>
          </a:p>
        </p:txBody>
      </p:sp>
    </p:spTree>
    <p:extLst>
      <p:ext uri="{BB962C8B-B14F-4D97-AF65-F5344CB8AC3E}">
        <p14:creationId xmlns:p14="http://schemas.microsoft.com/office/powerpoint/2010/main" val="1482971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330708-EDE3-4196-9053-292AC33C363A}" type="datetimeFigureOut">
              <a:rPr lang="zh-TW" altLang="en-US" smtClean="0"/>
              <a:t>2023/12/22</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99F4FE07-BA9A-4E88-AE4F-B4D21EC8D1B0}" type="slidenum">
              <a:rPr lang="zh-TW" altLang="en-US" smtClean="0"/>
              <a:t>‹#›</a:t>
            </a:fld>
            <a:endParaRPr lang="zh-TW" altLang="en-US"/>
          </a:p>
        </p:txBody>
      </p:sp>
    </p:spTree>
    <p:extLst>
      <p:ext uri="{BB962C8B-B14F-4D97-AF65-F5344CB8AC3E}">
        <p14:creationId xmlns:p14="http://schemas.microsoft.com/office/powerpoint/2010/main" val="2371923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zh-TW" altLang="en-US" smtClean="0"/>
              <a:t>按一下以編輯母片標題樣式</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32330708-EDE3-4196-9053-292AC33C363A}" type="datetimeFigureOut">
              <a:rPr lang="zh-TW" altLang="en-US" smtClean="0"/>
              <a:t>2023/12/22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99F4FE07-BA9A-4E88-AE4F-B4D21EC8D1B0}" type="slidenum">
              <a:rPr lang="zh-TW" altLang="en-US" smtClean="0"/>
              <a:t>‹#›</a:t>
            </a:fld>
            <a:endParaRPr lang="zh-TW" altLang="en-US"/>
          </a:p>
        </p:txBody>
      </p:sp>
    </p:spTree>
    <p:extLst>
      <p:ext uri="{BB962C8B-B14F-4D97-AF65-F5344CB8AC3E}">
        <p14:creationId xmlns:p14="http://schemas.microsoft.com/office/powerpoint/2010/main" val="3373248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32330708-EDE3-4196-9053-292AC33C363A}" type="datetimeFigureOut">
              <a:rPr lang="zh-TW" altLang="en-US" smtClean="0"/>
              <a:t>2023/12/22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99F4FE07-BA9A-4E88-AE4F-B4D21EC8D1B0}" type="slidenum">
              <a:rPr lang="zh-TW" altLang="en-US" smtClean="0"/>
              <a:t>‹#›</a:t>
            </a:fld>
            <a:endParaRPr lang="zh-TW" altLang="en-US"/>
          </a:p>
        </p:txBody>
      </p:sp>
    </p:spTree>
    <p:extLst>
      <p:ext uri="{BB962C8B-B14F-4D97-AF65-F5344CB8AC3E}">
        <p14:creationId xmlns:p14="http://schemas.microsoft.com/office/powerpoint/2010/main" val="526732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32330708-EDE3-4196-9053-292AC33C363A}" type="datetimeFigureOut">
              <a:rPr lang="zh-TW" altLang="en-US" smtClean="0"/>
              <a:t>2023/12/22</a:t>
            </a:fld>
            <a:endParaRPr lang="zh-TW" alt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99F4FE07-BA9A-4E88-AE4F-B4D21EC8D1B0}" type="slidenum">
              <a:rPr lang="zh-TW" altLang="en-US" smtClean="0"/>
              <a:t>‹#›</a:t>
            </a:fld>
            <a:endParaRPr lang="zh-TW" altLang="en-US"/>
          </a:p>
        </p:txBody>
      </p:sp>
    </p:spTree>
    <p:extLst>
      <p:ext uri="{BB962C8B-B14F-4D97-AF65-F5344CB8AC3E}">
        <p14:creationId xmlns:p14="http://schemas.microsoft.com/office/powerpoint/2010/main" val="23987688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文字方塊 2"/>
          <p:cNvSpPr txBox="1"/>
          <p:nvPr/>
        </p:nvSpPr>
        <p:spPr>
          <a:xfrm>
            <a:off x="1339724" y="7370613"/>
            <a:ext cx="28542343" cy="33947755"/>
          </a:xfrm>
          <a:prstGeom prst="rect">
            <a:avLst/>
          </a:prstGeom>
          <a:noFill/>
        </p:spPr>
        <p:txBody>
          <a:bodyPr wrap="square" rtlCol="0">
            <a:spAutoFit/>
          </a:bodyPr>
          <a:lstStyle/>
          <a:p>
            <a:pPr lvl="0"/>
            <a:r>
              <a:rPr lang="zh-TW" altLang="en-US" sz="4400" b="1" dirty="0" smtClean="0">
                <a:latin typeface="標楷體" panose="03000509000000000000" pitchFamily="65" charset="-120"/>
                <a:ea typeface="標楷體" panose="03000509000000000000" pitchFamily="65" charset="-120"/>
              </a:rPr>
              <a:t>壹</a:t>
            </a:r>
            <a:r>
              <a:rPr lang="zh-TW" altLang="en-US" sz="4400" b="1" dirty="0">
                <a:latin typeface="標楷體" panose="03000509000000000000" pitchFamily="65" charset="-120"/>
                <a:ea typeface="標楷體" panose="03000509000000000000" pitchFamily="65" charset="-120"/>
              </a:rPr>
              <a:t>、</a:t>
            </a:r>
            <a:r>
              <a:rPr lang="zh-TW" altLang="zh-TW" sz="4400" b="1" dirty="0" smtClean="0">
                <a:latin typeface="標楷體" panose="03000509000000000000" pitchFamily="65" charset="-120"/>
                <a:ea typeface="標楷體" panose="03000509000000000000" pitchFamily="65" charset="-120"/>
              </a:rPr>
              <a:t>依據</a:t>
            </a:r>
            <a:r>
              <a:rPr lang="zh-TW" altLang="zh-TW" sz="4400" b="1" dirty="0">
                <a:latin typeface="標楷體" panose="03000509000000000000" pitchFamily="65" charset="-120"/>
                <a:ea typeface="標楷體" panose="03000509000000000000" pitchFamily="65" charset="-120"/>
              </a:rPr>
              <a:t>：</a:t>
            </a:r>
            <a:endParaRPr lang="zh-TW" altLang="zh-TW" sz="4400" dirty="0">
              <a:latin typeface="標楷體" panose="03000509000000000000" pitchFamily="65" charset="-120"/>
              <a:ea typeface="標楷體" panose="03000509000000000000" pitchFamily="65" charset="-120"/>
            </a:endParaRPr>
          </a:p>
          <a:p>
            <a:r>
              <a:rPr lang="zh-TW" altLang="zh-TW" sz="4400" dirty="0">
                <a:latin typeface="標楷體" panose="03000509000000000000" pitchFamily="65" charset="-120"/>
                <a:ea typeface="標楷體" panose="03000509000000000000" pitchFamily="65" charset="-120"/>
              </a:rPr>
              <a:t>臺南市高級中等以下學校辦理學校午餐及校園食品工作手冊規定辦理甄選。</a:t>
            </a:r>
          </a:p>
          <a:p>
            <a:r>
              <a:rPr lang="en-US" altLang="zh-TW" sz="4400" dirty="0">
                <a:latin typeface="標楷體" panose="03000509000000000000" pitchFamily="65" charset="-120"/>
                <a:ea typeface="標楷體" panose="03000509000000000000" pitchFamily="65" charset="-120"/>
              </a:rPr>
              <a:t> </a:t>
            </a:r>
            <a:endParaRPr lang="zh-TW" altLang="zh-TW" sz="4400" dirty="0">
              <a:latin typeface="標楷體" panose="03000509000000000000" pitchFamily="65" charset="-120"/>
              <a:ea typeface="標楷體" panose="03000509000000000000" pitchFamily="65" charset="-120"/>
            </a:endParaRPr>
          </a:p>
          <a:p>
            <a:r>
              <a:rPr lang="zh-TW" altLang="zh-TW" sz="4400" b="1" dirty="0">
                <a:latin typeface="標楷體" panose="03000509000000000000" pitchFamily="65" charset="-120"/>
                <a:ea typeface="標楷體" panose="03000509000000000000" pitchFamily="65" charset="-120"/>
              </a:rPr>
              <a:t>貳、錄取名額及說明：</a:t>
            </a:r>
            <a:endParaRPr lang="zh-TW" altLang="zh-TW" sz="4400" dirty="0">
              <a:latin typeface="標楷體" panose="03000509000000000000" pitchFamily="65" charset="-120"/>
              <a:ea typeface="標楷體" panose="03000509000000000000" pitchFamily="65" charset="-120"/>
            </a:endParaRPr>
          </a:p>
          <a:p>
            <a:pPr marL="742950" lvl="0" indent="-742950">
              <a:buFont typeface="+mj-ea"/>
              <a:buAutoNum type="ea1ChtPeriod"/>
            </a:pPr>
            <a:r>
              <a:rPr lang="zh-TW" altLang="zh-TW" sz="4400" dirty="0" smtClean="0">
                <a:latin typeface="標楷體" panose="03000509000000000000" pitchFamily="65" charset="-120"/>
                <a:ea typeface="標楷體" panose="03000509000000000000" pitchFamily="65" charset="-120"/>
              </a:rPr>
              <a:t>錄取</a:t>
            </a:r>
            <a:r>
              <a:rPr lang="zh-TW" altLang="zh-TW" sz="4400" dirty="0">
                <a:latin typeface="標楷體" panose="03000509000000000000" pitchFamily="65" charset="-120"/>
                <a:ea typeface="標楷體" panose="03000509000000000000" pitchFamily="65" charset="-120"/>
              </a:rPr>
              <a:t>名額：正</a:t>
            </a:r>
            <a:r>
              <a:rPr lang="zh-TW" altLang="zh-TW" sz="4400" dirty="0" smtClean="0">
                <a:latin typeface="標楷體" panose="03000509000000000000" pitchFamily="65" charset="-120"/>
                <a:ea typeface="標楷體" panose="03000509000000000000" pitchFamily="65" charset="-120"/>
              </a:rPr>
              <a:t>取</a:t>
            </a:r>
            <a:r>
              <a:rPr lang="en-US" altLang="zh-TW" sz="4400" dirty="0">
                <a:latin typeface="標楷體" panose="03000509000000000000" pitchFamily="65" charset="-120"/>
                <a:ea typeface="標楷體" panose="03000509000000000000" pitchFamily="65" charset="-120"/>
              </a:rPr>
              <a:t>2</a:t>
            </a:r>
            <a:r>
              <a:rPr lang="zh-TW" altLang="zh-TW" sz="4400" dirty="0" smtClean="0">
                <a:latin typeface="標楷體" panose="03000509000000000000" pitchFamily="65" charset="-120"/>
                <a:ea typeface="標楷體" panose="03000509000000000000" pitchFamily="65" charset="-120"/>
              </a:rPr>
              <a:t>名</a:t>
            </a:r>
            <a:r>
              <a:rPr lang="zh-TW" altLang="zh-TW" sz="4400" dirty="0">
                <a:latin typeface="標楷體" panose="03000509000000000000" pitchFamily="65" charset="-120"/>
                <a:ea typeface="標楷體" panose="03000509000000000000" pitchFamily="65" charset="-120"/>
              </a:rPr>
              <a:t>，備取</a:t>
            </a:r>
            <a:r>
              <a:rPr lang="en-US" altLang="zh-TW" sz="4400" dirty="0">
                <a:latin typeface="標楷體" panose="03000509000000000000" pitchFamily="65" charset="-120"/>
                <a:ea typeface="標楷體" panose="03000509000000000000" pitchFamily="65" charset="-120"/>
              </a:rPr>
              <a:t>2</a:t>
            </a:r>
            <a:r>
              <a:rPr lang="zh-TW" altLang="zh-TW" sz="4400" dirty="0">
                <a:latin typeface="標楷體" panose="03000509000000000000" pitchFamily="65" charset="-120"/>
                <a:ea typeface="標楷體" panose="03000509000000000000" pitchFamily="65" charset="-120"/>
              </a:rPr>
              <a:t>名</a:t>
            </a:r>
            <a:r>
              <a:rPr lang="en-US" altLang="zh-TW" sz="4400" dirty="0">
                <a:latin typeface="標楷體" panose="03000509000000000000" pitchFamily="65" charset="-120"/>
                <a:ea typeface="標楷體" panose="03000509000000000000" pitchFamily="65" charset="-120"/>
              </a:rPr>
              <a:t>(</a:t>
            </a:r>
            <a:r>
              <a:rPr lang="zh-TW" altLang="zh-TW" sz="4400" dirty="0">
                <a:latin typeface="標楷體" panose="03000509000000000000" pitchFamily="65" charset="-120"/>
                <a:ea typeface="標楷體" panose="03000509000000000000" pitchFamily="65" charset="-120"/>
              </a:rPr>
              <a:t>應徵人員如不符本校所需，本校得斟酌情況錄取從缺</a:t>
            </a:r>
            <a:r>
              <a:rPr lang="en-US" altLang="zh-TW" sz="4400" dirty="0">
                <a:latin typeface="標楷體" panose="03000509000000000000" pitchFamily="65" charset="-120"/>
                <a:ea typeface="標楷體" panose="03000509000000000000" pitchFamily="65" charset="-120"/>
              </a:rPr>
              <a:t>)</a:t>
            </a:r>
            <a:r>
              <a:rPr lang="zh-TW" altLang="zh-TW" sz="4400" dirty="0" smtClean="0">
                <a:latin typeface="標楷體" panose="03000509000000000000" pitchFamily="65" charset="-120"/>
                <a:ea typeface="標楷體" panose="03000509000000000000" pitchFamily="65" charset="-120"/>
              </a:rPr>
              <a:t>。</a:t>
            </a:r>
            <a:endParaRPr lang="en-US" altLang="zh-TW" sz="4400" dirty="0" smtClean="0">
              <a:latin typeface="標楷體" panose="03000509000000000000" pitchFamily="65" charset="-120"/>
              <a:ea typeface="標楷體" panose="03000509000000000000" pitchFamily="65" charset="-120"/>
            </a:endParaRPr>
          </a:p>
          <a:p>
            <a:pPr marL="742950" lvl="0" indent="-742950">
              <a:buFont typeface="+mj-ea"/>
              <a:buAutoNum type="ea1ChtPeriod"/>
            </a:pPr>
            <a:r>
              <a:rPr lang="zh-TW" altLang="zh-TW" sz="4400" dirty="0" smtClean="0">
                <a:latin typeface="標楷體" panose="03000509000000000000" pitchFamily="65" charset="-120"/>
                <a:ea typeface="標楷體" panose="03000509000000000000" pitchFamily="65" charset="-120"/>
              </a:rPr>
              <a:t>說明</a:t>
            </a:r>
            <a:r>
              <a:rPr lang="zh-TW" altLang="zh-TW" sz="4400" dirty="0">
                <a:latin typeface="標楷體" panose="03000509000000000000" pitchFamily="65" charset="-120"/>
                <a:ea typeface="標楷體" panose="03000509000000000000" pitchFamily="65" charset="-120"/>
              </a:rPr>
              <a:t>：薪資</a:t>
            </a:r>
            <a:r>
              <a:rPr lang="zh-TW" altLang="zh-TW" sz="4400" dirty="0" smtClean="0">
                <a:latin typeface="標楷體" panose="03000509000000000000" pitchFamily="65" charset="-120"/>
                <a:ea typeface="標楷體" panose="03000509000000000000" pitchFamily="65" charset="-120"/>
              </a:rPr>
              <a:t>採</a:t>
            </a:r>
            <a:r>
              <a:rPr lang="zh-TW" altLang="en-US" sz="4400" dirty="0" smtClean="0">
                <a:latin typeface="標楷體" panose="03000509000000000000" pitchFamily="65" charset="-120"/>
                <a:ea typeface="標楷體" panose="03000509000000000000" pitchFamily="65" charset="-120"/>
              </a:rPr>
              <a:t>勞基法</a:t>
            </a:r>
            <a:r>
              <a:rPr lang="zh-TW" altLang="zh-TW" sz="4400" dirty="0" smtClean="0">
                <a:latin typeface="標楷體" panose="03000509000000000000" pitchFamily="65" charset="-120"/>
                <a:ea typeface="標楷體" panose="03000509000000000000" pitchFamily="65" charset="-120"/>
              </a:rPr>
              <a:t>基本工資</a:t>
            </a:r>
            <a:r>
              <a:rPr lang="zh-TW" altLang="en-US" sz="4400" dirty="0" smtClean="0">
                <a:latin typeface="標楷體" panose="03000509000000000000" pitchFamily="65" charset="-120"/>
                <a:ea typeface="標楷體" panose="03000509000000000000" pitchFamily="65" charset="-120"/>
              </a:rPr>
              <a:t>起薪</a:t>
            </a:r>
            <a:r>
              <a:rPr lang="zh-TW" altLang="zh-TW" sz="4400" dirty="0" smtClean="0">
                <a:latin typeface="標楷體" panose="03000509000000000000" pitchFamily="65" charset="-120"/>
                <a:ea typeface="標楷體" panose="03000509000000000000" pitchFamily="65" charset="-120"/>
              </a:rPr>
              <a:t>，</a:t>
            </a:r>
            <a:r>
              <a:rPr lang="zh-TW" altLang="zh-TW" sz="4400" dirty="0" smtClean="0">
                <a:latin typeface="標楷體" panose="03000509000000000000" pitchFamily="65" charset="-120"/>
                <a:ea typeface="標楷體" panose="03000509000000000000" pitchFamily="65" charset="-120"/>
              </a:rPr>
              <a:t>寒暑</a:t>
            </a:r>
            <a:r>
              <a:rPr lang="zh-TW" altLang="zh-TW" sz="4400" dirty="0">
                <a:latin typeface="標楷體" panose="03000509000000000000" pitchFamily="65" charset="-120"/>
                <a:ea typeface="標楷體" panose="03000509000000000000" pitchFamily="65" charset="-120"/>
              </a:rPr>
              <a:t>假期間無支薪</a:t>
            </a:r>
            <a:r>
              <a:rPr lang="en-US" altLang="zh-TW" sz="4400" dirty="0">
                <a:latin typeface="標楷體" panose="03000509000000000000" pitchFamily="65" charset="-120"/>
                <a:ea typeface="標楷體" panose="03000509000000000000" pitchFamily="65" charset="-120"/>
              </a:rPr>
              <a:t>(</a:t>
            </a:r>
            <a:r>
              <a:rPr lang="zh-TW" altLang="zh-TW" sz="4400" dirty="0">
                <a:latin typeface="標楷體" panose="03000509000000000000" pitchFamily="65" charset="-120"/>
                <a:ea typeface="標楷體" panose="03000509000000000000" pitchFamily="65" charset="-120"/>
              </a:rPr>
              <a:t>學校若有安排其他工作則以實際勞動日數為薪資依據</a:t>
            </a:r>
            <a:r>
              <a:rPr lang="en-US" altLang="zh-TW" sz="4400" dirty="0">
                <a:latin typeface="標楷體" panose="03000509000000000000" pitchFamily="65" charset="-120"/>
                <a:ea typeface="標楷體" panose="03000509000000000000" pitchFamily="65" charset="-120"/>
              </a:rPr>
              <a:t>)</a:t>
            </a:r>
            <a:r>
              <a:rPr lang="zh-TW" altLang="zh-TW" sz="4400" dirty="0">
                <a:latin typeface="標楷體" panose="03000509000000000000" pitchFamily="65" charset="-120"/>
                <a:ea typeface="標楷體" panose="03000509000000000000" pitchFamily="65" charset="-120"/>
              </a:rPr>
              <a:t>，依照年資</a:t>
            </a:r>
            <a:r>
              <a:rPr lang="zh-TW" altLang="zh-TW" sz="4400" dirty="0" smtClean="0">
                <a:latin typeface="標楷體" panose="03000509000000000000" pitchFamily="65" charset="-120"/>
                <a:ea typeface="標楷體" panose="03000509000000000000" pitchFamily="65" charset="-120"/>
              </a:rPr>
              <a:t>給此為</a:t>
            </a:r>
            <a:r>
              <a:rPr lang="zh-TW" altLang="zh-TW" sz="4400" dirty="0">
                <a:latin typeface="標楷體" panose="03000509000000000000" pitchFamily="65" charset="-120"/>
                <a:ea typeface="標楷體" panose="03000509000000000000" pitchFamily="65" charset="-120"/>
              </a:rPr>
              <a:t>國教署專案補助，若國教署不再補助或經費用畢，則立即終止合約。</a:t>
            </a:r>
          </a:p>
          <a:p>
            <a:endParaRPr lang="en-US" altLang="zh-TW" sz="4400" dirty="0">
              <a:latin typeface="標楷體" panose="03000509000000000000" pitchFamily="65" charset="-120"/>
              <a:ea typeface="標楷體" panose="03000509000000000000" pitchFamily="65" charset="-120"/>
            </a:endParaRPr>
          </a:p>
          <a:p>
            <a:r>
              <a:rPr lang="zh-TW" altLang="en-US" sz="4400" b="1" dirty="0" smtClean="0">
                <a:latin typeface="標楷體" panose="03000509000000000000" pitchFamily="65" charset="-120"/>
                <a:ea typeface="標楷體" panose="03000509000000000000" pitchFamily="65" charset="-120"/>
              </a:rPr>
              <a:t>參、</a:t>
            </a:r>
            <a:r>
              <a:rPr lang="zh-TW" altLang="zh-TW" sz="4400" b="1" dirty="0" smtClean="0">
                <a:latin typeface="標楷體" panose="03000509000000000000" pitchFamily="65" charset="-120"/>
                <a:ea typeface="標楷體" panose="03000509000000000000" pitchFamily="65" charset="-120"/>
              </a:rPr>
              <a:t>報名</a:t>
            </a:r>
            <a:r>
              <a:rPr lang="zh-TW" altLang="zh-TW" sz="4400" b="1" dirty="0">
                <a:latin typeface="標楷體" panose="03000509000000000000" pitchFamily="65" charset="-120"/>
                <a:ea typeface="標楷體" panose="03000509000000000000" pitchFamily="65" charset="-120"/>
              </a:rPr>
              <a:t>資格及條件：</a:t>
            </a:r>
            <a:endParaRPr lang="zh-TW" altLang="zh-TW" sz="4400" dirty="0">
              <a:latin typeface="標楷體" panose="03000509000000000000" pitchFamily="65" charset="-120"/>
              <a:ea typeface="標楷體" panose="03000509000000000000" pitchFamily="65" charset="-120"/>
            </a:endParaRPr>
          </a:p>
          <a:p>
            <a:pPr marL="742950" indent="-742950">
              <a:buFont typeface="+mj-ea"/>
              <a:buAutoNum type="ea1ChtPeriod"/>
            </a:pPr>
            <a:r>
              <a:rPr lang="zh-TW" altLang="zh-TW" sz="4400" dirty="0">
                <a:latin typeface="標楷體" panose="03000509000000000000" pitchFamily="65" charset="-120"/>
                <a:ea typeface="標楷體" panose="03000509000000000000" pitchFamily="65" charset="-120"/>
              </a:rPr>
              <a:t>國小畢業以上學歷，男女不拘。</a:t>
            </a:r>
          </a:p>
          <a:p>
            <a:pPr marL="742950" indent="-742950">
              <a:buFont typeface="+mj-ea"/>
              <a:buAutoNum type="ea1ChtPeriod"/>
            </a:pPr>
            <a:r>
              <a:rPr lang="zh-TW" altLang="zh-TW" sz="4400" dirty="0">
                <a:latin typeface="標楷體" panose="03000509000000000000" pitchFamily="65" charset="-120"/>
                <a:ea typeface="標楷體" panose="03000509000000000000" pitchFamily="65" charset="-120"/>
              </a:rPr>
              <a:t>具丙級以上中餐烹飪技術執照者，優先錄用。因學校供餐及用人需求，僱用期間未持有中餐烹調技術丙級技術師執照者應於一年內取得，方予續約。</a:t>
            </a:r>
          </a:p>
          <a:p>
            <a:pPr marL="742950" indent="-742950">
              <a:buFont typeface="+mj-ea"/>
              <a:buAutoNum type="ea1ChtPeriod"/>
            </a:pPr>
            <a:r>
              <a:rPr lang="zh-TW" altLang="zh-TW" sz="4400" dirty="0">
                <a:latin typeface="標楷體" panose="03000509000000000000" pitchFamily="65" charset="-120"/>
                <a:ea typeface="標楷體" panose="03000509000000000000" pitchFamily="65" charset="-120"/>
              </a:rPr>
              <a:t>依據食品安全衛生管理法，無法定傳染疾病，需經公立區域醫療院所以上核發供膳人員健康合格證明，健康檢查項目之報告不得有</a:t>
            </a:r>
            <a:r>
              <a:rPr lang="en-US" altLang="zh-TW" sz="4400" dirty="0">
                <a:latin typeface="標楷體" panose="03000509000000000000" pitchFamily="65" charset="-120"/>
                <a:ea typeface="標楷體" panose="03000509000000000000" pitchFamily="65" charset="-120"/>
              </a:rPr>
              <a:t>A</a:t>
            </a:r>
            <a:r>
              <a:rPr lang="zh-TW" altLang="zh-TW" sz="4400" dirty="0">
                <a:latin typeface="標楷體" panose="03000509000000000000" pitchFamily="65" charset="-120"/>
                <a:ea typeface="標楷體" panose="03000509000000000000" pitchFamily="65" charset="-120"/>
              </a:rPr>
              <a:t>型肝炎、手部皮膚病、出疹、膿瘡、外傷、結核病或傷寒等之傳染病，並於確定錄取報到後兩週內繳交，未繳交或健康檢查不及格者不予僱用。</a:t>
            </a:r>
          </a:p>
          <a:p>
            <a:pPr marL="742950" indent="-742950">
              <a:buFont typeface="+mj-ea"/>
              <a:buAutoNum type="ea1ChtPeriod"/>
            </a:pPr>
            <a:r>
              <a:rPr lang="zh-TW" altLang="zh-TW" sz="4400" dirty="0">
                <a:latin typeface="標楷體" panose="03000509000000000000" pitchFamily="65" charset="-120"/>
                <a:ea typeface="標楷體" panose="03000509000000000000" pitchFamily="65" charset="-120"/>
              </a:rPr>
              <a:t>能刻苦耐勞、誠實，衛生習慣良好且無抽煙習慣，並具與人合作及高度配合行政意願者。</a:t>
            </a:r>
          </a:p>
          <a:p>
            <a:pPr marL="742950" indent="-742950">
              <a:buFont typeface="+mj-ea"/>
              <a:buAutoNum type="ea1ChtPeriod"/>
            </a:pPr>
            <a:r>
              <a:rPr lang="zh-TW" altLang="zh-TW" sz="4400" dirty="0">
                <a:latin typeface="標楷體" panose="03000509000000000000" pitchFamily="65" charset="-120"/>
                <a:ea typeface="標楷體" panose="03000509000000000000" pitchFamily="65" charset="-120"/>
              </a:rPr>
              <a:t>具研發菜色及烹調技術改進熱忱者。</a:t>
            </a:r>
          </a:p>
          <a:p>
            <a:pPr marL="742950" indent="-742950">
              <a:buFont typeface="+mj-ea"/>
              <a:buAutoNum type="ea1ChtPeriod"/>
            </a:pPr>
            <a:r>
              <a:rPr lang="zh-TW" altLang="zh-TW" sz="4400" dirty="0">
                <a:latin typeface="標楷體" panose="03000509000000000000" pitchFamily="65" charset="-120"/>
                <a:ea typeface="標楷體" panose="03000509000000000000" pitchFamily="65" charset="-120"/>
              </a:rPr>
              <a:t>同意簽訂僱用勞動契約，且同意履行供膳管理要點各項規定者工作。</a:t>
            </a:r>
          </a:p>
          <a:p>
            <a:r>
              <a:rPr lang="en-US" altLang="zh-TW" sz="4400" dirty="0">
                <a:latin typeface="標楷體" panose="03000509000000000000" pitchFamily="65" charset="-120"/>
                <a:ea typeface="標楷體" panose="03000509000000000000" pitchFamily="65" charset="-120"/>
              </a:rPr>
              <a:t> </a:t>
            </a:r>
          </a:p>
          <a:p>
            <a:r>
              <a:rPr lang="zh-TW" altLang="en-US" sz="4400" b="1" dirty="0" smtClean="0">
                <a:latin typeface="標楷體" panose="03000509000000000000" pitchFamily="65" charset="-120"/>
                <a:ea typeface="標楷體" panose="03000509000000000000" pitchFamily="65" charset="-120"/>
              </a:rPr>
              <a:t>肆、</a:t>
            </a:r>
            <a:r>
              <a:rPr lang="zh-TW" altLang="zh-TW" sz="4400" b="1" dirty="0" smtClean="0">
                <a:latin typeface="標楷體" panose="03000509000000000000" pitchFamily="65" charset="-120"/>
                <a:ea typeface="標楷體" panose="03000509000000000000" pitchFamily="65" charset="-120"/>
              </a:rPr>
              <a:t>工作</a:t>
            </a:r>
            <a:r>
              <a:rPr lang="zh-TW" altLang="zh-TW" sz="4400" b="1" dirty="0">
                <a:latin typeface="標楷體" panose="03000509000000000000" pitchFamily="65" charset="-120"/>
                <a:ea typeface="標楷體" panose="03000509000000000000" pitchFamily="65" charset="-120"/>
              </a:rPr>
              <a:t>內容及時間：</a:t>
            </a:r>
            <a:endParaRPr lang="zh-TW" altLang="zh-TW" sz="4400" dirty="0">
              <a:latin typeface="標楷體" panose="03000509000000000000" pitchFamily="65" charset="-120"/>
              <a:ea typeface="標楷體" panose="03000509000000000000" pitchFamily="65" charset="-120"/>
            </a:endParaRPr>
          </a:p>
          <a:p>
            <a:pPr marL="742950" lvl="0" indent="-742950">
              <a:buFont typeface="+mj-ea"/>
              <a:buAutoNum type="ea1ChtPeriod"/>
            </a:pPr>
            <a:r>
              <a:rPr lang="zh-TW" altLang="zh-TW" sz="4400" dirty="0">
                <a:latin typeface="標楷體" panose="03000509000000000000" pitchFamily="65" charset="-120"/>
                <a:ea typeface="標楷體" panose="03000509000000000000" pitchFamily="65" charset="-120"/>
              </a:rPr>
              <a:t>上班時間：</a:t>
            </a:r>
            <a:r>
              <a:rPr lang="en-US" altLang="zh-TW" sz="4400" dirty="0" smtClean="0">
                <a:latin typeface="標楷體" panose="03000509000000000000" pitchFamily="65" charset="-120"/>
                <a:ea typeface="標楷體" panose="03000509000000000000" pitchFamily="65" charset="-120"/>
              </a:rPr>
              <a:t>7:00-15:30</a:t>
            </a:r>
            <a:r>
              <a:rPr lang="zh-TW" altLang="en-US" sz="4400" dirty="0" smtClean="0">
                <a:latin typeface="標楷體" panose="03000509000000000000" pitchFamily="65" charset="-120"/>
                <a:ea typeface="標楷體" panose="03000509000000000000" pitchFamily="65" charset="-120"/>
              </a:rPr>
              <a:t>，中午休息</a:t>
            </a:r>
            <a:r>
              <a:rPr lang="en-US" altLang="zh-TW" sz="4400" dirty="0" smtClean="0">
                <a:latin typeface="標楷體" panose="03000509000000000000" pitchFamily="65" charset="-120"/>
                <a:ea typeface="標楷體" panose="03000509000000000000" pitchFamily="65" charset="-120"/>
              </a:rPr>
              <a:t>30</a:t>
            </a:r>
            <a:r>
              <a:rPr lang="zh-TW" altLang="en-US" sz="4400" dirty="0" smtClean="0">
                <a:latin typeface="標楷體" panose="03000509000000000000" pitchFamily="65" charset="-120"/>
                <a:ea typeface="標楷體" panose="03000509000000000000" pitchFamily="65" charset="-120"/>
              </a:rPr>
              <a:t>分鐘</a:t>
            </a:r>
            <a:endParaRPr lang="zh-TW" altLang="zh-TW" sz="4400" dirty="0">
              <a:latin typeface="標楷體" panose="03000509000000000000" pitchFamily="65" charset="-120"/>
              <a:ea typeface="標楷體" panose="03000509000000000000" pitchFamily="65" charset="-120"/>
            </a:endParaRPr>
          </a:p>
          <a:p>
            <a:pPr marL="742950" lvl="0" indent="-742950">
              <a:buFont typeface="+mj-ea"/>
              <a:buAutoNum type="ea1ChtPeriod"/>
            </a:pPr>
            <a:r>
              <a:rPr lang="zh-TW" altLang="zh-TW" sz="4400" dirty="0">
                <a:latin typeface="標楷體" panose="03000509000000000000" pitchFamily="65" charset="-120"/>
                <a:ea typeface="標楷體" panose="03000509000000000000" pitchFamily="65" charset="-120"/>
              </a:rPr>
              <a:t>工作內容</a:t>
            </a:r>
            <a:r>
              <a:rPr lang="zh-TW" altLang="zh-TW" sz="4400" dirty="0" smtClean="0">
                <a:latin typeface="標楷體" panose="03000509000000000000" pitchFamily="65" charset="-120"/>
                <a:ea typeface="標楷體" panose="03000509000000000000" pitchFamily="65" charset="-120"/>
              </a:rPr>
              <a:t>：</a:t>
            </a:r>
            <a:endParaRPr lang="zh-TW" altLang="zh-TW" sz="4400" dirty="0">
              <a:latin typeface="標楷體" panose="03000509000000000000" pitchFamily="65" charset="-120"/>
              <a:ea typeface="標楷體" panose="03000509000000000000" pitchFamily="65" charset="-120"/>
            </a:endParaRPr>
          </a:p>
          <a:p>
            <a:pPr marL="742950" lvl="0" indent="-742950">
              <a:buFont typeface="+mj-lt"/>
              <a:buAutoNum type="arabicPeriod"/>
            </a:pPr>
            <a:r>
              <a:rPr lang="zh-TW" altLang="zh-TW" sz="4400" dirty="0">
                <a:latin typeface="標楷體" panose="03000509000000000000" pitchFamily="65" charset="-120"/>
                <a:ea typeface="標楷體" panose="03000509000000000000" pitchFamily="65" charset="-120"/>
              </a:rPr>
              <a:t>食材之搬運、清洗、處理、烹調、配膳作業。</a:t>
            </a:r>
          </a:p>
          <a:p>
            <a:pPr marL="742950" lvl="0" indent="-742950">
              <a:buFont typeface="+mj-lt"/>
              <a:buAutoNum type="arabicPeriod"/>
            </a:pPr>
            <a:r>
              <a:rPr lang="zh-TW" altLang="zh-TW" sz="4400" dirty="0">
                <a:latin typeface="標楷體" panose="03000509000000000000" pitchFamily="65" charset="-120"/>
                <a:ea typeface="標楷體" panose="03000509000000000000" pitchFamily="65" charset="-120"/>
              </a:rPr>
              <a:t>菜餚之配送及搬運。</a:t>
            </a:r>
          </a:p>
          <a:p>
            <a:pPr marL="742950" lvl="0" indent="-742950">
              <a:buFont typeface="+mj-lt"/>
              <a:buAutoNum type="arabicPeriod"/>
            </a:pPr>
            <a:r>
              <a:rPr lang="zh-TW" altLang="zh-TW" sz="4400" dirty="0">
                <a:latin typeface="標楷體" panose="03000509000000000000" pitchFamily="65" charset="-120"/>
                <a:ea typeface="標楷體" panose="03000509000000000000" pitchFamily="65" charset="-120"/>
              </a:rPr>
              <a:t>廚餘及餐桶清洗及處理。</a:t>
            </a:r>
          </a:p>
          <a:p>
            <a:pPr marL="742950" lvl="0" indent="-742950">
              <a:buFont typeface="+mj-lt"/>
              <a:buAutoNum type="arabicPeriod"/>
            </a:pPr>
            <a:r>
              <a:rPr lang="zh-TW" altLang="zh-TW" sz="4400" dirty="0">
                <a:latin typeface="標楷體" panose="03000509000000000000" pitchFamily="65" charset="-120"/>
                <a:ea typeface="標楷體" panose="03000509000000000000" pitchFamily="65" charset="-120"/>
              </a:rPr>
              <a:t>廚房環境整理及廚房設備清潔與維護。</a:t>
            </a:r>
          </a:p>
          <a:p>
            <a:pPr marL="742950" lvl="0" indent="-742950">
              <a:buFont typeface="+mj-lt"/>
              <a:buAutoNum type="arabicPeriod"/>
            </a:pPr>
            <a:r>
              <a:rPr lang="zh-TW" altLang="zh-TW" sz="4400" dirty="0">
                <a:latin typeface="標楷體" panose="03000509000000000000" pitchFamily="65" charset="-120"/>
                <a:ea typeface="標楷體" panose="03000509000000000000" pitchFamily="65" charset="-120"/>
              </a:rPr>
              <a:t>配合學校活動辦理廚房相關工作。</a:t>
            </a:r>
          </a:p>
          <a:p>
            <a:pPr marL="742950" lvl="0" indent="-742950">
              <a:buFont typeface="+mj-lt"/>
              <a:buAutoNum type="arabicPeriod"/>
            </a:pPr>
            <a:r>
              <a:rPr lang="zh-TW" altLang="zh-TW" sz="4400" dirty="0">
                <a:latin typeface="標楷體" panose="03000509000000000000" pitchFamily="65" charset="-120"/>
                <a:ea typeface="標楷體" panose="03000509000000000000" pitchFamily="65" charset="-120"/>
              </a:rPr>
              <a:t>廚房各項工作輪值。</a:t>
            </a:r>
          </a:p>
          <a:p>
            <a:pPr marL="742950" lvl="0" indent="-742950">
              <a:buFont typeface="+mj-lt"/>
              <a:buAutoNum type="arabicPeriod"/>
            </a:pPr>
            <a:r>
              <a:rPr lang="zh-TW" altLang="zh-TW" sz="4400" dirty="0">
                <a:latin typeface="標楷體" panose="03000509000000000000" pitchFamily="65" charset="-120"/>
                <a:ea typeface="標楷體" panose="03000509000000000000" pitchFamily="65" charset="-120"/>
              </a:rPr>
              <a:t>其他主管交辦事項。</a:t>
            </a:r>
          </a:p>
          <a:p>
            <a:r>
              <a:rPr lang="en-US" altLang="zh-TW" sz="4400" dirty="0">
                <a:latin typeface="標楷體" panose="03000509000000000000" pitchFamily="65" charset="-120"/>
                <a:ea typeface="標楷體" panose="03000509000000000000" pitchFamily="65" charset="-120"/>
              </a:rPr>
              <a:t> </a:t>
            </a:r>
          </a:p>
          <a:p>
            <a:r>
              <a:rPr lang="zh-TW" altLang="en-US" sz="4400" b="1" dirty="0" smtClean="0">
                <a:latin typeface="標楷體" panose="03000509000000000000" pitchFamily="65" charset="-120"/>
                <a:ea typeface="標楷體" panose="03000509000000000000" pitchFamily="65" charset="-120"/>
              </a:rPr>
              <a:t>伍、</a:t>
            </a:r>
            <a:r>
              <a:rPr lang="zh-TW" altLang="zh-TW" sz="4400" b="1" dirty="0" smtClean="0">
                <a:latin typeface="標楷體" panose="03000509000000000000" pitchFamily="65" charset="-120"/>
                <a:ea typeface="標楷體" panose="03000509000000000000" pitchFamily="65" charset="-120"/>
              </a:rPr>
              <a:t>報名</a:t>
            </a:r>
            <a:r>
              <a:rPr lang="zh-TW" altLang="zh-TW" sz="4400" b="1" dirty="0">
                <a:latin typeface="標楷體" panose="03000509000000000000" pitchFamily="65" charset="-120"/>
                <a:ea typeface="標楷體" panose="03000509000000000000" pitchFamily="65" charset="-120"/>
              </a:rPr>
              <a:t>方式及應備資料：</a:t>
            </a:r>
            <a:endParaRPr lang="zh-TW" altLang="zh-TW" sz="4400" dirty="0">
              <a:latin typeface="標楷體" panose="03000509000000000000" pitchFamily="65" charset="-120"/>
              <a:ea typeface="標楷體" panose="03000509000000000000" pitchFamily="65" charset="-120"/>
            </a:endParaRPr>
          </a:p>
          <a:p>
            <a:pPr marL="742950" lvl="0" indent="-742950">
              <a:buFont typeface="+mj-ea"/>
              <a:buAutoNum type="ea1ChtPeriod"/>
            </a:pPr>
            <a:r>
              <a:rPr lang="zh-TW" altLang="zh-TW" sz="4400" dirty="0">
                <a:latin typeface="標楷體" panose="03000509000000000000" pitchFamily="65" charset="-120"/>
                <a:ea typeface="標楷體" panose="03000509000000000000" pitchFamily="65" charset="-120"/>
              </a:rPr>
              <a:t>報名方式：即日起至招滿為止，意者請檢附如下報名應備資料，親送、郵寄或撥打電話至本校報名，經書面審查後通知面試日期及時間。</a:t>
            </a:r>
          </a:p>
          <a:p>
            <a:pPr marL="742950" lvl="0" indent="-742950">
              <a:buFont typeface="+mj-ea"/>
              <a:buAutoNum type="ea1ChtPeriod"/>
            </a:pPr>
            <a:r>
              <a:rPr lang="zh-TW" altLang="zh-TW" sz="4400" dirty="0">
                <a:latin typeface="標楷體" panose="03000509000000000000" pitchFamily="65" charset="-120"/>
                <a:ea typeface="標楷體" panose="03000509000000000000" pitchFamily="65" charset="-120"/>
              </a:rPr>
              <a:t>報名地點：臺南市南區中華西路一段</a:t>
            </a:r>
            <a:r>
              <a:rPr lang="en-US" altLang="zh-TW" sz="4400" dirty="0">
                <a:latin typeface="標楷體" panose="03000509000000000000" pitchFamily="65" charset="-120"/>
                <a:ea typeface="標楷體" panose="03000509000000000000" pitchFamily="65" charset="-120"/>
              </a:rPr>
              <a:t>2</a:t>
            </a:r>
            <a:r>
              <a:rPr lang="zh-TW" altLang="zh-TW" sz="4400" dirty="0">
                <a:latin typeface="標楷體" panose="03000509000000000000" pitchFamily="65" charset="-120"/>
                <a:ea typeface="標楷體" panose="03000509000000000000" pitchFamily="65" charset="-120"/>
              </a:rPr>
              <a:t>巷</a:t>
            </a:r>
            <a:r>
              <a:rPr lang="en-US" altLang="zh-TW" sz="4400" dirty="0">
                <a:latin typeface="標楷體" panose="03000509000000000000" pitchFamily="65" charset="-120"/>
                <a:ea typeface="標楷體" panose="03000509000000000000" pitchFamily="65" charset="-120"/>
              </a:rPr>
              <a:t>17</a:t>
            </a:r>
            <a:r>
              <a:rPr lang="zh-TW" altLang="zh-TW" sz="4400" dirty="0">
                <a:latin typeface="標楷體" panose="03000509000000000000" pitchFamily="65" charset="-120"/>
                <a:ea typeface="標楷體" panose="03000509000000000000" pitchFamily="65" charset="-120"/>
              </a:rPr>
              <a:t>號，永華國小學務處或午餐</a:t>
            </a:r>
            <a:r>
              <a:rPr lang="zh-TW" altLang="zh-TW" sz="4400" dirty="0" smtClean="0">
                <a:latin typeface="標楷體" panose="03000509000000000000" pitchFamily="65" charset="-120"/>
                <a:ea typeface="標楷體" panose="03000509000000000000" pitchFamily="65" charset="-120"/>
              </a:rPr>
              <a:t>廚房</a:t>
            </a:r>
            <a:r>
              <a:rPr lang="zh-TW" altLang="zh-TW" sz="4400" dirty="0">
                <a:latin typeface="標楷體" panose="03000509000000000000" pitchFamily="65" charset="-120"/>
                <a:ea typeface="標楷體" panose="03000509000000000000" pitchFamily="65" charset="-120"/>
              </a:rPr>
              <a:t>電話：</a:t>
            </a:r>
            <a:r>
              <a:rPr lang="en-US" altLang="zh-TW" sz="4400" dirty="0">
                <a:latin typeface="標楷體" panose="03000509000000000000" pitchFamily="65" charset="-120"/>
                <a:ea typeface="標楷體" panose="03000509000000000000" pitchFamily="65" charset="-120"/>
              </a:rPr>
              <a:t>06-2925794</a:t>
            </a:r>
            <a:r>
              <a:rPr lang="zh-TW" altLang="zh-TW" sz="4400" dirty="0">
                <a:latin typeface="標楷體" panose="03000509000000000000" pitchFamily="65" charset="-120"/>
                <a:ea typeface="標楷體" panose="03000509000000000000" pitchFamily="65" charset="-120"/>
              </a:rPr>
              <a:t>或</a:t>
            </a:r>
            <a:r>
              <a:rPr lang="en-US" altLang="zh-TW" sz="4400" dirty="0" smtClean="0">
                <a:latin typeface="標楷體" panose="03000509000000000000" pitchFamily="65" charset="-120"/>
                <a:ea typeface="標楷體" panose="03000509000000000000" pitchFamily="65" charset="-120"/>
              </a:rPr>
              <a:t>06-2641457#399 </a:t>
            </a:r>
            <a:r>
              <a:rPr lang="en-US" altLang="zh-TW" sz="4400" dirty="0">
                <a:latin typeface="標楷體" panose="03000509000000000000" pitchFamily="65" charset="-120"/>
                <a:ea typeface="標楷體" panose="03000509000000000000" pitchFamily="65" charset="-120"/>
              </a:rPr>
              <a:t>(</a:t>
            </a:r>
            <a:r>
              <a:rPr lang="zh-TW" altLang="zh-TW" sz="4400" dirty="0">
                <a:latin typeface="標楷體" panose="03000509000000000000" pitchFamily="65" charset="-120"/>
                <a:ea typeface="標楷體" panose="03000509000000000000" pitchFamily="65" charset="-120"/>
              </a:rPr>
              <a:t>營養師或午餐執行秘書</a:t>
            </a:r>
            <a:r>
              <a:rPr lang="en-US" altLang="zh-TW" sz="4400" dirty="0" smtClean="0">
                <a:latin typeface="標楷體" panose="03000509000000000000" pitchFamily="65" charset="-120"/>
                <a:ea typeface="標楷體" panose="03000509000000000000" pitchFamily="65" charset="-120"/>
              </a:rPr>
              <a:t>)</a:t>
            </a:r>
            <a:endParaRPr lang="en-US" altLang="zh-TW" sz="4400" dirty="0">
              <a:latin typeface="標楷體" panose="03000509000000000000" pitchFamily="65" charset="-120"/>
              <a:ea typeface="標楷體" panose="03000509000000000000" pitchFamily="65" charset="-120"/>
            </a:endParaRPr>
          </a:p>
          <a:p>
            <a:pPr marL="742950" indent="-742950">
              <a:buFont typeface="+mj-ea"/>
              <a:buAutoNum type="ea1ChtPeriod"/>
            </a:pPr>
            <a:r>
              <a:rPr lang="zh-TW" altLang="zh-TW" sz="4400" dirty="0" smtClean="0">
                <a:latin typeface="標楷體" panose="03000509000000000000" pitchFamily="65" charset="-120"/>
                <a:ea typeface="標楷體" panose="03000509000000000000" pitchFamily="65" charset="-120"/>
              </a:rPr>
              <a:t>報名</a:t>
            </a:r>
            <a:r>
              <a:rPr lang="zh-TW" altLang="zh-TW" sz="4400" dirty="0">
                <a:latin typeface="標楷體" panose="03000509000000000000" pitchFamily="65" charset="-120"/>
                <a:ea typeface="標楷體" panose="03000509000000000000" pitchFamily="65" charset="-120"/>
              </a:rPr>
              <a:t>應備</a:t>
            </a:r>
            <a:r>
              <a:rPr lang="zh-TW" altLang="zh-TW" sz="4400" dirty="0" smtClean="0">
                <a:latin typeface="標楷體" panose="03000509000000000000" pitchFamily="65" charset="-120"/>
                <a:ea typeface="標楷體" panose="03000509000000000000" pitchFamily="65" charset="-120"/>
              </a:rPr>
              <a:t>資料</a:t>
            </a:r>
            <a:endParaRPr lang="en-US" altLang="zh-TW" sz="4400" dirty="0" smtClean="0">
              <a:latin typeface="標楷體" panose="03000509000000000000" pitchFamily="65" charset="-120"/>
              <a:ea typeface="標楷體" panose="03000509000000000000" pitchFamily="65" charset="-120"/>
            </a:endParaRPr>
          </a:p>
          <a:p>
            <a:pPr marL="742950" lvl="0" indent="-742950">
              <a:buFont typeface="+mj-lt"/>
              <a:buAutoNum type="arabicPeriod"/>
            </a:pPr>
            <a:r>
              <a:rPr lang="zh-TW" altLang="zh-TW" sz="4400" dirty="0" smtClean="0">
                <a:latin typeface="標楷體" panose="03000509000000000000" pitchFamily="65" charset="-120"/>
                <a:ea typeface="標楷體" panose="03000509000000000000" pitchFamily="65" charset="-120"/>
              </a:rPr>
              <a:t>甄試</a:t>
            </a:r>
            <a:r>
              <a:rPr lang="zh-TW" altLang="zh-TW" sz="4400" dirty="0">
                <a:latin typeface="標楷體" panose="03000509000000000000" pitchFamily="65" charset="-120"/>
                <a:ea typeface="標楷體" panose="03000509000000000000" pitchFamily="65" charset="-120"/>
              </a:rPr>
              <a:t>報名表</a:t>
            </a:r>
            <a:r>
              <a:rPr lang="en-US" altLang="zh-TW" sz="4400" dirty="0">
                <a:latin typeface="標楷體" panose="03000509000000000000" pitchFamily="65" charset="-120"/>
                <a:ea typeface="標楷體" panose="03000509000000000000" pitchFamily="65" charset="-120"/>
              </a:rPr>
              <a:t>(</a:t>
            </a:r>
            <a:r>
              <a:rPr lang="zh-TW" altLang="zh-TW" sz="4400" dirty="0">
                <a:latin typeface="標楷體" panose="03000509000000000000" pitchFamily="65" charset="-120"/>
                <a:ea typeface="標楷體" panose="03000509000000000000" pitchFamily="65" charset="-120"/>
              </a:rPr>
              <a:t>附件一</a:t>
            </a:r>
            <a:r>
              <a:rPr lang="en-US" altLang="zh-TW" sz="4400" dirty="0">
                <a:latin typeface="標楷體" panose="03000509000000000000" pitchFamily="65" charset="-120"/>
                <a:ea typeface="標楷體" panose="03000509000000000000" pitchFamily="65" charset="-120"/>
              </a:rPr>
              <a:t>)</a:t>
            </a:r>
            <a:endParaRPr lang="zh-TW" altLang="zh-TW" sz="4400" dirty="0">
              <a:latin typeface="標楷體" panose="03000509000000000000" pitchFamily="65" charset="-120"/>
              <a:ea typeface="標楷體" panose="03000509000000000000" pitchFamily="65" charset="-120"/>
            </a:endParaRPr>
          </a:p>
          <a:p>
            <a:pPr marL="742950" lvl="0" indent="-742950">
              <a:buFont typeface="+mj-lt"/>
              <a:buAutoNum type="arabicPeriod"/>
            </a:pPr>
            <a:r>
              <a:rPr lang="zh-TW" altLang="zh-TW" sz="4400" dirty="0">
                <a:latin typeface="標楷體" panose="03000509000000000000" pitchFamily="65" charset="-120"/>
                <a:ea typeface="標楷體" panose="03000509000000000000" pitchFamily="65" charset="-120"/>
              </a:rPr>
              <a:t>國民身分證正反影本</a:t>
            </a:r>
          </a:p>
          <a:p>
            <a:pPr marL="742950" lvl="0" indent="-742950">
              <a:buFont typeface="+mj-lt"/>
              <a:buAutoNum type="arabicPeriod"/>
            </a:pPr>
            <a:r>
              <a:rPr lang="zh-TW" altLang="zh-TW" sz="4400" dirty="0">
                <a:latin typeface="標楷體" panose="03000509000000000000" pitchFamily="65" charset="-120"/>
                <a:ea typeface="標楷體" panose="03000509000000000000" pitchFamily="65" charset="-120"/>
              </a:rPr>
              <a:t>學</a:t>
            </a:r>
            <a:r>
              <a:rPr lang="en-US" altLang="zh-TW" sz="4400" dirty="0">
                <a:latin typeface="標楷體" panose="03000509000000000000" pitchFamily="65" charset="-120"/>
                <a:ea typeface="標楷體" panose="03000509000000000000" pitchFamily="65" charset="-120"/>
              </a:rPr>
              <a:t>(</a:t>
            </a:r>
            <a:r>
              <a:rPr lang="zh-TW" altLang="zh-TW" sz="4400" dirty="0">
                <a:latin typeface="標楷體" panose="03000509000000000000" pitchFamily="65" charset="-120"/>
                <a:ea typeface="標楷體" panose="03000509000000000000" pitchFamily="65" charset="-120"/>
              </a:rPr>
              <a:t>經</a:t>
            </a:r>
            <a:r>
              <a:rPr lang="en-US" altLang="zh-TW" sz="4400" dirty="0">
                <a:latin typeface="標楷體" panose="03000509000000000000" pitchFamily="65" charset="-120"/>
                <a:ea typeface="標楷體" panose="03000509000000000000" pitchFamily="65" charset="-120"/>
              </a:rPr>
              <a:t>)</a:t>
            </a:r>
            <a:r>
              <a:rPr lang="zh-TW" altLang="zh-TW" sz="4400" dirty="0">
                <a:latin typeface="標楷體" panose="03000509000000000000" pitchFamily="65" charset="-120"/>
                <a:ea typeface="標楷體" panose="03000509000000000000" pitchFamily="65" charset="-120"/>
              </a:rPr>
              <a:t>歷件影印本</a:t>
            </a:r>
          </a:p>
          <a:p>
            <a:pPr marL="742950" lvl="0" indent="-742950">
              <a:buFont typeface="+mj-lt"/>
              <a:buAutoNum type="arabicPeriod"/>
            </a:pPr>
            <a:r>
              <a:rPr lang="zh-TW" altLang="zh-TW" sz="4400" dirty="0">
                <a:latin typeface="標楷體" panose="03000509000000000000" pitchFamily="65" charset="-120"/>
                <a:ea typeface="標楷體" panose="03000509000000000000" pitchFamily="65" charset="-120"/>
              </a:rPr>
              <a:t>中餐烹調丙級以上技術證照影</a:t>
            </a:r>
            <a:r>
              <a:rPr lang="zh-TW" altLang="zh-TW" sz="4400" dirty="0" smtClean="0">
                <a:latin typeface="標楷體" panose="03000509000000000000" pitchFamily="65" charset="-120"/>
                <a:ea typeface="標楷體" panose="03000509000000000000" pitchFamily="65" charset="-120"/>
              </a:rPr>
              <a:t>本</a:t>
            </a:r>
            <a:endParaRPr lang="zh-TW" altLang="zh-TW" sz="4400" dirty="0">
              <a:latin typeface="標楷體" panose="03000509000000000000" pitchFamily="65" charset="-120"/>
              <a:ea typeface="標楷體" panose="03000509000000000000" pitchFamily="65" charset="-120"/>
            </a:endParaRPr>
          </a:p>
          <a:p>
            <a:pPr marL="742950" lvl="0" indent="-742950">
              <a:buFont typeface="+mj-lt"/>
              <a:buAutoNum type="arabicPeriod"/>
            </a:pPr>
            <a:r>
              <a:rPr lang="zh-TW" altLang="zh-TW" sz="4400" dirty="0">
                <a:latin typeface="標楷體" panose="03000509000000000000" pitchFamily="65" charset="-120"/>
                <a:ea typeface="標楷體" panose="03000509000000000000" pitchFamily="65" charset="-120"/>
              </a:rPr>
              <a:t>專長證明文件影本</a:t>
            </a:r>
            <a:r>
              <a:rPr lang="en-US" altLang="zh-TW" sz="4400" dirty="0">
                <a:latin typeface="標楷體" panose="03000509000000000000" pitchFamily="65" charset="-120"/>
                <a:ea typeface="標楷體" panose="03000509000000000000" pitchFamily="65" charset="-120"/>
              </a:rPr>
              <a:t>(</a:t>
            </a:r>
            <a:r>
              <a:rPr lang="zh-TW" altLang="zh-TW" sz="4400" dirty="0">
                <a:latin typeface="標楷體" panose="03000509000000000000" pitchFamily="65" charset="-120"/>
                <a:ea typeface="標楷體" panose="03000509000000000000" pitchFamily="65" charset="-120"/>
              </a:rPr>
              <a:t>足資證明該項專長之工作經驗證明、證照、受訓證書等均可</a:t>
            </a:r>
            <a:r>
              <a:rPr lang="en-US" altLang="zh-TW" sz="4400" dirty="0">
                <a:latin typeface="標楷體" panose="03000509000000000000" pitchFamily="65" charset="-120"/>
                <a:ea typeface="標楷體" panose="03000509000000000000" pitchFamily="65" charset="-120"/>
              </a:rPr>
              <a:t>)</a:t>
            </a:r>
            <a:r>
              <a:rPr lang="zh-TW" altLang="zh-TW" sz="4400" dirty="0">
                <a:latin typeface="標楷體" panose="03000509000000000000" pitchFamily="65" charset="-120"/>
                <a:ea typeface="標楷體" panose="03000509000000000000" pitchFamily="65" charset="-120"/>
              </a:rPr>
              <a:t>。</a:t>
            </a:r>
          </a:p>
          <a:p>
            <a:endParaRPr lang="en-US" altLang="zh-TW" sz="4400" dirty="0">
              <a:latin typeface="標楷體" panose="03000509000000000000" pitchFamily="65" charset="-120"/>
              <a:ea typeface="標楷體" panose="03000509000000000000" pitchFamily="65" charset="-120"/>
            </a:endParaRPr>
          </a:p>
          <a:p>
            <a:r>
              <a:rPr lang="zh-TW" altLang="en-US" sz="4400" b="1" dirty="0" smtClean="0">
                <a:latin typeface="標楷體" panose="03000509000000000000" pitchFamily="65" charset="-120"/>
                <a:ea typeface="標楷體" panose="03000509000000000000" pitchFamily="65" charset="-120"/>
              </a:rPr>
              <a:t>陸、</a:t>
            </a:r>
            <a:r>
              <a:rPr lang="zh-TW" altLang="zh-TW" sz="4400" b="1" dirty="0" smtClean="0">
                <a:latin typeface="標楷體" panose="03000509000000000000" pitchFamily="65" charset="-120"/>
                <a:ea typeface="標楷體" panose="03000509000000000000" pitchFamily="65" charset="-120"/>
              </a:rPr>
              <a:t>錄取</a:t>
            </a:r>
            <a:r>
              <a:rPr lang="zh-TW" altLang="zh-TW" sz="4400" b="1" dirty="0">
                <a:latin typeface="標楷體" panose="03000509000000000000" pitchFamily="65" charset="-120"/>
                <a:ea typeface="標楷體" panose="03000509000000000000" pitchFamily="65" charset="-120"/>
              </a:rPr>
              <a:t>報到：</a:t>
            </a:r>
            <a:endParaRPr lang="zh-TW" altLang="zh-TW" sz="4400" dirty="0">
              <a:latin typeface="標楷體" panose="03000509000000000000" pitchFamily="65" charset="-120"/>
              <a:ea typeface="標楷體" panose="03000509000000000000" pitchFamily="65" charset="-120"/>
            </a:endParaRPr>
          </a:p>
          <a:p>
            <a:pPr marL="742950" indent="-742950">
              <a:buFont typeface="+mj-ea"/>
              <a:buAutoNum type="ea1ChtPeriod"/>
            </a:pPr>
            <a:r>
              <a:rPr lang="zh-TW" altLang="zh-TW" sz="4400" dirty="0">
                <a:latin typeface="標楷體" panose="03000509000000000000" pitchFamily="65" charset="-120"/>
                <a:ea typeface="標楷體" panose="03000509000000000000" pitchFamily="65" charset="-120"/>
              </a:rPr>
              <a:t>錄取人員須於通知報到日上午 </a:t>
            </a:r>
            <a:r>
              <a:rPr lang="en-US" altLang="zh-TW" sz="4400" dirty="0">
                <a:latin typeface="標楷體" panose="03000509000000000000" pitchFamily="65" charset="-120"/>
                <a:ea typeface="標楷體" panose="03000509000000000000" pitchFamily="65" charset="-120"/>
              </a:rPr>
              <a:t>08:00 </a:t>
            </a:r>
            <a:r>
              <a:rPr lang="zh-TW" altLang="zh-TW" sz="4400" dirty="0">
                <a:latin typeface="標楷體" panose="03000509000000000000" pitchFamily="65" charset="-120"/>
                <a:ea typeface="標楷體" panose="03000509000000000000" pitchFamily="65" charset="-120"/>
              </a:rPr>
              <a:t>前至本校辦理報到，逾期報到以放棄錄取資格論，由備取者依序遞補。</a:t>
            </a:r>
          </a:p>
          <a:p>
            <a:pPr marL="742950" indent="-742950">
              <a:buFont typeface="+mj-ea"/>
              <a:buAutoNum type="ea1ChtPeriod"/>
            </a:pPr>
            <a:r>
              <a:rPr lang="zh-TW" altLang="zh-TW" sz="4400" dirty="0">
                <a:latin typeface="標楷體" panose="03000509000000000000" pitchFamily="65" charset="-120"/>
                <a:ea typeface="標楷體" panose="03000509000000000000" pitchFamily="65" charset="-120"/>
              </a:rPr>
              <a:t>錄取人員所繳驗各項證件，如有偽造不實，應無條件解職</a:t>
            </a:r>
            <a:r>
              <a:rPr lang="en-US" altLang="zh-TW" sz="4400" dirty="0">
                <a:latin typeface="標楷體" panose="03000509000000000000" pitchFamily="65" charset="-120"/>
                <a:ea typeface="標楷體" panose="03000509000000000000" pitchFamily="65" charset="-120"/>
              </a:rPr>
              <a:t>(</a:t>
            </a:r>
            <a:r>
              <a:rPr lang="zh-TW" altLang="zh-TW" sz="4400" dirty="0">
                <a:latin typeface="標楷體" panose="03000509000000000000" pitchFamily="65" charset="-120"/>
                <a:ea typeface="標楷體" panose="03000509000000000000" pitchFamily="65" charset="-120"/>
              </a:rPr>
              <a:t>不予錄取</a:t>
            </a:r>
            <a:r>
              <a:rPr lang="en-US" altLang="zh-TW" sz="4400" dirty="0">
                <a:latin typeface="標楷體" panose="03000509000000000000" pitchFamily="65" charset="-120"/>
                <a:ea typeface="標楷體" panose="03000509000000000000" pitchFamily="65" charset="-120"/>
              </a:rPr>
              <a:t>)</a:t>
            </a:r>
            <a:r>
              <a:rPr lang="zh-TW" altLang="zh-TW" sz="4400" dirty="0">
                <a:latin typeface="標楷體" panose="03000509000000000000" pitchFamily="65" charset="-120"/>
                <a:ea typeface="標楷體" panose="03000509000000000000" pitchFamily="65" charset="-120"/>
              </a:rPr>
              <a:t>。</a:t>
            </a:r>
          </a:p>
          <a:p>
            <a:pPr marL="742950" lvl="0" indent="-742950">
              <a:buFont typeface="+mj-ea"/>
              <a:buAutoNum type="ea1ChtPeriod"/>
            </a:pPr>
            <a:r>
              <a:rPr lang="zh-TW" altLang="zh-TW" sz="4400" dirty="0">
                <a:latin typeface="標楷體" panose="03000509000000000000" pitchFamily="65" charset="-120"/>
                <a:ea typeface="標楷體" panose="03000509000000000000" pitchFamily="65" charset="-120"/>
              </a:rPr>
              <a:t>錄取人員應受本校廚房設備之操作訓練，無故不接受訓練者，應無條件解職。</a:t>
            </a:r>
          </a:p>
          <a:p>
            <a:pPr marL="742950" lvl="0" indent="-742950">
              <a:buFont typeface="+mj-ea"/>
              <a:buAutoNum type="ea1ChtPeriod"/>
            </a:pPr>
            <a:r>
              <a:rPr lang="zh-TW" altLang="zh-TW" sz="4400" dirty="0">
                <a:latin typeface="標楷體" panose="03000509000000000000" pitchFamily="65" charset="-120"/>
                <a:ea typeface="標楷體" panose="03000509000000000000" pitchFamily="65" charset="-120"/>
              </a:rPr>
              <a:t>錄取人員應需檢附最近一個月內之公立區域醫療院所核發供膳人員健康合格證明，含胸部</a:t>
            </a:r>
            <a:r>
              <a:rPr lang="en-US" altLang="zh-TW" sz="4400" dirty="0">
                <a:latin typeface="標楷體" panose="03000509000000000000" pitchFamily="65" charset="-120"/>
                <a:ea typeface="標楷體" panose="03000509000000000000" pitchFamily="65" charset="-120"/>
              </a:rPr>
              <a:t>X</a:t>
            </a:r>
            <a:r>
              <a:rPr lang="zh-TW" altLang="zh-TW" sz="4400" dirty="0">
                <a:latin typeface="標楷體" panose="03000509000000000000" pitchFamily="65" charset="-120"/>
                <a:ea typeface="標楷體" panose="03000509000000000000" pitchFamily="65" charset="-120"/>
              </a:rPr>
              <a:t>光、</a:t>
            </a:r>
            <a:r>
              <a:rPr lang="en-US" altLang="zh-TW" sz="4400" dirty="0">
                <a:latin typeface="標楷體" panose="03000509000000000000" pitchFamily="65" charset="-120"/>
                <a:ea typeface="標楷體" panose="03000509000000000000" pitchFamily="65" charset="-120"/>
              </a:rPr>
              <a:t>A</a:t>
            </a:r>
            <a:r>
              <a:rPr lang="zh-TW" altLang="zh-TW" sz="4400" dirty="0">
                <a:latin typeface="標楷體" panose="03000509000000000000" pitchFamily="65" charset="-120"/>
                <a:ea typeface="標楷體" panose="03000509000000000000" pitchFamily="65" charset="-120"/>
              </a:rPr>
              <a:t>型肝炎、</a:t>
            </a:r>
            <a:r>
              <a:rPr lang="en-US" altLang="zh-TW" sz="4400" dirty="0">
                <a:latin typeface="標楷體" panose="03000509000000000000" pitchFamily="65" charset="-120"/>
                <a:ea typeface="標楷體" panose="03000509000000000000" pitchFamily="65" charset="-120"/>
              </a:rPr>
              <a:t>B</a:t>
            </a:r>
            <a:r>
              <a:rPr lang="zh-TW" altLang="zh-TW" sz="4400" dirty="0">
                <a:latin typeface="標楷體" panose="03000509000000000000" pitchFamily="65" charset="-120"/>
                <a:ea typeface="標楷體" panose="03000509000000000000" pitchFamily="65" charset="-120"/>
              </a:rPr>
              <a:t>型肝炎、</a:t>
            </a:r>
            <a:r>
              <a:rPr lang="en-US" altLang="zh-TW" sz="4400" dirty="0">
                <a:latin typeface="標楷體" panose="03000509000000000000" pitchFamily="65" charset="-120"/>
                <a:ea typeface="標楷體" panose="03000509000000000000" pitchFamily="65" charset="-120"/>
              </a:rPr>
              <a:t>C</a:t>
            </a:r>
            <a:r>
              <a:rPr lang="zh-TW" altLang="zh-TW" sz="4400" dirty="0">
                <a:latin typeface="標楷體" panose="03000509000000000000" pitchFamily="65" charset="-120"/>
                <a:ea typeface="標楷體" panose="03000509000000000000" pitchFamily="65" charset="-120"/>
              </a:rPr>
              <a:t>型肝炎、傷寒等健檢項目之健康檢查表。</a:t>
            </a:r>
            <a:r>
              <a:rPr lang="en-US" altLang="zh-TW" sz="4400" dirty="0">
                <a:latin typeface="標楷體" panose="03000509000000000000" pitchFamily="65" charset="-120"/>
                <a:ea typeface="標楷體" panose="03000509000000000000" pitchFamily="65" charset="-120"/>
              </a:rPr>
              <a:t>(</a:t>
            </a:r>
            <a:r>
              <a:rPr lang="zh-TW" altLang="zh-TW" sz="4400" dirty="0">
                <a:latin typeface="標楷體" panose="03000509000000000000" pitchFamily="65" charset="-120"/>
                <a:ea typeface="標楷體" panose="03000509000000000000" pitchFamily="65" charset="-120"/>
              </a:rPr>
              <a:t>體檢不合格者不予錄取，應無條件解職</a:t>
            </a:r>
            <a:r>
              <a:rPr lang="en-US" altLang="zh-TW" sz="4400" dirty="0">
                <a:latin typeface="標楷體" panose="03000509000000000000" pitchFamily="65" charset="-120"/>
                <a:ea typeface="標楷體" panose="03000509000000000000" pitchFamily="65" charset="-120"/>
              </a:rPr>
              <a:t>)</a:t>
            </a:r>
            <a:r>
              <a:rPr lang="zh-TW" altLang="zh-TW" sz="4400" dirty="0" smtClean="0">
                <a:latin typeface="標楷體" panose="03000509000000000000" pitchFamily="65" charset="-120"/>
                <a:ea typeface="標楷體" panose="03000509000000000000" pitchFamily="65" charset="-120"/>
              </a:rPr>
              <a:t>。</a:t>
            </a:r>
            <a:endParaRPr lang="zh-TW" altLang="zh-TW" sz="4400" dirty="0">
              <a:latin typeface="標楷體" panose="03000509000000000000" pitchFamily="65" charset="-120"/>
              <a:ea typeface="標楷體" panose="03000509000000000000" pitchFamily="65" charset="-120"/>
            </a:endParaRPr>
          </a:p>
          <a:p>
            <a:pPr marL="742950" lvl="0" indent="-742950">
              <a:buFont typeface="+mj-ea"/>
              <a:buAutoNum type="ea1ChtPeriod"/>
            </a:pPr>
            <a:r>
              <a:rPr lang="zh-TW" altLang="zh-TW" sz="4400" dirty="0">
                <a:latin typeface="標楷體" panose="03000509000000000000" pitchFamily="65" charset="-120"/>
                <a:ea typeface="標楷體" panose="03000509000000000000" pitchFamily="65" charset="-120"/>
              </a:rPr>
              <a:t>錄取人員應需檢附警察刑事紀錄證明書</a:t>
            </a:r>
            <a:r>
              <a:rPr lang="en-US" altLang="zh-TW" sz="4400" dirty="0">
                <a:latin typeface="標楷體" panose="03000509000000000000" pitchFamily="65" charset="-120"/>
                <a:ea typeface="標楷體" panose="03000509000000000000" pitchFamily="65" charset="-120"/>
              </a:rPr>
              <a:t>(</a:t>
            </a:r>
            <a:r>
              <a:rPr lang="zh-TW" altLang="zh-TW" sz="4400" dirty="0">
                <a:latin typeface="標楷體" panose="03000509000000000000" pitchFamily="65" charset="-120"/>
                <a:ea typeface="標楷體" panose="03000509000000000000" pitchFamily="65" charset="-120"/>
              </a:rPr>
              <a:t>良民證</a:t>
            </a:r>
            <a:r>
              <a:rPr lang="en-US" altLang="zh-TW" sz="4400" dirty="0">
                <a:latin typeface="標楷體" panose="03000509000000000000" pitchFamily="65" charset="-120"/>
                <a:ea typeface="標楷體" panose="03000509000000000000" pitchFamily="65" charset="-120"/>
              </a:rPr>
              <a:t>)</a:t>
            </a:r>
            <a:r>
              <a:rPr lang="zh-TW" altLang="zh-TW" sz="4400" dirty="0">
                <a:latin typeface="標楷體" panose="03000509000000000000" pitchFamily="65" charset="-120"/>
                <a:ea typeface="標楷體" panose="03000509000000000000" pitchFamily="65" charset="-120"/>
              </a:rPr>
              <a:t>。</a:t>
            </a:r>
          </a:p>
          <a:p>
            <a:pPr marL="742950" lvl="0" indent="-742950">
              <a:buFont typeface="+mj-ea"/>
              <a:buAutoNum type="ea1ChtPeriod"/>
            </a:pPr>
            <a:r>
              <a:rPr lang="zh-TW" altLang="zh-TW" sz="4400" dirty="0">
                <a:latin typeface="標楷體" panose="03000509000000000000" pitchFamily="65" charset="-120"/>
                <a:ea typeface="標楷體" panose="03000509000000000000" pitchFamily="65" charset="-120"/>
              </a:rPr>
              <a:t>錄取人員試用期為</a:t>
            </a:r>
            <a:r>
              <a:rPr lang="en-US" altLang="zh-TW" sz="4400" dirty="0">
                <a:latin typeface="標楷體" panose="03000509000000000000" pitchFamily="65" charset="-120"/>
                <a:ea typeface="標楷體" panose="03000509000000000000" pitchFamily="65" charset="-120"/>
              </a:rPr>
              <a:t>3</a:t>
            </a:r>
            <a:r>
              <a:rPr lang="zh-TW" altLang="zh-TW" sz="4400" dirty="0">
                <a:latin typeface="標楷體" panose="03000509000000000000" pitchFamily="65" charset="-120"/>
                <a:ea typeface="標楷體" panose="03000509000000000000" pitchFamily="65" charset="-120"/>
              </a:rPr>
              <a:t>個月，如果試用期間不及格即予解聘，由備取人員遞補</a:t>
            </a:r>
            <a:r>
              <a:rPr lang="zh-TW" altLang="zh-TW" sz="4400" dirty="0" smtClean="0">
                <a:latin typeface="標楷體" panose="03000509000000000000" pitchFamily="65" charset="-120"/>
                <a:ea typeface="標楷體" panose="03000509000000000000" pitchFamily="65" charset="-120"/>
              </a:rPr>
              <a:t>，試用</a:t>
            </a:r>
            <a:r>
              <a:rPr lang="zh-TW" altLang="zh-TW" sz="4400" dirty="0">
                <a:latin typeface="標楷體" panose="03000509000000000000" pitchFamily="65" charset="-120"/>
                <a:ea typeface="標楷體" panose="03000509000000000000" pitchFamily="65" charset="-120"/>
              </a:rPr>
              <a:t>合格始予正式聘用</a:t>
            </a:r>
            <a:r>
              <a:rPr lang="zh-TW" altLang="zh-TW" sz="4400" dirty="0" smtClean="0">
                <a:latin typeface="標楷體" panose="03000509000000000000" pitchFamily="65" charset="-120"/>
                <a:ea typeface="標楷體" panose="03000509000000000000" pitchFamily="65" charset="-120"/>
              </a:rPr>
              <a:t>。</a:t>
            </a:r>
            <a:endParaRPr lang="zh-TW" altLang="zh-TW" sz="4400" dirty="0">
              <a:latin typeface="標楷體" panose="03000509000000000000" pitchFamily="65" charset="-120"/>
              <a:ea typeface="標楷體" panose="03000509000000000000" pitchFamily="65" charset="-120"/>
            </a:endParaRPr>
          </a:p>
        </p:txBody>
      </p:sp>
      <p:sp>
        <p:nvSpPr>
          <p:cNvPr id="2" name="文字方塊 1"/>
          <p:cNvSpPr txBox="1"/>
          <p:nvPr/>
        </p:nvSpPr>
        <p:spPr>
          <a:xfrm>
            <a:off x="6491914" y="861010"/>
            <a:ext cx="21096514" cy="2308324"/>
          </a:xfrm>
          <a:prstGeom prst="rect">
            <a:avLst/>
          </a:prstGeom>
          <a:pattFill prst="pct5">
            <a:fgClr>
              <a:schemeClr val="accent6">
                <a:lumMod val="60000"/>
                <a:lumOff val="40000"/>
              </a:schemeClr>
            </a:fgClr>
            <a:bgClr>
              <a:schemeClr val="bg1"/>
            </a:bgClr>
          </a:pattFill>
        </p:spPr>
        <p:txBody>
          <a:bodyPr wrap="square" rtlCol="0">
            <a:spAutoFit/>
          </a:bodyPr>
          <a:lstStyle/>
          <a:p>
            <a:pPr algn="ctr"/>
            <a:r>
              <a:rPr lang="zh-TW" altLang="zh-TW" sz="7200" b="1" dirty="0">
                <a:latin typeface="標楷體" panose="03000509000000000000" pitchFamily="65" charset="-120"/>
                <a:ea typeface="標楷體" panose="03000509000000000000" pitchFamily="65" charset="-120"/>
              </a:rPr>
              <a:t>臺南市南區永華國民小學</a:t>
            </a:r>
            <a:endParaRPr lang="zh-TW" altLang="zh-TW" sz="7200" dirty="0">
              <a:latin typeface="標楷體" panose="03000509000000000000" pitchFamily="65" charset="-120"/>
              <a:ea typeface="標楷體" panose="03000509000000000000" pitchFamily="65" charset="-120"/>
            </a:endParaRPr>
          </a:p>
          <a:p>
            <a:pPr algn="ctr"/>
            <a:r>
              <a:rPr lang="en-US" altLang="zh-TW" sz="7200" b="1" dirty="0" smtClean="0">
                <a:latin typeface="標楷體" panose="03000509000000000000" pitchFamily="65" charset="-120"/>
                <a:ea typeface="標楷體" panose="03000509000000000000" pitchFamily="65" charset="-120"/>
              </a:rPr>
              <a:t>112</a:t>
            </a:r>
            <a:r>
              <a:rPr lang="zh-TW" altLang="zh-TW" sz="7200" b="1" dirty="0" smtClean="0">
                <a:latin typeface="標楷體" panose="03000509000000000000" pitchFamily="65" charset="-120"/>
                <a:ea typeface="標楷體" panose="03000509000000000000" pitchFamily="65" charset="-120"/>
              </a:rPr>
              <a:t>學年</a:t>
            </a:r>
            <a:r>
              <a:rPr lang="zh-TW" altLang="zh-TW" sz="7200" b="1" dirty="0">
                <a:latin typeface="標楷體" panose="03000509000000000000" pitchFamily="65" charset="-120"/>
                <a:ea typeface="標楷體" panose="03000509000000000000" pitchFamily="65" charset="-120"/>
              </a:rPr>
              <a:t>度</a:t>
            </a:r>
            <a:r>
              <a:rPr lang="zh-TW" altLang="zh-TW" sz="7200" b="1" dirty="0" smtClean="0">
                <a:latin typeface="標楷體" panose="03000509000000000000" pitchFamily="65" charset="-120"/>
                <a:ea typeface="標楷體" panose="03000509000000000000" pitchFamily="65" charset="-120"/>
              </a:rPr>
              <a:t>第</a:t>
            </a:r>
            <a:r>
              <a:rPr lang="en-US" altLang="zh-TW" sz="7200" b="1" dirty="0" smtClean="0">
                <a:latin typeface="標楷體" panose="03000509000000000000" pitchFamily="65" charset="-120"/>
                <a:ea typeface="標楷體" panose="03000509000000000000" pitchFamily="65" charset="-120"/>
              </a:rPr>
              <a:t>1</a:t>
            </a:r>
            <a:r>
              <a:rPr lang="zh-TW" altLang="zh-TW" sz="7200" b="1" dirty="0" smtClean="0">
                <a:latin typeface="標楷體" panose="03000509000000000000" pitchFamily="65" charset="-120"/>
                <a:ea typeface="標楷體" panose="03000509000000000000" pitchFamily="65" charset="-120"/>
              </a:rPr>
              <a:t>學期</a:t>
            </a:r>
            <a:r>
              <a:rPr lang="zh-TW" altLang="zh-TW" sz="7200" b="1" dirty="0">
                <a:latin typeface="標楷體" panose="03000509000000000000" pitchFamily="65" charset="-120"/>
                <a:ea typeface="標楷體" panose="03000509000000000000" pitchFamily="65" charset="-120"/>
              </a:rPr>
              <a:t>學校午餐廚房工作人員甄選簡章</a:t>
            </a:r>
            <a:endParaRPr lang="zh-TW" altLang="zh-TW" sz="7200" dirty="0">
              <a:latin typeface="標楷體" panose="03000509000000000000" pitchFamily="65" charset="-120"/>
              <a:ea typeface="標楷體" panose="03000509000000000000" pitchFamily="65" charset="-120"/>
            </a:endParaRPr>
          </a:p>
        </p:txBody>
      </p:sp>
      <p:pic>
        <p:nvPicPr>
          <p:cNvPr id="16" name="圖片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5081" y="821256"/>
            <a:ext cx="4042756" cy="4042756"/>
          </a:xfrm>
          <a:prstGeom prst="rect">
            <a:avLst/>
          </a:prstGeom>
        </p:spPr>
      </p:pic>
      <p:pic>
        <p:nvPicPr>
          <p:cNvPr id="22" name="圖片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722588">
            <a:off x="26936153" y="163175"/>
            <a:ext cx="3998853" cy="2999139"/>
          </a:xfrm>
          <a:prstGeom prst="rect">
            <a:avLst/>
          </a:prstGeom>
        </p:spPr>
      </p:pic>
      <p:pic>
        <p:nvPicPr>
          <p:cNvPr id="33" name="圖片 3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481757" y="19973626"/>
            <a:ext cx="8817032" cy="6612774"/>
          </a:xfrm>
          <a:prstGeom prst="rect">
            <a:avLst/>
          </a:prstGeom>
        </p:spPr>
      </p:pic>
      <p:pic>
        <p:nvPicPr>
          <p:cNvPr id="34" name="圖片 3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a:off x="13126165" y="19803825"/>
            <a:ext cx="10383517" cy="6952377"/>
          </a:xfrm>
          <a:prstGeom prst="rect">
            <a:avLst/>
          </a:prstGeom>
        </p:spPr>
      </p:pic>
      <p:pic>
        <p:nvPicPr>
          <p:cNvPr id="39" name="圖片 3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509682" y="4628495"/>
            <a:ext cx="3656157" cy="2742118"/>
          </a:xfrm>
          <a:prstGeom prst="rect">
            <a:avLst/>
          </a:prstGeom>
        </p:spPr>
      </p:pic>
      <p:pic>
        <p:nvPicPr>
          <p:cNvPr id="42" name="圖片 4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6159518" y="3577683"/>
            <a:ext cx="5098835" cy="3824126"/>
          </a:xfrm>
          <a:prstGeom prst="rect">
            <a:avLst/>
          </a:prstGeom>
        </p:spPr>
      </p:pic>
      <p:pic>
        <p:nvPicPr>
          <p:cNvPr id="43" name="圖片 4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9075312" y="3596696"/>
            <a:ext cx="5365862" cy="4024396"/>
          </a:xfrm>
          <a:prstGeom prst="rect">
            <a:avLst/>
          </a:prstGeom>
        </p:spPr>
      </p:pic>
      <p:pic>
        <p:nvPicPr>
          <p:cNvPr id="11" name="圖片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0579219">
            <a:off x="4526700" y="200156"/>
            <a:ext cx="3030156" cy="2272616"/>
          </a:xfrm>
          <a:prstGeom prst="rect">
            <a:avLst/>
          </a:prstGeom>
        </p:spPr>
      </p:pic>
    </p:spTree>
    <p:extLst>
      <p:ext uri="{BB962C8B-B14F-4D97-AF65-F5344CB8AC3E}">
        <p14:creationId xmlns:p14="http://schemas.microsoft.com/office/powerpoint/2010/main" val="4233022151"/>
      </p:ext>
    </p:extLst>
  </p:cSld>
  <p:clrMapOvr>
    <a:masterClrMapping/>
  </p:clrMapOvr>
</p:sld>
</file>

<file path=ppt/theme/theme1.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佈景主題">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658</TotalTime>
  <Words>41</Words>
  <Application>Microsoft Office PowerPoint</Application>
  <PresentationFormat>自訂</PresentationFormat>
  <Paragraphs>45</Paragraphs>
  <Slides>1</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vt:i4>
      </vt:variant>
    </vt:vector>
  </HeadingPairs>
  <TitlesOfParts>
    <vt:vector size="7" baseType="lpstr">
      <vt:lpstr>新細明體</vt:lpstr>
      <vt:lpstr>標楷體</vt:lpstr>
      <vt:lpstr>Arial</vt:lpstr>
      <vt:lpstr>Calibri</vt:lpstr>
      <vt:lpstr>Calibri Light</vt:lpstr>
      <vt:lpstr>Office 佈景主題</vt:lpstr>
      <vt:lpstr>PowerPoint 簡報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賴亮綺</dc:creator>
  <cp:lastModifiedBy>user</cp:lastModifiedBy>
  <cp:revision>43</cp:revision>
  <cp:lastPrinted>2023-09-07T01:18:06Z</cp:lastPrinted>
  <dcterms:created xsi:type="dcterms:W3CDTF">2022-11-02T01:32:12Z</dcterms:created>
  <dcterms:modified xsi:type="dcterms:W3CDTF">2023-12-22T02:29:07Z</dcterms:modified>
</cp:coreProperties>
</file>