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y="6858000" cx="12192000"/>
  <p:notesSz cx="6858000" cy="9144000"/>
  <p:embeddedFontLst>
    <p:embeddedFont>
      <p:font typeface="Oswald"/>
      <p:regular r:id="rId40"/>
      <p:bold r:id="rId41"/>
    </p:embeddedFont>
    <p:embeddedFont>
      <p:font typeface="Source Sans Pro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regular.fntdata"/><Relationship Id="rId20" Type="http://schemas.openxmlformats.org/officeDocument/2006/relationships/slide" Target="slides/slide16.xml"/><Relationship Id="rId42" Type="http://schemas.openxmlformats.org/officeDocument/2006/relationships/font" Target="fonts/SourceSansPro-regular.fntdata"/><Relationship Id="rId41" Type="http://schemas.openxmlformats.org/officeDocument/2006/relationships/font" Target="fonts/Oswald-bold.fntdata"/><Relationship Id="rId22" Type="http://schemas.openxmlformats.org/officeDocument/2006/relationships/slide" Target="slides/slide18.xml"/><Relationship Id="rId44" Type="http://schemas.openxmlformats.org/officeDocument/2006/relationships/font" Target="fonts/SourceSansPro-italic.fntdata"/><Relationship Id="rId21" Type="http://schemas.openxmlformats.org/officeDocument/2006/relationships/slide" Target="slides/slide17.xml"/><Relationship Id="rId43" Type="http://schemas.openxmlformats.org/officeDocument/2006/relationships/font" Target="fonts/SourceSansPro-bold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45" Type="http://schemas.openxmlformats.org/officeDocument/2006/relationships/font" Target="fonts/SourceSansPr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XnhAWgPzsX74YzR9WYQ-Zd-ouH1f9Dx0TaVuUHOI79Q/edit?usp=sharing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每一餐記得掌握「黃金比例221」！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黃金比例221：每餐的飯、菜、肉的體積比=2:2:1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飯和青菜要一樣多，豆魚蛋肉類大約吃菜的一半體積大小就好了～</a:t>
            </a:r>
            <a:endParaRPr/>
          </a:p>
        </p:txBody>
      </p:sp>
      <p:sp>
        <p:nvSpPr>
          <p:cNvPr id="175" name="Google Shape;17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黃金比例221就是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飯跟菜一樣多，肉是菜的一半</a:t>
            </a:r>
            <a:endParaRPr/>
          </a:p>
        </p:txBody>
      </p:sp>
      <p:sp>
        <p:nvSpPr>
          <p:cNvPr id="180" name="Google Shape;18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示範營養均衡的便當肉眼看起來體積比是2:2:1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也提醒孩子盡量飯菜分離的好處：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1.了解自己吃下哪些食物、份量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2.避免吃下過多醬料、湯汁，減少不必要油糖鹽的攝取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3.幫助孩子養成細嚼慢嚥的習慣，幫助體位控制、牙口發育</a:t>
            </a:r>
            <a:endParaRPr/>
          </a:p>
        </p:txBody>
      </p:sp>
      <p:sp>
        <p:nvSpPr>
          <p:cNvPr id="185" name="Google Shape;18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前面已說明過221重點了，除了每餐攝取飯菜肉比例為221，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每天還要吃2拳頭大水果、2杯乳品、1湯匙堅果種子類，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才能攝取六大類食物，成為營養均衡好寶寶唷！</a:t>
            </a:r>
            <a:endParaRPr/>
          </a:p>
        </p:txBody>
      </p:sp>
      <p:sp>
        <p:nvSpPr>
          <p:cNvPr id="197" name="Google Shape;197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全榖的「全」是代表麩皮、胚乳、胚芽「全」部都有的意思</a:t>
            </a:r>
            <a:endParaRPr/>
          </a:p>
        </p:txBody>
      </p:sp>
      <p:sp>
        <p:nvSpPr>
          <p:cNvPr id="219" name="Google Shape;219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介紹稻穀變成白米的過程，每一步驟都會流失一些營養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較常看到的白米並不是全穀，因為已經去掉麩皮、胚芽，只剩下胚乳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只有糙米是全穀類唷!</a:t>
            </a:r>
            <a:endParaRPr/>
          </a:p>
        </p:txBody>
      </p:sp>
      <p:sp>
        <p:nvSpPr>
          <p:cNvPr id="243" name="Google Shape;243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問問小朋友們，有沒有發現吃全穀的時候，咀嚼更多下呢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因為富含膳食纖維的麩皮，會讓人想要咀嚼更多下才吞下去喔！</a:t>
            </a:r>
            <a:endParaRPr/>
          </a:p>
        </p:txBody>
      </p:sp>
      <p:sp>
        <p:nvSpPr>
          <p:cNvPr id="255" name="Google Shape;255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飲食教育動畫 - 餐前勤洗手 細菌遠離我：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https://youtu.be/qQhpvG5qfZ4?t=77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疾管署-</a:t>
            </a: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正確勤洗手，保護你我他 海報：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https://www.cdc.gov.tw/Category/ListContent/sK-3CqsjLalwpwt7ACBp0Q?uaid=R2YCPeOjZ18nYit5cN8mEg</a:t>
            </a:r>
            <a:endParaRPr/>
          </a:p>
        </p:txBody>
      </p:sp>
      <p:sp>
        <p:nvSpPr>
          <p:cNvPr id="279" name="Google Shape;279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影片連結：https://youtu.be/WL7D8R7ut3o</a:t>
            </a:r>
            <a:endParaRPr/>
          </a:p>
        </p:txBody>
      </p:sp>
      <p:sp>
        <p:nvSpPr>
          <p:cNvPr id="285" name="Google Shape;285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4070711b4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14070711b4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有獎徵答可以使用 數位工具-Kahoot 增加孩子的興趣，也可提供給各班自行使用此題庫做活動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使用說明：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https://docs.google.com/presentation/d/1XnhAWgPzsX74YzR9WYQ-Zd-ouH1f9Dx0TaVuUHOI79Q/edit?usp=sharing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遊戲連結：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https://create.kahoot.it/share/221/4af84e81-439c-4747-8131-a4bd5afc4b0b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14070711b4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黃金比例221以我的餐盤建議量為依據，發展成學童好記6大類飲食口訣。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膳食纖維建議量資料來源：</a:t>
            </a:r>
            <a:r>
              <a:rPr lang="zh-TW" sz="1200"/>
              <a:t>「國人膳食營養素參考攝取量」第八版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每日14公克/1000大卡，10~12歲適度活動量之男女學童分別為2350、2250大卡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除了現況調查顯示學童膳食纖維不足、吃全穀狀況不理想，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台灣及美國飲食指南均提到吃全穀的好處：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200"/>
              <a:t>1.臺灣「每日飲食指南」提醒，應以未精製全榖雜糧類等原態食物作為主食為佳。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全穀類含有豐富的膳食纖維，有助於控制及預防癌症及多種慢性病，也對孩子的生長和學習力有正面影響。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2.「2020-2025美國飲食指南」也建議至少一半的主食可選擇未加工的全榖類，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以增加膳食纖維、維生素B群、鐵、鉀、鋅、鎂等營養素攝取。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可參考董氏基金會-常見全穀迷思Q&amp;A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https://www.nutri.jtf.org.tw/Article/Info/4383</a:t>
            </a:r>
            <a:endParaRPr/>
          </a:p>
        </p:txBody>
      </p:sp>
      <p:sp>
        <p:nvSpPr>
          <p:cNvPr id="160" name="Google Shape;16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標題投影片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6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36965" y="-172716"/>
            <a:ext cx="2441779" cy="192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46" y="5044807"/>
            <a:ext cx="4581237" cy="194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>
            <a:off x="838200" y="926463"/>
            <a:ext cx="10515600" cy="494879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1524000" y="3813176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4" name="Google Shape;94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圖表或組織圖" type="dgm">
  <p:cSld name="DIAGRAM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/>
          <p:nvPr>
            <p:ph type="title"/>
          </p:nvPr>
        </p:nvSpPr>
        <p:spPr>
          <a:xfrm>
            <a:off x="1828800" y="476250"/>
            <a:ext cx="9448800" cy="1276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4"/>
          <p:cNvSpPr/>
          <p:nvPr>
            <p:ph idx="2" type="dgm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14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4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4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6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36965" y="-172716"/>
            <a:ext cx="2441779" cy="192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46" y="5044807"/>
            <a:ext cx="4581237" cy="194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/>
          <p:nvPr/>
        </p:nvSpPr>
        <p:spPr>
          <a:xfrm>
            <a:off x="172825" y="365125"/>
            <a:ext cx="11846350" cy="622149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5" name="Google Shape;3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6311900"/>
            <a:ext cx="1627773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標題投影片">
  <p:cSld name="4_標題投影片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6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36965" y="-172716"/>
            <a:ext cx="2441779" cy="192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46" y="5044807"/>
            <a:ext cx="4581237" cy="194910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" type="subTitle"/>
          </p:nvPr>
        </p:nvSpPr>
        <p:spPr>
          <a:xfrm>
            <a:off x="1524000" y="3813176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3" name="Google Shape;43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" name="Google Shape;76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9"/>
          <p:cNvSpPr/>
          <p:nvPr/>
        </p:nvSpPr>
        <p:spPr>
          <a:xfrm>
            <a:off x="172825" y="365125"/>
            <a:ext cx="11846350" cy="622149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" name="Google Shape;78;p9"/>
          <p:cNvCxnSpPr/>
          <p:nvPr/>
        </p:nvCxnSpPr>
        <p:spPr>
          <a:xfrm>
            <a:off x="9782887" y="209234"/>
            <a:ext cx="1417955" cy="0"/>
          </a:xfrm>
          <a:prstGeom prst="straightConnector1">
            <a:avLst/>
          </a:prstGeom>
          <a:noFill/>
          <a:ln cap="rnd" cmpd="sng" w="158750">
            <a:solidFill>
              <a:srgbClr val="EB7A6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" name="Google Shape;79;p9"/>
          <p:cNvSpPr/>
          <p:nvPr/>
        </p:nvSpPr>
        <p:spPr>
          <a:xfrm rot="7976472">
            <a:off x="421048" y="-246291"/>
            <a:ext cx="1176012" cy="1190216"/>
          </a:xfrm>
          <a:custGeom>
            <a:rect b="b" l="l" r="r" t="t"/>
            <a:pathLst>
              <a:path extrusionOk="0" h="5321474" w="5566281">
                <a:moveTo>
                  <a:pt x="0" y="1655762"/>
                </a:moveTo>
                <a:lnTo>
                  <a:pt x="0" y="0"/>
                </a:lnTo>
                <a:lnTo>
                  <a:pt x="466461" y="0"/>
                </a:lnTo>
                <a:lnTo>
                  <a:pt x="466461" y="1194649"/>
                </a:lnTo>
                <a:lnTo>
                  <a:pt x="1737361" y="1194649"/>
                </a:lnTo>
                <a:lnTo>
                  <a:pt x="1737360" y="1201547"/>
                </a:lnTo>
                <a:lnTo>
                  <a:pt x="1756689" y="1201547"/>
                </a:lnTo>
                <a:lnTo>
                  <a:pt x="1756689" y="2396196"/>
                </a:lnTo>
                <a:lnTo>
                  <a:pt x="3027589" y="2396196"/>
                </a:lnTo>
                <a:lnTo>
                  <a:pt x="3027589" y="2465133"/>
                </a:lnTo>
                <a:lnTo>
                  <a:pt x="3051954" y="2465134"/>
                </a:lnTo>
                <a:lnTo>
                  <a:pt x="3051954" y="3659783"/>
                </a:lnTo>
                <a:lnTo>
                  <a:pt x="4322853" y="3659783"/>
                </a:lnTo>
                <a:lnTo>
                  <a:pt x="4322853" y="4120896"/>
                </a:lnTo>
                <a:lnTo>
                  <a:pt x="4295382" y="4120895"/>
                </a:lnTo>
                <a:lnTo>
                  <a:pt x="4295382" y="4860361"/>
                </a:lnTo>
                <a:lnTo>
                  <a:pt x="5566281" y="4860361"/>
                </a:lnTo>
                <a:lnTo>
                  <a:pt x="5566281" y="5321474"/>
                </a:lnTo>
                <a:lnTo>
                  <a:pt x="3828921" y="5321474"/>
                </a:lnTo>
                <a:lnTo>
                  <a:pt x="3828921" y="4120895"/>
                </a:lnTo>
                <a:lnTo>
                  <a:pt x="2585493" y="4120896"/>
                </a:lnTo>
                <a:lnTo>
                  <a:pt x="2585493" y="2857309"/>
                </a:lnTo>
                <a:lnTo>
                  <a:pt x="1290228" y="2857309"/>
                </a:lnTo>
                <a:lnTo>
                  <a:pt x="1290228" y="1655762"/>
                </a:lnTo>
                <a:close/>
              </a:path>
            </a:pathLst>
          </a:custGeom>
          <a:solidFill>
            <a:srgbClr val="83C6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11354868" y="70634"/>
            <a:ext cx="277200" cy="2772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1718480" y="70634"/>
            <a:ext cx="277200" cy="2772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8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000" y="6311900"/>
            <a:ext cx="1627773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6" name="Google Shape;86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7" name="Google Shape;8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Relationship Id="rId4" Type="http://schemas.openxmlformats.org/officeDocument/2006/relationships/hyperlink" Target="https://docs.google.com/presentation/u/2/d/1XnhAWgPzsX74YzR9WYQ-Zd-ouH1f9Dx0TaVuUHOI79Q/edit" TargetMode="External"/><Relationship Id="rId5" Type="http://schemas.openxmlformats.org/officeDocument/2006/relationships/hyperlink" Target="https://create.kahoot.it/course/044730f4-2097-47f3-bf6d-a339f749b01e" TargetMode="External"/><Relationship Id="rId6" Type="http://schemas.openxmlformats.org/officeDocument/2006/relationships/hyperlink" Target="https://create.kahoot.it/share/221/4af84e81-439c-4747-8131-a4bd5afc4b0b" TargetMode="External"/><Relationship Id="rId7" Type="http://schemas.openxmlformats.org/officeDocument/2006/relationships/hyperlink" Target="https://create.kahoot.it/course/044730f4-2097-47f3-bf6d-a339f749b01e" TargetMode="External"/><Relationship Id="rId8" Type="http://schemas.openxmlformats.org/officeDocument/2006/relationships/hyperlink" Target="https://create.kahoot.it/share/221/4af84e81-439c-4747-8131-a4bd5afc4b0b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7642" y="901989"/>
            <a:ext cx="7876715" cy="5054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37" y="280143"/>
            <a:ext cx="12071126" cy="6297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972" y="142971"/>
            <a:ext cx="10614056" cy="6572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02" y="115537"/>
            <a:ext cx="11949196" cy="662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456" y="21040"/>
            <a:ext cx="11437087" cy="6815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5096"/>
            <a:ext cx="12192000" cy="65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153" y="975147"/>
            <a:ext cx="11601694" cy="4907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71" y="130778"/>
            <a:ext cx="11839458" cy="6596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898" y="213081"/>
            <a:ext cx="11760203" cy="6431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39933"/>
            <a:ext cx="12192000" cy="565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939" y="234419"/>
            <a:ext cx="11376122" cy="638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174" y="158212"/>
            <a:ext cx="11851651" cy="654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821" y="243564"/>
            <a:ext cx="11138357" cy="6370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821" y="231371"/>
            <a:ext cx="11138357" cy="6395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821" y="231371"/>
            <a:ext cx="11138357" cy="6395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250" y="203936"/>
            <a:ext cx="11589500" cy="645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1233" y="362446"/>
            <a:ext cx="9949534" cy="6133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056" y="386832"/>
            <a:ext cx="11613887" cy="6084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512" y="112488"/>
            <a:ext cx="11808975" cy="6633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0287"/>
            <a:ext cx="12192000" cy="633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75" name="Google Shape;27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346" y="343581"/>
            <a:ext cx="11577307" cy="666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746" y="136874"/>
            <a:ext cx="11400508" cy="658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2" name="Google Shape;13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1453" y="621548"/>
            <a:ext cx="9669094" cy="5614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0530" y="502666"/>
            <a:ext cx="10290940" cy="585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/>
          <p:nvPr/>
        </p:nvSpPr>
        <p:spPr>
          <a:xfrm>
            <a:off x="2067200" y="139433"/>
            <a:ext cx="8057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6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Kahoot！ 互動式遊戲</a:t>
            </a:r>
            <a:endParaRPr b="1" i="0" sz="6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4" name="Google Shape;294;p45"/>
          <p:cNvPicPr preferRelativeResize="0"/>
          <p:nvPr/>
        </p:nvPicPr>
        <p:blipFill rotWithShape="1">
          <a:blip r:embed="rId3">
            <a:alphaModFix/>
          </a:blip>
          <a:srcRect b="6239" l="2208" r="42025" t="11232"/>
          <a:stretch/>
        </p:blipFill>
        <p:spPr>
          <a:xfrm>
            <a:off x="1052965" y="1179017"/>
            <a:ext cx="6044602" cy="503176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5">
            <a:hlinkClick r:id="rId4"/>
          </p:cNvPr>
          <p:cNvSpPr/>
          <p:nvPr/>
        </p:nvSpPr>
        <p:spPr>
          <a:xfrm>
            <a:off x="7731650" y="1398708"/>
            <a:ext cx="2970900" cy="1200000"/>
          </a:xfrm>
          <a:prstGeom prst="roundRect">
            <a:avLst>
              <a:gd fmla="val 30834" name="adj"/>
            </a:avLst>
          </a:prstGeom>
          <a:solidFill>
            <a:srgbClr val="FDDA91">
              <a:alpha val="62750"/>
            </a:srgbClr>
          </a:solidFill>
          <a:ln>
            <a:noFill/>
          </a:ln>
          <a:effectLst>
            <a:outerShdw blurRad="57150" rotWithShape="0" algn="bl" dir="8700000" dist="66675">
              <a:srgbClr val="000000">
                <a:alpha val="47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none" cap="none" strike="noStrike">
                <a:solidFill>
                  <a:srgbClr val="A5A5A5"/>
                </a:solidFill>
                <a:latin typeface="Oswald"/>
                <a:ea typeface="Oswald"/>
                <a:cs typeface="Oswald"/>
                <a:sym typeface="Oswald"/>
              </a:rPr>
              <a:t>使用說明</a:t>
            </a:r>
            <a:endParaRPr b="0" i="0" sz="2500" u="none" cap="none" strike="noStrike">
              <a:solidFill>
                <a:srgbClr val="A5A5A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6" name="Google Shape;296;p45">
            <a:hlinkClick r:id="rId5"/>
          </p:cNvPr>
          <p:cNvSpPr/>
          <p:nvPr/>
        </p:nvSpPr>
        <p:spPr>
          <a:xfrm>
            <a:off x="7798250" y="5010776"/>
            <a:ext cx="3029100" cy="1200000"/>
          </a:xfrm>
          <a:prstGeom prst="roundRect">
            <a:avLst>
              <a:gd fmla="val 30834" name="adj"/>
            </a:avLst>
          </a:prstGeom>
          <a:solidFill>
            <a:srgbClr val="0B5394"/>
          </a:solidFill>
          <a:ln>
            <a:noFill/>
          </a:ln>
          <a:effectLst>
            <a:outerShdw blurRad="57150" rotWithShape="0" algn="bl" dir="8700000" dist="66675">
              <a:srgbClr val="000000">
                <a:alpha val="47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u="sng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黃金比例221</a:t>
            </a:r>
            <a:endParaRPr sz="2500" u="sng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sng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遊戲連結</a:t>
            </a:r>
            <a:endParaRPr b="0" i="0" sz="25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7" name="Google Shape;297;p45">
            <a:hlinkClick r:id="rId7"/>
          </p:cNvPr>
          <p:cNvSpPr/>
          <p:nvPr/>
        </p:nvSpPr>
        <p:spPr>
          <a:xfrm>
            <a:off x="7798250" y="3204738"/>
            <a:ext cx="3029100" cy="1200000"/>
          </a:xfrm>
          <a:prstGeom prst="roundRect">
            <a:avLst>
              <a:gd fmla="val 30834" name="adj"/>
            </a:avLst>
          </a:prstGeom>
          <a:solidFill>
            <a:srgbClr val="0B5394"/>
          </a:solidFill>
          <a:ln>
            <a:noFill/>
          </a:ln>
          <a:effectLst>
            <a:outerShdw blurRad="57150" rotWithShape="0" algn="bl" dir="8700000" dist="66675">
              <a:srgbClr val="000000">
                <a:alpha val="47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u="sng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吃全穀顧健康</a:t>
            </a:r>
            <a:endParaRPr sz="2500" u="sng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sng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遊戲連結</a:t>
            </a:r>
            <a:endParaRPr b="0" i="0" sz="25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03" name="Google Shape;30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056" y="892844"/>
            <a:ext cx="11613887" cy="5072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4938"/>
            <a:ext cx="12192000" cy="620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200" y="566680"/>
            <a:ext cx="10711600" cy="572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12" y="390980"/>
            <a:ext cx="11985775" cy="6297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8" name="Google Shape;13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4691" y="231000"/>
            <a:ext cx="12192000" cy="63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6457" y="255757"/>
            <a:ext cx="8279086" cy="6346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0" name="Google Shape;15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918" y="767865"/>
            <a:ext cx="11126164" cy="5322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723" y="444749"/>
            <a:ext cx="10266554" cy="596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732" y="255757"/>
            <a:ext cx="11528535" cy="6346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291" y="680004"/>
            <a:ext cx="12192000" cy="599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