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4"/>
  </p:notesMasterIdLst>
  <p:sldIdLst>
    <p:sldId id="424" r:id="rId2"/>
    <p:sldId id="417" r:id="rId3"/>
    <p:sldId id="266" r:id="rId4"/>
    <p:sldId id="274" r:id="rId5"/>
    <p:sldId id="273" r:id="rId6"/>
    <p:sldId id="277" r:id="rId7"/>
    <p:sldId id="276" r:id="rId8"/>
    <p:sldId id="272" r:id="rId9"/>
    <p:sldId id="407" r:id="rId10"/>
    <p:sldId id="411" r:id="rId11"/>
    <p:sldId id="412" r:id="rId12"/>
    <p:sldId id="281" r:id="rId13"/>
    <p:sldId id="279" r:id="rId14"/>
    <p:sldId id="419" r:id="rId15"/>
    <p:sldId id="418" r:id="rId16"/>
    <p:sldId id="282" r:id="rId17"/>
    <p:sldId id="287" r:id="rId18"/>
    <p:sldId id="408" r:id="rId19"/>
    <p:sldId id="289" r:id="rId20"/>
    <p:sldId id="290" r:id="rId21"/>
    <p:sldId id="396" r:id="rId22"/>
    <p:sldId id="425" r:id="rId23"/>
    <p:sldId id="426" r:id="rId24"/>
    <p:sldId id="413" r:id="rId25"/>
    <p:sldId id="398" r:id="rId26"/>
    <p:sldId id="373" r:id="rId27"/>
    <p:sldId id="422" r:id="rId28"/>
    <p:sldId id="420" r:id="rId29"/>
    <p:sldId id="423" r:id="rId30"/>
    <p:sldId id="428" r:id="rId31"/>
    <p:sldId id="427" r:id="rId32"/>
    <p:sldId id="429" r:id="rId33"/>
    <p:sldId id="431" r:id="rId34"/>
    <p:sldId id="430" r:id="rId35"/>
    <p:sldId id="433" r:id="rId36"/>
    <p:sldId id="434" r:id="rId37"/>
    <p:sldId id="435" r:id="rId38"/>
    <p:sldId id="436" r:id="rId39"/>
    <p:sldId id="438" r:id="rId40"/>
    <p:sldId id="439" r:id="rId41"/>
    <p:sldId id="432" r:id="rId42"/>
    <p:sldId id="437" r:id="rId43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郭 靜如" initials="郭" lastIdx="1" clrIdx="0">
    <p:extLst>
      <p:ext uri="{19B8F6BF-5375-455C-9EA6-DF929625EA0E}">
        <p15:presenceInfo xmlns:p15="http://schemas.microsoft.com/office/powerpoint/2012/main" userId="448fff166201c00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6C664"/>
    <a:srgbClr val="A3E6FF"/>
    <a:srgbClr val="5EE61A"/>
    <a:srgbClr val="8DF3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08" autoAdjust="0"/>
    <p:restoredTop sz="89806" autoAdjust="0"/>
  </p:normalViewPr>
  <p:slideViewPr>
    <p:cSldViewPr snapToGrid="0">
      <p:cViewPr varScale="1">
        <p:scale>
          <a:sx n="80" d="100"/>
          <a:sy n="80" d="100"/>
        </p:scale>
        <p:origin x="153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3726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0820FD6-2A66-4787-BF01-336BDA10793E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97F03B97-26E4-47D9-B098-A45D8AF917F9}" type="pres">
      <dgm:prSet presAssocID="{90820FD6-2A66-4787-BF01-336BDA10793E}" presName="Name0" presStyleCnt="0">
        <dgm:presLayoutVars>
          <dgm:dir/>
          <dgm:resizeHandles val="exact"/>
        </dgm:presLayoutVars>
      </dgm:prSet>
      <dgm:spPr/>
    </dgm:pt>
  </dgm:ptLst>
  <dgm:cxnLst>
    <dgm:cxn modelId="{9440095C-D6E5-42CF-8137-FD0D09CB7D8B}" type="presOf" srcId="{90820FD6-2A66-4787-BF01-336BDA10793E}" destId="{97F03B97-26E4-47D9-B098-A45D8AF917F9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微軟正黑體" panose="020B0604030504040204" pitchFamily="34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微軟正黑體" panose="020B0604030504040204" pitchFamily="34" charset="-120"/>
              </a:defRPr>
            </a:lvl1pPr>
          </a:lstStyle>
          <a:p>
            <a:fld id="{5D480F52-CB3C-4201-8311-841B1A2CC156}" type="datetimeFigureOut">
              <a:rPr lang="zh-TW" altLang="en-US" smtClean="0"/>
              <a:pPr/>
              <a:t>2020/10/15</a:t>
            </a:fld>
            <a:endParaRPr lang="zh-TW" altLang="en-US" dirty="0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 dirty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微軟正黑體" panose="020B0604030504040204" pitchFamily="34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微軟正黑體" panose="020B0604030504040204" pitchFamily="34" charset="-120"/>
              </a:defRPr>
            </a:lvl1pPr>
          </a:lstStyle>
          <a:p>
            <a:fld id="{D195D1BF-EAC4-41DA-A0FE-79446082E8EF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517475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微軟正黑體" panose="020B0604030504040204" pitchFamily="34" charset="-120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微軟正黑體" panose="020B0604030504040204" pitchFamily="34" charset="-120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微軟正黑體" panose="020B0604030504040204" pitchFamily="34" charset="-120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微軟正黑體" panose="020B0604030504040204" pitchFamily="34" charset="-120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微軟正黑體" panose="020B0604030504040204" pitchFamily="34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你有沒有看過新聞？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95D1BF-EAC4-41DA-A0FE-79446082E8EF}" type="slidenum">
              <a:rPr lang="zh-TW" altLang="en-US" smtClean="0"/>
              <a:pPr/>
              <a:t>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397481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微軟正黑體" panose="020B0604030504040204" pitchFamily="34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9234" y="6459100"/>
            <a:ext cx="3328073" cy="290096"/>
          </a:xfrm>
          <a:prstGeom prst="rect">
            <a:avLst/>
          </a:prstGeom>
        </p:spPr>
        <p:txBody>
          <a:bodyPr/>
          <a:lstStyle>
            <a:lvl1pPr>
              <a:defRPr>
                <a:ea typeface="微軟正黑體" panose="020B0604030504040204" pitchFamily="34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9" name="圖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342727" y="6473447"/>
            <a:ext cx="26292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 Light" panose="020B0304030504040204" pitchFamily="34" charset="-120"/>
              </a:rPr>
              <a:t>圖3-2-1　認識新聞媒體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  <a:cs typeface="微軟正黑體 Light" panose="020B03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583972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6217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287160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37290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856529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13036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61306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69050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101639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979394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954917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 userDrawn="1"/>
        </p:nvSpPr>
        <p:spPr>
          <a:xfrm>
            <a:off x="0" y="-29105"/>
            <a:ext cx="9144000" cy="1213955"/>
          </a:xfrm>
          <a:prstGeom prst="rect">
            <a:avLst/>
          </a:prstGeom>
          <a:solidFill>
            <a:srgbClr val="A3E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ea typeface="微軟正黑體" panose="020B0604030504040204" pitchFamily="34" charset="-120"/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0" y="6329454"/>
            <a:ext cx="9144000" cy="528546"/>
          </a:xfrm>
          <a:prstGeom prst="rect">
            <a:avLst/>
          </a:prstGeom>
          <a:solidFill>
            <a:srgbClr val="A3E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ea typeface="微軟正黑體" panose="020B0604030504040204" pitchFamily="34" charset="-12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4032" y="82271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4032" y="1581483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84216" y="6419475"/>
            <a:ext cx="6622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2CCA5788-24B1-4ED8-A585-92EBC2ACDFDE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 userDrawn="1"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8939" b="43367" l="83877" r="96136">
                        <a14:backgroundMark x1="88008" y1="31426" x2="85476" y2="37396"/>
                        <a14:backgroundMark x1="87209" y1="31426" x2="91805" y2="31426"/>
                        <a14:backgroundMark x1="86076" y1="34909" x2="87075" y2="423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663" t="28302" r="2721" b="49018"/>
          <a:stretch/>
        </p:blipFill>
        <p:spPr>
          <a:xfrm>
            <a:off x="90764" y="52457"/>
            <a:ext cx="998448" cy="1442202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342727" y="6417371"/>
            <a:ext cx="26292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 Light" panose="020B0304030504040204" pitchFamily="34" charset="-120"/>
              </a:rPr>
              <a:t>圖3-2-1　認識新聞媒體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  <a:cs typeface="微軟正黑體 Light" panose="020B03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70674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hdphoto" Target="../media/hdphoto2.wdp"/><Relationship Id="rId7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microsoft.com/office/2007/relationships/hdphoto" Target="../media/hdphoto3.wdp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4.jpeg"/><Relationship Id="rId7" Type="http://schemas.openxmlformats.org/officeDocument/2006/relationships/image" Target="../media/image40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Relationship Id="rId9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47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41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41.png"/><Relationship Id="rId7" Type="http://schemas.openxmlformats.org/officeDocument/2006/relationships/image" Target="../media/image5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57.png"/><Relationship Id="rId7" Type="http://schemas.openxmlformats.org/officeDocument/2006/relationships/image" Target="../media/image72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10" Type="http://schemas.openxmlformats.org/officeDocument/2006/relationships/image" Target="../media/image75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80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://dict.revised.moe.edu.tw/cgi-bin/cbdic/gsweb.cgi?o=dcbdic&amp;searchid=Z00000109301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100.png"/><Relationship Id="rId18" Type="http://schemas.openxmlformats.org/officeDocument/2006/relationships/image" Target="../media/image105.png"/><Relationship Id="rId3" Type="http://schemas.openxmlformats.org/officeDocument/2006/relationships/image" Target="../media/image90.png"/><Relationship Id="rId21" Type="http://schemas.openxmlformats.org/officeDocument/2006/relationships/image" Target="../media/image108.png"/><Relationship Id="rId7" Type="http://schemas.openxmlformats.org/officeDocument/2006/relationships/image" Target="../media/image94.png"/><Relationship Id="rId12" Type="http://schemas.openxmlformats.org/officeDocument/2006/relationships/image" Target="../media/image99.png"/><Relationship Id="rId17" Type="http://schemas.openxmlformats.org/officeDocument/2006/relationships/image" Target="../media/image104.png"/><Relationship Id="rId2" Type="http://schemas.openxmlformats.org/officeDocument/2006/relationships/image" Target="../media/image89.png"/><Relationship Id="rId16" Type="http://schemas.openxmlformats.org/officeDocument/2006/relationships/image" Target="../media/image103.png"/><Relationship Id="rId20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11" Type="http://schemas.openxmlformats.org/officeDocument/2006/relationships/image" Target="../media/image98.png"/><Relationship Id="rId5" Type="http://schemas.openxmlformats.org/officeDocument/2006/relationships/image" Target="../media/image92.png"/><Relationship Id="rId15" Type="http://schemas.openxmlformats.org/officeDocument/2006/relationships/image" Target="../media/image102.png"/><Relationship Id="rId10" Type="http://schemas.openxmlformats.org/officeDocument/2006/relationships/image" Target="../media/image97.png"/><Relationship Id="rId19" Type="http://schemas.openxmlformats.org/officeDocument/2006/relationships/image" Target="../media/image106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Relationship Id="rId14" Type="http://schemas.openxmlformats.org/officeDocument/2006/relationships/image" Target="../media/image10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85Cf0BXGLKY" TargetMode="External"/><Relationship Id="rId2" Type="http://schemas.openxmlformats.org/officeDocument/2006/relationships/hyperlink" Target="https://www.youtube.com/watch?v=x4DdIctCESI)(&#25722;&#32025;&#34269;&#34899;&#24107;&#65306;&#25458;&#33865;&#35937;&#40763;&#34802;)2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rgbClr val="FF0000"/>
                </a:solidFill>
              </a:rPr>
              <a:t>認識新聞媒</a:t>
            </a:r>
            <a:r>
              <a:rPr lang="zh-TW" altLang="en-US" dirty="0">
                <a:solidFill>
                  <a:srgbClr val="FF0000"/>
                </a:solidFill>
              </a:rPr>
              <a:t>體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09749" y="4259263"/>
            <a:ext cx="6477001" cy="855662"/>
          </a:xfrm>
        </p:spPr>
        <p:txBody>
          <a:bodyPr>
            <a:noAutofit/>
          </a:bodyPr>
          <a:lstStyle/>
          <a:p>
            <a:r>
              <a:rPr lang="zh-TW" altLang="en-US" sz="4400" dirty="0" smtClean="0"/>
              <a:t>四年級圖書館利用教育</a:t>
            </a:r>
            <a:endParaRPr lang="zh-TW" altLang="en-US" sz="44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06209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>
                <a:solidFill>
                  <a:prstClr val="black"/>
                </a:solidFill>
              </a:rPr>
              <a:pPr/>
              <a:t>10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xmlns="" id="{DD4F9C26-1E5C-4D60-BF7A-43D1750488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729" t="10371" r="34479" b="7464"/>
          <a:stretch/>
        </p:blipFill>
        <p:spPr>
          <a:xfrm>
            <a:off x="2514600" y="1473219"/>
            <a:ext cx="6524625" cy="4699132"/>
          </a:xfrm>
          <a:prstGeom prst="rect">
            <a:avLst/>
          </a:prstGeom>
        </p:spPr>
      </p:pic>
      <p:sp>
        <p:nvSpPr>
          <p:cNvPr id="20" name="文字方塊 19">
            <a:extLst>
              <a:ext uri="{FF2B5EF4-FFF2-40B4-BE49-F238E27FC236}">
                <a16:creationId xmlns:a16="http://schemas.microsoft.com/office/drawing/2014/main" xmlns="" id="{404488E7-0C00-4E46-BFDA-A59C9D10BF92}"/>
              </a:ext>
            </a:extLst>
          </p:cNvPr>
          <p:cNvSpPr txBox="1"/>
          <p:nvPr/>
        </p:nvSpPr>
        <p:spPr>
          <a:xfrm>
            <a:off x="-1" y="2823138"/>
            <a:ext cx="3267076" cy="59633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影響很多人</a:t>
            </a:r>
            <a:endParaRPr lang="en-US" altLang="zh-TW" sz="3200" b="1" dirty="0">
              <a:solidFill>
                <a:srgbClr val="C0000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xmlns="" id="{DF9DEDCE-801C-4C21-9994-5BE0E27359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298" y="-1112551"/>
            <a:ext cx="7328027" cy="393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740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>
                <a:solidFill>
                  <a:prstClr val="black"/>
                </a:solidFill>
              </a:rPr>
              <a:pPr/>
              <a:t>11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xmlns="" id="{8AEB2953-40B0-4A03-AAFF-F85EE24734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03" y="1965777"/>
            <a:ext cx="4410075" cy="3447834"/>
          </a:xfrm>
          <a:prstGeom prst="rect">
            <a:avLst/>
          </a:prstGeom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xmlns="" id="{819ADD06-D48F-4AD6-9CE4-D511047DF2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17" t="25000" r="40604" b="17035"/>
          <a:stretch/>
        </p:blipFill>
        <p:spPr>
          <a:xfrm>
            <a:off x="4646724" y="1846973"/>
            <a:ext cx="3870663" cy="3447834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xmlns="" id="{63549E82-9B59-4ACA-8944-3A2807F417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06437"/>
            <a:ext cx="3560373" cy="859611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xmlns="" id="{5BF134CD-EBA3-44FA-8FC1-C86E039BAE5E}"/>
              </a:ext>
            </a:extLst>
          </p:cNvPr>
          <p:cNvSpPr txBox="1"/>
          <p:nvPr/>
        </p:nvSpPr>
        <p:spPr>
          <a:xfrm>
            <a:off x="4899620" y="5456068"/>
            <a:ext cx="3776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ea typeface="微軟正黑體" panose="020B0604030504040204" pitchFamily="34" charset="-120"/>
              </a:rPr>
              <a:t>2016</a:t>
            </a:r>
            <a:r>
              <a:rPr lang="zh-TW" altLang="en-US" dirty="0">
                <a:ea typeface="微軟正黑體" panose="020B0604030504040204" pitchFamily="34" charset="-120"/>
              </a:rPr>
              <a:t>年</a:t>
            </a:r>
            <a:r>
              <a:rPr lang="en-US" altLang="zh-TW" dirty="0">
                <a:ea typeface="微軟正黑體" panose="020B0604030504040204" pitchFamily="34" charset="-120"/>
              </a:rPr>
              <a:t>11</a:t>
            </a:r>
            <a:r>
              <a:rPr lang="zh-TW" altLang="en-US" dirty="0">
                <a:ea typeface="微軟正黑體" panose="020B0604030504040204" pitchFamily="34" charset="-120"/>
              </a:rPr>
              <a:t>月</a:t>
            </a:r>
            <a:r>
              <a:rPr lang="en-US" altLang="zh-TW" dirty="0">
                <a:ea typeface="微軟正黑體" panose="020B0604030504040204" pitchFamily="34" charset="-120"/>
              </a:rPr>
              <a:t>8</a:t>
            </a:r>
            <a:r>
              <a:rPr lang="zh-TW" altLang="en-US" dirty="0">
                <a:ea typeface="微軟正黑體" panose="020B0604030504040204" pitchFamily="34" charset="-120"/>
              </a:rPr>
              <a:t>日美國第</a:t>
            </a:r>
            <a:r>
              <a:rPr lang="en-US" altLang="zh-TW" dirty="0">
                <a:ea typeface="微軟正黑體" panose="020B0604030504040204" pitchFamily="34" charset="-120"/>
              </a:rPr>
              <a:t>58</a:t>
            </a:r>
            <a:r>
              <a:rPr lang="zh-TW" altLang="en-US" dirty="0">
                <a:ea typeface="微軟正黑體" panose="020B0604030504040204" pitchFamily="34" charset="-120"/>
              </a:rPr>
              <a:t>屆總統選舉</a:t>
            </a:r>
            <a:endParaRPr lang="en-US" altLang="zh-TW" dirty="0">
              <a:ea typeface="微軟正黑體" panose="020B0604030504040204" pitchFamily="34" charset="-120"/>
            </a:endParaRPr>
          </a:p>
          <a:p>
            <a:r>
              <a:rPr lang="zh-TW" altLang="en-US" dirty="0">
                <a:ea typeface="微軟正黑體" panose="020B0604030504040204" pitchFamily="34" charset="-120"/>
              </a:rPr>
              <a:t>結果</a:t>
            </a:r>
            <a:r>
              <a:rPr lang="en-US" altLang="zh-TW" dirty="0">
                <a:ea typeface="微軟正黑體" panose="020B0604030504040204" pitchFamily="34" charset="-120"/>
              </a:rPr>
              <a:t>:</a:t>
            </a:r>
            <a:r>
              <a:rPr lang="zh-TW" altLang="en-US" dirty="0">
                <a:ea typeface="微軟正黑體" panose="020B0604030504040204" pitchFamily="34" charset="-120"/>
              </a:rPr>
              <a:t> 川普當選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xmlns="" id="{A9B0AB55-CCB5-4F2C-8889-DCC744147039}"/>
              </a:ext>
            </a:extLst>
          </p:cNvPr>
          <p:cNvSpPr txBox="1"/>
          <p:nvPr/>
        </p:nvSpPr>
        <p:spPr>
          <a:xfrm>
            <a:off x="282871" y="5413611"/>
            <a:ext cx="4214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ea typeface="微軟正黑體" panose="020B0604030504040204" pitchFamily="34" charset="-120"/>
              </a:rPr>
              <a:t>2020</a:t>
            </a:r>
            <a:r>
              <a:rPr lang="zh-TW" altLang="en-US" dirty="0">
                <a:ea typeface="微軟正黑體" panose="020B0604030504040204" pitchFamily="34" charset="-120"/>
              </a:rPr>
              <a:t>年</a:t>
            </a:r>
            <a:r>
              <a:rPr lang="en-US" altLang="zh-TW" dirty="0">
                <a:ea typeface="微軟正黑體" panose="020B0604030504040204" pitchFamily="34" charset="-120"/>
              </a:rPr>
              <a:t>1</a:t>
            </a:r>
            <a:r>
              <a:rPr lang="zh-TW" altLang="en-US" dirty="0">
                <a:ea typeface="微軟正黑體" panose="020B0604030504040204" pitchFamily="34" charset="-120"/>
              </a:rPr>
              <a:t>月</a:t>
            </a:r>
            <a:r>
              <a:rPr lang="en-US" altLang="zh-TW" dirty="0">
                <a:ea typeface="微軟正黑體" panose="020B0604030504040204" pitchFamily="34" charset="-120"/>
              </a:rPr>
              <a:t>11</a:t>
            </a:r>
            <a:r>
              <a:rPr lang="zh-TW" altLang="en-US" dirty="0">
                <a:ea typeface="微軟正黑體" panose="020B0604030504040204" pitchFamily="34" charset="-120"/>
              </a:rPr>
              <a:t>日台灣第</a:t>
            </a:r>
            <a:r>
              <a:rPr lang="en-US" altLang="zh-TW" dirty="0">
                <a:ea typeface="微軟正黑體" panose="020B0604030504040204" pitchFamily="34" charset="-120"/>
              </a:rPr>
              <a:t>15</a:t>
            </a:r>
            <a:r>
              <a:rPr lang="zh-TW" altLang="en-US" dirty="0">
                <a:ea typeface="微軟正黑體" panose="020B0604030504040204" pitchFamily="34" charset="-120"/>
              </a:rPr>
              <a:t>屆總統選舉</a:t>
            </a:r>
            <a:endParaRPr lang="en-US" altLang="zh-TW" dirty="0">
              <a:ea typeface="微軟正黑體" panose="020B0604030504040204" pitchFamily="34" charset="-120"/>
            </a:endParaRPr>
          </a:p>
          <a:p>
            <a:r>
              <a:rPr lang="zh-TW" altLang="en-US" dirty="0">
                <a:ea typeface="微軟正黑體" panose="020B0604030504040204" pitchFamily="34" charset="-120"/>
              </a:rPr>
              <a:t>結果</a:t>
            </a:r>
            <a:r>
              <a:rPr lang="en-US" altLang="zh-TW" dirty="0">
                <a:ea typeface="微軟正黑體" panose="020B0604030504040204" pitchFamily="34" charset="-120"/>
              </a:rPr>
              <a:t>:</a:t>
            </a:r>
            <a:r>
              <a:rPr lang="zh-TW" altLang="en-US" dirty="0">
                <a:ea typeface="微軟正黑體" panose="020B0604030504040204" pitchFamily="34" charset="-120"/>
              </a:rPr>
              <a:t> 蔡英文當選</a:t>
            </a: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xmlns="" id="{443C2E7D-DF2D-4B42-B386-2B2EC1220E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813" y="-959730"/>
            <a:ext cx="7328027" cy="393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509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>
                <a:solidFill>
                  <a:prstClr val="black"/>
                </a:solidFill>
              </a:rPr>
              <a:pPr/>
              <a:t>12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xmlns="" id="{9A3AF081-CE49-4E7C-91B8-738DC1CB1E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645" r="2393" b="33945"/>
          <a:stretch/>
        </p:blipFill>
        <p:spPr>
          <a:xfrm>
            <a:off x="4572000" y="3014452"/>
            <a:ext cx="4132702" cy="2890055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xmlns="" id="{29F934E8-F7CD-457F-A3CC-791C23DB16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2" t="26422" r="4785" b="39205"/>
          <a:stretch/>
        </p:blipFill>
        <p:spPr>
          <a:xfrm>
            <a:off x="105370" y="3014452"/>
            <a:ext cx="4260964" cy="2885134"/>
          </a:xfrm>
          <a:prstGeom prst="rect">
            <a:avLst/>
          </a:prstGeom>
        </p:spPr>
      </p:pic>
      <p:sp>
        <p:nvSpPr>
          <p:cNvPr id="21" name="文字方塊 20">
            <a:extLst>
              <a:ext uri="{FF2B5EF4-FFF2-40B4-BE49-F238E27FC236}">
                <a16:creationId xmlns:a16="http://schemas.microsoft.com/office/drawing/2014/main" xmlns="" id="{94FADEDA-C865-4DA4-849A-013AE8CB7895}"/>
              </a:ext>
            </a:extLst>
          </p:cNvPr>
          <p:cNvSpPr txBox="1"/>
          <p:nvPr/>
        </p:nvSpPr>
        <p:spPr>
          <a:xfrm>
            <a:off x="738231" y="5899586"/>
            <a:ext cx="15760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>
                <a:ea typeface="微軟正黑體" panose="020B0604030504040204" pitchFamily="34" charset="-120"/>
              </a:rPr>
              <a:t>國語日報周刊</a:t>
            </a:r>
            <a:r>
              <a:rPr lang="en-US" altLang="zh-TW" sz="1200" dirty="0">
                <a:ea typeface="微軟正黑體" panose="020B0604030504040204" pitchFamily="34" charset="-120"/>
              </a:rPr>
              <a:t>1261</a:t>
            </a:r>
            <a:r>
              <a:rPr lang="zh-TW" altLang="en-US" sz="1200" dirty="0">
                <a:ea typeface="微軟正黑體" panose="020B0604030504040204" pitchFamily="34" charset="-120"/>
              </a:rPr>
              <a:t>期</a:t>
            </a: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xmlns="" id="{0517AC3C-333A-4E89-8DE5-5B493ADF2AC1}"/>
              </a:ext>
            </a:extLst>
          </p:cNvPr>
          <p:cNvSpPr txBox="1"/>
          <p:nvPr/>
        </p:nvSpPr>
        <p:spPr>
          <a:xfrm>
            <a:off x="5647188" y="6001342"/>
            <a:ext cx="15760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>
                <a:ea typeface="微軟正黑體" panose="020B0604030504040204" pitchFamily="34" charset="-120"/>
              </a:rPr>
              <a:t>國語日報周刊</a:t>
            </a:r>
            <a:r>
              <a:rPr lang="en-US" altLang="zh-TW" sz="1200" dirty="0">
                <a:ea typeface="微軟正黑體" panose="020B0604030504040204" pitchFamily="34" charset="-120"/>
              </a:rPr>
              <a:t>1264</a:t>
            </a:r>
            <a:r>
              <a:rPr lang="zh-TW" altLang="en-US" sz="1200" dirty="0">
                <a:ea typeface="微軟正黑體" panose="020B0604030504040204" pitchFamily="34" charset="-120"/>
              </a:rPr>
              <a:t>期</a:t>
            </a:r>
          </a:p>
        </p:txBody>
      </p:sp>
      <p:pic>
        <p:nvPicPr>
          <p:cNvPr id="23" name="圖片 22">
            <a:extLst>
              <a:ext uri="{FF2B5EF4-FFF2-40B4-BE49-F238E27FC236}">
                <a16:creationId xmlns:a16="http://schemas.microsoft.com/office/drawing/2014/main" xmlns="" id="{AF07B5C1-3548-480F-9693-C8F5B6EECF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298" y="-1112551"/>
            <a:ext cx="7328027" cy="3932261"/>
          </a:xfrm>
          <a:prstGeom prst="rect">
            <a:avLst/>
          </a:prstGeom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xmlns="" id="{09501D5B-CB11-45DF-80BB-9A030006D3F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2431" r="782"/>
          <a:stretch/>
        </p:blipFill>
        <p:spPr>
          <a:xfrm>
            <a:off x="306046" y="2137024"/>
            <a:ext cx="8057118" cy="877427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xmlns="" id="{E8F76B5C-1484-4481-A730-E10BA03E09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3021" y="1430219"/>
            <a:ext cx="2341067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232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>
                <a:solidFill>
                  <a:prstClr val="black"/>
                </a:solidFill>
              </a:rPr>
              <a:pPr/>
              <a:t>13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xmlns="" id="{AF691535-3D17-45D7-AC0A-30D45E3AFC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589" y="-1122496"/>
            <a:ext cx="7328027" cy="3932261"/>
          </a:xfrm>
          <a:prstGeom prst="rect">
            <a:avLst/>
          </a:prstGeom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xmlns="" id="{DD66C2B5-F08C-4DE2-9454-C069236E6D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8969" b="68944"/>
          <a:stretch/>
        </p:blipFill>
        <p:spPr>
          <a:xfrm>
            <a:off x="2466569" y="1169648"/>
            <a:ext cx="3724681" cy="745963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xmlns="" id="{B20024AC-0400-43E4-BC01-4B41D9E2D0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023" y="1237498"/>
            <a:ext cx="2627604" cy="963251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xmlns="" id="{2C543727-DE98-4DEF-8E86-2B2B264CB4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91" y="2482910"/>
            <a:ext cx="8529043" cy="1347333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xmlns="" id="{047D5A5B-FE7F-4354-B128-21BD8661A9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333" r="3262" b="48167"/>
          <a:stretch/>
        </p:blipFill>
        <p:spPr>
          <a:xfrm>
            <a:off x="64891" y="2066974"/>
            <a:ext cx="8781592" cy="492421"/>
          </a:xfrm>
          <a:prstGeom prst="rect">
            <a:avLst/>
          </a:prstGeom>
        </p:spPr>
      </p:pic>
      <p:sp>
        <p:nvSpPr>
          <p:cNvPr id="23" name="文字方塊 22">
            <a:extLst>
              <a:ext uri="{FF2B5EF4-FFF2-40B4-BE49-F238E27FC236}">
                <a16:creationId xmlns:a16="http://schemas.microsoft.com/office/drawing/2014/main" xmlns="" id="{FC65EB10-8D82-47A2-8619-8042628440A7}"/>
              </a:ext>
            </a:extLst>
          </p:cNvPr>
          <p:cNvSpPr txBox="1"/>
          <p:nvPr/>
        </p:nvSpPr>
        <p:spPr>
          <a:xfrm>
            <a:off x="4567698" y="6054415"/>
            <a:ext cx="2930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>
                <a:ea typeface="微軟正黑體" panose="020B0604030504040204" pitchFamily="34" charset="-120"/>
              </a:rPr>
              <a:t>圖片來源</a:t>
            </a:r>
            <a:r>
              <a:rPr lang="en-US" altLang="zh-TW" sz="1200" dirty="0">
                <a:ea typeface="微軟正黑體" panose="020B0604030504040204" pitchFamily="34" charset="-120"/>
              </a:rPr>
              <a:t>:105</a:t>
            </a:r>
            <a:r>
              <a:rPr lang="zh-TW" altLang="en-US" sz="1200" dirty="0">
                <a:ea typeface="微軟正黑體" panose="020B0604030504040204" pitchFamily="34" charset="-120"/>
              </a:rPr>
              <a:t>年</a:t>
            </a:r>
            <a:r>
              <a:rPr lang="en-US" altLang="zh-TW" sz="1200" dirty="0">
                <a:ea typeface="微軟正黑體" panose="020B0604030504040204" pitchFamily="34" charset="-120"/>
              </a:rPr>
              <a:t>11</a:t>
            </a:r>
            <a:r>
              <a:rPr lang="zh-TW" altLang="en-US" sz="1200" dirty="0">
                <a:ea typeface="微軟正黑體" panose="020B0604030504040204" pitchFamily="34" charset="-120"/>
              </a:rPr>
              <a:t>月</a:t>
            </a:r>
            <a:r>
              <a:rPr lang="en-US" altLang="zh-TW" sz="1200" dirty="0">
                <a:ea typeface="微軟正黑體" panose="020B0604030504040204" pitchFamily="34" charset="-120"/>
              </a:rPr>
              <a:t>11</a:t>
            </a:r>
            <a:r>
              <a:rPr lang="zh-TW" altLang="en-US" sz="1200" dirty="0">
                <a:ea typeface="微軟正黑體" panose="020B0604030504040204" pitchFamily="34" charset="-120"/>
              </a:rPr>
              <a:t>日國語日報第三版</a:t>
            </a:r>
          </a:p>
        </p:txBody>
      </p:sp>
      <p:grpSp>
        <p:nvGrpSpPr>
          <p:cNvPr id="25" name="群組 24">
            <a:extLst>
              <a:ext uri="{FF2B5EF4-FFF2-40B4-BE49-F238E27FC236}">
                <a16:creationId xmlns:a16="http://schemas.microsoft.com/office/drawing/2014/main" xmlns="" id="{53FEE56F-080D-4741-A1AC-CAC62C5A8335}"/>
              </a:ext>
            </a:extLst>
          </p:cNvPr>
          <p:cNvGrpSpPr/>
          <p:nvPr/>
        </p:nvGrpSpPr>
        <p:grpSpPr>
          <a:xfrm>
            <a:off x="4572000" y="3758986"/>
            <a:ext cx="3612216" cy="2466791"/>
            <a:chOff x="4843287" y="4050742"/>
            <a:chExt cx="3256564" cy="2197658"/>
          </a:xfrm>
        </p:grpSpPr>
        <p:pic>
          <p:nvPicPr>
            <p:cNvPr id="22" name="圖片 21">
              <a:extLst>
                <a:ext uri="{FF2B5EF4-FFF2-40B4-BE49-F238E27FC236}">
                  <a16:creationId xmlns:a16="http://schemas.microsoft.com/office/drawing/2014/main" xmlns="" id="{2FC6FE76-1525-4D1E-B302-3F602DF892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8958" t="15000" r="37917" b="33279"/>
            <a:stretch/>
          </p:blipFill>
          <p:spPr>
            <a:xfrm>
              <a:off x="4843287" y="4050742"/>
              <a:ext cx="3091038" cy="2085281"/>
            </a:xfrm>
            <a:prstGeom prst="rect">
              <a:avLst/>
            </a:prstGeom>
          </p:spPr>
        </p:pic>
        <p:sp>
          <p:nvSpPr>
            <p:cNvPr id="24" name="矩形 23">
              <a:extLst>
                <a:ext uri="{FF2B5EF4-FFF2-40B4-BE49-F238E27FC236}">
                  <a16:creationId xmlns:a16="http://schemas.microsoft.com/office/drawing/2014/main" xmlns="" id="{B7DBA85B-B01A-4238-816B-9A2611B6C0AD}"/>
                </a:ext>
              </a:extLst>
            </p:cNvPr>
            <p:cNvSpPr/>
            <p:nvPr/>
          </p:nvSpPr>
          <p:spPr>
            <a:xfrm>
              <a:off x="7477598" y="5855423"/>
              <a:ext cx="622253" cy="3929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ea typeface="微軟正黑體" panose="020B0604030504040204" pitchFamily="34" charset="-120"/>
              </a:endParaRPr>
            </a:p>
          </p:txBody>
        </p:sp>
      </p:grpSp>
      <p:pic>
        <p:nvPicPr>
          <p:cNvPr id="26" name="圖片 25">
            <a:extLst>
              <a:ext uri="{FF2B5EF4-FFF2-40B4-BE49-F238E27FC236}">
                <a16:creationId xmlns:a16="http://schemas.microsoft.com/office/drawing/2014/main" xmlns="" id="{DB0C8DDD-D242-4DE5-8B27-ABAF11FD1B1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3784" t="26122" r="32883" b="15625"/>
          <a:stretch/>
        </p:blipFill>
        <p:spPr>
          <a:xfrm>
            <a:off x="558114" y="3609686"/>
            <a:ext cx="3220466" cy="2721728"/>
          </a:xfrm>
          <a:prstGeom prst="rect">
            <a:avLst/>
          </a:prstGeom>
        </p:spPr>
      </p:pic>
      <p:sp>
        <p:nvSpPr>
          <p:cNvPr id="27" name="文字方塊 26">
            <a:extLst>
              <a:ext uri="{FF2B5EF4-FFF2-40B4-BE49-F238E27FC236}">
                <a16:creationId xmlns:a16="http://schemas.microsoft.com/office/drawing/2014/main" xmlns="" id="{2253BF77-1A39-4AA7-8B42-536AB9F1C415}"/>
              </a:ext>
            </a:extLst>
          </p:cNvPr>
          <p:cNvSpPr txBox="1"/>
          <p:nvPr/>
        </p:nvSpPr>
        <p:spPr>
          <a:xfrm>
            <a:off x="558114" y="6016770"/>
            <a:ext cx="26981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>
                <a:ea typeface="微軟正黑體" panose="020B0604030504040204" pitchFamily="34" charset="-120"/>
              </a:rPr>
              <a:t>資料來源</a:t>
            </a:r>
            <a:r>
              <a:rPr lang="en-US" altLang="zh-TW" sz="1200" dirty="0">
                <a:ea typeface="微軟正黑體" panose="020B0604030504040204" pitchFamily="34" charset="-120"/>
              </a:rPr>
              <a:t>:109</a:t>
            </a:r>
            <a:r>
              <a:rPr lang="zh-TW" altLang="en-US" sz="1200" dirty="0">
                <a:ea typeface="微軟正黑體" panose="020B0604030504040204" pitchFamily="34" charset="-120"/>
              </a:rPr>
              <a:t>年</a:t>
            </a:r>
            <a:r>
              <a:rPr lang="en-US" altLang="zh-TW" sz="1200" dirty="0">
                <a:ea typeface="微軟正黑體" panose="020B0604030504040204" pitchFamily="34" charset="-120"/>
              </a:rPr>
              <a:t>1</a:t>
            </a:r>
            <a:r>
              <a:rPr lang="zh-TW" altLang="en-US" sz="1200" dirty="0">
                <a:ea typeface="微軟正黑體" panose="020B0604030504040204" pitchFamily="34" charset="-120"/>
              </a:rPr>
              <a:t>月</a:t>
            </a:r>
            <a:r>
              <a:rPr lang="en-US" altLang="zh-TW" sz="1200" dirty="0">
                <a:ea typeface="微軟正黑體" panose="020B0604030504040204" pitchFamily="34" charset="-120"/>
              </a:rPr>
              <a:t>11</a:t>
            </a:r>
            <a:r>
              <a:rPr lang="zh-TW" altLang="en-US" sz="1200" dirty="0">
                <a:ea typeface="微軟正黑體" panose="020B0604030504040204" pitchFamily="34" charset="-120"/>
              </a:rPr>
              <a:t>日國語日報頭版</a:t>
            </a:r>
          </a:p>
        </p:txBody>
      </p:sp>
    </p:spTree>
    <p:extLst>
      <p:ext uri="{BB962C8B-B14F-4D97-AF65-F5344CB8AC3E}">
        <p14:creationId xmlns:p14="http://schemas.microsoft.com/office/powerpoint/2010/main" val="3344552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16981" y="2939771"/>
            <a:ext cx="6395759" cy="1325563"/>
          </a:xfrm>
        </p:spPr>
        <p:txBody>
          <a:bodyPr>
            <a:noAutofit/>
          </a:bodyPr>
          <a:lstStyle/>
          <a:p>
            <a:r>
              <a:rPr lang="zh-TW" altLang="en-US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如何產生一則新聞</a:t>
            </a:r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？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81115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/>
              <a:t>15</a:t>
            </a:fld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xmlns="" id="{3D910C35-5FDB-404D-A08C-0D7427C499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439" y="1562239"/>
            <a:ext cx="3084843" cy="755970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4772025" y="2638424"/>
            <a:ext cx="3286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採訪</a:t>
            </a:r>
            <a:r>
              <a:rPr lang="zh-TW" altLang="en-US" sz="36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計畫擬定</a:t>
            </a:r>
            <a:endParaRPr lang="zh-TW" altLang="en-US" sz="36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675296" y="2638425"/>
            <a:ext cx="29049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前一天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晚上</a:t>
            </a:r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674032" y="3590490"/>
            <a:ext cx="7886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當天早上到下午    到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新聞現場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採訪</a:t>
            </a:r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675296" y="4648200"/>
            <a:ext cx="29049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晚上八點前</a:t>
            </a:r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4772024" y="4648200"/>
            <a:ext cx="29049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新聞撰寫</a:t>
            </a:r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xmlns="" id="{76AD44E0-59D2-410D-BC00-4B1FB2117F14}"/>
              </a:ext>
            </a:extLst>
          </p:cNvPr>
          <p:cNvSpPr txBox="1"/>
          <p:nvPr/>
        </p:nvSpPr>
        <p:spPr>
          <a:xfrm>
            <a:off x="3477064" y="5896255"/>
            <a:ext cx="56669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dirty="0">
                <a:ea typeface="微軟正黑體" panose="020B0604030504040204" pitchFamily="34" charset="-120"/>
              </a:rPr>
              <a:t>資料來源</a:t>
            </a:r>
            <a:r>
              <a:rPr lang="en-US" altLang="zh-TW" sz="2800" dirty="0">
                <a:ea typeface="微軟正黑體" panose="020B0604030504040204" pitchFamily="34" charset="-120"/>
              </a:rPr>
              <a:t>:</a:t>
            </a:r>
            <a:r>
              <a:rPr lang="zh-TW" altLang="en-US" sz="2800" dirty="0">
                <a:ea typeface="微軟正黑體" panose="020B0604030504040204" pitchFamily="34" charset="-120"/>
              </a:rPr>
              <a:t>國語日報、自由時報記者</a:t>
            </a:r>
          </a:p>
        </p:txBody>
      </p:sp>
    </p:spTree>
    <p:extLst>
      <p:ext uri="{BB962C8B-B14F-4D97-AF65-F5344CB8AC3E}">
        <p14:creationId xmlns:p14="http://schemas.microsoft.com/office/powerpoint/2010/main" val="2621636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>
                <a:solidFill>
                  <a:prstClr val="black"/>
                </a:solidFill>
              </a:rPr>
              <a:pPr/>
              <a:t>16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1034" name="Picture 10" descr="https://image.shutterstock.com/display_pic_with_logo/764518/664621258/stock-photo-girl-writing-in-notebook-with-pencil-at-her-bedroom-6646212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1618" y="2674632"/>
            <a:ext cx="1809904" cy="1419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image.shutterstock.com/display_pic_with_logo/692713/183719120/stock-photo-dissatisfied-girl-18371912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1061" y="2642537"/>
            <a:ext cx="1495148" cy="1773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image.shutterstock.com/display_pic_with_logo/844834/286221197/stock-photo-many-graphs-and-magnifying-glass-on-dark-blue-background-analyzing-data-with-magnifying-glass-28622119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42491" y="2677991"/>
            <a:ext cx="1690351" cy="1303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image.shutterstock.com/display_pic_with_logo/180313/379587706/stock-photo-hand-holding-a-microphone-conducting-a-business-interview-or-press-conference-37958770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349053" y="2674632"/>
            <a:ext cx="2130594" cy="1275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https://image.shutterstock.com/display_pic_with_logo/4071148/700226077/stock-photo-back-view-boy-stretches-after-a-book-on-multi-colored-bookshelf-in-library-education-knowledge-70022607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4618" y="4585170"/>
            <a:ext cx="1923556" cy="1326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174" y="4027638"/>
            <a:ext cx="2120353" cy="1334847"/>
          </a:xfrm>
          <a:prstGeom prst="rect">
            <a:avLst/>
          </a:prstGeom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xmlns="" id="{2DE7CD3E-9624-4898-8CD1-A3453A1115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749" y="-1121514"/>
            <a:ext cx="7431668" cy="2383743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9387" y="848912"/>
            <a:ext cx="8754615" cy="220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17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>
                <a:solidFill>
                  <a:prstClr val="black"/>
                </a:solidFill>
              </a:rPr>
              <a:pPr/>
              <a:t>17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1038" name="Picture 14" descr="https://image.shutterstock.com/display_pic_with_logo/692713/183719120/stock-photo-dissatisfied-girl-18371912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315659" y="3562350"/>
            <a:ext cx="2315336" cy="2746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xmlns="" id="{00DCC130-023F-4F10-AE3B-A3F9791885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45" y="1267478"/>
            <a:ext cx="2474624" cy="1764438"/>
          </a:xfrm>
          <a:prstGeom prst="rect">
            <a:avLst/>
          </a:prstGeom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xmlns="" id="{BD8EE922-90C2-4641-A379-787E5C97ECEF}"/>
              </a:ext>
            </a:extLst>
          </p:cNvPr>
          <p:cNvSpPr txBox="1"/>
          <p:nvPr/>
        </p:nvSpPr>
        <p:spPr>
          <a:xfrm>
            <a:off x="5283786" y="5719724"/>
            <a:ext cx="20313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600" b="1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尋找新聞線索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xmlns="" id="{998624DC-D98C-4CDD-BDC6-4924EA4F11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218" y="-1116265"/>
            <a:ext cx="7431668" cy="2383743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xmlns="" id="{39A1BE2E-D223-4558-8DF3-23E1E36A5C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6969" y="1506612"/>
            <a:ext cx="6212019" cy="205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169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>
                <a:solidFill>
                  <a:prstClr val="black"/>
                </a:solidFill>
              </a:rPr>
              <a:pPr/>
              <a:t>18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1042" name="Picture 18" descr="https://image.shutterstock.com/display_pic_with_logo/180313/379587706/stock-photo-hand-holding-a-microphone-conducting-a-business-interview-or-press-conference-37958770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82664" y="1240101"/>
            <a:ext cx="1628211" cy="108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資料庫圖表 11"/>
          <p:cNvGraphicFramePr/>
          <p:nvPr/>
        </p:nvGraphicFramePr>
        <p:xfrm>
          <a:off x="133350" y="1407834"/>
          <a:ext cx="2181225" cy="13448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圖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725" y="1217632"/>
            <a:ext cx="1628211" cy="1082017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xmlns="" id="{486C7889-F974-41D4-A955-BBE91EF2E41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0337" r="577" b="74636"/>
          <a:stretch/>
        </p:blipFill>
        <p:spPr>
          <a:xfrm>
            <a:off x="1543279" y="2158148"/>
            <a:ext cx="7246177" cy="1403946"/>
          </a:xfrm>
          <a:prstGeom prst="rect">
            <a:avLst/>
          </a:prstGeom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xmlns="" id="{8C8EDD7C-218E-4EE1-8152-23961D31078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7994" y="-1140425"/>
            <a:ext cx="7431668" cy="2383743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11"/>
          <a:srcRect l="10167" t="22530" r="48810" b="19835"/>
          <a:stretch/>
        </p:blipFill>
        <p:spPr>
          <a:xfrm>
            <a:off x="336529" y="2299649"/>
            <a:ext cx="1188737" cy="1003012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xmlns="" id="{9AC95ABC-B40F-481B-9A95-743D76D89035}"/>
              </a:ext>
            </a:extLst>
          </p:cNvPr>
          <p:cNvSpPr txBox="1"/>
          <p:nvPr/>
        </p:nvSpPr>
        <p:spPr>
          <a:xfrm>
            <a:off x="2029390" y="3109018"/>
            <a:ext cx="681709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前面提到 </a:t>
            </a:r>
            <a:r>
              <a:rPr lang="en-US" altLang="zh-TW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:</a:t>
            </a:r>
            <a:r>
              <a:rPr lang="zh-TW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 跟公共利益有關、影響大、變動、趣味</a:t>
            </a:r>
            <a:r>
              <a:rPr lang="en-US" altLang="zh-TW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……</a:t>
            </a:r>
          </a:p>
          <a:p>
            <a:endParaRPr lang="zh-TW" altLang="en-US" dirty="0">
              <a:ea typeface="微軟正黑體" panose="020B0604030504040204" pitchFamily="34" charset="-120"/>
            </a:endParaRP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xmlns="" id="{50997F08-6D76-4EED-A1C8-4DA4676DA3D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8570" t="19505" r="12015" b="19461"/>
          <a:stretch/>
        </p:blipFill>
        <p:spPr>
          <a:xfrm>
            <a:off x="336529" y="3692838"/>
            <a:ext cx="1152710" cy="1071967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xmlns="" id="{D0C0BEBD-CDF5-454C-A383-88A46D3E0E1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9734" t="24453" r="2666" b="59088"/>
          <a:stretch/>
        </p:blipFill>
        <p:spPr>
          <a:xfrm>
            <a:off x="1543279" y="3946802"/>
            <a:ext cx="6528771" cy="929874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xmlns="" id="{615E4BFE-FC7E-49E0-89BC-65403FFC34E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-1" t="50995" r="56966" b="34388"/>
          <a:stretch/>
        </p:blipFill>
        <p:spPr>
          <a:xfrm>
            <a:off x="1622397" y="4595495"/>
            <a:ext cx="3001433" cy="529327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xmlns="" id="{DF2D655B-0064-4C32-9803-9A0E6A43267F}"/>
              </a:ext>
            </a:extLst>
          </p:cNvPr>
          <p:cNvSpPr txBox="1"/>
          <p:nvPr/>
        </p:nvSpPr>
        <p:spPr>
          <a:xfrm>
            <a:off x="4448255" y="4584983"/>
            <a:ext cx="351410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800" b="1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(</a:t>
            </a:r>
            <a:r>
              <a:rPr lang="zh-TW" altLang="en-US" sz="2800" b="1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人、時、地、</a:t>
            </a:r>
            <a:endParaRPr lang="en-US" altLang="zh-TW" sz="2800" b="1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r>
              <a:rPr lang="zh-TW" altLang="en-US" sz="2800" b="1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事、因、果</a:t>
            </a:r>
            <a:r>
              <a:rPr lang="en-US" altLang="zh-TW" sz="2800" b="1" dirty="0">
                <a:latin typeface="文鼎標楷注音" panose="020B0602010101010101" pitchFamily="34" charset="-120"/>
                <a:ea typeface="文鼎標楷注音" panose="020B0602010101010101" pitchFamily="34" charset="-120"/>
              </a:rPr>
              <a:t>)</a:t>
            </a:r>
            <a:endParaRPr lang="zh-TW" altLang="en-US" sz="2800" b="1" dirty="0"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1759934" y="5274556"/>
            <a:ext cx="609545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3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訪問</a:t>
            </a:r>
            <a:r>
              <a:rPr lang="zh-TW" altLang="en-US" sz="3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方向</a:t>
            </a:r>
            <a:r>
              <a:rPr lang="zh-TW" altLang="en-US" sz="3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sz="3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1759933" y="5865477"/>
            <a:ext cx="609545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en-US" altLang="zh-TW" sz="3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sz="3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訪問</a:t>
            </a:r>
            <a:r>
              <a:rPr lang="zh-TW" altLang="en-US" sz="3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意見</a:t>
            </a:r>
            <a:r>
              <a:rPr lang="zh-TW" altLang="en-US" sz="3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r>
              <a:rPr lang="en-US" altLang="zh-TW" sz="3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想法、感受</a:t>
            </a:r>
            <a:r>
              <a:rPr lang="en-US" altLang="zh-TW" sz="3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3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4409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>
                <a:solidFill>
                  <a:prstClr val="black"/>
                </a:solidFill>
              </a:rPr>
              <a:pPr/>
              <a:t>19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94" y="3420563"/>
            <a:ext cx="2365453" cy="1438781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xmlns="" id="{2C11F697-0E6E-4D64-A71D-78171B90D0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387" y="1584273"/>
            <a:ext cx="2182557" cy="1310754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xmlns="" id="{C538D313-9A5B-4427-B667-2E71FC7D44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3155" y="1584273"/>
            <a:ext cx="6273328" cy="4615072"/>
          </a:xfrm>
          <a:prstGeom prst="rect">
            <a:avLst/>
          </a:prstGeom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xmlns="" id="{62E29033-CD5A-4B41-9D9D-A1393B1D91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938" y="-1145869"/>
            <a:ext cx="7431668" cy="2383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621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/>
              <a:t>2</a:t>
            </a:fld>
            <a:endParaRPr lang="zh-TW" altLang="en-US"/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731307" y="2831484"/>
            <a:ext cx="569819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zh-TW" altLang="en-US" sz="6000" b="1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什</a:t>
            </a:r>
            <a:r>
              <a:rPr lang="zh-TW" altLang="en-US" sz="6000" b="1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麼是「新聞」</a:t>
            </a:r>
            <a:r>
              <a:rPr lang="en-US" altLang="zh-TW" sz="6000" b="1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82065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>
                <a:solidFill>
                  <a:prstClr val="black"/>
                </a:solidFill>
              </a:rPr>
              <a:pPr/>
              <a:t>20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xmlns="" id="{B0E0FF9A-D86E-466C-852E-08CD791F09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233" y="3207638"/>
            <a:ext cx="1914310" cy="1475360"/>
          </a:xfrm>
          <a:prstGeom prst="rect">
            <a:avLst/>
          </a:prstGeom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xmlns="" id="{A0B9F70C-268A-41B9-8A14-20B9655697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495" y="-1125529"/>
            <a:ext cx="7431668" cy="2383743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xmlns="" id="{5D5402BB-DC31-460E-A59B-0733F6F54D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9364" y="1518215"/>
            <a:ext cx="1944793" cy="963251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xmlns="" id="{9E51EFD2-1AE5-4D22-8F8F-675A08FB9E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6788" y="2136275"/>
            <a:ext cx="5858764" cy="1743607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xmlns="" id="{916C59FE-2718-456A-9104-971BDA7432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4156" y="3789740"/>
            <a:ext cx="1944793" cy="963251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xmlns="" id="{8EEE0E1B-0987-4726-8496-6D42532035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86788" y="4416838"/>
            <a:ext cx="6773243" cy="1377815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4613" y="1442211"/>
            <a:ext cx="2332175" cy="1305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953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>
                <a:solidFill>
                  <a:prstClr val="black"/>
                </a:solidFill>
              </a:rPr>
              <a:pPr/>
              <a:t>21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xmlns="" id="{A0B9F70C-268A-41B9-8A14-20B9655697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495" y="-1125529"/>
            <a:ext cx="7431668" cy="2383743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687" y="3365084"/>
            <a:ext cx="2672668" cy="1829182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687" y="1433633"/>
            <a:ext cx="2383743" cy="1322947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xmlns="" id="{902F96E3-7716-4F9D-9F33-F3952E7677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9553" y="3315629"/>
            <a:ext cx="2504370" cy="1878637"/>
          </a:xfrm>
          <a:prstGeom prst="rect">
            <a:avLst/>
          </a:prstGeom>
        </p:spPr>
      </p:pic>
      <p:sp>
        <p:nvSpPr>
          <p:cNvPr id="6" name="向右箭號 5"/>
          <p:cNvSpPr/>
          <p:nvPr/>
        </p:nvSpPr>
        <p:spPr>
          <a:xfrm>
            <a:off x="4169329" y="3954461"/>
            <a:ext cx="1619250" cy="650427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98421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395" y="2040882"/>
            <a:ext cx="8419306" cy="3615241"/>
          </a:xfrm>
          <a:prstGeom prst="rect">
            <a:avLst/>
          </a:prstGeom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>
                <a:solidFill>
                  <a:prstClr val="black"/>
                </a:solidFill>
              </a:rPr>
              <a:pPr/>
              <a:t>22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295275" y="5806930"/>
            <a:ext cx="12041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TW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圖</a:t>
            </a:r>
            <a:r>
              <a:rPr lang="en-US" altLang="zh-TW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/</a:t>
            </a:r>
            <a:r>
              <a:rPr lang="zh-TW" altLang="zh-TW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美聯社</a:t>
            </a:r>
          </a:p>
        </p:txBody>
      </p:sp>
      <p:sp>
        <p:nvSpPr>
          <p:cNvPr id="8" name="矩形 7"/>
          <p:cNvSpPr/>
          <p:nvPr/>
        </p:nvSpPr>
        <p:spPr>
          <a:xfrm>
            <a:off x="4691648" y="5803610"/>
            <a:ext cx="12041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TW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圖</a:t>
            </a:r>
            <a:r>
              <a:rPr lang="en-US" altLang="zh-TW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/</a:t>
            </a:r>
            <a:r>
              <a:rPr lang="zh-TW" altLang="zh-TW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美聯社</a:t>
            </a:r>
          </a:p>
        </p:txBody>
      </p:sp>
      <p:sp>
        <p:nvSpPr>
          <p:cNvPr id="11" name="圓角矩形 10"/>
          <p:cNvSpPr/>
          <p:nvPr/>
        </p:nvSpPr>
        <p:spPr>
          <a:xfrm>
            <a:off x="666750" y="5803610"/>
            <a:ext cx="752475" cy="369332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prstClr val="white"/>
              </a:solidFill>
              <a:ea typeface="微軟正黑體" panose="020B0604030504040204" pitchFamily="34" charset="-120"/>
            </a:endParaRPr>
          </a:p>
        </p:txBody>
      </p:sp>
      <p:sp>
        <p:nvSpPr>
          <p:cNvPr id="13" name="圓角矩形 12"/>
          <p:cNvSpPr/>
          <p:nvPr/>
        </p:nvSpPr>
        <p:spPr>
          <a:xfrm>
            <a:off x="5095875" y="5803610"/>
            <a:ext cx="713264" cy="369332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prstClr val="white"/>
              </a:solidFill>
              <a:ea typeface="微軟正黑體" panose="020B0604030504040204" pitchFamily="34" charset="-12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xmlns="" id="{08B3BB3E-F2A1-4B3B-869E-4FFBD26095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384" y="-1152154"/>
            <a:ext cx="7431668" cy="2383743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xmlns="" id="{EBBF7ADE-2147-4152-BE7B-F0305BF755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395" y="1264117"/>
            <a:ext cx="5541744" cy="963251"/>
          </a:xfrm>
          <a:prstGeom prst="rect">
            <a:avLst/>
          </a:prstGeom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xmlns="" id="{29A2C9E6-519A-4850-B982-C436D76271EC}"/>
              </a:ext>
            </a:extLst>
          </p:cNvPr>
          <p:cNvSpPr txBox="1"/>
          <p:nvPr/>
        </p:nvSpPr>
        <p:spPr>
          <a:xfrm>
            <a:off x="7154148" y="5818241"/>
            <a:ext cx="14927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200" dirty="0">
                <a:solidFill>
                  <a:prstClr val="black"/>
                </a:solidFill>
                <a:ea typeface="微軟正黑體" panose="020B0604030504040204" pitchFamily="34" charset="-120"/>
              </a:rPr>
              <a:t>圖片來源</a:t>
            </a:r>
            <a:r>
              <a:rPr lang="en-US" altLang="zh-TW" sz="1200" dirty="0">
                <a:solidFill>
                  <a:prstClr val="black"/>
                </a:solidFill>
                <a:ea typeface="微軟正黑體" panose="020B0604030504040204" pitchFamily="34" charset="-120"/>
              </a:rPr>
              <a:t>:</a:t>
            </a:r>
            <a:r>
              <a:rPr lang="zh-TW" altLang="en-US" sz="1200" dirty="0">
                <a:solidFill>
                  <a:prstClr val="black"/>
                </a:solidFill>
                <a:ea typeface="微軟正黑體" panose="020B0604030504040204" pitchFamily="34" charset="-120"/>
              </a:rPr>
              <a:t> 國語日報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xmlns="" id="{F7FCD2C2-379E-4083-BEE0-6CF2585EA7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5431" y="5451781"/>
            <a:ext cx="2920237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617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>
                <a:solidFill>
                  <a:prstClr val="black"/>
                </a:solidFill>
              </a:rPr>
              <a:pPr/>
              <a:t>23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xmlns="" id="{919ABD6C-95C5-4018-89A0-C06676F234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681" y="-1163011"/>
            <a:ext cx="7431668" cy="2383743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512" y="1479289"/>
            <a:ext cx="2920237" cy="1072989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xmlns="" id="{32C479BE-06E7-4B1A-9278-EA5090D4D7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512" y="2446574"/>
            <a:ext cx="9144000" cy="1995370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xmlns="" id="{1BDD5A8B-9FE3-423D-86C6-25AD6074CB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3218" y="3638136"/>
            <a:ext cx="4779678" cy="859611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xmlns="" id="{F6736464-35E3-4CB5-AE28-BB570E4A17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8512" y="4172925"/>
            <a:ext cx="7218290" cy="859611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84310" y="1629346"/>
            <a:ext cx="5468586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219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>
                <a:solidFill>
                  <a:prstClr val="black"/>
                </a:solidFill>
              </a:rPr>
              <a:pPr/>
              <a:t>24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xmlns="" id="{902F96E3-7716-4F9D-9F33-F3952E7677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9320" y="4114781"/>
            <a:ext cx="2885293" cy="2164384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xmlns="" id="{B2A698D5-8C2E-4A99-A4CF-4390532AEC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98" y="5196973"/>
            <a:ext cx="1514518" cy="1089369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xmlns="" id="{A4509326-BB32-4370-BFBB-BFCF75D6CF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834" y="4429067"/>
            <a:ext cx="1362141" cy="755971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xmlns="" id="{30A2E52E-F1E7-4E38-8070-D6B3C0282F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2731" y="2868582"/>
            <a:ext cx="1999922" cy="1214423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xmlns="" id="{E41D75A8-1224-44F6-939C-3F329D65FB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815" y="41751"/>
            <a:ext cx="4883319" cy="1176630"/>
          </a:xfrm>
          <a:prstGeom prst="rect">
            <a:avLst/>
          </a:prstGeom>
        </p:spPr>
      </p:pic>
      <p:sp>
        <p:nvSpPr>
          <p:cNvPr id="18" name="橢圓形圖說文字 14">
            <a:extLst>
              <a:ext uri="{FF2B5EF4-FFF2-40B4-BE49-F238E27FC236}">
                <a16:creationId xmlns:a16="http://schemas.microsoft.com/office/drawing/2014/main" xmlns="" id="{B1A219A5-A875-4DBD-95EF-24D473A528FC}"/>
              </a:ext>
            </a:extLst>
          </p:cNvPr>
          <p:cNvSpPr/>
          <p:nvPr/>
        </p:nvSpPr>
        <p:spPr>
          <a:xfrm>
            <a:off x="858957" y="1280327"/>
            <a:ext cx="6223774" cy="3916646"/>
          </a:xfrm>
          <a:prstGeom prst="wedgeEllipseCallout">
            <a:avLst>
              <a:gd name="adj1" fmla="val 58141"/>
              <a:gd name="adj2" fmla="val 28847"/>
            </a:avLst>
          </a:prstGeom>
          <a:noFill/>
          <a:ln w="38100">
            <a:solidFill>
              <a:srgbClr val="56C6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ea typeface="微軟正黑體" panose="020B0604030504040204" pitchFamily="34" charset="-120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1933681" y="2029924"/>
            <a:ext cx="4570918" cy="2068198"/>
            <a:chOff x="1933681" y="2029924"/>
            <a:chExt cx="4570918" cy="2068198"/>
          </a:xfrm>
        </p:grpSpPr>
        <p:grpSp>
          <p:nvGrpSpPr>
            <p:cNvPr id="19" name="群組 18">
              <a:extLst>
                <a:ext uri="{FF2B5EF4-FFF2-40B4-BE49-F238E27FC236}">
                  <a16:creationId xmlns:a16="http://schemas.microsoft.com/office/drawing/2014/main" xmlns="" id="{758276CF-91AE-4D76-92C8-EC4CD52143C0}"/>
                </a:ext>
              </a:extLst>
            </p:cNvPr>
            <p:cNvGrpSpPr/>
            <p:nvPr/>
          </p:nvGrpSpPr>
          <p:grpSpPr>
            <a:xfrm>
              <a:off x="1933681" y="2029924"/>
              <a:ext cx="4570918" cy="969348"/>
              <a:chOff x="1933681" y="2029924"/>
              <a:chExt cx="4570918" cy="969348"/>
            </a:xfrm>
          </p:grpSpPr>
          <p:pic>
            <p:nvPicPr>
              <p:cNvPr id="11" name="圖片 10">
                <a:extLst>
                  <a:ext uri="{FF2B5EF4-FFF2-40B4-BE49-F238E27FC236}">
                    <a16:creationId xmlns:a16="http://schemas.microsoft.com/office/drawing/2014/main" xmlns="" id="{2331DD42-FCC3-4D24-B3A3-A32D02DDF4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933681" y="2112612"/>
                <a:ext cx="4145639" cy="755970"/>
              </a:xfrm>
              <a:prstGeom prst="rect">
                <a:avLst/>
              </a:prstGeom>
            </p:spPr>
          </p:pic>
          <p:pic>
            <p:nvPicPr>
              <p:cNvPr id="6" name="圖片 5">
                <a:extLst>
                  <a:ext uri="{FF2B5EF4-FFF2-40B4-BE49-F238E27FC236}">
                    <a16:creationId xmlns:a16="http://schemas.microsoft.com/office/drawing/2014/main" xmlns="" id="{BAF04541-8569-420D-826C-A337CB62FA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572000" y="2029924"/>
                <a:ext cx="1932599" cy="969348"/>
              </a:xfrm>
              <a:prstGeom prst="rect">
                <a:avLst/>
              </a:prstGeom>
            </p:spPr>
          </p:pic>
        </p:grpSp>
        <p:grpSp>
          <p:nvGrpSpPr>
            <p:cNvPr id="16" name="群組 15">
              <a:extLst>
                <a:ext uri="{FF2B5EF4-FFF2-40B4-BE49-F238E27FC236}">
                  <a16:creationId xmlns:a16="http://schemas.microsoft.com/office/drawing/2014/main" xmlns="" id="{D024D3BC-A435-4A39-A5B5-6105AF89BFA2}"/>
                </a:ext>
              </a:extLst>
            </p:cNvPr>
            <p:cNvGrpSpPr/>
            <p:nvPr/>
          </p:nvGrpSpPr>
          <p:grpSpPr>
            <a:xfrm>
              <a:off x="1933682" y="3128774"/>
              <a:ext cx="4570917" cy="969348"/>
              <a:chOff x="1933681" y="2792948"/>
              <a:chExt cx="4570917" cy="969348"/>
            </a:xfrm>
          </p:grpSpPr>
          <p:pic>
            <p:nvPicPr>
              <p:cNvPr id="20" name="圖片 19">
                <a:extLst>
                  <a:ext uri="{FF2B5EF4-FFF2-40B4-BE49-F238E27FC236}">
                    <a16:creationId xmlns:a16="http://schemas.microsoft.com/office/drawing/2014/main" xmlns="" id="{3CD4E398-3E93-41FB-A83E-4EF125994D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933681" y="2868582"/>
                <a:ext cx="4145639" cy="755970"/>
              </a:xfrm>
              <a:prstGeom prst="rect">
                <a:avLst/>
              </a:prstGeom>
            </p:spPr>
          </p:pic>
          <p:pic>
            <p:nvPicPr>
              <p:cNvPr id="8" name="圖片 7">
                <a:extLst>
                  <a:ext uri="{FF2B5EF4-FFF2-40B4-BE49-F238E27FC236}">
                    <a16:creationId xmlns:a16="http://schemas.microsoft.com/office/drawing/2014/main" xmlns="" id="{25F63F74-E76E-41C9-B914-0E3B372A78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571999" y="2792948"/>
                <a:ext cx="1932599" cy="969348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019631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E4A5CC04-09CA-4EE7-B52C-68623D145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/>
              <a:t>25</a:t>
            </a:fld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xmlns="" id="{61754C62-50C7-4A4D-8000-F419731C7A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5800" y="1190625"/>
            <a:ext cx="3886406" cy="2724149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xmlns="" id="{42726AA9-1BF4-47AB-A514-2336E7D598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067" y="4114412"/>
            <a:ext cx="3779139" cy="2670188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xmlns="" id="{1EDEB525-70BE-490C-AD48-E534F7CA56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536" y="141986"/>
            <a:ext cx="8449788" cy="969348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1411" y="3419316"/>
            <a:ext cx="4615072" cy="3365284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7"/>
          <a:srcRect t="40431"/>
          <a:stretch/>
        </p:blipFill>
        <p:spPr>
          <a:xfrm>
            <a:off x="4176400" y="1155633"/>
            <a:ext cx="4967600" cy="2219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546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>
                <a:solidFill>
                  <a:prstClr val="black"/>
                </a:solidFill>
              </a:rPr>
              <a:pPr/>
              <a:t>26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xmlns="" id="{85B65C55-3647-4319-901B-217E22273C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360" y="167652"/>
            <a:ext cx="9144000" cy="981456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xmlns="" id="{18BF814F-E155-46C5-A601-192F54F580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1" y="1612575"/>
            <a:ext cx="4017612" cy="456630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xmlns="" id="{A436D8D1-8211-414D-AFAC-C9EE30FABD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3391" y="1691102"/>
            <a:ext cx="4974767" cy="1603387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xmlns="" id="{101BDF31-43E6-4D1A-8DDD-415C7AFE08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3391" y="4655425"/>
            <a:ext cx="4785775" cy="1182727"/>
          </a:xfrm>
          <a:prstGeom prst="rect">
            <a:avLst/>
          </a:prstGeom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xmlns="" id="{0E1AF1CE-D310-4342-B3B5-9C3AF129C58E}"/>
              </a:ext>
            </a:extLst>
          </p:cNvPr>
          <p:cNvSpPr txBox="1"/>
          <p:nvPr/>
        </p:nvSpPr>
        <p:spPr>
          <a:xfrm>
            <a:off x="1228725" y="2600325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>
                <a:ea typeface="微軟正黑體" panose="020B0604030504040204" pitchFamily="34" charset="-120"/>
              </a:rPr>
              <a:t>第一段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xmlns="" id="{569CA6DB-94E7-4C8B-A627-1D51C01ECC33}"/>
              </a:ext>
            </a:extLst>
          </p:cNvPr>
          <p:cNvSpPr txBox="1"/>
          <p:nvPr/>
        </p:nvSpPr>
        <p:spPr>
          <a:xfrm>
            <a:off x="1090225" y="4286093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>
                <a:ea typeface="微軟正黑體" panose="020B0604030504040204" pitchFamily="34" charset="-120"/>
              </a:rPr>
              <a:t>第二段到最後一段</a:t>
            </a:r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xmlns="" id="{D2865AFD-6A30-42DC-8017-5618BAF9F9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9971" y="4474781"/>
            <a:ext cx="2017951" cy="77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082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/>
              <a:t>27</a:t>
            </a:fld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l="18542" t="20555" r="36249" b="4814"/>
          <a:stretch/>
        </p:blipFill>
        <p:spPr>
          <a:xfrm>
            <a:off x="1628775" y="0"/>
            <a:ext cx="7306491" cy="6784600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238125" y="0"/>
            <a:ext cx="14954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標題</a:t>
            </a:r>
            <a:endParaRPr lang="zh-TW" altLang="en-US" sz="44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733550" y="0"/>
            <a:ext cx="6124575" cy="5715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/>
          <p:cNvSpPr txBox="1"/>
          <p:nvPr/>
        </p:nvSpPr>
        <p:spPr>
          <a:xfrm>
            <a:off x="276225" y="3543300"/>
            <a:ext cx="13525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正文</a:t>
            </a:r>
            <a:endParaRPr lang="zh-TW" altLang="en-US" sz="4400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276225" y="1071441"/>
            <a:ext cx="14954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dirty="0">
                <a:solidFill>
                  <a:srgbClr val="00B0F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導言</a:t>
            </a:r>
          </a:p>
        </p:txBody>
      </p:sp>
      <p:sp>
        <p:nvSpPr>
          <p:cNvPr id="11" name="矩形 10"/>
          <p:cNvSpPr/>
          <p:nvPr/>
        </p:nvSpPr>
        <p:spPr>
          <a:xfrm>
            <a:off x="1733550" y="981076"/>
            <a:ext cx="7112933" cy="781050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1725553" y="1852491"/>
            <a:ext cx="7209713" cy="4932109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01460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/>
      <p:bldP spid="10" grpId="0"/>
      <p:bldP spid="11" grpId="0" animBg="1"/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/>
              <a:t>28</a:t>
            </a:fld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l="9687" t="36852" r="38194" b="37222"/>
          <a:stretch/>
        </p:blipFill>
        <p:spPr>
          <a:xfrm>
            <a:off x="152401" y="2200274"/>
            <a:ext cx="8796130" cy="3705226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704850" y="1247775"/>
            <a:ext cx="3571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第</a:t>
            </a:r>
            <a:r>
              <a:rPr lang="zh-TW" altLang="en-US" sz="36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一段「導言」</a:t>
            </a:r>
            <a:endParaRPr lang="zh-TW" altLang="en-US" sz="36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50503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/>
              <a:t>29</a:t>
            </a:fld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/>
          <a:srcRect l="12395" t="24074" r="33333" b="9074"/>
          <a:stretch/>
        </p:blipFill>
        <p:spPr>
          <a:xfrm>
            <a:off x="135762" y="446044"/>
            <a:ext cx="8884413" cy="6155993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4391024" y="-61788"/>
            <a:ext cx="17430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正文</a:t>
            </a:r>
            <a:endParaRPr lang="zh-TW" altLang="en-US" sz="60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61203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內容版面配置區 5"/>
          <p:cNvSpPr>
            <a:spLocks noGrp="1"/>
          </p:cNvSpPr>
          <p:nvPr>
            <p:ph idx="1"/>
          </p:nvPr>
        </p:nvSpPr>
        <p:spPr>
          <a:xfrm>
            <a:off x="320071" y="1286515"/>
            <a:ext cx="8526412" cy="4986466"/>
          </a:xfrm>
        </p:spPr>
        <p:txBody>
          <a:bodyPr>
            <a:noAutofit/>
          </a:bodyPr>
          <a:lstStyle/>
          <a:p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對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任何足以引起民眾興趣或產生影響的事件，所作的最新而及時的報導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3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3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新近聽說的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事。指社會上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最近發生的事情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3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3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新知識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3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1800" dirty="0" smtClean="0">
                <a:latin typeface="標楷體" panose="03000509000000000000" pitchFamily="65" charset="-120"/>
                <a:ea typeface="標楷體" panose="03000509000000000000" pitchFamily="65" charset="-120"/>
                <a:hlinkClick r:id="rId2"/>
              </a:rPr>
              <a:t>http://dict.revised.moe.edu.tw/cgi-bin/cbdic/gsweb.cgi?o=dcbdic&amp;searchid=Z00000109301</a:t>
            </a:r>
            <a:r>
              <a:rPr lang="en-US" altLang="zh-TW" sz="1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1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教育部</a:t>
            </a:r>
            <a:r>
              <a:rPr lang="zh-TW" altLang="en-US" sz="1800" dirty="0">
                <a:latin typeface="標楷體" panose="03000509000000000000" pitchFamily="65" charset="-120"/>
                <a:ea typeface="標楷體" panose="03000509000000000000" pitchFamily="65" charset="-120"/>
              </a:rPr>
              <a:t>重編國語辭典修訂本</a:t>
            </a:r>
            <a:r>
              <a:rPr lang="en-US" altLang="zh-TW" sz="1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>
                <a:solidFill>
                  <a:prstClr val="black"/>
                </a:solidFill>
              </a:rPr>
              <a:pPr/>
              <a:t>3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724467" y="0"/>
            <a:ext cx="4416594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zh-TW" altLang="en-US" sz="4400" b="1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什</a:t>
            </a:r>
            <a:r>
              <a:rPr lang="zh-TW" altLang="en-US" sz="4400" b="1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麼是「新聞」</a:t>
            </a:r>
            <a:r>
              <a:rPr lang="en-US" altLang="zh-TW" sz="4400" b="1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</a:p>
        </p:txBody>
      </p:sp>
      <p:sp>
        <p:nvSpPr>
          <p:cNvPr id="7" name="矩形 6"/>
          <p:cNvSpPr/>
          <p:nvPr/>
        </p:nvSpPr>
        <p:spPr>
          <a:xfrm>
            <a:off x="2904712" y="1286515"/>
            <a:ext cx="2772697" cy="53245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6103181" y="1286515"/>
            <a:ext cx="1897626" cy="53245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3387734" y="1818968"/>
            <a:ext cx="990340" cy="53219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4774954" y="1830051"/>
            <a:ext cx="931347" cy="53219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39822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什麼是「媒體」？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傳播資料訊息的</a:t>
            </a:r>
            <a:r>
              <a:rPr lang="zh-TW" altLang="en-US" sz="4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工具</a:t>
            </a:r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4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4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如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電視、廣播、報章雜誌等。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/>
              <a:t>30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523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>
                <a:solidFill>
                  <a:prstClr val="black"/>
                </a:solidFill>
              </a:rPr>
              <a:pPr/>
              <a:t>31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xmlns="" id="{89C9C1F3-4C07-4385-8DB2-A9BB858EA9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793" y="5846774"/>
            <a:ext cx="1292464" cy="609653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xmlns="" id="{2A5EA804-B36F-4B76-8F77-BCA930AB03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7287" y="5878016"/>
            <a:ext cx="1121761" cy="609653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xmlns="" id="{DF12B3EB-F399-4E20-83B8-FCEAEFAC95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5967" y="4139235"/>
            <a:ext cx="1932599" cy="609653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xmlns="" id="{8BA3AA7B-20B9-41B5-BDAF-7058A18480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8122" y="5827016"/>
            <a:ext cx="1786283" cy="609653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7825DD78-4620-4059-BA51-AED4086ABB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1756" y="4235892"/>
            <a:ext cx="2486478" cy="1610881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xmlns="" id="{5A81F66E-B391-4CF4-A26F-D84FF9383E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25130" y="4333389"/>
            <a:ext cx="1259317" cy="728238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xmlns="" id="{A0F72CB0-7A35-4C42-8800-D53E4929A20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297" r="72956"/>
          <a:stretch/>
        </p:blipFill>
        <p:spPr>
          <a:xfrm>
            <a:off x="238585" y="1670481"/>
            <a:ext cx="2311520" cy="877585"/>
          </a:xfrm>
          <a:prstGeom prst="rect">
            <a:avLst/>
          </a:prstGeom>
        </p:spPr>
      </p:pic>
      <p:grpSp>
        <p:nvGrpSpPr>
          <p:cNvPr id="34" name="群組 33">
            <a:extLst>
              <a:ext uri="{FF2B5EF4-FFF2-40B4-BE49-F238E27FC236}">
                <a16:creationId xmlns:a16="http://schemas.microsoft.com/office/drawing/2014/main" xmlns="" id="{D285C8F8-0414-4BF7-A3C6-E81F24D66535}"/>
              </a:ext>
            </a:extLst>
          </p:cNvPr>
          <p:cNvGrpSpPr/>
          <p:nvPr/>
        </p:nvGrpSpPr>
        <p:grpSpPr>
          <a:xfrm>
            <a:off x="6561764" y="4571238"/>
            <a:ext cx="2284719" cy="1279114"/>
            <a:chOff x="6388412" y="4168946"/>
            <a:chExt cx="2284719" cy="1279114"/>
          </a:xfrm>
        </p:grpSpPr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xmlns="" id="{2141C5D2-DEBD-4AC3-9E67-3975CC7A9B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12385" r="12069"/>
            <a:stretch/>
          </p:blipFill>
          <p:spPr>
            <a:xfrm>
              <a:off x="6388412" y="4168946"/>
              <a:ext cx="2284719" cy="1279114"/>
            </a:xfrm>
            <a:prstGeom prst="rect">
              <a:avLst/>
            </a:prstGeom>
          </p:spPr>
        </p:pic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xmlns="" id="{B0F04A35-CB58-40D8-BBA9-F024D31BE9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0621358">
              <a:off x="7126100" y="4381384"/>
              <a:ext cx="984499" cy="604780"/>
            </a:xfrm>
            <a:prstGeom prst="rect">
              <a:avLst/>
            </a:prstGeom>
          </p:spPr>
        </p:pic>
      </p:grpSp>
      <p:pic>
        <p:nvPicPr>
          <p:cNvPr id="22" name="圖片 21">
            <a:extLst>
              <a:ext uri="{FF2B5EF4-FFF2-40B4-BE49-F238E27FC236}">
                <a16:creationId xmlns:a16="http://schemas.microsoft.com/office/drawing/2014/main" xmlns="" id="{6E8B2F5F-1532-41ED-8892-AA2E7D5161EC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9174" t="1354" r="2453" b="19005"/>
          <a:stretch/>
        </p:blipFill>
        <p:spPr>
          <a:xfrm>
            <a:off x="280036" y="4387442"/>
            <a:ext cx="2075696" cy="1439574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xmlns="" id="{B9ADF950-E574-49DA-9B5A-753066289A9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97160" y="2470400"/>
            <a:ext cx="2543730" cy="1443022"/>
          </a:xfrm>
          <a:prstGeom prst="rect">
            <a:avLst/>
          </a:prstGeom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xmlns="" id="{3B37FA42-F87C-4A5F-9444-EB016172670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0036" y="2567825"/>
            <a:ext cx="2193656" cy="1439574"/>
          </a:xfrm>
          <a:prstGeom prst="rect">
            <a:avLst/>
          </a:prstGeom>
        </p:spPr>
      </p:pic>
      <p:grpSp>
        <p:nvGrpSpPr>
          <p:cNvPr id="32" name="群組 31">
            <a:extLst>
              <a:ext uri="{FF2B5EF4-FFF2-40B4-BE49-F238E27FC236}">
                <a16:creationId xmlns:a16="http://schemas.microsoft.com/office/drawing/2014/main" xmlns="" id="{7619ABCA-7EDB-48FC-BFB0-59447D609B65}"/>
              </a:ext>
            </a:extLst>
          </p:cNvPr>
          <p:cNvGrpSpPr/>
          <p:nvPr/>
        </p:nvGrpSpPr>
        <p:grpSpPr>
          <a:xfrm>
            <a:off x="2593500" y="3035838"/>
            <a:ext cx="1449618" cy="877584"/>
            <a:chOff x="2682262" y="3238002"/>
            <a:chExt cx="1609155" cy="877584"/>
          </a:xfrm>
        </p:grpSpPr>
        <p:grpSp>
          <p:nvGrpSpPr>
            <p:cNvPr id="31" name="群組 30">
              <a:extLst>
                <a:ext uri="{FF2B5EF4-FFF2-40B4-BE49-F238E27FC236}">
                  <a16:creationId xmlns:a16="http://schemas.microsoft.com/office/drawing/2014/main" xmlns="" id="{076D488F-BDFD-426F-9CCA-7319B5921423}"/>
                </a:ext>
              </a:extLst>
            </p:cNvPr>
            <p:cNvGrpSpPr/>
            <p:nvPr/>
          </p:nvGrpSpPr>
          <p:grpSpPr>
            <a:xfrm>
              <a:off x="2682262" y="3238002"/>
              <a:ext cx="1609155" cy="877584"/>
              <a:chOff x="2682262" y="3238002"/>
              <a:chExt cx="1609155" cy="877584"/>
            </a:xfrm>
          </p:grpSpPr>
          <p:grpSp>
            <p:nvGrpSpPr>
              <p:cNvPr id="29" name="群組 28">
                <a:extLst>
                  <a:ext uri="{FF2B5EF4-FFF2-40B4-BE49-F238E27FC236}">
                    <a16:creationId xmlns:a16="http://schemas.microsoft.com/office/drawing/2014/main" xmlns="" id="{28C6711E-F5B7-437B-99B8-698CB527C7A8}"/>
                  </a:ext>
                </a:extLst>
              </p:cNvPr>
              <p:cNvGrpSpPr/>
              <p:nvPr/>
            </p:nvGrpSpPr>
            <p:grpSpPr>
              <a:xfrm>
                <a:off x="2682262" y="3238002"/>
                <a:ext cx="1609155" cy="877584"/>
                <a:chOff x="2682262" y="3238002"/>
                <a:chExt cx="1609155" cy="877584"/>
              </a:xfrm>
            </p:grpSpPr>
            <p:grpSp>
              <p:nvGrpSpPr>
                <p:cNvPr id="28" name="群組 27">
                  <a:extLst>
                    <a:ext uri="{FF2B5EF4-FFF2-40B4-BE49-F238E27FC236}">
                      <a16:creationId xmlns:a16="http://schemas.microsoft.com/office/drawing/2014/main" xmlns="" id="{7EA1D1CB-32A5-41C3-BD0E-A7789ABD3E30}"/>
                    </a:ext>
                  </a:extLst>
                </p:cNvPr>
                <p:cNvGrpSpPr/>
                <p:nvPr/>
              </p:nvGrpSpPr>
              <p:grpSpPr>
                <a:xfrm>
                  <a:off x="2682262" y="3238002"/>
                  <a:ext cx="1609155" cy="877584"/>
                  <a:chOff x="2537901" y="2779719"/>
                  <a:chExt cx="1609155" cy="877584"/>
                </a:xfrm>
              </p:grpSpPr>
              <p:pic>
                <p:nvPicPr>
                  <p:cNvPr id="30" name="圖片 29">
                    <a:extLst>
                      <a:ext uri="{FF2B5EF4-FFF2-40B4-BE49-F238E27FC236}">
                        <a16:creationId xmlns:a16="http://schemas.microsoft.com/office/drawing/2014/main" xmlns="" id="{083DA05D-3FA4-426D-A91E-8A6820655AE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2537901" y="2779719"/>
                    <a:ext cx="1609155" cy="877584"/>
                  </a:xfrm>
                  <a:prstGeom prst="rect">
                    <a:avLst/>
                  </a:prstGeom>
                </p:spPr>
              </p:pic>
              <p:sp>
                <p:nvSpPr>
                  <p:cNvPr id="9" name="橢圓 8">
                    <a:extLst>
                      <a:ext uri="{FF2B5EF4-FFF2-40B4-BE49-F238E27FC236}">
                        <a16:creationId xmlns:a16="http://schemas.microsoft.com/office/drawing/2014/main" xmlns="" id="{3872B168-4385-44C4-A88D-32A8EBAD270E}"/>
                      </a:ext>
                    </a:extLst>
                  </p:cNvPr>
                  <p:cNvSpPr/>
                  <p:nvPr/>
                </p:nvSpPr>
                <p:spPr>
                  <a:xfrm>
                    <a:off x="3011648" y="2779719"/>
                    <a:ext cx="161103" cy="148039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 dirty="0">
                      <a:solidFill>
                        <a:prstClr val="white"/>
                      </a:solidFill>
                      <a:ea typeface="微軟正黑體" panose="020B0604030504040204" pitchFamily="34" charset="-120"/>
                    </a:endParaRPr>
                  </a:p>
                </p:txBody>
              </p:sp>
              <p:pic>
                <p:nvPicPr>
                  <p:cNvPr id="15" name="圖片 14">
                    <a:extLst>
                      <a:ext uri="{FF2B5EF4-FFF2-40B4-BE49-F238E27FC236}">
                        <a16:creationId xmlns:a16="http://schemas.microsoft.com/office/drawing/2014/main" xmlns="" id="{AE7B522D-E541-485F-BD03-BBBEEDE02C9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3481767" y="3430655"/>
                    <a:ext cx="158510" cy="146317"/>
                  </a:xfrm>
                  <a:prstGeom prst="rect">
                    <a:avLst/>
                  </a:prstGeom>
                </p:spPr>
              </p:pic>
              <p:pic>
                <p:nvPicPr>
                  <p:cNvPr id="16" name="圖片 15">
                    <a:extLst>
                      <a:ext uri="{FF2B5EF4-FFF2-40B4-BE49-F238E27FC236}">
                        <a16:creationId xmlns:a16="http://schemas.microsoft.com/office/drawing/2014/main" xmlns="" id="{E55E4744-D131-468C-89BF-16C83A35962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3054975" y="3355399"/>
                    <a:ext cx="158510" cy="146317"/>
                  </a:xfrm>
                  <a:prstGeom prst="rect">
                    <a:avLst/>
                  </a:prstGeom>
                </p:spPr>
              </p:pic>
              <p:pic>
                <p:nvPicPr>
                  <p:cNvPr id="21" name="圖片 20">
                    <a:extLst>
                      <a:ext uri="{FF2B5EF4-FFF2-40B4-BE49-F238E27FC236}">
                        <a16:creationId xmlns:a16="http://schemas.microsoft.com/office/drawing/2014/main" xmlns="" id="{059F7BD2-E926-42ED-80C9-8BCFBC88947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3125654" y="2995261"/>
                    <a:ext cx="158510" cy="146317"/>
                  </a:xfrm>
                  <a:prstGeom prst="rect">
                    <a:avLst/>
                  </a:prstGeom>
                </p:spPr>
              </p:pic>
              <p:pic>
                <p:nvPicPr>
                  <p:cNvPr id="23" name="圖片 22">
                    <a:extLst>
                      <a:ext uri="{FF2B5EF4-FFF2-40B4-BE49-F238E27FC236}">
                        <a16:creationId xmlns:a16="http://schemas.microsoft.com/office/drawing/2014/main" xmlns="" id="{5C80A605-CE1B-4E17-9D66-F450E591BE7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3232156" y="2811287"/>
                    <a:ext cx="126178" cy="11647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4" name="圖片 13">
                  <a:extLst>
                    <a:ext uri="{FF2B5EF4-FFF2-40B4-BE49-F238E27FC236}">
                      <a16:creationId xmlns:a16="http://schemas.microsoft.com/office/drawing/2014/main" xmlns="" id="{B872E26B-D5F5-4FC2-8C66-B3479953FFB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4009828" y="3251224"/>
                  <a:ext cx="158510" cy="146317"/>
                </a:xfrm>
                <a:prstGeom prst="rect">
                  <a:avLst/>
                </a:prstGeom>
              </p:spPr>
            </p:pic>
          </p:grpSp>
          <p:pic>
            <p:nvPicPr>
              <p:cNvPr id="13" name="圖片 12">
                <a:extLst>
                  <a:ext uri="{FF2B5EF4-FFF2-40B4-BE49-F238E27FC236}">
                    <a16:creationId xmlns:a16="http://schemas.microsoft.com/office/drawing/2014/main" xmlns="" id="{C30C45CD-B5E5-4547-A921-60A17FB549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865828" y="3338004"/>
                <a:ext cx="158510" cy="146317"/>
              </a:xfrm>
              <a:prstGeom prst="rect">
                <a:avLst/>
              </a:prstGeom>
            </p:spPr>
          </p:pic>
        </p:grpSp>
        <p:pic>
          <p:nvPicPr>
            <p:cNvPr id="27" name="圖片 26">
              <a:extLst>
                <a:ext uri="{FF2B5EF4-FFF2-40B4-BE49-F238E27FC236}">
                  <a16:creationId xmlns:a16="http://schemas.microsoft.com/office/drawing/2014/main" xmlns="" id="{D8232373-F145-44EC-8FE9-320CC48428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502107" y="3303927"/>
              <a:ext cx="118923" cy="109775"/>
            </a:xfrm>
            <a:prstGeom prst="rect">
              <a:avLst/>
            </a:prstGeom>
          </p:spPr>
        </p:pic>
      </p:grpSp>
      <p:pic>
        <p:nvPicPr>
          <p:cNvPr id="36" name="圖片 35">
            <a:extLst>
              <a:ext uri="{FF2B5EF4-FFF2-40B4-BE49-F238E27FC236}">
                <a16:creationId xmlns:a16="http://schemas.microsoft.com/office/drawing/2014/main" xmlns="" id="{F5625C06-977C-4516-A77A-FF5A1EBECC44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72470" b="6390"/>
          <a:stretch/>
        </p:blipFill>
        <p:spPr>
          <a:xfrm>
            <a:off x="6317365" y="1602938"/>
            <a:ext cx="2353057" cy="867462"/>
          </a:xfrm>
          <a:prstGeom prst="rect">
            <a:avLst/>
          </a:prstGeom>
        </p:spPr>
      </p:pic>
      <p:pic>
        <p:nvPicPr>
          <p:cNvPr id="37" name="圖片 36">
            <a:extLst>
              <a:ext uri="{FF2B5EF4-FFF2-40B4-BE49-F238E27FC236}">
                <a16:creationId xmlns:a16="http://schemas.microsoft.com/office/drawing/2014/main" xmlns="" id="{262BA14D-56AD-4735-81EA-F1921B1D62CB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35688" t="10135" r="36175"/>
          <a:stretch/>
        </p:blipFill>
        <p:spPr>
          <a:xfrm>
            <a:off x="3273573" y="1708338"/>
            <a:ext cx="2405032" cy="832753"/>
          </a:xfrm>
          <a:prstGeom prst="rect">
            <a:avLst/>
          </a:prstGeom>
        </p:spPr>
      </p:pic>
      <p:pic>
        <p:nvPicPr>
          <p:cNvPr id="39" name="圖片 38">
            <a:extLst>
              <a:ext uri="{FF2B5EF4-FFF2-40B4-BE49-F238E27FC236}">
                <a16:creationId xmlns:a16="http://schemas.microsoft.com/office/drawing/2014/main" xmlns="" id="{FB6EFCB2-60BF-4CDE-AEAB-6407A3B0CE3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969130" y="3822162"/>
            <a:ext cx="919290" cy="476061"/>
          </a:xfrm>
          <a:prstGeom prst="rect">
            <a:avLst/>
          </a:prstGeom>
        </p:spPr>
      </p:pic>
      <p:pic>
        <p:nvPicPr>
          <p:cNvPr id="40" name="圖片 39">
            <a:extLst>
              <a:ext uri="{FF2B5EF4-FFF2-40B4-BE49-F238E27FC236}">
                <a16:creationId xmlns:a16="http://schemas.microsoft.com/office/drawing/2014/main" xmlns="" id="{7249395A-A867-4254-990F-B8E89C9D7ED9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-1" t="9818" r="2371" b="10272"/>
          <a:stretch/>
        </p:blipFill>
        <p:spPr>
          <a:xfrm>
            <a:off x="6405980" y="2409770"/>
            <a:ext cx="2310182" cy="1885393"/>
          </a:xfrm>
          <a:prstGeom prst="rect">
            <a:avLst/>
          </a:prstGeom>
        </p:spPr>
      </p:pic>
      <p:pic>
        <p:nvPicPr>
          <p:cNvPr id="41" name="圖片 40">
            <a:extLst>
              <a:ext uri="{FF2B5EF4-FFF2-40B4-BE49-F238E27FC236}">
                <a16:creationId xmlns:a16="http://schemas.microsoft.com/office/drawing/2014/main" xmlns="" id="{A8B7840E-5CEC-4A57-A411-5C12DC93370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464358" y="2514921"/>
            <a:ext cx="2223565" cy="1307241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52855" y="39724"/>
            <a:ext cx="6980525" cy="1237595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00854" y="1106686"/>
            <a:ext cx="3572566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20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有獎徵答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74032" y="1581483"/>
            <a:ext cx="7755593" cy="3609642"/>
          </a:xfrm>
        </p:spPr>
        <p:txBody>
          <a:bodyPr>
            <a:normAutofit/>
          </a:bodyPr>
          <a:lstStyle/>
          <a:p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什麼是「新聞」</a:t>
            </a:r>
            <a:r>
              <a:rPr lang="en-US" altLang="zh-TW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</a:p>
          <a:p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說出記者生產新聞的四個步驟。</a:t>
            </a:r>
            <a:endParaRPr lang="en-US" altLang="zh-TW" sz="4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國外的新聞怎麼來的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？</a:t>
            </a:r>
            <a:endParaRPr lang="en-US" altLang="zh-TW" sz="4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報紙有哪些組成要素？</a:t>
            </a:r>
            <a:endParaRPr lang="zh-TW" altLang="en-US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/>
              <a:t>32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97881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/>
              <a:t>33</a:t>
            </a:fld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323" y="1186228"/>
            <a:ext cx="7721893" cy="5598372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4051445" y="1084284"/>
            <a:ext cx="39803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法布爾昆蟲記</a:t>
            </a:r>
            <a:endParaRPr lang="zh-TW" altLang="en-US" sz="48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580" y="0"/>
            <a:ext cx="8132769" cy="13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803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>
                <a:hlinkClick r:id="rId2"/>
              </a:rPr>
              <a:t>https://</a:t>
            </a:r>
            <a:r>
              <a:rPr lang="en-US" altLang="zh-TW" dirty="0" smtClean="0">
                <a:hlinkClick r:id="rId2"/>
              </a:rPr>
              <a:t>www.youtube.com/watch?v=x4DdIctCESI</a:t>
            </a:r>
            <a:r>
              <a:rPr lang="en-US" altLang="zh-TW" u="sng" dirty="0">
                <a:hlinkClick r:id="rId2"/>
              </a:rPr>
              <a:t>)(</a:t>
            </a:r>
            <a:r>
              <a:rPr lang="zh-TW" altLang="en-US" u="sng" dirty="0">
                <a:hlinkClick r:id="rId2"/>
              </a:rPr>
              <a:t>摺紙藝術師：捲葉</a:t>
            </a:r>
            <a:r>
              <a:rPr lang="zh-TW" altLang="en-US" u="sng" dirty="0" smtClean="0">
                <a:hlinkClick r:id="rId2"/>
              </a:rPr>
              <a:t>象鼻蟲</a:t>
            </a:r>
            <a:r>
              <a:rPr lang="en-US" altLang="zh-TW" u="sng" dirty="0" smtClean="0">
                <a:hlinkClick r:id="rId2"/>
              </a:rPr>
              <a:t>)2</a:t>
            </a:r>
            <a:r>
              <a:rPr lang="zh-TW" altLang="en-US" dirty="0" smtClean="0"/>
              <a:t>分鐘</a:t>
            </a:r>
            <a:endParaRPr lang="en-US" altLang="zh-TW" dirty="0"/>
          </a:p>
          <a:p>
            <a:pPr marL="0" indent="0">
              <a:buNone/>
            </a:pPr>
            <a:endParaRPr lang="en-US" altLang="zh-TW" dirty="0">
              <a:hlinkClick r:id="rId3"/>
            </a:endParaRPr>
          </a:p>
          <a:p>
            <a:r>
              <a:rPr lang="en-US" altLang="zh-TW" dirty="0" smtClean="0">
                <a:hlinkClick r:id="rId3"/>
              </a:rPr>
              <a:t>https</a:t>
            </a:r>
            <a:r>
              <a:rPr lang="en-US" altLang="zh-TW" dirty="0">
                <a:hlinkClick r:id="rId3"/>
              </a:rPr>
              <a:t>://</a:t>
            </a:r>
            <a:r>
              <a:rPr lang="en-US" altLang="zh-TW" dirty="0" smtClean="0">
                <a:hlinkClick r:id="rId3"/>
              </a:rPr>
              <a:t>www.youtube.com/watch?v=85Cf0BXGLKY</a:t>
            </a:r>
            <a:r>
              <a:rPr lang="en-US" altLang="zh-TW" dirty="0" smtClean="0"/>
              <a:t>(</a:t>
            </a:r>
            <a:r>
              <a:rPr lang="zh-TW" altLang="en-US" dirty="0" smtClean="0"/>
              <a:t>米龍糞金龜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/>
              <a:t>34</a:t>
            </a:fld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42297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/>
              <a:t>35</a:t>
            </a:fld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5" r="2778"/>
          <a:stretch/>
        </p:blipFill>
        <p:spPr>
          <a:xfrm rot="5400000">
            <a:off x="995016" y="597767"/>
            <a:ext cx="6763441" cy="561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583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/>
              <a:t>36</a:t>
            </a:fld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3"/>
          <a:stretch/>
        </p:blipFill>
        <p:spPr>
          <a:xfrm rot="5400000">
            <a:off x="923131" y="762795"/>
            <a:ext cx="6840538" cy="531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817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/>
              <a:t>37</a:t>
            </a:fld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189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/>
              <a:t>38</a:t>
            </a:fld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7" r="4166"/>
          <a:stretch/>
        </p:blipFill>
        <p:spPr>
          <a:xfrm rot="5400000">
            <a:off x="1146438" y="530113"/>
            <a:ext cx="6660624" cy="584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205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/>
              <a:t>39</a:t>
            </a:fld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324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>
                <a:solidFill>
                  <a:prstClr val="black"/>
                </a:solidFill>
              </a:rPr>
              <a:pPr/>
              <a:t>4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3836544" y="2412463"/>
            <a:ext cx="6078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</a:t>
            </a:r>
            <a:endParaRPr lang="zh-TW" altLang="en-US" dirty="0">
              <a:ea typeface="微軟正黑體" panose="020B0604030504040204" pitchFamily="34" charset="-12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1190803" y="3594165"/>
            <a:ext cx="7152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</a:t>
            </a:r>
            <a:endParaRPr lang="zh-TW" altLang="en-US" dirty="0">
              <a:ea typeface="微軟正黑體" panose="020B0604030504040204" pitchFamily="34" charset="-12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6977982" y="3605554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</a:t>
            </a:r>
            <a:endParaRPr lang="zh-TW" altLang="en-US" dirty="0">
              <a:ea typeface="微軟正黑體" panose="020B0604030504040204" pitchFamily="34" charset="-12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3594330" y="5289588"/>
            <a:ext cx="4844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</a:t>
            </a:r>
            <a:endParaRPr lang="zh-TW" altLang="en-US" dirty="0">
              <a:ea typeface="微軟正黑體" panose="020B0604030504040204" pitchFamily="34" charset="-120"/>
            </a:endParaRPr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xmlns="" id="{0FB71884-CCF7-436F-B5CA-6A93AEAAE9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8906" y="2243559"/>
            <a:ext cx="3103133" cy="1109568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xmlns="" id="{BF5F05AD-1852-466E-B84F-9E6038BEFE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8377" y="3429000"/>
            <a:ext cx="2383743" cy="1109568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xmlns="" id="{3AA20C16-4F8B-4397-B391-50C8F9324E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8906" y="5113382"/>
            <a:ext cx="2834886" cy="1109568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xmlns="" id="{8D68F442-0794-4CEB-B021-FDF637A3FA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727" y="3429000"/>
            <a:ext cx="2615411" cy="1109568"/>
          </a:xfrm>
          <a:prstGeom prst="rect">
            <a:avLst/>
          </a:prstGeom>
        </p:spPr>
      </p:pic>
      <p:sp>
        <p:nvSpPr>
          <p:cNvPr id="9" name="語音泡泡: 圓角矩形 8">
            <a:extLst>
              <a:ext uri="{FF2B5EF4-FFF2-40B4-BE49-F238E27FC236}">
                <a16:creationId xmlns:a16="http://schemas.microsoft.com/office/drawing/2014/main" xmlns="" id="{9B0BBAC6-BDAA-4358-B04F-91C85D83EF10}"/>
              </a:ext>
            </a:extLst>
          </p:cNvPr>
          <p:cNvSpPr/>
          <p:nvPr/>
        </p:nvSpPr>
        <p:spPr>
          <a:xfrm>
            <a:off x="303979" y="1666276"/>
            <a:ext cx="2128828" cy="858810"/>
          </a:xfrm>
          <a:prstGeom prst="wedgeRoundRectCallout">
            <a:avLst>
              <a:gd name="adj1" fmla="val -27138"/>
              <a:gd name="adj2" fmla="val 50778"/>
              <a:gd name="adj3" fmla="val 16667"/>
            </a:avLst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ea typeface="微軟正黑體" panose="020B0604030504040204" pitchFamily="34" charset="-120"/>
            </a:endParaRP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xmlns="" id="{0C49DBCC-E113-470F-980B-9402043BD340}"/>
              </a:ext>
            </a:extLst>
          </p:cNvPr>
          <p:cNvGrpSpPr/>
          <p:nvPr/>
        </p:nvGrpSpPr>
        <p:grpSpPr>
          <a:xfrm>
            <a:off x="107004" y="1693704"/>
            <a:ext cx="9144000" cy="780367"/>
            <a:chOff x="0" y="1734873"/>
            <a:chExt cx="9144000" cy="780367"/>
          </a:xfrm>
        </p:grpSpPr>
        <p:pic>
          <p:nvPicPr>
            <p:cNvPr id="6" name="圖片 5">
              <a:extLst>
                <a:ext uri="{FF2B5EF4-FFF2-40B4-BE49-F238E27FC236}">
                  <a16:creationId xmlns:a16="http://schemas.microsoft.com/office/drawing/2014/main" xmlns="" id="{F8D3DDA6-381C-4593-961C-0BC3E8475A6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1734873"/>
              <a:ext cx="9144000" cy="780367"/>
            </a:xfrm>
            <a:prstGeom prst="rect">
              <a:avLst/>
            </a:prstGeom>
          </p:spPr>
        </p:pic>
        <p:pic>
          <p:nvPicPr>
            <p:cNvPr id="4" name="圖片 3">
              <a:extLst>
                <a:ext uri="{FF2B5EF4-FFF2-40B4-BE49-F238E27FC236}">
                  <a16:creationId xmlns:a16="http://schemas.microsoft.com/office/drawing/2014/main" xmlns="" id="{E9C134B5-C141-40C2-B95D-9C2F6EE4D96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080952" y="1801940"/>
              <a:ext cx="1286367" cy="646232"/>
            </a:xfrm>
            <a:prstGeom prst="rect">
              <a:avLst/>
            </a:prstGeom>
          </p:spPr>
        </p:pic>
      </p:grpSp>
      <p:sp>
        <p:nvSpPr>
          <p:cNvPr id="17" name="矩形 16"/>
          <p:cNvSpPr/>
          <p:nvPr/>
        </p:nvSpPr>
        <p:spPr>
          <a:xfrm>
            <a:off x="724467" y="0"/>
            <a:ext cx="4416594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zh-TW" altLang="en-US" sz="4400" b="1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什</a:t>
            </a:r>
            <a:r>
              <a:rPr lang="zh-TW" altLang="en-US" sz="4400" b="1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麼是「新聞」</a:t>
            </a:r>
            <a:r>
              <a:rPr lang="en-US" altLang="zh-TW" sz="4400" b="1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73969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5 -0.00139 L -0.03316 0.1747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3" y="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4.81481E-6 L -0.32761 0.00278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89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44444E-6 L 0.34566 0.00255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74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33333E-6 L 0.14184 -0.24283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-1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  <p:bldP spid="14" grpId="0"/>
      <p:bldP spid="1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/>
              <a:t>40</a:t>
            </a:fld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620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/>
              <a:t>41</a:t>
            </a:fld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4" r="3194"/>
          <a:stretch/>
        </p:blipFill>
        <p:spPr>
          <a:xfrm rot="5400000">
            <a:off x="1250147" y="250019"/>
            <a:ext cx="6710383" cy="6505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858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/>
              <a:t>42</a:t>
            </a:fld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3" t="3750" r="6042" b="2083"/>
          <a:stretch/>
        </p:blipFill>
        <p:spPr>
          <a:xfrm>
            <a:off x="809624" y="154823"/>
            <a:ext cx="7617397" cy="6629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090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>
                <a:solidFill>
                  <a:prstClr val="black"/>
                </a:solidFill>
              </a:rPr>
              <a:pPr/>
              <a:t>5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23" name="圖片 22">
            <a:extLst>
              <a:ext uri="{FF2B5EF4-FFF2-40B4-BE49-F238E27FC236}">
                <a16:creationId xmlns:a16="http://schemas.microsoft.com/office/drawing/2014/main" xmlns="" id="{C329895C-5694-47B1-BCDF-76C5BC4B12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7147" r="18490"/>
          <a:stretch/>
        </p:blipFill>
        <p:spPr>
          <a:xfrm>
            <a:off x="380188" y="3528342"/>
            <a:ext cx="7175608" cy="847223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xmlns="" id="{73801B69-049B-4FA5-803E-C388062310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045" r="1074" b="50000"/>
          <a:stretch/>
        </p:blipFill>
        <p:spPr>
          <a:xfrm>
            <a:off x="380188" y="2682310"/>
            <a:ext cx="8708838" cy="74669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724467" y="0"/>
            <a:ext cx="4416594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zh-TW" altLang="en-US" sz="4400" b="1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什</a:t>
            </a:r>
            <a:r>
              <a:rPr lang="zh-TW" altLang="en-US" sz="4400" b="1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麼是「新聞」</a:t>
            </a:r>
            <a:r>
              <a:rPr lang="en-US" altLang="zh-TW" sz="4400" b="1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3286339" y="4619625"/>
            <a:ext cx="28965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New</a:t>
            </a:r>
            <a:r>
              <a:rPr lang="en-US" altLang="zh-TW" sz="66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</a:t>
            </a:r>
            <a:endParaRPr lang="zh-TW" altLang="en-US" sz="66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09508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>
                <a:solidFill>
                  <a:prstClr val="black"/>
                </a:solidFill>
              </a:rPr>
              <a:pPr/>
              <a:t>6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xmlns="" id="{19C23BFF-AFAF-475B-AF8A-EB266D6D2D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695" y="2939846"/>
            <a:ext cx="2925876" cy="2360254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xmlns="" id="{2861FE80-085F-46F0-AD90-B1A29B8040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581" y="5542750"/>
            <a:ext cx="4350721" cy="650716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xmlns="" id="{BF74FCB9-35A2-412A-A005-22312C4DC0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4424" y="2906788"/>
            <a:ext cx="2722557" cy="2368247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xmlns="" id="{E33F6B36-4763-4DE4-B9E3-2CE4CCDBAC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2040" y="5506934"/>
            <a:ext cx="4671960" cy="727930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886695" y="167148"/>
            <a:ext cx="75887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哪則新聞較吸引你？</a:t>
            </a:r>
            <a:endParaRPr lang="zh-TW" altLang="en-US" sz="4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749043" y="1474560"/>
            <a:ext cx="62318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火車日常行駛</a:t>
            </a:r>
            <a:endParaRPr lang="en-US" altLang="zh-TW" sz="3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火車出軌</a:t>
            </a:r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36810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>
                <a:solidFill>
                  <a:prstClr val="black"/>
                </a:solidFill>
              </a:rPr>
              <a:pPr/>
              <a:t>7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xmlns="" id="{F401C81A-8A8A-437E-8769-9D72A7E424AD}"/>
              </a:ext>
            </a:extLst>
          </p:cNvPr>
          <p:cNvSpPr txBox="1"/>
          <p:nvPr/>
        </p:nvSpPr>
        <p:spPr>
          <a:xfrm>
            <a:off x="778213" y="2441643"/>
            <a:ext cx="184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TW" altLang="en-US" dirty="0">
              <a:ea typeface="微軟正黑體" panose="020B0604030504040204" pitchFamily="34" charset="-120"/>
            </a:endParaRPr>
          </a:p>
        </p:txBody>
      </p:sp>
      <p:pic>
        <p:nvPicPr>
          <p:cNvPr id="20" name="Picture 14" descr="https://image.shutterstock.com/display_pic_with_logo/692713/183719120/stock-photo-dissatisfied-girl-183719120.jpg">
            <a:extLst>
              <a:ext uri="{FF2B5EF4-FFF2-40B4-BE49-F238E27FC236}">
                <a16:creationId xmlns:a16="http://schemas.microsoft.com/office/drawing/2014/main" xmlns="" id="{78C38F1B-1E6C-4F27-8520-0E77D4A81F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2529" y="4185418"/>
            <a:ext cx="1758003" cy="1971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xmlns="" id="{CD49997F-DE50-4D24-9162-866EBFAF45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369" y="2129562"/>
            <a:ext cx="6608637" cy="859611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xmlns="" id="{59CEE53F-D7BD-4143-B1B0-318197E6C0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529" y="3350381"/>
            <a:ext cx="7370703" cy="859611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xmlns="" id="{D40F7FBD-D6B0-4049-978A-D9090A5398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298" y="-1112551"/>
            <a:ext cx="7328027" cy="393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740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>
                <a:solidFill>
                  <a:prstClr val="black"/>
                </a:solidFill>
              </a:rPr>
              <a:pPr/>
              <a:t>8</a:t>
            </a:fld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xmlns="" id="{D97D763D-E4F1-405E-9343-79BF660859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225" y="1657292"/>
            <a:ext cx="7438851" cy="4404607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xmlns="" id="{C47BFB57-3608-438C-A2C7-D3064C7B41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298" y="-1112551"/>
            <a:ext cx="7328027" cy="393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108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A5788-24B1-4ED8-A585-92EBC2ACDFDE}" type="slidenum">
              <a:rPr lang="zh-TW" altLang="en-US" smtClean="0">
                <a:solidFill>
                  <a:prstClr val="black"/>
                </a:solidFill>
              </a:rPr>
              <a:pPr/>
              <a:t>9</a:t>
            </a:fld>
            <a:endParaRPr lang="zh-TW" altLang="en-US">
              <a:solidFill>
                <a:prstClr val="black"/>
              </a:solidFill>
            </a:endParaRPr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xmlns="" id="{46CF2980-DB05-4569-959C-E1244676F7E4}"/>
              </a:ext>
            </a:extLst>
          </p:cNvPr>
          <p:cNvGrpSpPr/>
          <p:nvPr/>
        </p:nvGrpSpPr>
        <p:grpSpPr>
          <a:xfrm>
            <a:off x="4614823" y="2696094"/>
            <a:ext cx="4266736" cy="3432971"/>
            <a:chOff x="4727429" y="1356870"/>
            <a:chExt cx="4266736" cy="3432971"/>
          </a:xfrm>
        </p:grpSpPr>
        <p:grpSp>
          <p:nvGrpSpPr>
            <p:cNvPr id="13" name="群組 12">
              <a:extLst>
                <a:ext uri="{FF2B5EF4-FFF2-40B4-BE49-F238E27FC236}">
                  <a16:creationId xmlns:a16="http://schemas.microsoft.com/office/drawing/2014/main" xmlns="" id="{E65AD2DB-CDB0-475E-A35D-8D51E8FCECC8}"/>
                </a:ext>
              </a:extLst>
            </p:cNvPr>
            <p:cNvGrpSpPr/>
            <p:nvPr/>
          </p:nvGrpSpPr>
          <p:grpSpPr>
            <a:xfrm>
              <a:off x="4727429" y="1356870"/>
              <a:ext cx="4266736" cy="3432971"/>
              <a:chOff x="4727429" y="1356870"/>
              <a:chExt cx="4266736" cy="3432971"/>
            </a:xfrm>
          </p:grpSpPr>
          <p:pic>
            <p:nvPicPr>
              <p:cNvPr id="15" name="圖片 14">
                <a:extLst>
                  <a:ext uri="{FF2B5EF4-FFF2-40B4-BE49-F238E27FC236}">
                    <a16:creationId xmlns:a16="http://schemas.microsoft.com/office/drawing/2014/main" xmlns="" id="{0BA8E596-7741-482A-91EE-286718B4E7F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8225" t="34540" r="38358" b="23234"/>
              <a:stretch/>
            </p:blipFill>
            <p:spPr>
              <a:xfrm>
                <a:off x="4727429" y="1356870"/>
                <a:ext cx="4131780" cy="2920755"/>
              </a:xfrm>
              <a:prstGeom prst="rect">
                <a:avLst/>
              </a:prstGeom>
            </p:spPr>
          </p:pic>
          <p:sp>
            <p:nvSpPr>
              <p:cNvPr id="16" name="文字方塊 15">
                <a:extLst>
                  <a:ext uri="{FF2B5EF4-FFF2-40B4-BE49-F238E27FC236}">
                    <a16:creationId xmlns:a16="http://schemas.microsoft.com/office/drawing/2014/main" xmlns="" id="{E0908E24-B0F7-457E-BA26-17C095A21D40}"/>
                  </a:ext>
                </a:extLst>
              </p:cNvPr>
              <p:cNvSpPr txBox="1"/>
              <p:nvPr/>
            </p:nvSpPr>
            <p:spPr>
              <a:xfrm>
                <a:off x="7039784" y="4512842"/>
                <a:ext cx="195438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TW" altLang="en-US" sz="1200" dirty="0">
                    <a:ea typeface="微軟正黑體" panose="020B0604030504040204" pitchFamily="34" charset="-120"/>
                  </a:rPr>
                  <a:t>資料來源</a:t>
                </a:r>
                <a:r>
                  <a:rPr lang="en-US" altLang="zh-TW" sz="1200" dirty="0">
                    <a:ea typeface="微軟正黑體" panose="020B0604030504040204" pitchFamily="34" charset="-120"/>
                  </a:rPr>
                  <a:t>:</a:t>
                </a:r>
                <a:r>
                  <a:rPr lang="zh-TW" altLang="en-US" sz="1200" dirty="0">
                    <a:ea typeface="微軟正黑體" panose="020B0604030504040204" pitchFamily="34" charset="-120"/>
                  </a:rPr>
                  <a:t> 台灣新聞智慧網</a:t>
                </a:r>
              </a:p>
            </p:txBody>
          </p:sp>
        </p:grpSp>
        <p:sp>
          <p:nvSpPr>
            <p:cNvPr id="14" name="文字方塊 13">
              <a:extLst>
                <a:ext uri="{FF2B5EF4-FFF2-40B4-BE49-F238E27FC236}">
                  <a16:creationId xmlns:a16="http://schemas.microsoft.com/office/drawing/2014/main" xmlns="" id="{A448228B-BD34-4D2D-B078-CADA4158EDF6}"/>
                </a:ext>
              </a:extLst>
            </p:cNvPr>
            <p:cNvSpPr txBox="1"/>
            <p:nvPr/>
          </p:nvSpPr>
          <p:spPr>
            <a:xfrm>
              <a:off x="4983360" y="4282568"/>
              <a:ext cx="18004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>
                  <a:ea typeface="微軟正黑體" panose="020B0604030504040204" pitchFamily="34" charset="-120"/>
                </a:rPr>
                <a:t>加重處罰的消息</a:t>
              </a:r>
            </a:p>
          </p:txBody>
        </p:sp>
      </p:grpSp>
      <p:grpSp>
        <p:nvGrpSpPr>
          <p:cNvPr id="17" name="群組 16">
            <a:extLst>
              <a:ext uri="{FF2B5EF4-FFF2-40B4-BE49-F238E27FC236}">
                <a16:creationId xmlns:a16="http://schemas.microsoft.com/office/drawing/2014/main" xmlns="" id="{540A69B9-0A42-4388-8349-1DF13F29F8B5}"/>
              </a:ext>
            </a:extLst>
          </p:cNvPr>
          <p:cNvGrpSpPr/>
          <p:nvPr/>
        </p:nvGrpSpPr>
        <p:grpSpPr>
          <a:xfrm>
            <a:off x="347776" y="2790667"/>
            <a:ext cx="3657162" cy="3199898"/>
            <a:chOff x="309828" y="1447059"/>
            <a:chExt cx="3657162" cy="3199898"/>
          </a:xfrm>
        </p:grpSpPr>
        <p:pic>
          <p:nvPicPr>
            <p:cNvPr id="18" name="圖片 17">
              <a:extLst>
                <a:ext uri="{FF2B5EF4-FFF2-40B4-BE49-F238E27FC236}">
                  <a16:creationId xmlns:a16="http://schemas.microsoft.com/office/drawing/2014/main" xmlns="" id="{CE82166D-8878-4E14-864C-D6C7ED5D1B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5294" y="1447059"/>
              <a:ext cx="3651696" cy="2804403"/>
            </a:xfrm>
            <a:prstGeom prst="rect">
              <a:avLst/>
            </a:prstGeom>
          </p:spPr>
        </p:pic>
        <p:sp>
          <p:nvSpPr>
            <p:cNvPr id="19" name="文字方塊 18">
              <a:extLst>
                <a:ext uri="{FF2B5EF4-FFF2-40B4-BE49-F238E27FC236}">
                  <a16:creationId xmlns:a16="http://schemas.microsoft.com/office/drawing/2014/main" xmlns="" id="{B145226D-8C74-4648-91CA-185934079894}"/>
                </a:ext>
              </a:extLst>
            </p:cNvPr>
            <p:cNvSpPr txBox="1"/>
            <p:nvPr/>
          </p:nvSpPr>
          <p:spPr>
            <a:xfrm>
              <a:off x="309828" y="4277625"/>
              <a:ext cx="22621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>
                  <a:ea typeface="微軟正黑體" panose="020B0604030504040204" pitchFamily="34" charset="-120"/>
                </a:rPr>
                <a:t>免費施打疫苗的消息</a:t>
              </a:r>
            </a:p>
          </p:txBody>
        </p:sp>
      </p:grpSp>
      <p:sp>
        <p:nvSpPr>
          <p:cNvPr id="21" name="文字方塊 20">
            <a:extLst>
              <a:ext uri="{FF2B5EF4-FFF2-40B4-BE49-F238E27FC236}">
                <a16:creationId xmlns:a16="http://schemas.microsoft.com/office/drawing/2014/main" xmlns="" id="{02CC9542-B627-4CFA-B3D9-807F09A1D1EF}"/>
              </a:ext>
            </a:extLst>
          </p:cNvPr>
          <p:cNvSpPr txBox="1"/>
          <p:nvPr/>
        </p:nvSpPr>
        <p:spPr>
          <a:xfrm>
            <a:off x="368787" y="1497717"/>
            <a:ext cx="4645824" cy="58477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zh-TW" altLang="en-US" sz="3200" b="1" dirty="0">
                <a:solidFill>
                  <a:srgbClr val="C00000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跟公共利益有關</a:t>
            </a:r>
            <a:endParaRPr lang="en-US" altLang="zh-TW" sz="3200" b="1" dirty="0">
              <a:solidFill>
                <a:srgbClr val="C00000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xmlns="" id="{17F0D2A9-B979-4819-8B79-7A4602AEB4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979" y="2215228"/>
            <a:ext cx="1097375" cy="499915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xmlns="" id="{81B4D5C4-0865-4634-A1EA-A1140A9F89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298" y="-1112551"/>
            <a:ext cx="7328027" cy="393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752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9245</TotalTime>
  <Words>412</Words>
  <Application>Microsoft Office PowerPoint</Application>
  <PresentationFormat>如螢幕大小 (4:3)</PresentationFormat>
  <Paragraphs>113</Paragraphs>
  <Slides>42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42</vt:i4>
      </vt:variant>
    </vt:vector>
  </HeadingPairs>
  <TitlesOfParts>
    <vt:vector size="51" baseType="lpstr">
      <vt:lpstr>文鼎標楷注音</vt:lpstr>
      <vt:lpstr>微軟正黑體</vt:lpstr>
      <vt:lpstr>微軟正黑體 Light</vt:lpstr>
      <vt:lpstr>新細明體</vt:lpstr>
      <vt:lpstr>標楷體</vt:lpstr>
      <vt:lpstr>Arial</vt:lpstr>
      <vt:lpstr>Calibri</vt:lpstr>
      <vt:lpstr>Times New Roman</vt:lpstr>
      <vt:lpstr>Office 佈景主題</vt:lpstr>
      <vt:lpstr>認識新聞媒體</vt:lpstr>
      <vt:lpstr>什麼是「新聞」?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如何產生一則新聞？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什麼是「媒體」？</vt:lpstr>
      <vt:lpstr>PowerPoint 簡報</vt:lpstr>
      <vt:lpstr>有獎徵答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Maggie Chen</dc:creator>
  <cp:lastModifiedBy>usertea</cp:lastModifiedBy>
  <cp:revision>652</cp:revision>
  <dcterms:created xsi:type="dcterms:W3CDTF">2019-05-02T08:58:38Z</dcterms:created>
  <dcterms:modified xsi:type="dcterms:W3CDTF">2020-10-15T03:41:34Z</dcterms:modified>
</cp:coreProperties>
</file>