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18" r:id="rId3"/>
    <p:sldId id="319" r:id="rId4"/>
    <p:sldId id="297" r:id="rId5"/>
    <p:sldId id="303" r:id="rId6"/>
    <p:sldId id="304" r:id="rId7"/>
    <p:sldId id="296" r:id="rId8"/>
    <p:sldId id="323" r:id="rId9"/>
    <p:sldId id="325" r:id="rId10"/>
    <p:sldId id="324" r:id="rId11"/>
    <p:sldId id="321" r:id="rId12"/>
    <p:sldId id="293" r:id="rId13"/>
    <p:sldId id="294" r:id="rId14"/>
    <p:sldId id="295" r:id="rId15"/>
    <p:sldId id="286" r:id="rId16"/>
    <p:sldId id="287" r:id="rId17"/>
    <p:sldId id="285" r:id="rId18"/>
    <p:sldId id="262" r:id="rId19"/>
    <p:sldId id="322" r:id="rId20"/>
    <p:sldId id="289" r:id="rId21"/>
    <p:sldId id="271" r:id="rId22"/>
    <p:sldId id="276" r:id="rId23"/>
    <p:sldId id="290" r:id="rId24"/>
    <p:sldId id="291" r:id="rId25"/>
    <p:sldId id="275" r:id="rId26"/>
    <p:sldId id="288" r:id="rId27"/>
    <p:sldId id="299" r:id="rId28"/>
    <p:sldId id="306" r:id="rId29"/>
    <p:sldId id="309" r:id="rId30"/>
    <p:sldId id="310" r:id="rId31"/>
    <p:sldId id="301" r:id="rId32"/>
    <p:sldId id="317" r:id="rId33"/>
    <p:sldId id="305" r:id="rId34"/>
    <p:sldId id="316" r:id="rId35"/>
    <p:sldId id="315" r:id="rId36"/>
    <p:sldId id="312" r:id="rId37"/>
    <p:sldId id="313" r:id="rId38"/>
    <p:sldId id="314" r:id="rId3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1369" y="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角三角形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標題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7" name="副標題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grpSp>
        <p:nvGrpSpPr>
          <p:cNvPr id="2" name="群組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手繪多邊形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手繪多邊形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手繪多邊形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直線接點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日期版面配置區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/>
              <a:pPr/>
              <a:t>9/13/2021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頁尾版面配置區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kumimoji="0" lang="en-US">
              <a:solidFill>
                <a:schemeClr val="accent1">
                  <a:tint val="20000"/>
                </a:schemeClr>
              </a:solidFill>
            </a:endParaRPr>
          </a:p>
        </p:txBody>
      </p:sp>
      <p:sp>
        <p:nvSpPr>
          <p:cNvPr id="27" name="投影片編號版面配置區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標題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7" name="＞形箭號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＞形箭號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6" name="標題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213AF-26F6-41FA-8D85-E2C5388D6E58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544213AF-26F6-41FA-8D85-E2C5388D6E58}" type="datetimeFigureOut">
              <a:rPr lang="en-US" smtClean="0"/>
              <a:pPr/>
              <a:t>9/13/2021</a:t>
            </a:fld>
            <a:endParaRPr 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/>
              <a:pPr/>
              <a:t>9/13/2021</a:t>
            </a:fld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>
              <a:solidFill>
                <a:schemeClr val="tx1"/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8" name="手繪多邊形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手繪多邊形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角三角形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直線接點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＞形箭號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＞形箭號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手繪多邊形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手繪多邊形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直角三角形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直線接點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標題版面配置區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0" name="文字版面配置區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0" name="日期版面配置區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44213AF-26F6-41FA-8D85-E2C5388D6E58}" type="datetimeFigureOut">
              <a:rPr lang="en-US" smtClean="0"/>
              <a:pPr/>
              <a:t>9/13/2021</a:t>
            </a:fld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22" name="頁尾版面配置區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algn="r" eaLnBrk="1" latinLnBrk="0" hangingPunct="1"/>
            <a:endParaRPr kumimoji="0" lang="en-US" sz="1000" dirty="0">
              <a:solidFill>
                <a:schemeClr val="tx1"/>
              </a:solidFill>
            </a:endParaRPr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5BBC35B-A44B-4119-B8DA-DE9E3DFADA20}" type="slidenum">
              <a:rPr kumimoji="0" lang="en-US" smtClean="0"/>
              <a:pPr/>
              <a:t>‹#›</a:t>
            </a:fld>
            <a:endParaRPr kumimoji="0" lang="en-US" sz="1000" b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466159" y="1936062"/>
            <a:ext cx="8677841" cy="3337762"/>
            <a:chOff x="466159" y="1936062"/>
            <a:chExt cx="8677841" cy="3337762"/>
          </a:xfrm>
        </p:grpSpPr>
        <p:sp>
          <p:nvSpPr>
            <p:cNvPr id="4" name="標題 1"/>
            <p:cNvSpPr txBox="1">
              <a:spLocks/>
            </p:cNvSpPr>
            <p:nvPr/>
          </p:nvSpPr>
          <p:spPr>
            <a:xfrm>
              <a:off x="466159" y="1936062"/>
              <a:ext cx="4104456" cy="1772816"/>
            </a:xfrm>
            <a:prstGeom prst="rect">
              <a:avLst/>
            </a:prstGeom>
          </p:spPr>
          <p:txBody>
            <a:bodyPr vert="horz" anchor="b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7200" b="1" i="0" u="sng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校園安全</a:t>
              </a:r>
              <a:endParaRPr kumimoji="0" lang="zh-TW" altLang="en-US" sz="7200" b="1" i="0" u="none" strike="noStrike" kern="1200" cap="none" spc="0" normalizeH="0" baseline="0" noProof="0" dirty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6" name="Picture 1" descr="line-10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12487" y="4725144"/>
              <a:ext cx="5231513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標題 1"/>
            <p:cNvSpPr txBox="1">
              <a:spLocks/>
            </p:cNvSpPr>
            <p:nvPr/>
          </p:nvSpPr>
          <p:spPr>
            <a:xfrm>
              <a:off x="4833335" y="2399042"/>
              <a:ext cx="2104421" cy="1368152"/>
            </a:xfrm>
            <a:prstGeom prst="rect">
              <a:avLst/>
            </a:prstGeom>
          </p:spPr>
          <p:txBody>
            <a:bodyPr vert="horz" anchor="b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r" rtl="0" eaLnBrk="1" latinLnBrk="0" hangingPunct="1">
                <a:spcBef>
                  <a:spcPct val="0"/>
                </a:spcBef>
                <a:buNone/>
                <a:defRPr kumimoji="0" sz="48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extLst/>
            </a:lstStyle>
            <a:p>
              <a:pPr algn="l"/>
              <a:r>
                <a:rPr lang="zh-TW" altLang="en-US" sz="7200" dirty="0">
                  <a:solidFill>
                    <a:schemeClr val="accent5"/>
                  </a:solidFill>
                </a:rPr>
                <a:t>宣導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52905" y="1936062"/>
            <a:ext cx="8891095" cy="3337762"/>
            <a:chOff x="252905" y="1936062"/>
            <a:chExt cx="8891095" cy="3337762"/>
          </a:xfrm>
        </p:grpSpPr>
        <p:sp>
          <p:nvSpPr>
            <p:cNvPr id="4" name="標題 1"/>
            <p:cNvSpPr txBox="1">
              <a:spLocks/>
            </p:cNvSpPr>
            <p:nvPr/>
          </p:nvSpPr>
          <p:spPr>
            <a:xfrm>
              <a:off x="252905" y="1936062"/>
              <a:ext cx="5399215" cy="1772816"/>
            </a:xfrm>
            <a:prstGeom prst="rect">
              <a:avLst/>
            </a:prstGeom>
          </p:spPr>
          <p:txBody>
            <a:bodyPr vert="horz" anchor="b">
              <a:normAutofit fontScale="92500"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72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流行疾病預防</a:t>
              </a:r>
              <a:endParaRPr kumimoji="0" lang="zh-TW" altLang="en-US" sz="7200" b="1" i="0" u="none" strike="noStrike" kern="1200" cap="none" spc="0" normalizeH="0" baseline="0" noProof="0" dirty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6" name="Picture 1" descr="line-10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12487" y="4725144"/>
              <a:ext cx="5231513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標題 1"/>
            <p:cNvSpPr txBox="1">
              <a:spLocks/>
            </p:cNvSpPr>
            <p:nvPr/>
          </p:nvSpPr>
          <p:spPr>
            <a:xfrm>
              <a:off x="5995971" y="2399042"/>
              <a:ext cx="2104421" cy="1368152"/>
            </a:xfrm>
            <a:prstGeom prst="rect">
              <a:avLst/>
            </a:prstGeom>
          </p:spPr>
          <p:txBody>
            <a:bodyPr vert="horz" anchor="b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r" rtl="0" eaLnBrk="1" latinLnBrk="0" hangingPunct="1">
                <a:spcBef>
                  <a:spcPct val="0"/>
                </a:spcBef>
                <a:buNone/>
                <a:defRPr kumimoji="0" sz="48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extLst/>
            </a:lstStyle>
            <a:p>
              <a:pPr algn="l"/>
              <a:r>
                <a:rPr lang="zh-TW" altLang="en-US" sz="7200" dirty="0" smtClean="0">
                  <a:solidFill>
                    <a:schemeClr val="accent5"/>
                  </a:solidFill>
                </a:rPr>
                <a:t>宣導</a:t>
              </a:r>
              <a:endParaRPr lang="zh-TW" altLang="en-US" sz="7200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319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21306" r="4563" b="5927"/>
          <a:stretch/>
        </p:blipFill>
        <p:spPr>
          <a:xfrm>
            <a:off x="28560" y="159061"/>
            <a:ext cx="4471432" cy="5142147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024" y="154020"/>
            <a:ext cx="4638480" cy="664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5332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3225" t="16400" r="24801" b="12201"/>
          <a:stretch/>
        </p:blipFill>
        <p:spPr>
          <a:xfrm>
            <a:off x="0" y="0"/>
            <a:ext cx="8892480" cy="68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2837" t="19600" r="25189" b="6202"/>
          <a:stretch/>
        </p:blipFill>
        <p:spPr>
          <a:xfrm>
            <a:off x="395536" y="46162"/>
            <a:ext cx="8496944" cy="682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915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4013" t="15001" r="25588" b="13600"/>
          <a:stretch/>
        </p:blipFill>
        <p:spPr>
          <a:xfrm>
            <a:off x="107504" y="-6041"/>
            <a:ext cx="8613699" cy="686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898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5862" cy="587727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腸病毒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-1"/>
            <a:ext cx="5255586" cy="725564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矩形 4"/>
          <p:cNvSpPr/>
          <p:nvPr/>
        </p:nvSpPr>
        <p:spPr>
          <a:xfrm>
            <a:off x="611560" y="548680"/>
            <a:ext cx="2088232" cy="50405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角矩形 5"/>
          <p:cNvSpPr/>
          <p:nvPr/>
        </p:nvSpPr>
        <p:spPr>
          <a:xfrm>
            <a:off x="7236296" y="620688"/>
            <a:ext cx="1368152" cy="72008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09066"/>
            <a:ext cx="9036496" cy="50759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3168352" cy="648072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健康促進宣導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" y="0"/>
            <a:ext cx="9170987" cy="63093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466159" y="1506196"/>
            <a:ext cx="8677841" cy="3767628"/>
            <a:chOff x="466159" y="1506196"/>
            <a:chExt cx="8677841" cy="3767628"/>
          </a:xfrm>
        </p:grpSpPr>
        <p:sp>
          <p:nvSpPr>
            <p:cNvPr id="4" name="標題 1"/>
            <p:cNvSpPr txBox="1">
              <a:spLocks/>
            </p:cNvSpPr>
            <p:nvPr/>
          </p:nvSpPr>
          <p:spPr>
            <a:xfrm>
              <a:off x="466159" y="1936062"/>
              <a:ext cx="4104456" cy="1772816"/>
            </a:xfrm>
            <a:prstGeom prst="rect">
              <a:avLst/>
            </a:prstGeom>
          </p:spPr>
          <p:txBody>
            <a:bodyPr vert="horz" anchor="b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7200" b="1" i="0" u="sng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健康</a:t>
              </a:r>
              <a:r>
                <a:rPr lang="zh-TW" altLang="en-US" sz="7200" b="1" u="sng" dirty="0">
                  <a:solidFill>
                    <a:srgbClr val="00B050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促進</a:t>
              </a:r>
            </a:p>
          </p:txBody>
        </p:sp>
        <p:pic>
          <p:nvPicPr>
            <p:cNvPr id="6" name="Picture 1" descr="line-10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12487" y="4725144"/>
              <a:ext cx="5231513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6" name="Picture 2" descr="3-3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02513" y="1506196"/>
              <a:ext cx="720080" cy="8510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7" name="Picture 3" descr="3-0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538617" y="1805746"/>
              <a:ext cx="787851" cy="432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8" name="Picture 4" descr="4-2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54037" y="1638897"/>
              <a:ext cx="732452" cy="765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389" name="Picture 5" descr="dye_co_ml_0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524328" y="2148518"/>
              <a:ext cx="1440160" cy="25390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標題 1"/>
            <p:cNvSpPr txBox="1">
              <a:spLocks/>
            </p:cNvSpPr>
            <p:nvPr/>
          </p:nvSpPr>
          <p:spPr>
            <a:xfrm>
              <a:off x="4833335" y="2399042"/>
              <a:ext cx="2104421" cy="1368152"/>
            </a:xfrm>
            <a:prstGeom prst="rect">
              <a:avLst/>
            </a:prstGeom>
          </p:spPr>
          <p:txBody>
            <a:bodyPr vert="horz" anchor="b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r" rtl="0" eaLnBrk="1" latinLnBrk="0" hangingPunct="1">
                <a:spcBef>
                  <a:spcPct val="0"/>
                </a:spcBef>
                <a:buNone/>
                <a:defRPr kumimoji="0" sz="48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extLst/>
            </a:lstStyle>
            <a:p>
              <a:pPr algn="l"/>
              <a:r>
                <a:rPr lang="zh-TW" altLang="en-US" sz="7200" dirty="0">
                  <a:solidFill>
                    <a:schemeClr val="accent5"/>
                  </a:solidFill>
                </a:rPr>
                <a:t>宣導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3247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 smtClean="0"/>
              <a:t>施工區域勿靠近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65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-396552" y="1258658"/>
            <a:ext cx="9649072" cy="4738531"/>
          </a:xfrm>
        </p:spPr>
        <p:txBody>
          <a:bodyPr>
            <a:normAutofit fontScale="92500" lnSpcReduction="20000"/>
          </a:bodyPr>
          <a:lstStyle/>
          <a:p>
            <a:pPr marL="720000"/>
            <a:r>
              <a:rPr lang="zh-TW" altLang="en-US" dirty="0"/>
              <a:t>好體力：每日運動</a:t>
            </a:r>
            <a:r>
              <a:rPr lang="en-US" altLang="zh-TW" dirty="0"/>
              <a:t>1</a:t>
            </a:r>
            <a:r>
              <a:rPr lang="zh-TW" altLang="en-US" dirty="0"/>
              <a:t>小時、睡眠</a:t>
            </a:r>
            <a:r>
              <a:rPr lang="en-US" altLang="zh-TW" dirty="0"/>
              <a:t>8</a:t>
            </a:r>
            <a:r>
              <a:rPr lang="zh-TW" altLang="en-US" dirty="0"/>
              <a:t>小時，長得高、學得好。</a:t>
            </a:r>
            <a:endParaRPr lang="en-US" altLang="zh-TW" dirty="0"/>
          </a:p>
          <a:p>
            <a:pPr marL="720000"/>
            <a:endParaRPr lang="en-US" altLang="zh-TW" dirty="0"/>
          </a:p>
          <a:p>
            <a:pPr marL="720000"/>
            <a:r>
              <a:rPr lang="zh-TW" altLang="en-US" dirty="0"/>
              <a:t>好活力：天天</a:t>
            </a:r>
            <a:r>
              <a:rPr lang="en-US" altLang="zh-TW" dirty="0"/>
              <a:t>5</a:t>
            </a:r>
            <a:r>
              <a:rPr lang="zh-TW" altLang="en-US" dirty="0"/>
              <a:t>蔬果，喝足白開水。</a:t>
            </a:r>
            <a:endParaRPr lang="en-US" altLang="zh-TW" dirty="0"/>
          </a:p>
          <a:p>
            <a:pPr marL="720000"/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>好眼力：每日戶外活動</a:t>
            </a:r>
            <a:r>
              <a:rPr lang="en-US" altLang="zh-TW" dirty="0"/>
              <a:t>120</a:t>
            </a:r>
            <a:r>
              <a:rPr lang="zh-TW" altLang="en-US" dirty="0"/>
              <a:t>分鐘，用眼</a:t>
            </a:r>
            <a:r>
              <a:rPr lang="en-US" altLang="zh-TW" dirty="0"/>
              <a:t>30</a:t>
            </a:r>
            <a:r>
              <a:rPr lang="zh-TW" altLang="en-US" dirty="0"/>
              <a:t>分鐘休息</a:t>
            </a:r>
            <a:r>
              <a:rPr lang="en-US" altLang="zh-TW" dirty="0"/>
              <a:t>10</a:t>
            </a:r>
            <a:r>
              <a:rPr lang="zh-TW" altLang="en-US" dirty="0"/>
              <a:t>分鐘。</a:t>
            </a:r>
            <a:endParaRPr lang="en-US" altLang="zh-TW" dirty="0"/>
          </a:p>
          <a:p>
            <a:pPr marL="720000"/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>好口力：拒喝含糖飲料，餐後睡前用含氟牙膏潔牙好口腔。</a:t>
            </a:r>
            <a:endParaRPr lang="en-US" altLang="zh-TW" dirty="0"/>
          </a:p>
          <a:p>
            <a:pPr marL="720000"/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>好心力：自我肯定，愛己尊重人。</a:t>
            </a:r>
            <a:endParaRPr lang="en-US" altLang="zh-TW" dirty="0"/>
          </a:p>
          <a:p>
            <a:pPr marL="720000"/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>好耐力：明辨拒絕新興菸品與檳榔，無菸無檳我倡議。</a:t>
            </a:r>
            <a:endParaRPr lang="en-US" altLang="zh-TW" dirty="0"/>
          </a:p>
          <a:p>
            <a:pPr marL="720000"/>
            <a:r>
              <a:rPr lang="zh-TW" altLang="en-US" dirty="0"/>
              <a:t/>
            </a:r>
            <a:br>
              <a:rPr lang="zh-TW" altLang="en-US" dirty="0"/>
            </a:br>
            <a:r>
              <a:rPr lang="zh-TW" altLang="en-US" dirty="0"/>
              <a:t>好實力：愛健保惜資源，正確用藥看標示。</a:t>
            </a: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pPr algn="ctr"/>
            <a:r>
              <a:rPr lang="zh-TW" altLang="en-US" dirty="0"/>
              <a:t>大手拉小手 健康齊步走</a:t>
            </a:r>
          </a:p>
        </p:txBody>
      </p:sp>
    </p:spTree>
    <p:extLst>
      <p:ext uri="{BB962C8B-B14F-4D97-AF65-F5344CB8AC3E}">
        <p14:creationId xmlns:p14="http://schemas.microsoft.com/office/powerpoint/2010/main" val="22326132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79512" y="1844824"/>
            <a:ext cx="3888432" cy="1152128"/>
          </a:xfrm>
        </p:spPr>
        <p:txBody>
          <a:bodyPr>
            <a:noAutofit/>
          </a:bodyPr>
          <a:lstStyle/>
          <a:p>
            <a:r>
              <a:rPr lang="zh-TW" altLang="en-US" sz="4800" dirty="0">
                <a:solidFill>
                  <a:srgbClr val="00B050"/>
                </a:solidFill>
              </a:rPr>
              <a:t>健康促進</a:t>
            </a:r>
            <a:r>
              <a:rPr lang="en-US" altLang="zh-TW" sz="4800" dirty="0">
                <a:solidFill>
                  <a:srgbClr val="FF0000"/>
                </a:solidFill>
              </a:rPr>
              <a:t/>
            </a:r>
            <a:br>
              <a:rPr lang="en-US" altLang="zh-TW" sz="4800" dirty="0">
                <a:solidFill>
                  <a:srgbClr val="FF0000"/>
                </a:solidFill>
              </a:rPr>
            </a:br>
            <a:r>
              <a:rPr lang="zh-TW" altLang="en-US" sz="4800" dirty="0">
                <a:solidFill>
                  <a:srgbClr val="FF0000"/>
                </a:solidFill>
              </a:rPr>
              <a:t>宣導</a:t>
            </a:r>
            <a:r>
              <a:rPr lang="en-US" altLang="zh-TW" sz="4800" dirty="0">
                <a:solidFill>
                  <a:srgbClr val="FF0000"/>
                </a:solidFill>
              </a:rPr>
              <a:t>-</a:t>
            </a:r>
            <a:r>
              <a:rPr lang="zh-TW" altLang="en-US" sz="4800" dirty="0">
                <a:solidFill>
                  <a:srgbClr val="FF0000"/>
                </a:solidFill>
              </a:rPr>
              <a:t>拒絕新興菸品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704" y="15632"/>
            <a:ext cx="484956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4536504" cy="648072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健康促進宣導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潔牙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908720"/>
            <a:ext cx="9144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kumimoji="1" lang="zh-TW" altLang="zh-TW" sz="36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◎ 請家長在家配合事項：</a:t>
            </a:r>
            <a:endParaRPr kumimoji="1" lang="en-US" altLang="zh-TW" sz="3600" b="1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endParaRPr kumimoji="1" lang="zh-TW" altLang="zh-TW" sz="36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kumimoji="1" lang="zh-TW" altLang="zh-TW" sz="36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請督促孩子</a:t>
            </a:r>
            <a:r>
              <a:rPr kumimoji="1" lang="zh-TW" altLang="zh-TW" sz="3600" b="1" dirty="0">
                <a:solidFill>
                  <a:srgbClr val="984806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在家養成餐後及食後刷牙</a:t>
            </a:r>
            <a:r>
              <a:rPr kumimoji="1" lang="zh-TW" altLang="zh-TW" sz="36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及漱</a:t>
            </a:r>
            <a:r>
              <a:rPr kumimoji="1" lang="en-US" altLang="zh-TW" sz="36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kumimoji="1" lang="en-US" altLang="zh-TW" sz="36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kumimoji="1" lang="zh-TW" altLang="zh-TW" sz="36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口習慣，尤其</a:t>
            </a:r>
            <a:r>
              <a:rPr kumimoji="1" lang="zh-TW" altLang="zh-TW" sz="3600" b="1" dirty="0">
                <a:solidFill>
                  <a:srgbClr val="7030A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睡前一定要刷牙</a:t>
            </a:r>
            <a:r>
              <a:rPr kumimoji="1" lang="zh-TW" altLang="zh-TW" sz="36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。</a:t>
            </a:r>
            <a:endParaRPr kumimoji="1" lang="zh-TW" altLang="zh-TW" sz="36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kumimoji="1" lang="zh-TW" altLang="zh-TW" sz="36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定期帶孩子到牙科做牙齒檢查，</a:t>
            </a:r>
            <a:r>
              <a:rPr kumimoji="1" lang="zh-TW" altLang="zh-TW" sz="36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每半年</a:t>
            </a:r>
            <a:endParaRPr kumimoji="1" lang="en-US" altLang="zh-TW" sz="3600" b="1" dirty="0">
              <a:solidFill>
                <a:srgbClr val="C00000"/>
              </a:solidFill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kumimoji="1" lang="en-US" altLang="zh-TW" sz="36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</a:t>
            </a:r>
            <a:r>
              <a:rPr kumimoji="1" lang="zh-TW" altLang="zh-TW" sz="3600" b="1" dirty="0">
                <a:solidFill>
                  <a:srgbClr val="C00000"/>
                </a:solidFill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一次。</a:t>
            </a:r>
            <a:endParaRPr kumimoji="1" lang="zh-TW" altLang="zh-TW" sz="36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228600" algn="l"/>
              </a:tabLst>
            </a:pPr>
            <a:r>
              <a:rPr kumimoji="1" lang="zh-TW" altLang="zh-TW" sz="36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孩子如有牙齒問題請儘早帶往牙科就醫。</a:t>
            </a:r>
            <a:endParaRPr kumimoji="1" lang="zh-TW" altLang="zh-TW" sz="36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kumimoji="1" lang="en-US" altLang="zh-TW" sz="36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</a:t>
            </a:r>
            <a:r>
              <a:rPr kumimoji="1" lang="zh-TW" altLang="zh-TW" sz="36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※ 讓我們一起為孩子的健康把關。</a:t>
            </a:r>
            <a:r>
              <a:rPr kumimoji="1" lang="zh-TW" altLang="en-US" sz="36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endParaRPr kumimoji="1" lang="en-US" altLang="zh-TW" sz="3600" b="1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kumimoji="1" lang="zh-TW" altLang="en-US" sz="36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                         </a:t>
            </a:r>
            <a:endParaRPr kumimoji="1" lang="en-US" altLang="zh-TW" sz="3600" b="1" dirty="0">
              <a:latin typeface="標楷體" pitchFamily="65" charset="-120"/>
              <a:ea typeface="標楷體" pitchFamily="65" charset="-12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</a:pPr>
            <a:r>
              <a:rPr kumimoji="1" lang="en-US" altLang="zh-TW" sz="36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                          </a:t>
            </a:r>
            <a:r>
              <a:rPr kumimoji="1" lang="zh-TW" altLang="en-US" sz="2800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永康國小關心您</a:t>
            </a:r>
            <a:endParaRPr kumimoji="1" lang="zh-TW" altLang="en-US" sz="2800" dirty="0"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29701" name="Picture 5" descr="dye_co_do_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116632"/>
            <a:ext cx="1477963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47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870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37400" t="13601" r="21651" b="36000"/>
          <a:stretch/>
        </p:blipFill>
        <p:spPr>
          <a:xfrm>
            <a:off x="0" y="0"/>
            <a:ext cx="9113462" cy="630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59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251520" y="188640"/>
            <a:ext cx="4392488" cy="648072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solidFill>
                  <a:srgbClr val="FF0000"/>
                </a:solidFill>
              </a:rPr>
              <a:t>健康促進宣導</a:t>
            </a:r>
            <a:r>
              <a:rPr lang="en-US" altLang="zh-TW" dirty="0">
                <a:solidFill>
                  <a:srgbClr val="FF0000"/>
                </a:solidFill>
              </a:rPr>
              <a:t>(</a:t>
            </a:r>
            <a:r>
              <a:rPr lang="zh-TW" altLang="en-US" dirty="0">
                <a:solidFill>
                  <a:srgbClr val="FF0000"/>
                </a:solidFill>
              </a:rPr>
              <a:t>視力</a:t>
            </a:r>
            <a:r>
              <a:rPr lang="en-US" altLang="zh-TW" dirty="0">
                <a:solidFill>
                  <a:srgbClr val="FF0000"/>
                </a:solidFill>
              </a:rPr>
              <a:t>)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07504" y="-2121891"/>
            <a:ext cx="8928992" cy="7017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30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華康隸書體W7" pitchFamily="65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3000" b="1" dirty="0">
              <a:solidFill>
                <a:srgbClr val="00B050"/>
              </a:solidFill>
              <a:latin typeface="Times New Roman" pitchFamily="18" charset="0"/>
              <a:ea typeface="華康隸書體W7" pitchFamily="65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30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華康隸書體W7" pitchFamily="65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3000" b="1" dirty="0">
              <a:solidFill>
                <a:srgbClr val="00B050"/>
              </a:solidFill>
              <a:latin typeface="Times New Roman" pitchFamily="18" charset="0"/>
              <a:ea typeface="華康隸書體W7" pitchFamily="65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30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華康隸書體W7" pitchFamily="65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3000" b="1" dirty="0">
              <a:solidFill>
                <a:srgbClr val="00B050"/>
              </a:solidFill>
              <a:latin typeface="Times New Roman" pitchFamily="18" charset="0"/>
              <a:ea typeface="華康隸書體W7" pitchFamily="65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altLang="zh-TW" sz="30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Times New Roman" pitchFamily="18" charset="0"/>
              <a:ea typeface="華康隸書體W7" pitchFamily="65" charset="-12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60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華康隸書體W7" pitchFamily="65" charset="-120"/>
                <a:cs typeface="Times New Roman" pitchFamily="18" charset="0"/>
              </a:rPr>
              <a:t>視力保健宣導～</a:t>
            </a:r>
            <a:r>
              <a:rPr kumimoji="1" lang="zh-TW" sz="6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華康隸書體W7" pitchFamily="65" charset="-120"/>
                <a:cs typeface="Times New Roman" pitchFamily="18" charset="0"/>
              </a:rPr>
              <a:t>望遠凝視護眼操要點</a:t>
            </a:r>
            <a:endParaRPr kumimoji="1" lang="zh-TW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sz="6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華康隸書體W7" pitchFamily="65" charset="-120"/>
                <a:cs typeface="Times New Roman" pitchFamily="18" charset="0"/>
              </a:rPr>
              <a:t>望遠凝視</a:t>
            </a:r>
            <a:r>
              <a:rPr kumimoji="1" lang="zh-TW" sz="60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Times New Roman" pitchFamily="18" charset="0"/>
                <a:ea typeface="華康隸書體W7" pitchFamily="65" charset="-120"/>
                <a:cs typeface="Times New Roman" pitchFamily="18" charset="0"/>
              </a:rPr>
              <a:t>是讓眼睛休息的最好方法！</a:t>
            </a:r>
            <a:endParaRPr kumimoji="1" lang="zh-TW" sz="6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30724" name="Picture 4" descr="dye_co_hm_10"/>
          <p:cNvPicPr>
            <a:picLocks noChangeAspect="1" noChangeArrowheads="1"/>
          </p:cNvPicPr>
          <p:nvPr/>
        </p:nvPicPr>
        <p:blipFill>
          <a:blip r:embed="rId2" cstate="print"/>
          <a:srcRect t="22858" b="42857"/>
          <a:stretch>
            <a:fillRect/>
          </a:stretch>
        </p:blipFill>
        <p:spPr bwMode="auto">
          <a:xfrm>
            <a:off x="4644008" y="4509120"/>
            <a:ext cx="3125773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104health.files.wordpress.com/2016/05/e59c96e78987-e8a696e58a9b85210.jpg?w=1200&amp;h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8" y="188640"/>
            <a:ext cx="9117962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1702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466159" y="1936062"/>
            <a:ext cx="8677841" cy="3337762"/>
            <a:chOff x="466159" y="1936062"/>
            <a:chExt cx="8677841" cy="3337762"/>
          </a:xfrm>
        </p:grpSpPr>
        <p:sp>
          <p:nvSpPr>
            <p:cNvPr id="4" name="標題 1"/>
            <p:cNvSpPr txBox="1">
              <a:spLocks/>
            </p:cNvSpPr>
            <p:nvPr/>
          </p:nvSpPr>
          <p:spPr>
            <a:xfrm>
              <a:off x="466159" y="1936062"/>
              <a:ext cx="4104456" cy="1772816"/>
            </a:xfrm>
            <a:prstGeom prst="rect">
              <a:avLst/>
            </a:prstGeom>
          </p:spPr>
          <p:txBody>
            <a:bodyPr vert="horz" anchor="b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TW" altLang="en-US" sz="7200" b="1" i="0" u="sng" strike="noStrike" kern="1200" cap="none" spc="0" normalizeH="0" baseline="0" noProof="0" dirty="0" smtClean="0">
                  <a:ln>
                    <a:noFill/>
                  </a:ln>
                  <a:solidFill>
                    <a:srgbClr val="00B050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uLnTx/>
                  <a:uFillTx/>
                  <a:latin typeface="+mj-lt"/>
                  <a:ea typeface="+mj-ea"/>
                  <a:cs typeface="+mj-cs"/>
                </a:rPr>
                <a:t>防災</a:t>
              </a:r>
              <a:r>
                <a:rPr lang="zh-TW" altLang="en-US" sz="7200" b="1" u="sng" dirty="0" smtClean="0">
                  <a:solidFill>
                    <a:srgbClr val="00B050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教</a:t>
              </a:r>
              <a:r>
                <a:rPr lang="zh-TW" altLang="en-US" sz="7200" b="1" u="sng" dirty="0">
                  <a:solidFill>
                    <a:srgbClr val="00B050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育</a:t>
              </a:r>
              <a:endParaRPr kumimoji="0" lang="zh-TW" altLang="en-US" sz="7200" b="1" i="0" u="none" strike="noStrike" kern="1200" cap="none" spc="0" normalizeH="0" baseline="0" noProof="0" dirty="0">
                <a:ln>
                  <a:noFill/>
                </a:ln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6" name="Picture 1" descr="line-10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12487" y="4725144"/>
              <a:ext cx="5231513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標題 1"/>
            <p:cNvSpPr txBox="1">
              <a:spLocks/>
            </p:cNvSpPr>
            <p:nvPr/>
          </p:nvSpPr>
          <p:spPr>
            <a:xfrm>
              <a:off x="4833335" y="2399042"/>
              <a:ext cx="2104421" cy="1368152"/>
            </a:xfrm>
            <a:prstGeom prst="rect">
              <a:avLst/>
            </a:prstGeom>
          </p:spPr>
          <p:txBody>
            <a:bodyPr vert="horz" anchor="b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r" rtl="0" eaLnBrk="1" latinLnBrk="0" hangingPunct="1">
                <a:spcBef>
                  <a:spcPct val="0"/>
                </a:spcBef>
                <a:buNone/>
                <a:defRPr kumimoji="0" sz="48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extLst/>
            </a:lstStyle>
            <a:p>
              <a:pPr algn="l"/>
              <a:r>
                <a:rPr lang="zh-TW" altLang="en-US" sz="7200" dirty="0">
                  <a:solidFill>
                    <a:schemeClr val="accent5"/>
                  </a:solidFill>
                </a:rPr>
                <a:t>宣導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6083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" y="669718"/>
            <a:ext cx="9134851" cy="5135546"/>
          </a:xfrm>
        </p:spPr>
      </p:pic>
    </p:spTree>
    <p:extLst>
      <p:ext uri="{BB962C8B-B14F-4D97-AF65-F5344CB8AC3E}">
        <p14:creationId xmlns:p14="http://schemas.microsoft.com/office/powerpoint/2010/main" val="2571109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265"/>
            <a:ext cx="4528622" cy="452596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2265"/>
            <a:ext cx="4575687" cy="457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2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13"/>
          <a:stretch/>
        </p:blipFill>
        <p:spPr>
          <a:xfrm>
            <a:off x="4561576" y="1152128"/>
            <a:ext cx="4572748" cy="2708920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254"/>
          <a:stretch/>
        </p:blipFill>
        <p:spPr>
          <a:xfrm>
            <a:off x="-9587" y="1153922"/>
            <a:ext cx="4572000" cy="273451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99"/>
          <a:stretch/>
        </p:blipFill>
        <p:spPr>
          <a:xfrm>
            <a:off x="-9587" y="3888432"/>
            <a:ext cx="4572000" cy="292494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" b="13901"/>
          <a:stretch/>
        </p:blipFill>
        <p:spPr>
          <a:xfrm>
            <a:off x="4536504" y="3861048"/>
            <a:ext cx="4572000" cy="2902632"/>
          </a:xfrm>
          <a:prstGeom prst="rect">
            <a:avLst/>
          </a:prstGeom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1960718" y="116632"/>
            <a:ext cx="5203570" cy="1143000"/>
          </a:xfrm>
        </p:spPr>
        <p:txBody>
          <a:bodyPr>
            <a:noAutofit/>
          </a:bodyPr>
          <a:lstStyle/>
          <a:p>
            <a:pPr algn="ctr"/>
            <a:r>
              <a:rPr lang="zh-TW" altLang="en-US" sz="5400" dirty="0" smtClean="0">
                <a:solidFill>
                  <a:srgbClr val="FF0000"/>
                </a:solidFill>
              </a:rPr>
              <a:t>施工區域勿靠近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7263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265"/>
            <a:ext cx="4528622" cy="4525961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32265"/>
            <a:ext cx="4575687" cy="457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642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27384"/>
            <a:ext cx="6912768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62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-27384"/>
            <a:ext cx="6912768" cy="69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938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29527"/>
            <a:ext cx="7200800" cy="691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5729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11852"/>
            <a:ext cx="9180512" cy="6557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831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8817"/>
            <a:ext cx="7200800" cy="687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683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20428"/>
            <a:ext cx="7200800" cy="541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177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27628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2058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727628"/>
            <a:ext cx="7200800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01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400" dirty="0" smtClean="0"/>
              <a:t>網路漫游要留意</a:t>
            </a:r>
            <a:endParaRPr lang="zh-TW" altLang="en-US" sz="54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350253"/>
            <a:ext cx="3672408" cy="5210229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350253"/>
            <a:ext cx="3672408" cy="523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51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4705672" y="1268760"/>
            <a:ext cx="4114800" cy="1947672"/>
          </a:xfrm>
        </p:spPr>
        <p:txBody>
          <a:bodyPr/>
          <a:lstStyle/>
          <a:p>
            <a:pPr marL="109728" indent="0" algn="ctr">
              <a:buNone/>
            </a:pPr>
            <a:r>
              <a:rPr lang="zh-TW" altLang="en-US" b="1" dirty="0"/>
              <a:t>教育部防制校園霸凌專線</a:t>
            </a:r>
          </a:p>
          <a:p>
            <a:pPr marL="109728" indent="0" algn="ctr">
              <a:buNone/>
            </a:pPr>
            <a:r>
              <a:rPr lang="en-US" altLang="zh-TW" b="1" dirty="0"/>
              <a:t>0800-200-885</a:t>
            </a:r>
          </a:p>
          <a:p>
            <a:pPr marL="109728" indent="0" algn="ctr">
              <a:buNone/>
            </a:pPr>
            <a:r>
              <a:rPr lang="zh-TW" altLang="en-US" b="1" dirty="0"/>
              <a:t>永康國小防制霸凌專線</a:t>
            </a:r>
          </a:p>
          <a:p>
            <a:pPr marL="109728" indent="0" algn="ctr">
              <a:buNone/>
            </a:pPr>
            <a:r>
              <a:rPr lang="en-US" altLang="zh-TW" b="1" dirty="0"/>
              <a:t>2324462#922</a:t>
            </a:r>
          </a:p>
          <a:p>
            <a:endParaRPr lang="zh-TW" altLang="en-US" b="1" dirty="0"/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400" dirty="0" smtClean="0"/>
              <a:t>友善校園反</a:t>
            </a:r>
            <a:r>
              <a:rPr lang="zh-TW" altLang="en-US" sz="5400" dirty="0"/>
              <a:t>霸</a:t>
            </a:r>
            <a:r>
              <a:rPr lang="zh-TW" altLang="en-US" sz="5400" dirty="0" smtClean="0"/>
              <a:t>凌</a:t>
            </a:r>
            <a:endParaRPr lang="zh-TW" altLang="en-US" sz="5400" dirty="0"/>
          </a:p>
        </p:txBody>
      </p:sp>
      <p:pic>
        <p:nvPicPr>
          <p:cNvPr id="4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88" y="1268760"/>
            <a:ext cx="413993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 descr="臺南市性平專線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450" y="3062456"/>
            <a:ext cx="2214918" cy="355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008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TW" altLang="en-US" sz="5400" dirty="0"/>
              <a:t>水域</a:t>
            </a:r>
            <a:r>
              <a:rPr lang="zh-TW" altLang="en-US" sz="5400" dirty="0" smtClean="0"/>
              <a:t>安全要注意</a:t>
            </a:r>
            <a:endParaRPr lang="zh-TW" altLang="en-US" sz="5400" dirty="0"/>
          </a:p>
        </p:txBody>
      </p:sp>
      <p:pic>
        <p:nvPicPr>
          <p:cNvPr id="4" name="內容版面配置區 4" descr="防溺十招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82" y="1294302"/>
            <a:ext cx="8501090" cy="5591082"/>
          </a:xfrm>
        </p:spPr>
      </p:pic>
    </p:spTree>
    <p:extLst>
      <p:ext uri="{BB962C8B-B14F-4D97-AF65-F5344CB8AC3E}">
        <p14:creationId xmlns:p14="http://schemas.microsoft.com/office/powerpoint/2010/main" val="1850859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/>
          <p:cNvGrpSpPr/>
          <p:nvPr/>
        </p:nvGrpSpPr>
        <p:grpSpPr>
          <a:xfrm>
            <a:off x="252905" y="1936062"/>
            <a:ext cx="8891095" cy="3337762"/>
            <a:chOff x="252905" y="1936062"/>
            <a:chExt cx="8891095" cy="3337762"/>
          </a:xfrm>
        </p:grpSpPr>
        <p:sp>
          <p:nvSpPr>
            <p:cNvPr id="4" name="標題 1"/>
            <p:cNvSpPr txBox="1">
              <a:spLocks/>
            </p:cNvSpPr>
            <p:nvPr/>
          </p:nvSpPr>
          <p:spPr>
            <a:xfrm>
              <a:off x="252905" y="1936062"/>
              <a:ext cx="5399215" cy="1772816"/>
            </a:xfrm>
            <a:prstGeom prst="rect">
              <a:avLst/>
            </a:prstGeom>
          </p:spPr>
          <p:txBody>
            <a:bodyPr vert="horz" anchor="b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zh-TW" altLang="en-US" sz="6700" b="1" u="sng" dirty="0">
                  <a:solidFill>
                    <a:srgbClr val="00B050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rPr>
                <a:t>交通安全</a:t>
              </a:r>
            </a:p>
          </p:txBody>
        </p:sp>
        <p:pic>
          <p:nvPicPr>
            <p:cNvPr id="6" name="Picture 1" descr="line-10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912487" y="4725144"/>
              <a:ext cx="5231513" cy="5486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標題 1"/>
            <p:cNvSpPr txBox="1">
              <a:spLocks/>
            </p:cNvSpPr>
            <p:nvPr/>
          </p:nvSpPr>
          <p:spPr>
            <a:xfrm>
              <a:off x="5995971" y="2399042"/>
              <a:ext cx="2104421" cy="1368152"/>
            </a:xfrm>
            <a:prstGeom prst="rect">
              <a:avLst/>
            </a:prstGeom>
          </p:spPr>
          <p:txBody>
            <a:bodyPr vert="horz" anchor="b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lvl1pPr algn="r" rtl="0" eaLnBrk="1" latinLnBrk="0" hangingPunct="1">
                <a:spcBef>
                  <a:spcPct val="0"/>
                </a:spcBef>
                <a:buNone/>
                <a:defRPr kumimoji="0" sz="4800" b="1" kern="1200">
                  <a:solidFill>
                    <a:schemeClr val="tx2"/>
                  </a:solidFill>
                  <a:effectLst>
                    <a:outerShdw blurRad="31750" dist="25400" dir="5400000" algn="tl" rotWithShape="0">
                      <a:srgbClr val="000000">
                        <a:alpha val="25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  <a:extLst/>
            </a:lstStyle>
            <a:p>
              <a:pPr algn="l"/>
              <a:r>
                <a:rPr lang="zh-TW" altLang="en-US" sz="7200" dirty="0" smtClean="0">
                  <a:solidFill>
                    <a:schemeClr val="accent5"/>
                  </a:solidFill>
                </a:rPr>
                <a:t>宣導</a:t>
              </a:r>
              <a:endParaRPr lang="zh-TW" altLang="en-US" sz="7200" dirty="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797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74638"/>
            <a:ext cx="8847663" cy="6257500"/>
          </a:xfrm>
        </p:spPr>
      </p:pic>
    </p:spTree>
    <p:extLst>
      <p:ext uri="{BB962C8B-B14F-4D97-AF65-F5344CB8AC3E}">
        <p14:creationId xmlns:p14="http://schemas.microsoft.com/office/powerpoint/2010/main" val="2472580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zh-TW" altLang="en-US" sz="5400" dirty="0" smtClean="0">
                <a:solidFill>
                  <a:srgbClr val="FF0000"/>
                </a:solidFill>
                <a:effectLst/>
              </a:rPr>
              <a:t>學生順向下車，</a:t>
            </a:r>
            <a:r>
              <a:rPr lang="zh-TW" altLang="zh-TW" sz="5400" dirty="0" smtClean="0">
                <a:solidFill>
                  <a:srgbClr val="FF0000"/>
                </a:solidFill>
                <a:effectLst/>
              </a:rPr>
              <a:t>機</a:t>
            </a:r>
            <a:r>
              <a:rPr lang="zh-TW" altLang="zh-TW" sz="5400" dirty="0">
                <a:solidFill>
                  <a:srgbClr val="FF0000"/>
                </a:solidFill>
                <a:effectLst/>
              </a:rPr>
              <a:t>汽車</a:t>
            </a:r>
            <a:r>
              <a:rPr lang="zh-TW" altLang="zh-TW" sz="5400" dirty="0" smtClean="0">
                <a:solidFill>
                  <a:srgbClr val="FF0000"/>
                </a:solidFill>
                <a:effectLst/>
              </a:rPr>
              <a:t>不迴轉</a:t>
            </a:r>
            <a:endParaRPr lang="zh-TW" altLang="en-US" sz="54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" r="5186" b="8576"/>
          <a:stretch/>
        </p:blipFill>
        <p:spPr>
          <a:xfrm>
            <a:off x="3444246" y="3793087"/>
            <a:ext cx="5436096" cy="3070593"/>
          </a:xfrm>
          <a:prstGeom prst="rect">
            <a:avLst/>
          </a:prstGeom>
        </p:spPr>
      </p:pic>
      <p:pic>
        <p:nvPicPr>
          <p:cNvPr id="1026" name="圖片 1" descr="大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3" b="16434"/>
          <a:stretch>
            <a:fillRect/>
          </a:stretch>
        </p:blipFill>
        <p:spPr bwMode="auto">
          <a:xfrm>
            <a:off x="251520" y="1248063"/>
            <a:ext cx="6087797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75400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502</TotalTime>
  <Words>214</Words>
  <Application>Microsoft Office PowerPoint</Application>
  <PresentationFormat>如螢幕大小 (4:3)</PresentationFormat>
  <Paragraphs>52</Paragraphs>
  <Slides>38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38</vt:i4>
      </vt:variant>
    </vt:vector>
  </HeadingPairs>
  <TitlesOfParts>
    <vt:vector size="49" baseType="lpstr">
      <vt:lpstr>華康隸書體W7</vt:lpstr>
      <vt:lpstr>微軟正黑體</vt:lpstr>
      <vt:lpstr>新細明體</vt:lpstr>
      <vt:lpstr>標楷體</vt:lpstr>
      <vt:lpstr>Arial</vt:lpstr>
      <vt:lpstr>Lucida Sans Unicode</vt:lpstr>
      <vt:lpstr>Times New Roman</vt:lpstr>
      <vt:lpstr>Verdana</vt:lpstr>
      <vt:lpstr>Wingdings 2</vt:lpstr>
      <vt:lpstr>Wingdings 3</vt:lpstr>
      <vt:lpstr>Concourse</vt:lpstr>
      <vt:lpstr>PowerPoint 簡報</vt:lpstr>
      <vt:lpstr>施工區域勿靠近</vt:lpstr>
      <vt:lpstr>施工區域勿靠近</vt:lpstr>
      <vt:lpstr>網路漫游要留意</vt:lpstr>
      <vt:lpstr>友善校園反霸凌</vt:lpstr>
      <vt:lpstr>水域安全要注意</vt:lpstr>
      <vt:lpstr>PowerPoint 簡報</vt:lpstr>
      <vt:lpstr>PowerPoint 簡報</vt:lpstr>
      <vt:lpstr>學生順向下車，機汽車不迴轉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健康促進宣導</vt:lpstr>
      <vt:lpstr>PowerPoint 簡報</vt:lpstr>
      <vt:lpstr>大手拉小手 健康齊步走</vt:lpstr>
      <vt:lpstr>健康促進 宣導-拒絕新興菸品</vt:lpstr>
      <vt:lpstr>健康促進宣導(潔牙)</vt:lpstr>
      <vt:lpstr>PowerPoint 簡報</vt:lpstr>
      <vt:lpstr>PowerPoint 簡報</vt:lpstr>
      <vt:lpstr>健康促進宣導(視力)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環境教育宣導</dc:title>
  <dc:creator>Administrator</dc:creator>
  <cp:lastModifiedBy>usertea</cp:lastModifiedBy>
  <cp:revision>62</cp:revision>
  <dcterms:created xsi:type="dcterms:W3CDTF">2018-09-12T07:20:25Z</dcterms:created>
  <dcterms:modified xsi:type="dcterms:W3CDTF">2021-09-13T02:24:26Z</dcterms:modified>
</cp:coreProperties>
</file>