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slide" Target="slides/slide35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nutri.jtf.org.tw/Article/Info/4001" TargetMode="Externa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healthkids.com.tw/PageContent.aspx?subID=49&amp;IMenuID=3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68djGj41Owg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68djGj41Owg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z3-QZeAJ6E8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z3-QZeAJ6E8" TargetMode="Externa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m-WBL56He9Y" TargetMode="Externa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docs.google.com/presentation/d/1XnhAWgPzsX74YzR9WYQ-Zd-ouH1f9Dx0TaVuUHOI79Q/edit?usp=sharing" TargetMode="External"/><Relationship Id="rId3" Type="http://schemas.openxmlformats.org/officeDocument/2006/relationships/hyperlink" Target="https://create.kahoot.it/share/give-me-five/8a6cf82f-ef80-49c7-b45f-ff5f6bdb5c8a" TargetMode="External"/><Relationship Id="rId4" Type="http://schemas.openxmlformats.org/officeDocument/2006/relationships/hyperlink" Target="https://forms.gle/uGzBH9UJFGBiBLLC7" TargetMode="Externa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youtu.be/ONt2yg34f9g?t=474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" name="Google Shape;8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蔬菜及水果富含纖維素，特別是蔬菜中的菇類、藻類等水溶性纖維含量高，具有促進排便、預防腸道疾病、讓腸道更健康的好處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膳食纖維在體內消化較慢，因此能夠延長飽足感、不容易餓，而有預防肥胖的作用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水果</a:t>
            </a: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來源：</a:t>
            </a:r>
            <a:r>
              <a:rPr b="0" lang="zh-TW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香蕉、葡萄、蓮霧、木瓜、西瓜</a:t>
            </a: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、芭樂、鳳梨、小番茄、蘋果、橘子、柳丁、芒果、棗子等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維生素C可減緩青春痘、讓皮膚變好，並幫助傷口癒合、增加抵抗力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" name="Google Shape;10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引導學生說出「</a:t>
            </a:r>
            <a:r>
              <a:rPr lang="zh-TW" sz="1200">
                <a:latin typeface="Arial"/>
                <a:ea typeface="Arial"/>
                <a:cs typeface="Arial"/>
                <a:sym typeface="Arial"/>
              </a:rPr>
              <a:t>均衡飲食王國金國王」到在水果村被椰子砸到受傷了！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Arial"/>
                <a:ea typeface="Arial"/>
                <a:cs typeface="Arial"/>
                <a:sym typeface="Arial"/>
              </a:rPr>
              <a:t>影片：https://youtu.be/ONt2yg34f9g?t=622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透過金國王被椰子砸傷引導出，水果中的維生素C可以幫助傷口癒合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蔬菜及水果中含有維生素C，具有幫助傷口癒合、修復皮膚的功能，也能夠增強人體對疾病的抵抗力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但維生素C在加熱後容易流失，因此煮熟的蔬菜裡維生素C含量會減少，建議由新鮮水果來補充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1.提醒孩子不要用果汁取代水果，因為無法攝取到水果中原有的纖維之外，也容易因喝太多而攝取過多糖分，應攝取新鮮蔬果為主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可透過金國王影片再次說明：https://youtu.be/ONt2yg34f9g?t=665</a:t>
            </a:r>
            <a:br>
              <a:rPr lang="zh-TW"/>
            </a:br>
            <a:r>
              <a:rPr lang="zh-TW"/>
              <a:t>2.廠商為增添口感、甜度，可能額外添加色素香料等人工添加物到果汁裡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3.研究發現</a:t>
            </a:r>
            <a:r>
              <a:rPr b="0" i="0"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截切水果冷藏至第六天時，流失的維生素C不超過25%，因此將水果事前準備好，給孩子當作點心，還是可以攝取到大多數的維生素C營養</a:t>
            </a:r>
            <a:endParaRPr/>
          </a:p>
        </p:txBody>
      </p:sp>
      <p:sp>
        <p:nvSpPr>
          <p:cNvPr id="126" name="Google Shape;12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1.蔬菜1份約為半碗(一般家用飯碗)熟的葉菜類，或2/3碗青花菜、胡蘿蔔等煮熟後較不易收縮的蔬菜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→教學時可說明簡易的評估方式：蔬菜1份約半碗的量(手指加手心)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2.水果1份約為一平碗(一般家用飯碗)的量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→教學時可說明簡易的評估方式：水果1份約為一個拳頭的量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3.一、二年級學生每天應吃蔬菜3~4份、水果2~3份；</a:t>
            </a:r>
            <a:endParaRPr b="0" i="0" sz="1200" u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1200" u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三~六年級學生每天應吃蔬菜3~4份、水果3~4份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食物份量圖片參考(蔬菜及水果類等)：</a:t>
            </a:r>
            <a:r>
              <a:rPr b="0" i="0" lang="zh-TW" sz="1200" u="sng" cap="none" strike="noStrike">
                <a:solidFill>
                  <a:srgbClr val="00000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https://www.nutri.jtf.org.tw/Article/Info/4001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讓學生認識不同顏色的蔬菜水果，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因為不同顏色的蔬果含有不同的營養素，多樣化的攝取，才能吃到更多元的營養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教學可參考：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彩虹蔬菜，知多少 </a:t>
            </a:r>
            <a:r>
              <a:rPr lang="zh-TW" u="sng">
                <a:solidFill>
                  <a:schemeClr val="hlink"/>
                </a:solidFill>
                <a:hlinkClick r:id="rId2"/>
              </a:rPr>
              <a:t>https://www.healthkids.com.tw/PageContent.aspx?subID=49&amp;IMenuID=3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嗨，你聽得見嗎？|了解產地到餐桌的歷程|奇幻歷險記(推薦中高年級)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zh-TW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2"/>
              </a:rPr>
              <a:t>https://youtu.be/68djGj41Owg</a:t>
            </a:r>
            <a:endParaRPr/>
          </a:p>
        </p:txBody>
      </p:sp>
      <p:sp>
        <p:nvSpPr>
          <p:cNvPr id="149" name="Google Shape;149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嗨，你聽得見嗎？|了解產地到餐桌的歷程|奇幻歷險記(推薦中高年級)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zh-TW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2"/>
              </a:rPr>
              <a:t>https://youtu.be/68djGj41Owg</a:t>
            </a:r>
            <a:endParaRPr/>
          </a:p>
        </p:txBody>
      </p:sp>
      <p:sp>
        <p:nvSpPr>
          <p:cNvPr id="155" name="Google Shape;155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便祕怪獸的進擊|和蔬菜們一起打擊便祕怪獸|奇幻冒險動畫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(推薦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低中</a:t>
            </a: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年級)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https://youtu.be/z3-QZeAJ6E8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t/>
            </a:r>
            <a:endParaRPr/>
          </a:p>
        </p:txBody>
      </p:sp>
      <p:sp>
        <p:nvSpPr>
          <p:cNvPr id="161" name="Google Shape;161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latin typeface="Microsoft JhengHei"/>
                <a:ea typeface="Microsoft JhengHei"/>
                <a:cs typeface="Microsoft JhengHei"/>
                <a:sym typeface="Microsoft JhengHei"/>
              </a:rPr>
              <a:t>便祕怪獸的進擊|和蔬菜們一起打擊便祕怪獸|奇幻冒險動畫(推薦低中年級)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zh-TW" u="sng">
                <a:solidFill>
                  <a:schemeClr val="hlink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2"/>
              </a:rPr>
              <a:t>https://youtu.be/z3-QZeAJ6E8</a:t>
            </a:r>
            <a:endParaRPr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e5e9b52507_1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e5e9b52507_1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zh-TW"/>
              <a:t>活力蔬果操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https://youtu.be/m-WBL56He9Y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icrosoft JhengHe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e5e9b52507_1_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有獎徵答可以使用 數位工具-Kahoot 增加孩子的興趣，也可提供給各班自行使用此題庫做活動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使用說明：</a:t>
            </a:r>
            <a:r>
              <a:rPr lang="zh-TW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2"/>
              </a:rPr>
              <a:t>https://docs.google.com/presentation/d/1XnhAWgPzsX74YzR9WYQ-Zd-ouH1f9Dx0TaVuUHOI79Q/edit?usp=sharing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/>
              <a:t>遊戲連結：</a:t>
            </a:r>
            <a:r>
              <a:rPr lang="zh-TW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https://create.kahoot.it/share/give-me-five/8a6cf82f-ef80-49c7-b45f-ff5f6bdb5c8a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zh-TW">
                <a:latin typeface="Arial"/>
                <a:ea typeface="Arial"/>
                <a:cs typeface="Arial"/>
                <a:sym typeface="Arial"/>
              </a:rPr>
              <a:t>遊戲答對率填報：</a:t>
            </a:r>
            <a:r>
              <a:rPr lang="zh-TW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https://forms.gle/uGzBH9UJFGBiBLLC7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9" name="Google Shape;189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問問小朋友們記得之前看的「</a:t>
            </a:r>
            <a:r>
              <a:rPr b="0" i="0"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均衡飲食金國王的環遊旅程」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帶出本次課程的主題的蔬菜、水果村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均衡飲食金國王的環遊旅程_蔬菜篇：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2"/>
              </a:rPr>
              <a:t>https://youtu.be/ONt2yg34f9g?t=474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蔬菜</a:t>
            </a: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來源</a:t>
            </a:r>
            <a:r>
              <a:rPr b="0" lang="zh-TW" sz="1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：胡蘿蔔、香菇、洋蔥、</a:t>
            </a: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蒲瓜、苦瓜、豆芽菜、青椒、菜豆、甜豆、茄子、大番茄、青花菜、海帶、木耳、玉米筍、蘆筍、韭菜等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不同顏色的彩虹蔬菜們會帶給你不一樣的營養素喔~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纖維素可幫助排便、減少便祕的發生，並能夠預防腸道疾病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參考資料:</a:t>
            </a:r>
            <a:br>
              <a:rPr lang="zh-TW"/>
            </a:br>
            <a:r>
              <a:rPr lang="zh-TW"/>
              <a:t>腸胃要暢通 蔬果不可少 https://www.nutri.jtf.org.tw/Article/Info/4107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蔬果大掃把 幫你天天腹清潔 https://www.nutri.jtf.org.tw/Article/Info/3999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引導學生說出「</a:t>
            </a:r>
            <a:r>
              <a:rPr lang="zh-TW" sz="1200">
                <a:latin typeface="Arial"/>
                <a:ea typeface="Arial"/>
                <a:cs typeface="Arial"/>
                <a:sym typeface="Arial"/>
              </a:rPr>
              <a:t>均衡飲食王國金國王」到在蔬菜村發生的事情！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Arial"/>
                <a:ea typeface="Arial"/>
                <a:cs typeface="Arial"/>
                <a:sym typeface="Arial"/>
              </a:rPr>
              <a:t>如：腸胃不適(國王一直放屁)、便祕</a:t>
            </a:r>
            <a:endParaRPr sz="12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latin typeface="Arial"/>
                <a:ea typeface="Arial"/>
                <a:cs typeface="Arial"/>
                <a:sym typeface="Arial"/>
              </a:rPr>
              <a:t>影片：https://youtu.be/ONt2yg34f9g?t=474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透過引導的方式，引導學生說出蔬菜攝取不足可能會造成腸胃不適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透過引導的方式，加深學生對於蔬菜攝取不足可能會造成腸胃不適的印象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-349758" y="-1869627"/>
            <a:ext cx="13230987" cy="9140252"/>
            <a:chOff x="-349758" y="-1869627"/>
            <a:chExt cx="13230987" cy="9140252"/>
          </a:xfrm>
        </p:grpSpPr>
        <p:sp>
          <p:nvSpPr>
            <p:cNvPr id="22" name="Google Shape;22;p3"/>
            <p:cNvSpPr/>
            <p:nvPr/>
          </p:nvSpPr>
          <p:spPr>
            <a:xfrm>
              <a:off x="-1" y="0"/>
              <a:ext cx="12252962" cy="6858000"/>
            </a:xfrm>
            <a:prstGeom prst="rtTriangle">
              <a:avLst/>
            </a:prstGeom>
            <a:solidFill>
              <a:srgbClr val="0F8C8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10800000">
              <a:off x="-2" y="0"/>
              <a:ext cx="12192002" cy="6844290"/>
            </a:xfrm>
            <a:prstGeom prst="rtTriangle">
              <a:avLst/>
            </a:prstGeom>
            <a:solidFill>
              <a:srgbClr val="FF8B5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-349758" y="-1869627"/>
              <a:ext cx="4738116" cy="418579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443103" y="365125"/>
              <a:ext cx="11531346" cy="5862004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11167491" y="5629531"/>
              <a:ext cx="1713738" cy="1641094"/>
            </a:xfrm>
            <a:prstGeom prst="ellipse">
              <a:avLst/>
            </a:prstGeom>
            <a:solidFill>
              <a:srgbClr val="F3C8A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7" name="Google Shape;27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 rot="-421861">
              <a:off x="128160" y="5927022"/>
              <a:ext cx="710556" cy="81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Google Shape;2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-1145340">
              <a:off x="11727547" y="19464"/>
              <a:ext cx="340568" cy="75197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" name="Google Shape;29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pic>
        <p:nvPicPr>
          <p:cNvPr id="33" name="Google Shape;3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38422" y="6227129"/>
            <a:ext cx="4115157" cy="859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General slide">
  <p:cSld name="1_General slid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11194233" y="6309320"/>
            <a:ext cx="967200" cy="470400"/>
          </a:xfrm>
          <a:prstGeom prst="ellipse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700"/>
              <a:buFont typeface="Arial"/>
              <a:buNone/>
            </a:pPr>
            <a:fld id="{00000000-1234-1234-1234-123412341234}" type="slidenum">
              <a:rPr b="1" i="0" lang="zh-TW" sz="27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1" i="0" sz="27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www.youtube.com/watch?v=68djGj41Owg" TargetMode="External"/><Relationship Id="rId4" Type="http://schemas.openxmlformats.org/officeDocument/2006/relationships/image" Target="../media/image2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youtube.com/watch?v=z3-QZeAJ6E8" TargetMode="External"/><Relationship Id="rId4" Type="http://schemas.openxmlformats.org/officeDocument/2006/relationships/image" Target="../media/image2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://www.youtube.com/watch?v=m-WBL56He9Y" TargetMode="External"/><Relationship Id="rId4" Type="http://schemas.openxmlformats.org/officeDocument/2006/relationships/image" Target="../media/image32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jpg"/><Relationship Id="rId4" Type="http://schemas.openxmlformats.org/officeDocument/2006/relationships/image" Target="../media/image28.png"/><Relationship Id="rId5" Type="http://schemas.openxmlformats.org/officeDocument/2006/relationships/hyperlink" Target="https://docs.google.com/presentation/u/2/d/1XnhAWgPzsX74YzR9WYQ-Zd-ouH1f9Dx0TaVuUHOI79Q/edit" TargetMode="External"/><Relationship Id="rId6" Type="http://schemas.openxmlformats.org/officeDocument/2006/relationships/hyperlink" Target="https://create.kahoot.it/share/give-me-five/8a6cf82f-ef80-49c7-b45f-ff5f6bdb5c8a" TargetMode="External"/><Relationship Id="rId7" Type="http://schemas.openxmlformats.org/officeDocument/2006/relationships/hyperlink" Target="https://forms.gle/uGzBH9UJFGBiBLLC7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0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noFill/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noFill/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title"/>
          </p:nvPr>
        </p:nvSpPr>
        <p:spPr>
          <a:xfrm>
            <a:off x="838200" y="1935132"/>
            <a:ext cx="10515600" cy="26196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你了解蔬菜產地到餐桌的歷程嗎？</a:t>
            </a:r>
            <a:b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嗨，你聽得見嗎？|奇幻歷險記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孩子不愛吃午餐？常常偏挑食？一口菜都沒吃就直接倒到廚餘桶？&#10;&#10;「嗨，你聽得見嗎？」今天吃午餐的時候，蔡同學聽見了蔬菜說的話，在青江菜的介紹下，重新認識了從農田到餐桌的過程，原來一道佳餚的背後，有這麼多人的共同努力。&#10;&#10;本部影片透過動畫特效，希望能夠在介紹從農田到餐桌的過程外，也能夠引起孩子的注意力與興趣，不是只是單純的介紹，更希望能讓孩子產生情感連結，進而願意嘗試自己平常不吃的青菜。&#10;&#10;教學教案↓&#10;https://foodeducation.jtf.org.tw/index/preschool4_text/id/313/catid/62/secondid/79.html&#10;&#10;-------------------------------------------------------------------------------------------------------&#10;董氏基金會食品營養中心&#10;《訂閱頻道》https://pse.is/HUHFX&#10;《FaceBook》https://pse.is/HBLUX&#10;《Instagram》https://pse.is/HUTDC&#10;《食品營養特區》https://nutri.jtf.org.tw/" id="157" name="Google Shape;157;p25" title="【學校午餐好食光系列】嗨，你聽得見嗎？|了解產地到餐桌的歷程|奇幻歷險記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4" y="0"/>
            <a:ext cx="914399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/>
          <p:nvPr>
            <p:ph type="title"/>
          </p:nvPr>
        </p:nvSpPr>
        <p:spPr>
          <a:xfrm>
            <a:off x="838200" y="1935132"/>
            <a:ext cx="10515600" cy="26196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JhengHei"/>
              <a:buNone/>
            </a:pPr>
            <a: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  <a:t>跟著蔬菜一起打擊「便祕怪獸」吧！</a:t>
            </a:r>
            <a:br>
              <a:rPr b="1" lang="zh-TW">
                <a:latin typeface="Microsoft JhengHei"/>
                <a:ea typeface="Microsoft JhengHei"/>
                <a:cs typeface="Microsoft JhengHei"/>
                <a:sym typeface="Microsoft JhengHei"/>
              </a:rPr>
            </a:br>
            <a:r>
              <a:rPr lang="zh-TW" sz="3600">
                <a:latin typeface="Microsoft JhengHei"/>
                <a:ea typeface="Microsoft JhengHei"/>
                <a:cs typeface="Microsoft JhengHei"/>
                <a:sym typeface="Microsoft JhengHei"/>
              </a:rPr>
              <a:t>便祕怪獸的進擊|奇幻冒險動畫</a:t>
            </a:r>
            <a:endParaRPr b="1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孩子不愛吃青菜怎麼辦？不愛吃青菜的佩奇，意外被吸入蔬菜仙境，在蔬菜精靈的邀請下(青椒、花椰菜、紅蘿蔔)，加入打擊會讓人便便大不出來、口臭、肚子大的便祕怪獸的戰隊，到底佩奇在蔬菜仙子的幫助下能不能打敗便秘怪獸呢？ &#10;&#10;影片以逐格動畫形式拍攝，賦予孩子較常偏挑食的蔬菜-青椒、花椰菜、紅蘿蔔，有趣、活潑的形象，同時以朗朗上口的歌曲貫穿整部影片，希望看過影片的孩子與師長從此愛上蔬菜！&#10;&#10;歌詞：&#10;多吃蔬菜助健康 每天3份一級棒 膳食纖維助順暢 皮膚一直閃亮亮&#10;便秘不再是日常 口臭不再飄身旁 營養戰士就是我&#10;&#10;教學教案↓&#10;https://foodeducation.jtf.org.tw/index/preschool2_text/id/323/catid/54/secondid/77.html&#10;&#10;-------------------------------------------------------------------------------------------------------&#10;董氏基金會食品營養中心&#10;《訂閱頻道》https://pse.is/HUHFX&#10;《FaceBook》https://pse.is/HBLUX&#10;《Instagram》https://pse.is/HUTDC&#10;《食品營養特區》https://nutri.jtf.org.tw/" id="169" name="Google Shape;169;p27" title="【學校午餐好食光系列】便祕怪獸的進擊|和蔬菜們一起打擊便祕怪獸|奇幻冒險動畫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noFill/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蔬菜水果是我們的好朋友~&#10;營養小子纖維素幫助我們把腸道便便清光光&#10;營養小子維生素讓我們皮膚漂亮而且不生病&#10;哇~蔬果的好處好多好多 &#10;一起give me five每天五蔬果吧!!" id="180" name="Google Shape;180;p29" title="董氏基金會-活力蔬果操(教學版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3991" y="0"/>
            <a:ext cx="914401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31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92" name="Google Shape;192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31"/>
            <p:cNvSpPr/>
            <p:nvPr/>
          </p:nvSpPr>
          <p:spPr>
            <a:xfrm>
              <a:off x="811900" y="950100"/>
              <a:ext cx="10572000" cy="475050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4" name="Google Shape;194;p31"/>
          <p:cNvSpPr txBox="1"/>
          <p:nvPr/>
        </p:nvSpPr>
        <p:spPr>
          <a:xfrm>
            <a:off x="2067200" y="139433"/>
            <a:ext cx="80577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b="1" i="0" lang="zh-TW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Kahoot！ 互動式遊戲</a:t>
            </a:r>
            <a:endParaRPr b="1" i="0" sz="6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5" name="Google Shape;195;p31"/>
          <p:cNvPicPr preferRelativeResize="0"/>
          <p:nvPr/>
        </p:nvPicPr>
        <p:blipFill rotWithShape="1">
          <a:blip r:embed="rId4">
            <a:alphaModFix/>
          </a:blip>
          <a:srcRect b="6238" l="2208" r="42025" t="11232"/>
          <a:stretch/>
        </p:blipFill>
        <p:spPr>
          <a:xfrm>
            <a:off x="1052966" y="1179017"/>
            <a:ext cx="6044602" cy="5031766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1">
            <a:hlinkClick r:id="rId5"/>
          </p:cNvPr>
          <p:cNvSpPr/>
          <p:nvPr/>
        </p:nvSpPr>
        <p:spPr>
          <a:xfrm>
            <a:off x="7590800" y="1309033"/>
            <a:ext cx="2970900" cy="1200000"/>
          </a:xfrm>
          <a:prstGeom prst="roundRect">
            <a:avLst>
              <a:gd fmla="val 30834" name="adj"/>
            </a:avLst>
          </a:prstGeom>
          <a:solidFill>
            <a:srgbClr val="FDDA91">
              <a:alpha val="62745"/>
            </a:srgbClr>
          </a:solidFill>
          <a:ln>
            <a:noFill/>
          </a:ln>
          <a:effectLst>
            <a:outerShdw blurRad="57150" rotWithShape="0" algn="bl" dir="8700000" dist="66675">
              <a:srgbClr val="000000">
                <a:alpha val="4705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"/>
              <a:buFont typeface="Arial"/>
              <a:buNone/>
            </a:pPr>
            <a:r>
              <a:rPr b="0" i="0" lang="zh-TW" sz="2500" u="none" cap="none" strike="noStrik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使用說明</a:t>
            </a:r>
            <a:endParaRPr b="0" i="0" sz="2500" u="none" cap="none" strike="noStrik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1">
            <a:hlinkClick r:id="rId6"/>
          </p:cNvPr>
          <p:cNvSpPr/>
          <p:nvPr/>
        </p:nvSpPr>
        <p:spPr>
          <a:xfrm>
            <a:off x="7561700" y="2991250"/>
            <a:ext cx="3029100" cy="1200000"/>
          </a:xfrm>
          <a:prstGeom prst="roundRect">
            <a:avLst>
              <a:gd fmla="val 30834" name="adj"/>
            </a:avLst>
          </a:prstGeom>
          <a:solidFill>
            <a:srgbClr val="0B5394"/>
          </a:solidFill>
          <a:ln>
            <a:noFill/>
          </a:ln>
          <a:effectLst>
            <a:outerShdw blurRad="57150" rotWithShape="0" algn="bl" dir="8700000" dist="66675">
              <a:srgbClr val="000000">
                <a:alpha val="4705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9D9D3"/>
              </a:buClr>
              <a:buSzPts val="2500"/>
              <a:buFont typeface="Arial"/>
              <a:buNone/>
            </a:pPr>
            <a:r>
              <a:rPr b="0" i="0" lang="zh-TW" sz="2500" u="none" cap="none" strike="noStrike">
                <a:solidFill>
                  <a:srgbClr val="F9D9D3"/>
                </a:solidFill>
                <a:latin typeface="Arial"/>
                <a:ea typeface="Arial"/>
                <a:cs typeface="Arial"/>
                <a:sym typeface="Arial"/>
              </a:rPr>
              <a:t>蔬果 Give Me Five</a:t>
            </a:r>
            <a:endParaRPr b="0" i="0" sz="2500" u="none" cap="none" strike="noStrike">
              <a:solidFill>
                <a:srgbClr val="F9D9D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9D9D3"/>
              </a:buClr>
              <a:buSzPts val="2500"/>
              <a:buFont typeface="Arial"/>
              <a:buNone/>
            </a:pPr>
            <a:r>
              <a:rPr b="0" i="0" lang="zh-TW" sz="2500" u="none" cap="none" strike="noStrike">
                <a:solidFill>
                  <a:srgbClr val="F9D9D3"/>
                </a:solidFill>
                <a:latin typeface="Arial"/>
                <a:ea typeface="Arial"/>
                <a:cs typeface="Arial"/>
                <a:sym typeface="Arial"/>
              </a:rPr>
              <a:t>遊戲連結</a:t>
            </a:r>
            <a:endParaRPr b="0" i="0" sz="2500" u="none" cap="none" strike="noStrike">
              <a:solidFill>
                <a:srgbClr val="F9D9D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31">
            <a:hlinkClick r:id="rId7"/>
          </p:cNvPr>
          <p:cNvSpPr/>
          <p:nvPr/>
        </p:nvSpPr>
        <p:spPr>
          <a:xfrm>
            <a:off x="7561700" y="4673467"/>
            <a:ext cx="3029100" cy="1200000"/>
          </a:xfrm>
          <a:prstGeom prst="roundRect">
            <a:avLst>
              <a:gd fmla="val 30834" name="adj"/>
            </a:avLst>
          </a:prstGeom>
          <a:solidFill>
            <a:srgbClr val="6AA84F"/>
          </a:solidFill>
          <a:ln>
            <a:noFill/>
          </a:ln>
          <a:effectLst>
            <a:outerShdw blurRad="57150" rotWithShape="0" algn="bl" dir="8700000" dist="66675">
              <a:srgbClr val="000000">
                <a:alpha val="4705"/>
              </a:srgbClr>
            </a:outerShdw>
          </a:effectLst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500"/>
              <a:buFont typeface="Arial"/>
              <a:buNone/>
            </a:pPr>
            <a:r>
              <a:rPr b="0" i="0" lang="zh-TW" sz="2500" u="none" cap="none" strike="noStrike">
                <a:solidFill>
                  <a:srgbClr val="FFE599"/>
                </a:solidFill>
                <a:latin typeface="Arial"/>
                <a:ea typeface="Arial"/>
                <a:cs typeface="Arial"/>
                <a:sym typeface="Arial"/>
              </a:rPr>
              <a:t>遊戲答對率填報</a:t>
            </a:r>
            <a:endParaRPr b="0" i="0" sz="2500" u="none" cap="none" strike="noStrike">
              <a:solidFill>
                <a:srgbClr val="FFE5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