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ealthkids.com.tw/PageContent.aspx?subID=49&amp;IMenuID=3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cE0rkq6bQZTumBBD7wZYptZBA7DP_jY5/view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飲食金字塔就跟金國王的身體一樣，如果飲食不均衡，就可能造成肥胖、過瘦、營養不足等，金字塔就搖搖欲墜了，要吃得均衡又健康才能有穩固的金字塔喔!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介紹食物包含六大類：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全穀雜糧類、蔬菜類、水果類、豆魚蛋肉類、乳品類、油脂與堅果種子類</a:t>
            </a:r>
            <a:b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/>
              <a:t>金字塔裡的食物愈底層要吃得愈多、愈上層要吃得愈少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全榖村長：糙米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可以問問看孩子：「什麼時候人不需要有體力呢？」孩子大概會回答睡覺、寫功課…等</a:t>
            </a:r>
            <a:br>
              <a:rPr lang="zh-TW"/>
            </a:br>
            <a:r>
              <a:rPr lang="zh-TW"/>
              <a:t>這邊說明不管做什麼事情，都需要體力，所以要吃全穀雜糧類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認為不吃飯可以減肥是錯誤的，而且對身體健康不佳，可能造成營養不良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問孩子還有哪些食物屬於全穀雜糧類呢?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全榖雜糧類</a:t>
            </a:r>
            <a:r>
              <a:rPr b="0" lang="zh-TW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來源：米飯、吐司、玉米、紅豆、綠豆、麵、饅頭、馬鈴薯、地瓜、南瓜、芋頭、山藥、栗子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、菱角等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蔬菜村長：紅洋蔥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纖維素可幫助排便、減少便祕的發生，並能夠預防腸道疾病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蔬菜裡面還有豐富的維生素A，可以保護眼睛健康、保固視力等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問孩子還有哪些食物屬於蔬菜類呢?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蔬菜類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來源</a:t>
            </a:r>
            <a:r>
              <a:rPr b="0" lang="zh-TW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：胡蘿蔔、香菇、洋蔥、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蒲瓜、苦瓜、豆芽菜、青椒、菜豆、甜豆、茄子、大番茄、青花菜、海帶、木耳、玉米筍、蘆筍、韭菜等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蔬菜及水果富含纖維素，特別是蔬菜中的菇類、藻類等水溶性纖維含量高，具有促進排便、預防腸道疾病、讓腸道更健康的好處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膳食纖維在體內消化較慢，因此能夠延長飽足感、不容易餓，而有預防肥胖的作用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水果村長：榴槤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維生素C可減緩青春痘、讓皮膚變好，並幫助傷口癒合、增加抵抗力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問孩子還有哪些食物屬於水果類呢?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水果類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來源：</a:t>
            </a:r>
            <a:r>
              <a:rPr b="0" lang="zh-TW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香蕉、葡萄、蓮霧、木瓜、西瓜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、芭樂、鳳梨、小番茄、蘋果、橘子、柳丁、芒果、棗子等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蔬菜及水果中含有維生素C，具有幫助傷口癒合、修復皮膚的功能，也能夠增強人體對疾病的抵抗力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但維生素C在加熱後容易流失，因此煮熟的蔬菜裡維生素C含量會減少，建議由新鮮水果來補充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教學時可將「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我的飲食新主張」</a:t>
            </a:r>
            <a:r>
              <a:rPr lang="zh-TW"/>
              <a:t>海報進行張貼，作為教學輔助說明與環境佈置用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本堂課建議宣導時間40分鐘，此份PPT教學結束後，再引導學生填寫「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認識均衡飲食金字塔</a:t>
            </a:r>
            <a:r>
              <a:rPr lang="zh-TW"/>
              <a:t>」學習單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建議搭配影片「均衡飲食金國王的環遊旅程」進行教學，影片: https://drive.google.com/file/d/1cE0rkq6bQZTumBBD7wZYptZBA7DP_jY5/view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1.提醒孩子不要用果汁取代水果，因為無法攝取到水果中原有的纖維之外，也容易因喝太多而攝取過多糖分，應攝取新鮮蔬果為主</a:t>
            </a:r>
            <a:br>
              <a:rPr lang="zh-TW"/>
            </a:br>
            <a:r>
              <a:rPr lang="zh-TW"/>
              <a:t>2.廠商為增添口感、甜度，可能額外添加色素香料等人工添加物到果汁裡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3.研究發現</a:t>
            </a:r>
            <a:r>
              <a:rPr b="0" i="0"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截切水果冷藏至第六天時，流失的維生素C不超過25%，因此將水果事前準備好，給孩子當作點心，還是可以攝取到大多數的維生素C營養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讓學生認識不同顏色的蔬菜水果，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因為不同顏色的蔬果含有不同的營養素，多樣化的攝取，才能吃到更多元的營養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教學可參考：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彩虹蔬菜，知多少 </a:t>
            </a:r>
            <a:r>
              <a:rPr lang="zh-TW" u="sng">
                <a:solidFill>
                  <a:schemeClr val="hlink"/>
                </a:solidFill>
                <a:hlinkClick r:id="rId2"/>
              </a:rPr>
              <a:t>https://www.healthkids.com.tw/PageContent.aspx?subID=49&amp;IMenuID=3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1.蔬菜1份約為半碗(一般家用飯碗)熟的葉菜類，或2/3碗青花菜、胡蘿蔔等煮熟後較不易收縮的蔬菜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→教學時可說明簡易的評估方式：蔬菜1份約半碗的量(手指加手心)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2.水果1份約為一平碗(一般家用飯碗)的量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→教學時可說明簡易的評估方式：水果1份約為一個拳頭的量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3.一、二年級學生每天應吃蔬菜3~4份、水果2~3份；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三~六年級學生每天應吃蔬菜3~4份、水果3~4份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食物份量圖片參考(蔬菜及水果類等)：http://goo.gl/Kh6OTc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5e6eabb0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e5e6eabb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/>
              <a:t>影片「均衡飲食金國王的環遊旅程」，影片下載:</a:t>
            </a:r>
            <a:r>
              <a:rPr lang="zh-TW" u="sng">
                <a:solidFill>
                  <a:schemeClr val="hlink"/>
                </a:solidFill>
                <a:hlinkClick r:id="rId2"/>
              </a:rPr>
              <a:t> https://drive.google.com/file/d/1cE0rkq6bQZTumBBD7wZYptZBA7DP_jY5/view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ge5e6eabb0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u="none"/>
              <a:t>乳品類村長：優格</a:t>
            </a:r>
            <a:endParaRPr b="0" u="non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提醒孩子調味乳營養比原味鮮乳還要少(調味乳乳含量只有鮮乳的50~80%)，要記得選擇原味的才健康營養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鈣質有助長高、強健骨骼、牙齒保健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參考資料：破除奶類迷思 https://www.healthkids.com.tw/PageContent.aspx?subID=47&amp;IMenuID=4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問孩子還有哪些食物屬於乳品類呢?</a:t>
            </a:r>
            <a:endParaRPr b="0" u="non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u="none"/>
              <a:t>乳品類</a:t>
            </a:r>
            <a:r>
              <a:rPr b="0" lang="zh-TW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來源：鮮乳、保久乳、起司、優酪乳、優格、奶粉等</a:t>
            </a:r>
            <a:endParaRPr b="0" u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豆魚肉蛋村長：豆腐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適量吃豆腐、豆漿、魚類等含優質蛋白質的食物並搭配運動，可幫助肌肉生長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豆魚肉蛋類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來源：</a:t>
            </a:r>
            <a:r>
              <a:rPr b="0" lang="zh-TW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豆腐、魚、蛋、肉(雞肉、鴨肉、豬肉、牛肉)、豆干、豆漿、文蛤、牡蠣、花枝、蝦仁、內臟類(豬肝、牛肚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)等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油脂村村長：花生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油脂與堅果種子類</a:t>
            </a:r>
            <a:r>
              <a:rPr lang="zh-TW"/>
              <a:t>在飲食金字塔的最上層，量要吃得最少、不可以吃太多，要吃得剛剛好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zh-TW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油脂與堅果種子類含有維生素</a:t>
            </a:r>
            <a:r>
              <a:rPr lang="zh-TW" sz="1200">
                <a:solidFill>
                  <a:srgbClr val="FF0000"/>
                </a:solidFill>
              </a:rPr>
              <a:t>E</a:t>
            </a:r>
            <a:r>
              <a:rPr lang="zh-TW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及脂肪酸，其中還有人體無法自行合成的必需脂肪酸，所以不可以都不吃喔</a:t>
            </a:r>
            <a:r>
              <a:rPr lang="zh-TW" sz="1200">
                <a:solidFill>
                  <a:srgbClr val="FF0000"/>
                </a:solidFill>
              </a:rPr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提醒小朋友高油糖鹽類(如糕點、餅乾、零食、含糖飲料等)食物則盡量不要吃，因為營養少但熱量高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油脂類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來源：</a:t>
            </a:r>
            <a:r>
              <a:rPr b="0" lang="zh-TW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花生、開心果、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瓜子、南瓜子、芝麻、腰果、核桃、杏仁、橄欖油、葵花子油等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經過六大村巡迴後，金國王回到宮中，一改過去不良的飲食生活習慣，在營養大臣的提醒下，每天健康吃、快樂動，幾個月後身型變好，而且變得更健康囉！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複習題目食物六大類，此圖為陷阱題，請孩子仔細想想食物分成幾大類，舉手回答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以說故事方式講述有個均衡飲食王國，中間的金字塔住著一位統治六大村落的人，讓小朋友猜猜看是誰?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也可以同時複習蔬菜、水果、豆魚蛋肉等其他類別的食物來源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地瓜、芋頭、玉米、紅豆、馬鈴薯、南瓜、米飯、麵、饅頭等都屬於全榖雜糧類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可以提供碳水化合物，讓人有體力、有活力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除了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油脂與堅果種子類外，也可以複習其他五大類食物的功能，詢問孩子為什麼每天要吃六大類食物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提醒建議每天吃一湯匙(約塑膠湯匙一平匙)的堅果種子類，如：腰果、開心果、花生等，選擇無調味得更健康!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高油糖鹽類食物(如：洋芋片、巧克力、汽水)則應儘量少吃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提醒建議每天吃一湯匙(約塑膠湯匙一平匙)的堅果種子類，如：腰果、開心果、花生等，選擇無調味得更健康!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高油糖鹽類食物(如：洋芋片、巧克力、汽水)則應儘量少吃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提醒建議每天吃一湯匙(約塑膠湯匙一平匙)的堅果種子類，如：腰果、開心果、花生等，選擇無調味得更健康!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高油糖鹽類食物(如：洋芋片、巧克力、汽水)則應儘量少吃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提醒孩子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儘量少吃糖果、巧克力、汽水等高油糖鹽的零食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肚子餓時可以吃全麥饅頭、鮮乳、新鮮水果等原態食物作為點心，來補充營養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答案就是金國王唷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1碗指</a:t>
            </a:r>
            <a:r>
              <a:rPr lang="zh-TW" sz="1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一般家用飯碗的大小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最後複習金國王統治的六大村分別有哪些食物及其營養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提醒小朋友要均衡飲食，每一類食物都要吃、不偏挑食、份量剛剛好最棒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比較金國王以前和現在的模樣，想想為什麼會這樣呢?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可能吃了太多高油、高糖、高鹽的食物，像是零食餅乾、洋芋片、巧克力、含糖飲料、蛋糕、麵包、油炸類食物等，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這些食物可能讓我們變胖、蛀牙、營養不均衡喔!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可能吃了太多高油、高糖、高鹽的食物，像是零食餅乾、洋芋片、巧克力、含糖飲料、蛋糕、麵包、油炸類食物等，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這些食物可能讓我們變胖、蛀牙、營養不均衡喔!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eneral slide">
  <p:cSld name="1_General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8395675" y="4731990"/>
            <a:ext cx="725400" cy="352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fld id="{00000000-1234-1234-1234-123412341234}" type="slidenum">
              <a:rPr b="1" i="0" lang="zh-TW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hyperlink" Target="http://www.youtube.com/watch?v=ONt2yg34f9g" TargetMode="External"/><Relationship Id="rId5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9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0.jpg"/></Relationships>
</file>

<file path=ppt/slides/_rels/slide56.xml.rels><?xml version="1.0" encoding="UTF-8" standalone="yes"?><Relationships xmlns="http://schemas.openxmlformats.org/package/2006/relationships"><Relationship Id="rId11" Type="http://schemas.openxmlformats.org/officeDocument/2006/relationships/hyperlink" Target="http://goo.gl/8L0xb8" TargetMode="External"/><Relationship Id="rId10" Type="http://schemas.openxmlformats.org/officeDocument/2006/relationships/hyperlink" Target="http://goo.gl/8L0xb8" TargetMode="External"/><Relationship Id="rId13" Type="http://schemas.openxmlformats.org/officeDocument/2006/relationships/hyperlink" Target="http://goo.gl/mocxRQ" TargetMode="External"/><Relationship Id="rId12" Type="http://schemas.openxmlformats.org/officeDocument/2006/relationships/hyperlink" Target="http://goo.gl/mocxRQ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1.jpg"/><Relationship Id="rId4" Type="http://schemas.openxmlformats.org/officeDocument/2006/relationships/hyperlink" Target="http://goo.gl/SvOr8R" TargetMode="External"/><Relationship Id="rId9" Type="http://schemas.openxmlformats.org/officeDocument/2006/relationships/hyperlink" Target="http://goo.gl/g4cHxO" TargetMode="External"/><Relationship Id="rId14" Type="http://schemas.openxmlformats.org/officeDocument/2006/relationships/hyperlink" Target="http://goo.gl/Kh6OTc" TargetMode="External"/><Relationship Id="rId5" Type="http://schemas.openxmlformats.org/officeDocument/2006/relationships/hyperlink" Target="http://goo.gl/SvOr8R" TargetMode="External"/><Relationship Id="rId6" Type="http://schemas.openxmlformats.org/officeDocument/2006/relationships/hyperlink" Target="http://goo.gl/5k3zJI" TargetMode="External"/><Relationship Id="rId7" Type="http://schemas.openxmlformats.org/officeDocument/2006/relationships/hyperlink" Target="http://goo.gl/5k3zJI" TargetMode="External"/><Relationship Id="rId8" Type="http://schemas.openxmlformats.org/officeDocument/2006/relationships/hyperlink" Target="http://goo.gl/g4cHx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本片由教育部國教署、董氏基金會食品營養中心製作。&#10;「均衡飲食金國王的環遊旅程」教學影片，適用於國小學生，希望可以加深孩子對於六大類食物之認識。&#10;&#10;影片以食物分類、認識營養素與均衡飲食重要性為主軸，在輔助說明正確體型意識、食品安全、在地當季觀念、生活禮儀與感恩的態度等，期使健康飲食教育內涵更完整更豐富，建立兒童正確飲食認知與態度，養成健康飲食生活型態，奠定一生健康的基礎。&#10;&#10;各村位置↓&#10;03:21 全榖雜糧村&#10;07:54 蔬菜村&#10;10:22 水果村&#10;13:25 豆魚蛋肉村&#10;15:53 奶類村&#10;17:52 油脂村&#10;&#10;說明手冊下載↓&#10;https://nutri.jtf.org.tw/index.php?idd=12&amp;aid=18&amp;id=759&#10;&#10;&#10;#飲食教育 #食育教材" id="39" name="Google Shape;39;p6" title="【食育教學動畫】均衡飲食金國王的環遊旅程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9"/>
          <p:cNvSpPr txBox="1"/>
          <p:nvPr/>
        </p:nvSpPr>
        <p:spPr>
          <a:xfrm>
            <a:off x="400925" y="1169900"/>
            <a:ext cx="7828800" cy="294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>
                <a:solidFill>
                  <a:schemeClr val="dk1"/>
                </a:solidFill>
              </a:rPr>
              <a:t>腸胃要暢通 蔬果不可少</a:t>
            </a:r>
            <a:r>
              <a:rPr lang="zh-TW" sz="24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zh-TW" sz="2400" u="sng">
                <a:solidFill>
                  <a:schemeClr val="hlink"/>
                </a:solidFill>
                <a:hlinkClick r:id="rId5"/>
              </a:rPr>
              <a:t>http://goo.gl/SvOr8R</a:t>
            </a:r>
            <a:endParaRPr sz="2400" u="sng">
              <a:solidFill>
                <a:schemeClr val="hlink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>
                <a:solidFill>
                  <a:schemeClr val="dk1"/>
                </a:solidFill>
              </a:rPr>
              <a:t>蔬果大掃把 幫你天天腹清潔</a:t>
            </a:r>
            <a:r>
              <a:rPr lang="zh-TW" sz="24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zh-TW" sz="2400" u="sng">
                <a:solidFill>
                  <a:schemeClr val="hlink"/>
                </a:solidFill>
                <a:hlinkClick r:id="rId7"/>
              </a:rPr>
              <a:t>http://goo.gl/5k3zJI</a:t>
            </a:r>
            <a:endParaRPr sz="2400" u="sng">
              <a:solidFill>
                <a:schemeClr val="hlink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>
                <a:solidFill>
                  <a:schemeClr val="dk1"/>
                </a:solidFill>
              </a:rPr>
              <a:t>多吃蔬果 外表更吸引人</a:t>
            </a:r>
            <a:r>
              <a:rPr lang="zh-TW" sz="24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zh-TW" sz="2400" u="sng">
                <a:solidFill>
                  <a:schemeClr val="hlink"/>
                </a:solidFill>
                <a:hlinkClick r:id="rId9"/>
              </a:rPr>
              <a:t>http://goo.gl/g4cHxO</a:t>
            </a:r>
            <a:endParaRPr sz="2400" u="sng">
              <a:solidFill>
                <a:schemeClr val="hlink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>
                <a:solidFill>
                  <a:schemeClr val="dk1"/>
                </a:solidFill>
              </a:rPr>
              <a:t>1天2份水果3份蔬菜捍衛健康</a:t>
            </a:r>
            <a:r>
              <a:rPr lang="zh-TW" sz="24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zh-TW" sz="2400" u="sng">
                <a:solidFill>
                  <a:schemeClr val="hlink"/>
                </a:solidFill>
                <a:hlinkClick r:id="rId11"/>
              </a:rPr>
              <a:t>http://goo.gl/8L0xb8</a:t>
            </a:r>
            <a:endParaRPr sz="2400" u="sng">
              <a:solidFill>
                <a:schemeClr val="hlink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>
                <a:solidFill>
                  <a:schemeClr val="dk1"/>
                </a:solidFill>
              </a:rPr>
              <a:t>蔬果攝取越多，人更快樂</a:t>
            </a:r>
            <a:r>
              <a:rPr lang="zh-TW" sz="2400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zh-TW" sz="2400" u="sng">
                <a:solidFill>
                  <a:schemeClr val="hlink"/>
                </a:solidFill>
                <a:hlinkClick r:id="rId13"/>
              </a:rPr>
              <a:t>http://goo.gl/mocxRQ</a:t>
            </a:r>
            <a:endParaRPr sz="2400" u="sng">
              <a:solidFill>
                <a:schemeClr val="hlink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>
                <a:solidFill>
                  <a:schemeClr val="dk1"/>
                </a:solidFill>
              </a:rPr>
              <a:t>蔬菜、水果食物份量圖片：</a:t>
            </a:r>
            <a:r>
              <a:rPr lang="zh-TW" sz="2400" u="sng">
                <a:solidFill>
                  <a:schemeClr val="hlink"/>
                </a:solidFill>
                <a:hlinkClick r:id="rId14"/>
              </a:rPr>
              <a:t>http://goo.gl/Kh6OTc</a:t>
            </a:r>
            <a:endParaRPr sz="24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