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file/d/1cE0rkq6bQZTumBBD7wZYptZBA7DP_jY5/view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XnhAWgPzsX74YzR9WYQ-Zd-ouH1f9Dx0TaVuUHOI79Q/edit?usp=sharing" TargetMode="External"/><Relationship Id="rId3" Type="http://schemas.openxmlformats.org/officeDocument/2006/relationships/hyperlink" Target="https://create.kahoot.it/collection/dc6bd34d-4f83-48b1-883d-cd67480854dc" TargetMode="External"/><Relationship Id="rId4" Type="http://schemas.openxmlformats.org/officeDocument/2006/relationships/hyperlink" Target="https://forms.gle/r2vNXMSNgAkX3upW6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ONt2yg34f9g" TargetMode="Externa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每日飲食指南中的扇形圖較難記住份量的比例，因此透過飲食金字塔來讓學生明白六大類食物的分布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金字塔裡的食物愈底層要吃得愈多、愈上層要吃得愈少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而最上方的油糖鹽更是要少吃喔！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飲食金字塔就跟金國王的身體一樣，如果飲食不均衡，就可能造成肥胖、過瘦、營養不足等，金字塔就搖搖欲墜了，要吃得均衡又健康才能有穩固的金字塔喔!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再帶回均衡飲食金國王所拜訪的六個村莊分別為那些，加強學生對於六大類的印象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全榖村長：糙米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可以問問看孩子：「什麼時候人不需要有體力呢？」孩子大概會回答睡覺、寫功課…等</a:t>
            </a:r>
            <a:br>
              <a:rPr lang="zh-TW"/>
            </a:br>
            <a:r>
              <a:rPr lang="zh-TW"/>
              <a:t>這邊說明不管做什麼事情，都需要體力，所以要吃全穀雜糧類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認為不吃飯可以減肥是錯誤的，而且對身體健康不佳，可能造成營養不良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問孩子還有哪些食物屬於全穀雜糧類呢?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全榖雜糧類</a:t>
            </a:r>
            <a:r>
              <a:rPr b="0" lang="zh-TW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來源：米飯、吐司、玉米、紅豆、綠豆、麵、饅頭、馬鈴薯、地瓜、南瓜、芋頭、山藥、栗子</a:t>
            </a: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、菱角等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蔬菜村長：紅洋蔥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纖維素可幫助排便、減少便祕的發生，並能夠預防腸道疾病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蔬菜裡面還有豐富的維生素A，可以保護眼睛健康、保固視力等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問孩子還有哪些食物屬於蔬菜類呢?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蔬菜類</a:t>
            </a: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來源</a:t>
            </a:r>
            <a:r>
              <a:rPr b="0" lang="zh-TW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：胡蘿蔔、香菇、洋蔥、</a:t>
            </a: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蒲瓜、苦瓜、豆芽菜、青椒、菜豆、甜豆、茄子、大番茄、青花菜、海帶、木耳、玉米筍、蘆筍、韭菜等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水果村長：榴槤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維生素C可減緩青春痘、讓皮膚變好，並幫助傷口癒合、增加抵抗力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提醒孩子不要用果汁取代水果，因為無法攝取到水果中原有的纖維，也容易因喝太多而攝取過多糖分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問孩子還有哪些食物屬於水果類呢?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水果類</a:t>
            </a: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來源：</a:t>
            </a:r>
            <a:r>
              <a:rPr b="0" lang="zh-TW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香蕉、葡萄、蓮霧、木瓜、西瓜</a:t>
            </a: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、芭樂、鳳梨、小番茄、蘋果、橘子、柳丁、芒果、棗子等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u="none"/>
              <a:t>乳品類村長：優格</a:t>
            </a:r>
            <a:endParaRPr b="0" u="none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提醒孩子調味乳營養比原味鮮乳還要少(調味乳乳含量只有鮮乳的50~80%)，要記得選擇原味的才健康營養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鈣質有助長高、強健骨骼、牙齒保健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參考資料：破除奶類迷思 https://www.healthkids.com.tw/PageContent.aspx?subID=47&amp;IMenuID=4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1. 教學時可將「</a:t>
            </a: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我的飲食新主張」</a:t>
            </a:r>
            <a:r>
              <a:rPr lang="zh-TW"/>
              <a:t>海報進行張貼，作為教學輔助說明與環境佈置用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 本堂課建議宣導時間40分鐘，此份PPT教學結束後，再引導學生填寫「</a:t>
            </a: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認識均衡飲食金字塔</a:t>
            </a:r>
            <a:r>
              <a:rPr lang="zh-TW"/>
              <a:t>」學習單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3. 建議搭配影片「</a:t>
            </a:r>
            <a:r>
              <a:rPr lang="zh-TW"/>
              <a:t>均衡飲食金國王的環遊旅程</a:t>
            </a:r>
            <a:r>
              <a:rPr lang="zh-TW"/>
              <a:t>」進行教學，影片:</a:t>
            </a:r>
            <a:r>
              <a:rPr lang="zh-TW" u="sng">
                <a:solidFill>
                  <a:schemeClr val="hlink"/>
                </a:solidFill>
                <a:hlinkClick r:id="rId2"/>
              </a:rPr>
              <a:t> https://drive.google.com/file/d/1cE0rkq6bQZTumBBD7wZYptZBA7DP_jY5/view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問孩子還有哪些食物屬於乳品類呢?</a:t>
            </a:r>
            <a:endParaRPr b="0" u="non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u="none"/>
              <a:t>乳品類</a:t>
            </a:r>
            <a:r>
              <a:rPr b="0" lang="zh-TW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來源：鮮乳、保久乳、起司、優酪乳、優格、奶粉等</a:t>
            </a:r>
            <a:endParaRPr b="0" u="non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豆魚肉蛋村長：豆腐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適量吃豆腐、豆漿、魚類等含優質蛋白質的食物並搭配運動，可幫助肌肉生長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豆魚肉蛋類</a:t>
            </a: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來源：</a:t>
            </a:r>
            <a:r>
              <a:rPr b="0" lang="zh-TW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豆腐、魚、蛋、肉(雞肉、鴨肉、豬肉、牛肉)、豆干、豆漿、文蛤、牡蠣、花枝、蝦仁、內臟類(豬肝、牛肚</a:t>
            </a: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)等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油脂村村長：花生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Arial"/>
                <a:ea typeface="Arial"/>
                <a:cs typeface="Arial"/>
                <a:sym typeface="Arial"/>
              </a:rPr>
              <a:t>油脂與堅果種子類</a:t>
            </a:r>
            <a:r>
              <a:rPr lang="zh-TW"/>
              <a:t>在飲食金字塔的最上層，量要吃得最少、不可以吃太多，要吃得剛剛好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lang="zh-TW"/>
              <a:t>除了</a:t>
            </a:r>
            <a:r>
              <a:rPr lang="zh-TW" sz="1200">
                <a:latin typeface="Arial"/>
                <a:ea typeface="Arial"/>
                <a:cs typeface="Arial"/>
                <a:sym typeface="Arial"/>
              </a:rPr>
              <a:t>含有維生素</a:t>
            </a:r>
            <a:r>
              <a:rPr lang="zh-TW" sz="1200"/>
              <a:t>E</a:t>
            </a:r>
            <a:r>
              <a:rPr lang="zh-TW" sz="1200">
                <a:latin typeface="Arial"/>
                <a:ea typeface="Arial"/>
                <a:cs typeface="Arial"/>
                <a:sym typeface="Arial"/>
              </a:rPr>
              <a:t>及脂肪酸，其中還有人體無法自行合成的必需脂肪酸，所以不可以都不吃喔</a:t>
            </a:r>
            <a:r>
              <a:rPr lang="zh-TW" sz="1200"/>
              <a:t>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提醒小朋友高油糖鹽類(如糕點、餅乾、零食、含糖飲料等)食物則盡量不要吃，因為營養少但熱量高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油脂類</a:t>
            </a: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來源：</a:t>
            </a:r>
            <a:r>
              <a:rPr b="0" lang="zh-TW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花生、開心果、</a:t>
            </a: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瓜子、南瓜子、芝麻、腰果、核桃、杏仁、橄欖油、葵花子油等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經過六大村巡迴後，金國王回到宮中，一改過去不良的飲食生活習慣，在營養大臣的提醒下，每天健康吃、快樂動，幾個月後身型變好，而且變得更健康囉！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經過六大村巡迴後，金國王回到宮中，一改過去不良的飲食生活習慣，在營養大臣的提醒下，每天健康吃、快樂動，幾個月後身型變好，而且變得更健康囉！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飲食均衡、不挑食，才能維持良好的飲食金字塔喔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有獎徵答可以使用 數位工具-Kahoot 增加孩子的興趣，也可提供給各班自行使用此題庫做活動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使用說明：</a:t>
            </a:r>
            <a:r>
              <a:rPr lang="zh-TW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https://docs.google.com/presentation/d/1XnhAWgPzsX74YzR9WYQ-Zd-ouH1f9Dx0TaVuUHOI79Q/edit?usp=sharing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遊戲連結：</a:t>
            </a:r>
            <a:r>
              <a:rPr lang="zh-TW" u="sng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https://create.kahoot.it/collection/dc6bd34d-4f83-48b1-883d-cd67480854dc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遊戲答對率填報：</a:t>
            </a:r>
            <a:r>
              <a:rPr lang="zh-TW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https://forms.gle/r2vNXMSNgAkX3upW6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9" name="Google Shape;239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以說故事方式講述有個均衡飲食王國，中間的金字塔住著一位統治六大村落的人，讓小朋友猜猜看是誰?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複習題目食物六大類，此圖為陷阱題，請孩子仔細想想食物分成幾大類，舉手回答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也可以同時複習蔬菜、水果、豆魚蛋肉等其他類別的食物來源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Arial"/>
                <a:ea typeface="Arial"/>
                <a:cs typeface="Arial"/>
                <a:sym typeface="Arial"/>
              </a:rPr>
              <a:t>地瓜、芋頭、玉米、紅豆、馬鈴薯、南瓜、米飯、麵、饅頭等都屬於全榖雜糧類</a:t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Arial"/>
                <a:ea typeface="Arial"/>
                <a:cs typeface="Arial"/>
                <a:sym typeface="Arial"/>
              </a:rPr>
              <a:t>可以提供碳水化合物，讓人有體力、有活力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除了</a:t>
            </a:r>
            <a:r>
              <a:rPr lang="zh-TW" sz="1200">
                <a:latin typeface="Arial"/>
                <a:ea typeface="Arial"/>
                <a:cs typeface="Arial"/>
                <a:sym typeface="Arial"/>
              </a:rPr>
              <a:t>油脂與堅果種子類外，也可以複習其他五大類食物的功能，詢問孩子為什麼每天要吃六大類食物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提醒建議每天吃一湯匙(約塑膠湯匙一平匙)的堅果種子類，如：腰果、開心果、花生等，選擇無調味得更健康!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高油糖鹽類食物(如：洋芋片、巧克力、汽水)則應儘量少吃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可同時複習六大類食物分別有哪些營養素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 sz="1200">
                <a:latin typeface="Arial"/>
                <a:ea typeface="Arial"/>
                <a:cs typeface="Arial"/>
                <a:sym typeface="Arial"/>
              </a:rPr>
              <a:t>蔬菜及水果中都有纖維素，纖維素像腸道裡的小掃把，可以把身體裡的廢物清出體外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提醒孩子</a:t>
            </a: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儘量少吃糖果、巧克力、汽水等高油糖鹽的零食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肚子餓時可以吃全麥饅頭、鮮乳、新鮮水果等原態食物作為點心，來補充營養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55831b8c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55831b8c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影片「均衡飲食金國王的環遊旅程」：</a:t>
            </a:r>
            <a:r>
              <a:rPr lang="zh-TW" u="sng">
                <a:solidFill>
                  <a:schemeClr val="hlink"/>
                </a:solidFill>
                <a:hlinkClick r:id="rId2"/>
              </a:rPr>
              <a:t>https://youtu.be/ONt2yg34f9g</a:t>
            </a:r>
            <a:endParaRPr/>
          </a:p>
        </p:txBody>
      </p:sp>
      <p:sp>
        <p:nvSpPr>
          <p:cNvPr id="90" name="Google Shape;90;ge55831b8c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最後複習金國王統治的六大村分別有哪些食物及其營養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提醒小朋友要均衡飲食，每一類食物都要吃、不偏挑食、份量剛剛好最棒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答案就是金國王唷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比較金國王以前和現在的模樣，想想為什麼會這樣呢?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可能吃了太多高油、高糖、高鹽的食物，像是零食餅乾、洋芋片、巧克力、含糖飲料、蛋糕、麵包、油炸類食物等，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這些食物可能讓我們變胖、蛀牙、營養不均衡喔!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每天所需的食物分成六大類，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透過每日飲食指南的扇形圖告訴學生食物分成六大類，並且要記得喝水及運動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圖片來源：國民健康署 每日飲食指南 https://www.hpa.gov.tw/File/Attach/8331/File_9205.pdf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多图">
  <p:cSld name="1_多图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/>
          <p:nvPr>
            <p:ph idx="2" type="pic"/>
          </p:nvPr>
        </p:nvSpPr>
        <p:spPr>
          <a:xfrm>
            <a:off x="5829831" y="3179558"/>
            <a:ext cx="1483269" cy="1466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2"/>
          <p:cNvSpPr/>
          <p:nvPr>
            <p:ph idx="3" type="pic"/>
          </p:nvPr>
        </p:nvSpPr>
        <p:spPr>
          <a:xfrm>
            <a:off x="2174652" y="1334735"/>
            <a:ext cx="1474713" cy="1466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General slide">
  <p:cSld name="2_General slide">
    <p:bg>
      <p:bgPr>
        <a:solidFill>
          <a:srgbClr val="D7000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/>
          <p:nvPr/>
        </p:nvSpPr>
        <p:spPr>
          <a:xfrm>
            <a:off x="8395675" y="4869408"/>
            <a:ext cx="725405" cy="352697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900" u="none" cap="none" strike="noStrike">
                <a:solidFill>
                  <a:srgbClr val="F0F6F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F0F6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多图2">
  <p:cSld name="多图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8395675" y="4869408"/>
            <a:ext cx="725405" cy="352697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900" u="none" cap="none" strike="noStrike">
                <a:solidFill>
                  <a:srgbClr val="F0F6F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F0F6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>
            <p:ph idx="2" type="pic"/>
          </p:nvPr>
        </p:nvSpPr>
        <p:spPr>
          <a:xfrm>
            <a:off x="1351655" y="4244757"/>
            <a:ext cx="1131031" cy="898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4"/>
          <p:cNvSpPr/>
          <p:nvPr>
            <p:ph idx="3" type="pic"/>
          </p:nvPr>
        </p:nvSpPr>
        <p:spPr>
          <a:xfrm>
            <a:off x="2497651" y="4244757"/>
            <a:ext cx="1131031" cy="898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4"/>
          <p:cNvSpPr/>
          <p:nvPr>
            <p:ph idx="4" type="pic"/>
          </p:nvPr>
        </p:nvSpPr>
        <p:spPr>
          <a:xfrm>
            <a:off x="3635896" y="4246587"/>
            <a:ext cx="1131031" cy="898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4"/>
          <p:cNvSpPr/>
          <p:nvPr>
            <p:ph idx="5" type="pic"/>
          </p:nvPr>
        </p:nvSpPr>
        <p:spPr>
          <a:xfrm>
            <a:off x="4789106" y="4244757"/>
            <a:ext cx="1131031" cy="898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4"/>
          <p:cNvSpPr/>
          <p:nvPr>
            <p:ph idx="6" type="pic"/>
          </p:nvPr>
        </p:nvSpPr>
        <p:spPr>
          <a:xfrm>
            <a:off x="5940152" y="4244757"/>
            <a:ext cx="1131031" cy="898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4"/>
          <p:cNvSpPr/>
          <p:nvPr>
            <p:ph idx="7" type="pic"/>
          </p:nvPr>
        </p:nvSpPr>
        <p:spPr>
          <a:xfrm>
            <a:off x="7091198" y="4244603"/>
            <a:ext cx="1131031" cy="898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C:\Users\chin\Desktop\董氏\董氏基金會LOGO.png"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659982"/>
            <a:ext cx="1653612" cy="491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General slide">
  <p:cSld name="1_General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8395675" y="4731990"/>
            <a:ext cx="725405" cy="352697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fld id="{00000000-1234-1234-1234-123412341234}" type="slidenum">
              <a:rPr b="1" i="0" lang="zh-TW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General slide">
  <p:cSld name="1_General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8395675" y="4731990"/>
            <a:ext cx="725405" cy="352697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zh-TW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A5A5A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A5A5A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A5A5A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804248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单图02">
  <p:cSld name="1_单图02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>
            <p:ph idx="2" type="pic"/>
          </p:nvPr>
        </p:nvSpPr>
        <p:spPr>
          <a:xfrm>
            <a:off x="2564904" y="1214911"/>
            <a:ext cx="3878759" cy="2628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单图">
  <p:cSld name="单图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>
            <p:ph idx="2" type="pic"/>
          </p:nvPr>
        </p:nvSpPr>
        <p:spPr>
          <a:xfrm>
            <a:off x="947168" y="1394712"/>
            <a:ext cx="3538274" cy="287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母子图">
  <p:cSld name="母子图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>
            <p:ph idx="2" type="pic"/>
          </p:nvPr>
        </p:nvSpPr>
        <p:spPr>
          <a:xfrm>
            <a:off x="4620279" y="2965184"/>
            <a:ext cx="1940291" cy="1574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9"/>
          <p:cNvSpPr/>
          <p:nvPr>
            <p:ph idx="3" type="pic"/>
          </p:nvPr>
        </p:nvSpPr>
        <p:spPr>
          <a:xfrm>
            <a:off x="611560" y="1274029"/>
            <a:ext cx="3357133" cy="287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9"/>
          <p:cNvSpPr/>
          <p:nvPr>
            <p:ph idx="4" type="pic"/>
          </p:nvPr>
        </p:nvSpPr>
        <p:spPr>
          <a:xfrm>
            <a:off x="4620280" y="1274028"/>
            <a:ext cx="1940291" cy="1574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多图">
  <p:cSld name="多图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>
            <p:ph idx="2" type="pic"/>
          </p:nvPr>
        </p:nvSpPr>
        <p:spPr>
          <a:xfrm>
            <a:off x="6910101" y="1238207"/>
            <a:ext cx="1080000" cy="1080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0"/>
          <p:cNvSpPr/>
          <p:nvPr>
            <p:ph idx="3" type="pic"/>
          </p:nvPr>
        </p:nvSpPr>
        <p:spPr>
          <a:xfrm>
            <a:off x="4018720" y="1229496"/>
            <a:ext cx="1080000" cy="1080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0"/>
          <p:cNvSpPr/>
          <p:nvPr>
            <p:ph idx="4" type="pic"/>
          </p:nvPr>
        </p:nvSpPr>
        <p:spPr>
          <a:xfrm>
            <a:off x="1122278" y="1238207"/>
            <a:ext cx="1080000" cy="1080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多图">
  <p:cSld name="2_多图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>
            <p:ph idx="2" type="pic"/>
          </p:nvPr>
        </p:nvSpPr>
        <p:spPr>
          <a:xfrm>
            <a:off x="714866" y="2807004"/>
            <a:ext cx="1467250" cy="1464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1"/>
          <p:cNvSpPr/>
          <p:nvPr>
            <p:ph idx="3" type="pic"/>
          </p:nvPr>
        </p:nvSpPr>
        <p:spPr>
          <a:xfrm>
            <a:off x="4049403" y="2820380"/>
            <a:ext cx="1467250" cy="1464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1"/>
          <p:cNvSpPr/>
          <p:nvPr>
            <p:ph idx="4" type="pic"/>
          </p:nvPr>
        </p:nvSpPr>
        <p:spPr>
          <a:xfrm>
            <a:off x="5516653" y="1335555"/>
            <a:ext cx="1467250" cy="1464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1"/>
          <p:cNvSpPr/>
          <p:nvPr>
            <p:ph idx="5" type="pic"/>
          </p:nvPr>
        </p:nvSpPr>
        <p:spPr>
          <a:xfrm>
            <a:off x="2182116" y="1335555"/>
            <a:ext cx="1467250" cy="1464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CFC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–"/>
              <a:defRPr b="0" i="0" sz="105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»"/>
              <a:defRPr b="0" i="0" sz="105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Relationship Id="rId4" Type="http://schemas.openxmlformats.org/officeDocument/2006/relationships/hyperlink" Target="https://docs.google.com/presentation/d/1XnhAWgPzsX74YzR9WYQ-Zd-ouH1f9Dx0TaVuUHOI79Q/edit?usp=sharing" TargetMode="External"/><Relationship Id="rId5" Type="http://schemas.openxmlformats.org/officeDocument/2006/relationships/hyperlink" Target="https://create.kahoot.it/collection/dc6bd34d-4f83-48b1-883d-cd67480854dc" TargetMode="External"/><Relationship Id="rId6" Type="http://schemas.openxmlformats.org/officeDocument/2006/relationships/hyperlink" Target="https://forms.gle/r2vNXMSNgAkX3upW6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4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hyperlink" Target="http://www.youtube.com/watch?v=ONt2yg34f9g" TargetMode="External"/><Relationship Id="rId5" Type="http://schemas.openxmlformats.org/officeDocument/2006/relationships/image" Target="../media/image18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noFill/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21" y="152400"/>
            <a:ext cx="876955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062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751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4"/>
          <p:cNvSpPr txBox="1"/>
          <p:nvPr/>
        </p:nvSpPr>
        <p:spPr>
          <a:xfrm>
            <a:off x="1550400" y="104575"/>
            <a:ext cx="60432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b="1" i="0" lang="zh-TW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Kahoot！ 互動式遊戲</a:t>
            </a:r>
            <a:endParaRPr b="1" i="0" sz="4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44"/>
          <p:cNvPicPr preferRelativeResize="0"/>
          <p:nvPr/>
        </p:nvPicPr>
        <p:blipFill rotWithShape="1">
          <a:blip r:embed="rId3">
            <a:alphaModFix/>
          </a:blip>
          <a:srcRect b="6238" l="2208" r="42025" t="11232"/>
          <a:stretch/>
        </p:blipFill>
        <p:spPr>
          <a:xfrm>
            <a:off x="789725" y="987913"/>
            <a:ext cx="4533451" cy="377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4">
            <a:hlinkClick r:id="rId4"/>
          </p:cNvPr>
          <p:cNvSpPr/>
          <p:nvPr/>
        </p:nvSpPr>
        <p:spPr>
          <a:xfrm>
            <a:off x="5671275" y="981775"/>
            <a:ext cx="2228100" cy="900000"/>
          </a:xfrm>
          <a:prstGeom prst="roundRect">
            <a:avLst>
              <a:gd fmla="val 30834" name="adj"/>
            </a:avLst>
          </a:prstGeom>
          <a:solidFill>
            <a:srgbClr val="FDDA91">
              <a:alpha val="62745"/>
            </a:srgbClr>
          </a:solidFill>
          <a:ln>
            <a:noFill/>
          </a:ln>
          <a:effectLst>
            <a:outerShdw blurRad="57150" rotWithShape="0" algn="bl" dir="8700000" dist="66675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Microsoft JhengHei"/>
              <a:buNone/>
            </a:pPr>
            <a:r>
              <a:rPr b="0" i="0" lang="zh-TW" sz="1900" u="none" cap="none" strike="noStrike">
                <a:solidFill>
                  <a:schemeClr val="accent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使用說明</a:t>
            </a:r>
            <a:endParaRPr b="0" i="0" sz="1900" u="none" cap="none" strike="noStrike">
              <a:solidFill>
                <a:schemeClr val="accent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4" name="Google Shape;244;p44">
            <a:hlinkClick r:id="rId5"/>
          </p:cNvPr>
          <p:cNvSpPr/>
          <p:nvPr/>
        </p:nvSpPr>
        <p:spPr>
          <a:xfrm>
            <a:off x="5671275" y="2424825"/>
            <a:ext cx="2271900" cy="900000"/>
          </a:xfrm>
          <a:prstGeom prst="roundRect">
            <a:avLst>
              <a:gd fmla="val 30834" name="adj"/>
            </a:avLst>
          </a:prstGeom>
          <a:solidFill>
            <a:srgbClr val="0B5394"/>
          </a:solidFill>
          <a:ln>
            <a:noFill/>
          </a:ln>
          <a:effectLst>
            <a:outerShdw blurRad="57150" rotWithShape="0" algn="bl" dir="8700000" dist="66675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9D9D3"/>
              </a:buClr>
              <a:buSzPts val="1900"/>
              <a:buFont typeface="Microsoft JhengHei"/>
              <a:buNone/>
            </a:pPr>
            <a:r>
              <a:rPr b="0" i="0" lang="zh-TW" sz="1900" u="none" cap="none" strike="noStrike">
                <a:solidFill>
                  <a:srgbClr val="F9D9D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均衡飲食金字塔</a:t>
            </a:r>
            <a:endParaRPr b="0" i="0" sz="1900" u="none" cap="none" strike="noStrike">
              <a:solidFill>
                <a:srgbClr val="F9D9D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9D9D3"/>
              </a:buClr>
              <a:buSzPts val="1900"/>
              <a:buFont typeface="Microsoft JhengHei"/>
              <a:buNone/>
            </a:pPr>
            <a:r>
              <a:rPr b="0" i="0" lang="zh-TW" sz="1900" u="none" cap="none" strike="noStrike">
                <a:solidFill>
                  <a:srgbClr val="F9D9D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遊戲連結</a:t>
            </a:r>
            <a:endParaRPr b="0" i="0" sz="1900" u="none" cap="none" strike="noStrike">
              <a:solidFill>
                <a:srgbClr val="F9D9D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5" name="Google Shape;245;p44">
            <a:hlinkClick r:id="rId6"/>
          </p:cNvPr>
          <p:cNvSpPr/>
          <p:nvPr/>
        </p:nvSpPr>
        <p:spPr>
          <a:xfrm>
            <a:off x="5671275" y="3867875"/>
            <a:ext cx="2271900" cy="900000"/>
          </a:xfrm>
          <a:prstGeom prst="roundRect">
            <a:avLst>
              <a:gd fmla="val 30834" name="adj"/>
            </a:avLst>
          </a:prstGeom>
          <a:solidFill>
            <a:srgbClr val="6AA84F"/>
          </a:solidFill>
          <a:ln>
            <a:noFill/>
          </a:ln>
          <a:effectLst>
            <a:outerShdw blurRad="57150" rotWithShape="0" algn="bl" dir="8700000" dist="66675">
              <a:srgbClr val="000000">
                <a:alpha val="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900"/>
              <a:buFont typeface="Microsoft JhengHei"/>
              <a:buNone/>
            </a:pPr>
            <a:r>
              <a:rPr b="0" i="0" lang="zh-TW" sz="1900" u="none" cap="none" strike="noStrike">
                <a:solidFill>
                  <a:srgbClr val="FFE5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遊戲答對率填報</a:t>
            </a:r>
            <a:endParaRPr b="0" i="0" sz="1900" u="none" cap="none" strike="noStrike">
              <a:solidFill>
                <a:srgbClr val="FFE59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本片由教育部國教署、董氏基金會食品營養中心製作。&#10;「均衡飲食金國王的環遊旅程」教學影片，適用於國小學生，希望可以加深孩子對於六大類食物之認識。&#10;&#10;影片以食物分類、認識營養素與均衡飲食重要性為主軸，在輔助說明正確體型意識、食品安全、在地當季觀念、生活禮儀與感恩的態度等，期使健康飲食教育內涵更完整更豐富，建立兒童正確飲食認知與態度，養成健康飲食生活型態，奠定一生健康的基礎。&#10;&#10;各村位置↓&#10;0:00金國王身體出狀況了!&#10;03:21 全榖雜糧村&#10;07:54 蔬菜村&#10;10:22 水果村&#10;13:25 豆魚蛋肉村&#10;15:53 奶類村&#10;17:52 油脂村&#10;&#10;說明手冊下載↓&#10;https://nutri.jtf.org.tw/index.php?idd=12&amp;aid=18&amp;id=759&#10;&#10;&#10;#飲食教育 #食育教材" id="93" name="Google Shape;93;p19" title="【食育教學動畫】均衡飲食金國王的環遊旅程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noFill/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自定义 9">
      <a:dk1>
        <a:srgbClr val="000000"/>
      </a:dk1>
      <a:lt1>
        <a:srgbClr val="FFFFFF"/>
      </a:lt1>
      <a:dk2>
        <a:srgbClr val="FBD8D8"/>
      </a:dk2>
      <a:lt2>
        <a:srgbClr val="B7DDE5"/>
      </a:lt2>
      <a:accent1>
        <a:srgbClr val="FEE9BD"/>
      </a:accent1>
      <a:accent2>
        <a:srgbClr val="B6DCCC"/>
      </a:accent2>
      <a:accent3>
        <a:srgbClr val="E0472E"/>
      </a:accent3>
      <a:accent4>
        <a:srgbClr val="558C3E"/>
      </a:accent4>
      <a:accent5>
        <a:srgbClr val="975034"/>
      </a:accent5>
      <a:accent6>
        <a:srgbClr val="C3B9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